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ags/tag1.xml" ContentType="application/vnd.openxmlformats-officedocument.presentationml.tags+xml"/>
  <Override PartName="/ppt/theme/themeOverride3.xml" ContentType="application/vnd.openxmlformats-officedocument.themeOverride+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2"/>
  </p:notesMasterIdLst>
  <p:sldIdLst>
    <p:sldId id="258" r:id="rId2"/>
    <p:sldId id="417" r:id="rId3"/>
    <p:sldId id="257" r:id="rId4"/>
    <p:sldId id="466" r:id="rId5"/>
    <p:sldId id="464" r:id="rId6"/>
    <p:sldId id="467" r:id="rId7"/>
    <p:sldId id="259" r:id="rId8"/>
    <p:sldId id="288" r:id="rId9"/>
    <p:sldId id="463"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7" r:id="rId25"/>
    <p:sldId id="313" r:id="rId26"/>
    <p:sldId id="314" r:id="rId27"/>
    <p:sldId id="376" r:id="rId28"/>
    <p:sldId id="315" r:id="rId29"/>
    <p:sldId id="316" r:id="rId30"/>
    <p:sldId id="317" r:id="rId31"/>
    <p:sldId id="318" r:id="rId32"/>
    <p:sldId id="319" r:id="rId33"/>
    <p:sldId id="320" r:id="rId34"/>
    <p:sldId id="321" r:id="rId35"/>
    <p:sldId id="322" r:id="rId36"/>
    <p:sldId id="323" r:id="rId37"/>
    <p:sldId id="324" r:id="rId38"/>
    <p:sldId id="325" r:id="rId39"/>
    <p:sldId id="326" r:id="rId40"/>
    <p:sldId id="327" r:id="rId41"/>
    <p:sldId id="328" r:id="rId42"/>
    <p:sldId id="329" r:id="rId43"/>
    <p:sldId id="330" r:id="rId44"/>
    <p:sldId id="331" r:id="rId45"/>
    <p:sldId id="338" r:id="rId46"/>
    <p:sldId id="339" r:id="rId47"/>
    <p:sldId id="340" r:id="rId48"/>
    <p:sldId id="341" r:id="rId49"/>
    <p:sldId id="342" r:id="rId50"/>
    <p:sldId id="343" r:id="rId51"/>
    <p:sldId id="344" r:id="rId52"/>
    <p:sldId id="418" r:id="rId53"/>
    <p:sldId id="345" r:id="rId54"/>
    <p:sldId id="346" r:id="rId55"/>
    <p:sldId id="347" r:id="rId56"/>
    <p:sldId id="348" r:id="rId57"/>
    <p:sldId id="349" r:id="rId58"/>
    <p:sldId id="352" r:id="rId59"/>
    <p:sldId id="353" r:id="rId60"/>
    <p:sldId id="354" r:id="rId61"/>
    <p:sldId id="355" r:id="rId62"/>
    <p:sldId id="356" r:id="rId63"/>
    <p:sldId id="358" r:id="rId64"/>
    <p:sldId id="359" r:id="rId65"/>
    <p:sldId id="369" r:id="rId66"/>
    <p:sldId id="370" r:id="rId67"/>
    <p:sldId id="371" r:id="rId68"/>
    <p:sldId id="372" r:id="rId69"/>
    <p:sldId id="373" r:id="rId70"/>
    <p:sldId id="374" r:id="rId71"/>
    <p:sldId id="360" r:id="rId72"/>
    <p:sldId id="361" r:id="rId73"/>
    <p:sldId id="362" r:id="rId74"/>
    <p:sldId id="363" r:id="rId75"/>
    <p:sldId id="364" r:id="rId76"/>
    <p:sldId id="365" r:id="rId77"/>
    <p:sldId id="366" r:id="rId78"/>
    <p:sldId id="367" r:id="rId79"/>
    <p:sldId id="368" r:id="rId80"/>
    <p:sldId id="332" r:id="rId81"/>
    <p:sldId id="333" r:id="rId82"/>
    <p:sldId id="334" r:id="rId83"/>
    <p:sldId id="335" r:id="rId84"/>
    <p:sldId id="413" r:id="rId85"/>
    <p:sldId id="410" r:id="rId86"/>
    <p:sldId id="411" r:id="rId87"/>
    <p:sldId id="412" r:id="rId88"/>
    <p:sldId id="414" r:id="rId89"/>
    <p:sldId id="415" r:id="rId90"/>
    <p:sldId id="465" r:id="rId91"/>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4" userDrawn="1">
          <p15:clr>
            <a:srgbClr val="A4A3A4"/>
          </p15:clr>
        </p15:guide>
        <p15:guide id="2" pos="213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Bramley" initials="DB" lastIdx="0" clrIdx="0">
    <p:extLst>
      <p:ext uri="{19B8F6BF-5375-455C-9EA6-DF929625EA0E}">
        <p15:presenceInfo xmlns:p15="http://schemas.microsoft.com/office/powerpoint/2012/main" userId="b296f78776671c1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77" autoAdjust="0"/>
    <p:restoredTop sz="94173" autoAdjust="0"/>
  </p:normalViewPr>
  <p:slideViewPr>
    <p:cSldViewPr snapToGrid="0" showGuides="1">
      <p:cViewPr>
        <p:scale>
          <a:sx n="77" d="100"/>
          <a:sy n="77" d="100"/>
        </p:scale>
        <p:origin x="234" y="-42"/>
      </p:cViewPr>
      <p:guideLst>
        <p:guide orient="horz" pos="2160"/>
        <p:guide pos="3840"/>
      </p:guideLst>
    </p:cSldViewPr>
  </p:slideViewPr>
  <p:outlineViewPr>
    <p:cViewPr>
      <p:scale>
        <a:sx n="33" d="100"/>
        <a:sy n="33" d="100"/>
      </p:scale>
      <p:origin x="0" y="-116312"/>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116" d="100"/>
          <a:sy n="116" d="100"/>
        </p:scale>
        <p:origin x="680" y="192"/>
      </p:cViewPr>
      <p:guideLst>
        <p:guide orient="horz" pos="2904"/>
        <p:guide pos="2136"/>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92751C-109D-4F4C-8AC7-862151798C58}" type="doc">
      <dgm:prSet loTypeId="urn:microsoft.com/office/officeart/2005/8/layout/radial1" loCatId="" qsTypeId="urn:microsoft.com/office/officeart/2005/8/quickstyle/simple1" qsCatId="simple" csTypeId="urn:microsoft.com/office/officeart/2005/8/colors/accent1_1" csCatId="accent1" phldr="1"/>
      <dgm:spPr/>
      <dgm:t>
        <a:bodyPr/>
        <a:lstStyle/>
        <a:p>
          <a:endParaRPr lang="en-US"/>
        </a:p>
      </dgm:t>
    </dgm:pt>
    <dgm:pt modelId="{0F0F2363-552C-094A-82F6-B9ACCD9CC5BE}">
      <dgm:prSet phldrT="[Text]" custT="1"/>
      <dgm:spPr>
        <a:solidFill>
          <a:schemeClr val="accent5">
            <a:lumMod val="40000"/>
            <a:lumOff val="60000"/>
          </a:schemeClr>
        </a:solidFill>
      </dgm:spPr>
      <dgm:t>
        <a:bodyPr/>
        <a:lstStyle/>
        <a:p>
          <a:r>
            <a:rPr lang="pt-BR" sz="2200" dirty="0"/>
            <a:t>Saúde mental e bem-estar</a:t>
          </a:r>
          <a:endParaRPr lang="en-US" sz="2200" dirty="0"/>
        </a:p>
      </dgm:t>
    </dgm:pt>
    <dgm:pt modelId="{072C7BF3-1878-A544-9EDC-EB9949A04AC3}" type="parTrans" cxnId="{D9BF6880-8BCB-5B45-8665-7C4D47C27509}">
      <dgm:prSet/>
      <dgm:spPr/>
      <dgm:t>
        <a:bodyPr/>
        <a:lstStyle/>
        <a:p>
          <a:endParaRPr lang="en-US" sz="1500"/>
        </a:p>
      </dgm:t>
    </dgm:pt>
    <dgm:pt modelId="{7E3E460B-DB62-DB47-B10E-7F595808674B}" type="sibTrans" cxnId="{D9BF6880-8BCB-5B45-8665-7C4D47C27509}">
      <dgm:prSet/>
      <dgm:spPr/>
      <dgm:t>
        <a:bodyPr/>
        <a:lstStyle/>
        <a:p>
          <a:endParaRPr lang="en-US" sz="1500"/>
        </a:p>
      </dgm:t>
    </dgm:pt>
    <dgm:pt modelId="{9BF1C847-8108-F042-A1AB-7FF8E7F50729}">
      <dgm:prSet phldrT="[Text]" custT="1"/>
      <dgm:spPr/>
      <dgm:t>
        <a:bodyPr/>
        <a:lstStyle/>
        <a:p>
          <a:pPr>
            <a:buNone/>
          </a:pPr>
          <a:r>
            <a:rPr lang="pt-BR" sz="1500" dirty="0"/>
            <a:t>Propósito na vida</a:t>
          </a:r>
          <a:endParaRPr lang="en-US" sz="1500" dirty="0"/>
        </a:p>
      </dgm:t>
    </dgm:pt>
    <dgm:pt modelId="{D6CECDB7-B449-DB43-ADC4-B24771325A28}" type="parTrans" cxnId="{B0D3FC2B-71FB-E742-B61F-6D107B9EA856}">
      <dgm:prSet custT="1"/>
      <dgm:spPr/>
      <dgm:t>
        <a:bodyPr/>
        <a:lstStyle/>
        <a:p>
          <a:endParaRPr lang="en-US" sz="1500"/>
        </a:p>
      </dgm:t>
    </dgm:pt>
    <dgm:pt modelId="{B59A685E-8BED-364F-B6AE-FC4DBAE2E772}" type="sibTrans" cxnId="{B0D3FC2B-71FB-E742-B61F-6D107B9EA856}">
      <dgm:prSet/>
      <dgm:spPr/>
      <dgm:t>
        <a:bodyPr/>
        <a:lstStyle/>
        <a:p>
          <a:endParaRPr lang="en-US" sz="1500"/>
        </a:p>
      </dgm:t>
    </dgm:pt>
    <dgm:pt modelId="{0BEE7EFD-9EA7-6C48-B123-78E6454B3B11}">
      <dgm:prSet phldrT="[Text]" custT="1"/>
      <dgm:spPr/>
      <dgm:t>
        <a:bodyPr/>
        <a:lstStyle/>
        <a:p>
          <a:pPr>
            <a:buNone/>
          </a:pPr>
          <a:r>
            <a:rPr lang="pt-BR" sz="1500" dirty="0"/>
            <a:t>Necessidades básicas</a:t>
          </a:r>
          <a:endParaRPr lang="en-US" sz="1500" dirty="0"/>
        </a:p>
      </dgm:t>
    </dgm:pt>
    <dgm:pt modelId="{BF78F02F-C0A3-6344-B195-47F751727598}" type="parTrans" cxnId="{17A98D52-D5D6-FD41-B2D8-34245CDF91DF}">
      <dgm:prSet custT="1"/>
      <dgm:spPr/>
      <dgm:t>
        <a:bodyPr/>
        <a:lstStyle/>
        <a:p>
          <a:endParaRPr lang="en-US" sz="1500"/>
        </a:p>
      </dgm:t>
    </dgm:pt>
    <dgm:pt modelId="{C375AC9D-4533-9048-8915-40132F9EDEF8}" type="sibTrans" cxnId="{17A98D52-D5D6-FD41-B2D8-34245CDF91DF}">
      <dgm:prSet/>
      <dgm:spPr/>
      <dgm:t>
        <a:bodyPr/>
        <a:lstStyle/>
        <a:p>
          <a:endParaRPr lang="en-US" sz="1500"/>
        </a:p>
      </dgm:t>
    </dgm:pt>
    <dgm:pt modelId="{FC6BD673-163F-6F42-B604-E1B37F1095E4}">
      <dgm:prSet phldrT="[Text]" custT="1"/>
      <dgm:spPr/>
      <dgm:t>
        <a:bodyPr/>
        <a:lstStyle/>
        <a:p>
          <a:pPr>
            <a:buNone/>
          </a:pPr>
          <a:r>
            <a:rPr lang="pt-BR" sz="1500" dirty="0"/>
            <a:t>Ter controle sobre a própria vida</a:t>
          </a:r>
          <a:endParaRPr lang="en-US" sz="1500" dirty="0"/>
        </a:p>
      </dgm:t>
    </dgm:pt>
    <dgm:pt modelId="{76917D0C-C464-9A40-9105-8B98B641B0A3}" type="parTrans" cxnId="{B65BD9E5-4367-9F4A-A72E-6A9E5A17DC8A}">
      <dgm:prSet custT="1"/>
      <dgm:spPr/>
      <dgm:t>
        <a:bodyPr/>
        <a:lstStyle/>
        <a:p>
          <a:endParaRPr lang="en-US" sz="1500"/>
        </a:p>
      </dgm:t>
    </dgm:pt>
    <dgm:pt modelId="{1EA08D5F-6152-164B-8EBF-F890E5243E9A}" type="sibTrans" cxnId="{B65BD9E5-4367-9F4A-A72E-6A9E5A17DC8A}">
      <dgm:prSet/>
      <dgm:spPr/>
      <dgm:t>
        <a:bodyPr/>
        <a:lstStyle/>
        <a:p>
          <a:endParaRPr lang="en-US" sz="1500"/>
        </a:p>
      </dgm:t>
    </dgm:pt>
    <dgm:pt modelId="{BBD80314-7E15-5040-BCE7-B76841404511}">
      <dgm:prSet phldrT="[Text]" custT="1"/>
      <dgm:spPr/>
      <dgm:t>
        <a:bodyPr/>
        <a:lstStyle/>
        <a:p>
          <a:pPr>
            <a:buNone/>
          </a:pPr>
          <a:r>
            <a:rPr lang="pt-BR" sz="1500" dirty="0"/>
            <a:t>Atitudes em relação a si mesmo</a:t>
          </a:r>
          <a:endParaRPr lang="en-US" sz="1500" dirty="0"/>
        </a:p>
      </dgm:t>
    </dgm:pt>
    <dgm:pt modelId="{D16449BC-0CA9-4A4A-8A20-316861D92BF0}" type="parTrans" cxnId="{2386586F-B624-6F4F-B434-686C0B299E77}">
      <dgm:prSet custT="1"/>
      <dgm:spPr/>
      <dgm:t>
        <a:bodyPr/>
        <a:lstStyle/>
        <a:p>
          <a:endParaRPr lang="en-US" sz="1500"/>
        </a:p>
      </dgm:t>
    </dgm:pt>
    <dgm:pt modelId="{C72B0E8E-0E31-974A-B8DD-E0CF05C55B1D}" type="sibTrans" cxnId="{2386586F-B624-6F4F-B434-686C0B299E77}">
      <dgm:prSet/>
      <dgm:spPr/>
      <dgm:t>
        <a:bodyPr/>
        <a:lstStyle/>
        <a:p>
          <a:endParaRPr lang="en-US" sz="1500"/>
        </a:p>
      </dgm:t>
    </dgm:pt>
    <dgm:pt modelId="{EA46B4CE-0F1E-C243-8323-A5A70001EF71}">
      <dgm:prSet phldrT="[Text]" custT="1"/>
      <dgm:spPr/>
      <dgm:t>
        <a:bodyPr/>
        <a:lstStyle/>
        <a:p>
          <a:pPr>
            <a:buNone/>
          </a:pPr>
          <a:r>
            <a:rPr lang="pt-BR" sz="1500" dirty="0"/>
            <a:t>Relações com os outros</a:t>
          </a:r>
          <a:endParaRPr lang="en-US" sz="1500" dirty="0"/>
        </a:p>
      </dgm:t>
    </dgm:pt>
    <dgm:pt modelId="{C0F72A5D-AFAE-8144-B353-48F26ACCA62D}" type="parTrans" cxnId="{1DE5F617-6816-F544-BB6E-23A5FB5452B8}">
      <dgm:prSet custT="1"/>
      <dgm:spPr/>
      <dgm:t>
        <a:bodyPr/>
        <a:lstStyle/>
        <a:p>
          <a:endParaRPr lang="en-US" sz="1500"/>
        </a:p>
      </dgm:t>
    </dgm:pt>
    <dgm:pt modelId="{457CB34C-9D32-B94D-A731-8767AE7237D2}" type="sibTrans" cxnId="{1DE5F617-6816-F544-BB6E-23A5FB5452B8}">
      <dgm:prSet/>
      <dgm:spPr/>
      <dgm:t>
        <a:bodyPr/>
        <a:lstStyle/>
        <a:p>
          <a:endParaRPr lang="en-US" sz="1500"/>
        </a:p>
      </dgm:t>
    </dgm:pt>
    <dgm:pt modelId="{088547D3-DB38-DD4D-9E16-3973EA10F2A6}">
      <dgm:prSet phldrT="[Text]" custT="1"/>
      <dgm:spPr/>
      <dgm:t>
        <a:bodyPr/>
        <a:lstStyle/>
        <a:p>
          <a:pPr>
            <a:buNone/>
          </a:pPr>
          <a:r>
            <a:rPr lang="pt-BR" sz="1500" dirty="0"/>
            <a:t>Engajamento </a:t>
          </a:r>
          <a:endParaRPr lang="en-US" sz="1500" dirty="0"/>
        </a:p>
      </dgm:t>
    </dgm:pt>
    <dgm:pt modelId="{9837EFA2-263C-754C-8CBD-77D8179E10B1}" type="parTrans" cxnId="{99C9719B-37FE-424B-A343-125FF678F843}">
      <dgm:prSet custT="1"/>
      <dgm:spPr/>
      <dgm:t>
        <a:bodyPr/>
        <a:lstStyle/>
        <a:p>
          <a:endParaRPr lang="en-US" sz="1500"/>
        </a:p>
      </dgm:t>
    </dgm:pt>
    <dgm:pt modelId="{B34B0254-8F32-8640-A24F-C68398F0433D}" type="sibTrans" cxnId="{99C9719B-37FE-424B-A343-125FF678F843}">
      <dgm:prSet/>
      <dgm:spPr/>
      <dgm:t>
        <a:bodyPr/>
        <a:lstStyle/>
        <a:p>
          <a:endParaRPr lang="en-US" sz="1500"/>
        </a:p>
      </dgm:t>
    </dgm:pt>
    <dgm:pt modelId="{4D89ECA5-3736-F249-8085-21F872D046ED}" type="pres">
      <dgm:prSet presAssocID="{2E92751C-109D-4F4C-8AC7-862151798C58}" presName="cycle" presStyleCnt="0">
        <dgm:presLayoutVars>
          <dgm:chMax val="1"/>
          <dgm:dir/>
          <dgm:animLvl val="ctr"/>
          <dgm:resizeHandles val="exact"/>
        </dgm:presLayoutVars>
      </dgm:prSet>
      <dgm:spPr/>
    </dgm:pt>
    <dgm:pt modelId="{5DF830F4-693F-FB4C-A071-F13EFBB34874}" type="pres">
      <dgm:prSet presAssocID="{0F0F2363-552C-094A-82F6-B9ACCD9CC5BE}" presName="centerShape" presStyleLbl="node0" presStyleIdx="0" presStyleCnt="1" custScaleX="160722" custScaleY="130720" custLinFactNeighborX="-1154" custLinFactNeighborY="6673"/>
      <dgm:spPr/>
    </dgm:pt>
    <dgm:pt modelId="{E5CED056-417E-D941-B6BC-825A036D147F}" type="pres">
      <dgm:prSet presAssocID="{D6CECDB7-B449-DB43-ADC4-B24771325A28}" presName="Name9" presStyleLbl="parChTrans1D2" presStyleIdx="0" presStyleCnt="6"/>
      <dgm:spPr/>
    </dgm:pt>
    <dgm:pt modelId="{0AAAE921-5C9D-1949-82B8-FEDA9E13040D}" type="pres">
      <dgm:prSet presAssocID="{D6CECDB7-B449-DB43-ADC4-B24771325A28}" presName="connTx" presStyleLbl="parChTrans1D2" presStyleIdx="0" presStyleCnt="6"/>
      <dgm:spPr/>
    </dgm:pt>
    <dgm:pt modelId="{FAFC0943-E373-9A42-9AB8-F1EDFEA68E83}" type="pres">
      <dgm:prSet presAssocID="{9BF1C847-8108-F042-A1AB-7FF8E7F50729}" presName="node" presStyleLbl="node1" presStyleIdx="0" presStyleCnt="6" custScaleX="118980" custScaleY="68360" custRadScaleRad="114613" custRadScaleInc="-106873">
        <dgm:presLayoutVars>
          <dgm:bulletEnabled val="1"/>
        </dgm:presLayoutVars>
      </dgm:prSet>
      <dgm:spPr/>
    </dgm:pt>
    <dgm:pt modelId="{6336A821-B926-9E4A-A7FA-54629DBEFC7A}" type="pres">
      <dgm:prSet presAssocID="{C0F72A5D-AFAE-8144-B353-48F26ACCA62D}" presName="Name9" presStyleLbl="parChTrans1D2" presStyleIdx="1" presStyleCnt="6"/>
      <dgm:spPr/>
    </dgm:pt>
    <dgm:pt modelId="{53B22C43-299B-B14A-905B-732AECFB2A67}" type="pres">
      <dgm:prSet presAssocID="{C0F72A5D-AFAE-8144-B353-48F26ACCA62D}" presName="connTx" presStyleLbl="parChTrans1D2" presStyleIdx="1" presStyleCnt="6"/>
      <dgm:spPr/>
    </dgm:pt>
    <dgm:pt modelId="{8EB5D3AB-EC7F-024E-831F-66D7252817C5}" type="pres">
      <dgm:prSet presAssocID="{EA46B4CE-0F1E-C243-8323-A5A70001EF71}" presName="node" presStyleLbl="node1" presStyleIdx="1" presStyleCnt="6" custScaleX="150382" custScaleY="84427" custRadScaleRad="126062" custRadScaleInc="-2857">
        <dgm:presLayoutVars>
          <dgm:bulletEnabled val="1"/>
        </dgm:presLayoutVars>
      </dgm:prSet>
      <dgm:spPr/>
    </dgm:pt>
    <dgm:pt modelId="{55A15C48-5694-9340-B052-9E0603452E0D}" type="pres">
      <dgm:prSet presAssocID="{9837EFA2-263C-754C-8CBD-77D8179E10B1}" presName="Name9" presStyleLbl="parChTrans1D2" presStyleIdx="2" presStyleCnt="6"/>
      <dgm:spPr/>
    </dgm:pt>
    <dgm:pt modelId="{A8651E87-B61B-734D-BC9F-13C06914EF01}" type="pres">
      <dgm:prSet presAssocID="{9837EFA2-263C-754C-8CBD-77D8179E10B1}" presName="connTx" presStyleLbl="parChTrans1D2" presStyleIdx="2" presStyleCnt="6"/>
      <dgm:spPr/>
    </dgm:pt>
    <dgm:pt modelId="{156AF676-2E8E-6D43-8CCA-B5874AD88AFC}" type="pres">
      <dgm:prSet presAssocID="{088547D3-DB38-DD4D-9E16-3973EA10F2A6}" presName="node" presStyleLbl="node1" presStyleIdx="2" presStyleCnt="6" custScaleX="141532" custScaleY="75940" custRadScaleRad="169433" custRadScaleInc="-49237">
        <dgm:presLayoutVars>
          <dgm:bulletEnabled val="1"/>
        </dgm:presLayoutVars>
      </dgm:prSet>
      <dgm:spPr/>
    </dgm:pt>
    <dgm:pt modelId="{E581B319-D890-6E4D-9F0F-11BB6D8E591F}" type="pres">
      <dgm:prSet presAssocID="{BF78F02F-C0A3-6344-B195-47F751727598}" presName="Name9" presStyleLbl="parChTrans1D2" presStyleIdx="3" presStyleCnt="6"/>
      <dgm:spPr/>
    </dgm:pt>
    <dgm:pt modelId="{A2E445D7-4008-6245-9146-D99E693DBD29}" type="pres">
      <dgm:prSet presAssocID="{BF78F02F-C0A3-6344-B195-47F751727598}" presName="connTx" presStyleLbl="parChTrans1D2" presStyleIdx="3" presStyleCnt="6"/>
      <dgm:spPr/>
    </dgm:pt>
    <dgm:pt modelId="{91CA2745-294B-0340-9694-D4EE98A8F7DE}" type="pres">
      <dgm:prSet presAssocID="{0BEE7EFD-9EA7-6C48-B123-78E6454B3B11}" presName="node" presStyleLbl="node1" presStyleIdx="3" presStyleCnt="6" custScaleX="106309" custScaleY="47097" custRadScaleRad="106272" custRadScaleInc="71590">
        <dgm:presLayoutVars>
          <dgm:bulletEnabled val="1"/>
        </dgm:presLayoutVars>
      </dgm:prSet>
      <dgm:spPr/>
    </dgm:pt>
    <dgm:pt modelId="{FC083479-C54F-3E4E-A061-AFDEA0EB6FB4}" type="pres">
      <dgm:prSet presAssocID="{76917D0C-C464-9A40-9105-8B98B641B0A3}" presName="Name9" presStyleLbl="parChTrans1D2" presStyleIdx="4" presStyleCnt="6"/>
      <dgm:spPr/>
    </dgm:pt>
    <dgm:pt modelId="{FB5CC992-38C2-FC49-8217-1033AB50D757}" type="pres">
      <dgm:prSet presAssocID="{76917D0C-C464-9A40-9105-8B98B641B0A3}" presName="connTx" presStyleLbl="parChTrans1D2" presStyleIdx="4" presStyleCnt="6"/>
      <dgm:spPr/>
    </dgm:pt>
    <dgm:pt modelId="{09B8F2AE-4239-284E-8EF7-5E8012CA7E70}" type="pres">
      <dgm:prSet presAssocID="{FC6BD673-163F-6F42-B604-E1B37F1095E4}" presName="node" presStyleLbl="node1" presStyleIdx="4" presStyleCnt="6" custScaleX="116766" custScaleY="74142" custRadScaleRad="142340" custRadScaleInc="92195">
        <dgm:presLayoutVars>
          <dgm:bulletEnabled val="1"/>
        </dgm:presLayoutVars>
      </dgm:prSet>
      <dgm:spPr/>
    </dgm:pt>
    <dgm:pt modelId="{F4D8E349-DED6-3048-9F17-31002AF7C751}" type="pres">
      <dgm:prSet presAssocID="{D16449BC-0CA9-4A4A-8A20-316861D92BF0}" presName="Name9" presStyleLbl="parChTrans1D2" presStyleIdx="5" presStyleCnt="6"/>
      <dgm:spPr/>
    </dgm:pt>
    <dgm:pt modelId="{4352A56B-BDE4-1B4B-B191-898486598F03}" type="pres">
      <dgm:prSet presAssocID="{D16449BC-0CA9-4A4A-8A20-316861D92BF0}" presName="connTx" presStyleLbl="parChTrans1D2" presStyleIdx="5" presStyleCnt="6"/>
      <dgm:spPr/>
    </dgm:pt>
    <dgm:pt modelId="{9A84606C-06CA-E644-859C-A71D3BD0CC78}" type="pres">
      <dgm:prSet presAssocID="{BBD80314-7E15-5040-BCE7-B76841404511}" presName="node" presStyleLbl="node1" presStyleIdx="5" presStyleCnt="6" custScaleX="123470" custScaleY="68978" custRadScaleRad="192198" custRadScaleInc="-32200">
        <dgm:presLayoutVars>
          <dgm:bulletEnabled val="1"/>
        </dgm:presLayoutVars>
      </dgm:prSet>
      <dgm:spPr/>
    </dgm:pt>
  </dgm:ptLst>
  <dgm:cxnLst>
    <dgm:cxn modelId="{AE65BE0C-F662-D643-A6E5-4B728962445F}" type="presOf" srcId="{D16449BC-0CA9-4A4A-8A20-316861D92BF0}" destId="{F4D8E349-DED6-3048-9F17-31002AF7C751}" srcOrd="0" destOrd="0" presId="urn:microsoft.com/office/officeart/2005/8/layout/radial1"/>
    <dgm:cxn modelId="{9C66280E-1D1C-6D48-AD38-F2AB5B6360F7}" type="presOf" srcId="{088547D3-DB38-DD4D-9E16-3973EA10F2A6}" destId="{156AF676-2E8E-6D43-8CCA-B5874AD88AFC}" srcOrd="0" destOrd="0" presId="urn:microsoft.com/office/officeart/2005/8/layout/radial1"/>
    <dgm:cxn modelId="{1DE5F617-6816-F544-BB6E-23A5FB5452B8}" srcId="{0F0F2363-552C-094A-82F6-B9ACCD9CC5BE}" destId="{EA46B4CE-0F1E-C243-8323-A5A70001EF71}" srcOrd="1" destOrd="0" parTransId="{C0F72A5D-AFAE-8144-B353-48F26ACCA62D}" sibTransId="{457CB34C-9D32-B94D-A731-8767AE7237D2}"/>
    <dgm:cxn modelId="{F224B025-0F9D-684F-9D98-CECB1B3DD265}" type="presOf" srcId="{C0F72A5D-AFAE-8144-B353-48F26ACCA62D}" destId="{53B22C43-299B-B14A-905B-732AECFB2A67}" srcOrd="1" destOrd="0" presId="urn:microsoft.com/office/officeart/2005/8/layout/radial1"/>
    <dgm:cxn modelId="{B0D3FC2B-71FB-E742-B61F-6D107B9EA856}" srcId="{0F0F2363-552C-094A-82F6-B9ACCD9CC5BE}" destId="{9BF1C847-8108-F042-A1AB-7FF8E7F50729}" srcOrd="0" destOrd="0" parTransId="{D6CECDB7-B449-DB43-ADC4-B24771325A28}" sibTransId="{B59A685E-8BED-364F-B6AE-FC4DBAE2E772}"/>
    <dgm:cxn modelId="{AF0A783D-97BE-8C42-91AC-AC512509FCFF}" type="presOf" srcId="{9837EFA2-263C-754C-8CBD-77D8179E10B1}" destId="{A8651E87-B61B-734D-BC9F-13C06914EF01}" srcOrd="1" destOrd="0" presId="urn:microsoft.com/office/officeart/2005/8/layout/radial1"/>
    <dgm:cxn modelId="{98D7B15E-B889-174A-8E36-2273C2695A5B}" type="presOf" srcId="{76917D0C-C464-9A40-9105-8B98B641B0A3}" destId="{FB5CC992-38C2-FC49-8217-1033AB50D757}" srcOrd="1" destOrd="0" presId="urn:microsoft.com/office/officeart/2005/8/layout/radial1"/>
    <dgm:cxn modelId="{96B4A141-0513-CB4C-8650-7455ED8235EA}" type="presOf" srcId="{0BEE7EFD-9EA7-6C48-B123-78E6454B3B11}" destId="{91CA2745-294B-0340-9694-D4EE98A8F7DE}" srcOrd="0" destOrd="0" presId="urn:microsoft.com/office/officeart/2005/8/layout/radial1"/>
    <dgm:cxn modelId="{63A5A561-70B5-2441-8EB2-E5A956F76169}" type="presOf" srcId="{D6CECDB7-B449-DB43-ADC4-B24771325A28}" destId="{0AAAE921-5C9D-1949-82B8-FEDA9E13040D}" srcOrd="1" destOrd="0" presId="urn:microsoft.com/office/officeart/2005/8/layout/radial1"/>
    <dgm:cxn modelId="{22808B64-C099-4F4A-B269-EEB243289720}" type="presOf" srcId="{0F0F2363-552C-094A-82F6-B9ACCD9CC5BE}" destId="{5DF830F4-693F-FB4C-A071-F13EFBB34874}" srcOrd="0" destOrd="0" presId="urn:microsoft.com/office/officeart/2005/8/layout/radial1"/>
    <dgm:cxn modelId="{D85B4468-FFDC-C043-BB46-6BC83307C0B7}" type="presOf" srcId="{BF78F02F-C0A3-6344-B195-47F751727598}" destId="{A2E445D7-4008-6245-9146-D99E693DBD29}" srcOrd="1" destOrd="0" presId="urn:microsoft.com/office/officeart/2005/8/layout/radial1"/>
    <dgm:cxn modelId="{2386586F-B624-6F4F-B434-686C0B299E77}" srcId="{0F0F2363-552C-094A-82F6-B9ACCD9CC5BE}" destId="{BBD80314-7E15-5040-BCE7-B76841404511}" srcOrd="5" destOrd="0" parTransId="{D16449BC-0CA9-4A4A-8A20-316861D92BF0}" sibTransId="{C72B0E8E-0E31-974A-B8DD-E0CF05C55B1D}"/>
    <dgm:cxn modelId="{63B8D051-1482-FF4B-B84F-0B396D5E5962}" type="presOf" srcId="{EA46B4CE-0F1E-C243-8323-A5A70001EF71}" destId="{8EB5D3AB-EC7F-024E-831F-66D7252817C5}" srcOrd="0" destOrd="0" presId="urn:microsoft.com/office/officeart/2005/8/layout/radial1"/>
    <dgm:cxn modelId="{17A98D52-D5D6-FD41-B2D8-34245CDF91DF}" srcId="{0F0F2363-552C-094A-82F6-B9ACCD9CC5BE}" destId="{0BEE7EFD-9EA7-6C48-B123-78E6454B3B11}" srcOrd="3" destOrd="0" parTransId="{BF78F02F-C0A3-6344-B195-47F751727598}" sibTransId="{C375AC9D-4533-9048-8915-40132F9EDEF8}"/>
    <dgm:cxn modelId="{A2A87F7A-1667-1C42-BB9C-D24B5EFE3767}" type="presOf" srcId="{FC6BD673-163F-6F42-B604-E1B37F1095E4}" destId="{09B8F2AE-4239-284E-8EF7-5E8012CA7E70}" srcOrd="0" destOrd="0" presId="urn:microsoft.com/office/officeart/2005/8/layout/radial1"/>
    <dgm:cxn modelId="{D121DE7B-3B07-EF4E-883F-6C7BE5B02A0A}" type="presOf" srcId="{9BF1C847-8108-F042-A1AB-7FF8E7F50729}" destId="{FAFC0943-E373-9A42-9AB8-F1EDFEA68E83}" srcOrd="0" destOrd="0" presId="urn:microsoft.com/office/officeart/2005/8/layout/radial1"/>
    <dgm:cxn modelId="{D9BF6880-8BCB-5B45-8665-7C4D47C27509}" srcId="{2E92751C-109D-4F4C-8AC7-862151798C58}" destId="{0F0F2363-552C-094A-82F6-B9ACCD9CC5BE}" srcOrd="0" destOrd="0" parTransId="{072C7BF3-1878-A544-9EDC-EB9949A04AC3}" sibTransId="{7E3E460B-DB62-DB47-B10E-7F595808674B}"/>
    <dgm:cxn modelId="{60169488-7901-604B-9736-6F30125B78B7}" type="presOf" srcId="{76917D0C-C464-9A40-9105-8B98B641B0A3}" destId="{FC083479-C54F-3E4E-A061-AFDEA0EB6FB4}" srcOrd="0" destOrd="0" presId="urn:microsoft.com/office/officeart/2005/8/layout/radial1"/>
    <dgm:cxn modelId="{5DCCAD8A-0A7D-7A4E-B307-B89AD9B900F1}" type="presOf" srcId="{D16449BC-0CA9-4A4A-8A20-316861D92BF0}" destId="{4352A56B-BDE4-1B4B-B191-898486598F03}" srcOrd="1" destOrd="0" presId="urn:microsoft.com/office/officeart/2005/8/layout/radial1"/>
    <dgm:cxn modelId="{0CD9AE99-BF9F-1E48-B12F-44614B3F0833}" type="presOf" srcId="{D6CECDB7-B449-DB43-ADC4-B24771325A28}" destId="{E5CED056-417E-D941-B6BC-825A036D147F}" srcOrd="0" destOrd="0" presId="urn:microsoft.com/office/officeart/2005/8/layout/radial1"/>
    <dgm:cxn modelId="{EE6E229B-FCB2-EF43-89E5-703A3FB256F2}" type="presOf" srcId="{BF78F02F-C0A3-6344-B195-47F751727598}" destId="{E581B319-D890-6E4D-9F0F-11BB6D8E591F}" srcOrd="0" destOrd="0" presId="urn:microsoft.com/office/officeart/2005/8/layout/radial1"/>
    <dgm:cxn modelId="{99C9719B-37FE-424B-A343-125FF678F843}" srcId="{0F0F2363-552C-094A-82F6-B9ACCD9CC5BE}" destId="{088547D3-DB38-DD4D-9E16-3973EA10F2A6}" srcOrd="2" destOrd="0" parTransId="{9837EFA2-263C-754C-8CBD-77D8179E10B1}" sibTransId="{B34B0254-8F32-8640-A24F-C68398F0433D}"/>
    <dgm:cxn modelId="{985975B6-B254-A84F-A3C9-EA88BBA6F3EC}" type="presOf" srcId="{C0F72A5D-AFAE-8144-B353-48F26ACCA62D}" destId="{6336A821-B926-9E4A-A7FA-54629DBEFC7A}" srcOrd="0" destOrd="0" presId="urn:microsoft.com/office/officeart/2005/8/layout/radial1"/>
    <dgm:cxn modelId="{7DBB8BBC-4630-774B-AA73-C9F7ED09D7C6}" type="presOf" srcId="{9837EFA2-263C-754C-8CBD-77D8179E10B1}" destId="{55A15C48-5694-9340-B052-9E0603452E0D}" srcOrd="0" destOrd="0" presId="urn:microsoft.com/office/officeart/2005/8/layout/radial1"/>
    <dgm:cxn modelId="{EF1736D5-E8AE-F94A-A521-5F085B689150}" type="presOf" srcId="{2E92751C-109D-4F4C-8AC7-862151798C58}" destId="{4D89ECA5-3736-F249-8085-21F872D046ED}" srcOrd="0" destOrd="0" presId="urn:microsoft.com/office/officeart/2005/8/layout/radial1"/>
    <dgm:cxn modelId="{70BBC9DD-A017-2049-A49A-158EAD8A1AAF}" type="presOf" srcId="{BBD80314-7E15-5040-BCE7-B76841404511}" destId="{9A84606C-06CA-E644-859C-A71D3BD0CC78}" srcOrd="0" destOrd="0" presId="urn:microsoft.com/office/officeart/2005/8/layout/radial1"/>
    <dgm:cxn modelId="{B65BD9E5-4367-9F4A-A72E-6A9E5A17DC8A}" srcId="{0F0F2363-552C-094A-82F6-B9ACCD9CC5BE}" destId="{FC6BD673-163F-6F42-B604-E1B37F1095E4}" srcOrd="4" destOrd="0" parTransId="{76917D0C-C464-9A40-9105-8B98B641B0A3}" sibTransId="{1EA08D5F-6152-164B-8EBF-F890E5243E9A}"/>
    <dgm:cxn modelId="{0C9F8BB0-14F5-E744-9A7E-E1319403776C}" type="presParOf" srcId="{4D89ECA5-3736-F249-8085-21F872D046ED}" destId="{5DF830F4-693F-FB4C-A071-F13EFBB34874}" srcOrd="0" destOrd="0" presId="urn:microsoft.com/office/officeart/2005/8/layout/radial1"/>
    <dgm:cxn modelId="{AD1A3C80-06BC-A749-9A0A-D3AA6A22AF01}" type="presParOf" srcId="{4D89ECA5-3736-F249-8085-21F872D046ED}" destId="{E5CED056-417E-D941-B6BC-825A036D147F}" srcOrd="1" destOrd="0" presId="urn:microsoft.com/office/officeart/2005/8/layout/radial1"/>
    <dgm:cxn modelId="{FD299826-2962-8D43-9DAC-CB7E56328E22}" type="presParOf" srcId="{E5CED056-417E-D941-B6BC-825A036D147F}" destId="{0AAAE921-5C9D-1949-82B8-FEDA9E13040D}" srcOrd="0" destOrd="0" presId="urn:microsoft.com/office/officeart/2005/8/layout/radial1"/>
    <dgm:cxn modelId="{3A245332-C465-EC46-BB84-1D611C7C1782}" type="presParOf" srcId="{4D89ECA5-3736-F249-8085-21F872D046ED}" destId="{FAFC0943-E373-9A42-9AB8-F1EDFEA68E83}" srcOrd="2" destOrd="0" presId="urn:microsoft.com/office/officeart/2005/8/layout/radial1"/>
    <dgm:cxn modelId="{FE4E55DB-8010-C044-BE9E-B046056665BA}" type="presParOf" srcId="{4D89ECA5-3736-F249-8085-21F872D046ED}" destId="{6336A821-B926-9E4A-A7FA-54629DBEFC7A}" srcOrd="3" destOrd="0" presId="urn:microsoft.com/office/officeart/2005/8/layout/radial1"/>
    <dgm:cxn modelId="{8676349C-6B5F-9E45-BF1A-BC6D56FF81C5}" type="presParOf" srcId="{6336A821-B926-9E4A-A7FA-54629DBEFC7A}" destId="{53B22C43-299B-B14A-905B-732AECFB2A67}" srcOrd="0" destOrd="0" presId="urn:microsoft.com/office/officeart/2005/8/layout/radial1"/>
    <dgm:cxn modelId="{B6E60E4F-101D-1243-805B-66457EED2E8D}" type="presParOf" srcId="{4D89ECA5-3736-F249-8085-21F872D046ED}" destId="{8EB5D3AB-EC7F-024E-831F-66D7252817C5}" srcOrd="4" destOrd="0" presId="urn:microsoft.com/office/officeart/2005/8/layout/radial1"/>
    <dgm:cxn modelId="{73BBDA13-F5AE-C447-AB10-50F053320E31}" type="presParOf" srcId="{4D89ECA5-3736-F249-8085-21F872D046ED}" destId="{55A15C48-5694-9340-B052-9E0603452E0D}" srcOrd="5" destOrd="0" presId="urn:microsoft.com/office/officeart/2005/8/layout/radial1"/>
    <dgm:cxn modelId="{8579E78C-BB94-AC46-AB78-534848D1B238}" type="presParOf" srcId="{55A15C48-5694-9340-B052-9E0603452E0D}" destId="{A8651E87-B61B-734D-BC9F-13C06914EF01}" srcOrd="0" destOrd="0" presId="urn:microsoft.com/office/officeart/2005/8/layout/radial1"/>
    <dgm:cxn modelId="{31F733EA-903F-EE46-8BC3-5031ABBB359A}" type="presParOf" srcId="{4D89ECA5-3736-F249-8085-21F872D046ED}" destId="{156AF676-2E8E-6D43-8CCA-B5874AD88AFC}" srcOrd="6" destOrd="0" presId="urn:microsoft.com/office/officeart/2005/8/layout/radial1"/>
    <dgm:cxn modelId="{C3A87226-4440-F240-B95E-CE49D6C7812E}" type="presParOf" srcId="{4D89ECA5-3736-F249-8085-21F872D046ED}" destId="{E581B319-D890-6E4D-9F0F-11BB6D8E591F}" srcOrd="7" destOrd="0" presId="urn:microsoft.com/office/officeart/2005/8/layout/radial1"/>
    <dgm:cxn modelId="{8187E8A4-78F2-864C-B9F4-A73C510F0802}" type="presParOf" srcId="{E581B319-D890-6E4D-9F0F-11BB6D8E591F}" destId="{A2E445D7-4008-6245-9146-D99E693DBD29}" srcOrd="0" destOrd="0" presId="urn:microsoft.com/office/officeart/2005/8/layout/radial1"/>
    <dgm:cxn modelId="{1EFB7BE2-6EC7-3F4B-B1F8-186F158CA299}" type="presParOf" srcId="{4D89ECA5-3736-F249-8085-21F872D046ED}" destId="{91CA2745-294B-0340-9694-D4EE98A8F7DE}" srcOrd="8" destOrd="0" presId="urn:microsoft.com/office/officeart/2005/8/layout/radial1"/>
    <dgm:cxn modelId="{CA684B4A-C4FC-5347-AE13-C985C9A2BD36}" type="presParOf" srcId="{4D89ECA5-3736-F249-8085-21F872D046ED}" destId="{FC083479-C54F-3E4E-A061-AFDEA0EB6FB4}" srcOrd="9" destOrd="0" presId="urn:microsoft.com/office/officeart/2005/8/layout/radial1"/>
    <dgm:cxn modelId="{BCB1A890-573B-B44C-AA43-84BB68231F11}" type="presParOf" srcId="{FC083479-C54F-3E4E-A061-AFDEA0EB6FB4}" destId="{FB5CC992-38C2-FC49-8217-1033AB50D757}" srcOrd="0" destOrd="0" presId="urn:microsoft.com/office/officeart/2005/8/layout/radial1"/>
    <dgm:cxn modelId="{99C344F0-2DA3-FA47-BAC8-4D884633A96E}" type="presParOf" srcId="{4D89ECA5-3736-F249-8085-21F872D046ED}" destId="{09B8F2AE-4239-284E-8EF7-5E8012CA7E70}" srcOrd="10" destOrd="0" presId="urn:microsoft.com/office/officeart/2005/8/layout/radial1"/>
    <dgm:cxn modelId="{EC3A9309-438D-F54C-93B9-0A202029E7B6}" type="presParOf" srcId="{4D89ECA5-3736-F249-8085-21F872D046ED}" destId="{F4D8E349-DED6-3048-9F17-31002AF7C751}" srcOrd="11" destOrd="0" presId="urn:microsoft.com/office/officeart/2005/8/layout/radial1"/>
    <dgm:cxn modelId="{55160244-2BCC-9146-A2A4-0ADD38CEEF03}" type="presParOf" srcId="{F4D8E349-DED6-3048-9F17-31002AF7C751}" destId="{4352A56B-BDE4-1B4B-B191-898486598F03}" srcOrd="0" destOrd="0" presId="urn:microsoft.com/office/officeart/2005/8/layout/radial1"/>
    <dgm:cxn modelId="{AB2A0D3C-3B3D-D94B-88E5-B95D6498284F}" type="presParOf" srcId="{4D89ECA5-3736-F249-8085-21F872D046ED}" destId="{9A84606C-06CA-E644-859C-A71D3BD0CC78}"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F830F4-693F-FB4C-A071-F13EFBB34874}">
      <dsp:nvSpPr>
        <dsp:cNvPr id="0" name=""/>
        <dsp:cNvSpPr/>
      </dsp:nvSpPr>
      <dsp:spPr>
        <a:xfrm>
          <a:off x="4588260" y="2072802"/>
          <a:ext cx="2397228" cy="1949737"/>
        </a:xfrm>
        <a:prstGeom prst="ellipse">
          <a:avLst/>
        </a:prstGeom>
        <a:solidFill>
          <a:schemeClr val="accent5">
            <a:lumMod val="40000"/>
            <a:lumOff val="6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pt-BR" sz="2200" kern="1200" dirty="0"/>
            <a:t>Saúde mental e bem-estar</a:t>
          </a:r>
          <a:endParaRPr lang="en-US" sz="2200" kern="1200" dirty="0"/>
        </a:p>
      </dsp:txBody>
      <dsp:txXfrm>
        <a:off x="4939326" y="2358334"/>
        <a:ext cx="1695096" cy="1378673"/>
      </dsp:txXfrm>
    </dsp:sp>
    <dsp:sp modelId="{E5CED056-417E-D941-B6BC-825A036D147F}">
      <dsp:nvSpPr>
        <dsp:cNvPr id="0" name=""/>
        <dsp:cNvSpPr/>
      </dsp:nvSpPr>
      <dsp:spPr>
        <a:xfrm rot="14525084">
          <a:off x="4679994" y="1760362"/>
          <a:ext cx="861682" cy="22629"/>
        </a:xfrm>
        <a:custGeom>
          <a:avLst/>
          <a:gdLst/>
          <a:ahLst/>
          <a:cxnLst/>
          <a:rect l="0" t="0" r="0" b="0"/>
          <a:pathLst>
            <a:path>
              <a:moveTo>
                <a:pt x="0" y="11314"/>
              </a:moveTo>
              <a:lnTo>
                <a:pt x="861682" y="113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5089293" y="1750134"/>
        <a:ext cx="43084" cy="43084"/>
      </dsp:txXfrm>
    </dsp:sp>
    <dsp:sp modelId="{FAFC0943-E373-9A42-9AB8-F1EDFEA68E83}">
      <dsp:nvSpPr>
        <dsp:cNvPr id="0" name=""/>
        <dsp:cNvSpPr/>
      </dsp:nvSpPr>
      <dsp:spPr>
        <a:xfrm>
          <a:off x="3763418" y="393448"/>
          <a:ext cx="1774631" cy="1019614"/>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t-BR" sz="1500" kern="1200" dirty="0"/>
            <a:t>Propósito na vida</a:t>
          </a:r>
          <a:endParaRPr lang="en-US" sz="1500" kern="1200" dirty="0"/>
        </a:p>
      </dsp:txBody>
      <dsp:txXfrm>
        <a:off x="4023307" y="542767"/>
        <a:ext cx="1254853" cy="720976"/>
      </dsp:txXfrm>
    </dsp:sp>
    <dsp:sp modelId="{6336A821-B926-9E4A-A7FA-54629DBEFC7A}">
      <dsp:nvSpPr>
        <dsp:cNvPr id="0" name=""/>
        <dsp:cNvSpPr/>
      </dsp:nvSpPr>
      <dsp:spPr>
        <a:xfrm rot="19487260">
          <a:off x="6631504" y="2206233"/>
          <a:ext cx="663214" cy="22629"/>
        </a:xfrm>
        <a:custGeom>
          <a:avLst/>
          <a:gdLst/>
          <a:ahLst/>
          <a:cxnLst/>
          <a:rect l="0" t="0" r="0" b="0"/>
          <a:pathLst>
            <a:path>
              <a:moveTo>
                <a:pt x="0" y="11314"/>
              </a:moveTo>
              <a:lnTo>
                <a:pt x="663214" y="113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6946531" y="2200967"/>
        <a:ext cx="33160" cy="33160"/>
      </dsp:txXfrm>
    </dsp:sp>
    <dsp:sp modelId="{8EB5D3AB-EC7F-024E-831F-66D7252817C5}">
      <dsp:nvSpPr>
        <dsp:cNvPr id="0" name=""/>
        <dsp:cNvSpPr/>
      </dsp:nvSpPr>
      <dsp:spPr>
        <a:xfrm>
          <a:off x="6810722" y="903971"/>
          <a:ext cx="2243003" cy="1259260"/>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t-BR" sz="1500" kern="1200" dirty="0"/>
            <a:t>Relações com os outros</a:t>
          </a:r>
          <a:endParaRPr lang="en-US" sz="1500" kern="1200" dirty="0"/>
        </a:p>
      </dsp:txBody>
      <dsp:txXfrm>
        <a:off x="7139202" y="1088385"/>
        <a:ext cx="1586043" cy="890432"/>
      </dsp:txXfrm>
    </dsp:sp>
    <dsp:sp modelId="{55A15C48-5694-9340-B052-9E0603452E0D}">
      <dsp:nvSpPr>
        <dsp:cNvPr id="0" name=""/>
        <dsp:cNvSpPr/>
      </dsp:nvSpPr>
      <dsp:spPr>
        <a:xfrm rot="638664">
          <a:off x="6945486" y="3354903"/>
          <a:ext cx="1072533" cy="22629"/>
        </a:xfrm>
        <a:custGeom>
          <a:avLst/>
          <a:gdLst/>
          <a:ahLst/>
          <a:cxnLst/>
          <a:rect l="0" t="0" r="0" b="0"/>
          <a:pathLst>
            <a:path>
              <a:moveTo>
                <a:pt x="0" y="11314"/>
              </a:moveTo>
              <a:lnTo>
                <a:pt x="1072533" y="113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7454939" y="3339404"/>
        <a:ext cx="53626" cy="53626"/>
      </dsp:txXfrm>
    </dsp:sp>
    <dsp:sp modelId="{156AF676-2E8E-6D43-8CCA-B5874AD88AFC}">
      <dsp:nvSpPr>
        <dsp:cNvPr id="0" name=""/>
        <dsp:cNvSpPr/>
      </dsp:nvSpPr>
      <dsp:spPr>
        <a:xfrm>
          <a:off x="7949446" y="3086161"/>
          <a:ext cx="2111002" cy="1132673"/>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t-BR" sz="1500" kern="1200" dirty="0"/>
            <a:t>Engajamento </a:t>
          </a:r>
          <a:endParaRPr lang="en-US" sz="1500" kern="1200" dirty="0"/>
        </a:p>
      </dsp:txBody>
      <dsp:txXfrm>
        <a:off x="8258595" y="3252037"/>
        <a:ext cx="1492704" cy="800921"/>
      </dsp:txXfrm>
    </dsp:sp>
    <dsp:sp modelId="{E581B319-D890-6E4D-9F0F-11BB6D8E591F}">
      <dsp:nvSpPr>
        <dsp:cNvPr id="0" name=""/>
        <dsp:cNvSpPr/>
      </dsp:nvSpPr>
      <dsp:spPr>
        <a:xfrm rot="6789815">
          <a:off x="5093863" y="4154419"/>
          <a:ext cx="429301" cy="22629"/>
        </a:xfrm>
        <a:custGeom>
          <a:avLst/>
          <a:gdLst/>
          <a:ahLst/>
          <a:cxnLst/>
          <a:rect l="0" t="0" r="0" b="0"/>
          <a:pathLst>
            <a:path>
              <a:moveTo>
                <a:pt x="0" y="11314"/>
              </a:moveTo>
              <a:lnTo>
                <a:pt x="429301" y="113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5297781" y="4155001"/>
        <a:ext cx="21465" cy="21465"/>
      </dsp:txXfrm>
    </dsp:sp>
    <dsp:sp modelId="{91CA2745-294B-0340-9694-D4EE98A8F7DE}">
      <dsp:nvSpPr>
        <dsp:cNvPr id="0" name=""/>
        <dsp:cNvSpPr/>
      </dsp:nvSpPr>
      <dsp:spPr>
        <a:xfrm>
          <a:off x="4283613" y="4356936"/>
          <a:ext cx="1585638" cy="702469"/>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t-BR" sz="1500" kern="1200" dirty="0"/>
            <a:t>Necessidades básicas</a:t>
          </a:r>
          <a:endParaRPr lang="en-US" sz="1500" kern="1200" dirty="0"/>
        </a:p>
      </dsp:txBody>
      <dsp:txXfrm>
        <a:off x="4515824" y="4459810"/>
        <a:ext cx="1121216" cy="496721"/>
      </dsp:txXfrm>
    </dsp:sp>
    <dsp:sp modelId="{FC083479-C54F-3E4E-A061-AFDEA0EB6FB4}">
      <dsp:nvSpPr>
        <dsp:cNvPr id="0" name=""/>
        <dsp:cNvSpPr/>
      </dsp:nvSpPr>
      <dsp:spPr>
        <a:xfrm rot="10984853">
          <a:off x="3938326" y="2954434"/>
          <a:ext cx="653022" cy="22629"/>
        </a:xfrm>
        <a:custGeom>
          <a:avLst/>
          <a:gdLst/>
          <a:ahLst/>
          <a:cxnLst/>
          <a:rect l="0" t="0" r="0" b="0"/>
          <a:pathLst>
            <a:path>
              <a:moveTo>
                <a:pt x="0" y="11314"/>
              </a:moveTo>
              <a:lnTo>
                <a:pt x="653022" y="113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4248512" y="2949423"/>
        <a:ext cx="32651" cy="32651"/>
      </dsp:txXfrm>
    </dsp:sp>
    <dsp:sp modelId="{09B8F2AE-4239-284E-8EF7-5E8012CA7E70}">
      <dsp:nvSpPr>
        <dsp:cNvPr id="0" name=""/>
        <dsp:cNvSpPr/>
      </dsp:nvSpPr>
      <dsp:spPr>
        <a:xfrm>
          <a:off x="2200301" y="2348570"/>
          <a:ext cx="1741608" cy="110585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t-BR" sz="1500" kern="1200" dirty="0"/>
            <a:t>Ter controle sobre a própria vida</a:t>
          </a:r>
          <a:endParaRPr lang="en-US" sz="1500" kern="1200" dirty="0"/>
        </a:p>
      </dsp:txBody>
      <dsp:txXfrm>
        <a:off x="2455354" y="2510519"/>
        <a:ext cx="1231502" cy="781957"/>
      </dsp:txXfrm>
    </dsp:sp>
    <dsp:sp modelId="{F4D8E349-DED6-3048-9F17-31002AF7C751}">
      <dsp:nvSpPr>
        <dsp:cNvPr id="0" name=""/>
        <dsp:cNvSpPr/>
      </dsp:nvSpPr>
      <dsp:spPr>
        <a:xfrm rot="12255184">
          <a:off x="2968718" y="2183735"/>
          <a:ext cx="1851358" cy="22629"/>
        </a:xfrm>
        <a:custGeom>
          <a:avLst/>
          <a:gdLst/>
          <a:ahLst/>
          <a:cxnLst/>
          <a:rect l="0" t="0" r="0" b="0"/>
          <a:pathLst>
            <a:path>
              <a:moveTo>
                <a:pt x="0" y="11314"/>
              </a:moveTo>
              <a:lnTo>
                <a:pt x="1851358" y="113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3848114" y="2148766"/>
        <a:ext cx="92567" cy="92567"/>
      </dsp:txXfrm>
    </dsp:sp>
    <dsp:sp modelId="{9A84606C-06CA-E644-859C-A71D3BD0CC78}">
      <dsp:nvSpPr>
        <dsp:cNvPr id="0" name=""/>
        <dsp:cNvSpPr/>
      </dsp:nvSpPr>
      <dsp:spPr>
        <a:xfrm>
          <a:off x="1412853" y="977469"/>
          <a:ext cx="1841601" cy="1028832"/>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pt-BR" sz="1500" kern="1200" dirty="0"/>
            <a:t>Atitudes em relação a si mesmo</a:t>
          </a:r>
          <a:endParaRPr lang="en-US" sz="1500" kern="1200" dirty="0"/>
        </a:p>
      </dsp:txBody>
      <dsp:txXfrm>
        <a:off x="1682549" y="1128138"/>
        <a:ext cx="1302209" cy="727494"/>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C50D95-1969-4D7F-A47F-FC84636C819E}" type="datetimeFigureOut">
              <a:rPr lang="en-CH" smtClean="0"/>
              <a:t>08/28/2025</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F7DB96-B4E3-48F2-8E35-A4648E993116}" type="slidenum">
              <a:rPr lang="en-CH" smtClean="0"/>
              <a:t>‹nº›</a:t>
            </a:fld>
            <a:endParaRPr lang="en-CH"/>
          </a:p>
        </p:txBody>
      </p:sp>
    </p:spTree>
    <p:extLst>
      <p:ext uri="{BB962C8B-B14F-4D97-AF65-F5344CB8AC3E}">
        <p14:creationId xmlns:p14="http://schemas.microsoft.com/office/powerpoint/2010/main" val="742528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_ENREF_2"/><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_ENREF_3"/><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_ENREF_4"/></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_ENREF_6"/><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_ENREF_8"/><Relationship Id="rId2" Type="http://schemas.openxmlformats.org/officeDocument/2006/relationships/slide" Target="../slides/slide39.xml"/><Relationship Id="rId1" Type="http://schemas.openxmlformats.org/officeDocument/2006/relationships/notesMaster" Target="../notesMasters/notesMaster1.xml"/><Relationship Id="rId5" Type="http://schemas.openxmlformats.org/officeDocument/2006/relationships/hyperlink" Target="#_ENREF_10"/><Relationship Id="rId4" Type="http://schemas.openxmlformats.org/officeDocument/2006/relationships/hyperlink" Target="#_ENREF_9"/></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_ENREF_13"/><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_ENREF_16"/><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_ENREF_17"/><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_ENREF_18"/><Relationship Id="rId2" Type="http://schemas.openxmlformats.org/officeDocument/2006/relationships/slide" Target="../slides/slide70.xml"/><Relationship Id="rId1" Type="http://schemas.openxmlformats.org/officeDocument/2006/relationships/notesMaster" Target="../notesMasters/notesMaster1.xml"/><Relationship Id="rId6" Type="http://schemas.openxmlformats.org/officeDocument/2006/relationships/hyperlink" Target="#_ENREF_21"/><Relationship Id="rId5" Type="http://schemas.openxmlformats.org/officeDocument/2006/relationships/hyperlink" Target="#_ENREF_20"/><Relationship Id="rId4" Type="http://schemas.openxmlformats.org/officeDocument/2006/relationships/hyperlink" Target="#_ENREF_19"/></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3" Type="http://schemas.openxmlformats.org/officeDocument/2006/relationships/hyperlink" Target="http://www.mhe-sme.org/" TargetMode="External"/><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3" Type="http://schemas.openxmlformats.org/officeDocument/2006/relationships/hyperlink" Target="http://www.equass.be/" TargetMode="External"/><Relationship Id="rId2" Type="http://schemas.openxmlformats.org/officeDocument/2006/relationships/slide" Target="../slides/slide89.xml"/><Relationship Id="rId1" Type="http://schemas.openxmlformats.org/officeDocument/2006/relationships/notesMaster" Target="../notesMasters/notesMaster1.xml"/><Relationship Id="rId4" Type="http://schemas.openxmlformats.org/officeDocument/2006/relationships/hyperlink" Target="http://www.mhe-sme.org/" TargetMode="Externa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7DB96-B4E3-48F2-8E35-A4648E993116}" type="slidenum">
              <a:rPr lang="en-CH" smtClean="0"/>
              <a:t>1</a:t>
            </a:fld>
            <a:endParaRPr lang="en-CH"/>
          </a:p>
        </p:txBody>
      </p:sp>
    </p:spTree>
    <p:extLst>
      <p:ext uri="{BB962C8B-B14F-4D97-AF65-F5344CB8AC3E}">
        <p14:creationId xmlns:p14="http://schemas.microsoft.com/office/powerpoint/2010/main" val="1466956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50"/>
            <a:ext cx="5626865" cy="3600450"/>
          </a:xfrm>
        </p:spPr>
        <p:txBody>
          <a:bodyPr/>
          <a:lstStyle/>
          <a:p>
            <a:pPr algn="just">
              <a:lnSpc>
                <a:spcPct val="115000"/>
              </a:lnSpc>
            </a:pPr>
            <a:r>
              <a:rPr lang="en-US" b="1" dirty="0">
                <a:ea typeface="Times New Roman" panose="02020603050405020304" pitchFamily="18" charset="0"/>
                <a:cs typeface="Times New Roman" panose="02020603050405020304" pitchFamily="18" charset="0"/>
              </a:rPr>
              <a:t>Mal-</a:t>
            </a:r>
            <a:r>
              <a:rPr lang="en-US" b="1" dirty="0" err="1">
                <a:ea typeface="Times New Roman" panose="02020603050405020304" pitchFamily="18" charset="0"/>
                <a:cs typeface="Times New Roman" panose="02020603050405020304" pitchFamily="18" charset="0"/>
              </a:rPr>
              <a:t>entendidos</a:t>
            </a:r>
            <a:r>
              <a:rPr lang="en-US" b="1" dirty="0">
                <a:ea typeface="Times New Roman" panose="02020603050405020304" pitchFamily="18" charset="0"/>
                <a:cs typeface="Times New Roman" panose="02020603050405020304" pitchFamily="18" charset="0"/>
              </a:rPr>
              <a:t> a </a:t>
            </a:r>
            <a:r>
              <a:rPr lang="en-US" b="1" dirty="0" err="1">
                <a:ea typeface="Times New Roman" panose="02020603050405020304" pitchFamily="18" charset="0"/>
                <a:cs typeface="Times New Roman" panose="02020603050405020304" pitchFamily="18" charset="0"/>
              </a:rPr>
              <a:t>serem</a:t>
            </a:r>
            <a:r>
              <a:rPr lang="en-US" b="1" dirty="0">
                <a:ea typeface="Times New Roman" panose="02020603050405020304" pitchFamily="18" charset="0"/>
                <a:cs typeface="Times New Roman" panose="02020603050405020304" pitchFamily="18" charset="0"/>
              </a:rPr>
              <a:t> </a:t>
            </a:r>
            <a:r>
              <a:rPr lang="en-US" b="1" dirty="0" err="1">
                <a:ea typeface="Times New Roman" panose="02020603050405020304" pitchFamily="18" charset="0"/>
                <a:cs typeface="Times New Roman" panose="02020603050405020304" pitchFamily="18" charset="0"/>
              </a:rPr>
              <a:t>evitados</a:t>
            </a:r>
            <a:r>
              <a:rPr lang="en-US" b="1" dirty="0">
                <a:ea typeface="Times New Roman" panose="02020603050405020304" pitchFamily="18" charset="0"/>
                <a:cs typeface="Times New Roman" panose="02020603050405020304" pitchFamily="18" charset="0"/>
              </a:rPr>
              <a:t> </a:t>
            </a:r>
            <a:r>
              <a:rPr lang="en-US" b="1" dirty="0" err="1">
                <a:ea typeface="Times New Roman" panose="02020603050405020304" pitchFamily="18" charset="0"/>
                <a:cs typeface="Times New Roman" panose="02020603050405020304" pitchFamily="18" charset="0"/>
              </a:rPr>
              <a:t>incluem</a:t>
            </a:r>
            <a:r>
              <a:rPr lang="en-US" b="1" dirty="0">
                <a:ea typeface="Times New Roman" panose="02020603050405020304" pitchFamily="18" charset="0"/>
                <a:cs typeface="Times New Roman" panose="02020603050405020304" pitchFamily="18" charset="0"/>
              </a:rPr>
              <a:t>: </a:t>
            </a:r>
          </a:p>
          <a:p>
            <a:pPr marL="171450" indent="-171450" algn="just">
              <a:lnSpc>
                <a:spcPct val="115000"/>
              </a:lnSpc>
              <a:buFont typeface="Arial" panose="020B0604020202020204" pitchFamily="34" charset="0"/>
              <a:buChar char="•"/>
            </a:pPr>
            <a:r>
              <a:rPr lang="en-US" b="0" dirty="0">
                <a:ea typeface="Times New Roman" panose="02020603050405020304" pitchFamily="18" charset="0"/>
                <a:cs typeface="Times New Roman" panose="02020603050405020304" pitchFamily="18" charset="0"/>
              </a:rPr>
              <a:t>A </a:t>
            </a:r>
            <a:r>
              <a:rPr lang="en-US" b="0" dirty="0" err="1">
                <a:ea typeface="Times New Roman" panose="02020603050405020304" pitchFamily="18" charset="0"/>
                <a:cs typeface="Times New Roman" panose="02020603050405020304" pitchFamily="18" charset="0"/>
              </a:rPr>
              <a:t>saúde</a:t>
            </a:r>
            <a:r>
              <a:rPr lang="en-US" b="0" dirty="0">
                <a:ea typeface="Times New Roman" panose="02020603050405020304" pitchFamily="18" charset="0"/>
                <a:cs typeface="Times New Roman" panose="02020603050405020304" pitchFamily="18" charset="0"/>
              </a:rPr>
              <a:t> mental </a:t>
            </a:r>
            <a:r>
              <a:rPr lang="en-US" b="0" dirty="0" err="1">
                <a:ea typeface="Times New Roman" panose="02020603050405020304" pitchFamily="18" charset="0"/>
                <a:cs typeface="Times New Roman" panose="02020603050405020304" pitchFamily="18" charset="0"/>
              </a:rPr>
              <a:t>é</a:t>
            </a:r>
            <a:r>
              <a:rPr lang="en-US" b="0" dirty="0">
                <a:ea typeface="Times New Roman" panose="02020603050405020304" pitchFamily="18" charset="0"/>
                <a:cs typeface="Times New Roman" panose="02020603050405020304" pitchFamily="18" charset="0"/>
              </a:rPr>
              <a:t> </a:t>
            </a:r>
            <a:r>
              <a:rPr lang="en-US" b="0" dirty="0" err="1">
                <a:ea typeface="Times New Roman" panose="02020603050405020304" pitchFamily="18" charset="0"/>
                <a:cs typeface="Times New Roman" panose="02020603050405020304" pitchFamily="18" charset="0"/>
              </a:rPr>
              <a:t>equivalente</a:t>
            </a:r>
            <a:r>
              <a:rPr lang="en-US" b="0" dirty="0">
                <a:ea typeface="Times New Roman" panose="02020603050405020304" pitchFamily="18" charset="0"/>
                <a:cs typeface="Times New Roman" panose="02020603050405020304" pitchFamily="18" charset="0"/>
              </a:rPr>
              <a:t> à </a:t>
            </a:r>
            <a:r>
              <a:rPr lang="en-US" b="0" dirty="0" err="1">
                <a:ea typeface="Times New Roman" panose="02020603050405020304" pitchFamily="18" charset="0"/>
                <a:cs typeface="Times New Roman" panose="02020603050405020304" pitchFamily="18" charset="0"/>
              </a:rPr>
              <a:t>ausência</a:t>
            </a:r>
            <a:r>
              <a:rPr lang="en-US" b="0" dirty="0">
                <a:ea typeface="Times New Roman" panose="02020603050405020304" pitchFamily="18" charset="0"/>
                <a:cs typeface="Times New Roman" panose="02020603050405020304" pitchFamily="18" charset="0"/>
              </a:rPr>
              <a:t> de </a:t>
            </a:r>
            <a:r>
              <a:rPr lang="en-US" b="0" dirty="0" err="1">
                <a:ea typeface="Times New Roman" panose="02020603050405020304" pitchFamily="18" charset="0"/>
                <a:cs typeface="Times New Roman" panose="02020603050405020304" pitchFamily="18" charset="0"/>
              </a:rPr>
              <a:t>uma</a:t>
            </a:r>
            <a:r>
              <a:rPr lang="en-US" b="0" dirty="0">
                <a:ea typeface="Times New Roman" panose="02020603050405020304" pitchFamily="18" charset="0"/>
                <a:cs typeface="Times New Roman" panose="02020603050405020304" pitchFamily="18" charset="0"/>
              </a:rPr>
              <a:t> </a:t>
            </a:r>
            <a:r>
              <a:rPr lang="en-US" b="0" dirty="0" err="1">
                <a:ea typeface="Times New Roman" panose="02020603050405020304" pitchFamily="18" charset="0"/>
                <a:cs typeface="Times New Roman" panose="02020603050405020304" pitchFamily="18" charset="0"/>
              </a:rPr>
              <a:t>condição</a:t>
            </a:r>
            <a:r>
              <a:rPr lang="en-US" b="0" dirty="0">
                <a:ea typeface="Times New Roman" panose="02020603050405020304" pitchFamily="18" charset="0"/>
                <a:cs typeface="Times New Roman" panose="02020603050405020304" pitchFamily="18" charset="0"/>
              </a:rPr>
              <a:t> de </a:t>
            </a:r>
            <a:r>
              <a:rPr lang="en-US" b="0" dirty="0" err="1">
                <a:ea typeface="Times New Roman" panose="02020603050405020304" pitchFamily="18" charset="0"/>
                <a:cs typeface="Times New Roman" panose="02020603050405020304" pitchFamily="18" charset="0"/>
              </a:rPr>
              <a:t>saúde</a:t>
            </a:r>
            <a:r>
              <a:rPr lang="en-US" b="0" dirty="0">
                <a:ea typeface="Times New Roman" panose="02020603050405020304" pitchFamily="18" charset="0"/>
                <a:cs typeface="Times New Roman" panose="02020603050405020304" pitchFamily="18" charset="0"/>
              </a:rPr>
              <a:t> mental </a:t>
            </a:r>
            <a:r>
              <a:rPr lang="en-US" b="0" dirty="0" err="1">
                <a:ea typeface="Times New Roman" panose="02020603050405020304" pitchFamily="18" charset="0"/>
                <a:cs typeface="Times New Roman" panose="02020603050405020304" pitchFamily="18" charset="0"/>
              </a:rPr>
              <a:t>ou</a:t>
            </a:r>
            <a:r>
              <a:rPr lang="en-US" b="0" dirty="0">
                <a:ea typeface="Times New Roman" panose="02020603050405020304" pitchFamily="18" charset="0"/>
                <a:cs typeface="Times New Roman" panose="02020603050405020304" pitchFamily="18" charset="0"/>
              </a:rPr>
              <a:t> </a:t>
            </a:r>
            <a:r>
              <a:rPr lang="en-US" b="0" dirty="0" err="1">
                <a:ea typeface="Times New Roman" panose="02020603050405020304" pitchFamily="18" charset="0"/>
                <a:cs typeface="Times New Roman" panose="02020603050405020304" pitchFamily="18" charset="0"/>
              </a:rPr>
              <a:t>deficiência</a:t>
            </a:r>
            <a:r>
              <a:rPr lang="en-US" b="0" dirty="0">
                <a:ea typeface="Times New Roman" panose="02020603050405020304" pitchFamily="18" charset="0"/>
                <a:cs typeface="Times New Roman" panose="02020603050405020304" pitchFamily="18" charset="0"/>
              </a:rPr>
              <a:t>. </a:t>
            </a:r>
          </a:p>
          <a:p>
            <a:pPr marL="171450" indent="-171450" algn="just">
              <a:lnSpc>
                <a:spcPct val="115000"/>
              </a:lnSpc>
              <a:buFont typeface="Arial" panose="020B0604020202020204" pitchFamily="34" charset="0"/>
              <a:buChar char="•"/>
            </a:pPr>
            <a:r>
              <a:rPr lang="en-US" b="0" dirty="0">
                <a:ea typeface="Times New Roman" panose="02020603050405020304" pitchFamily="18" charset="0"/>
                <a:cs typeface="Times New Roman" panose="02020603050405020304" pitchFamily="18" charset="0"/>
              </a:rPr>
              <a:t>A </a:t>
            </a:r>
            <a:r>
              <a:rPr lang="en-US" b="0" dirty="0" err="1">
                <a:ea typeface="Times New Roman" panose="02020603050405020304" pitchFamily="18" charset="0"/>
                <a:cs typeface="Times New Roman" panose="02020603050405020304" pitchFamily="18" charset="0"/>
              </a:rPr>
              <a:t>saúde</a:t>
            </a:r>
            <a:r>
              <a:rPr lang="en-US" b="0" dirty="0">
                <a:ea typeface="Times New Roman" panose="02020603050405020304" pitchFamily="18" charset="0"/>
                <a:cs typeface="Times New Roman" panose="02020603050405020304" pitchFamily="18" charset="0"/>
              </a:rPr>
              <a:t> mental </a:t>
            </a:r>
            <a:r>
              <a:rPr lang="en-US" b="0" dirty="0" err="1">
                <a:ea typeface="Times New Roman" panose="02020603050405020304" pitchFamily="18" charset="0"/>
                <a:cs typeface="Times New Roman" panose="02020603050405020304" pitchFamily="18" charset="0"/>
              </a:rPr>
              <a:t>pode</a:t>
            </a:r>
            <a:r>
              <a:rPr lang="en-US" b="0" dirty="0">
                <a:ea typeface="Times New Roman" panose="02020603050405020304" pitchFamily="18" charset="0"/>
                <a:cs typeface="Times New Roman" panose="02020603050405020304" pitchFamily="18" charset="0"/>
              </a:rPr>
              <a:t> ser </a:t>
            </a:r>
            <a:r>
              <a:rPr lang="en-US" b="0" dirty="0" err="1">
                <a:ea typeface="Times New Roman" panose="02020603050405020304" pitchFamily="18" charset="0"/>
                <a:cs typeface="Times New Roman" panose="02020603050405020304" pitchFamily="18" charset="0"/>
              </a:rPr>
              <a:t>definida</a:t>
            </a:r>
            <a:r>
              <a:rPr lang="en-US" b="0" dirty="0">
                <a:ea typeface="Times New Roman" panose="02020603050405020304" pitchFamily="18" charset="0"/>
                <a:cs typeface="Times New Roman" panose="02020603050405020304" pitchFamily="18" charset="0"/>
              </a:rPr>
              <a:t> </a:t>
            </a:r>
            <a:r>
              <a:rPr lang="en-US" b="0" dirty="0" err="1">
                <a:ea typeface="Times New Roman" panose="02020603050405020304" pitchFamily="18" charset="0"/>
                <a:cs typeface="Times New Roman" panose="02020603050405020304" pitchFamily="18" charset="0"/>
              </a:rPr>
              <a:t>objetivamente</a:t>
            </a:r>
            <a:r>
              <a:rPr lang="en-US" b="0" dirty="0">
                <a:ea typeface="Times New Roman" panose="02020603050405020304" pitchFamily="18" charset="0"/>
                <a:cs typeface="Times New Roman" panose="02020603050405020304" pitchFamily="18" charset="0"/>
              </a:rPr>
              <a:t>. </a:t>
            </a:r>
          </a:p>
          <a:p>
            <a:pPr marL="171450" indent="-171450" algn="just">
              <a:lnSpc>
                <a:spcPct val="115000"/>
              </a:lnSpc>
              <a:buFont typeface="Arial" panose="020B0604020202020204" pitchFamily="34" charset="0"/>
              <a:buChar char="•"/>
            </a:pPr>
            <a:r>
              <a:rPr lang="en-US" b="0" dirty="0" err="1">
                <a:ea typeface="Times New Roman" panose="02020603050405020304" pitchFamily="18" charset="0"/>
                <a:cs typeface="Times New Roman" panose="02020603050405020304" pitchFamily="18" charset="0"/>
              </a:rPr>
              <a:t>Existem</a:t>
            </a:r>
            <a:r>
              <a:rPr lang="en-US" b="0" dirty="0">
                <a:ea typeface="Times New Roman" panose="02020603050405020304" pitchFamily="18" charset="0"/>
                <a:cs typeface="Times New Roman" panose="02020603050405020304" pitchFamily="18" charset="0"/>
              </a:rPr>
              <a:t> </a:t>
            </a:r>
            <a:r>
              <a:rPr lang="en-US" b="0" dirty="0" err="1">
                <a:ea typeface="Times New Roman" panose="02020603050405020304" pitchFamily="18" charset="0"/>
                <a:cs typeface="Times New Roman" panose="02020603050405020304" pitchFamily="18" charset="0"/>
              </a:rPr>
              <a:t>padrões</a:t>
            </a:r>
            <a:r>
              <a:rPr lang="en-US" b="0" dirty="0">
                <a:ea typeface="Times New Roman" panose="02020603050405020304" pitchFamily="18" charset="0"/>
                <a:cs typeface="Times New Roman" panose="02020603050405020304" pitchFamily="18" charset="0"/>
              </a:rPr>
              <a:t> </a:t>
            </a:r>
            <a:r>
              <a:rPr lang="en-US" b="0" dirty="0" err="1">
                <a:ea typeface="Times New Roman" panose="02020603050405020304" pitchFamily="18" charset="0"/>
                <a:cs typeface="Times New Roman" panose="02020603050405020304" pitchFamily="18" charset="0"/>
              </a:rPr>
              <a:t>ou</a:t>
            </a:r>
            <a:r>
              <a:rPr lang="en-US" b="0" dirty="0">
                <a:ea typeface="Times New Roman" panose="02020603050405020304" pitchFamily="18" charset="0"/>
                <a:cs typeface="Times New Roman" panose="02020603050405020304" pitchFamily="18" charset="0"/>
              </a:rPr>
              <a:t> </a:t>
            </a:r>
            <a:r>
              <a:rPr lang="en-US" b="0" dirty="0" err="1">
                <a:ea typeface="Times New Roman" panose="02020603050405020304" pitchFamily="18" charset="0"/>
                <a:cs typeface="Times New Roman" panose="02020603050405020304" pitchFamily="18" charset="0"/>
              </a:rPr>
              <a:t>critérios</a:t>
            </a:r>
            <a:r>
              <a:rPr lang="en-US" b="0" dirty="0">
                <a:ea typeface="Times New Roman" panose="02020603050405020304" pitchFamily="18" charset="0"/>
                <a:cs typeface="Times New Roman" panose="02020603050405020304" pitchFamily="18" charset="0"/>
              </a:rPr>
              <a:t> </a:t>
            </a:r>
            <a:r>
              <a:rPr lang="en-US" b="0" dirty="0" err="1">
                <a:ea typeface="Times New Roman" panose="02020603050405020304" pitchFamily="18" charset="0"/>
                <a:cs typeface="Times New Roman" panose="02020603050405020304" pitchFamily="18" charset="0"/>
              </a:rPr>
              <a:t>específicos</a:t>
            </a:r>
            <a:r>
              <a:rPr lang="en-US" b="0" dirty="0">
                <a:ea typeface="Times New Roman" panose="02020603050405020304" pitchFamily="18" charset="0"/>
                <a:cs typeface="Times New Roman" panose="02020603050405020304" pitchFamily="18" charset="0"/>
              </a:rPr>
              <a:t> para </a:t>
            </a:r>
            <a:r>
              <a:rPr lang="en-US" b="0" dirty="0" err="1">
                <a:ea typeface="Times New Roman" panose="02020603050405020304" pitchFamily="18" charset="0"/>
                <a:cs typeface="Times New Roman" panose="02020603050405020304" pitchFamily="18" charset="0"/>
              </a:rPr>
              <a:t>determinar</a:t>
            </a:r>
            <a:r>
              <a:rPr lang="en-US" b="0" dirty="0">
                <a:ea typeface="Times New Roman" panose="02020603050405020304" pitchFamily="18" charset="0"/>
                <a:cs typeface="Times New Roman" panose="02020603050405020304" pitchFamily="18" charset="0"/>
              </a:rPr>
              <a:t> o que </a:t>
            </a:r>
            <a:r>
              <a:rPr lang="en-US" b="0" dirty="0" err="1">
                <a:ea typeface="Times New Roman" panose="02020603050405020304" pitchFamily="18" charset="0"/>
                <a:cs typeface="Times New Roman" panose="02020603050405020304" pitchFamily="18" charset="0"/>
              </a:rPr>
              <a:t>é</a:t>
            </a:r>
            <a:r>
              <a:rPr lang="en-US" b="0" dirty="0">
                <a:ea typeface="Times New Roman" panose="02020603050405020304" pitchFamily="18" charset="0"/>
                <a:cs typeface="Times New Roman" panose="02020603050405020304" pitchFamily="18" charset="0"/>
              </a:rPr>
              <a:t> </a:t>
            </a:r>
            <a:r>
              <a:rPr lang="en-US" b="0" dirty="0" err="1">
                <a:ea typeface="Times New Roman" panose="02020603050405020304" pitchFamily="18" charset="0"/>
                <a:cs typeface="Times New Roman" panose="02020603050405020304" pitchFamily="18" charset="0"/>
              </a:rPr>
              <a:t>uma</a:t>
            </a:r>
            <a:r>
              <a:rPr lang="en-US" b="0" dirty="0">
                <a:ea typeface="Times New Roman" panose="02020603050405020304" pitchFamily="18" charset="0"/>
                <a:cs typeface="Times New Roman" panose="02020603050405020304" pitchFamily="18" charset="0"/>
              </a:rPr>
              <a:t> boa </a:t>
            </a:r>
            <a:r>
              <a:rPr lang="en-US" b="0" dirty="0" err="1">
                <a:ea typeface="Times New Roman" panose="02020603050405020304" pitchFamily="18" charset="0"/>
                <a:cs typeface="Times New Roman" panose="02020603050405020304" pitchFamily="18" charset="0"/>
              </a:rPr>
              <a:t>saúde</a:t>
            </a:r>
            <a:r>
              <a:rPr lang="en-US" b="0" dirty="0">
                <a:ea typeface="Times New Roman" panose="02020603050405020304" pitchFamily="18" charset="0"/>
                <a:cs typeface="Times New Roman" panose="02020603050405020304" pitchFamily="18" charset="0"/>
              </a:rPr>
              <a:t> mental. </a:t>
            </a:r>
          </a:p>
        </p:txBody>
      </p:sp>
      <p:sp>
        <p:nvSpPr>
          <p:cNvPr id="4" name="Slide Number Placeholder 3"/>
          <p:cNvSpPr>
            <a:spLocks noGrp="1"/>
          </p:cNvSpPr>
          <p:nvPr>
            <p:ph type="sldNum" sz="quarter" idx="5"/>
          </p:nvPr>
        </p:nvSpPr>
        <p:spPr/>
        <p:txBody>
          <a:bodyPr/>
          <a:lstStyle/>
          <a:p>
            <a:fld id="{F4F7DB96-B4E3-48F2-8E35-A4648E993116}" type="slidenum">
              <a:rPr lang="en-CH" smtClean="0"/>
              <a:t>11</a:t>
            </a:fld>
            <a:endParaRPr lang="en-CH"/>
          </a:p>
        </p:txBody>
      </p:sp>
    </p:spTree>
    <p:extLst>
      <p:ext uri="{BB962C8B-B14F-4D97-AF65-F5344CB8AC3E}">
        <p14:creationId xmlns:p14="http://schemas.microsoft.com/office/powerpoint/2010/main" val="717870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784731"/>
            <a:ext cx="5486400" cy="4900482"/>
          </a:xfrm>
        </p:spPr>
        <p:txBody>
          <a:bodyPr/>
          <a:lstStyle/>
          <a:p>
            <a:pPr marL="171450" indent="-171450">
              <a:buFont typeface="Arial" panose="020B0604020202020204" pitchFamily="34" charset="0"/>
              <a:buChar char="•"/>
            </a:pPr>
            <a:r>
              <a:rPr lang="en-US" dirty="0" err="1"/>
              <a:t>Tentar</a:t>
            </a:r>
            <a:r>
              <a:rPr lang="en-US" dirty="0"/>
              <a:t> </a:t>
            </a:r>
            <a:r>
              <a:rPr lang="en-US" dirty="0" err="1"/>
              <a:t>impor</a:t>
            </a:r>
            <a:r>
              <a:rPr lang="en-US" dirty="0"/>
              <a:t> </a:t>
            </a:r>
            <a:r>
              <a:rPr lang="en-US" dirty="0" err="1"/>
              <a:t>uma</a:t>
            </a:r>
            <a:r>
              <a:rPr lang="en-US" dirty="0"/>
              <a:t> </a:t>
            </a:r>
            <a:r>
              <a:rPr lang="en-US" dirty="0" err="1"/>
              <a:t>definição</a:t>
            </a:r>
            <a:r>
              <a:rPr lang="en-US" dirty="0"/>
              <a:t> </a:t>
            </a:r>
            <a:r>
              <a:rPr lang="en-US" dirty="0" err="1"/>
              <a:t>ou</a:t>
            </a:r>
            <a:r>
              <a:rPr lang="en-US" dirty="0"/>
              <a:t> </a:t>
            </a:r>
            <a:r>
              <a:rPr lang="en-US" dirty="0" err="1"/>
              <a:t>padrões</a:t>
            </a:r>
            <a:r>
              <a:rPr lang="en-US" dirty="0"/>
              <a:t> de boa </a:t>
            </a:r>
            <a:r>
              <a:rPr lang="en-US" dirty="0" err="1"/>
              <a:t>saúde</a:t>
            </a:r>
            <a:r>
              <a:rPr lang="en-US" dirty="0"/>
              <a:t> mental que se </a:t>
            </a:r>
            <a:r>
              <a:rPr lang="en-US" dirty="0" err="1"/>
              <a:t>apliquem</a:t>
            </a:r>
            <a:r>
              <a:rPr lang="en-US" dirty="0"/>
              <a:t> a </a:t>
            </a:r>
            <a:r>
              <a:rPr lang="en-US" dirty="0" err="1"/>
              <a:t>todos</a:t>
            </a:r>
            <a:r>
              <a:rPr lang="en-US" dirty="0"/>
              <a:t> </a:t>
            </a:r>
            <a:r>
              <a:rPr lang="en-US" dirty="0" err="1"/>
              <a:t>é</a:t>
            </a:r>
            <a:r>
              <a:rPr lang="en-US" dirty="0"/>
              <a:t> </a:t>
            </a:r>
            <a:r>
              <a:rPr lang="en-US" dirty="0" err="1"/>
              <a:t>problemático</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sz="1200" kern="1200" dirty="0">
                <a:solidFill>
                  <a:schemeClr val="tx1"/>
                </a:solidFill>
                <a:effectLst/>
                <a:latin typeface="+mn-lt"/>
                <a:ea typeface="+mn-ea"/>
                <a:cs typeface="+mn-cs"/>
              </a:rPr>
              <a:t>O padrão pode ser </a:t>
            </a:r>
            <a:r>
              <a:rPr lang="en-US" dirty="0" err="1"/>
              <a:t>usado</a:t>
            </a:r>
            <a:r>
              <a:rPr lang="en-US" dirty="0"/>
              <a:t> para </a:t>
            </a:r>
            <a:r>
              <a:rPr lang="en-US" dirty="0" err="1"/>
              <a:t>impor</a:t>
            </a:r>
            <a:r>
              <a:rPr lang="en-US" dirty="0"/>
              <a:t> </a:t>
            </a:r>
            <a:r>
              <a:rPr lang="en-US" dirty="0" err="1"/>
              <a:t>crenças</a:t>
            </a:r>
            <a:r>
              <a:rPr lang="en-US" dirty="0"/>
              <a:t>, </a:t>
            </a:r>
            <a:r>
              <a:rPr lang="en-US" dirty="0" err="1"/>
              <a:t>valores</a:t>
            </a:r>
            <a:r>
              <a:rPr lang="en-US" dirty="0"/>
              <a:t> e </a:t>
            </a:r>
            <a:r>
              <a:rPr lang="en-US" dirty="0" err="1"/>
              <a:t>normas</a:t>
            </a:r>
            <a:r>
              <a:rPr lang="en-US" dirty="0"/>
              <a:t> </a:t>
            </a:r>
            <a:r>
              <a:rPr lang="en-US" dirty="0" err="1"/>
              <a:t>sociais</a:t>
            </a:r>
            <a:r>
              <a:rPr lang="en-US" dirty="0"/>
              <a:t> a </a:t>
            </a:r>
            <a:r>
              <a:rPr lang="en-US" dirty="0" err="1"/>
              <a:t>outras</a:t>
            </a:r>
            <a:r>
              <a:rPr lang="en-US" dirty="0"/>
              <a:t> </a:t>
            </a:r>
            <a:r>
              <a:rPr lang="en-US" dirty="0" err="1"/>
              <a:t>pessoas</a:t>
            </a:r>
            <a:r>
              <a:rPr lang="en-US" dirty="0"/>
              <a:t> e/</a:t>
            </a:r>
            <a:r>
              <a:rPr lang="en-US" dirty="0" err="1"/>
              <a:t>ou</a:t>
            </a:r>
            <a:r>
              <a:rPr lang="en-US" dirty="0"/>
              <a:t> para </a:t>
            </a:r>
            <a:r>
              <a:rPr lang="en-US" dirty="0" err="1"/>
              <a:t>destacar</a:t>
            </a:r>
            <a:r>
              <a:rPr lang="en-US" dirty="0"/>
              <a:t> </a:t>
            </a:r>
            <a:r>
              <a:rPr lang="en-US" dirty="0" err="1"/>
              <a:t>pessoas</a:t>
            </a:r>
            <a:r>
              <a:rPr lang="en-US" dirty="0"/>
              <a:t> que </a:t>
            </a:r>
            <a:r>
              <a:rPr lang="en-US" dirty="0" err="1"/>
              <a:t>não</a:t>
            </a:r>
            <a:r>
              <a:rPr lang="en-US" dirty="0"/>
              <a:t> se </a:t>
            </a:r>
            <a:r>
              <a:rPr lang="en-US" dirty="0" err="1"/>
              <a:t>conformam</a:t>
            </a:r>
            <a:r>
              <a:rPr lang="en-US" dirty="0"/>
              <a:t> com </a:t>
            </a:r>
            <a:r>
              <a:rPr lang="en-US" dirty="0" err="1"/>
              <a:t>certas</a:t>
            </a:r>
            <a:r>
              <a:rPr lang="en-US" dirty="0"/>
              <a:t> </a:t>
            </a:r>
            <a:r>
              <a:rPr lang="en-US" dirty="0" err="1"/>
              <a:t>crenças</a:t>
            </a:r>
            <a:r>
              <a:rPr lang="en-US" dirty="0"/>
              <a:t>, </a:t>
            </a:r>
            <a:r>
              <a:rPr lang="en-US" dirty="0" err="1"/>
              <a:t>valores</a:t>
            </a:r>
            <a:r>
              <a:rPr lang="en-US" dirty="0"/>
              <a:t> e </a:t>
            </a:r>
            <a:r>
              <a:rPr lang="en-US" dirty="0" err="1"/>
              <a:t>normas</a:t>
            </a:r>
            <a:r>
              <a:rPr lang="en-US" dirty="0"/>
              <a:t> </a:t>
            </a:r>
            <a:r>
              <a:rPr lang="en-US" dirty="0" err="1"/>
              <a:t>sociais</a:t>
            </a:r>
            <a:r>
              <a:rPr lang="en-US" dirty="0"/>
              <a:t> </a:t>
            </a:r>
            <a:r>
              <a:rPr lang="en-US" dirty="0" err="1"/>
              <a:t>dominantes</a:t>
            </a:r>
            <a:r>
              <a:rPr lang="en-US" dirty="0"/>
              <a:t>. </a:t>
            </a:r>
          </a:p>
          <a:p>
            <a:pPr marL="171450" indent="-171450">
              <a:buFont typeface="Arial" panose="020B0604020202020204" pitchFamily="34" charset="0"/>
              <a:buChar char="•"/>
            </a:pPr>
            <a:r>
              <a:rPr lang="en-US" dirty="0"/>
              <a:t>Pode </a:t>
            </a:r>
            <a:r>
              <a:rPr lang="en-US" dirty="0" err="1"/>
              <a:t>levar</a:t>
            </a:r>
            <a:r>
              <a:rPr lang="en-US" dirty="0"/>
              <a:t> à </a:t>
            </a:r>
            <a:r>
              <a:rPr lang="en-US" dirty="0" err="1"/>
              <a:t>exclusão</a:t>
            </a:r>
            <a:r>
              <a:rPr lang="en-US" dirty="0"/>
              <a:t>, </a:t>
            </a:r>
            <a:r>
              <a:rPr lang="en-US" dirty="0" err="1"/>
              <a:t>discriminação</a:t>
            </a:r>
            <a:r>
              <a:rPr lang="en-US" dirty="0"/>
              <a:t> e </a:t>
            </a:r>
            <a:r>
              <a:rPr lang="en-US" dirty="0" err="1"/>
              <a:t>medicalização</a:t>
            </a:r>
            <a:r>
              <a:rPr lang="en-US" dirty="0"/>
              <a:t> de </a:t>
            </a:r>
            <a:r>
              <a:rPr lang="en-US" dirty="0" err="1"/>
              <a:t>comportamentos</a:t>
            </a:r>
            <a:r>
              <a:rPr lang="en-US" dirty="0"/>
              <a:t> “</a:t>
            </a:r>
            <a:r>
              <a:rPr lang="en-US" dirty="0" err="1"/>
              <a:t>anormais</a:t>
            </a:r>
            <a:r>
              <a:rPr lang="en-US" dirty="0"/>
              <a:t>”.</a:t>
            </a:r>
          </a:p>
          <a:p>
            <a:pPr marL="171450" indent="-171450">
              <a:buFont typeface="Arial" panose="020B0604020202020204" pitchFamily="34" charset="0"/>
              <a:buChar char="•"/>
            </a:pPr>
            <a:r>
              <a:rPr lang="en-US" dirty="0"/>
              <a:t>Tais </a:t>
            </a:r>
            <a:r>
              <a:rPr lang="en-US" dirty="0" err="1"/>
              <a:t>crenças</a:t>
            </a:r>
            <a:r>
              <a:rPr lang="en-US" dirty="0"/>
              <a:t>, </a:t>
            </a:r>
            <a:r>
              <a:rPr lang="en-US" dirty="0" err="1"/>
              <a:t>valores</a:t>
            </a:r>
            <a:r>
              <a:rPr lang="en-US" dirty="0"/>
              <a:t> e </a:t>
            </a:r>
            <a:r>
              <a:rPr lang="en-US" dirty="0" err="1"/>
              <a:t>normas</a:t>
            </a:r>
            <a:r>
              <a:rPr lang="en-US" dirty="0"/>
              <a:t> </a:t>
            </a:r>
            <a:r>
              <a:rPr lang="en-US" dirty="0" err="1"/>
              <a:t>podem</a:t>
            </a:r>
            <a:r>
              <a:rPr lang="en-US" dirty="0"/>
              <a:t> </a:t>
            </a:r>
            <a:r>
              <a:rPr lang="en-US" dirty="0" err="1"/>
              <a:t>incluir</a:t>
            </a:r>
            <a:r>
              <a:rPr lang="en-US" dirty="0"/>
              <a:t>, </a:t>
            </a:r>
            <a:r>
              <a:rPr lang="en-US" dirty="0" err="1"/>
              <a:t>por</a:t>
            </a:r>
            <a:r>
              <a:rPr lang="en-US" dirty="0"/>
              <a:t> </a:t>
            </a:r>
            <a:r>
              <a:rPr lang="en-US" dirty="0" err="1"/>
              <a:t>exemplo</a:t>
            </a:r>
            <a:r>
              <a:rPr lang="en-US" dirty="0"/>
              <a:t>, que </a:t>
            </a:r>
            <a:r>
              <a:rPr lang="en-US" dirty="0" err="1"/>
              <a:t>pessoas</a:t>
            </a:r>
            <a:r>
              <a:rPr lang="en-US" dirty="0"/>
              <a:t> com boa </a:t>
            </a:r>
            <a:r>
              <a:rPr lang="en-US" dirty="0" err="1"/>
              <a:t>saúde</a:t>
            </a:r>
            <a:r>
              <a:rPr lang="en-US" dirty="0"/>
              <a:t> mental </a:t>
            </a:r>
            <a:r>
              <a:rPr lang="en-US" dirty="0" err="1"/>
              <a:t>devem</a:t>
            </a:r>
            <a:r>
              <a:rPr lang="en-US" dirty="0"/>
              <a:t> ser </a:t>
            </a:r>
            <a:r>
              <a:rPr lang="en-US" dirty="0" err="1"/>
              <a:t>capazes</a:t>
            </a:r>
            <a:r>
              <a:rPr lang="en-US" dirty="0"/>
              <a:t> de </a:t>
            </a:r>
            <a:r>
              <a:rPr lang="en-US" dirty="0" err="1"/>
              <a:t>trabalhar</a:t>
            </a:r>
            <a:r>
              <a:rPr lang="en-US" dirty="0"/>
              <a:t>, </a:t>
            </a:r>
            <a:r>
              <a:rPr lang="en-US" dirty="0" err="1"/>
              <a:t>casar</a:t>
            </a:r>
            <a:r>
              <a:rPr lang="en-US" dirty="0"/>
              <a:t> e </a:t>
            </a:r>
            <a:r>
              <a:rPr lang="en-US" dirty="0" err="1"/>
              <a:t>ter</a:t>
            </a:r>
            <a:r>
              <a:rPr lang="en-US" dirty="0"/>
              <a:t> </a:t>
            </a:r>
            <a:r>
              <a:rPr lang="en-US" dirty="0" err="1"/>
              <a:t>uma</a:t>
            </a:r>
            <a:r>
              <a:rPr lang="en-US" dirty="0"/>
              <a:t> </a:t>
            </a:r>
            <a:r>
              <a:rPr lang="en-US" dirty="0" err="1"/>
              <a:t>família</a:t>
            </a:r>
            <a:r>
              <a:rPr lang="en-US" dirty="0"/>
              <a:t>, lidar com </a:t>
            </a:r>
            <a:r>
              <a:rPr lang="en-US" dirty="0" err="1"/>
              <a:t>alta</a:t>
            </a:r>
            <a:r>
              <a:rPr lang="en-US" dirty="0"/>
              <a:t> </a:t>
            </a:r>
            <a:r>
              <a:rPr lang="en-US" dirty="0" err="1"/>
              <a:t>pressão</a:t>
            </a:r>
            <a:r>
              <a:rPr lang="en-US" dirty="0"/>
              <a:t> e </a:t>
            </a:r>
            <a:r>
              <a:rPr lang="en-US" dirty="0" err="1"/>
              <a:t>ter</a:t>
            </a:r>
            <a:r>
              <a:rPr lang="en-US" dirty="0"/>
              <a:t> um </a:t>
            </a:r>
            <a:r>
              <a:rPr lang="en-US" dirty="0" err="1"/>
              <a:t>bom</a:t>
            </a:r>
            <a:r>
              <a:rPr lang="en-US" dirty="0"/>
              <a:t> </a:t>
            </a:r>
            <a:r>
              <a:rPr lang="en-US" dirty="0" err="1"/>
              <a:t>desempenho</a:t>
            </a:r>
            <a:r>
              <a:rPr lang="en-US" dirty="0"/>
              <a:t> </a:t>
            </a:r>
            <a:r>
              <a:rPr lang="en-US" dirty="0" err="1"/>
              <a:t>em</a:t>
            </a:r>
            <a:r>
              <a:rPr lang="en-US" dirty="0"/>
              <a:t> um </a:t>
            </a:r>
            <a:r>
              <a:rPr lang="en-US" dirty="0" err="1"/>
              <a:t>ambiente</a:t>
            </a:r>
            <a:r>
              <a:rPr lang="en-US" dirty="0"/>
              <a:t> de </a:t>
            </a:r>
            <a:r>
              <a:rPr lang="en-US" dirty="0" err="1"/>
              <a:t>trabalho</a:t>
            </a:r>
            <a:r>
              <a:rPr lang="en-US" dirty="0"/>
              <a:t> </a:t>
            </a:r>
            <a:r>
              <a:rPr lang="en-US" dirty="0" err="1"/>
              <a:t>competitivo</a:t>
            </a:r>
            <a:r>
              <a:rPr lang="en-US" dirty="0"/>
              <a:t>. </a:t>
            </a:r>
          </a:p>
          <a:p>
            <a:pPr marL="171450" indent="-171450">
              <a:buFont typeface="Arial" panose="020B0604020202020204" pitchFamily="34" charset="0"/>
              <a:buChar char="•"/>
            </a:pPr>
            <a:r>
              <a:rPr lang="en-US" dirty="0"/>
              <a:t>Esses </a:t>
            </a:r>
            <a:r>
              <a:rPr lang="en-US" dirty="0" err="1"/>
              <a:t>tipos</a:t>
            </a:r>
            <a:r>
              <a:rPr lang="en-US" dirty="0"/>
              <a:t> de </a:t>
            </a:r>
            <a:r>
              <a:rPr lang="en-US" dirty="0" err="1"/>
              <a:t>padrões</a:t>
            </a:r>
            <a:r>
              <a:rPr lang="en-US" dirty="0"/>
              <a:t> </a:t>
            </a:r>
            <a:r>
              <a:rPr lang="en-US" dirty="0" err="1"/>
              <a:t>estão</a:t>
            </a:r>
            <a:r>
              <a:rPr lang="en-US" dirty="0"/>
              <a:t> </a:t>
            </a:r>
            <a:r>
              <a:rPr lang="en-US" dirty="0" err="1"/>
              <a:t>frequentemente</a:t>
            </a:r>
            <a:r>
              <a:rPr lang="en-US" dirty="0"/>
              <a:t> </a:t>
            </a:r>
            <a:r>
              <a:rPr lang="en-US" dirty="0" err="1"/>
              <a:t>ligados</a:t>
            </a:r>
            <a:r>
              <a:rPr lang="en-US" dirty="0"/>
              <a:t> a </a:t>
            </a:r>
            <a:r>
              <a:rPr lang="en-US" dirty="0" err="1"/>
              <a:t>expectativas</a:t>
            </a:r>
            <a:r>
              <a:rPr lang="en-US" dirty="0"/>
              <a:t> </a:t>
            </a:r>
            <a:r>
              <a:rPr lang="en-US" dirty="0" err="1"/>
              <a:t>sociais</a:t>
            </a:r>
            <a:r>
              <a:rPr lang="en-US" dirty="0"/>
              <a:t> </a:t>
            </a:r>
            <a:r>
              <a:rPr lang="en-US" dirty="0" err="1"/>
              <a:t>em</a:t>
            </a:r>
            <a:r>
              <a:rPr lang="en-US" dirty="0"/>
              <a:t> </a:t>
            </a:r>
            <a:r>
              <a:rPr lang="en-US" dirty="0" err="1"/>
              <a:t>relação</a:t>
            </a:r>
            <a:r>
              <a:rPr lang="en-US" dirty="0"/>
              <a:t> </a:t>
            </a:r>
            <a:r>
              <a:rPr lang="en-US" dirty="0" err="1"/>
              <a:t>ao</a:t>
            </a:r>
            <a:r>
              <a:rPr lang="en-US" dirty="0"/>
              <a:t> </a:t>
            </a:r>
            <a:r>
              <a:rPr lang="en-US" dirty="0" err="1"/>
              <a:t>gênero</a:t>
            </a:r>
            <a:r>
              <a:rPr lang="en-US" dirty="0"/>
              <a:t> </a:t>
            </a:r>
            <a:r>
              <a:rPr lang="en-US" dirty="0" err="1"/>
              <a:t>ou</a:t>
            </a:r>
            <a:r>
              <a:rPr lang="en-US" dirty="0"/>
              <a:t> </a:t>
            </a:r>
            <a:r>
              <a:rPr lang="en-US" dirty="0" err="1"/>
              <a:t>aos</a:t>
            </a:r>
            <a:r>
              <a:rPr lang="en-US" dirty="0"/>
              <a:t> </a:t>
            </a:r>
            <a:r>
              <a:rPr lang="en-US" dirty="0" err="1"/>
              <a:t>papéis</a:t>
            </a:r>
            <a:r>
              <a:rPr lang="en-US" dirty="0"/>
              <a:t> </a:t>
            </a:r>
            <a:r>
              <a:rPr lang="en-US" dirty="0" err="1"/>
              <a:t>sociais</a:t>
            </a:r>
            <a:r>
              <a:rPr lang="en-US" dirty="0"/>
              <a:t>. </a:t>
            </a:r>
            <a:endParaRPr lang="en-CH"/>
          </a:p>
        </p:txBody>
      </p:sp>
      <p:sp>
        <p:nvSpPr>
          <p:cNvPr id="4" name="Slide Number Placeholder 3"/>
          <p:cNvSpPr>
            <a:spLocks noGrp="1"/>
          </p:cNvSpPr>
          <p:nvPr>
            <p:ph type="sldNum" sz="quarter" idx="5"/>
          </p:nvPr>
        </p:nvSpPr>
        <p:spPr/>
        <p:txBody>
          <a:bodyPr/>
          <a:lstStyle/>
          <a:p>
            <a:fld id="{F4F7DB96-B4E3-48F2-8E35-A4648E993116}" type="slidenum">
              <a:rPr lang="en-CH" smtClean="0"/>
              <a:t>12</a:t>
            </a:fld>
            <a:endParaRPr lang="en-CH"/>
          </a:p>
        </p:txBody>
      </p:sp>
    </p:spTree>
    <p:extLst>
      <p:ext uri="{BB962C8B-B14F-4D97-AF65-F5344CB8AC3E}">
        <p14:creationId xmlns:p14="http://schemas.microsoft.com/office/powerpoint/2010/main" val="4072717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GB" b="1" dirty="0" err="1">
                <a:latin typeface="Calibri" panose="020F0502020204030204" pitchFamily="34" charset="0"/>
                <a:ea typeface="SimSun" panose="02010600030101010101" pitchFamily="2" charset="-122"/>
                <a:cs typeface="Arial" panose="020B0604020202020204" pitchFamily="34" charset="0"/>
              </a:rPr>
              <a:t>Saúde</a:t>
            </a:r>
            <a:r>
              <a:rPr lang="en-GB" b="1" dirty="0">
                <a:latin typeface="Calibri" panose="020F0502020204030204" pitchFamily="34" charset="0"/>
                <a:ea typeface="SimSun" panose="02010600030101010101" pitchFamily="2" charset="-122"/>
                <a:cs typeface="Arial" panose="020B0604020202020204" pitchFamily="34" charset="0"/>
              </a:rPr>
              <a:t> mental e </a:t>
            </a:r>
            <a:r>
              <a:rPr lang="en-GB" b="1" dirty="0" err="1">
                <a:latin typeface="Calibri" panose="020F0502020204030204" pitchFamily="34" charset="0"/>
                <a:ea typeface="SimSun" panose="02010600030101010101" pitchFamily="2" charset="-122"/>
                <a:cs typeface="Arial" panose="020B0604020202020204" pitchFamily="34" charset="0"/>
              </a:rPr>
              <a:t>diagnóstico</a:t>
            </a:r>
            <a:r>
              <a:rPr lang="en-GB" b="1" dirty="0">
                <a:latin typeface="Calibri" panose="020F0502020204030204" pitchFamily="34" charset="0"/>
                <a:ea typeface="SimSun" panose="02010600030101010101" pitchFamily="2" charset="-122"/>
                <a:cs typeface="Arial" panose="020B0604020202020204" pitchFamily="34" charset="0"/>
              </a:rPr>
              <a:t> </a:t>
            </a:r>
            <a:r>
              <a:rPr lang="en-GB" b="1" i="1" dirty="0">
                <a:latin typeface="Calibri" panose="020F0502020204030204" pitchFamily="34" charset="0"/>
                <a:ea typeface="SimSun" panose="02010600030101010101" pitchFamily="2" charset="-122"/>
                <a:cs typeface="Arial" panose="020B0604020202020204" pitchFamily="34" charset="0"/>
              </a:rPr>
              <a:t>(</a:t>
            </a:r>
            <a:r>
              <a:rPr lang="en-GB" b="1" i="1" dirty="0">
                <a:latin typeface="Calibri" panose="020F0502020204030204" pitchFamily="34" charset="0"/>
                <a:ea typeface="SimSun" panose="02010600030101010101" pitchFamily="2" charset="-122"/>
                <a:cs typeface="Arial" panose="020B0604020202020204" pitchFamily="34" charset="0"/>
                <a:hlinkClick r:id="rId3" action="ppaction://hlinkfile" tooltip=", 2016 #330"/>
              </a:rPr>
              <a:t>2</a:t>
            </a:r>
            <a:r>
              <a:rPr lang="en-GB" b="1" i="1" dirty="0">
                <a:latin typeface="Calibri" panose="020F0502020204030204" pitchFamily="34" charset="0"/>
                <a:ea typeface="SimSun" panose="02010600030101010101" pitchFamily="2" charset="-122"/>
                <a:cs typeface="Arial" panose="020B0604020202020204" pitchFamily="34" charset="0"/>
              </a:rPr>
              <a:t>) </a:t>
            </a:r>
            <a:r>
              <a:rPr lang="pt-BR" sz="1200" kern="1200" dirty="0">
                <a:solidFill>
                  <a:schemeClr val="tx1"/>
                </a:solidFill>
                <a:effectLst/>
                <a:latin typeface="+mn-lt"/>
                <a:ea typeface="+mn-ea"/>
                <a:cs typeface="+mn-cs"/>
              </a:rPr>
              <a:t>O diagnóstico é referido de diferentes maneiras por diferentes grupos e indivíduos – por exemplo, diagnóstico de saúde mental, diagnóstico psiquiátrico ou diagnóstico de um transtorno mental</a:t>
            </a:r>
            <a:r>
              <a:rPr lang="pt" dirty="0">
                <a:latin typeface="Calibri" panose="020F0502020204030204" pitchFamily="34" charset="0"/>
                <a:ea typeface="SimSun" panose="02010600030101010101" pitchFamily="2" charset="-122"/>
                <a:cs typeface="Arial" panose="020B0604020202020204" pitchFamily="34" charset="0"/>
              </a:rPr>
              <a:t>.</a:t>
            </a:r>
          </a:p>
          <a:p>
            <a:pPr marL="171450" indent="-171450">
              <a:lnSpc>
                <a:spcPct val="115000"/>
              </a:lnSpc>
              <a:spcAft>
                <a:spcPts val="1000"/>
              </a:spcAft>
              <a:buFont typeface="Arial" panose="020B0604020202020204" pitchFamily="34" charset="0"/>
              <a:buChar char="•"/>
            </a:pPr>
            <a:r>
              <a:rPr lang="pt" dirty="0">
                <a:latin typeface="Calibri" panose="020F0502020204030204" pitchFamily="34" charset="0"/>
                <a:ea typeface="SimSun" panose="02010600030101010101" pitchFamily="2" charset="-122"/>
                <a:cs typeface="Arial" panose="020B0604020202020204" pitchFamily="34" charset="0"/>
              </a:rPr>
              <a:t>Como termo médico, é usado para descrever padrões de experiências e comportamentos que podem causar sofrimento e/ou ser vistos como difíceis de entender. Inclui rótulos como depressão, transtorno de ansiedade, esquizofrenia, psicose e assim por diante.</a:t>
            </a:r>
          </a:p>
          <a:p>
            <a:pPr marL="171450" indent="-171450">
              <a:lnSpc>
                <a:spcPct val="115000"/>
              </a:lnSpc>
              <a:spcAft>
                <a:spcPts val="1000"/>
              </a:spcAft>
              <a:buFont typeface="Arial" panose="020B0604020202020204" pitchFamily="34" charset="0"/>
              <a:buChar char="•"/>
            </a:pPr>
            <a:r>
              <a:rPr lang="pt" dirty="0">
                <a:latin typeface="Calibri" panose="020F0502020204030204" pitchFamily="34" charset="0"/>
                <a:ea typeface="SimSun" panose="02010600030101010101" pitchFamily="2" charset="-122"/>
                <a:cs typeface="Arial" panose="020B0604020202020204" pitchFamily="34" charset="0"/>
              </a:rPr>
              <a:t>Isso implica que o que as pessoas vivenciam são sintomas de uma condição médica ou doença.</a:t>
            </a:r>
            <a:endParaRPr lang="en-CH">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13</a:t>
            </a:fld>
            <a:endParaRPr lang="en-CH"/>
          </a:p>
        </p:txBody>
      </p:sp>
    </p:spTree>
    <p:extLst>
      <p:ext uri="{BB962C8B-B14F-4D97-AF65-F5344CB8AC3E}">
        <p14:creationId xmlns:p14="http://schemas.microsoft.com/office/powerpoint/2010/main" val="1558955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0675" y="4400549"/>
            <a:ext cx="5731525" cy="4284663"/>
          </a:xfrm>
        </p:spPr>
        <p:txBody>
          <a:bodyPr/>
          <a:lstStyle/>
          <a:p>
            <a:pPr>
              <a:lnSpc>
                <a:spcPct val="115000"/>
              </a:lnSpc>
              <a:spcAft>
                <a:spcPts val="1000"/>
              </a:spcAft>
            </a:pPr>
            <a:r>
              <a:rPr lang="en-GB" dirty="0">
                <a:latin typeface="Calibri" panose="020F0502020204030204" pitchFamily="34" charset="0"/>
                <a:ea typeface="SimSun" panose="02010600030101010101" pitchFamily="2" charset="-122"/>
                <a:cs typeface="Arial" panose="020B0604020202020204" pitchFamily="34" charset="0"/>
              </a:rPr>
              <a:t>As </a:t>
            </a:r>
            <a:r>
              <a:rPr lang="en-GB" dirty="0" err="1">
                <a:latin typeface="Calibri" panose="020F0502020204030204" pitchFamily="34" charset="0"/>
                <a:ea typeface="SimSun" panose="02010600030101010101" pitchFamily="2" charset="-122"/>
                <a:cs typeface="Arial" panose="020B0604020202020204" pitchFamily="34" charset="0"/>
              </a:rPr>
              <a:t>pessoas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podem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ter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opiniões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muito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diferentes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sobre</a:t>
            </a:r>
            <a:r>
              <a:rPr lang="en-GB" dirty="0">
                <a:latin typeface="Calibri" panose="020F0502020204030204" pitchFamily="34" charset="0"/>
                <a:ea typeface="SimSun" panose="02010600030101010101" pitchFamily="2" charset="-122"/>
                <a:cs typeface="Arial" panose="020B0604020202020204" pitchFamily="34" charset="0"/>
              </a:rPr>
              <a:t> o </a:t>
            </a:r>
            <a:r>
              <a:rPr lang="en-GB" dirty="0" err="1">
                <a:latin typeface="Calibri" panose="020F0502020204030204" pitchFamily="34" charset="0"/>
                <a:ea typeface="SimSun" panose="02010600030101010101" pitchFamily="2" charset="-122"/>
                <a:cs typeface="Arial" panose="020B0604020202020204" pitchFamily="34" charset="0"/>
              </a:rPr>
              <a:t>diagnóstico</a:t>
            </a:r>
            <a:r>
              <a:rPr lang="en-GB" dirty="0">
                <a:latin typeface="Calibri" panose="020F0502020204030204" pitchFamily="34" charset="0"/>
                <a:ea typeface="SimSun" panose="02010600030101010101" pitchFamily="2" charset="-122"/>
                <a:cs typeface="Arial" panose="020B0604020202020204" pitchFamily="34" charset="0"/>
              </a:rPr>
              <a:t>:</a:t>
            </a:r>
          </a:p>
          <a:p>
            <a:pPr marL="628650" lvl="1" indent="-171450">
              <a:lnSpc>
                <a:spcPct val="115000"/>
              </a:lnSpc>
              <a:spcAft>
                <a:spcPts val="1000"/>
              </a:spcAft>
              <a:buFont typeface="Arial" panose="020B0604020202020204" pitchFamily="34" charset="0"/>
              <a:buChar char="•"/>
            </a:pPr>
            <a:r>
              <a:rPr lang="en-GB" dirty="0" err="1">
                <a:latin typeface="Calibri" panose="020F0502020204030204" pitchFamily="34" charset="0"/>
                <a:ea typeface="SimSun" panose="02010600030101010101" pitchFamily="2" charset="-122"/>
                <a:cs typeface="Arial" panose="020B0604020202020204" pitchFamily="34" charset="0"/>
              </a:rPr>
              <a:t>Algumas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pessoas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podem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achá</a:t>
            </a:r>
            <a:r>
              <a:rPr lang="en-GB" dirty="0">
                <a:latin typeface="Calibri" panose="020F0502020204030204" pitchFamily="34" charset="0"/>
                <a:ea typeface="SimSun" panose="02010600030101010101" pitchFamily="2" charset="-122"/>
                <a:cs typeface="Arial" panose="020B0604020202020204" pitchFamily="34" charset="0"/>
              </a:rPr>
              <a:t>-lo </a:t>
            </a:r>
            <a:r>
              <a:rPr lang="en-GB" dirty="0" err="1">
                <a:latin typeface="Calibri" panose="020F0502020204030204" pitchFamily="34" charset="0"/>
                <a:ea typeface="SimSun" panose="02010600030101010101" pitchFamily="2" charset="-122"/>
                <a:cs typeface="Arial" panose="020B0604020202020204" pitchFamily="34" charset="0"/>
              </a:rPr>
              <a:t>útil</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porque</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fornece</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uma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explicação</a:t>
            </a:r>
            <a:r>
              <a:rPr lang="en-GB" dirty="0">
                <a:latin typeface="Calibri" panose="020F0502020204030204" pitchFamily="34" charset="0"/>
                <a:ea typeface="SimSun" panose="02010600030101010101" pitchFamily="2" charset="-122"/>
                <a:cs typeface="Arial" panose="020B0604020202020204" pitchFamily="34" charset="0"/>
              </a:rPr>
              <a:t> para </a:t>
            </a:r>
            <a:r>
              <a:rPr lang="en-GB" dirty="0" err="1">
                <a:latin typeface="Calibri" panose="020F0502020204030204" pitchFamily="34" charset="0"/>
                <a:ea typeface="SimSun" panose="02010600030101010101" pitchFamily="2" charset="-122"/>
                <a:cs typeface="Arial" panose="020B0604020202020204" pitchFamily="34" charset="0"/>
              </a:rPr>
              <a:t>seus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problemas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faz</a:t>
            </a:r>
            <a:r>
              <a:rPr lang="en-GB" dirty="0">
                <a:latin typeface="Calibri" panose="020F0502020204030204" pitchFamily="34" charset="0"/>
                <a:ea typeface="SimSun" panose="02010600030101010101" pitchFamily="2" charset="-122"/>
                <a:cs typeface="Arial" panose="020B0604020202020204" pitchFamily="34" charset="0"/>
              </a:rPr>
              <a:t> com que </a:t>
            </a:r>
            <a:r>
              <a:rPr lang="en-GB" dirty="0" err="1">
                <a:latin typeface="Calibri" panose="020F0502020204030204" pitchFamily="34" charset="0"/>
                <a:ea typeface="SimSun" panose="02010600030101010101" pitchFamily="2" charset="-122"/>
                <a:cs typeface="Arial" panose="020B0604020202020204" pitchFamily="34" charset="0"/>
              </a:rPr>
              <a:t>sintam</a:t>
            </a:r>
            <a:r>
              <a:rPr lang="en-GB" dirty="0">
                <a:latin typeface="Calibri" panose="020F0502020204030204" pitchFamily="34" charset="0"/>
                <a:ea typeface="SimSun" panose="02010600030101010101" pitchFamily="2" charset="-122"/>
                <a:cs typeface="Arial" panose="020B0604020202020204" pitchFamily="34" charset="0"/>
              </a:rPr>
              <a:t> que </a:t>
            </a:r>
            <a:r>
              <a:rPr lang="en-GB" dirty="0" err="1">
                <a:latin typeface="Calibri" panose="020F0502020204030204" pitchFamily="34" charset="0"/>
                <a:ea typeface="SimSun" panose="02010600030101010101" pitchFamily="2" charset="-122"/>
                <a:cs typeface="Arial" panose="020B0604020202020204" pitchFamily="34" charset="0"/>
              </a:rPr>
              <a:t>não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precisam</a:t>
            </a:r>
            <a:r>
              <a:rPr lang="en-GB" dirty="0">
                <a:latin typeface="Calibri" panose="020F0502020204030204" pitchFamily="34" charset="0"/>
                <a:ea typeface="SimSun" panose="02010600030101010101" pitchFamily="2" charset="-122"/>
                <a:cs typeface="Arial" panose="020B0604020202020204" pitchFamily="34" charset="0"/>
              </a:rPr>
              <a:t> se </a:t>
            </a:r>
            <a:r>
              <a:rPr lang="en-GB" dirty="0" err="1">
                <a:latin typeface="Calibri" panose="020F0502020204030204" pitchFamily="34" charset="0"/>
                <a:ea typeface="SimSun" panose="02010600030101010101" pitchFamily="2" charset="-122"/>
                <a:cs typeface="Arial" panose="020B0604020202020204" pitchFamily="34" charset="0"/>
              </a:rPr>
              <a:t>sentir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culpados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por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suas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dificuldades</a:t>
            </a:r>
            <a:r>
              <a:rPr lang="en-GB" dirty="0">
                <a:latin typeface="Calibri" panose="020F0502020204030204" pitchFamily="34" charset="0"/>
                <a:ea typeface="SimSun" panose="02010600030101010101" pitchFamily="2" charset="-122"/>
                <a:cs typeface="Arial" panose="020B0604020202020204" pitchFamily="34" charset="0"/>
              </a:rPr>
              <a:t> e/</a:t>
            </a:r>
            <a:r>
              <a:rPr lang="en-GB" dirty="0" err="1">
                <a:latin typeface="Calibri" panose="020F0502020204030204" pitchFamily="34" charset="0"/>
                <a:ea typeface="SimSun" panose="02010600030101010101" pitchFamily="2" charset="-122"/>
                <a:cs typeface="Arial" panose="020B0604020202020204" pitchFamily="34" charset="0"/>
              </a:rPr>
              <a:t>ou</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faz</a:t>
            </a:r>
            <a:r>
              <a:rPr lang="en-GB" dirty="0">
                <a:latin typeface="Calibri" panose="020F0502020204030204" pitchFamily="34" charset="0"/>
                <a:ea typeface="SimSun" panose="02010600030101010101" pitchFamily="2" charset="-122"/>
                <a:cs typeface="Arial" panose="020B0604020202020204" pitchFamily="34" charset="0"/>
              </a:rPr>
              <a:t> com que se </a:t>
            </a:r>
            <a:r>
              <a:rPr lang="en-GB" dirty="0" err="1">
                <a:latin typeface="Calibri" panose="020F0502020204030204" pitchFamily="34" charset="0"/>
                <a:ea typeface="SimSun" panose="02010600030101010101" pitchFamily="2" charset="-122"/>
                <a:cs typeface="Arial" panose="020B0604020202020204" pitchFamily="34" charset="0"/>
              </a:rPr>
              <a:t>sintam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menos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sozinhas</a:t>
            </a:r>
            <a:r>
              <a:rPr lang="en-GB" dirty="0">
                <a:latin typeface="Calibri" panose="020F0502020204030204" pitchFamily="34" charset="0"/>
                <a:ea typeface="SimSun" panose="02010600030101010101" pitchFamily="2" charset="-122"/>
                <a:cs typeface="Arial" panose="020B0604020202020204" pitchFamily="34" charset="0"/>
              </a:rPr>
              <a:t>. </a:t>
            </a:r>
          </a:p>
          <a:p>
            <a:pPr lvl="1">
              <a:lnSpc>
                <a:spcPct val="115000"/>
              </a:lnSpc>
              <a:spcAft>
                <a:spcPts val="1000"/>
              </a:spcAft>
            </a:pPr>
            <a:r>
              <a:rPr lang="en-GB" dirty="0">
                <a:latin typeface="Calibri" panose="020F0502020204030204" pitchFamily="34" charset="0"/>
                <a:ea typeface="SimSun" panose="02010600030101010101" pitchFamily="2" charset="-122"/>
                <a:cs typeface="Arial" panose="020B0604020202020204" pitchFamily="34" charset="0"/>
              </a:rPr>
              <a:t>• Outros </a:t>
            </a:r>
            <a:r>
              <a:rPr lang="en-GB" dirty="0" err="1">
                <a:latin typeface="Calibri" panose="020F0502020204030204" pitchFamily="34" charset="0"/>
                <a:ea typeface="SimSun" panose="02010600030101010101" pitchFamily="2" charset="-122"/>
                <a:cs typeface="Arial" panose="020B0604020202020204" pitchFamily="34" charset="0"/>
              </a:rPr>
              <a:t>consideram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diagnósticos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estigmatizantes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porque</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implicam</a:t>
            </a:r>
            <a:r>
              <a:rPr lang="en-GB" dirty="0">
                <a:latin typeface="Calibri" panose="020F0502020204030204" pitchFamily="34" charset="0"/>
                <a:ea typeface="SimSun" panose="02010600030101010101" pitchFamily="2" charset="-122"/>
                <a:cs typeface="Arial" panose="020B0604020202020204" pitchFamily="34" charset="0"/>
              </a:rPr>
              <a:t> que </a:t>
            </a:r>
            <a:r>
              <a:rPr lang="en-GB" dirty="0" err="1">
                <a:latin typeface="Calibri" panose="020F0502020204030204" pitchFamily="34" charset="0"/>
                <a:ea typeface="SimSun" panose="02010600030101010101" pitchFamily="2" charset="-122"/>
                <a:cs typeface="Arial" panose="020B0604020202020204" pitchFamily="34" charset="0"/>
              </a:rPr>
              <a:t>há</a:t>
            </a:r>
            <a:r>
              <a:rPr lang="en-GB" dirty="0">
                <a:latin typeface="Calibri" panose="020F0502020204030204" pitchFamily="34" charset="0"/>
                <a:ea typeface="SimSun" panose="02010600030101010101" pitchFamily="2" charset="-122"/>
                <a:cs typeface="Arial" panose="020B0604020202020204" pitchFamily="34" charset="0"/>
              </a:rPr>
              <a:t> algo </a:t>
            </a:r>
            <a:r>
              <a:rPr lang="en-GB" dirty="0" err="1">
                <a:latin typeface="Calibri" panose="020F0502020204030204" pitchFamily="34" charset="0"/>
                <a:ea typeface="SimSun" panose="02010600030101010101" pitchFamily="2" charset="-122"/>
                <a:cs typeface="Arial" panose="020B0604020202020204" pitchFamily="34" charset="0"/>
              </a:rPr>
              <a:t>errado</a:t>
            </a:r>
            <a:r>
              <a:rPr lang="en-GB" dirty="0">
                <a:latin typeface="Calibri" panose="020F0502020204030204" pitchFamily="34" charset="0"/>
                <a:ea typeface="SimSun" panose="02010600030101010101" pitchFamily="2" charset="-122"/>
                <a:cs typeface="Arial" panose="020B0604020202020204" pitchFamily="34" charset="0"/>
              </a:rPr>
              <a:t> com o </a:t>
            </a:r>
            <a:r>
              <a:rPr lang="en-GB" dirty="0" err="1">
                <a:latin typeface="Calibri" panose="020F0502020204030204" pitchFamily="34" charset="0"/>
                <a:ea typeface="SimSun" panose="02010600030101010101" pitchFamily="2" charset="-122"/>
                <a:cs typeface="Arial" panose="020B0604020202020204" pitchFamily="34" charset="0"/>
              </a:rPr>
              <a:t>cérebro</a:t>
            </a:r>
            <a:r>
              <a:rPr lang="en-GB" dirty="0">
                <a:latin typeface="Calibri" panose="020F0502020204030204" pitchFamily="34" charset="0"/>
                <a:ea typeface="SimSun" panose="02010600030101010101" pitchFamily="2" charset="-122"/>
                <a:cs typeface="Arial" panose="020B0604020202020204" pitchFamily="34" charset="0"/>
              </a:rPr>
              <a:t>. As </a:t>
            </a:r>
            <a:r>
              <a:rPr lang="en-GB" dirty="0" err="1">
                <a:latin typeface="Calibri" panose="020F0502020204030204" pitchFamily="34" charset="0"/>
                <a:ea typeface="SimSun" panose="02010600030101010101" pitchFamily="2" charset="-122"/>
                <a:cs typeface="Arial" panose="020B0604020202020204" pitchFamily="34" charset="0"/>
              </a:rPr>
              <a:t>crenças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comumente</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aceitas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são</a:t>
            </a:r>
            <a:r>
              <a:rPr lang="en-GB" dirty="0">
                <a:latin typeface="Calibri" panose="020F0502020204030204" pitchFamily="34" charset="0"/>
                <a:ea typeface="SimSun" panose="02010600030101010101" pitchFamily="2" charset="-122"/>
                <a:cs typeface="Arial" panose="020B0604020202020204" pitchFamily="34" charset="0"/>
              </a:rPr>
              <a:t> as de que as </a:t>
            </a:r>
            <a:r>
              <a:rPr lang="en-GB" dirty="0" err="1">
                <a:latin typeface="Calibri" panose="020F0502020204030204" pitchFamily="34" charset="0"/>
                <a:ea typeface="SimSun" panose="02010600030101010101" pitchFamily="2" charset="-122"/>
                <a:cs typeface="Arial" panose="020B0604020202020204" pitchFamily="34" charset="0"/>
              </a:rPr>
              <a:t>condições</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saúde</a:t>
            </a:r>
            <a:r>
              <a:rPr lang="en-GB" dirty="0">
                <a:latin typeface="Calibri" panose="020F0502020204030204" pitchFamily="34" charset="0"/>
                <a:ea typeface="SimSun" panose="02010600030101010101" pitchFamily="2" charset="-122"/>
                <a:cs typeface="Arial" panose="020B0604020202020204" pitchFamily="34" charset="0"/>
              </a:rPr>
              <a:t> mental </a:t>
            </a:r>
            <a:r>
              <a:rPr lang="en-GB" dirty="0" err="1">
                <a:latin typeface="Calibri" panose="020F0502020204030204" pitchFamily="34" charset="0"/>
                <a:ea typeface="SimSun" panose="02010600030101010101" pitchFamily="2" charset="-122"/>
                <a:cs typeface="Arial" panose="020B0604020202020204" pitchFamily="34" charset="0"/>
              </a:rPr>
              <a:t>são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causadas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por</a:t>
            </a:r>
            <a:r>
              <a:rPr lang="en-GB" dirty="0">
                <a:latin typeface="Calibri" panose="020F0502020204030204" pitchFamily="34" charset="0"/>
                <a:ea typeface="SimSun" panose="02010600030101010101" pitchFamily="2" charset="-122"/>
                <a:cs typeface="Arial" panose="020B0604020202020204" pitchFamily="34" charset="0"/>
              </a:rPr>
              <a:t> um </a:t>
            </a:r>
            <a:r>
              <a:rPr lang="en-GB" dirty="0" err="1">
                <a:latin typeface="Calibri" panose="020F0502020204030204" pitchFamily="34" charset="0"/>
                <a:ea typeface="SimSun" panose="02010600030101010101" pitchFamily="2" charset="-122"/>
                <a:cs typeface="Arial" panose="020B0604020202020204" pitchFamily="34" charset="0"/>
              </a:rPr>
              <a:t>desequilíbrio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químico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ou</a:t>
            </a:r>
            <a:r>
              <a:rPr lang="en-GB" dirty="0">
                <a:latin typeface="Calibri" panose="020F0502020204030204" pitchFamily="34" charset="0"/>
                <a:ea typeface="SimSun" panose="02010600030101010101" pitchFamily="2" charset="-122"/>
                <a:cs typeface="Arial" panose="020B0604020202020204" pitchFamily="34" charset="0"/>
              </a:rPr>
              <a:t> que </a:t>
            </a:r>
            <a:r>
              <a:rPr lang="en-GB" dirty="0" err="1">
                <a:latin typeface="Calibri" panose="020F0502020204030204" pitchFamily="34" charset="0"/>
                <a:ea typeface="SimSun" panose="02010600030101010101" pitchFamily="2" charset="-122"/>
                <a:cs typeface="Arial" panose="020B0604020202020204" pitchFamily="34" charset="0"/>
              </a:rPr>
              <a:t>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fatores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genéticos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são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principais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determinantes</a:t>
            </a:r>
            <a:r>
              <a:rPr lang="en-GB" dirty="0">
                <a:latin typeface="Calibri" panose="020F0502020204030204" pitchFamily="34" charset="0"/>
                <a:ea typeface="SimSun" panose="02010600030101010101" pitchFamily="2" charset="-122"/>
                <a:cs typeface="Arial" panose="020B0604020202020204" pitchFamily="34" charset="0"/>
              </a:rPr>
              <a:t>, mas </a:t>
            </a:r>
            <a:r>
              <a:rPr lang="en-GB" dirty="0" err="1">
                <a:latin typeface="Calibri" panose="020F0502020204030204" pitchFamily="34" charset="0"/>
                <a:ea typeface="SimSun" panose="02010600030101010101" pitchFamily="2" charset="-122"/>
                <a:cs typeface="Arial" panose="020B0604020202020204" pitchFamily="34" charset="0"/>
              </a:rPr>
              <a:t>não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há</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evidências</a:t>
            </a:r>
            <a:r>
              <a:rPr lang="en-GB" dirty="0">
                <a:latin typeface="Calibri" panose="020F0502020204030204" pitchFamily="34" charset="0"/>
                <a:ea typeface="SimSun" panose="02010600030101010101" pitchFamily="2" charset="-122"/>
                <a:cs typeface="Arial" panose="020B0604020202020204" pitchFamily="34" charset="0"/>
              </a:rPr>
              <a:t> para </a:t>
            </a:r>
            <a:r>
              <a:rPr lang="en-GB" dirty="0" err="1">
                <a:latin typeface="Calibri" panose="020F0502020204030204" pitchFamily="34" charset="0"/>
                <a:ea typeface="SimSun" panose="02010600030101010101" pitchFamily="2" charset="-122"/>
                <a:cs typeface="Arial" panose="020B0604020202020204" pitchFamily="34" charset="0"/>
              </a:rPr>
              <a:t>apoiar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isso</a:t>
            </a:r>
            <a:r>
              <a:rPr lang="en-GB" dirty="0">
                <a:latin typeface="Calibri" panose="020F0502020204030204" pitchFamily="34" charset="0"/>
                <a:ea typeface="SimSun" panose="02010600030101010101" pitchFamily="2" charset="-122"/>
                <a:cs typeface="Arial" panose="020B0604020202020204" pitchFamily="34" charset="0"/>
              </a:rPr>
              <a:t>. </a:t>
            </a:r>
          </a:p>
          <a:p>
            <a:pPr lvl="1">
              <a:lnSpc>
                <a:spcPct val="115000"/>
              </a:lnSpc>
              <a:spcAft>
                <a:spcPts val="1000"/>
              </a:spcAft>
            </a:pP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diagnósticos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são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baseados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em</a:t>
            </a:r>
            <a:r>
              <a:rPr lang="en-GB" dirty="0">
                <a:latin typeface="Calibri" panose="020F0502020204030204" pitchFamily="34" charset="0"/>
                <a:ea typeface="SimSun" panose="02010600030101010101" pitchFamily="2" charset="-122"/>
                <a:cs typeface="Arial" panose="020B0604020202020204" pitchFamily="34" charset="0"/>
              </a:rPr>
              <a:t> um </a:t>
            </a:r>
            <a:r>
              <a:rPr lang="en-GB" dirty="0" err="1">
                <a:latin typeface="Calibri" panose="020F0502020204030204" pitchFamily="34" charset="0"/>
                <a:ea typeface="SimSun" panose="02010600030101010101" pitchFamily="2" charset="-122"/>
                <a:cs typeface="Arial" panose="020B0604020202020204" pitchFamily="34" charset="0"/>
              </a:rPr>
              <a:t>julgamento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sobre</a:t>
            </a:r>
            <a:r>
              <a:rPr lang="en-GB" dirty="0">
                <a:latin typeface="Calibri" panose="020F0502020204030204" pitchFamily="34" charset="0"/>
                <a:ea typeface="SimSun" panose="02010600030101010101" pitchFamily="2" charset="-122"/>
                <a:cs typeface="Arial" panose="020B0604020202020204" pitchFamily="34" charset="0"/>
              </a:rPr>
              <a:t> o que </a:t>
            </a:r>
            <a:r>
              <a:rPr lang="en-GB" dirty="0" err="1">
                <a:latin typeface="Calibri" panose="020F0502020204030204" pitchFamily="34" charset="0"/>
                <a:ea typeface="SimSun" panose="02010600030101010101" pitchFamily="2" charset="-122"/>
                <a:cs typeface="Arial" panose="020B0604020202020204" pitchFamily="34" charset="0"/>
              </a:rPr>
              <a:t>é</a:t>
            </a:r>
            <a:r>
              <a:rPr lang="en-GB" dirty="0">
                <a:latin typeface="Calibri" panose="020F0502020204030204" pitchFamily="34" charset="0"/>
                <a:ea typeface="SimSun" panose="02010600030101010101" pitchFamily="2" charset="-122"/>
                <a:cs typeface="Arial" panose="020B0604020202020204" pitchFamily="34" charset="0"/>
              </a:rPr>
              <a:t> um </a:t>
            </a:r>
            <a:r>
              <a:rPr lang="en-GB" dirty="0" err="1">
                <a:latin typeface="Calibri" panose="020F0502020204030204" pitchFamily="34" charset="0"/>
                <a:ea typeface="SimSun" panose="02010600030101010101" pitchFamily="2" charset="-122"/>
                <a:cs typeface="Arial" panose="020B0604020202020204" pitchFamily="34" charset="0"/>
              </a:rPr>
              <a:t>comportamento</a:t>
            </a:r>
            <a:r>
              <a:rPr lang="en-GB" dirty="0">
                <a:latin typeface="Calibri" panose="020F0502020204030204" pitchFamily="34" charset="0"/>
                <a:ea typeface="SimSun" panose="02010600030101010101" pitchFamily="2" charset="-122"/>
                <a:cs typeface="Arial" panose="020B0604020202020204" pitchFamily="34" charset="0"/>
              </a:rPr>
              <a:t> “normal”. No </a:t>
            </a:r>
            <a:r>
              <a:rPr lang="en-GB" dirty="0" err="1">
                <a:latin typeface="Calibri" panose="020F0502020204030204" pitchFamily="34" charset="0"/>
                <a:ea typeface="SimSun" panose="02010600030101010101" pitchFamily="2" charset="-122"/>
                <a:cs typeface="Arial" panose="020B0604020202020204" pitchFamily="34" charset="0"/>
              </a:rPr>
              <a:t>entanto</a:t>
            </a:r>
            <a:r>
              <a:rPr lang="en-GB" dirty="0">
                <a:latin typeface="Calibri" panose="020F0502020204030204" pitchFamily="34" charset="0"/>
                <a:ea typeface="SimSun" panose="02010600030101010101" pitchFamily="2" charset="-122"/>
                <a:cs typeface="Arial" panose="020B0604020202020204" pitchFamily="34" charset="0"/>
              </a:rPr>
              <a:t>, as </a:t>
            </a:r>
            <a:r>
              <a:rPr lang="en-GB" dirty="0" err="1">
                <a:latin typeface="Calibri" panose="020F0502020204030204" pitchFamily="34" charset="0"/>
                <a:ea typeface="SimSun" panose="02010600030101010101" pitchFamily="2" charset="-122"/>
                <a:cs typeface="Arial" panose="020B0604020202020204" pitchFamily="34" charset="0"/>
              </a:rPr>
              <a:t>visões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sobre</a:t>
            </a:r>
            <a:r>
              <a:rPr lang="en-GB" dirty="0">
                <a:latin typeface="Calibri" panose="020F0502020204030204" pitchFamily="34" charset="0"/>
                <a:ea typeface="SimSun" panose="02010600030101010101" pitchFamily="2" charset="-122"/>
                <a:cs typeface="Arial" panose="020B0604020202020204" pitchFamily="34" charset="0"/>
              </a:rPr>
              <a:t> o que </a:t>
            </a:r>
            <a:r>
              <a:rPr lang="en-GB" dirty="0" err="1">
                <a:latin typeface="Calibri" panose="020F0502020204030204" pitchFamily="34" charset="0"/>
                <a:ea typeface="SimSun" panose="02010600030101010101" pitchFamily="2" charset="-122"/>
                <a:cs typeface="Arial" panose="020B0604020202020204" pitchFamily="34" charset="0"/>
              </a:rPr>
              <a:t>é</a:t>
            </a:r>
            <a:r>
              <a:rPr lang="en-GB" dirty="0">
                <a:latin typeface="Calibri" panose="020F0502020204030204" pitchFamily="34" charset="0"/>
                <a:ea typeface="SimSun" panose="02010600030101010101" pitchFamily="2" charset="-122"/>
                <a:cs typeface="Arial" panose="020B0604020202020204" pitchFamily="34" charset="0"/>
              </a:rPr>
              <a:t> um </a:t>
            </a:r>
            <a:r>
              <a:rPr lang="en-GB" dirty="0" err="1">
                <a:latin typeface="Calibri" panose="020F0502020204030204" pitchFamily="34" charset="0"/>
                <a:ea typeface="SimSun" panose="02010600030101010101" pitchFamily="2" charset="-122"/>
                <a:cs typeface="Arial" panose="020B0604020202020204" pitchFamily="34" charset="0"/>
              </a:rPr>
              <a:t>comportamento</a:t>
            </a:r>
            <a:r>
              <a:rPr lang="en-GB" dirty="0">
                <a:latin typeface="Calibri" panose="020F0502020204030204" pitchFamily="34" charset="0"/>
                <a:ea typeface="SimSun" panose="02010600030101010101" pitchFamily="2" charset="-122"/>
                <a:cs typeface="Arial" panose="020B0604020202020204" pitchFamily="34" charset="0"/>
              </a:rPr>
              <a:t> “normal” </a:t>
            </a:r>
            <a:r>
              <a:rPr lang="en-GB" dirty="0" err="1">
                <a:latin typeface="Calibri" panose="020F0502020204030204" pitchFamily="34" charset="0"/>
                <a:ea typeface="SimSun" panose="02010600030101010101" pitchFamily="2" charset="-122"/>
                <a:cs typeface="Arial" panose="020B0604020202020204" pitchFamily="34" charset="0"/>
              </a:rPr>
              <a:t>diferem</a:t>
            </a:r>
            <a:r>
              <a:rPr lang="en-GB" dirty="0">
                <a:latin typeface="Calibri" panose="020F0502020204030204" pitchFamily="34" charset="0"/>
                <a:ea typeface="SimSun" panose="02010600030101010101" pitchFamily="2" charset="-122"/>
                <a:cs typeface="Arial" panose="020B0604020202020204" pitchFamily="34" charset="0"/>
              </a:rPr>
              <a:t> entre as </a:t>
            </a:r>
            <a:r>
              <a:rPr lang="en-GB" dirty="0" err="1">
                <a:latin typeface="Calibri" panose="020F0502020204030204" pitchFamily="34" charset="0"/>
                <a:ea typeface="SimSun" panose="02010600030101010101" pitchFamily="2" charset="-122"/>
                <a:cs typeface="Arial" panose="020B0604020202020204" pitchFamily="34" charset="0"/>
              </a:rPr>
              <a:t>pessoas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grupos</a:t>
            </a:r>
            <a:r>
              <a:rPr lang="en-GB" dirty="0">
                <a:latin typeface="Calibri" panose="020F0502020204030204" pitchFamily="34" charset="0"/>
                <a:ea typeface="SimSun" panose="02010600030101010101" pitchFamily="2" charset="-122"/>
                <a:cs typeface="Arial" panose="020B0604020202020204" pitchFamily="34" charset="0"/>
              </a:rPr>
              <a:t> e </a:t>
            </a:r>
            <a:r>
              <a:rPr lang="en-GB" dirty="0" err="1">
                <a:latin typeface="Calibri" panose="020F0502020204030204" pitchFamily="34" charset="0"/>
                <a:ea typeface="SimSun" panose="02010600030101010101" pitchFamily="2" charset="-122"/>
                <a:cs typeface="Arial" panose="020B0604020202020204" pitchFamily="34" charset="0"/>
              </a:rPr>
              <a:t>culturas</a:t>
            </a:r>
            <a:r>
              <a:rPr lang="en-GB" dirty="0">
                <a:latin typeface="Calibri" panose="020F0502020204030204" pitchFamily="34" charset="0"/>
                <a:ea typeface="SimSun" panose="02010600030101010101" pitchFamily="2" charset="-122"/>
                <a:cs typeface="Arial" panose="020B0604020202020204" pitchFamily="34" charset="0"/>
              </a:rPr>
              <a:t>. O que </a:t>
            </a:r>
            <a:r>
              <a:rPr lang="en-GB" dirty="0" err="1">
                <a:latin typeface="Calibri" panose="020F0502020204030204" pitchFamily="34" charset="0"/>
                <a:ea typeface="SimSun" panose="02010600030101010101" pitchFamily="2" charset="-122"/>
                <a:cs typeface="Arial" panose="020B0604020202020204" pitchFamily="34" charset="0"/>
              </a:rPr>
              <a:t>é</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considerado</a:t>
            </a:r>
            <a:r>
              <a:rPr lang="en-GB" dirty="0">
                <a:latin typeface="Calibri" panose="020F0502020204030204" pitchFamily="34" charset="0"/>
                <a:ea typeface="SimSun" panose="02010600030101010101" pitchFamily="2" charset="-122"/>
                <a:cs typeface="Arial" panose="020B0604020202020204" pitchFamily="34" charset="0"/>
              </a:rPr>
              <a:t> “normal” </a:t>
            </a:r>
            <a:r>
              <a:rPr lang="en-GB" dirty="0" err="1">
                <a:latin typeface="Calibri" panose="020F0502020204030204" pitchFamily="34" charset="0"/>
                <a:ea typeface="SimSun" panose="02010600030101010101" pitchFamily="2" charset="-122"/>
                <a:cs typeface="Arial" panose="020B0604020202020204" pitchFamily="34" charset="0"/>
              </a:rPr>
              <a:t>também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pode</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variar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muito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dependendo</a:t>
            </a:r>
            <a:r>
              <a:rPr lang="en-GB" dirty="0">
                <a:latin typeface="Calibri" panose="020F0502020204030204" pitchFamily="34" charset="0"/>
                <a:ea typeface="SimSun" panose="02010600030101010101" pitchFamily="2" charset="-122"/>
                <a:cs typeface="Arial" panose="020B0604020202020204" pitchFamily="34" charset="0"/>
              </a:rPr>
              <a:t> do que se </a:t>
            </a:r>
            <a:r>
              <a:rPr lang="en-GB" dirty="0" err="1">
                <a:latin typeface="Calibri" panose="020F0502020204030204" pitchFamily="34" charset="0"/>
                <a:ea typeface="SimSun" panose="02010600030101010101" pitchFamily="2" charset="-122"/>
                <a:cs typeface="Arial" panose="020B0604020202020204" pitchFamily="34" charset="0"/>
              </a:rPr>
              <a:t>espera</a:t>
            </a:r>
            <a:r>
              <a:rPr lang="en-GB" dirty="0">
                <a:latin typeface="Calibri" panose="020F0502020204030204" pitchFamily="34" charset="0"/>
                <a:ea typeface="SimSun" panose="02010600030101010101" pitchFamily="2" charset="-122"/>
                <a:cs typeface="Arial" panose="020B0604020202020204" pitchFamily="34" charset="0"/>
              </a:rPr>
              <a:t> das </a:t>
            </a:r>
            <a:r>
              <a:rPr lang="en-GB" dirty="0" err="1">
                <a:latin typeface="Calibri" panose="020F0502020204030204" pitchFamily="34" charset="0"/>
                <a:ea typeface="SimSun" panose="02010600030101010101" pitchFamily="2" charset="-122"/>
                <a:cs typeface="Arial" panose="020B0604020202020204" pitchFamily="34" charset="0"/>
              </a:rPr>
              <a:t>pessoas</a:t>
            </a:r>
            <a:r>
              <a:rPr lang="en-GB" dirty="0">
                <a:latin typeface="Calibri" panose="020F0502020204030204" pitchFamily="34" charset="0"/>
                <a:ea typeface="SimSun" panose="02010600030101010101" pitchFamily="2" charset="-122"/>
                <a:cs typeface="Arial" panose="020B0604020202020204" pitchFamily="34" charset="0"/>
              </a:rPr>
              <a:t> com base </a:t>
            </a:r>
            <a:r>
              <a:rPr lang="en-GB" dirty="0" err="1">
                <a:latin typeface="Calibri" panose="020F0502020204030204" pitchFamily="34" charset="0"/>
                <a:ea typeface="SimSun" panose="02010600030101010101" pitchFamily="2" charset="-122"/>
                <a:cs typeface="Arial" panose="020B0604020202020204" pitchFamily="34" charset="0"/>
              </a:rPr>
              <a:t>em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seu</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gênero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ou</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classe</a:t>
            </a:r>
            <a:r>
              <a:rPr lang="en-GB" dirty="0">
                <a:latin typeface="Calibri" panose="020F0502020204030204" pitchFamily="34" charset="0"/>
                <a:ea typeface="SimSun" panose="02010600030101010101" pitchFamily="2" charset="-122"/>
                <a:cs typeface="Arial" panose="020B0604020202020204" pitchFamily="34" charset="0"/>
              </a:rPr>
              <a:t> social. </a:t>
            </a:r>
            <a:r>
              <a:rPr lang="en-GB" dirty="0" err="1">
                <a:latin typeface="Calibri" panose="020F0502020204030204" pitchFamily="34" charset="0"/>
                <a:ea typeface="SimSun" panose="02010600030101010101" pitchFamily="2" charset="-122"/>
                <a:cs typeface="Arial" panose="020B0604020202020204" pitchFamily="34" charset="0"/>
              </a:rPr>
              <a:t>Às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vezes</a:t>
            </a:r>
            <a:r>
              <a:rPr lang="en-GB" dirty="0">
                <a:latin typeface="Calibri" panose="020F0502020204030204" pitchFamily="34" charset="0"/>
                <a:ea typeface="SimSun" panose="02010600030101010101" pitchFamily="2" charset="-122"/>
                <a:cs typeface="Arial" panose="020B0604020202020204" pitchFamily="34" charset="0"/>
              </a:rPr>
              <a:t>, as </a:t>
            </a:r>
            <a:r>
              <a:rPr lang="en-GB" dirty="0" err="1">
                <a:latin typeface="Calibri" panose="020F0502020204030204" pitchFamily="34" charset="0"/>
                <a:ea typeface="SimSun" panose="02010600030101010101" pitchFamily="2" charset="-122"/>
                <a:cs typeface="Arial" panose="020B0604020202020204" pitchFamily="34" charset="0"/>
              </a:rPr>
              <a:t>pessoas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recebem</a:t>
            </a:r>
            <a:r>
              <a:rPr lang="en-GB" dirty="0">
                <a:latin typeface="Calibri" panose="020F0502020204030204" pitchFamily="34" charset="0"/>
                <a:ea typeface="SimSun" panose="02010600030101010101" pitchFamily="2" charset="-122"/>
                <a:cs typeface="Arial" panose="020B0604020202020204" pitchFamily="34" charset="0"/>
              </a:rPr>
              <a:t> um </a:t>
            </a:r>
            <a:r>
              <a:rPr lang="en-GB" dirty="0" err="1">
                <a:latin typeface="Calibri" panose="020F0502020204030204" pitchFamily="34" charset="0"/>
                <a:ea typeface="SimSun" panose="02010600030101010101" pitchFamily="2" charset="-122"/>
                <a:cs typeface="Arial" panose="020B0604020202020204" pitchFamily="34" charset="0"/>
              </a:rPr>
              <a:t>diagnóstico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psiquiátrico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porque</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seu</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comportamento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não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é</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aceito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sua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sociedade</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ou</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cultura</a:t>
            </a:r>
            <a:r>
              <a:rPr lang="en-GB" dirty="0">
                <a:latin typeface="Calibri" panose="020F0502020204030204" pitchFamily="34" charset="0"/>
                <a:ea typeface="SimSun" panose="02010600030101010101" pitchFamily="2" charset="-122"/>
                <a:cs typeface="Arial" panose="020B0604020202020204" pitchFamily="34" charset="0"/>
              </a:rPr>
              <a:t>. </a:t>
            </a:r>
          </a:p>
          <a:p>
            <a:pPr lvl="1">
              <a:lnSpc>
                <a:spcPct val="115000"/>
              </a:lnSpc>
              <a:spcAft>
                <a:spcPts val="1000"/>
              </a:spcAft>
            </a:pPr>
            <a:r>
              <a:rPr lang="en-GB" dirty="0">
                <a:latin typeface="Calibri" panose="020F0502020204030204" pitchFamily="34" charset="0"/>
                <a:ea typeface="SimSun" panose="02010600030101010101" pitchFamily="2" charset="-122"/>
                <a:cs typeface="Arial" panose="020B0604020202020204" pitchFamily="34" charset="0"/>
              </a:rPr>
              <a:t>• As </a:t>
            </a:r>
            <a:r>
              <a:rPr lang="en-GB" dirty="0" err="1">
                <a:latin typeface="Calibri" panose="020F0502020204030204" pitchFamily="34" charset="0"/>
                <a:ea typeface="SimSun" panose="02010600030101010101" pitchFamily="2" charset="-122"/>
                <a:cs typeface="Arial" panose="020B0604020202020204" pitchFamily="34" charset="0"/>
              </a:rPr>
              <a:t>pessoas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também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podem</a:t>
            </a:r>
            <a:r>
              <a:rPr lang="en-GB" dirty="0">
                <a:latin typeface="Calibri" panose="020F0502020204030204" pitchFamily="34" charset="0"/>
                <a:ea typeface="SimSun" panose="02010600030101010101" pitchFamily="2" charset="-122"/>
                <a:cs typeface="Arial" panose="020B0604020202020204" pitchFamily="34" charset="0"/>
              </a:rPr>
              <a:t> achar que o </a:t>
            </a:r>
            <a:r>
              <a:rPr lang="en-GB" dirty="0" err="1">
                <a:latin typeface="Calibri" panose="020F0502020204030204" pitchFamily="34" charset="0"/>
                <a:ea typeface="SimSun" panose="02010600030101010101" pitchFamily="2" charset="-122"/>
                <a:cs typeface="Arial" panose="020B0604020202020204" pitchFamily="34" charset="0"/>
              </a:rPr>
              <a:t>diagnóstico</a:t>
            </a:r>
            <a:r>
              <a:rPr lang="en-GB" dirty="0">
                <a:latin typeface="Calibri" panose="020F0502020204030204" pitchFamily="34" charset="0"/>
                <a:ea typeface="SimSun" panose="02010600030101010101" pitchFamily="2" charset="-122"/>
                <a:cs typeface="Arial" panose="020B0604020202020204" pitchFamily="34" charset="0"/>
              </a:rPr>
              <a:t> que </a:t>
            </a:r>
            <a:r>
              <a:rPr lang="en-GB" dirty="0" err="1">
                <a:latin typeface="Calibri" panose="020F0502020204030204" pitchFamily="34" charset="0"/>
                <a:ea typeface="SimSun" panose="02010600030101010101" pitchFamily="2" charset="-122"/>
                <a:cs typeface="Arial" panose="020B0604020202020204" pitchFamily="34" charset="0"/>
              </a:rPr>
              <a:t>recebem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tem</a:t>
            </a:r>
            <a:r>
              <a:rPr lang="en-GB" dirty="0">
                <a:latin typeface="Calibri" panose="020F0502020204030204" pitchFamily="34" charset="0"/>
                <a:ea typeface="SimSun" panose="02010600030101010101" pitchFamily="2" charset="-122"/>
                <a:cs typeface="Arial" panose="020B0604020202020204" pitchFamily="34" charset="0"/>
              </a:rPr>
              <a:t> um </a:t>
            </a:r>
            <a:r>
              <a:rPr lang="en-GB" dirty="0" err="1">
                <a:latin typeface="Calibri" panose="020F0502020204030204" pitchFamily="34" charset="0"/>
                <a:ea typeface="SimSun" panose="02010600030101010101" pitchFamily="2" charset="-122"/>
                <a:cs typeface="Arial" panose="020B0604020202020204" pitchFamily="34" charset="0"/>
              </a:rPr>
              <a:t>impacto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mais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negativo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sua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vida</a:t>
            </a:r>
            <a:r>
              <a:rPr lang="en-GB" dirty="0">
                <a:latin typeface="Calibri" panose="020F0502020204030204" pitchFamily="34" charset="0"/>
                <a:ea typeface="SimSun" panose="02010600030101010101" pitchFamily="2" charset="-122"/>
                <a:cs typeface="Arial" panose="020B0604020202020204" pitchFamily="34" charset="0"/>
              </a:rPr>
              <a:t> e </a:t>
            </a:r>
            <a:r>
              <a:rPr lang="en-GB" dirty="0" err="1">
                <a:latin typeface="Calibri" panose="020F0502020204030204" pitchFamily="34" charset="0"/>
                <a:ea typeface="SimSun" panose="02010600030101010101" pitchFamily="2" charset="-122"/>
                <a:cs typeface="Arial" panose="020B0604020202020204" pitchFamily="34" charset="0"/>
              </a:rPr>
              <a:t>bem-estar</a:t>
            </a:r>
            <a:r>
              <a:rPr lang="en-GB" dirty="0">
                <a:latin typeface="Calibri" panose="020F0502020204030204" pitchFamily="34" charset="0"/>
                <a:ea typeface="SimSun" panose="02010600030101010101" pitchFamily="2" charset="-122"/>
                <a:cs typeface="Arial" panose="020B0604020202020204" pitchFamily="34" charset="0"/>
              </a:rPr>
              <a:t> do que </a:t>
            </a:r>
            <a:r>
              <a:rPr lang="en-GB" dirty="0" err="1">
                <a:latin typeface="Calibri" panose="020F0502020204030204" pitchFamily="34" charset="0"/>
                <a:ea typeface="SimSun" panose="02010600030101010101" pitchFamily="2" charset="-122"/>
                <a:cs typeface="Arial" panose="020B0604020202020204" pitchFamily="34" charset="0"/>
              </a:rPr>
              <a:t>sua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angústia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ou</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experiências</a:t>
            </a:r>
            <a:r>
              <a:rPr lang="en-GB" dirty="0">
                <a:latin typeface="Calibri" panose="020F0502020204030204" pitchFamily="34" charset="0"/>
                <a:ea typeface="SimSun" panose="02010600030101010101" pitchFamily="2" charset="-122"/>
                <a:cs typeface="Arial" panose="020B0604020202020204" pitchFamily="34" charset="0"/>
              </a:rPr>
              <a:t> reais, </a:t>
            </a:r>
            <a:r>
              <a:rPr lang="en-GB" dirty="0" err="1">
                <a:latin typeface="Calibri" panose="020F0502020204030204" pitchFamily="34" charset="0"/>
                <a:ea typeface="SimSun" panose="02010600030101010101" pitchFamily="2" charset="-122"/>
                <a:cs typeface="Arial" panose="020B0604020202020204" pitchFamily="34" charset="0"/>
              </a:rPr>
              <a:t>porque</a:t>
            </a:r>
            <a:r>
              <a:rPr lang="en-GB" dirty="0">
                <a:latin typeface="Calibri" panose="020F0502020204030204" pitchFamily="34" charset="0"/>
                <a:ea typeface="SimSun" panose="02010600030101010101" pitchFamily="2" charset="-122"/>
                <a:cs typeface="Arial" panose="020B0604020202020204" pitchFamily="34" charset="0"/>
              </a:rPr>
              <a:t> o </a:t>
            </a:r>
            <a:r>
              <a:rPr lang="en-GB" dirty="0" err="1">
                <a:latin typeface="Calibri" panose="020F0502020204030204" pitchFamily="34" charset="0"/>
                <a:ea typeface="SimSun" panose="02010600030101010101" pitchFamily="2" charset="-122"/>
                <a:cs typeface="Arial" panose="020B0604020202020204" pitchFamily="34" charset="0"/>
              </a:rPr>
              <a:t>diagnóstico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traz</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preconceito</a:t>
            </a:r>
            <a:r>
              <a:rPr lang="en-GB" dirty="0">
                <a:latin typeface="Calibri" panose="020F0502020204030204" pitchFamily="34" charset="0"/>
                <a:ea typeface="SimSun" panose="02010600030101010101" pitchFamily="2" charset="-122"/>
                <a:cs typeface="Arial" panose="020B0604020202020204" pitchFamily="34" charset="0"/>
              </a:rPr>
              <a:t> e </a:t>
            </a:r>
            <a:r>
              <a:rPr lang="en-GB" dirty="0" err="1">
                <a:latin typeface="Calibri" panose="020F0502020204030204" pitchFamily="34" charset="0"/>
                <a:ea typeface="SimSun" panose="02010600030101010101" pitchFamily="2" charset="-122"/>
                <a:cs typeface="Arial" panose="020B0604020202020204" pitchFamily="34" charset="0"/>
              </a:rPr>
              <a:t>discriminação</a:t>
            </a:r>
            <a:r>
              <a:rPr lang="en-GB" dirty="0">
                <a:latin typeface="Calibri" panose="020F0502020204030204" pitchFamily="34" charset="0"/>
                <a:ea typeface="SimSun" panose="02010600030101010101" pitchFamily="2" charset="-122"/>
                <a:cs typeface="Arial" panose="020B0604020202020204" pitchFamily="34" charset="0"/>
              </a:rPr>
              <a:t> e impede que </a:t>
            </a:r>
            <a:r>
              <a:rPr lang="en-GB" dirty="0" err="1">
                <a:latin typeface="Calibri" panose="020F0502020204030204" pitchFamily="34" charset="0"/>
                <a:ea typeface="SimSun" panose="02010600030101010101" pitchFamily="2" charset="-122"/>
                <a:cs typeface="Arial" panose="020B0604020202020204" pitchFamily="34" charset="0"/>
              </a:rPr>
              <a:t>vivam</a:t>
            </a:r>
            <a:r>
              <a:rPr lang="en-GB" dirty="0">
                <a:latin typeface="Calibri" panose="020F0502020204030204" pitchFamily="34" charset="0"/>
                <a:ea typeface="SimSun" panose="02010600030101010101" pitchFamily="2" charset="-122"/>
                <a:cs typeface="Arial" panose="020B0604020202020204" pitchFamily="34" charset="0"/>
              </a:rPr>
              <a:t> a </a:t>
            </a:r>
            <a:r>
              <a:rPr lang="en-GB" dirty="0" err="1">
                <a:latin typeface="Calibri" panose="020F0502020204030204" pitchFamily="34" charset="0"/>
                <a:ea typeface="SimSun" panose="02010600030101010101" pitchFamily="2" charset="-122"/>
                <a:cs typeface="Arial" panose="020B0604020202020204" pitchFamily="34" charset="0"/>
              </a:rPr>
              <a:t>vida</a:t>
            </a:r>
            <a:r>
              <a:rPr lang="en-GB" dirty="0">
                <a:latin typeface="Calibri" panose="020F0502020204030204" pitchFamily="34" charset="0"/>
                <a:ea typeface="SimSun" panose="02010600030101010101" pitchFamily="2" charset="-122"/>
                <a:cs typeface="Arial" panose="020B0604020202020204" pitchFamily="34" charset="0"/>
              </a:rPr>
              <a:t> que </a:t>
            </a:r>
            <a:r>
              <a:rPr lang="en-GB" dirty="0" err="1">
                <a:latin typeface="Calibri" panose="020F0502020204030204" pitchFamily="34" charset="0"/>
                <a:ea typeface="SimSun" panose="02010600030101010101" pitchFamily="2" charset="-122"/>
                <a:cs typeface="Arial" panose="020B0604020202020204" pitchFamily="34" charset="0"/>
              </a:rPr>
              <a:t>desejam</a:t>
            </a:r>
            <a:r>
              <a:rPr lang="en-GB" dirty="0">
                <a:latin typeface="Calibri" panose="020F0502020204030204" pitchFamily="34" charset="0"/>
                <a:ea typeface="SimSun" panose="02010600030101010101" pitchFamily="2" charset="-122"/>
                <a:cs typeface="Arial" panose="020B0604020202020204" pitchFamily="34" charset="0"/>
              </a:rPr>
              <a:t>.</a:t>
            </a:r>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14</a:t>
            </a:fld>
            <a:endParaRPr lang="en-CH"/>
          </a:p>
        </p:txBody>
      </p:sp>
    </p:spTree>
    <p:extLst>
      <p:ext uri="{BB962C8B-B14F-4D97-AF65-F5344CB8AC3E}">
        <p14:creationId xmlns:p14="http://schemas.microsoft.com/office/powerpoint/2010/main" val="1863074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kern="1200" dirty="0">
                <a:solidFill>
                  <a:schemeClr val="tx1"/>
                </a:solidFill>
                <a:effectLst/>
                <a:latin typeface="+mn-lt"/>
                <a:ea typeface="+mn-ea"/>
                <a:cs typeface="+mn-cs"/>
              </a:rPr>
              <a:t>As pessoas podem escolher formas alternativas de pensar sobre sua experiência: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Para muitas pessoas, o que vivenciam pode ser o resultado de um ou mais eventos traumáticos que ocorreram em suas vidas e sua angústia ou experiências incomuns são respostas naturais ou formas de lidar com esses eventos.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As pessoas também podem explicar sua angústia como proveniente ou causada por um contexto difícil ou eventos traumáticos (pobreza, desemprego, desafios nos relacionamentos, exclusão, discriminação).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Outros encontram significados espirituais, culturais ou outros para sua experiência. </a:t>
            </a: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15</a:t>
            </a:fld>
            <a:endParaRPr lang="en-CH"/>
          </a:p>
        </p:txBody>
      </p:sp>
    </p:spTree>
    <p:extLst>
      <p:ext uri="{BB962C8B-B14F-4D97-AF65-F5344CB8AC3E}">
        <p14:creationId xmlns:p14="http://schemas.microsoft.com/office/powerpoint/2010/main" val="579966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180975"/>
            <a:ext cx="3421063" cy="1925638"/>
          </a:xfrm>
        </p:spPr>
      </p:sp>
      <p:sp>
        <p:nvSpPr>
          <p:cNvPr id="3" name="Notes Placeholder 2"/>
          <p:cNvSpPr>
            <a:spLocks noGrp="1"/>
          </p:cNvSpPr>
          <p:nvPr>
            <p:ph type="body" idx="1"/>
          </p:nvPr>
        </p:nvSpPr>
        <p:spPr>
          <a:xfrm>
            <a:off x="264405" y="2258457"/>
            <a:ext cx="6191479" cy="6544019"/>
          </a:xfrm>
        </p:spPr>
        <p:txBody>
          <a:bodyPr/>
          <a:lstStyle/>
          <a:p>
            <a:pPr marL="171450" indent="-171450">
              <a:lnSpc>
                <a:spcPct val="115000"/>
              </a:lnSpc>
              <a:spcAft>
                <a:spcPts val="600"/>
              </a:spcAft>
              <a:buFont typeface="Arial" panose="020B0604020202020204" pitchFamily="34" charset="0"/>
              <a:buChar char="•"/>
            </a:pPr>
            <a:r>
              <a:rPr lang="en-GB" dirty="0" err="1">
                <a:latin typeface="Calibri" panose="020F0502020204030204" pitchFamily="34" charset="0"/>
                <a:ea typeface="SimSun" panose="02010600030101010101" pitchFamily="2" charset="-122"/>
                <a:cs typeface="Arial" panose="020B0604020202020204" pitchFamily="34" charset="0"/>
              </a:rPr>
              <a:t>Essas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formas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alternativas</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pensar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podem</a:t>
            </a:r>
            <a:r>
              <a:rPr lang="en-GB" dirty="0">
                <a:latin typeface="Calibri" panose="020F0502020204030204" pitchFamily="34" charset="0"/>
                <a:ea typeface="SimSun" panose="02010600030101010101" pitchFamily="2" charset="-122"/>
                <a:cs typeface="Arial" panose="020B0604020202020204" pitchFamily="34" charset="0"/>
              </a:rPr>
              <a:t> ser </a:t>
            </a:r>
            <a:r>
              <a:rPr lang="en-GB" dirty="0" err="1">
                <a:latin typeface="Calibri" panose="020F0502020204030204" pitchFamily="34" charset="0"/>
                <a:ea typeface="SimSun" panose="02010600030101010101" pitchFamily="2" charset="-122"/>
                <a:cs typeface="Arial" panose="020B0604020202020204" pitchFamily="34" charset="0"/>
              </a:rPr>
              <a:t>úteis</a:t>
            </a:r>
            <a:r>
              <a:rPr lang="en-GB" dirty="0">
                <a:latin typeface="Calibri" panose="020F0502020204030204" pitchFamily="34" charset="0"/>
                <a:ea typeface="SimSun" panose="02010600030101010101" pitchFamily="2" charset="-122"/>
                <a:cs typeface="Arial" panose="020B0604020202020204" pitchFamily="34" charset="0"/>
              </a:rPr>
              <a:t> para as </a:t>
            </a:r>
            <a:r>
              <a:rPr lang="en-GB" dirty="0" err="1">
                <a:latin typeface="Calibri" panose="020F0502020204030204" pitchFamily="34" charset="0"/>
                <a:ea typeface="SimSun" panose="02010600030101010101" pitchFamily="2" charset="-122"/>
                <a:cs typeface="Arial" panose="020B0604020202020204" pitchFamily="34" charset="0"/>
              </a:rPr>
              <a:t>pessoas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ajudando</a:t>
            </a:r>
            <a:r>
              <a:rPr lang="en-GB" dirty="0">
                <a:latin typeface="Calibri" panose="020F0502020204030204" pitchFamily="34" charset="0"/>
                <a:ea typeface="SimSun" panose="02010600030101010101" pitchFamily="2" charset="-122"/>
                <a:cs typeface="Arial" panose="020B0604020202020204" pitchFamily="34" charset="0"/>
              </a:rPr>
              <a:t>-as a </a:t>
            </a:r>
            <a:r>
              <a:rPr lang="en-GB" dirty="0" err="1">
                <a:latin typeface="Calibri" panose="020F0502020204030204" pitchFamily="34" charset="0"/>
                <a:ea typeface="SimSun" panose="02010600030101010101" pitchFamily="2" charset="-122"/>
                <a:cs typeface="Arial" panose="020B0604020202020204" pitchFamily="34" charset="0"/>
              </a:rPr>
              <a:t>superar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situações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ou</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experiências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difíceis</a:t>
            </a:r>
            <a:r>
              <a:rPr lang="en-GB" dirty="0">
                <a:latin typeface="Calibri" panose="020F0502020204030204" pitchFamily="34" charset="0"/>
                <a:ea typeface="SimSun" panose="02010600030101010101" pitchFamily="2" charset="-122"/>
                <a:cs typeface="Arial" panose="020B0604020202020204" pitchFamily="34" charset="0"/>
              </a:rPr>
              <a:t> e </a:t>
            </a:r>
            <a:r>
              <a:rPr lang="en-GB" dirty="0" err="1">
                <a:latin typeface="Calibri" panose="020F0502020204030204" pitchFamily="34" charset="0"/>
                <a:ea typeface="SimSun" panose="02010600030101010101" pitchFamily="2" charset="-122"/>
                <a:cs typeface="Arial" panose="020B0604020202020204" pitchFamily="34" charset="0"/>
              </a:rPr>
              <a:t>sendo</a:t>
            </a:r>
            <a:r>
              <a:rPr lang="en-GB" dirty="0">
                <a:latin typeface="Calibri" panose="020F0502020204030204" pitchFamily="34" charset="0"/>
                <a:ea typeface="SimSun" panose="02010600030101010101" pitchFamily="2" charset="-122"/>
                <a:cs typeface="Arial" panose="020B0604020202020204" pitchFamily="34" charset="0"/>
              </a:rPr>
              <a:t> um </a:t>
            </a:r>
            <a:r>
              <a:rPr lang="en-GB" dirty="0" err="1">
                <a:latin typeface="Calibri" panose="020F0502020204030204" pitchFamily="34" charset="0"/>
                <a:ea typeface="SimSun" panose="02010600030101010101" pitchFamily="2" charset="-122"/>
                <a:cs typeface="Arial" panose="020B0604020202020204" pitchFamily="34" charset="0"/>
              </a:rPr>
              <a:t>componente</a:t>
            </a:r>
            <a:r>
              <a:rPr lang="en-GB" dirty="0">
                <a:latin typeface="Calibri" panose="020F0502020204030204" pitchFamily="34" charset="0"/>
                <a:ea typeface="SimSun" panose="02010600030101010101" pitchFamily="2" charset="-122"/>
                <a:cs typeface="Arial" panose="020B0604020202020204" pitchFamily="34" charset="0"/>
              </a:rPr>
              <a:t> fundamental </a:t>
            </a:r>
            <a:r>
              <a:rPr lang="en-GB" dirty="0" err="1">
                <a:latin typeface="Calibri" panose="020F0502020204030204" pitchFamily="34" charset="0"/>
                <a:ea typeface="SimSun" panose="02010600030101010101" pitchFamily="2" charset="-122"/>
                <a:cs typeface="Arial" panose="020B0604020202020204" pitchFamily="34" charset="0"/>
              </a:rPr>
              <a:t>na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sua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recuperação</a:t>
            </a:r>
            <a:r>
              <a:rPr lang="en-GB" dirty="0">
                <a:latin typeface="Calibri" panose="020F0502020204030204" pitchFamily="34" charset="0"/>
                <a:ea typeface="SimSun" panose="02010600030101010101" pitchFamily="2" charset="-122"/>
                <a:cs typeface="Arial" panose="020B0604020202020204" pitchFamily="34" charset="0"/>
              </a:rPr>
              <a:t>.</a:t>
            </a:r>
          </a:p>
          <a:p>
            <a:pPr marL="628650" lvl="1" indent="-171450">
              <a:lnSpc>
                <a:spcPct val="115000"/>
              </a:lnSpc>
              <a:spcAft>
                <a:spcPts val="600"/>
              </a:spcAft>
              <a:buFont typeface="Arial" panose="020B0604020202020204" pitchFamily="34" charset="0"/>
              <a:buChar char="•"/>
            </a:pPr>
            <a:r>
              <a:rPr lang="en-GB" dirty="0" err="1">
                <a:latin typeface="Calibri" panose="020F0502020204030204" pitchFamily="34" charset="0"/>
                <a:ea typeface="SimSun" panose="02010600030101010101" pitchFamily="2" charset="-122"/>
                <a:cs typeface="Arial" panose="020B0604020202020204" pitchFamily="34" charset="0"/>
              </a:rPr>
              <a:t>Consequentemente</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essas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visões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não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devem</a:t>
            </a:r>
            <a:r>
              <a:rPr lang="en-GB" dirty="0">
                <a:latin typeface="Calibri" panose="020F0502020204030204" pitchFamily="34" charset="0"/>
                <a:ea typeface="SimSun" panose="02010600030101010101" pitchFamily="2" charset="-122"/>
                <a:cs typeface="Arial" panose="020B0604020202020204" pitchFamily="34" charset="0"/>
              </a:rPr>
              <a:t> ser </a:t>
            </a:r>
            <a:r>
              <a:rPr lang="en-GB" dirty="0" err="1">
                <a:latin typeface="Calibri" panose="020F0502020204030204" pitchFamily="34" charset="0"/>
                <a:ea typeface="SimSun" panose="02010600030101010101" pitchFamily="2" charset="-122"/>
                <a:cs typeface="Arial" panose="020B0604020202020204" pitchFamily="34" charset="0"/>
              </a:rPr>
              <a:t>rejeitadas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ou</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desconsideradas</a:t>
            </a:r>
            <a:r>
              <a:rPr lang="en-GB" dirty="0">
                <a:latin typeface="Calibri" panose="020F0502020204030204" pitchFamily="34" charset="0"/>
                <a:ea typeface="SimSun" panose="02010600030101010101" pitchFamily="2" charset="-122"/>
                <a:cs typeface="Arial" panose="020B0604020202020204" pitchFamily="34" charset="0"/>
              </a:rPr>
              <a:t>.</a:t>
            </a:r>
          </a:p>
          <a:p>
            <a:pPr marL="171450" indent="-171450">
              <a:lnSpc>
                <a:spcPct val="115000"/>
              </a:lnSpc>
              <a:spcAft>
                <a:spcPts val="600"/>
              </a:spcAft>
              <a:buFont typeface="Arial" panose="020B0604020202020204" pitchFamily="34" charset="0"/>
              <a:buChar char="•"/>
            </a:pPr>
            <a:r>
              <a:rPr lang="en-GB" dirty="0" err="1">
                <a:latin typeface="Calibri" panose="020F0502020204030204" pitchFamily="34" charset="0"/>
                <a:ea typeface="SimSun" panose="02010600030101010101" pitchFamily="2" charset="-122"/>
                <a:cs typeface="Arial" panose="020B0604020202020204" pitchFamily="34" charset="0"/>
              </a:rPr>
              <a:t>Apesar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disso</a:t>
            </a:r>
            <a:r>
              <a:rPr lang="en-GB" dirty="0">
                <a:latin typeface="Calibri" panose="020F0502020204030204" pitchFamily="34" charset="0"/>
                <a:ea typeface="SimSun" panose="02010600030101010101" pitchFamily="2" charset="-122"/>
                <a:cs typeface="Arial" panose="020B0604020202020204" pitchFamily="34" charset="0"/>
              </a:rPr>
              <a:t>, a </a:t>
            </a:r>
            <a:r>
              <a:rPr lang="en-GB" dirty="0" err="1">
                <a:latin typeface="Calibri" panose="020F0502020204030204" pitchFamily="34" charset="0"/>
                <a:ea typeface="SimSun" panose="02010600030101010101" pitchFamily="2" charset="-122"/>
                <a:cs typeface="Arial" panose="020B0604020202020204" pitchFamily="34" charset="0"/>
              </a:rPr>
              <a:t>recusa</a:t>
            </a:r>
            <a:r>
              <a:rPr lang="en-GB" dirty="0">
                <a:latin typeface="Calibri" panose="020F0502020204030204" pitchFamily="34" charset="0"/>
                <a:ea typeface="SimSun" panose="02010600030101010101" pitchFamily="2" charset="-122"/>
                <a:cs typeface="Arial" panose="020B0604020202020204" pitchFamily="34" charset="0"/>
              </a:rPr>
              <a:t> das </a:t>
            </a:r>
            <a:r>
              <a:rPr lang="en-GB" dirty="0" err="1">
                <a:latin typeface="Calibri" panose="020F0502020204030204" pitchFamily="34" charset="0"/>
                <a:ea typeface="SimSun" panose="02010600030101010101" pitchFamily="2" charset="-122"/>
                <a:cs typeface="Arial" panose="020B0604020202020204" pitchFamily="34" charset="0"/>
              </a:rPr>
              <a:t>pessoas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aceitar</a:t>
            </a:r>
            <a:r>
              <a:rPr lang="en-GB" dirty="0">
                <a:latin typeface="Calibri" panose="020F0502020204030204" pitchFamily="34" charset="0"/>
                <a:ea typeface="SimSun" panose="02010600030101010101" pitchFamily="2" charset="-122"/>
                <a:cs typeface="Arial" panose="020B0604020202020204" pitchFamily="34" charset="0"/>
              </a:rPr>
              <a:t> um </a:t>
            </a:r>
            <a:r>
              <a:rPr lang="en-GB" dirty="0" err="1">
                <a:latin typeface="Calibri" panose="020F0502020204030204" pitchFamily="34" charset="0"/>
                <a:ea typeface="SimSun" panose="02010600030101010101" pitchFamily="2" charset="-122"/>
                <a:cs typeface="Arial" panose="020B0604020202020204" pitchFamily="34" charset="0"/>
              </a:rPr>
              <a:t>diagnóstico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relacionado</a:t>
            </a:r>
            <a:r>
              <a:rPr lang="en-GB" dirty="0">
                <a:latin typeface="Calibri" panose="020F0502020204030204" pitchFamily="34" charset="0"/>
                <a:ea typeface="SimSun" panose="02010600030101010101" pitchFamily="2" charset="-122"/>
                <a:cs typeface="Arial" panose="020B0604020202020204" pitchFamily="34" charset="0"/>
              </a:rPr>
              <a:t> à </a:t>
            </a:r>
            <a:r>
              <a:rPr lang="en-GB" dirty="0" err="1">
                <a:latin typeface="Calibri" panose="020F0502020204030204" pitchFamily="34" charset="0"/>
                <a:ea typeface="SimSun" panose="02010600030101010101" pitchFamily="2" charset="-122"/>
                <a:cs typeface="Arial" panose="020B0604020202020204" pitchFamily="34" charset="0"/>
              </a:rPr>
              <a:t>sua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saúde</a:t>
            </a:r>
            <a:r>
              <a:rPr lang="en-GB" dirty="0">
                <a:latin typeface="Calibri" panose="020F0502020204030204" pitchFamily="34" charset="0"/>
                <a:ea typeface="SimSun" panose="02010600030101010101" pitchFamily="2" charset="-122"/>
                <a:cs typeface="Arial" panose="020B0604020202020204" pitchFamily="34" charset="0"/>
              </a:rPr>
              <a:t> mental </a:t>
            </a:r>
            <a:r>
              <a:rPr lang="en-GB" dirty="0" err="1">
                <a:latin typeface="Calibri" panose="020F0502020204030204" pitchFamily="34" charset="0"/>
                <a:ea typeface="SimSun" panose="02010600030101010101" pitchFamily="2" charset="-122"/>
                <a:cs typeface="Arial" panose="020B0604020202020204" pitchFamily="34" charset="0"/>
              </a:rPr>
              <a:t>é</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atribuída</a:t>
            </a:r>
            <a:r>
              <a:rPr lang="en-GB" dirty="0">
                <a:latin typeface="Calibri" panose="020F0502020204030204" pitchFamily="34" charset="0"/>
                <a:ea typeface="SimSun" panose="02010600030101010101" pitchFamily="2" charset="-122"/>
                <a:cs typeface="Arial" panose="020B0604020202020204" pitchFamily="34" charset="0"/>
              </a:rPr>
              <a:t> a </a:t>
            </a:r>
            <a:r>
              <a:rPr lang="en-GB" dirty="0" err="1">
                <a:latin typeface="Calibri" panose="020F0502020204030204" pitchFamily="34" charset="0"/>
                <a:ea typeface="SimSun" panose="02010600030101010101" pitchFamily="2" charset="-122"/>
                <a:cs typeface="Arial" panose="020B0604020202020204" pitchFamily="34" charset="0"/>
              </a:rPr>
              <a:t>uma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falta</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discernimento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por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muitos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profissionais</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saúde</a:t>
            </a:r>
            <a:r>
              <a:rPr lang="en-GB" dirty="0">
                <a:latin typeface="Calibri" panose="020F0502020204030204" pitchFamily="34" charset="0"/>
                <a:ea typeface="SimSun" panose="02010600030101010101" pitchFamily="2" charset="-122"/>
                <a:cs typeface="Arial" panose="020B0604020202020204" pitchFamily="34" charset="0"/>
              </a:rPr>
              <a:t> mental e outros </a:t>
            </a:r>
            <a:r>
              <a:rPr lang="en-GB" dirty="0" err="1">
                <a:latin typeface="Calibri" panose="020F0502020204030204" pitchFamily="34" charset="0"/>
                <a:ea typeface="SimSun" panose="02010600030101010101" pitchFamily="2" charset="-122"/>
                <a:cs typeface="Arial" panose="020B0604020202020204" pitchFamily="34" charset="0"/>
              </a:rPr>
              <a:t>profissionais</a:t>
            </a:r>
            <a:r>
              <a:rPr lang="en-GB" dirty="0">
                <a:latin typeface="Calibri" panose="020F0502020204030204" pitchFamily="34" charset="0"/>
                <a:ea typeface="SimSun" panose="02010600030101010101" pitchFamily="2" charset="-122"/>
                <a:cs typeface="Arial" panose="020B0604020202020204" pitchFamily="34" charset="0"/>
              </a:rPr>
              <a:t>.</a:t>
            </a:r>
          </a:p>
          <a:p>
            <a:pPr marL="171450" indent="-171450">
              <a:lnSpc>
                <a:spcPct val="115000"/>
              </a:lnSpc>
              <a:spcAft>
                <a:spcPts val="600"/>
              </a:spcAft>
              <a:buFont typeface="Arial" panose="020B0604020202020204" pitchFamily="34" charset="0"/>
              <a:buChar char="•"/>
            </a:pPr>
            <a:r>
              <a:rPr lang="en-GB" dirty="0" err="1">
                <a:latin typeface="Calibri" panose="020F0502020204030204" pitchFamily="34" charset="0"/>
                <a:ea typeface="SimSun" panose="02010600030101010101" pitchFamily="2" charset="-122"/>
                <a:cs typeface="Arial" panose="020B0604020202020204" pitchFamily="34" charset="0"/>
              </a:rPr>
              <a:t>É</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muito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importante</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compreender</a:t>
            </a:r>
            <a:r>
              <a:rPr lang="en-GB" dirty="0">
                <a:latin typeface="Calibri" panose="020F0502020204030204" pitchFamily="34" charset="0"/>
                <a:ea typeface="SimSun" panose="02010600030101010101" pitchFamily="2" charset="-122"/>
                <a:cs typeface="Arial" panose="020B0604020202020204" pitchFamily="34" charset="0"/>
              </a:rPr>
              <a:t> que as </a:t>
            </a:r>
            <a:r>
              <a:rPr lang="en-GB" dirty="0" err="1">
                <a:latin typeface="Calibri" panose="020F0502020204030204" pitchFamily="34" charset="0"/>
                <a:ea typeface="SimSun" panose="02010600030101010101" pitchFamily="2" charset="-122"/>
                <a:cs typeface="Arial" panose="020B0604020202020204" pitchFamily="34" charset="0"/>
              </a:rPr>
              <a:t>pessoas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têm</a:t>
            </a:r>
            <a:r>
              <a:rPr lang="en-GB" dirty="0">
                <a:latin typeface="Calibri" panose="020F0502020204030204" pitchFamily="34" charset="0"/>
                <a:ea typeface="SimSun" panose="02010600030101010101" pitchFamily="2" charset="-122"/>
                <a:cs typeface="Arial" panose="020B0604020202020204" pitchFamily="34" charset="0"/>
              </a:rPr>
              <a:t> o </a:t>
            </a:r>
            <a:r>
              <a:rPr lang="en-GB" dirty="0" err="1">
                <a:latin typeface="Calibri" panose="020F0502020204030204" pitchFamily="34" charset="0"/>
                <a:ea typeface="SimSun" panose="02010600030101010101" pitchFamily="2" charset="-122"/>
                <a:cs typeface="Arial" panose="020B0604020202020204" pitchFamily="34" charset="0"/>
              </a:rPr>
              <a:t>direito</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definir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suas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dificuldades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angústias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ou</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outras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experiências</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maneiras</a:t>
            </a:r>
            <a:r>
              <a:rPr lang="en-GB" dirty="0">
                <a:latin typeface="Calibri" panose="020F0502020204030204" pitchFamily="34" charset="0"/>
                <a:ea typeface="SimSun" panose="02010600030101010101" pitchFamily="2" charset="-122"/>
                <a:cs typeface="Arial" panose="020B0604020202020204" pitchFamily="34" charset="0"/>
              </a:rPr>
              <a:t> que </a:t>
            </a:r>
            <a:r>
              <a:rPr lang="en-GB" dirty="0" err="1">
                <a:latin typeface="Calibri" panose="020F0502020204030204" pitchFamily="34" charset="0"/>
                <a:ea typeface="SimSun" panose="02010600030101010101" pitchFamily="2" charset="-122"/>
                <a:cs typeface="Arial" panose="020B0604020202020204" pitchFamily="34" charset="0"/>
              </a:rPr>
              <a:t>façam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sentido</a:t>
            </a:r>
            <a:r>
              <a:rPr lang="en-GB" dirty="0">
                <a:latin typeface="Calibri" panose="020F0502020204030204" pitchFamily="34" charset="0"/>
                <a:ea typeface="SimSun" panose="02010600030101010101" pitchFamily="2" charset="-122"/>
                <a:cs typeface="Arial" panose="020B0604020202020204" pitchFamily="34" charset="0"/>
              </a:rPr>
              <a:t> para </a:t>
            </a:r>
            <a:r>
              <a:rPr lang="en-GB" dirty="0" err="1">
                <a:latin typeface="Calibri" panose="020F0502020204030204" pitchFamily="34" charset="0"/>
                <a:ea typeface="SimSun" panose="02010600030101010101" pitchFamily="2" charset="-122"/>
                <a:cs typeface="Arial" panose="020B0604020202020204" pitchFamily="34" charset="0"/>
              </a:rPr>
              <a:t>elas</a:t>
            </a:r>
            <a:r>
              <a:rPr lang="en-GB" dirty="0">
                <a:latin typeface="Calibri" panose="020F0502020204030204" pitchFamily="34" charset="0"/>
                <a:ea typeface="SimSun" panose="02010600030101010101" pitchFamily="2" charset="-122"/>
                <a:cs typeface="Arial" panose="020B0604020202020204" pitchFamily="34" charset="0"/>
              </a:rPr>
              <a:t>.</a:t>
            </a:r>
          </a:p>
          <a:p>
            <a:pPr marL="171450" indent="-171450">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As </a:t>
            </a:r>
            <a:r>
              <a:rPr lang="en-GB" dirty="0" err="1">
                <a:latin typeface="Calibri" panose="020F0502020204030204" pitchFamily="34" charset="0"/>
                <a:ea typeface="SimSun" panose="02010600030101010101" pitchFamily="2" charset="-122"/>
                <a:cs typeface="Arial" panose="020B0604020202020204" pitchFamily="34" charset="0"/>
              </a:rPr>
              <a:t>pessoas</a:t>
            </a:r>
            <a:r>
              <a:rPr lang="en-GB" dirty="0">
                <a:latin typeface="Calibri" panose="020F0502020204030204" pitchFamily="34" charset="0"/>
                <a:ea typeface="SimSun" panose="02010600030101010101" pitchFamily="2" charset="-122"/>
                <a:cs typeface="Arial" panose="020B0604020202020204" pitchFamily="34" charset="0"/>
              </a:rPr>
              <a:t> que </a:t>
            </a:r>
            <a:r>
              <a:rPr lang="en-GB" dirty="0" err="1">
                <a:latin typeface="Calibri" panose="020F0502020204030204" pitchFamily="34" charset="0"/>
                <a:ea typeface="SimSun" panose="02010600030101010101" pitchFamily="2" charset="-122"/>
                <a:cs typeface="Arial" panose="020B0604020202020204" pitchFamily="34" charset="0"/>
              </a:rPr>
              <a:t>sofrem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angústia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devem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ter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acesso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apoio</a:t>
            </a:r>
            <a:r>
              <a:rPr lang="en-GB" dirty="0">
                <a:latin typeface="Calibri" panose="020F0502020204030204" pitchFamily="34" charset="0"/>
                <a:ea typeface="SimSun" panose="02010600030101010101" pitchFamily="2" charset="-122"/>
                <a:cs typeface="Arial" panose="020B0604020202020204" pitchFamily="34" charset="0"/>
              </a:rPr>
              <a:t> que </a:t>
            </a:r>
            <a:r>
              <a:rPr lang="en-GB" dirty="0" err="1">
                <a:latin typeface="Calibri" panose="020F0502020204030204" pitchFamily="34" charset="0"/>
                <a:ea typeface="SimSun" panose="02010600030101010101" pitchFamily="2" charset="-122"/>
                <a:cs typeface="Arial" panose="020B0604020202020204" pitchFamily="34" charset="0"/>
              </a:rPr>
              <a:t>desejam</a:t>
            </a:r>
            <a:r>
              <a:rPr lang="en-GB" dirty="0">
                <a:latin typeface="Calibri" panose="020F0502020204030204" pitchFamily="34" charset="0"/>
                <a:ea typeface="SimSun" panose="02010600030101010101" pitchFamily="2" charset="-122"/>
                <a:cs typeface="Arial" panose="020B0604020202020204" pitchFamily="34" charset="0"/>
              </a:rPr>
              <a:t> para </a:t>
            </a:r>
            <a:r>
              <a:rPr lang="en-GB" dirty="0" err="1">
                <a:latin typeface="Calibri" panose="020F0502020204030204" pitchFamily="34" charset="0"/>
                <a:ea typeface="SimSun" panose="02010600030101010101" pitchFamily="2" charset="-122"/>
                <a:cs typeface="Arial" panose="020B0604020202020204" pitchFamily="34" charset="0"/>
              </a:rPr>
              <a:t>alcançar</a:t>
            </a:r>
            <a:r>
              <a:rPr lang="en-GB" dirty="0">
                <a:latin typeface="Calibri" panose="020F0502020204030204" pitchFamily="34" charset="0"/>
                <a:ea typeface="SimSun" panose="02010600030101010101" pitchFamily="2" charset="-122"/>
                <a:cs typeface="Arial" panose="020B0604020202020204" pitchFamily="34" charset="0"/>
              </a:rPr>
              <a:t> o </a:t>
            </a:r>
            <a:r>
              <a:rPr lang="en-GB" dirty="0" err="1">
                <a:latin typeface="Calibri" panose="020F0502020204030204" pitchFamily="34" charset="0"/>
                <a:ea typeface="SimSun" panose="02010600030101010101" pitchFamily="2" charset="-122"/>
                <a:cs typeface="Arial" panose="020B0604020202020204" pitchFamily="34" charset="0"/>
              </a:rPr>
              <a:t>estado</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saúde</a:t>
            </a:r>
            <a:r>
              <a:rPr lang="en-GB" dirty="0">
                <a:latin typeface="Calibri" panose="020F0502020204030204" pitchFamily="34" charset="0"/>
                <a:ea typeface="SimSun" panose="02010600030101010101" pitchFamily="2" charset="-122"/>
                <a:cs typeface="Arial" panose="020B0604020202020204" pitchFamily="34" charset="0"/>
              </a:rPr>
              <a:t> mental e </a:t>
            </a:r>
            <a:r>
              <a:rPr lang="en-GB" dirty="0" err="1">
                <a:latin typeface="Calibri" panose="020F0502020204030204" pitchFamily="34" charset="0"/>
                <a:ea typeface="SimSun" panose="02010600030101010101" pitchFamily="2" charset="-122"/>
                <a:cs typeface="Arial" panose="020B0604020202020204" pitchFamily="34" charset="0"/>
              </a:rPr>
              <a:t>bem-estar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ao</a:t>
            </a:r>
            <a:r>
              <a:rPr lang="en-GB" dirty="0">
                <a:latin typeface="Calibri" panose="020F0502020204030204" pitchFamily="34" charset="0"/>
                <a:ea typeface="SimSun" panose="02010600030101010101" pitchFamily="2" charset="-122"/>
                <a:cs typeface="Arial" panose="020B0604020202020204" pitchFamily="34" charset="0"/>
              </a:rPr>
              <a:t> qual </a:t>
            </a:r>
            <a:r>
              <a:rPr lang="en-GB" dirty="0" err="1">
                <a:latin typeface="Calibri" panose="020F0502020204030204" pitchFamily="34" charset="0"/>
                <a:ea typeface="SimSun" panose="02010600030101010101" pitchFamily="2" charset="-122"/>
                <a:cs typeface="Arial" panose="020B0604020202020204" pitchFamily="34" charset="0"/>
              </a:rPr>
              <a:t>aspiram</a:t>
            </a:r>
            <a:r>
              <a:rPr lang="en-GB" dirty="0">
                <a:latin typeface="Calibri" panose="020F0502020204030204" pitchFamily="34" charset="0"/>
                <a:ea typeface="SimSun" panose="02010600030101010101" pitchFamily="2" charset="-122"/>
                <a:cs typeface="Arial" panose="020B0604020202020204" pitchFamily="34" charset="0"/>
              </a:rPr>
              <a:t>.</a:t>
            </a:r>
          </a:p>
          <a:p>
            <a:pPr marL="628650" lvl="1" indent="-171450">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As </a:t>
            </a:r>
            <a:r>
              <a:rPr lang="en-GB" dirty="0" err="1">
                <a:latin typeface="Calibri" panose="020F0502020204030204" pitchFamily="34" charset="0"/>
                <a:ea typeface="SimSun" panose="02010600030101010101" pitchFamily="2" charset="-122"/>
                <a:cs typeface="Arial" panose="020B0604020202020204" pitchFamily="34" charset="0"/>
              </a:rPr>
              <a:t>pessoas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devem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manter</a:t>
            </a:r>
            <a:r>
              <a:rPr lang="en-GB" dirty="0">
                <a:latin typeface="Calibri" panose="020F0502020204030204" pitchFamily="34" charset="0"/>
                <a:ea typeface="SimSun" panose="02010600030101010101" pitchFamily="2" charset="-122"/>
                <a:cs typeface="Arial" panose="020B0604020202020204" pitchFamily="34" charset="0"/>
              </a:rPr>
              <a:t> o </a:t>
            </a:r>
            <a:r>
              <a:rPr lang="en-GB" dirty="0" err="1">
                <a:latin typeface="Calibri" panose="020F0502020204030204" pitchFamily="34" charset="0"/>
                <a:ea typeface="SimSun" panose="02010600030101010101" pitchFamily="2" charset="-122"/>
                <a:cs typeface="Arial" panose="020B0604020202020204" pitchFamily="34" charset="0"/>
              </a:rPr>
              <a:t>direito</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receber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apoio</a:t>
            </a:r>
            <a:r>
              <a:rPr lang="en-GB" dirty="0">
                <a:latin typeface="Calibri" panose="020F0502020204030204" pitchFamily="34" charset="0"/>
                <a:ea typeface="SimSun" panose="02010600030101010101" pitchFamily="2" charset="-122"/>
                <a:cs typeface="Arial" panose="020B0604020202020204" pitchFamily="34" charset="0"/>
              </a:rPr>
              <a:t> e </a:t>
            </a:r>
            <a:r>
              <a:rPr lang="en-GB" dirty="0" err="1">
                <a:latin typeface="Calibri" panose="020F0502020204030204" pitchFamily="34" charset="0"/>
                <a:ea typeface="SimSun" panose="02010600030101010101" pitchFamily="2" charset="-122"/>
                <a:cs typeface="Arial" panose="020B0604020202020204" pitchFamily="34" charset="0"/>
              </a:rPr>
              <a:t>acomodação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independentemente</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como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entendem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ou</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definem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seu</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sofrimento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ou</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experiências</a:t>
            </a:r>
            <a:r>
              <a:rPr lang="en-GB" dirty="0">
                <a:latin typeface="Calibri" panose="020F0502020204030204" pitchFamily="34" charset="0"/>
                <a:ea typeface="SimSun" panose="02010600030101010101" pitchFamily="2" charset="-122"/>
                <a:cs typeface="Arial" panose="020B0604020202020204" pitchFamily="34" charset="0"/>
              </a:rPr>
              <a:t>.</a:t>
            </a:r>
          </a:p>
          <a:p>
            <a:pPr marL="628650" lvl="1" indent="-171450">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Em </a:t>
            </a:r>
            <a:r>
              <a:rPr lang="en-GB" dirty="0" err="1">
                <a:latin typeface="Calibri" panose="020F0502020204030204" pitchFamily="34" charset="0"/>
                <a:ea typeface="SimSun" panose="02010600030101010101" pitchFamily="2" charset="-122"/>
                <a:cs typeface="Arial" panose="020B0604020202020204" pitchFamily="34" charset="0"/>
              </a:rPr>
              <a:t>outras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palavras</a:t>
            </a:r>
            <a:r>
              <a:rPr lang="en-GB" dirty="0">
                <a:latin typeface="Calibri" panose="020F0502020204030204" pitchFamily="34" charset="0"/>
                <a:ea typeface="SimSun" panose="02010600030101010101" pitchFamily="2" charset="-122"/>
                <a:cs typeface="Arial" panose="020B0604020202020204" pitchFamily="34" charset="0"/>
              </a:rPr>
              <a:t>, um </a:t>
            </a:r>
            <a:r>
              <a:rPr lang="en-GB" dirty="0" err="1">
                <a:latin typeface="Calibri" panose="020F0502020204030204" pitchFamily="34" charset="0"/>
                <a:ea typeface="SimSun" panose="02010600030101010101" pitchFamily="2" charset="-122"/>
                <a:cs typeface="Arial" panose="020B0604020202020204" pitchFamily="34" charset="0"/>
              </a:rPr>
              <a:t>diagnóstico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não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deve</a:t>
            </a:r>
            <a:r>
              <a:rPr lang="en-GB" dirty="0">
                <a:latin typeface="Calibri" panose="020F0502020204030204" pitchFamily="34" charset="0"/>
                <a:ea typeface="SimSun" panose="02010600030101010101" pitchFamily="2" charset="-122"/>
                <a:cs typeface="Arial" panose="020B0604020202020204" pitchFamily="34" charset="0"/>
              </a:rPr>
              <a:t> ser um </a:t>
            </a:r>
            <a:r>
              <a:rPr lang="en-GB" dirty="0" err="1">
                <a:latin typeface="Calibri" panose="020F0502020204030204" pitchFamily="34" charset="0"/>
                <a:ea typeface="SimSun" panose="02010600030101010101" pitchFamily="2" charset="-122"/>
                <a:cs typeface="Arial" panose="020B0604020202020204" pitchFamily="34" charset="0"/>
              </a:rPr>
              <a:t>pré-requisito</a:t>
            </a:r>
            <a:r>
              <a:rPr lang="en-GB" dirty="0">
                <a:latin typeface="Calibri" panose="020F0502020204030204" pitchFamily="34" charset="0"/>
                <a:ea typeface="SimSun" panose="02010600030101010101" pitchFamily="2" charset="-122"/>
                <a:cs typeface="Arial" panose="020B0604020202020204" pitchFamily="34" charset="0"/>
              </a:rPr>
              <a:t> para </a:t>
            </a:r>
            <a:r>
              <a:rPr lang="en-GB" dirty="0" err="1">
                <a:latin typeface="Calibri" panose="020F0502020204030204" pitchFamily="34" charset="0"/>
                <a:ea typeface="SimSun" panose="02010600030101010101" pitchFamily="2" charset="-122"/>
                <a:cs typeface="Arial" panose="020B0604020202020204" pitchFamily="34" charset="0"/>
              </a:rPr>
              <a:t>receber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cuidados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apoio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ou</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acomodação</a:t>
            </a:r>
            <a:r>
              <a:rPr lang="en-GB" dirty="0">
                <a:latin typeface="Calibri" panose="020F0502020204030204" pitchFamily="34" charset="0"/>
                <a:ea typeface="SimSun" panose="02010600030101010101" pitchFamily="2" charset="-122"/>
                <a:cs typeface="Arial" panose="020B0604020202020204" pitchFamily="34" charset="0"/>
              </a:rPr>
              <a:t>.</a:t>
            </a:r>
          </a:p>
          <a:p>
            <a:pPr marL="628650" lvl="1" indent="-171450">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O </a:t>
            </a:r>
            <a:r>
              <a:rPr lang="en-GB" dirty="0" err="1">
                <a:latin typeface="Calibri" panose="020F0502020204030204" pitchFamily="34" charset="0"/>
                <a:ea typeface="SimSun" panose="02010600030101010101" pitchFamily="2" charset="-122"/>
                <a:cs typeface="Arial" panose="020B0604020202020204" pitchFamily="34" charset="0"/>
              </a:rPr>
              <a:t>apoio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útil</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pode</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vir</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profissionais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ou</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serviços</a:t>
            </a:r>
            <a:r>
              <a:rPr lang="en-GB" dirty="0">
                <a:latin typeface="Calibri" panose="020F0502020204030204" pitchFamily="34" charset="0"/>
                <a:ea typeface="SimSun" panose="02010600030101010101" pitchFamily="2" charset="-122"/>
                <a:cs typeface="Arial" panose="020B0604020202020204" pitchFamily="34" charset="0"/>
              </a:rPr>
              <a:t>, mas </a:t>
            </a:r>
            <a:r>
              <a:rPr lang="en-GB" dirty="0" err="1">
                <a:latin typeface="Calibri" panose="020F0502020204030204" pitchFamily="34" charset="0"/>
                <a:ea typeface="SimSun" panose="02010600030101010101" pitchFamily="2" charset="-122"/>
                <a:cs typeface="Arial" panose="020B0604020202020204" pitchFamily="34" charset="0"/>
              </a:rPr>
              <a:t>também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pode</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vir</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relacionamentos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pessoais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apoio</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colegas</a:t>
            </a:r>
            <a:r>
              <a:rPr lang="en-GB" dirty="0">
                <a:latin typeface="Calibri" panose="020F0502020204030204" pitchFamily="34" charset="0"/>
                <a:ea typeface="SimSun" panose="02010600030101010101" pitchFamily="2" charset="-122"/>
                <a:cs typeface="Arial" panose="020B0604020202020204" pitchFamily="34" charset="0"/>
              </a:rPr>
              <a:t> e </a:t>
            </a:r>
            <a:r>
              <a:rPr lang="en-GB" dirty="0" err="1">
                <a:latin typeface="Calibri" panose="020F0502020204030204" pitchFamily="34" charset="0"/>
                <a:ea typeface="SimSun" panose="02010600030101010101" pitchFamily="2" charset="-122"/>
                <a:cs typeface="Arial" panose="020B0604020202020204" pitchFamily="34" charset="0"/>
              </a:rPr>
              <a:t>atividades</a:t>
            </a:r>
            <a:r>
              <a:rPr lang="en-GB" dirty="0">
                <a:latin typeface="Calibri" panose="020F0502020204030204" pitchFamily="34" charset="0"/>
                <a:ea typeface="SimSun" panose="02010600030101010101" pitchFamily="2" charset="-122"/>
                <a:cs typeface="Arial" panose="020B0604020202020204" pitchFamily="34" charset="0"/>
              </a:rPr>
              <a:t> que </a:t>
            </a:r>
            <a:r>
              <a:rPr lang="en-GB" dirty="0" err="1">
                <a:latin typeface="Calibri" panose="020F0502020204030204" pitchFamily="34" charset="0"/>
                <a:ea typeface="SimSun" panose="02010600030101010101" pitchFamily="2" charset="-122"/>
                <a:cs typeface="Arial" panose="020B0604020202020204" pitchFamily="34" charset="0"/>
              </a:rPr>
              <a:t>podem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incluir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relaxamento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ioga</a:t>
            </a:r>
            <a:r>
              <a:rPr lang="en-GB" dirty="0">
                <a:latin typeface="Calibri" panose="020F0502020204030204" pitchFamily="34" charset="0"/>
                <a:ea typeface="SimSun" panose="02010600030101010101" pitchFamily="2" charset="-122"/>
                <a:cs typeface="Arial" panose="020B0604020202020204" pitchFamily="34" charset="0"/>
              </a:rPr>
              <a:t> e </a:t>
            </a:r>
            <a:r>
              <a:rPr lang="en-GB" dirty="0" err="1">
                <a:latin typeface="Calibri" panose="020F0502020204030204" pitchFamily="34" charset="0"/>
                <a:ea typeface="SimSun" panose="02010600030101010101" pitchFamily="2" charset="-122"/>
                <a:cs typeface="Arial" panose="020B0604020202020204" pitchFamily="34" charset="0"/>
              </a:rPr>
              <a:t>esportes</a:t>
            </a:r>
            <a:r>
              <a:rPr lang="en-GB" dirty="0">
                <a:latin typeface="Calibri" panose="020F0502020204030204" pitchFamily="34" charset="0"/>
                <a:ea typeface="SimSun" panose="02010600030101010101" pitchFamily="2" charset="-122"/>
                <a:cs typeface="Arial" panose="020B0604020202020204" pitchFamily="34" charset="0"/>
              </a:rPr>
              <a:t>.</a:t>
            </a:r>
          </a:p>
          <a:p>
            <a:pPr marL="171450" indent="-171450">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Para </a:t>
            </a:r>
            <a:r>
              <a:rPr lang="en-GB" dirty="0" err="1">
                <a:latin typeface="Calibri" panose="020F0502020204030204" pitchFamily="34" charset="0"/>
                <a:ea typeface="SimSun" panose="02010600030101010101" pitchFamily="2" charset="-122"/>
                <a:cs typeface="Arial" panose="020B0604020202020204" pitchFamily="34" charset="0"/>
              </a:rPr>
              <a:t>obter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mais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informações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sobre</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este</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tema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participantes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podem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considerar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úteis</a:t>
            </a:r>
            <a:r>
              <a:rPr lang="en-GB" dirty="0">
                <a:latin typeface="Calibri" panose="020F0502020204030204" pitchFamily="34" charset="0"/>
                <a:ea typeface="SimSun" panose="02010600030101010101" pitchFamily="2" charset="-122"/>
                <a:cs typeface="Arial" panose="020B0604020202020204" pitchFamily="34" charset="0"/>
              </a:rPr>
              <a:t> as </a:t>
            </a:r>
            <a:r>
              <a:rPr lang="en-GB" dirty="0" err="1">
                <a:latin typeface="Calibri" panose="020F0502020204030204" pitchFamily="34" charset="0"/>
                <a:ea typeface="SimSun" panose="02010600030101010101" pitchFamily="2" charset="-122"/>
                <a:cs typeface="Arial" panose="020B0604020202020204" pitchFamily="34" charset="0"/>
              </a:rPr>
              <a:t>seguintes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publicações</a:t>
            </a:r>
            <a:r>
              <a:rPr lang="en-GB" dirty="0">
                <a:latin typeface="Calibri" panose="020F0502020204030204" pitchFamily="34" charset="0"/>
                <a:ea typeface="SimSun" panose="02010600030101010101" pitchFamily="2" charset="-122"/>
                <a:cs typeface="Arial" panose="020B0604020202020204" pitchFamily="34" charset="0"/>
              </a:rPr>
              <a:t>:</a:t>
            </a:r>
          </a:p>
          <a:p>
            <a:pPr marL="171450" indent="-171450">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Um </a:t>
            </a:r>
            <a:r>
              <a:rPr lang="en-GB" dirty="0" err="1">
                <a:latin typeface="Calibri" panose="020F0502020204030204" pitchFamily="34" charset="0"/>
                <a:ea typeface="SimSun" panose="02010600030101010101" pitchFamily="2" charset="-122"/>
                <a:cs typeface="Arial" panose="020B0604020202020204" pitchFamily="34" charset="0"/>
              </a:rPr>
              <a:t>guia</a:t>
            </a:r>
            <a:r>
              <a:rPr lang="en-GB" dirty="0">
                <a:latin typeface="Calibri" panose="020F0502020204030204" pitchFamily="34" charset="0"/>
                <a:ea typeface="SimSun" panose="02010600030101010101" pitchFamily="2" charset="-122"/>
                <a:cs typeface="Arial" panose="020B0604020202020204" pitchFamily="34" charset="0"/>
              </a:rPr>
              <a:t> breve </a:t>
            </a:r>
            <a:r>
              <a:rPr lang="en-GB" dirty="0" err="1">
                <a:latin typeface="Calibri" panose="020F0502020204030204" pitchFamily="34" charset="0"/>
                <a:ea typeface="SimSun" panose="02010600030101010101" pitchFamily="2" charset="-122"/>
                <a:cs typeface="Arial" panose="020B0604020202020204" pitchFamily="34" charset="0"/>
              </a:rPr>
              <a:t>sobre</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diagnóstico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psiquiátrico</a:t>
            </a:r>
            <a:r>
              <a:rPr lang="en-GB" dirty="0">
                <a:latin typeface="Calibri" panose="020F0502020204030204" pitchFamily="34" charset="0"/>
                <a:ea typeface="SimSun" panose="02010600030101010101" pitchFamily="2" charset="-122"/>
                <a:cs typeface="Arial" panose="020B0604020202020204" pitchFamily="34" charset="0"/>
              </a:rPr>
              <a:t>. Mental Health Europe, 2018  </a:t>
            </a:r>
            <a:r>
              <a:rPr lang="en-GB" u="sng" dirty="0">
                <a:latin typeface="Calibri" panose="020F0502020204030204" pitchFamily="34" charset="0"/>
                <a:ea typeface="SimSun" panose="02010600030101010101" pitchFamily="2" charset="-122"/>
                <a:cs typeface="Arial" panose="020B0604020202020204" pitchFamily="34" charset="0"/>
              </a:rPr>
              <a:t>https://</a:t>
            </a:r>
            <a:r>
              <a:rPr lang="en-GB" u="sng" dirty="0" err="1">
                <a:latin typeface="Calibri" panose="020F0502020204030204" pitchFamily="34" charset="0"/>
                <a:ea typeface="SimSun" panose="02010600030101010101" pitchFamily="2" charset="-122"/>
                <a:cs typeface="Arial" panose="020B0604020202020204" pitchFamily="34" charset="0"/>
              </a:rPr>
              <a:t>mhe-sme.org</a:t>
            </a:r>
            <a:r>
              <a:rPr lang="en-GB" u="sng" dirty="0">
                <a:latin typeface="Calibri" panose="020F0502020204030204" pitchFamily="34" charset="0"/>
                <a:ea typeface="SimSun" panose="02010600030101010101" pitchFamily="2" charset="-122"/>
                <a:cs typeface="Arial" panose="020B0604020202020204" pitchFamily="34" charset="0"/>
              </a:rPr>
              <a:t>/</a:t>
            </a:r>
            <a:r>
              <a:rPr lang="en-GB" u="sng" dirty="0" err="1">
                <a:latin typeface="Calibri" panose="020F0502020204030204" pitchFamily="34" charset="0"/>
                <a:ea typeface="SimSun" panose="02010600030101010101" pitchFamily="2" charset="-122"/>
                <a:cs typeface="Arial" panose="020B0604020202020204" pitchFamily="34" charset="0"/>
              </a:rPr>
              <a:t>wp</a:t>
            </a:r>
            <a:r>
              <a:rPr lang="en-GB" u="sng" dirty="0">
                <a:latin typeface="Calibri" panose="020F0502020204030204" pitchFamily="34" charset="0"/>
                <a:ea typeface="SimSun" panose="02010600030101010101" pitchFamily="2" charset="-122"/>
                <a:cs typeface="Arial" panose="020B0604020202020204" pitchFamily="34" charset="0"/>
              </a:rPr>
              <a:t>-content/uploads/2018/09/A-short-guide-to-Psychiatric-Diagnosis-</a:t>
            </a:r>
            <a:r>
              <a:rPr lang="en-GB" u="sng" dirty="0" err="1">
                <a:latin typeface="Calibri" panose="020F0502020204030204" pitchFamily="34" charset="0"/>
                <a:ea typeface="SimSun" panose="02010600030101010101" pitchFamily="2" charset="-122"/>
                <a:cs typeface="Arial" panose="020B0604020202020204" pitchFamily="34" charset="0"/>
              </a:rPr>
              <a:t>FINAL.pdf</a:t>
            </a:r>
            <a:r>
              <a:rPr lang="en-GB" u="sng" dirty="0">
                <a:latin typeface="Calibri" panose="020F0502020204030204" pitchFamily="34" charset="0"/>
                <a:ea typeface="SimSun" panose="02010600030101010101" pitchFamily="2" charset="-122"/>
                <a:cs typeface="Arial" panose="020B0604020202020204" pitchFamily="34" charset="0"/>
              </a:rPr>
              <a:t> </a:t>
            </a:r>
            <a:r>
              <a:rPr lang="en-GB" dirty="0">
                <a:latin typeface="Calibri" panose="020F0502020204030204" pitchFamily="34" charset="0"/>
                <a:ea typeface="SimSun" panose="02010600030101010101" pitchFamily="2" charset="-122"/>
                <a:cs typeface="Arial" panose="020B0604020202020204" pitchFamily="34" charset="0"/>
              </a:rPr>
              <a:t>(</a:t>
            </a:r>
            <a:r>
              <a:rPr lang="en-GB" dirty="0" err="1">
                <a:latin typeface="Calibri" panose="020F0502020204030204" pitchFamily="34" charset="0"/>
                <a:ea typeface="SimSun" panose="02010600030101010101" pitchFamily="2" charset="-122"/>
                <a:cs typeface="Arial" panose="020B0604020202020204" pitchFamily="34" charset="0"/>
              </a:rPr>
              <a:t>acesso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em</a:t>
            </a:r>
            <a:r>
              <a:rPr lang="en-GB" dirty="0">
                <a:latin typeface="Calibri" panose="020F0502020204030204" pitchFamily="34" charset="0"/>
                <a:ea typeface="SimSun" panose="02010600030101010101" pitchFamily="2" charset="-122"/>
                <a:cs typeface="Arial" panose="020B0604020202020204" pitchFamily="34" charset="0"/>
              </a:rPr>
              <a:t> 1 de </a:t>
            </a:r>
            <a:r>
              <a:rPr lang="en-GB" dirty="0" err="1">
                <a:latin typeface="Calibri" panose="020F0502020204030204" pitchFamily="34" charset="0"/>
                <a:ea typeface="SimSun" panose="02010600030101010101" pitchFamily="2" charset="-122"/>
                <a:cs typeface="Arial" panose="020B0604020202020204" pitchFamily="34" charset="0"/>
              </a:rPr>
              <a:t>novembro</a:t>
            </a:r>
            <a:r>
              <a:rPr lang="en-GB" dirty="0">
                <a:latin typeface="Calibri" panose="020F0502020204030204" pitchFamily="34" charset="0"/>
                <a:ea typeface="SimSun" panose="02010600030101010101" pitchFamily="2" charset="-122"/>
                <a:cs typeface="Arial" panose="020B0604020202020204" pitchFamily="34" charset="0"/>
              </a:rPr>
              <a:t> de 2018).</a:t>
            </a:r>
          </a:p>
          <a:p>
            <a:pPr marL="171450" indent="-171450">
              <a:lnSpc>
                <a:spcPct val="115000"/>
              </a:lnSpc>
              <a:spcAft>
                <a:spcPts val="600"/>
              </a:spcAft>
              <a:buFont typeface="Arial" panose="020B0604020202020204" pitchFamily="34" charset="0"/>
              <a:buChar char="•"/>
            </a:pPr>
            <a:r>
              <a:rPr lang="en-GB" dirty="0" err="1">
                <a:latin typeface="Calibri" panose="020F0502020204030204" pitchFamily="34" charset="0"/>
                <a:ea typeface="SimSun" panose="02010600030101010101" pitchFamily="2" charset="-122"/>
                <a:cs typeface="Arial" panose="020B0604020202020204" pitchFamily="34" charset="0"/>
              </a:rPr>
              <a:t>Compreender</a:t>
            </a:r>
            <a:r>
              <a:rPr lang="en-GB" dirty="0">
                <a:latin typeface="Calibri" panose="020F0502020204030204" pitchFamily="34" charset="0"/>
                <a:ea typeface="SimSun" panose="02010600030101010101" pitchFamily="2" charset="-122"/>
                <a:cs typeface="Arial" panose="020B0604020202020204" pitchFamily="34" charset="0"/>
              </a:rPr>
              <a:t> o </a:t>
            </a:r>
            <a:r>
              <a:rPr lang="en-GB" dirty="0" err="1">
                <a:latin typeface="Calibri" panose="020F0502020204030204" pitchFamily="34" charset="0"/>
                <a:ea typeface="SimSun" panose="02010600030101010101" pitchFamily="2" charset="-122"/>
                <a:cs typeface="Arial" panose="020B0604020202020204" pitchFamily="34" charset="0"/>
              </a:rPr>
              <a:t>diagnóstico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psiquiátrico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na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saúde</a:t>
            </a:r>
            <a:r>
              <a:rPr lang="en-GB" dirty="0">
                <a:latin typeface="Calibri" panose="020F0502020204030204" pitchFamily="34" charset="0"/>
                <a:ea typeface="SimSun" panose="02010600030101010101" pitchFamily="2" charset="-122"/>
                <a:cs typeface="Arial" panose="020B0604020202020204" pitchFamily="34" charset="0"/>
              </a:rPr>
              <a:t> mental dos </a:t>
            </a:r>
            <a:r>
              <a:rPr lang="en-GB" dirty="0" err="1">
                <a:latin typeface="Calibri" panose="020F0502020204030204" pitchFamily="34" charset="0"/>
                <a:ea typeface="SimSun" panose="02010600030101010101" pitchFamily="2" charset="-122"/>
                <a:cs typeface="Arial" panose="020B0604020202020204" pitchFamily="34" charset="0"/>
              </a:rPr>
              <a:t>adultos</a:t>
            </a:r>
            <a:r>
              <a:rPr lang="en-GB" dirty="0">
                <a:latin typeface="Calibri" panose="020F0502020204030204" pitchFamily="34" charset="0"/>
                <a:ea typeface="SimSun" panose="02010600030101010101" pitchFamily="2" charset="-122"/>
                <a:cs typeface="Arial" panose="020B0604020202020204" pitchFamily="34" charset="0"/>
              </a:rPr>
              <a:t>. The British Psychological </a:t>
            </a:r>
            <a:r>
              <a:rPr lang="en-GB" u="sng" dirty="0">
                <a:latin typeface="Calibri" panose="020F0502020204030204" pitchFamily="34" charset="0"/>
                <a:ea typeface="SimSun" panose="02010600030101010101" pitchFamily="2" charset="-122"/>
                <a:cs typeface="Arial" panose="020B0604020202020204" pitchFamily="34" charset="0"/>
              </a:rPr>
              <a:t>Society  https://</a:t>
            </a:r>
            <a:r>
              <a:rPr lang="en-GB" u="sng" dirty="0" err="1">
                <a:latin typeface="Calibri" panose="020F0502020204030204" pitchFamily="34" charset="0"/>
                <a:ea typeface="SimSun" panose="02010600030101010101" pitchFamily="2" charset="-122"/>
                <a:cs typeface="Arial" panose="020B0604020202020204" pitchFamily="34" charset="0"/>
              </a:rPr>
              <a:t>www.bps.org.uk</a:t>
            </a:r>
            <a:r>
              <a:rPr lang="en-GB" u="sng" dirty="0">
                <a:latin typeface="Calibri" panose="020F0502020204030204" pitchFamily="34" charset="0"/>
                <a:ea typeface="SimSun" panose="02010600030101010101" pitchFamily="2" charset="-122"/>
                <a:cs typeface="Arial" panose="020B0604020202020204" pitchFamily="34" charset="0"/>
              </a:rPr>
              <a:t>/system/files/user-files/Division%20of%20Clinical%20Psychology/public/DCP%20Diagnosis.pdf </a:t>
            </a:r>
            <a:r>
              <a:rPr lang="en-GB" dirty="0">
                <a:latin typeface="Calibri" panose="020F0502020204030204" pitchFamily="34" charset="0"/>
                <a:ea typeface="SimSun" panose="02010600030101010101" pitchFamily="2" charset="-122"/>
                <a:cs typeface="Arial" panose="020B0604020202020204" pitchFamily="34" charset="0"/>
              </a:rPr>
              <a:t>(</a:t>
            </a:r>
            <a:r>
              <a:rPr lang="en-GB" dirty="0" err="1">
                <a:latin typeface="Calibri" panose="020F0502020204030204" pitchFamily="34" charset="0"/>
                <a:ea typeface="SimSun" panose="02010600030101010101" pitchFamily="2" charset="-122"/>
                <a:cs typeface="Arial" panose="020B0604020202020204" pitchFamily="34" charset="0"/>
              </a:rPr>
              <a:t>acesso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em</a:t>
            </a:r>
            <a:r>
              <a:rPr lang="en-GB" dirty="0">
                <a:latin typeface="Calibri" panose="020F0502020204030204" pitchFamily="34" charset="0"/>
                <a:ea typeface="SimSun" panose="02010600030101010101" pitchFamily="2" charset="-122"/>
                <a:cs typeface="Arial" panose="020B0604020202020204" pitchFamily="34" charset="0"/>
              </a:rPr>
              <a:t> 4 de </a:t>
            </a:r>
            <a:r>
              <a:rPr lang="en-GB" dirty="0" err="1">
                <a:latin typeface="Calibri" panose="020F0502020204030204" pitchFamily="34" charset="0"/>
                <a:ea typeface="SimSun" panose="02010600030101010101" pitchFamily="2" charset="-122"/>
                <a:cs typeface="Arial" panose="020B0604020202020204" pitchFamily="34" charset="0"/>
              </a:rPr>
              <a:t>julho</a:t>
            </a:r>
            <a:r>
              <a:rPr lang="en-GB" dirty="0">
                <a:latin typeface="Calibri" panose="020F0502020204030204" pitchFamily="34" charset="0"/>
                <a:ea typeface="SimSun" panose="02010600030101010101" pitchFamily="2" charset="-122"/>
                <a:cs typeface="Arial" panose="020B0604020202020204" pitchFamily="34" charset="0"/>
              </a:rPr>
              <a:t> de 2017).</a:t>
            </a:r>
          </a:p>
          <a:p>
            <a:pPr marL="171450" indent="-171450">
              <a:lnSpc>
                <a:spcPct val="115000"/>
              </a:lnSpc>
              <a:spcAft>
                <a:spcPts val="600"/>
              </a:spcAft>
              <a:buFont typeface="Arial" panose="020B0604020202020204" pitchFamily="34" charset="0"/>
              <a:buChar char="•"/>
            </a:pPr>
            <a:r>
              <a:rPr lang="en-GB" dirty="0" err="1">
                <a:latin typeface="Calibri" panose="020F0502020204030204" pitchFamily="34" charset="0"/>
                <a:ea typeface="SimSun" panose="02010600030101010101" pitchFamily="2" charset="-122"/>
                <a:cs typeface="Arial" panose="020B0604020202020204" pitchFamily="34" charset="0"/>
              </a:rPr>
              <a:t>Compreender</a:t>
            </a:r>
            <a:r>
              <a:rPr lang="en-GB" dirty="0">
                <a:latin typeface="Calibri" panose="020F0502020204030204" pitchFamily="34" charset="0"/>
                <a:ea typeface="SimSun" panose="02010600030101010101" pitchFamily="2" charset="-122"/>
                <a:cs typeface="Arial" panose="020B0604020202020204" pitchFamily="34" charset="0"/>
              </a:rPr>
              <a:t> a </a:t>
            </a:r>
            <a:r>
              <a:rPr lang="en-GB" dirty="0" err="1">
                <a:latin typeface="Calibri" panose="020F0502020204030204" pitchFamily="34" charset="0"/>
                <a:ea typeface="SimSun" panose="02010600030101010101" pitchFamily="2" charset="-122"/>
                <a:cs typeface="Arial" panose="020B0604020202020204" pitchFamily="34" charset="0"/>
              </a:rPr>
              <a:t>psicose</a:t>
            </a:r>
            <a:r>
              <a:rPr lang="en-GB" dirty="0">
                <a:latin typeface="Calibri" panose="020F0502020204030204" pitchFamily="34" charset="0"/>
                <a:ea typeface="SimSun" panose="02010600030101010101" pitchFamily="2" charset="-122"/>
                <a:cs typeface="Arial" panose="020B0604020202020204" pitchFamily="34" charset="0"/>
              </a:rPr>
              <a:t> e a </a:t>
            </a:r>
            <a:r>
              <a:rPr lang="en-GB" dirty="0" err="1">
                <a:latin typeface="Calibri" panose="020F0502020204030204" pitchFamily="34" charset="0"/>
                <a:ea typeface="SimSun" panose="02010600030101010101" pitchFamily="2" charset="-122"/>
                <a:cs typeface="Arial" panose="020B0604020202020204" pitchFamily="34" charset="0"/>
              </a:rPr>
              <a:t>esquizofrenia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Sociedade</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Britânica</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Psicologia</a:t>
            </a:r>
            <a:r>
              <a:rPr lang="en-GB" dirty="0">
                <a:latin typeface="Calibri" panose="020F0502020204030204" pitchFamily="34" charset="0"/>
                <a:ea typeface="SimSun" panose="02010600030101010101" pitchFamily="2" charset="-122"/>
                <a:cs typeface="Arial" panose="020B0604020202020204" pitchFamily="34" charset="0"/>
              </a:rPr>
              <a:t>, 2014 </a:t>
            </a:r>
            <a:r>
              <a:rPr lang="en-GB" u="sng" dirty="0">
                <a:latin typeface="Calibri" panose="020F0502020204030204" pitchFamily="34" charset="0"/>
                <a:ea typeface="SimSun" panose="02010600030101010101" pitchFamily="2" charset="-122"/>
                <a:cs typeface="Arial" panose="020B0604020202020204" pitchFamily="34" charset="0"/>
              </a:rPr>
              <a:t>https://www1.bps.org.uk/system/files/Public%20files/rep03_understanding_psychosis.pdf </a:t>
            </a:r>
            <a:r>
              <a:rPr lang="en-GB" dirty="0">
                <a:latin typeface="Calibri" panose="020F0502020204030204" pitchFamily="34" charset="0"/>
                <a:ea typeface="SimSun" panose="02010600030101010101" pitchFamily="2" charset="-122"/>
                <a:cs typeface="Arial" panose="020B0604020202020204" pitchFamily="34" charset="0"/>
              </a:rPr>
              <a:t>(</a:t>
            </a:r>
            <a:r>
              <a:rPr lang="en-GB" dirty="0" err="1">
                <a:latin typeface="Calibri" panose="020F0502020204030204" pitchFamily="34" charset="0"/>
                <a:ea typeface="SimSun" panose="02010600030101010101" pitchFamily="2" charset="-122"/>
                <a:cs typeface="Arial" panose="020B0604020202020204" pitchFamily="34" charset="0"/>
              </a:rPr>
              <a:t>acesso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em</a:t>
            </a:r>
            <a:r>
              <a:rPr lang="en-GB" dirty="0">
                <a:latin typeface="Calibri" panose="020F0502020204030204" pitchFamily="34" charset="0"/>
                <a:ea typeface="SimSun" panose="02010600030101010101" pitchFamily="2" charset="-122"/>
                <a:cs typeface="Arial" panose="020B0604020202020204" pitchFamily="34" charset="0"/>
              </a:rPr>
              <a:t> 8 de </a:t>
            </a:r>
            <a:r>
              <a:rPr lang="en-GB" dirty="0" err="1">
                <a:latin typeface="Calibri" panose="020F0502020204030204" pitchFamily="34" charset="0"/>
                <a:ea typeface="SimSun" panose="02010600030101010101" pitchFamily="2" charset="-122"/>
                <a:cs typeface="Arial" panose="020B0604020202020204" pitchFamily="34" charset="0"/>
              </a:rPr>
              <a:t>julho</a:t>
            </a:r>
            <a:r>
              <a:rPr lang="en-GB" dirty="0">
                <a:latin typeface="Calibri" panose="020F0502020204030204" pitchFamily="34" charset="0"/>
                <a:ea typeface="SimSun" panose="02010600030101010101" pitchFamily="2" charset="-122"/>
                <a:cs typeface="Arial" panose="020B0604020202020204" pitchFamily="34" charset="0"/>
              </a:rPr>
              <a:t> de 2018).</a:t>
            </a:r>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16</a:t>
            </a:fld>
            <a:endParaRPr lang="en-CH"/>
          </a:p>
        </p:txBody>
      </p:sp>
    </p:spTree>
    <p:extLst>
      <p:ext uri="{BB962C8B-B14F-4D97-AF65-F5344CB8AC3E}">
        <p14:creationId xmlns:p14="http://schemas.microsoft.com/office/powerpoint/2010/main" val="179294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28650"/>
            <a:ext cx="5038725" cy="2833688"/>
          </a:xfrm>
        </p:spPr>
      </p:sp>
      <p:sp>
        <p:nvSpPr>
          <p:cNvPr id="3" name="Notes Placeholder 2"/>
          <p:cNvSpPr>
            <a:spLocks noGrp="1"/>
          </p:cNvSpPr>
          <p:nvPr>
            <p:ph type="body" idx="1"/>
          </p:nvPr>
        </p:nvSpPr>
        <p:spPr>
          <a:xfrm>
            <a:off x="685800" y="3598863"/>
            <a:ext cx="5486400" cy="4617720"/>
          </a:xfrm>
        </p:spPr>
        <p:txBody>
          <a:bodyPr/>
          <a:lstStyle/>
          <a:p>
            <a:pPr algn="just">
              <a:lnSpc>
                <a:spcPct val="115000"/>
              </a:lnSpc>
              <a:spcAft>
                <a:spcPts val="600"/>
              </a:spcAft>
            </a:pPr>
            <a:r>
              <a:rPr lang="pt" b="1" dirty="0">
                <a:latin typeface="Calibri" panose="020F0502020204030204" pitchFamily="34" charset="0"/>
                <a:ea typeface="SimSun" panose="02010600030101010101" pitchFamily="2" charset="-122"/>
                <a:cs typeface="Arial" panose="020B0604020202020204" pitchFamily="34" charset="0"/>
              </a:rPr>
              <a:t>A inter-relação entre saúde mental e saúde física</a:t>
            </a:r>
            <a:endParaRPr lang="en-CH">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Pergunte aos participantes:</a:t>
            </a:r>
            <a:endParaRPr lang="en-CH">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pt" b="1" dirty="0">
                <a:latin typeface="Calibri" panose="020F0502020204030204" pitchFamily="34" charset="0"/>
                <a:ea typeface="SimSun" panose="02010600030101010101" pitchFamily="2" charset="-122"/>
                <a:cs typeface="Arial" panose="020B0604020202020204" pitchFamily="34" charset="0"/>
              </a:rPr>
              <a:t>Como viver com uma deficiência ou condição física pode impactar a saúde mental e o bem-estar?</a:t>
            </a:r>
            <a:endParaRPr lang="en-CH" b="1">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Peça aos participantes que listem impactos ou desafios negativos, bem como potenciais impactos positivos. Se se sentirem confortáveis, os participantes podem dar exemplos de suas próprias experiências.</a:t>
            </a:r>
            <a:endParaRPr lang="en-CH">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Exemplos de impactos ou desafios negativos podem incluir:</a:t>
            </a:r>
            <a:endParaRPr lang="en-CH">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tendo que lidar com a dor</a:t>
            </a:r>
            <a:endParaRPr lang="en-CH">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sentindo-se isolado / sentindo-se diferente</a:t>
            </a:r>
            <a:endParaRPr lang="en-CH">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1000"/>
              </a:spcAft>
              <a:buFont typeface="Symbol" panose="05050102010706020507" pitchFamily="18" charset="2"/>
              <a:buChar char=""/>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discriminação.</a:t>
            </a:r>
            <a:endParaRPr lang="en-CH">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Exemplos de impactos positivos podem incluir:</a:t>
            </a:r>
            <a:endParaRPr lang="en-CH">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experiência em superar desafios</a:t>
            </a:r>
            <a:endParaRPr lang="en-CH">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resiliência desenvolvida</a:t>
            </a:r>
            <a:endParaRPr lang="en-CH">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0"/>
              </a:spcAft>
              <a:buFont typeface="Symbol" panose="05050102010706020507" pitchFamily="18" charset="2"/>
              <a:buChar char=""/>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fazer parte do movimento da deficiência</a:t>
            </a:r>
            <a:endParaRPr lang="en-CH">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1000"/>
              </a:spcAft>
              <a:buFont typeface="Symbol" panose="05050102010706020507" pitchFamily="18" charset="2"/>
              <a:buChar char=""/>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impacto positivo das redes de apoio.</a:t>
            </a:r>
            <a:endParaRPr lang="en-CH" dirty="0">
              <a:latin typeface="Calibri" panose="020F050202020403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F4F7DB96-B4E3-48F2-8E35-A4648E993116}" type="slidenum">
              <a:rPr lang="en-CH" smtClean="0"/>
              <a:t>17</a:t>
            </a:fld>
            <a:endParaRPr lang="en-CH"/>
          </a:p>
        </p:txBody>
      </p:sp>
    </p:spTree>
    <p:extLst>
      <p:ext uri="{BB962C8B-B14F-4D97-AF65-F5344CB8AC3E}">
        <p14:creationId xmlns:p14="http://schemas.microsoft.com/office/powerpoint/2010/main" val="2214355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754749"/>
            <a:ext cx="5486400" cy="4930463"/>
          </a:xfrm>
        </p:spPr>
        <p:txBody>
          <a:bodyPr/>
          <a:lstStyle/>
          <a:p>
            <a:pPr marL="171450" indent="-171450">
              <a:buFont typeface="Arial" panose="020B0604020202020204" pitchFamily="34" charset="0"/>
              <a:buChar char="•"/>
            </a:pPr>
            <a:r>
              <a:rPr lang="en-GB" dirty="0" err="1"/>
              <a:t>Embora</a:t>
            </a:r>
            <a:r>
              <a:rPr lang="en-GB" dirty="0"/>
              <a:t> as </a:t>
            </a:r>
            <a:r>
              <a:rPr lang="en-GB" dirty="0" err="1"/>
              <a:t>pessoas</a:t>
            </a:r>
            <a:r>
              <a:rPr lang="en-GB" dirty="0"/>
              <a:t> com </a:t>
            </a:r>
            <a:r>
              <a:rPr lang="en-GB" dirty="0" err="1"/>
              <a:t>deficiências</a:t>
            </a:r>
            <a:r>
              <a:rPr lang="en-GB" dirty="0"/>
              <a:t> </a:t>
            </a:r>
            <a:r>
              <a:rPr lang="en-GB" dirty="0" err="1"/>
              <a:t>físicas</a:t>
            </a:r>
            <a:r>
              <a:rPr lang="en-GB" dirty="0"/>
              <a:t> </a:t>
            </a:r>
            <a:r>
              <a:rPr lang="en-GB" dirty="0" err="1"/>
              <a:t>possam</a:t>
            </a:r>
            <a:r>
              <a:rPr lang="en-GB" dirty="0"/>
              <a:t> </a:t>
            </a:r>
            <a:r>
              <a:rPr lang="en-GB" dirty="0" err="1"/>
              <a:t>enfrentar</a:t>
            </a:r>
            <a:r>
              <a:rPr lang="en-GB" dirty="0"/>
              <a:t> </a:t>
            </a:r>
            <a:r>
              <a:rPr lang="en-GB" dirty="0" err="1"/>
              <a:t>os</a:t>
            </a:r>
            <a:r>
              <a:rPr lang="en-GB" dirty="0"/>
              <a:t> </a:t>
            </a:r>
            <a:r>
              <a:rPr lang="en-GB" dirty="0" err="1"/>
              <a:t>mesmos</a:t>
            </a:r>
            <a:r>
              <a:rPr lang="en-GB" dirty="0"/>
              <a:t> </a:t>
            </a:r>
            <a:r>
              <a:rPr lang="en-GB" dirty="0" err="1"/>
              <a:t>desafios</a:t>
            </a:r>
            <a:r>
              <a:rPr lang="en-GB" dirty="0"/>
              <a:t> de </a:t>
            </a:r>
            <a:r>
              <a:rPr lang="en-GB" dirty="0" err="1"/>
              <a:t>saúde</a:t>
            </a:r>
            <a:r>
              <a:rPr lang="en-GB" dirty="0"/>
              <a:t> mental que </a:t>
            </a:r>
            <a:r>
              <a:rPr lang="en-GB" dirty="0" err="1"/>
              <a:t>todas</a:t>
            </a:r>
            <a:r>
              <a:rPr lang="en-GB" dirty="0"/>
              <a:t> as </a:t>
            </a:r>
            <a:r>
              <a:rPr lang="en-GB" dirty="0" err="1"/>
              <a:t>outras</a:t>
            </a:r>
            <a:r>
              <a:rPr lang="en-GB" dirty="0"/>
              <a:t> </a:t>
            </a:r>
            <a:r>
              <a:rPr lang="en-GB" dirty="0" err="1"/>
              <a:t>pessoas</a:t>
            </a:r>
            <a:r>
              <a:rPr lang="en-GB" dirty="0"/>
              <a:t>, </a:t>
            </a:r>
            <a:r>
              <a:rPr lang="en-GB" dirty="0" err="1"/>
              <a:t>muitas</a:t>
            </a:r>
            <a:r>
              <a:rPr lang="en-GB" dirty="0"/>
              <a:t> </a:t>
            </a:r>
            <a:r>
              <a:rPr lang="en-GB" dirty="0" err="1"/>
              <a:t>vezes</a:t>
            </a:r>
            <a:r>
              <a:rPr lang="en-GB" dirty="0"/>
              <a:t> </a:t>
            </a:r>
            <a:r>
              <a:rPr lang="en-GB" dirty="0" err="1"/>
              <a:t>têm</a:t>
            </a:r>
            <a:r>
              <a:rPr lang="en-GB" dirty="0"/>
              <a:t> </a:t>
            </a:r>
            <a:r>
              <a:rPr lang="en-GB" dirty="0" err="1"/>
              <a:t>mais</a:t>
            </a:r>
            <a:r>
              <a:rPr lang="en-GB" dirty="0"/>
              <a:t> </a:t>
            </a:r>
            <a:r>
              <a:rPr lang="en-GB" dirty="0" err="1"/>
              <a:t>dificuldade</a:t>
            </a:r>
            <a:r>
              <a:rPr lang="en-GB" dirty="0"/>
              <a:t> </a:t>
            </a:r>
            <a:r>
              <a:rPr lang="en-GB" dirty="0" err="1"/>
              <a:t>em</a:t>
            </a:r>
            <a:r>
              <a:rPr lang="en-GB" dirty="0"/>
              <a:t> </a:t>
            </a:r>
            <a:r>
              <a:rPr lang="en-GB" dirty="0" err="1"/>
              <a:t>obter</a:t>
            </a:r>
            <a:r>
              <a:rPr lang="en-GB" dirty="0"/>
              <a:t> </a:t>
            </a:r>
            <a:r>
              <a:rPr lang="en-GB" dirty="0" err="1"/>
              <a:t>apoio</a:t>
            </a:r>
            <a:r>
              <a:rPr lang="en-GB" dirty="0"/>
              <a:t>. </a:t>
            </a:r>
          </a:p>
          <a:p>
            <a:pPr marL="171450" indent="-171450">
              <a:buFont typeface="Arial" panose="020B0604020202020204" pitchFamily="34" charset="0"/>
              <a:buChar char="•"/>
            </a:pPr>
            <a:r>
              <a:rPr lang="en-GB" dirty="0" err="1"/>
              <a:t>Muitos</a:t>
            </a:r>
            <a:r>
              <a:rPr lang="en-GB" dirty="0"/>
              <a:t> </a:t>
            </a:r>
            <a:r>
              <a:rPr lang="en-GB" dirty="0" err="1"/>
              <a:t>prestadores</a:t>
            </a:r>
            <a:r>
              <a:rPr lang="en-GB" dirty="0"/>
              <a:t> de </a:t>
            </a:r>
            <a:r>
              <a:rPr lang="en-GB" dirty="0" err="1"/>
              <a:t>serviços</a:t>
            </a:r>
            <a:r>
              <a:rPr lang="en-GB" dirty="0"/>
              <a:t> </a:t>
            </a:r>
            <a:r>
              <a:rPr lang="en-GB" dirty="0" err="1"/>
              <a:t>assumem</a:t>
            </a:r>
            <a:r>
              <a:rPr lang="en-GB" dirty="0"/>
              <a:t> que o </a:t>
            </a:r>
            <a:r>
              <a:rPr lang="en-GB" dirty="0" err="1"/>
              <a:t>sofrimento</a:t>
            </a:r>
            <a:r>
              <a:rPr lang="en-GB" dirty="0"/>
              <a:t> de </a:t>
            </a:r>
            <a:r>
              <a:rPr lang="en-GB" dirty="0" err="1"/>
              <a:t>uma</a:t>
            </a:r>
            <a:r>
              <a:rPr lang="en-GB" dirty="0"/>
              <a:t> </a:t>
            </a:r>
            <a:r>
              <a:rPr lang="en-GB" dirty="0" err="1"/>
              <a:t>pessoa</a:t>
            </a:r>
            <a:r>
              <a:rPr lang="en-GB" dirty="0"/>
              <a:t> </a:t>
            </a:r>
            <a:r>
              <a:rPr lang="en-GB" dirty="0" err="1"/>
              <a:t>é</a:t>
            </a:r>
            <a:r>
              <a:rPr lang="en-GB" dirty="0"/>
              <a:t> </a:t>
            </a:r>
            <a:r>
              <a:rPr lang="en-GB" dirty="0" err="1"/>
              <a:t>causado</a:t>
            </a:r>
            <a:r>
              <a:rPr lang="en-GB" dirty="0"/>
              <a:t> </a:t>
            </a:r>
            <a:r>
              <a:rPr lang="en-GB" dirty="0" err="1"/>
              <a:t>por</a:t>
            </a:r>
            <a:r>
              <a:rPr lang="en-GB" dirty="0"/>
              <a:t> </a:t>
            </a:r>
            <a:r>
              <a:rPr lang="en-GB" dirty="0" err="1"/>
              <a:t>sua</a:t>
            </a:r>
            <a:r>
              <a:rPr lang="en-GB" dirty="0"/>
              <a:t> </a:t>
            </a:r>
            <a:r>
              <a:rPr lang="en-GB" dirty="0" err="1"/>
              <a:t>deficiência</a:t>
            </a:r>
            <a:r>
              <a:rPr lang="en-GB" dirty="0"/>
              <a:t> </a:t>
            </a:r>
            <a:r>
              <a:rPr lang="en-GB" dirty="0" err="1"/>
              <a:t>física</a:t>
            </a:r>
            <a:r>
              <a:rPr lang="en-GB" dirty="0"/>
              <a:t>.</a:t>
            </a:r>
          </a:p>
          <a:p>
            <a:pPr marL="800100" lvl="1" indent="-342900">
              <a:buFont typeface="Arial" panose="020B0604020202020204" pitchFamily="34" charset="0"/>
              <a:buChar char="•"/>
            </a:pPr>
            <a:r>
              <a:rPr lang="en-GB" dirty="0"/>
              <a:t>No </a:t>
            </a:r>
            <a:r>
              <a:rPr lang="en-GB" dirty="0" err="1"/>
              <a:t>entanto</a:t>
            </a:r>
            <a:r>
              <a:rPr lang="en-GB" dirty="0"/>
              <a:t>, o </a:t>
            </a:r>
            <a:r>
              <a:rPr lang="en-GB" dirty="0" err="1"/>
              <a:t>estresse</a:t>
            </a:r>
            <a:r>
              <a:rPr lang="en-GB" dirty="0"/>
              <a:t> </a:t>
            </a:r>
            <a:r>
              <a:rPr lang="en-GB" dirty="0" err="1"/>
              <a:t>relacionado</a:t>
            </a:r>
            <a:r>
              <a:rPr lang="en-GB" dirty="0"/>
              <a:t> </a:t>
            </a:r>
            <a:r>
              <a:rPr lang="en-GB" dirty="0" err="1"/>
              <a:t>ao</a:t>
            </a:r>
            <a:r>
              <a:rPr lang="en-GB" dirty="0"/>
              <a:t> </a:t>
            </a:r>
            <a:r>
              <a:rPr lang="en-GB" dirty="0" err="1"/>
              <a:t>trabalho</a:t>
            </a:r>
            <a:r>
              <a:rPr lang="en-GB" dirty="0"/>
              <a:t>, </a:t>
            </a:r>
            <a:r>
              <a:rPr lang="en-GB" dirty="0" err="1"/>
              <a:t>relacionamentos</a:t>
            </a:r>
            <a:r>
              <a:rPr lang="en-GB" dirty="0"/>
              <a:t>, </a:t>
            </a:r>
            <a:r>
              <a:rPr lang="en-GB" dirty="0" err="1"/>
              <a:t>eventos</a:t>
            </a:r>
            <a:r>
              <a:rPr lang="en-GB" dirty="0"/>
              <a:t> da </a:t>
            </a:r>
            <a:r>
              <a:rPr lang="en-GB" dirty="0" err="1"/>
              <a:t>vida</a:t>
            </a:r>
            <a:r>
              <a:rPr lang="en-GB" dirty="0"/>
              <a:t> e </a:t>
            </a:r>
            <a:r>
              <a:rPr lang="en-GB" dirty="0" err="1"/>
              <a:t>assim</a:t>
            </a:r>
            <a:r>
              <a:rPr lang="en-GB" dirty="0"/>
              <a:t> </a:t>
            </a:r>
            <a:r>
              <a:rPr lang="en-GB" dirty="0" err="1"/>
              <a:t>por</a:t>
            </a:r>
            <a:r>
              <a:rPr lang="en-GB" dirty="0"/>
              <a:t> </a:t>
            </a:r>
            <a:r>
              <a:rPr lang="en-GB" dirty="0" err="1"/>
              <a:t>diante</a:t>
            </a:r>
            <a:r>
              <a:rPr lang="en-GB" dirty="0"/>
              <a:t> </a:t>
            </a:r>
            <a:r>
              <a:rPr lang="en-GB" dirty="0" err="1"/>
              <a:t>também</a:t>
            </a:r>
            <a:r>
              <a:rPr lang="en-GB" dirty="0"/>
              <a:t> </a:t>
            </a:r>
            <a:r>
              <a:rPr lang="en-GB" dirty="0" err="1"/>
              <a:t>afeta</a:t>
            </a:r>
            <a:r>
              <a:rPr lang="en-GB" dirty="0"/>
              <a:t> as </a:t>
            </a:r>
            <a:r>
              <a:rPr lang="en-GB" dirty="0" err="1"/>
              <a:t>pessoas</a:t>
            </a:r>
            <a:r>
              <a:rPr lang="en-GB" dirty="0"/>
              <a:t> com </a:t>
            </a:r>
            <a:r>
              <a:rPr lang="en-GB" dirty="0" err="1"/>
              <a:t>deficiências</a:t>
            </a:r>
            <a:r>
              <a:rPr lang="en-GB" dirty="0"/>
              <a:t> </a:t>
            </a:r>
            <a:r>
              <a:rPr lang="en-GB" dirty="0" err="1"/>
              <a:t>físicas</a:t>
            </a:r>
            <a:r>
              <a:rPr lang="en-GB" dirty="0"/>
              <a:t>.</a:t>
            </a:r>
          </a:p>
          <a:p>
            <a:pPr marL="171450" indent="-171450">
              <a:buFont typeface="Arial" panose="020B0604020202020204" pitchFamily="34" charset="0"/>
              <a:buChar char="•"/>
            </a:pPr>
            <a:r>
              <a:rPr lang="en-GB" dirty="0" err="1"/>
              <a:t>Os</a:t>
            </a:r>
            <a:r>
              <a:rPr lang="en-GB" dirty="0"/>
              <a:t> </a:t>
            </a:r>
            <a:r>
              <a:rPr lang="en-GB" dirty="0" err="1"/>
              <a:t>prestadores</a:t>
            </a:r>
            <a:r>
              <a:rPr lang="en-GB" dirty="0"/>
              <a:t> de </a:t>
            </a:r>
            <a:r>
              <a:rPr lang="en-GB" dirty="0" err="1"/>
              <a:t>serviços</a:t>
            </a:r>
            <a:r>
              <a:rPr lang="en-GB" dirty="0"/>
              <a:t> </a:t>
            </a:r>
            <a:r>
              <a:rPr lang="en-GB" dirty="0" err="1"/>
              <a:t>podem</a:t>
            </a:r>
            <a:r>
              <a:rPr lang="en-GB" dirty="0"/>
              <a:t> </a:t>
            </a:r>
            <a:r>
              <a:rPr lang="en-GB" dirty="0" err="1"/>
              <a:t>reconhecer</a:t>
            </a:r>
            <a:r>
              <a:rPr lang="en-GB" dirty="0"/>
              <a:t> </a:t>
            </a:r>
            <a:r>
              <a:rPr lang="en-GB" dirty="0" err="1"/>
              <a:t>os</a:t>
            </a:r>
            <a:r>
              <a:rPr lang="en-GB" dirty="0"/>
              <a:t> </a:t>
            </a:r>
            <a:r>
              <a:rPr lang="en-GB" dirty="0" err="1"/>
              <a:t>desafios</a:t>
            </a:r>
            <a:r>
              <a:rPr lang="en-GB" dirty="0"/>
              <a:t> de </a:t>
            </a:r>
            <a:r>
              <a:rPr lang="en-GB" dirty="0" err="1"/>
              <a:t>saúde</a:t>
            </a:r>
            <a:r>
              <a:rPr lang="en-GB" dirty="0"/>
              <a:t> mental, mas </a:t>
            </a:r>
            <a:r>
              <a:rPr lang="en-GB" dirty="0" err="1"/>
              <a:t>podem</a:t>
            </a:r>
            <a:r>
              <a:rPr lang="en-GB" dirty="0"/>
              <a:t> </a:t>
            </a:r>
            <a:r>
              <a:rPr lang="en-GB" dirty="0" err="1"/>
              <a:t>não</a:t>
            </a:r>
            <a:r>
              <a:rPr lang="en-GB" dirty="0"/>
              <a:t> </a:t>
            </a:r>
            <a:r>
              <a:rPr lang="en-GB" dirty="0" err="1"/>
              <a:t>acreditar</a:t>
            </a:r>
            <a:r>
              <a:rPr lang="en-GB" dirty="0"/>
              <a:t> que </a:t>
            </a:r>
            <a:r>
              <a:rPr lang="en-GB" dirty="0" err="1"/>
              <a:t>têm</a:t>
            </a:r>
            <a:r>
              <a:rPr lang="en-GB" dirty="0"/>
              <a:t> as </a:t>
            </a:r>
            <a:r>
              <a:rPr lang="en-GB" dirty="0" err="1"/>
              <a:t>habilidades</a:t>
            </a:r>
            <a:r>
              <a:rPr lang="en-GB" dirty="0"/>
              <a:t> </a:t>
            </a:r>
            <a:r>
              <a:rPr lang="en-GB" dirty="0" err="1"/>
              <a:t>necessárias</a:t>
            </a:r>
            <a:r>
              <a:rPr lang="en-GB" dirty="0"/>
              <a:t> para </a:t>
            </a:r>
            <a:r>
              <a:rPr lang="en-GB" dirty="0" err="1"/>
              <a:t>apoiar</a:t>
            </a:r>
            <a:r>
              <a:rPr lang="en-GB" dirty="0"/>
              <a:t> a </a:t>
            </a:r>
            <a:r>
              <a:rPr lang="en-GB" dirty="0" err="1"/>
              <a:t>pessoa</a:t>
            </a:r>
            <a:r>
              <a:rPr lang="en-GB" dirty="0"/>
              <a:t>.</a:t>
            </a:r>
          </a:p>
          <a:p>
            <a:pPr marL="171450" indent="-171450">
              <a:buFont typeface="Arial" panose="020B0604020202020204" pitchFamily="34" charset="0"/>
              <a:buChar char="•"/>
            </a:pPr>
            <a:r>
              <a:rPr lang="en-GB" dirty="0" err="1"/>
              <a:t>É</a:t>
            </a:r>
            <a:r>
              <a:rPr lang="en-GB" dirty="0"/>
              <a:t> </a:t>
            </a:r>
            <a:r>
              <a:rPr lang="en-GB" dirty="0" err="1"/>
              <a:t>importante</a:t>
            </a:r>
            <a:r>
              <a:rPr lang="en-GB" dirty="0"/>
              <a:t> que </a:t>
            </a:r>
            <a:r>
              <a:rPr lang="en-GB" dirty="0" err="1"/>
              <a:t>os</a:t>
            </a:r>
            <a:r>
              <a:rPr lang="en-GB" dirty="0"/>
              <a:t> </a:t>
            </a:r>
            <a:r>
              <a:rPr lang="en-GB" dirty="0" err="1"/>
              <a:t>serviços</a:t>
            </a:r>
            <a:r>
              <a:rPr lang="en-GB" dirty="0"/>
              <a:t> deem a </a:t>
            </a:r>
            <a:r>
              <a:rPr lang="en-GB" dirty="0" err="1"/>
              <a:t>mesma</a:t>
            </a:r>
            <a:r>
              <a:rPr lang="en-GB" dirty="0"/>
              <a:t> </a:t>
            </a:r>
            <a:r>
              <a:rPr lang="en-GB" dirty="0" err="1"/>
              <a:t>atenção</a:t>
            </a:r>
            <a:r>
              <a:rPr lang="en-GB" dirty="0"/>
              <a:t> e </a:t>
            </a:r>
            <a:r>
              <a:rPr lang="en-GB" dirty="0" err="1"/>
              <a:t>apoio</a:t>
            </a:r>
            <a:r>
              <a:rPr lang="en-GB" dirty="0"/>
              <a:t> </a:t>
            </a:r>
            <a:r>
              <a:rPr lang="en-GB" dirty="0" err="1"/>
              <a:t>às</a:t>
            </a:r>
            <a:r>
              <a:rPr lang="en-GB" dirty="0"/>
              <a:t> </a:t>
            </a:r>
            <a:r>
              <a:rPr lang="en-GB" dirty="0" err="1"/>
              <a:t>necessidades</a:t>
            </a:r>
            <a:r>
              <a:rPr lang="en-GB" dirty="0"/>
              <a:t> das </a:t>
            </a:r>
            <a:r>
              <a:rPr lang="en-GB" dirty="0" err="1"/>
              <a:t>pessoas</a:t>
            </a:r>
            <a:r>
              <a:rPr lang="en-GB" dirty="0"/>
              <a:t> com </a:t>
            </a:r>
            <a:r>
              <a:rPr lang="en-GB" dirty="0" err="1"/>
              <a:t>deficiências</a:t>
            </a:r>
            <a:r>
              <a:rPr lang="en-GB" dirty="0"/>
              <a:t> </a:t>
            </a:r>
            <a:r>
              <a:rPr lang="en-GB" dirty="0" err="1"/>
              <a:t>físicas</a:t>
            </a:r>
            <a:r>
              <a:rPr lang="en-GB" dirty="0"/>
              <a:t> que </a:t>
            </a:r>
            <a:r>
              <a:rPr lang="en-GB" dirty="0" err="1"/>
              <a:t>dão</a:t>
            </a:r>
            <a:r>
              <a:rPr lang="en-GB" dirty="0"/>
              <a:t> </a:t>
            </a:r>
            <a:r>
              <a:rPr lang="en-GB" dirty="0" err="1"/>
              <a:t>às</a:t>
            </a:r>
            <a:r>
              <a:rPr lang="en-GB" dirty="0"/>
              <a:t> </a:t>
            </a:r>
            <a:r>
              <a:rPr lang="en-GB" dirty="0" err="1"/>
              <a:t>necessidades</a:t>
            </a:r>
            <a:r>
              <a:rPr lang="en-GB" dirty="0"/>
              <a:t> das </a:t>
            </a:r>
            <a:r>
              <a:rPr lang="en-GB" dirty="0" err="1"/>
              <a:t>outras</a:t>
            </a:r>
            <a:r>
              <a:rPr lang="en-GB" dirty="0"/>
              <a:t> </a:t>
            </a:r>
            <a:r>
              <a:rPr lang="en-GB" dirty="0" err="1"/>
              <a:t>pessoas</a:t>
            </a:r>
            <a:r>
              <a:rPr lang="en-GB" dirty="0"/>
              <a:t>..</a:t>
            </a:r>
            <a:endParaRPr lang="en-CH"/>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18</a:t>
            </a:fld>
            <a:endParaRPr lang="en-CH"/>
          </a:p>
        </p:txBody>
      </p:sp>
    </p:spTree>
    <p:extLst>
      <p:ext uri="{BB962C8B-B14F-4D97-AF65-F5344CB8AC3E}">
        <p14:creationId xmlns:p14="http://schemas.microsoft.com/office/powerpoint/2010/main" val="3121577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9113" y="215900"/>
            <a:ext cx="3279775" cy="1844675"/>
          </a:xfrm>
        </p:spPr>
      </p:sp>
      <p:sp>
        <p:nvSpPr>
          <p:cNvPr id="3" name="Notes Placeholder 2"/>
          <p:cNvSpPr>
            <a:spLocks noGrp="1"/>
          </p:cNvSpPr>
          <p:nvPr>
            <p:ph type="body" idx="1"/>
          </p:nvPr>
        </p:nvSpPr>
        <p:spPr>
          <a:xfrm>
            <a:off x="394059" y="2223650"/>
            <a:ext cx="6069881" cy="6704450"/>
          </a:xfrm>
        </p:spPr>
        <p:txBody>
          <a:bodyPr/>
          <a:lstStyle/>
          <a:p>
            <a:pPr>
              <a:lnSpc>
                <a:spcPct val="115000"/>
              </a:lnSpc>
              <a:spcAft>
                <a:spcPts val="400"/>
              </a:spcAft>
            </a:pPr>
            <a:r>
              <a:rPr lang="pt" b="1" i="1" dirty="0">
                <a:latin typeface="Calibri" panose="020F0502020204030204" pitchFamily="34" charset="0"/>
                <a:ea typeface="SimSun" panose="02010600030101010101" pitchFamily="2" charset="-122"/>
                <a:cs typeface="Arial" panose="020B0604020202020204" pitchFamily="34" charset="0"/>
              </a:rPr>
              <a:t>Exercício 1.1: O que ajuda você a desfrutar de saúde mental e bem-estar? (30 min.)</a:t>
            </a:r>
            <a:endParaRPr lang="en-CH">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300"/>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Este exercício foi elaborado para permitir que os participantes explorem os elementos que contribuem para sua saúde mental e bem-estar. Como ponto de partida, este é um bom momento para o grupo fazer um brainstorming e compartilhar sua compreensão dos principais fatores que contribuem e determinam o bem-estar mental.</a:t>
            </a:r>
            <a:endParaRPr lang="en-CH">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300"/>
              </a:spcAft>
              <a:buFont typeface="Symbol" panose="05050102010706020507" pitchFamily="18" charset="2"/>
              <a:buChar char=""/>
            </a:pPr>
            <a:r>
              <a:rPr lang="pt" b="1" dirty="0">
                <a:latin typeface="Calibri" panose="020F0502020204030204" pitchFamily="34" charset="0"/>
                <a:ea typeface="SimSun" panose="02010600030101010101" pitchFamily="2" charset="-122"/>
                <a:cs typeface="Arial" panose="020B0604020202020204" pitchFamily="34" charset="0"/>
              </a:rPr>
              <a:t>O que ajuda você a se sentir bem mental e emocionalmente?</a:t>
            </a:r>
            <a:endParaRPr lang="en-CH">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300"/>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Peça aos participantes que se dividam em pequenos grupos de 5 pessoas. Dê a eles de 5 a 10 minutos para discutirem em grupo.</a:t>
            </a:r>
            <a:endParaRPr lang="en-CH">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300"/>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Após a discussão em pequenos grupos, reagrupe-se para permitir que todos os participantes contribuam com suas ideias em plenário (ou seja, discussão em grupo completo) usando um diagrama de aranha. Use o </a:t>
            </a:r>
            <a:r>
              <a:rPr lang="pt" dirty="0" err="1">
                <a:solidFill>
                  <a:srgbClr val="4F81BD"/>
                </a:solidFill>
                <a:latin typeface="Calibri" panose="020F0502020204030204" pitchFamily="34" charset="0"/>
                <a:ea typeface="SimSun" panose="02010600030101010101" pitchFamily="2" charset="-122"/>
                <a:cs typeface="Arial" panose="020B0604020202020204" pitchFamily="34" charset="0"/>
              </a:rPr>
              <a:t>flipchart</a:t>
            </a: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 para criar um diagrama de aranha (veja a Figura 1 abaixo), com "saúde mental e bem-estar" no centro e com os determinantes e elementos que contribuem para a saúde mental e o bem-estar como "pernas" ramificadas. Adicione cada "perna" à medida que os participantes compartilham suas ideias durante a discussão. Sinta-se à vontade para adicionar ideias relacionadas como marcadores abaixo de cada perna e oriente os participantes a fazer conexões entre cada categoria.</a:t>
            </a:r>
            <a:endParaRPr lang="en-CH">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300"/>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Uma maneira possível de categorizar os principais contribuidores e determinantes da saúde mental e do bem-estar é mostrada na figura: atitude sobre si mesmo, relacionamentos com outras pessoas, propósito na vida, superação de desafios e saúde física.</a:t>
            </a:r>
            <a:endParaRPr lang="en-CH">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300"/>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Observe que o diagrama de aranha na Figura 1 é apenas um exemplo e não é abrangente. Os participantes apresentarão suas próprias ideias e listas.</a:t>
            </a:r>
            <a:endParaRPr lang="en-CH">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300"/>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Também é importante observar que este exercício visa determinar o que saúde mental e bem-estar significam </a:t>
            </a:r>
            <a:r>
              <a:rPr lang="pt" b="1" i="1" dirty="0">
                <a:solidFill>
                  <a:srgbClr val="4F81BD"/>
                </a:solidFill>
                <a:latin typeface="Calibri" panose="020F0502020204030204" pitchFamily="34" charset="0"/>
                <a:ea typeface="SimSun" panose="02010600030101010101" pitchFamily="2" charset="-122"/>
                <a:cs typeface="Arial" panose="020B0604020202020204" pitchFamily="34" charset="0"/>
              </a:rPr>
              <a:t>para os participantes </a:t>
            </a: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 Eles devem compreender que suas respostas serão únicas e não estão corretas nem incorretas. Algumas pessoas podem, por exemplo, atribuir grande importância à saúde física (exercícios, alimentação adequada, etc.) para o bem-estar, enquanto outras podem não dar.</a:t>
            </a:r>
          </a:p>
          <a:p>
            <a:pPr algn="just">
              <a:lnSpc>
                <a:spcPct val="115000"/>
              </a:lnSpc>
              <a:spcAft>
                <a:spcPts val="300"/>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Os participantes não devem sentir que todos os elementos do diagrama de aranha abaixo precisam ser alcançados para uma boa saúde mental e bem-estar.</a:t>
            </a:r>
            <a:endParaRPr lang="en-CH">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Figura 1. Exemplo de um diagrama de aranha de elementos de saúde mental</a:t>
            </a:r>
          </a:p>
          <a:p>
            <a:pPr>
              <a:lnSpc>
                <a:spcPct val="115000"/>
              </a:lnSpc>
              <a:spcAft>
                <a:spcPts val="1000"/>
              </a:spcAft>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endParaRPr lang="en-CH">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19</a:t>
            </a:fld>
            <a:endParaRPr lang="en-CH" dirty="0"/>
          </a:p>
        </p:txBody>
      </p:sp>
    </p:spTree>
    <p:extLst>
      <p:ext uri="{BB962C8B-B14F-4D97-AF65-F5344CB8AC3E}">
        <p14:creationId xmlns:p14="http://schemas.microsoft.com/office/powerpoint/2010/main" val="90612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81263" y="127000"/>
            <a:ext cx="1625600" cy="915988"/>
          </a:xfrm>
        </p:spPr>
      </p:sp>
      <p:sp>
        <p:nvSpPr>
          <p:cNvPr id="3" name="Notes Placeholder 2"/>
          <p:cNvSpPr>
            <a:spLocks noGrp="1"/>
          </p:cNvSpPr>
          <p:nvPr>
            <p:ph type="body" idx="1"/>
          </p:nvPr>
        </p:nvSpPr>
        <p:spPr>
          <a:xfrm>
            <a:off x="305408" y="1042988"/>
            <a:ext cx="6305254" cy="8101012"/>
          </a:xfrm>
        </p:spPr>
        <p:txBody>
          <a:bodyPr numCol="2"/>
          <a:lstStyle/>
          <a:p>
            <a:pPr lvl="0">
              <a:lnSpc>
                <a:spcPct val="115000"/>
              </a:lnSpc>
              <a:spcAft>
                <a:spcPts val="300"/>
              </a:spcAft>
            </a:pPr>
            <a:r>
              <a:rPr lang="pt" sz="1050" dirty="0">
                <a:solidFill>
                  <a:srgbClr val="4F81BD"/>
                </a:solidFill>
                <a:latin typeface="Calibri" panose="020F0502020204030204" pitchFamily="34" charset="0"/>
                <a:ea typeface="SimSun" panose="02010600030101010101" pitchFamily="2" charset="-122"/>
                <a:cs typeface="Arial" panose="020B0604020202020204" pitchFamily="34" charset="0"/>
              </a:rPr>
              <a:t>Aqui estão algumas respostas possíveis que os participantes podem dar:</a:t>
            </a:r>
            <a:endParaRPr lang="en-CH" sz="1050">
              <a:solidFill>
                <a:prstClr val="black"/>
              </a:solidFill>
              <a:latin typeface="Calibri" panose="020F0502020204030204" pitchFamily="34" charset="0"/>
              <a:ea typeface="SimSun" panose="02010600030101010101" pitchFamily="2" charset="-122"/>
              <a:cs typeface="Arial" panose="020B0604020202020204" pitchFamily="34" charset="0"/>
            </a:endParaRPr>
          </a:p>
          <a:p>
            <a:pPr lvl="0">
              <a:lnSpc>
                <a:spcPct val="115000"/>
              </a:lnSpc>
            </a:pPr>
            <a:r>
              <a:rPr lang="pt" sz="1050" b="1" dirty="0">
                <a:solidFill>
                  <a:srgbClr val="4F81BD"/>
                </a:solidFill>
                <a:latin typeface="Calibri" panose="020F0502020204030204" pitchFamily="34" charset="0"/>
                <a:ea typeface="SimSun" panose="02010600030101010101" pitchFamily="2" charset="-122"/>
                <a:cs typeface="Arial" panose="020B0604020202020204" pitchFamily="34" charset="0"/>
              </a:rPr>
              <a:t>Atitude sobre si mesmo</a:t>
            </a:r>
            <a:endParaRPr lang="en-CH" sz="105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buFont typeface="Symbol" panose="05050102010706020507" pitchFamily="18" charset="2"/>
              <a:buChar char=""/>
            </a:pPr>
            <a:r>
              <a:rPr lang="pt" sz="1050" dirty="0">
                <a:solidFill>
                  <a:srgbClr val="4F81BD"/>
                </a:solidFill>
                <a:latin typeface="Calibri" panose="020F0502020204030204" pitchFamily="34" charset="0"/>
                <a:ea typeface="SimSun" panose="02010600030101010101" pitchFamily="2" charset="-122"/>
                <a:cs typeface="Arial" panose="020B0604020202020204" pitchFamily="34" charset="0"/>
              </a:rPr>
              <a:t>Ter autoestima positiva/ter confiança/estar feliz com quem eu sou/sentir que sou importante.</a:t>
            </a:r>
            <a:endParaRPr lang="en-CH" sz="105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buFont typeface="Symbol" panose="05050102010706020507" pitchFamily="18" charset="2"/>
              <a:buChar char=""/>
            </a:pPr>
            <a:r>
              <a:rPr lang="pt" sz="1050" dirty="0">
                <a:solidFill>
                  <a:srgbClr val="4F81BD"/>
                </a:solidFill>
                <a:latin typeface="Calibri" panose="020F0502020204030204" pitchFamily="34" charset="0"/>
                <a:ea typeface="SimSun" panose="02010600030101010101" pitchFamily="2" charset="-122"/>
                <a:cs typeface="Arial" panose="020B0604020202020204" pitchFamily="34" charset="0"/>
              </a:rPr>
              <a:t>Sentindo-me empoderada para expressar minha opinião.</a:t>
            </a:r>
            <a:endParaRPr lang="en-CH" sz="105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buFont typeface="Symbol" panose="05050102010706020507" pitchFamily="18" charset="2"/>
              <a:buChar char=""/>
            </a:pPr>
            <a:r>
              <a:rPr lang="pt" sz="1050" dirty="0">
                <a:solidFill>
                  <a:srgbClr val="4F81BD"/>
                </a:solidFill>
                <a:latin typeface="Calibri" panose="020F0502020204030204" pitchFamily="34" charset="0"/>
                <a:ea typeface="SimSun" panose="02010600030101010101" pitchFamily="2" charset="-122"/>
                <a:cs typeface="Arial" panose="020B0604020202020204" pitchFamily="34" charset="0"/>
              </a:rPr>
              <a:t>Ter respeito próprio.</a:t>
            </a:r>
            <a:endParaRPr lang="en-CH" sz="105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buFont typeface="Symbol" panose="05050102010706020507" pitchFamily="18" charset="2"/>
              <a:buChar char=""/>
            </a:pPr>
            <a:r>
              <a:rPr lang="pt" sz="1050" dirty="0">
                <a:solidFill>
                  <a:srgbClr val="4F81BD"/>
                </a:solidFill>
                <a:latin typeface="Calibri" panose="020F0502020204030204" pitchFamily="34" charset="0"/>
                <a:ea typeface="SimSun" panose="02010600030101010101" pitchFamily="2" charset="-122"/>
                <a:cs typeface="Arial" panose="020B0604020202020204" pitchFamily="34" charset="0"/>
              </a:rPr>
              <a:t>Sentindo-me capacitada para atingir meu potencial máximo.</a:t>
            </a:r>
            <a:endParaRPr lang="en-CH" sz="105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spcAft>
                <a:spcPts val="300"/>
              </a:spcAft>
              <a:buFont typeface="Symbol" panose="05050102010706020507" pitchFamily="18" charset="2"/>
              <a:buChar char=""/>
            </a:pPr>
            <a:r>
              <a:rPr lang="pt" sz="1050" dirty="0">
                <a:solidFill>
                  <a:srgbClr val="4F81BD"/>
                </a:solidFill>
                <a:latin typeface="Calibri" panose="020F0502020204030204" pitchFamily="34" charset="0"/>
                <a:ea typeface="SimSun" panose="02010600030101010101" pitchFamily="2" charset="-122"/>
                <a:cs typeface="Arial" panose="020B0604020202020204" pitchFamily="34" charset="0"/>
              </a:rPr>
              <a:t>Não sofrendo.</a:t>
            </a:r>
            <a:endParaRPr lang="en-CH" sz="1050">
              <a:solidFill>
                <a:prstClr val="black"/>
              </a:solidFill>
              <a:latin typeface="Calibri" panose="020F0502020204030204" pitchFamily="34" charset="0"/>
              <a:ea typeface="SimSun" panose="02010600030101010101" pitchFamily="2" charset="-122"/>
              <a:cs typeface="Arial" panose="020B0604020202020204" pitchFamily="34" charset="0"/>
            </a:endParaRPr>
          </a:p>
          <a:p>
            <a:pPr lvl="0">
              <a:lnSpc>
                <a:spcPct val="115000"/>
              </a:lnSpc>
            </a:pPr>
            <a:endParaRPr lang="en-GB" sz="1050" b="1"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lvl="0">
              <a:lnSpc>
                <a:spcPct val="115000"/>
              </a:lnSpc>
            </a:pPr>
            <a:r>
              <a:rPr lang="pt" sz="1050" b="1" dirty="0">
                <a:solidFill>
                  <a:srgbClr val="4F81BD"/>
                </a:solidFill>
                <a:latin typeface="Calibri" panose="020F0502020204030204" pitchFamily="34" charset="0"/>
                <a:ea typeface="SimSun" panose="02010600030101010101" pitchFamily="2" charset="-122"/>
                <a:cs typeface="Arial" panose="020B0604020202020204" pitchFamily="34" charset="0"/>
              </a:rPr>
              <a:t>Propósito na vida</a:t>
            </a:r>
            <a:endParaRPr lang="en-CH" sz="105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buFont typeface="Symbol" panose="05050102010706020507" pitchFamily="18" charset="2"/>
              <a:buChar char=""/>
            </a:pPr>
            <a:r>
              <a:rPr lang="pt" sz="1050" dirty="0">
                <a:solidFill>
                  <a:srgbClr val="4F81BD"/>
                </a:solidFill>
                <a:latin typeface="Calibri" panose="020F0502020204030204" pitchFamily="34" charset="0"/>
                <a:ea typeface="SimSun" panose="02010600030101010101" pitchFamily="2" charset="-122"/>
                <a:cs typeface="Arial" panose="020B0604020202020204" pitchFamily="34" charset="0"/>
              </a:rPr>
              <a:t>Ter esperança na vida e no futuro.</a:t>
            </a:r>
            <a:endParaRPr lang="en-CH" sz="105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buFont typeface="Symbol" panose="05050102010706020507" pitchFamily="18" charset="2"/>
              <a:buChar char=""/>
            </a:pPr>
            <a:r>
              <a:rPr lang="pt" sz="1050" dirty="0">
                <a:solidFill>
                  <a:srgbClr val="4F81BD"/>
                </a:solidFill>
                <a:latin typeface="Calibri" panose="020F0502020204030204" pitchFamily="34" charset="0"/>
                <a:ea typeface="SimSun" panose="02010600030101010101" pitchFamily="2" charset="-122"/>
                <a:cs typeface="Arial" panose="020B0604020202020204" pitchFamily="34" charset="0"/>
              </a:rPr>
              <a:t>Ter o desejo de viver uma vida plena.</a:t>
            </a:r>
            <a:endParaRPr lang="en-CH" sz="105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buFont typeface="Symbol" panose="05050102010706020507" pitchFamily="18" charset="2"/>
              <a:buChar char=""/>
            </a:pPr>
            <a:r>
              <a:rPr lang="pt" sz="1050" dirty="0">
                <a:solidFill>
                  <a:srgbClr val="4F81BD"/>
                </a:solidFill>
                <a:latin typeface="Calibri" panose="020F0502020204030204" pitchFamily="34" charset="0"/>
                <a:ea typeface="SimSun" panose="02010600030101010101" pitchFamily="2" charset="-122"/>
                <a:cs typeface="Arial" panose="020B0604020202020204" pitchFamily="34" charset="0"/>
              </a:rPr>
              <a:t>Ter um senso de propósito.</a:t>
            </a:r>
            <a:endParaRPr lang="en-CH" sz="105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buFont typeface="Symbol" panose="05050102010706020507" pitchFamily="18" charset="2"/>
              <a:buChar char=""/>
            </a:pPr>
            <a:r>
              <a:rPr lang="pt" sz="1050" dirty="0">
                <a:solidFill>
                  <a:srgbClr val="4F81BD"/>
                </a:solidFill>
                <a:latin typeface="Calibri" panose="020F0502020204030204" pitchFamily="34" charset="0"/>
                <a:ea typeface="SimSun" panose="02010600030101010101" pitchFamily="2" charset="-122"/>
                <a:cs typeface="Arial" panose="020B0604020202020204" pitchFamily="34" charset="0"/>
              </a:rPr>
              <a:t>Ser capaz de definir e atingir objetivos na vida.</a:t>
            </a:r>
            <a:endParaRPr lang="en-CH" sz="105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buFont typeface="Symbol" panose="05050102010706020507" pitchFamily="18" charset="2"/>
              <a:buChar char=""/>
            </a:pPr>
            <a:r>
              <a:rPr lang="pt" sz="1050" dirty="0">
                <a:solidFill>
                  <a:srgbClr val="4F81BD"/>
                </a:solidFill>
                <a:latin typeface="Calibri" panose="020F0502020204030204" pitchFamily="34" charset="0"/>
                <a:ea typeface="SimSun" panose="02010600030101010101" pitchFamily="2" charset="-122"/>
                <a:cs typeface="Arial" panose="020B0604020202020204" pitchFamily="34" charset="0"/>
              </a:rPr>
              <a:t>Ter uma perspectiva positiva.</a:t>
            </a:r>
            <a:endParaRPr lang="en-CH" sz="105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buFont typeface="Symbol" panose="05050102010706020507" pitchFamily="18" charset="2"/>
              <a:buChar char=""/>
            </a:pPr>
            <a:r>
              <a:rPr lang="pt" sz="1050" dirty="0">
                <a:solidFill>
                  <a:srgbClr val="4F81BD"/>
                </a:solidFill>
                <a:latin typeface="Calibri" panose="020F0502020204030204" pitchFamily="34" charset="0"/>
                <a:ea typeface="SimSun" panose="02010600030101010101" pitchFamily="2" charset="-122"/>
                <a:cs typeface="Arial" panose="020B0604020202020204" pitchFamily="34" charset="0"/>
              </a:rPr>
              <a:t>Ter a capacidade de aproveitar a vida.</a:t>
            </a:r>
            <a:endParaRPr lang="en-CH" sz="105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spcAft>
                <a:spcPts val="300"/>
              </a:spcAft>
              <a:buFont typeface="Symbol" panose="05050102010706020507" pitchFamily="18" charset="2"/>
              <a:buChar char=""/>
            </a:pPr>
            <a:r>
              <a:rPr lang="pt" sz="1050" dirty="0">
                <a:solidFill>
                  <a:srgbClr val="4F81BD"/>
                </a:solidFill>
                <a:latin typeface="Calibri" panose="020F0502020204030204" pitchFamily="34" charset="0"/>
                <a:ea typeface="SimSun" panose="02010600030101010101" pitchFamily="2" charset="-122"/>
                <a:cs typeface="Arial" panose="020B0604020202020204" pitchFamily="34" charset="0"/>
              </a:rPr>
              <a:t>Vivenciando o crescimento.</a:t>
            </a:r>
            <a:endParaRPr lang="en-CH" sz="1050">
              <a:solidFill>
                <a:prstClr val="black"/>
              </a:solidFill>
              <a:latin typeface="Calibri" panose="020F0502020204030204" pitchFamily="34" charset="0"/>
              <a:ea typeface="SimSun" panose="02010600030101010101" pitchFamily="2" charset="-122"/>
              <a:cs typeface="Arial" panose="020B0604020202020204" pitchFamily="34" charset="0"/>
            </a:endParaRPr>
          </a:p>
          <a:p>
            <a:pPr lvl="0">
              <a:lnSpc>
                <a:spcPct val="115000"/>
              </a:lnSpc>
            </a:pPr>
            <a:endParaRPr lang="en-GB" sz="1050" b="1"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lvl="0">
              <a:lnSpc>
                <a:spcPct val="115000"/>
              </a:lnSpc>
            </a:pPr>
            <a:r>
              <a:rPr lang="pt" sz="1050" b="1" dirty="0">
                <a:solidFill>
                  <a:srgbClr val="4F81BD"/>
                </a:solidFill>
                <a:latin typeface="Calibri" panose="020F0502020204030204" pitchFamily="34" charset="0"/>
                <a:ea typeface="SimSun" panose="02010600030101010101" pitchFamily="2" charset="-122"/>
                <a:cs typeface="Arial" panose="020B0604020202020204" pitchFamily="34" charset="0"/>
              </a:rPr>
              <a:t>Relacionamentos com outras pessoas</a:t>
            </a:r>
            <a:endParaRPr lang="en-US" sz="1050" b="1"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lvl="0" indent="-171450">
              <a:lnSpc>
                <a:spcPct val="115000"/>
              </a:lnSpc>
              <a:buFont typeface="Arial" panose="020B0604020202020204" pitchFamily="34" charset="0"/>
              <a:buChar char="•"/>
            </a:pPr>
            <a:r>
              <a:rPr lang="pt" sz="1050" dirty="0">
                <a:solidFill>
                  <a:srgbClr val="4F81BD"/>
                </a:solidFill>
                <a:latin typeface="Calibri" panose="020F0502020204030204" pitchFamily="34" charset="0"/>
                <a:ea typeface="SimSun" panose="02010600030101010101" pitchFamily="2" charset="-122"/>
                <a:cs typeface="Arial" panose="020B0604020202020204" pitchFamily="34" charset="0"/>
              </a:rPr>
              <a:t>Não ser intimidado ou discriminado, não ser sujeito à violência.</a:t>
            </a:r>
          </a:p>
          <a:p>
            <a:pPr marL="171450" lvl="0" indent="-171450">
              <a:lnSpc>
                <a:spcPct val="115000"/>
              </a:lnSpc>
              <a:buFont typeface="Arial" panose="020B0604020202020204" pitchFamily="34" charset="0"/>
              <a:buChar char="•"/>
            </a:pPr>
            <a:r>
              <a:rPr lang="pt" sz="1050" dirty="0">
                <a:solidFill>
                  <a:srgbClr val="4F81BD"/>
                </a:solidFill>
                <a:latin typeface="Calibri" panose="020F0502020204030204" pitchFamily="34" charset="0"/>
                <a:ea typeface="SimSun" panose="02010600030101010101" pitchFamily="2" charset="-122"/>
                <a:cs typeface="Arial" panose="020B0604020202020204" pitchFamily="34" charset="0"/>
              </a:rPr>
              <a:t>Ter um senso de pertencimento.</a:t>
            </a:r>
            <a:endParaRPr lang="en-US"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lvl="0" indent="-171450">
              <a:lnSpc>
                <a:spcPct val="115000"/>
              </a:lnSpc>
              <a:buFont typeface="Arial" panose="020B0604020202020204" pitchFamily="34" charset="0"/>
              <a:buChar char="•"/>
            </a:pPr>
            <a:r>
              <a:rPr lang="pt" sz="1050" dirty="0">
                <a:solidFill>
                  <a:srgbClr val="4F81BD"/>
                </a:solidFill>
                <a:latin typeface="Calibri" panose="020F0502020204030204" pitchFamily="34" charset="0"/>
                <a:ea typeface="SimSun" panose="02010600030101010101" pitchFamily="2" charset="-122"/>
                <a:cs typeface="Arial" panose="020B0604020202020204" pitchFamily="34" charset="0"/>
              </a:rPr>
              <a:t>Sentindo-me respeitado como indivíduo por mérito próprio.</a:t>
            </a:r>
            <a:endParaRPr lang="en-US"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lvl="0" indent="-171450">
              <a:lnSpc>
                <a:spcPct val="115000"/>
              </a:lnSpc>
              <a:buFont typeface="Arial" panose="020B0604020202020204" pitchFamily="34" charset="0"/>
              <a:buChar char="•"/>
            </a:pPr>
            <a:r>
              <a:rPr lang="pt" sz="1050" dirty="0">
                <a:solidFill>
                  <a:srgbClr val="4F81BD"/>
                </a:solidFill>
                <a:latin typeface="Calibri" panose="020F0502020204030204" pitchFamily="34" charset="0"/>
                <a:ea typeface="SimSun" panose="02010600030101010101" pitchFamily="2" charset="-122"/>
                <a:cs typeface="Arial" panose="020B0604020202020204" pitchFamily="34" charset="0"/>
              </a:rPr>
              <a:t>Apego emocional à família e aos amigos.</a:t>
            </a:r>
            <a:endParaRPr lang="en-US"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lvl="0" indent="-171450">
              <a:lnSpc>
                <a:spcPct val="115000"/>
              </a:lnSpc>
              <a:buFont typeface="Arial" panose="020B0604020202020204" pitchFamily="34" charset="0"/>
              <a:buChar char="•"/>
            </a:pPr>
            <a:r>
              <a:rPr lang="pt" sz="1050" dirty="0">
                <a:solidFill>
                  <a:srgbClr val="4F81BD"/>
                </a:solidFill>
                <a:latin typeface="Calibri" panose="020F0502020204030204" pitchFamily="34" charset="0"/>
                <a:ea typeface="SimSun" panose="02010600030101010101" pitchFamily="2" charset="-122"/>
                <a:cs typeface="Arial" panose="020B0604020202020204" pitchFamily="34" charset="0"/>
              </a:rPr>
              <a:t>Ter uma comunidade.</a:t>
            </a:r>
            <a:endParaRPr lang="en-US"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lvl="0" indent="-171450">
              <a:lnSpc>
                <a:spcPct val="115000"/>
              </a:lnSpc>
              <a:buFont typeface="Arial" panose="020B0604020202020204" pitchFamily="34" charset="0"/>
              <a:buChar char="•"/>
            </a:pPr>
            <a:r>
              <a:rPr lang="pt" sz="1050" dirty="0">
                <a:solidFill>
                  <a:srgbClr val="4F81BD"/>
                </a:solidFill>
                <a:latin typeface="Calibri" panose="020F0502020204030204" pitchFamily="34" charset="0"/>
                <a:ea typeface="SimSun" panose="02010600030101010101" pitchFamily="2" charset="-122"/>
                <a:cs typeface="Arial" panose="020B0604020202020204" pitchFamily="34" charset="0"/>
              </a:rPr>
              <a:t>Estar confortável com outras pessoas.</a:t>
            </a:r>
            <a:endParaRPr lang="en-US"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lvl="0" indent="-171450">
              <a:lnSpc>
                <a:spcPct val="115000"/>
              </a:lnSpc>
              <a:buFont typeface="Arial" panose="020B0604020202020204" pitchFamily="34" charset="0"/>
              <a:buChar char="•"/>
            </a:pPr>
            <a:r>
              <a:rPr lang="pt" sz="1050" dirty="0">
                <a:solidFill>
                  <a:srgbClr val="4F81BD"/>
                </a:solidFill>
                <a:latin typeface="Calibri" panose="020F0502020204030204" pitchFamily="34" charset="0"/>
                <a:ea typeface="SimSun" panose="02010600030101010101" pitchFamily="2" charset="-122"/>
                <a:cs typeface="Arial" panose="020B0604020202020204" pitchFamily="34" charset="0"/>
              </a:rPr>
              <a:t>Ser capaz de gostar e confiar em outras pessoas.</a:t>
            </a:r>
            <a:endParaRPr lang="en-US"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lvl="0" indent="-171450">
              <a:lnSpc>
                <a:spcPct val="115000"/>
              </a:lnSpc>
              <a:buFont typeface="Arial" panose="020B0604020202020204" pitchFamily="34" charset="0"/>
              <a:buChar char="•"/>
            </a:pPr>
            <a:r>
              <a:rPr lang="pt" sz="1050" dirty="0">
                <a:solidFill>
                  <a:srgbClr val="4F81BD"/>
                </a:solidFill>
                <a:latin typeface="Calibri" panose="020F0502020204030204" pitchFamily="34" charset="0"/>
                <a:ea typeface="SimSun" panose="02010600030101010101" pitchFamily="2" charset="-122"/>
                <a:cs typeface="Arial" panose="020B0604020202020204" pitchFamily="34" charset="0"/>
              </a:rPr>
              <a:t>Poder expressar minhas opiniões e ser ouvido pelos outros.</a:t>
            </a:r>
            <a:endParaRPr lang="en-US"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lvl="0" indent="-171450">
              <a:lnSpc>
                <a:spcPct val="115000"/>
              </a:lnSpc>
              <a:buFont typeface="Arial" panose="020B0604020202020204" pitchFamily="34" charset="0"/>
              <a:buChar char="•"/>
            </a:pPr>
            <a:r>
              <a:rPr lang="pt" sz="1050" dirty="0">
                <a:solidFill>
                  <a:srgbClr val="4F81BD"/>
                </a:solidFill>
                <a:latin typeface="Calibri" panose="020F0502020204030204" pitchFamily="34" charset="0"/>
                <a:ea typeface="SimSun" panose="02010600030101010101" pitchFamily="2" charset="-122"/>
                <a:cs typeface="Arial" panose="020B0604020202020204" pitchFamily="34" charset="0"/>
              </a:rPr>
              <a:t>Ter uma rede de pessoas em quem posso confiar e que me apoiam.</a:t>
            </a:r>
            <a:endParaRPr lang="en-CH" sz="1050">
              <a:solidFill>
                <a:prstClr val="black"/>
              </a:solidFill>
              <a:latin typeface="Calibri" panose="020F0502020204030204" pitchFamily="34" charset="0"/>
              <a:ea typeface="SimSun" panose="02010600030101010101" pitchFamily="2" charset="-122"/>
              <a:cs typeface="Arial" panose="020B0604020202020204" pitchFamily="34" charset="0"/>
            </a:endParaRPr>
          </a:p>
          <a:p>
            <a:pPr lvl="0">
              <a:lnSpc>
                <a:spcPct val="115000"/>
              </a:lnSpc>
              <a:buSzPts val="800"/>
              <a:tabLst>
                <a:tab pos="457200" algn="l"/>
              </a:tabLst>
            </a:pPr>
            <a:endParaRPr lang="en-GB" sz="1050" b="1" dirty="0">
              <a:solidFill>
                <a:srgbClr val="4F81BD"/>
              </a:solidFill>
              <a:latin typeface="Calibri" panose="020F0502020204030204" pitchFamily="34" charset="0"/>
              <a:ea typeface="SimSun" panose="02010600030101010101" pitchFamily="2" charset="-122"/>
              <a:cs typeface="Times New Roman" panose="02020603050405020304" pitchFamily="18" charset="0"/>
            </a:endParaRPr>
          </a:p>
          <a:p>
            <a:pPr lvl="0">
              <a:lnSpc>
                <a:spcPct val="115000"/>
              </a:lnSpc>
              <a:buSzPts val="800"/>
              <a:tabLst>
                <a:tab pos="457200" algn="l"/>
              </a:tabLst>
            </a:pPr>
            <a:r>
              <a:rPr lang="pt" sz="1050" b="1" dirty="0">
                <a:solidFill>
                  <a:srgbClr val="4F81BD"/>
                </a:solidFill>
                <a:latin typeface="Calibri" panose="020F0502020204030204" pitchFamily="34" charset="0"/>
                <a:ea typeface="SimSun" panose="02010600030101010101" pitchFamily="2" charset="-122"/>
                <a:cs typeface="Times New Roman" panose="02020603050405020304" pitchFamily="18" charset="0"/>
              </a:rPr>
              <a:t>Necessidades básicas</a:t>
            </a:r>
          </a:p>
          <a:p>
            <a:pPr marL="285750" indent="-285750">
              <a:buFont typeface="Symbol" panose="05050102010706020507" pitchFamily="18" charset="2"/>
              <a:buChar char=""/>
            </a:pPr>
            <a:br>
              <a:rPr lang="pt-BR" sz="1050" dirty="0">
                <a:solidFill>
                  <a:srgbClr val="4F81BD"/>
                </a:solidFill>
                <a:latin typeface="Calibri" panose="020F0502020204030204" pitchFamily="34" charset="0"/>
                <a:ea typeface="SimSun" panose="02010600030101010101" pitchFamily="2" charset="-122"/>
                <a:cs typeface="Arial" panose="020B0604020202020204" pitchFamily="34" charset="0"/>
              </a:rPr>
            </a:br>
            <a:endParaRPr lang="pt-BR" sz="105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85750" indent="-285750">
              <a:buFont typeface="Symbol" panose="05050102010706020507" pitchFamily="18" charset="2"/>
              <a:buChar char=""/>
            </a:pPr>
            <a:r>
              <a:rPr lang="pt-BR" sz="1050" dirty="0">
                <a:solidFill>
                  <a:srgbClr val="4F81BD"/>
                </a:solidFill>
                <a:latin typeface="Calibri" panose="020F0502020204030204" pitchFamily="34" charset="0"/>
                <a:ea typeface="SimSun" panose="02010600030101010101" pitchFamily="2" charset="-122"/>
                <a:cs typeface="Arial" panose="020B0604020202020204" pitchFamily="34" charset="0"/>
              </a:rPr>
              <a:t>Comida e água limpa </a:t>
            </a:r>
          </a:p>
          <a:p>
            <a:pPr marL="285750" indent="-285750">
              <a:buFont typeface="Symbol" panose="05050102010706020507" pitchFamily="18" charset="2"/>
              <a:buChar char=""/>
            </a:pPr>
            <a:r>
              <a:rPr lang="pt-BR" sz="1050" dirty="0">
                <a:solidFill>
                  <a:srgbClr val="4F81BD"/>
                </a:solidFill>
                <a:latin typeface="Calibri" panose="020F0502020204030204" pitchFamily="34" charset="0"/>
                <a:ea typeface="SimSun" panose="02010600030101010101" pitchFamily="2" charset="-122"/>
                <a:cs typeface="Arial" panose="020B0604020202020204" pitchFamily="34" charset="0"/>
              </a:rPr>
              <a:t>Abrigo </a:t>
            </a:r>
          </a:p>
          <a:p>
            <a:pPr marL="285750" indent="-285750">
              <a:buFont typeface="Symbol" panose="05050102010706020507" pitchFamily="18" charset="2"/>
              <a:buChar char=""/>
            </a:pPr>
            <a:r>
              <a:rPr lang="pt-BR" sz="1050" dirty="0">
                <a:solidFill>
                  <a:srgbClr val="4F81BD"/>
                </a:solidFill>
                <a:latin typeface="Calibri" panose="020F0502020204030204" pitchFamily="34" charset="0"/>
                <a:ea typeface="SimSun" panose="02010600030101010101" pitchFamily="2" charset="-122"/>
                <a:cs typeface="Arial" panose="020B0604020202020204" pitchFamily="34" charset="0"/>
              </a:rPr>
              <a:t>Roupa </a:t>
            </a:r>
          </a:p>
          <a:p>
            <a:pPr marL="285750" indent="-285750">
              <a:buFont typeface="Symbol" panose="05050102010706020507" pitchFamily="18" charset="2"/>
              <a:buChar char=""/>
            </a:pPr>
            <a:r>
              <a:rPr lang="pt-BR" sz="1050" dirty="0">
                <a:solidFill>
                  <a:srgbClr val="4F81BD"/>
                </a:solidFill>
                <a:latin typeface="Calibri" panose="020F0502020204030204" pitchFamily="34" charset="0"/>
                <a:ea typeface="SimSun" panose="02010600030101010101" pitchFamily="2" charset="-122"/>
                <a:cs typeface="Arial" panose="020B0604020202020204" pitchFamily="34" charset="0"/>
              </a:rPr>
              <a:t>Atenção da saúde </a:t>
            </a:r>
          </a:p>
          <a:p>
            <a:pPr marL="285750" indent="-285750">
              <a:buFont typeface="Symbol" panose="05050102010706020507" pitchFamily="18" charset="2"/>
              <a:buChar char=""/>
            </a:pPr>
            <a:r>
              <a:rPr lang="pt-BR" sz="1050" dirty="0">
                <a:solidFill>
                  <a:srgbClr val="4F81BD"/>
                </a:solidFill>
                <a:latin typeface="Calibri" panose="020F0502020204030204" pitchFamily="34" charset="0"/>
                <a:ea typeface="SimSun" panose="02010600030101010101" pitchFamily="2" charset="-122"/>
                <a:cs typeface="Arial" panose="020B0604020202020204" pitchFamily="34" charset="0"/>
              </a:rPr>
              <a:t>Segurança financeira </a:t>
            </a:r>
          </a:p>
          <a:p>
            <a:pPr marL="285750" indent="-285750">
              <a:buFont typeface="Symbol" panose="05050102010706020507" pitchFamily="18" charset="2"/>
              <a:buChar char=""/>
            </a:pPr>
            <a:r>
              <a:rPr lang="pt-BR" sz="1050" dirty="0">
                <a:solidFill>
                  <a:srgbClr val="4F81BD"/>
                </a:solidFill>
                <a:latin typeface="Calibri" panose="020F0502020204030204" pitchFamily="34" charset="0"/>
                <a:ea typeface="SimSun" panose="02010600030101010101" pitchFamily="2" charset="-122"/>
                <a:cs typeface="Arial" panose="020B0604020202020204" pitchFamily="34" charset="0"/>
              </a:rPr>
              <a:t>Educação </a:t>
            </a:r>
          </a:p>
          <a:p>
            <a:pPr marL="285750" indent="-285750">
              <a:buFont typeface="Symbol" panose="05050102010706020507" pitchFamily="18" charset="2"/>
              <a:buChar char=""/>
            </a:pPr>
            <a:r>
              <a:rPr lang="pt-BR" sz="1050" dirty="0">
                <a:solidFill>
                  <a:srgbClr val="4F81BD"/>
                </a:solidFill>
                <a:latin typeface="Calibri" panose="020F0502020204030204" pitchFamily="34" charset="0"/>
                <a:ea typeface="SimSun" panose="02010600030101010101" pitchFamily="2" charset="-122"/>
                <a:cs typeface="Arial" panose="020B0604020202020204" pitchFamily="34" charset="0"/>
              </a:rPr>
              <a:t>Saneamento </a:t>
            </a:r>
          </a:p>
          <a:p>
            <a:pPr marL="285750" indent="-285750">
              <a:buFont typeface="Symbol" panose="05050102010706020507" pitchFamily="18" charset="2"/>
              <a:buChar char=""/>
            </a:pPr>
            <a:r>
              <a:rPr lang="pt-BR" sz="1050" dirty="0">
                <a:solidFill>
                  <a:srgbClr val="4F81BD"/>
                </a:solidFill>
                <a:latin typeface="Calibri" panose="020F0502020204030204" pitchFamily="34" charset="0"/>
                <a:ea typeface="SimSun" panose="02010600030101010101" pitchFamily="2" charset="-122"/>
                <a:cs typeface="Arial" panose="020B0604020202020204" pitchFamily="34" charset="0"/>
              </a:rPr>
              <a:t>Segurança pessoal. </a:t>
            </a:r>
          </a:p>
          <a:p>
            <a:pPr marL="0" marR="0" lvl="0" indent="0" algn="l" defTabSz="914400" rtl="0" eaLnBrk="1" fontAlgn="auto" latinLnBrk="0" hangingPunct="1">
              <a:lnSpc>
                <a:spcPct val="115000"/>
              </a:lnSpc>
              <a:spcBef>
                <a:spcPts val="0"/>
              </a:spcBef>
              <a:spcAft>
                <a:spcPts val="0"/>
              </a:spcAft>
              <a:buClrTx/>
              <a:buSzTx/>
              <a:buFontTx/>
              <a:buNone/>
              <a:tabLst/>
              <a:defRPr/>
            </a:pPr>
            <a:br>
              <a:rPr lang="pt-BR" sz="1050" b="1" dirty="0">
                <a:solidFill>
                  <a:srgbClr val="4F81BD"/>
                </a:solidFill>
                <a:latin typeface="Calibri" panose="020F0502020204030204" pitchFamily="34" charset="0"/>
                <a:ea typeface="SimSun" panose="02010600030101010101" pitchFamily="2" charset="-122"/>
                <a:cs typeface="Arial" panose="020B0604020202020204" pitchFamily="34" charset="0"/>
              </a:rPr>
            </a:br>
            <a:endParaRPr lang="pt-BR" sz="1050" b="1"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pt-BR" sz="1050" b="1" dirty="0">
                <a:solidFill>
                  <a:srgbClr val="4F81BD"/>
                </a:solidFill>
                <a:latin typeface="Calibri" panose="020F0502020204030204" pitchFamily="34" charset="0"/>
                <a:ea typeface="SimSun" panose="02010600030101010101" pitchFamily="2" charset="-122"/>
                <a:cs typeface="Arial" panose="020B0604020202020204" pitchFamily="34" charset="0"/>
              </a:rPr>
              <a:t>Engajamento </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050" b="1"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lvl="0" indent="-171450">
              <a:lnSpc>
                <a:spcPct val="115000"/>
              </a:lnSpc>
              <a:buFont typeface="Arial" panose="020B0604020202020204" pitchFamily="34" charset="0"/>
              <a:buChar char="•"/>
            </a:pPr>
            <a:r>
              <a:rPr lang="pt" sz="1050" dirty="0">
                <a:solidFill>
                  <a:srgbClr val="4F81BD"/>
                </a:solidFill>
                <a:latin typeface="Calibri" panose="020F0502020204030204" pitchFamily="34" charset="0"/>
                <a:ea typeface="SimSun" panose="02010600030101010101" pitchFamily="2" charset="-122"/>
                <a:cs typeface="Arial" panose="020B0604020202020204" pitchFamily="34" charset="0"/>
              </a:rPr>
              <a:t>Envolver-se em atividades que sejam pessoalmente gratificantes.</a:t>
            </a:r>
            <a:endParaRPr lang="en-US"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lvl="0" indent="-171450">
              <a:lnSpc>
                <a:spcPct val="115000"/>
              </a:lnSpc>
              <a:buFont typeface="Arial" panose="020B0604020202020204" pitchFamily="34" charset="0"/>
              <a:buChar char="•"/>
            </a:pPr>
            <a:r>
              <a:rPr lang="pt" sz="1050" dirty="0">
                <a:solidFill>
                  <a:srgbClr val="4F81BD"/>
                </a:solidFill>
                <a:latin typeface="Calibri" panose="020F0502020204030204" pitchFamily="34" charset="0"/>
                <a:ea typeface="SimSun" panose="02010600030101010101" pitchFamily="2" charset="-122"/>
                <a:cs typeface="Arial" panose="020B0604020202020204" pitchFamily="34" charset="0"/>
              </a:rPr>
              <a:t>Obter satisfação no trabalho ou em outras atividades.</a:t>
            </a:r>
            <a:endParaRPr lang="en-US"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lvl="0" indent="-171450">
              <a:lnSpc>
                <a:spcPct val="115000"/>
              </a:lnSpc>
              <a:buFont typeface="Arial" panose="020B0604020202020204" pitchFamily="34" charset="0"/>
              <a:buChar char="•"/>
            </a:pPr>
            <a:r>
              <a:rPr lang="pt" sz="1050" dirty="0">
                <a:solidFill>
                  <a:srgbClr val="4F81BD"/>
                </a:solidFill>
                <a:latin typeface="Calibri" panose="020F0502020204030204" pitchFamily="34" charset="0"/>
                <a:ea typeface="SimSun" panose="02010600030101010101" pitchFamily="2" charset="-122"/>
                <a:cs typeface="Arial" panose="020B0604020202020204" pitchFamily="34" charset="0"/>
              </a:rPr>
              <a:t>Ter acesso a atividades espirituais, culturais ou de lazer da minha escolha.</a:t>
            </a:r>
            <a:endParaRPr lang="en-US"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lvl="0" indent="-171450">
              <a:lnSpc>
                <a:spcPct val="115000"/>
              </a:lnSpc>
              <a:buFont typeface="Arial" panose="020B0604020202020204" pitchFamily="34" charset="0"/>
              <a:buChar char="•"/>
            </a:pPr>
            <a:r>
              <a:rPr lang="pt" sz="1050" dirty="0">
                <a:solidFill>
                  <a:srgbClr val="4F81BD"/>
                </a:solidFill>
                <a:latin typeface="Calibri" panose="020F0502020204030204" pitchFamily="34" charset="0"/>
                <a:ea typeface="SimSun" panose="02010600030101010101" pitchFamily="2" charset="-122"/>
                <a:cs typeface="Arial" panose="020B0604020202020204" pitchFamily="34" charset="0"/>
              </a:rPr>
              <a:t>Ter um papel e ser respeitado na comunidade.</a:t>
            </a:r>
            <a:endParaRPr lang="en-US" sz="1050" dirty="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lvl="0" indent="-171450">
              <a:lnSpc>
                <a:spcPct val="115000"/>
              </a:lnSpc>
              <a:buFont typeface="Arial" panose="020B0604020202020204" pitchFamily="34" charset="0"/>
              <a:buChar char="•"/>
            </a:pPr>
            <a:r>
              <a:rPr lang="pt" sz="1050" dirty="0">
                <a:solidFill>
                  <a:srgbClr val="4F81BD"/>
                </a:solidFill>
                <a:latin typeface="Calibri" panose="020F0502020204030204" pitchFamily="34" charset="0"/>
                <a:ea typeface="SimSun" panose="02010600030101010101" pitchFamily="2" charset="-122"/>
                <a:cs typeface="Arial" panose="020B0604020202020204" pitchFamily="34" charset="0"/>
              </a:rPr>
              <a:t>Sentir-se bem-vindo e participar de assuntos da comunidade.</a:t>
            </a:r>
            <a:endParaRPr lang="en-CH" sz="1050">
              <a:solidFill>
                <a:prstClr val="black"/>
              </a:solidFill>
              <a:latin typeface="Calibri" panose="020F0502020204030204" pitchFamily="34" charset="0"/>
              <a:ea typeface="SimSun" panose="02010600030101010101" pitchFamily="2" charset="-122"/>
              <a:cs typeface="Arial" panose="020B0604020202020204" pitchFamily="34" charset="0"/>
            </a:endParaRPr>
          </a:p>
          <a:p>
            <a:pPr lvl="0">
              <a:lnSpc>
                <a:spcPct val="115000"/>
              </a:lnSpc>
            </a:pPr>
            <a:endParaRPr lang="en-GB" sz="1050" b="1"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lvl="0">
              <a:lnSpc>
                <a:spcPct val="115000"/>
              </a:lnSpc>
            </a:pPr>
            <a:r>
              <a:rPr lang="pt" sz="1050" b="1" dirty="0">
                <a:solidFill>
                  <a:srgbClr val="4F81BD"/>
                </a:solidFill>
                <a:latin typeface="Calibri" panose="020F0502020204030204" pitchFamily="34" charset="0"/>
                <a:ea typeface="SimSun" panose="02010600030101010101" pitchFamily="2" charset="-122"/>
                <a:cs typeface="Arial" panose="020B0604020202020204" pitchFamily="34" charset="0"/>
              </a:rPr>
              <a:t>Superar desafios</a:t>
            </a:r>
            <a:endParaRPr lang="en-CH" sz="105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buFont typeface="Arial" panose="020B0604020202020204" pitchFamily="34" charset="0"/>
              <a:buChar char="•"/>
            </a:pPr>
            <a:r>
              <a:rPr lang="pt" sz="1050" dirty="0">
                <a:solidFill>
                  <a:srgbClr val="4F81BD"/>
                </a:solidFill>
                <a:latin typeface="Calibri" panose="020F0502020204030204" pitchFamily="34" charset="0"/>
                <a:ea typeface="SimSun" panose="02010600030101010101" pitchFamily="2" charset="-122"/>
                <a:cs typeface="Arial" panose="020B0604020202020204" pitchFamily="34" charset="0"/>
              </a:rPr>
              <a:t>Confiança para tomar decisões.</a:t>
            </a:r>
            <a:endParaRPr lang="en-CH" sz="105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buFont typeface="Arial" panose="020B0604020202020204" pitchFamily="34" charset="0"/>
              <a:buChar char="•"/>
            </a:pPr>
            <a:r>
              <a:rPr lang="pt" sz="1050" dirty="0">
                <a:solidFill>
                  <a:srgbClr val="4F81BD"/>
                </a:solidFill>
                <a:latin typeface="Calibri" panose="020F0502020204030204" pitchFamily="34" charset="0"/>
                <a:ea typeface="SimSun" panose="02010600030101010101" pitchFamily="2" charset="-122"/>
                <a:cs typeface="Arial" panose="020B0604020202020204" pitchFamily="34" charset="0"/>
              </a:rPr>
              <a:t>Ter resiliência.</a:t>
            </a:r>
            <a:endParaRPr lang="en-CH" sz="105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buFont typeface="Arial" panose="020B0604020202020204" pitchFamily="34" charset="0"/>
              <a:buChar char="•"/>
            </a:pPr>
            <a:r>
              <a:rPr lang="pt" sz="1050" dirty="0">
                <a:solidFill>
                  <a:srgbClr val="4F81BD"/>
                </a:solidFill>
                <a:latin typeface="Calibri" panose="020F0502020204030204" pitchFamily="34" charset="0"/>
                <a:ea typeface="SimSun" panose="02010600030101010101" pitchFamily="2" charset="-122"/>
                <a:cs typeface="Arial" panose="020B0604020202020204" pitchFamily="34" charset="0"/>
              </a:rPr>
              <a:t>Ser capaz de lidar com a frustração.</a:t>
            </a:r>
            <a:endParaRPr lang="en-CH" sz="105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buFont typeface="Arial" panose="020B0604020202020204" pitchFamily="34" charset="0"/>
              <a:buChar char="•"/>
            </a:pPr>
            <a:r>
              <a:rPr lang="pt" sz="1050" dirty="0">
                <a:solidFill>
                  <a:srgbClr val="4F81BD"/>
                </a:solidFill>
                <a:latin typeface="Calibri" panose="020F0502020204030204" pitchFamily="34" charset="0"/>
                <a:ea typeface="SimSun" panose="02010600030101010101" pitchFamily="2" charset="-122"/>
                <a:cs typeface="Arial" panose="020B0604020202020204" pitchFamily="34" charset="0"/>
              </a:rPr>
              <a:t>Lidando com mudanças no ambiente e na vida.</a:t>
            </a:r>
            <a:endParaRPr lang="en-CH" sz="105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buFont typeface="Arial" panose="020B0604020202020204" pitchFamily="34" charset="0"/>
              <a:buChar char="•"/>
            </a:pPr>
            <a:r>
              <a:rPr lang="pt" sz="1050" dirty="0">
                <a:solidFill>
                  <a:srgbClr val="4F81BD"/>
                </a:solidFill>
                <a:latin typeface="Calibri" panose="020F0502020204030204" pitchFamily="34" charset="0"/>
                <a:ea typeface="SimSun" panose="02010600030101010101" pitchFamily="2" charset="-122"/>
                <a:cs typeface="Arial" panose="020B0604020202020204" pitchFamily="34" charset="0"/>
              </a:rPr>
              <a:t>Ter equilíbrio entre vida profissional e familiar.</a:t>
            </a:r>
            <a:endParaRPr lang="en-CH" sz="105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buFont typeface="Arial" panose="020B0604020202020204" pitchFamily="34" charset="0"/>
              <a:buChar char="•"/>
            </a:pPr>
            <a:r>
              <a:rPr lang="pt" sz="1050" dirty="0">
                <a:solidFill>
                  <a:srgbClr val="4F81BD"/>
                </a:solidFill>
                <a:latin typeface="Calibri" panose="020F0502020204030204" pitchFamily="34" charset="0"/>
                <a:ea typeface="SimSun" panose="02010600030101010101" pitchFamily="2" charset="-122"/>
                <a:cs typeface="Arial" panose="020B0604020202020204" pitchFamily="34" charset="0"/>
              </a:rPr>
              <a:t>Ser capaz de focar e gerenciar atividades.</a:t>
            </a:r>
            <a:endParaRPr lang="en-CH" sz="105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buFont typeface="Arial" panose="020B0604020202020204" pitchFamily="34" charset="0"/>
              <a:buChar char="•"/>
            </a:pPr>
            <a:r>
              <a:rPr lang="pt" sz="1050" dirty="0">
                <a:solidFill>
                  <a:srgbClr val="4F81BD"/>
                </a:solidFill>
                <a:latin typeface="Calibri" panose="020F0502020204030204" pitchFamily="34" charset="0"/>
                <a:ea typeface="SimSun" panose="02010600030101010101" pitchFamily="2" charset="-122"/>
                <a:cs typeface="Arial" panose="020B0604020202020204" pitchFamily="34" charset="0"/>
              </a:rPr>
              <a:t>Superando barreiras para realizar aspirações.</a:t>
            </a:r>
            <a:endParaRPr lang="en-CH" sz="105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914400" lvl="0"/>
            <a:r>
              <a:rPr lang="pt" sz="1050"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en-CH" sz="1050">
              <a:solidFill>
                <a:prstClr val="black"/>
              </a:solidFill>
              <a:latin typeface="Calibri" panose="020F0502020204030204" pitchFamily="34" charset="0"/>
              <a:ea typeface="SimSun" panose="02010600030101010101" pitchFamily="2" charset="-122"/>
              <a:cs typeface="Arial" panose="020B0604020202020204" pitchFamily="34" charset="0"/>
            </a:endParaRPr>
          </a:p>
          <a:p>
            <a:pPr lvl="0">
              <a:lnSpc>
                <a:spcPct val="115000"/>
              </a:lnSpc>
            </a:pPr>
            <a:r>
              <a:rPr lang="pt" sz="1050" b="1" dirty="0">
                <a:solidFill>
                  <a:srgbClr val="4F81BD"/>
                </a:solidFill>
                <a:latin typeface="Calibri" panose="020F0502020204030204" pitchFamily="34" charset="0"/>
                <a:ea typeface="SimSun" panose="02010600030101010101" pitchFamily="2" charset="-122"/>
                <a:cs typeface="Arial" panose="020B0604020202020204" pitchFamily="34" charset="0"/>
              </a:rPr>
              <a:t>Ter controle sobre a própria vida</a:t>
            </a:r>
            <a:endParaRPr lang="en-CH" sz="1050">
              <a:solidFill>
                <a:prstClr val="black"/>
              </a:solidFill>
              <a:latin typeface="Calibri" panose="020F0502020204030204" pitchFamily="34" charset="0"/>
              <a:ea typeface="SimSun" panose="02010600030101010101" pitchFamily="2" charset="-122"/>
              <a:cs typeface="Arial" panose="020B0604020202020204" pitchFamily="34" charset="0"/>
            </a:endParaRPr>
          </a:p>
          <a:p>
            <a:pPr marL="171450" lvl="1" indent="-171450">
              <a:lnSpc>
                <a:spcPct val="115000"/>
              </a:lnSpc>
              <a:buFont typeface="Arial" panose="020B0604020202020204" pitchFamily="34" charset="0"/>
              <a:buChar char="•"/>
            </a:pPr>
            <a:r>
              <a:rPr lang="pt" sz="1050" dirty="0">
                <a:solidFill>
                  <a:srgbClr val="4F81BD"/>
                </a:solidFill>
                <a:latin typeface="Calibri" panose="020F0502020204030204" pitchFamily="34" charset="0"/>
                <a:ea typeface="SimSun" panose="02010600030101010101" pitchFamily="2" charset="-122"/>
                <a:cs typeface="Arial" panose="020B0604020202020204" pitchFamily="34" charset="0"/>
              </a:rPr>
              <a:t>Autonomia.</a:t>
            </a:r>
            <a:endParaRPr lang="en-CH" sz="105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71450" lvl="1" indent="-171450">
              <a:lnSpc>
                <a:spcPct val="115000"/>
              </a:lnSpc>
              <a:buFont typeface="Arial" panose="020B0604020202020204" pitchFamily="34" charset="0"/>
              <a:buChar char="•"/>
            </a:pPr>
            <a:r>
              <a:rPr lang="pt" sz="1050" dirty="0">
                <a:solidFill>
                  <a:srgbClr val="4F81BD"/>
                </a:solidFill>
                <a:latin typeface="Calibri" panose="020F0502020204030204" pitchFamily="34" charset="0"/>
                <a:ea typeface="SimSun" panose="02010600030101010101" pitchFamily="2" charset="-122"/>
                <a:cs typeface="Arial" panose="020B0604020202020204" pitchFamily="34" charset="0"/>
              </a:rPr>
              <a:t>Ser capaz de moldar a própria vida e recuperação.</a:t>
            </a:r>
            <a:endParaRPr lang="en-CH" sz="105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71450" lvl="1" indent="-171450">
              <a:lnSpc>
                <a:spcPct val="115000"/>
              </a:lnSpc>
              <a:buFont typeface="Arial" panose="020B0604020202020204" pitchFamily="34" charset="0"/>
              <a:buChar char="•"/>
            </a:pPr>
            <a:r>
              <a:rPr lang="pt" sz="1050" dirty="0">
                <a:solidFill>
                  <a:srgbClr val="4F81BD"/>
                </a:solidFill>
                <a:latin typeface="Calibri" panose="020F0502020204030204" pitchFamily="34" charset="0"/>
                <a:ea typeface="SimSun" panose="02010600030101010101" pitchFamily="2" charset="-122"/>
                <a:cs typeface="Arial" panose="020B0604020202020204" pitchFamily="34" charset="0"/>
              </a:rPr>
              <a:t>Ter voz ativa nas decisões da comunidade.</a:t>
            </a:r>
            <a:endParaRPr lang="en-CH" sz="105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171450" lvl="1" indent="-171450">
              <a:lnSpc>
                <a:spcPct val="115000"/>
              </a:lnSpc>
              <a:buFont typeface="Arial" panose="020B0604020202020204" pitchFamily="34" charset="0"/>
              <a:buChar char="•"/>
            </a:pPr>
            <a:r>
              <a:rPr lang="pt" sz="1050" dirty="0">
                <a:solidFill>
                  <a:srgbClr val="4F81BD"/>
                </a:solidFill>
                <a:latin typeface="Calibri" panose="020F0502020204030204" pitchFamily="34" charset="0"/>
                <a:ea typeface="SimSun" panose="02010600030101010101" pitchFamily="2" charset="-122"/>
                <a:cs typeface="Arial" panose="020B0604020202020204" pitchFamily="34" charset="0"/>
              </a:rPr>
              <a:t>Sentir que seus desejos são ouvidos e respeitados.</a:t>
            </a:r>
            <a:endParaRPr lang="en-CH" sz="1050">
              <a:solidFill>
                <a:srgbClr val="4F81BD"/>
              </a:solidFill>
              <a:latin typeface="Calibri" panose="020F0502020204030204" pitchFamily="34" charset="0"/>
              <a:ea typeface="SimSun" panose="02010600030101010101" pitchFamily="2" charset="-122"/>
              <a:cs typeface="Arial" panose="020B0604020202020204" pitchFamily="34" charset="0"/>
            </a:endParaRPr>
          </a:p>
          <a:p>
            <a:pPr lvl="0" algn="just">
              <a:lnSpc>
                <a:spcPct val="115000"/>
              </a:lnSpc>
              <a:spcAft>
                <a:spcPts val="300"/>
              </a:spcAft>
            </a:pPr>
            <a:endParaRPr lang="en-GB" sz="105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0" marR="0" lvl="0" indent="0" algn="just" defTabSz="914400" rtl="0" eaLnBrk="1" fontAlgn="auto" latinLnBrk="0" hangingPunct="1">
              <a:lnSpc>
                <a:spcPct val="115000"/>
              </a:lnSpc>
              <a:spcBef>
                <a:spcPts val="0"/>
              </a:spcBef>
              <a:spcAft>
                <a:spcPts val="300"/>
              </a:spcAft>
              <a:buClrTx/>
              <a:buSzTx/>
              <a:buFontTx/>
              <a:buNone/>
              <a:tabLst/>
              <a:defRPr/>
            </a:pPr>
            <a:r>
              <a:rPr lang="pt-BR" sz="1200" kern="1200" dirty="0">
                <a:solidFill>
                  <a:schemeClr val="tx1"/>
                </a:solidFill>
                <a:effectLst/>
                <a:latin typeface="+mn-lt"/>
                <a:ea typeface="+mn-ea"/>
                <a:cs typeface="+mn-cs"/>
              </a:rPr>
              <a:t>O controle e a escolha estão fortemente ligados ao direito à capacidade legal (Artigo 12 da Convenção sobre os Direitos das Pessoas com Deficiência, ou CDPD) </a:t>
            </a:r>
            <a:r>
              <a:rPr lang="pt" sz="1050" i="1"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pt" sz="1050" i="1" dirty="0">
                <a:solidFill>
                  <a:srgbClr val="4F81BD"/>
                </a:solidFill>
                <a:latin typeface="Calibri" panose="020F0502020204030204" pitchFamily="34" charset="0"/>
                <a:ea typeface="SimSun" panose="02010600030101010101" pitchFamily="2" charset="-122"/>
                <a:cs typeface="Arial" panose="020B0604020202020204" pitchFamily="34" charset="0"/>
                <a:hlinkClick r:id="rId3" action="ppaction://hlinkfile" tooltip=", 2007 #59">
                  <a:extLst>
                    <a:ext uri="{A12FA001-AC4F-418D-AE19-62706E023703}">
                      <ahyp:hlinkClr xmlns:ahyp="http://schemas.microsoft.com/office/drawing/2018/hyperlinkcolor" val="tx"/>
                    </a:ext>
                  </a:extLst>
                </a:hlinkClick>
              </a:rPr>
              <a:t>3 </a:t>
            </a:r>
            <a:r>
              <a:rPr lang="pt" sz="1050" i="1"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pt" sz="1050"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pt-BR" sz="1200" kern="1200" dirty="0">
                <a:solidFill>
                  <a:schemeClr val="tx1"/>
                </a:solidFill>
                <a:effectLst/>
                <a:latin typeface="+mn-lt"/>
                <a:ea typeface="+mn-ea"/>
                <a:cs typeface="+mn-cs"/>
              </a:rPr>
              <a:t>Este tema é desenvolvido no módulo de </a:t>
            </a:r>
            <a:r>
              <a:rPr lang="pt-BR" sz="1200" i="1" kern="1200" dirty="0">
                <a:solidFill>
                  <a:schemeClr val="tx1"/>
                </a:solidFill>
                <a:effectLst/>
                <a:latin typeface="+mn-lt"/>
                <a:ea typeface="+mn-ea"/>
                <a:cs typeface="+mn-cs"/>
              </a:rPr>
              <a:t>Capacidade legal e direito de decidir e no módulo de Tomada de decisão apoiada e planejamento antecipado</a:t>
            </a:r>
            <a:r>
              <a:rPr lang="pt" sz="1050" i="1" dirty="0">
                <a:solidFill>
                  <a:srgbClr val="4F81BD"/>
                </a:solidFill>
                <a:latin typeface="Calibri" panose="020F0502020204030204" pitchFamily="34" charset="0"/>
                <a:ea typeface="SimSun" panose="02010600030101010101" pitchFamily="2" charset="-122"/>
                <a:cs typeface="Arial" panose="020B0604020202020204" pitchFamily="34" charset="0"/>
              </a:rPr>
              <a:t>.</a:t>
            </a:r>
            <a:endParaRPr lang="en-CH" sz="1050" i="1">
              <a:solidFill>
                <a:prstClr val="black"/>
              </a:solidFill>
              <a:latin typeface="Calibri" panose="020F0502020204030204" pitchFamily="34" charset="0"/>
              <a:ea typeface="SimSun" panose="02010600030101010101" pitchFamily="2" charset="-122"/>
              <a:cs typeface="Arial" panose="020B0604020202020204" pitchFamily="34"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lang="pt-BR" sz="1200" kern="1200" dirty="0">
                <a:solidFill>
                  <a:schemeClr val="tx1"/>
                </a:solidFill>
                <a:effectLst/>
                <a:latin typeface="+mn-lt"/>
                <a:ea typeface="+mn-ea"/>
                <a:cs typeface="+mn-cs"/>
              </a:rPr>
              <a:t>É importante observar que profissionais de saúde mental e outros profissionais geralmente se concentram em abordar apenas alguns elementos limitados que afetam a saúde mental, deixando de lado outros elementos fundamentais que impactam positivamente a saúde mental e o bem-estar – como equilíbrio, metas e conquistas e trabalho – apesar de considerarem esses elementos positivos importantes para sua própria saúde mental e bem-estar </a:t>
            </a:r>
            <a:r>
              <a:rPr lang="pt" sz="1050" i="1"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pt" sz="1050" i="1" dirty="0">
                <a:solidFill>
                  <a:srgbClr val="4F81BD"/>
                </a:solidFill>
                <a:latin typeface="Calibri" panose="020F0502020204030204" pitchFamily="34" charset="0"/>
                <a:ea typeface="SimSun" panose="02010600030101010101" pitchFamily="2" charset="-122"/>
                <a:cs typeface="Arial" panose="020B0604020202020204" pitchFamily="34" charset="0"/>
                <a:hlinkClick r:id="rId4" action="ppaction://hlinkfile" tooltip="Schrank B, 2015 #393">
                  <a:extLst>
                    <a:ext uri="{A12FA001-AC4F-418D-AE19-62706E023703}">
                      <ahyp:hlinkClr xmlns:ahyp="http://schemas.microsoft.com/office/drawing/2018/hyperlinkcolor" val="tx"/>
                    </a:ext>
                  </a:extLst>
                </a:hlinkClick>
              </a:rPr>
              <a:t>4 </a:t>
            </a:r>
            <a:r>
              <a:rPr lang="pt" sz="1050" i="1" dirty="0">
                <a:solidFill>
                  <a:srgbClr val="4F81BD"/>
                </a:solidFill>
                <a:latin typeface="Calibri" panose="020F0502020204030204" pitchFamily="34" charset="0"/>
                <a:ea typeface="SimSun" panose="02010600030101010101" pitchFamily="2" charset="-122"/>
                <a:cs typeface="Arial" panose="020B0604020202020204" pitchFamily="34" charset="0"/>
              </a:rPr>
              <a:t>).</a:t>
            </a:r>
            <a:endParaRPr lang="en-CH" sz="1050">
              <a:solidFill>
                <a:prstClr val="black"/>
              </a:solidFill>
              <a:latin typeface="Calibri" panose="020F0502020204030204" pitchFamily="34" charset="0"/>
              <a:ea typeface="SimSun" panose="02010600030101010101" pitchFamily="2" charset="-122"/>
              <a:cs typeface="Arial" panose="020B0604020202020204" pitchFamily="34" charset="0"/>
            </a:endParaRPr>
          </a:p>
          <a:p>
            <a:endParaRPr lang="en-CH" sz="1050" dirty="0"/>
          </a:p>
        </p:txBody>
      </p:sp>
      <p:sp>
        <p:nvSpPr>
          <p:cNvPr id="4" name="Slide Number Placeholder 3"/>
          <p:cNvSpPr>
            <a:spLocks noGrp="1"/>
          </p:cNvSpPr>
          <p:nvPr>
            <p:ph type="sldNum" sz="quarter" idx="5"/>
          </p:nvPr>
        </p:nvSpPr>
        <p:spPr/>
        <p:txBody>
          <a:bodyPr/>
          <a:lstStyle/>
          <a:p>
            <a:fld id="{F4F7DB96-B4E3-48F2-8E35-A4648E993116}" type="slidenum">
              <a:rPr lang="en-CH" smtClean="0"/>
              <a:t>20</a:t>
            </a:fld>
            <a:endParaRPr lang="en-CH"/>
          </a:p>
        </p:txBody>
      </p:sp>
    </p:spTree>
    <p:extLst>
      <p:ext uri="{BB962C8B-B14F-4D97-AF65-F5344CB8AC3E}">
        <p14:creationId xmlns:p14="http://schemas.microsoft.com/office/powerpoint/2010/main" val="2439013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457200"/>
            <a:ext cx="5094288" cy="2867025"/>
          </a:xfrm>
        </p:spPr>
      </p:sp>
      <p:sp>
        <p:nvSpPr>
          <p:cNvPr id="3" name="Notes Placeholder 2"/>
          <p:cNvSpPr>
            <a:spLocks noGrp="1"/>
          </p:cNvSpPr>
          <p:nvPr>
            <p:ph type="body" idx="1"/>
          </p:nvPr>
        </p:nvSpPr>
        <p:spPr>
          <a:xfrm>
            <a:off x="422965" y="3324240"/>
            <a:ext cx="5962857" cy="6117915"/>
          </a:xfrm>
        </p:spPr>
        <p:txBody>
          <a:bodyPr/>
          <a:lstStyle/>
          <a:p>
            <a:pPr rtl="0"/>
            <a:r>
              <a:rPr lang="pt-BR" sz="1200" b="1" i="0" u="none" strike="noStrike" kern="1200" dirty="0">
                <a:solidFill>
                  <a:schemeClr val="tx1"/>
                </a:solidFill>
                <a:effectLst/>
                <a:latin typeface="+mn-lt"/>
                <a:ea typeface="+mn-ea"/>
                <a:cs typeface="+mn-cs"/>
              </a:rPr>
              <a:t>A </a:t>
            </a:r>
            <a:r>
              <a:rPr lang="pt-BR" sz="1200" b="1" i="1" u="none" strike="noStrike" kern="1200" dirty="0" err="1">
                <a:solidFill>
                  <a:schemeClr val="tx1"/>
                </a:solidFill>
                <a:effectLst/>
                <a:latin typeface="+mn-lt"/>
                <a:ea typeface="+mn-ea"/>
                <a:cs typeface="+mn-cs"/>
              </a:rPr>
              <a:t>QualityRights</a:t>
            </a:r>
            <a:r>
              <a:rPr lang="pt-BR" sz="1200" b="1" i="0" u="none" strike="noStrike" kern="1200" dirty="0">
                <a:solidFill>
                  <a:schemeClr val="tx1"/>
                </a:solidFill>
                <a:effectLst/>
                <a:latin typeface="+mn-lt"/>
                <a:ea typeface="+mn-ea"/>
                <a:cs typeface="+mn-cs"/>
              </a:rPr>
              <a:t> da OMS é uma iniciativa que visa melhorar a qualidade dos cuidados e apoio nos serviços de saúde mental e serviços sociais e promover os direitos humanos das pessoas com deficiências psicossociais, intelectuais ou cognitivas em todo o mundo. A </a:t>
            </a:r>
            <a:r>
              <a:rPr lang="pt-BR" sz="1200" b="1" i="1" u="none" strike="noStrike" kern="1200" dirty="0" err="1">
                <a:solidFill>
                  <a:schemeClr val="tx1"/>
                </a:solidFill>
                <a:effectLst/>
                <a:latin typeface="+mn-lt"/>
                <a:ea typeface="+mn-ea"/>
                <a:cs typeface="+mn-cs"/>
              </a:rPr>
              <a:t>QualityRights</a:t>
            </a:r>
            <a:r>
              <a:rPr lang="pt-BR" sz="1200" b="1" i="0" u="none" strike="noStrike" kern="1200" dirty="0">
                <a:solidFill>
                  <a:schemeClr val="tx1"/>
                </a:solidFill>
                <a:effectLst/>
                <a:latin typeface="+mn-lt"/>
                <a:ea typeface="+mn-ea"/>
                <a:cs typeface="+mn-cs"/>
              </a:rPr>
              <a:t> usa uma abordagem participativa para atingir os seguintes objetivos: </a:t>
            </a:r>
            <a:endParaRPr lang="pt-BR" b="0" dirty="0">
              <a:effectLst/>
            </a:endParaRPr>
          </a:p>
          <a:p>
            <a:pPr rtl="0"/>
            <a:r>
              <a:rPr lang="pt-BR" sz="1200" b="1" i="0" u="none" strike="noStrike" kern="1200" dirty="0">
                <a:solidFill>
                  <a:schemeClr val="tx1"/>
                </a:solidFill>
                <a:effectLst/>
                <a:latin typeface="+mn-lt"/>
                <a:ea typeface="+mn-ea"/>
                <a:cs typeface="+mn-cs"/>
              </a:rPr>
              <a:t>A iniciativa tem cinco objetivos principais:</a:t>
            </a:r>
            <a:endParaRPr lang="pt-BR" b="0" dirty="0">
              <a:effectLst/>
            </a:endParaRPr>
          </a:p>
          <a:p>
            <a:pPr rtl="0" fontAlgn="base"/>
            <a:r>
              <a:rPr lang="pt-BR" sz="1200" b="1" i="0" u="none" strike="noStrike" kern="1200" dirty="0">
                <a:solidFill>
                  <a:schemeClr val="tx1"/>
                </a:solidFill>
                <a:effectLst/>
                <a:latin typeface="+mn-lt"/>
                <a:ea typeface="+mn-ea"/>
                <a:cs typeface="+mn-cs"/>
              </a:rPr>
              <a:t>O primeiro é desenvolver a capacidade de compreender e promover os direitos das pessoas com deficiências psicossociais, intelectuais e cognitivas (entre pessoas com deficiência, famílias, profissionais, ONGs, etc.). Somente através do desenvolvimento de conhecimentos e habilidades sobre direitos humanos seremos capazes de mudar atitudes e práticas de forma sustentável.</a:t>
            </a:r>
          </a:p>
          <a:p>
            <a:pPr lvl="1" rtl="0" fontAlgn="base"/>
            <a:r>
              <a:rPr lang="pt-BR" sz="1200" b="0" i="0" u="none" strike="noStrike" kern="1200" dirty="0">
                <a:solidFill>
                  <a:schemeClr val="tx1"/>
                </a:solidFill>
                <a:effectLst/>
                <a:latin typeface="+mn-lt"/>
                <a:ea typeface="+mn-ea"/>
                <a:cs typeface="+mn-cs"/>
              </a:rPr>
              <a:t>As pessoas precisam entender quais são seus direitos para que possam reivindicá-los.</a:t>
            </a:r>
          </a:p>
          <a:p>
            <a:pPr lvl="1" rtl="0" fontAlgn="base"/>
            <a:r>
              <a:rPr lang="pt-BR" sz="1200" b="0" i="0" u="none" strike="noStrike" kern="1200" dirty="0">
                <a:solidFill>
                  <a:schemeClr val="tx1"/>
                </a:solidFill>
                <a:effectLst/>
                <a:latin typeface="+mn-lt"/>
                <a:ea typeface="+mn-ea"/>
                <a:cs typeface="+mn-cs"/>
              </a:rPr>
              <a:t>Os familiares e cuidadores também precisam entender esses direitos para que também possam respeitá-los e apoiar seus parentes no acesso a esses direitos.  </a:t>
            </a:r>
          </a:p>
          <a:p>
            <a:pPr lvl="1" rtl="0" fontAlgn="base"/>
            <a:r>
              <a:rPr lang="pt-BR" sz="1200" b="0" i="0" u="none" strike="noStrike" kern="1200" dirty="0">
                <a:solidFill>
                  <a:schemeClr val="tx1"/>
                </a:solidFill>
                <a:effectLst/>
                <a:latin typeface="+mn-lt"/>
                <a:ea typeface="+mn-ea"/>
                <a:cs typeface="+mn-cs"/>
              </a:rPr>
              <a:t>Os profissionais de saúde, assistentes sociais e outros profissionais precisam estar cientes dos direitos das pessoas com deficiências psicossociais, intelectuais e cognitivas para mudar suas atitudes e práticas.</a:t>
            </a:r>
          </a:p>
          <a:p>
            <a:pPr rtl="0" fontAlgn="base"/>
            <a:r>
              <a:rPr lang="pt-BR" sz="1200" b="1" i="0" u="none" strike="noStrike" kern="1200" dirty="0">
                <a:solidFill>
                  <a:schemeClr val="tx1"/>
                </a:solidFill>
                <a:effectLst/>
                <a:latin typeface="+mn-lt"/>
                <a:ea typeface="+mn-ea"/>
                <a:cs typeface="+mn-cs"/>
              </a:rPr>
              <a:t>A </a:t>
            </a:r>
            <a:r>
              <a:rPr lang="pt-BR" sz="1200" b="1" i="0" u="none" strike="noStrike" kern="1200" dirty="0" err="1">
                <a:solidFill>
                  <a:schemeClr val="tx1"/>
                </a:solidFill>
                <a:effectLst/>
                <a:latin typeface="+mn-lt"/>
                <a:ea typeface="+mn-ea"/>
                <a:cs typeface="+mn-cs"/>
              </a:rPr>
              <a:t>QualityRights</a:t>
            </a:r>
            <a:r>
              <a:rPr lang="pt-BR" sz="1200" b="1" i="0" u="none" strike="noStrike" kern="1200" dirty="0">
                <a:solidFill>
                  <a:schemeClr val="tx1"/>
                </a:solidFill>
                <a:effectLst/>
                <a:latin typeface="+mn-lt"/>
                <a:ea typeface="+mn-ea"/>
                <a:cs typeface="+mn-cs"/>
              </a:rPr>
              <a:t> também trabalha com os países para melhorar a qualidade e as condições dos direitos humanos na saúde mental e serviços relacionados.  </a:t>
            </a:r>
          </a:p>
          <a:p>
            <a:pPr lvl="1" rtl="0" fontAlgn="base"/>
            <a:r>
              <a:rPr lang="pt-BR" sz="1200" b="0" i="0" u="none" strike="noStrike" kern="1200" dirty="0">
                <a:solidFill>
                  <a:schemeClr val="tx1"/>
                </a:solidFill>
                <a:effectLst/>
                <a:latin typeface="+mn-lt"/>
                <a:ea typeface="+mn-ea"/>
                <a:cs typeface="+mn-cs"/>
              </a:rPr>
              <a:t>A </a:t>
            </a:r>
            <a:r>
              <a:rPr lang="pt-BR" sz="1200" b="0" i="1" u="none" strike="noStrike" kern="1200" dirty="0" err="1">
                <a:solidFill>
                  <a:schemeClr val="tx1"/>
                </a:solidFill>
                <a:effectLst/>
                <a:latin typeface="+mn-lt"/>
                <a:ea typeface="+mn-ea"/>
                <a:cs typeface="+mn-cs"/>
              </a:rPr>
              <a:t>QualityRights</a:t>
            </a:r>
            <a:r>
              <a:rPr lang="pt-BR" sz="1200" b="0" i="0" u="none" strike="noStrike" kern="1200" dirty="0">
                <a:solidFill>
                  <a:schemeClr val="tx1"/>
                </a:solidFill>
                <a:effectLst/>
                <a:latin typeface="+mn-lt"/>
                <a:ea typeface="+mn-ea"/>
                <a:cs typeface="+mn-cs"/>
              </a:rPr>
              <a:t> apoia os países na avaliação de seus serviços de saúde mental e assistência social para determinar em que medida estes defendem os direitos dos usuários dos serviços.  </a:t>
            </a:r>
          </a:p>
          <a:p>
            <a:pPr lvl="1" rtl="0" fontAlgn="base"/>
            <a:r>
              <a:rPr lang="pt-BR" sz="1200" b="0" i="0" u="none" strike="noStrike" kern="1200" dirty="0">
                <a:solidFill>
                  <a:schemeClr val="tx1"/>
                </a:solidFill>
                <a:effectLst/>
                <a:latin typeface="+mn-lt"/>
                <a:ea typeface="+mn-ea"/>
                <a:cs typeface="+mn-cs"/>
              </a:rPr>
              <a:t>A </a:t>
            </a:r>
            <a:r>
              <a:rPr lang="pt-BR" sz="1200" b="0" i="1" u="none" strike="noStrike" kern="1200" dirty="0" err="1">
                <a:solidFill>
                  <a:schemeClr val="tx1"/>
                </a:solidFill>
                <a:effectLst/>
                <a:latin typeface="+mn-lt"/>
                <a:ea typeface="+mn-ea"/>
                <a:cs typeface="+mn-cs"/>
              </a:rPr>
              <a:t>QualityRights</a:t>
            </a:r>
            <a:r>
              <a:rPr lang="pt-BR" sz="1200" b="0" i="0" u="none" strike="noStrike" kern="1200" dirty="0">
                <a:solidFill>
                  <a:schemeClr val="tx1"/>
                </a:solidFill>
                <a:effectLst/>
                <a:latin typeface="+mn-lt"/>
                <a:ea typeface="+mn-ea"/>
                <a:cs typeface="+mn-cs"/>
              </a:rPr>
              <a:t> também apoia os países na implementação de planos para ajudar a transformar os serviços, de modo que promovam os direitos humanos e a recuperação.</a:t>
            </a:r>
          </a:p>
          <a:p>
            <a:pPr rtl="0" fontAlgn="base"/>
            <a:r>
              <a:rPr lang="pt-BR" sz="1200" b="1" i="0" u="none" strike="noStrike" kern="1200" dirty="0">
                <a:solidFill>
                  <a:schemeClr val="tx1"/>
                </a:solidFill>
                <a:effectLst/>
                <a:latin typeface="+mn-lt"/>
                <a:ea typeface="+mn-ea"/>
                <a:cs typeface="+mn-cs"/>
              </a:rPr>
              <a:t>Outra área é a criação de serviços e apoios baseados na comunidade que respeitem e promovam os direitos humanos.  </a:t>
            </a:r>
          </a:p>
          <a:p>
            <a:pPr lvl="1" rtl="0" fontAlgn="base"/>
            <a:r>
              <a:rPr lang="pt-BR" sz="1200" b="0" i="0" u="none" strike="noStrike" kern="1200" dirty="0">
                <a:solidFill>
                  <a:schemeClr val="tx1"/>
                </a:solidFill>
                <a:effectLst/>
                <a:latin typeface="+mn-lt"/>
                <a:ea typeface="+mn-ea"/>
                <a:cs typeface="+mn-cs"/>
              </a:rPr>
              <a:t>Para acabar com a institucionalização e promover a inclusão na comunidade, é essencial que os países implementem uma gama completa de serviços que atendam às necessidades e exigências das pessoas.  No entanto, muitos dos serviços prestados nos países estão desatualizados e não atendem às exigências das pessoas.  </a:t>
            </a:r>
          </a:p>
          <a:p>
            <a:pPr lvl="1" rtl="0" fontAlgn="base"/>
            <a:r>
              <a:rPr lang="pt-BR" sz="1200" b="0" i="0" u="none" strike="noStrike" kern="1200" dirty="0">
                <a:solidFill>
                  <a:schemeClr val="tx1"/>
                </a:solidFill>
                <a:effectLst/>
                <a:latin typeface="+mn-lt"/>
                <a:ea typeface="+mn-ea"/>
                <a:cs typeface="+mn-cs"/>
              </a:rPr>
              <a:t>A </a:t>
            </a:r>
            <a:r>
              <a:rPr lang="pt-BR" sz="1200" b="0" i="1" u="none" strike="noStrike" kern="1200" dirty="0" err="1">
                <a:solidFill>
                  <a:schemeClr val="tx1"/>
                </a:solidFill>
                <a:effectLst/>
                <a:latin typeface="+mn-lt"/>
                <a:ea typeface="+mn-ea"/>
                <a:cs typeface="+mn-cs"/>
              </a:rPr>
              <a:t>QualityRights</a:t>
            </a:r>
            <a:r>
              <a:rPr lang="pt-BR" sz="1200" b="0" i="0" u="none" strike="noStrike" kern="1200" dirty="0">
                <a:solidFill>
                  <a:schemeClr val="tx1"/>
                </a:solidFill>
                <a:effectLst/>
                <a:latin typeface="+mn-lt"/>
                <a:ea typeface="+mn-ea"/>
                <a:cs typeface="+mn-cs"/>
              </a:rPr>
              <a:t> está fornecendo orientação aos países sobre serviços e apoios baseados na comunidade que são centrados nas pessoas, operam sem coerção, respondem às necessidades das pessoas e apoiam a recuperação.</a:t>
            </a:r>
          </a:p>
          <a:p>
            <a:pPr rtl="0" fontAlgn="base"/>
            <a:r>
              <a:rPr lang="pt-BR" sz="1200" b="1" i="0" u="none" strike="noStrike" kern="1200" dirty="0">
                <a:solidFill>
                  <a:schemeClr val="tx1"/>
                </a:solidFill>
                <a:effectLst/>
                <a:latin typeface="+mn-lt"/>
                <a:ea typeface="+mn-ea"/>
                <a:cs typeface="+mn-cs"/>
              </a:rPr>
              <a:t>Uma quarta área importante de trabalho é apoiar o desenvolvimento de movimentos da sociedade civil nos países para realizar </a:t>
            </a:r>
            <a:r>
              <a:rPr lang="pt-BR" sz="1200" b="1" i="0" u="none" strike="noStrike" kern="1200" dirty="0" err="1">
                <a:solidFill>
                  <a:schemeClr val="tx1"/>
                </a:solidFill>
                <a:effectLst/>
                <a:latin typeface="+mn-lt"/>
                <a:ea typeface="+mn-ea"/>
                <a:cs typeface="+mn-cs"/>
              </a:rPr>
              <a:t>advocacy</a:t>
            </a:r>
            <a:r>
              <a:rPr lang="pt-BR" sz="1200" b="1" i="0" u="none" strike="noStrike" kern="1200" dirty="0">
                <a:solidFill>
                  <a:schemeClr val="tx1"/>
                </a:solidFill>
                <a:effectLst/>
                <a:latin typeface="+mn-lt"/>
                <a:ea typeface="+mn-ea"/>
                <a:cs typeface="+mn-cs"/>
              </a:rPr>
              <a:t> e influenciar a formulação de políticas.  </a:t>
            </a:r>
          </a:p>
          <a:p>
            <a:pPr lvl="1" rtl="0" fontAlgn="base"/>
            <a:r>
              <a:rPr lang="pt-BR" sz="1200" b="0" i="0" u="none" strike="noStrike" kern="1200" dirty="0">
                <a:solidFill>
                  <a:schemeClr val="tx1"/>
                </a:solidFill>
                <a:effectLst/>
                <a:latin typeface="+mn-lt"/>
                <a:ea typeface="+mn-ea"/>
                <a:cs typeface="+mn-cs"/>
              </a:rPr>
              <a:t>Trata-se de apoiar as pessoas com deficiências psicossociais, intelectuais e cognitivas e suas organizações para que tenham um papel central e uma voz forte em todos os processos de tomada de decisão que as afetam.</a:t>
            </a:r>
          </a:p>
          <a:p>
            <a:pPr rtl="0" fontAlgn="base"/>
            <a:r>
              <a:rPr lang="pt-BR" sz="1200" b="1" i="0" u="none" strike="noStrike" kern="1200" dirty="0">
                <a:solidFill>
                  <a:schemeClr val="tx1"/>
                </a:solidFill>
                <a:effectLst/>
                <a:latin typeface="+mn-lt"/>
                <a:ea typeface="+mn-ea"/>
                <a:cs typeface="+mn-cs"/>
              </a:rPr>
              <a:t>E, finalmente, a </a:t>
            </a:r>
            <a:r>
              <a:rPr lang="pt-BR" sz="1200" b="1" i="1" u="none" strike="noStrike" kern="1200" dirty="0" err="1">
                <a:solidFill>
                  <a:schemeClr val="tx1"/>
                </a:solidFill>
                <a:effectLst/>
                <a:latin typeface="+mn-lt"/>
                <a:ea typeface="+mn-ea"/>
                <a:cs typeface="+mn-cs"/>
              </a:rPr>
              <a:t>QualityRights</a:t>
            </a:r>
            <a:r>
              <a:rPr lang="pt-BR" sz="1200" b="1" i="0" u="none" strike="noStrike" kern="1200" dirty="0">
                <a:solidFill>
                  <a:schemeClr val="tx1"/>
                </a:solidFill>
                <a:effectLst/>
                <a:latin typeface="+mn-lt"/>
                <a:ea typeface="+mn-ea"/>
                <a:cs typeface="+mn-cs"/>
              </a:rPr>
              <a:t> trabalha com os países para reformar políticas e leis de acordo com os padrões internacionais de direitos humanos. </a:t>
            </a:r>
          </a:p>
          <a:p>
            <a:pPr lvl="1" rtl="0" fontAlgn="base"/>
            <a:r>
              <a:rPr lang="pt-BR" sz="1200" b="0" i="0" u="none" strike="noStrike" kern="1200" dirty="0">
                <a:solidFill>
                  <a:schemeClr val="tx1"/>
                </a:solidFill>
                <a:effectLst/>
                <a:latin typeface="+mn-lt"/>
                <a:ea typeface="+mn-ea"/>
                <a:cs typeface="+mn-cs"/>
              </a:rPr>
              <a:t>Isso proporciona um mecanismo importante nos países para impedir violações, promover o acesso a serviços comunitários de saúde mental, moradia, educação e emprego, e toda a gama de direitos a que as pessoas têm direito.</a:t>
            </a:r>
          </a:p>
          <a:p>
            <a:pPr rtl="0"/>
            <a:r>
              <a:rPr lang="pt-BR" sz="1200" b="1" i="0" u="none" strike="noStrike" kern="1200" dirty="0">
                <a:solidFill>
                  <a:schemeClr val="tx1"/>
                </a:solidFill>
                <a:effectLst/>
                <a:latin typeface="+mn-lt"/>
                <a:ea typeface="+mn-ea"/>
                <a:cs typeface="+mn-cs"/>
              </a:rPr>
              <a:t>Todas essas ações são baseadas no quadro internacional de direitos humanos e, em particular, na Convenção das Nações Unidas sobre os Direitos das Pessoas com Deficiência. </a:t>
            </a:r>
            <a:endParaRPr lang="pt-BR" b="0" dirty="0">
              <a:effectLst/>
            </a:endParaRPr>
          </a:p>
          <a:p>
            <a:pPr rtl="0"/>
            <a:r>
              <a:rPr lang="pt-BR" sz="1200" b="1" i="0" u="none" strike="noStrike" kern="1200" dirty="0">
                <a:solidFill>
                  <a:schemeClr val="tx1"/>
                </a:solidFill>
                <a:effectLst/>
                <a:latin typeface="+mn-lt"/>
                <a:ea typeface="+mn-ea"/>
                <a:cs typeface="+mn-cs"/>
              </a:rPr>
              <a:t>Além disso, a </a:t>
            </a:r>
            <a:r>
              <a:rPr lang="pt-BR" sz="1200" b="1" i="1" u="none" strike="noStrike" kern="1200" dirty="0" err="1">
                <a:solidFill>
                  <a:schemeClr val="tx1"/>
                </a:solidFill>
                <a:effectLst/>
                <a:latin typeface="+mn-lt"/>
                <a:ea typeface="+mn-ea"/>
                <a:cs typeface="+mn-cs"/>
              </a:rPr>
              <a:t>QualityRights</a:t>
            </a:r>
            <a:r>
              <a:rPr lang="pt-BR" sz="1200" b="1" i="0" u="none" strike="noStrike" kern="1200" dirty="0">
                <a:solidFill>
                  <a:schemeClr val="tx1"/>
                </a:solidFill>
                <a:effectLst/>
                <a:latin typeface="+mn-lt"/>
                <a:ea typeface="+mn-ea"/>
                <a:cs typeface="+mn-cs"/>
              </a:rPr>
              <a:t> utiliza uma abordagem participativa que envolve todas as partes interessadas, a fim de cumprir cada um dos seus objetivos. </a:t>
            </a:r>
            <a:endParaRPr lang="pt-BR" b="0" dirty="0">
              <a:effectLst/>
            </a:endParaRPr>
          </a:p>
          <a:p>
            <a:endParaRPr lang="en-US" sz="1000" dirty="0"/>
          </a:p>
        </p:txBody>
      </p:sp>
      <p:sp>
        <p:nvSpPr>
          <p:cNvPr id="4" name="Slide Number Placeholder 3"/>
          <p:cNvSpPr>
            <a:spLocks noGrp="1"/>
          </p:cNvSpPr>
          <p:nvPr>
            <p:ph type="sldNum" sz="quarter" idx="5"/>
          </p:nvPr>
        </p:nvSpPr>
        <p:spPr/>
        <p:txBody>
          <a:bodyPr/>
          <a:lstStyle/>
          <a:p>
            <a:fld id="{91600A8A-902E-430E-A833-453AE05FDB61}" type="slidenum">
              <a:rPr lang="en-GB" smtClean="0"/>
              <a:t>3</a:t>
            </a:fld>
            <a:endParaRPr lang="en-GB"/>
          </a:p>
        </p:txBody>
      </p:sp>
    </p:spTree>
    <p:extLst>
      <p:ext uri="{BB962C8B-B14F-4D97-AF65-F5344CB8AC3E}">
        <p14:creationId xmlns:p14="http://schemas.microsoft.com/office/powerpoint/2010/main" val="201609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lang="pt" b="1" i="1" dirty="0">
                <a:latin typeface="Calibri" panose="020F0502020204030204" pitchFamily="34" charset="0"/>
                <a:ea typeface="SimSun" panose="02010600030101010101" pitchFamily="2" charset="-122"/>
                <a:cs typeface="Arial" panose="020B0604020202020204" pitchFamily="34" charset="0"/>
              </a:rPr>
              <a:t>Apresentação: </a:t>
            </a:r>
            <a:r>
              <a:rPr lang="pt-BR" b="1" i="1" dirty="0">
                <a:latin typeface="Calibri" panose="020F0502020204030204" pitchFamily="34" charset="0"/>
                <a:ea typeface="SimSun" panose="02010600030101010101" pitchFamily="2" charset="-122"/>
                <a:cs typeface="Arial" panose="020B0604020202020204" pitchFamily="34" charset="0"/>
              </a:rPr>
              <a:t>Proteger e promover a saúde mental e o bem-estar </a:t>
            </a:r>
            <a:r>
              <a:rPr lang="pt" b="1" i="1" dirty="0">
                <a:latin typeface="Calibri" panose="020F0502020204030204" pitchFamily="34" charset="0"/>
                <a:ea typeface="SimSun" panose="02010600030101010101" pitchFamily="2" charset="-122"/>
                <a:cs typeface="Arial" panose="020B0604020202020204" pitchFamily="34" charset="0"/>
              </a:rPr>
              <a:t>(25 min.)</a:t>
            </a:r>
            <a:endParaRPr lang="en-CH">
              <a:latin typeface="Calibri" panose="020F0502020204030204" pitchFamily="34" charset="0"/>
              <a:ea typeface="SimSun" panose="02010600030101010101" pitchFamily="2" charset="-122"/>
              <a:cs typeface="Arial" panose="020B0604020202020204" pitchFamily="34" charset="0"/>
            </a:endParaRPr>
          </a:p>
          <a:p>
            <a:pPr>
              <a:spcAft>
                <a:spcPts val="1000"/>
              </a:spcAft>
            </a:pPr>
            <a:r>
              <a:rPr lang="pt" b="1" dirty="0">
                <a:latin typeface="Calibri" panose="020F0502020204030204" pitchFamily="34" charset="0"/>
                <a:ea typeface="Times New Roman" panose="02020603050405020304" pitchFamily="18" charset="0"/>
                <a:cs typeface="Times New Roman" panose="02020603050405020304" pitchFamily="18" charset="0"/>
              </a:rPr>
              <a:t>O que pode afetar negativamente a saúde mental e o bem-estar?</a:t>
            </a:r>
            <a:endParaRPr lang="en-CH">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endPar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lang="pt-BR" sz="1200" kern="1200" dirty="0">
                <a:solidFill>
                  <a:schemeClr val="tx1"/>
                </a:solidFill>
                <a:effectLst/>
                <a:latin typeface="+mn-lt"/>
                <a:ea typeface="+mn-ea"/>
                <a:cs typeface="+mn-cs"/>
              </a:rPr>
              <a:t>No início desta apresentação, faça aos participantes a seguinte pergunta</a:t>
            </a:r>
            <a:r>
              <a:rPr lang="pt"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a:t>
            </a:r>
            <a:endParaRPr lang="en-CH">
              <a:latin typeface="Calibri" panose="020F0502020204030204" pitchFamily="34" charset="0"/>
              <a:ea typeface="SimSun" panose="02010600030101010101" pitchFamily="2" charset="-122"/>
              <a:cs typeface="Arial" panose="020B0604020202020204" pitchFamily="34" charset="0"/>
            </a:endParaRPr>
          </a:p>
          <a:p>
            <a:pPr marL="171450" marR="0" indent="-171450" algn="just"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pt-BR" b="1" dirty="0">
                <a:latin typeface="Calibri" panose="020F0502020204030204" pitchFamily="34" charset="0"/>
                <a:ea typeface="Times New Roman" panose="02020603050405020304" pitchFamily="18" charset="0"/>
                <a:cs typeface="Times New Roman" panose="02020603050405020304" pitchFamily="18" charset="0"/>
              </a:rPr>
              <a:t>Quais são alguns dos fatores que podem impactar negativamente ou atuar como uma barreira para a saúde mental e o bem-estar? </a:t>
            </a:r>
            <a:endParaRPr lang="en-CH" b="1">
              <a:latin typeface="Calibri" panose="020F0502020204030204" pitchFamily="34" charset="0"/>
              <a:ea typeface="SimSun" panose="02010600030101010101" pitchFamily="2" charset="-122"/>
              <a:cs typeface="Arial" panose="020B0604020202020204" pitchFamily="34"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lang="pt-BR" sz="1200" kern="1200" dirty="0">
                <a:solidFill>
                  <a:schemeClr val="tx1"/>
                </a:solidFill>
                <a:effectLst/>
                <a:latin typeface="+mn-lt"/>
                <a:ea typeface="+mn-ea"/>
                <a:cs typeface="+mn-cs"/>
              </a:rPr>
              <a:t>Dê aos participantes algum tempo para apresentar suas ideias sobre esta questão</a:t>
            </a: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a:t>
            </a:r>
            <a:endParaRPr lang="en-CH">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21</a:t>
            </a:fld>
            <a:endParaRPr lang="en-CH"/>
          </a:p>
        </p:txBody>
      </p:sp>
    </p:spTree>
    <p:extLst>
      <p:ext uri="{BB962C8B-B14F-4D97-AF65-F5344CB8AC3E}">
        <p14:creationId xmlns:p14="http://schemas.microsoft.com/office/powerpoint/2010/main" val="203179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 </a:t>
            </a:r>
            <a:r>
              <a:rPr lang="en-US"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saúde</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mental e o </a:t>
            </a:r>
            <a:r>
              <a:rPr lang="en-US"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bem-estar</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são</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influenciados</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por</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muitos</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fatores</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tanto </a:t>
            </a:r>
            <a:r>
              <a:rPr lang="en-US"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dentro</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do </a:t>
            </a:r>
            <a:r>
              <a:rPr lang="en-US"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nosso</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controle</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quanto</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fora dele. </a:t>
            </a:r>
            <a:r>
              <a:rPr lang="en-US"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Os</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fatores</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sociais</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são</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cruciais</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para a </a:t>
            </a:r>
            <a:r>
              <a:rPr lang="en-US"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saúde</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mental e o </a:t>
            </a:r>
            <a:r>
              <a:rPr lang="en-US"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bem-estar</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22</a:t>
            </a:fld>
            <a:endParaRPr lang="en-CH"/>
          </a:p>
        </p:txBody>
      </p:sp>
    </p:spTree>
    <p:extLst>
      <p:ext uri="{BB962C8B-B14F-4D97-AF65-F5344CB8AC3E}">
        <p14:creationId xmlns:p14="http://schemas.microsoft.com/office/powerpoint/2010/main" val="8651720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22488" y="187325"/>
            <a:ext cx="2613025" cy="1470025"/>
          </a:xfrm>
        </p:spPr>
      </p:sp>
      <p:sp>
        <p:nvSpPr>
          <p:cNvPr id="3" name="Notes Placeholder 2"/>
          <p:cNvSpPr>
            <a:spLocks noGrp="1"/>
          </p:cNvSpPr>
          <p:nvPr>
            <p:ph type="body" idx="1"/>
          </p:nvPr>
        </p:nvSpPr>
        <p:spPr>
          <a:xfrm>
            <a:off x="366311" y="1804805"/>
            <a:ext cx="6125378" cy="7151869"/>
          </a:xfrm>
        </p:spPr>
        <p:txBody>
          <a:bodyPr/>
          <a:lstStyle/>
          <a:p>
            <a:pPr>
              <a:spcAft>
                <a:spcPts val="1000"/>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Em seguida, mostre aos participantes a seguinte lista de fatores:</a:t>
            </a:r>
            <a:endParaRPr lang="en-US" dirty="0">
              <a:solidFill>
                <a:srgbClr val="4F81BD"/>
              </a:solidFill>
              <a:latin typeface="Calibri" panose="020F0502020204030204" pitchFamily="34" charset="0"/>
              <a:ea typeface="SimSun" panose="02010600030101010101" pitchFamily="2" charset="-122"/>
              <a:cs typeface="Arial" panose="020B0604020202020204" pitchFamily="34" charset="0"/>
            </a:endParaRPr>
          </a:p>
          <a:p>
            <a:r>
              <a:rPr lang="pt" b="1" dirty="0">
                <a:solidFill>
                  <a:srgbClr val="000000"/>
                </a:solidFill>
                <a:latin typeface="Calibri" panose="020F0502020204030204" pitchFamily="34" charset="0"/>
                <a:ea typeface="SimSun" panose="02010600030101010101" pitchFamily="2" charset="-122"/>
                <a:cs typeface="Arial" panose="020B0604020202020204" pitchFamily="34" charset="0"/>
              </a:rPr>
              <a:t>Pobreza: </a:t>
            </a:r>
            <a:r>
              <a:rPr lang="pt-BR" sz="1200" kern="1200" dirty="0">
                <a:solidFill>
                  <a:schemeClr val="tx1"/>
                </a:solidFill>
                <a:effectLst/>
                <a:latin typeface="+mn-lt"/>
                <a:ea typeface="+mn-ea"/>
                <a:cs typeface="+mn-cs"/>
              </a:rPr>
              <a:t>Não ter renda suficiente para atender às necessidades básicas é prejudicial à saúde mental e ao bem-estar, pois dá origem a uma ampla gama de problemas sociais e psicossociais (estresse, ansiedade, raiva, abuso de substâncias, etc.). </a:t>
            </a:r>
            <a:r>
              <a:rPr lang="pt"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pt-BR"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lang="pt-BR" dirty="0">
                <a:solidFill>
                  <a:srgbClr val="000000"/>
                </a:solidFill>
                <a:latin typeface="Calibri" panose="020F0502020204030204" pitchFamily="34" charset="0"/>
                <a:ea typeface="SimSun" panose="02010600030101010101" pitchFamily="2" charset="-122"/>
                <a:cs typeface="Arial" panose="020B0604020202020204" pitchFamily="34" charset="0"/>
              </a:rPr>
              <a:t>A pobreza também impede o acesso a alimentos nutritivos, apoio especializado, moradia adequada e serviços e tratamento para doenças, e pode ter um sério impacto na saúde. </a:t>
            </a:r>
          </a:p>
          <a:p>
            <a:pPr marL="914400">
              <a:spcAft>
                <a:spcPts val="0"/>
              </a:spcAft>
            </a:pPr>
            <a:r>
              <a:rPr lang="pt" dirty="0">
                <a:latin typeface="Times New Roman" panose="02020603050405020304" pitchFamily="18" charset="0"/>
                <a:ea typeface="Times New Roman" panose="02020603050405020304" pitchFamily="18" charset="0"/>
              </a:rPr>
              <a:t> </a:t>
            </a:r>
          </a:p>
          <a:p>
            <a:r>
              <a:rPr lang="pt" b="1" dirty="0">
                <a:solidFill>
                  <a:srgbClr val="000000"/>
                </a:solidFill>
                <a:latin typeface="Calibri" panose="020F0502020204030204" pitchFamily="34" charset="0"/>
                <a:ea typeface="SimSun" panose="02010600030101010101" pitchFamily="2" charset="-122"/>
                <a:cs typeface="Arial" panose="020B0604020202020204" pitchFamily="34" charset="0"/>
              </a:rPr>
              <a:t>Desigualdade: </a:t>
            </a:r>
            <a:r>
              <a:rPr lang="pt-BR" sz="1200" kern="1200" dirty="0">
                <a:solidFill>
                  <a:schemeClr val="tx1"/>
                </a:solidFill>
                <a:effectLst/>
                <a:latin typeface="+mn-lt"/>
                <a:ea typeface="+mn-ea"/>
                <a:cs typeface="+mn-cs"/>
              </a:rPr>
              <a:t>As disparidades e desigualdades entre diferentes grupos de pessoas na sociedade podem afetar negativamente a saúde mental e o bem-estar de algumas pessoas quando sentem que têm menos recursos e oportunidades e menos segurança do que outras. </a:t>
            </a:r>
            <a:endParaRPr lang="en-GB" dirty="0">
              <a:latin typeface="Times New Roman" panose="02020603050405020304" pitchFamily="18" charset="0"/>
              <a:ea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tabLst>
                <a:tab pos="685800" algn="l"/>
              </a:tabLst>
            </a:pPr>
            <a:r>
              <a:rPr lang="pt" dirty="0">
                <a:solidFill>
                  <a:srgbClr val="000000"/>
                </a:solidFill>
                <a:latin typeface="Calibri" panose="020F0502020204030204" pitchFamily="34" charset="0"/>
                <a:ea typeface="SimSun" panose="02010600030101010101" pitchFamily="2" charset="-122"/>
                <a:cs typeface="Arial" panose="020B0604020202020204" pitchFamily="34" charset="0"/>
              </a:rPr>
              <a:t>Se uma pessoa ou grupo enfrenta desvantagens ou barreiras à participação em comparação com outra pessoa ou grupo (por exemplo, se recebe salários desiguais por trabalho igual ou pior qualidade de assistência médica), isso pode afetar negativamente sua saúde mental e bem-estar.</a:t>
            </a:r>
            <a:endParaRPr lang="en-GB" dirty="0">
              <a:latin typeface="Times New Roman" panose="02020603050405020304" pitchFamily="18" charset="0"/>
              <a:ea typeface="Times New Roman" panose="02020603050405020304" pitchFamily="18" charset="0"/>
              <a:cs typeface="Times New Roman" panose="02020603050405020304" pitchFamily="18" charset="0"/>
            </a:endParaRPr>
          </a:p>
          <a:p>
            <a:pPr marL="457200">
              <a:spcAft>
                <a:spcPts val="1000"/>
              </a:spcAft>
            </a:pPr>
            <a:r>
              <a:rPr lang="pt" b="1"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en-GB" dirty="0">
              <a:latin typeface="Times New Roman" panose="02020603050405020304" pitchFamily="18" charset="0"/>
              <a:ea typeface="Times New Roman" panose="02020603050405020304" pitchFamily="18" charset="0"/>
            </a:endParaRPr>
          </a:p>
          <a:p>
            <a:r>
              <a:rPr lang="pt" b="1" dirty="0">
                <a:solidFill>
                  <a:srgbClr val="000000"/>
                </a:solidFill>
                <a:latin typeface="Calibri" panose="020F0502020204030204" pitchFamily="34" charset="0"/>
                <a:ea typeface="SimSun" panose="02010600030101010101" pitchFamily="2" charset="-122"/>
                <a:cs typeface="Arial" panose="020B0604020202020204" pitchFamily="34" charset="0"/>
              </a:rPr>
              <a:t>Isolamento social e solidão: </a:t>
            </a:r>
            <a:r>
              <a:rPr lang="pt-BR" sz="1200" kern="1200" dirty="0">
                <a:solidFill>
                  <a:schemeClr val="tx1"/>
                </a:solidFill>
                <a:effectLst/>
                <a:latin typeface="+mn-lt"/>
                <a:ea typeface="+mn-ea"/>
                <a:cs typeface="+mn-cs"/>
              </a:rPr>
              <a:t>As </a:t>
            </a:r>
            <a:r>
              <a:rPr lang="pt" b="1" dirty="0">
                <a:solidFill>
                  <a:srgbClr val="000000"/>
                </a:solidFill>
                <a:latin typeface="Calibri" panose="020F0502020204030204" pitchFamily="34" charset="0"/>
                <a:ea typeface="SimSun" panose="02010600030101010101" pitchFamily="2" charset="-122"/>
                <a:cs typeface="Arial" panose="020B0604020202020204" pitchFamily="34" charset="0"/>
              </a:rPr>
              <a:t> </a:t>
            </a:r>
            <a:r>
              <a:rPr lang="pt" dirty="0">
                <a:solidFill>
                  <a:srgbClr val="000000"/>
                </a:solidFill>
                <a:latin typeface="Calibri" panose="020F0502020204030204" pitchFamily="34" charset="0"/>
                <a:ea typeface="SimSun" panose="02010600030101010101" pitchFamily="2" charset="-122"/>
                <a:cs typeface="Arial" panose="020B0604020202020204" pitchFamily="34" charset="0"/>
              </a:rPr>
              <a:t>pessoas que vivem em comunidades não inclusivas vivenciam uma sensação de marginalização e exclusão que afeta negativamente a saúde mental e o bem-estar.</a:t>
            </a:r>
            <a:r>
              <a:rPr lang="pt" b="1"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en-GB" dirty="0">
              <a:latin typeface="Times New Roman" panose="02020603050405020304" pitchFamily="18" charset="0"/>
              <a:ea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tabLst>
                <a:tab pos="685800" algn="l"/>
              </a:tabLst>
            </a:pPr>
            <a:r>
              <a:rPr lang="pt" dirty="0">
                <a:solidFill>
                  <a:srgbClr val="000000"/>
                </a:solidFill>
                <a:latin typeface="Calibri" panose="020F0502020204030204" pitchFamily="34" charset="0"/>
                <a:ea typeface="SimSun" panose="02010600030101010101" pitchFamily="2" charset="-122"/>
                <a:cs typeface="Arial" panose="020B0604020202020204" pitchFamily="34" charset="0"/>
              </a:rPr>
              <a:t>Além disso, se as pessoas não tiverem acesso a uma rede de apoio de familiares e amigos, sua saúde mental e bem-estar também podem ser afetados negativamente. O isolamento tem sido considerado um importante fator de risco para a mortalidade (5).</a:t>
            </a:r>
            <a:endParaRPr lang="en-GB" dirty="0">
              <a:latin typeface="Times New Roman" panose="02020603050405020304" pitchFamily="18" charset="0"/>
              <a:ea typeface="Times New Roman" panose="02020603050405020304" pitchFamily="18" charset="0"/>
              <a:cs typeface="Times New Roman" panose="02020603050405020304" pitchFamily="18" charset="0"/>
            </a:endParaRPr>
          </a:p>
          <a:p>
            <a:pPr marL="685800">
              <a:spcAft>
                <a:spcPts val="0"/>
              </a:spcAft>
            </a:pPr>
            <a:r>
              <a:rPr lang="pt" dirty="0">
                <a:solidFill>
                  <a:srgbClr val="000000"/>
                </a:solidFill>
                <a:latin typeface="Calibri" panose="020F0502020204030204" pitchFamily="34" charset="0"/>
                <a:ea typeface="SimSun" panose="02010600030101010101" pitchFamily="2" charset="-122"/>
                <a:cs typeface="Arial" panose="020B0604020202020204" pitchFamily="34" charset="0"/>
              </a:rPr>
              <a:t> </a:t>
            </a:r>
            <a:endParaRPr lang="en-GB" dirty="0">
              <a:latin typeface="Times New Roman" panose="02020603050405020304" pitchFamily="18" charset="0"/>
              <a:ea typeface="Times New Roman" panose="02020603050405020304" pitchFamily="18" charset="0"/>
            </a:endParaRPr>
          </a:p>
          <a:p>
            <a:pPr marL="342900" lvl="0" indent="-342900">
              <a:spcAft>
                <a:spcPts val="1000"/>
              </a:spcAft>
              <a:buFont typeface="Arial" panose="020B0604020202020204" pitchFamily="34" charset="0"/>
              <a:buChar char="•"/>
              <a:tabLst>
                <a:tab pos="457200" algn="l"/>
              </a:tabLst>
            </a:pPr>
            <a:r>
              <a:rPr lang="pt" b="1" dirty="0">
                <a:solidFill>
                  <a:srgbClr val="000000"/>
                </a:solidFill>
                <a:latin typeface="Calibri" panose="020F0502020204030204" pitchFamily="34" charset="0"/>
                <a:ea typeface="SimSun" panose="02010600030101010101" pitchFamily="2" charset="-122"/>
                <a:cs typeface="Arial" panose="020B0604020202020204" pitchFamily="34" charset="0"/>
              </a:rPr>
              <a:t>Baixos níveis de educação: </a:t>
            </a:r>
            <a:r>
              <a:rPr lang="pt" dirty="0">
                <a:solidFill>
                  <a:srgbClr val="000000"/>
                </a:solidFill>
                <a:latin typeface="Calibri" panose="020F0502020204030204" pitchFamily="34" charset="0"/>
                <a:ea typeface="SimSun" panose="02010600030101010101" pitchFamily="2" charset="-122"/>
                <a:cs typeface="Arial" panose="020B0604020202020204" pitchFamily="34" charset="0"/>
              </a:rPr>
              <a:t>Um baixo nível educacional reduz as oportunidades de participação plena e ativa na sociedade, de acesso a serviços e apoios e de emprego.</a:t>
            </a:r>
            <a:endParaRPr lang="en-GB" dirty="0">
              <a:solidFill>
                <a:schemeClr val="tx1"/>
              </a:solidFill>
              <a:latin typeface="Times New Roman" panose="02020603050405020304" pitchFamily="18" charset="0"/>
              <a:ea typeface="SimSun" panose="02010600030101010101" pitchFamily="2" charset="-122"/>
              <a:cs typeface="Times New Roman" panose="02020603050405020304" pitchFamily="18" charset="0"/>
            </a:endParaRPr>
          </a:p>
          <a:p>
            <a:pPr marL="342900" lvl="0" indent="-342900">
              <a:spcAft>
                <a:spcPts val="1000"/>
              </a:spcAft>
              <a:buFont typeface="Arial" panose="020B0604020202020204" pitchFamily="34" charset="0"/>
              <a:buChar char="•"/>
              <a:tabLst>
                <a:tab pos="457200" algn="l"/>
              </a:tabLst>
            </a:pPr>
            <a:r>
              <a:rPr lang="pt" b="1" dirty="0">
                <a:solidFill>
                  <a:srgbClr val="000000"/>
                </a:solidFill>
                <a:latin typeface="Calibri" panose="020F0502020204030204" pitchFamily="34" charset="0"/>
                <a:ea typeface="SimSun" panose="02010600030101010101" pitchFamily="2" charset="-122"/>
                <a:cs typeface="Arial" panose="020B0604020202020204" pitchFamily="34" charset="0"/>
              </a:rPr>
              <a:t>Mudança social rápida: </a:t>
            </a:r>
            <a:r>
              <a:rPr lang="pt" dirty="0">
                <a:solidFill>
                  <a:srgbClr val="000000"/>
                </a:solidFill>
                <a:latin typeface="Calibri" panose="020F0502020204030204" pitchFamily="34" charset="0"/>
                <a:ea typeface="SimSun" panose="02010600030101010101" pitchFamily="2" charset="-122"/>
                <a:cs typeface="Arial" panose="020B0604020202020204" pitchFamily="34" charset="0"/>
              </a:rPr>
              <a:t>Mudanças sociais rápidas (por exemplo, relacionadas à economia, política, religião, família, educação, ciência, tecnologia etc.) podem influenciar valores, crenças e comportamentos sociais e podem afetar nosso bem-estar e a maneira como vivemos.</a:t>
            </a:r>
            <a:endParaRPr lang="en-GB" dirty="0">
              <a:latin typeface="Times New Roman" panose="02020603050405020304" pitchFamily="18" charset="0"/>
              <a:ea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tabLst>
                <a:tab pos="685800" algn="l"/>
              </a:tabLst>
            </a:pPr>
            <a:r>
              <a:rPr lang="pt" dirty="0">
                <a:solidFill>
                  <a:srgbClr val="000000"/>
                </a:solidFill>
                <a:latin typeface="Calibri" panose="020F0502020204030204" pitchFamily="34" charset="0"/>
                <a:ea typeface="SimSun" panose="02010600030101010101" pitchFamily="2" charset="-122"/>
                <a:cs typeface="Arial" panose="020B0604020202020204" pitchFamily="34" charset="0"/>
              </a:rPr>
              <a:t>Além disso, certos eventos na vida de uma pessoa (por exemplo, perda de um membro da família, perda de emprego e renda, início de um novo emprego, tornar-se pai/mãe) podem produzir sentimentos e emoções fortes que podem prejudicar a saúde mental e o bem-estar de uma pessoa.</a:t>
            </a:r>
            <a:endParaRPr lang="en-GB" dirty="0">
              <a:latin typeface="Times New Roman" panose="02020603050405020304" pitchFamily="18" charset="0"/>
              <a:ea typeface="Times New Roman" panose="02020603050405020304" pitchFamily="18" charset="0"/>
              <a:cs typeface="Times New Roman" panose="02020603050405020304" pitchFamily="18" charset="0"/>
            </a:endParaRPr>
          </a:p>
          <a:p>
            <a:r>
              <a:rPr lang="pt" dirty="0">
                <a:latin typeface="Times New Roman" panose="02020603050405020304" pitchFamily="18" charset="0"/>
                <a:ea typeface="Times New Roman" panose="02020603050405020304" pitchFamily="18" charset="0"/>
              </a:rPr>
              <a:t> </a:t>
            </a: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23</a:t>
            </a:fld>
            <a:endParaRPr lang="en-CH"/>
          </a:p>
        </p:txBody>
      </p:sp>
    </p:spTree>
    <p:extLst>
      <p:ext uri="{BB962C8B-B14F-4D97-AF65-F5344CB8AC3E}">
        <p14:creationId xmlns:p14="http://schemas.microsoft.com/office/powerpoint/2010/main" val="8359583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08200" y="217488"/>
            <a:ext cx="2641600" cy="1485900"/>
          </a:xfrm>
        </p:spPr>
      </p:sp>
      <p:sp>
        <p:nvSpPr>
          <p:cNvPr id="3" name="Notes Placeholder 2"/>
          <p:cNvSpPr>
            <a:spLocks noGrp="1"/>
          </p:cNvSpPr>
          <p:nvPr>
            <p:ph type="body" idx="1"/>
          </p:nvPr>
        </p:nvSpPr>
        <p:spPr>
          <a:xfrm>
            <a:off x="350405" y="1703388"/>
            <a:ext cx="6157190" cy="7223124"/>
          </a:xfrm>
        </p:spPr>
        <p:txBody>
          <a:bodyPr/>
          <a:lstStyle/>
          <a:p>
            <a:pPr marL="171450" marR="0" lvl="1" indent="-1714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pt" b="1" dirty="0">
                <a:latin typeface="Calibri" panose="020F0502020204030204" pitchFamily="34" charset="0"/>
                <a:ea typeface="SimSun" panose="02010600030101010101" pitchFamily="2" charset="-122"/>
                <a:cs typeface="Arial" panose="020B0604020202020204" pitchFamily="34" charset="0"/>
              </a:rPr>
              <a:t>Emergências </a:t>
            </a:r>
            <a:r>
              <a:rPr lang="pt" dirty="0">
                <a:latin typeface="Calibri" panose="020F0502020204030204" pitchFamily="34" charset="0"/>
                <a:ea typeface="SimSun" panose="02010600030101010101" pitchFamily="2" charset="-122"/>
                <a:cs typeface="Arial" panose="020B0604020202020204" pitchFamily="34" charset="0"/>
              </a:rPr>
              <a:t>: </a:t>
            </a:r>
            <a:r>
              <a:rPr lang="pt-BR" dirty="0">
                <a:latin typeface="Calibri" panose="020F0502020204030204" pitchFamily="34" charset="0"/>
                <a:ea typeface="SimSun" panose="02010600030101010101" pitchFamily="2" charset="-122"/>
                <a:cs typeface="Arial" panose="020B0604020202020204" pitchFamily="34" charset="0"/>
              </a:rPr>
              <a:t>Durante e após situações de emergência, as pessoas muitas vezes enfrentam situações difíceis (separação familiar, superlotação, falta de segurança, escassez de alimentos e outros recursos, falta de privacidade, detenção em campos de refugiados e outros contextos) que têm um impacto negativo na saúde mental e no bem-estar, podendo ter efeitos duradouros.</a:t>
            </a:r>
            <a:endParaRPr lang="pt" dirty="0">
              <a:latin typeface="Calibri" panose="020F0502020204030204" pitchFamily="34" charset="0"/>
              <a:ea typeface="SimSun" panose="02010600030101010101" pitchFamily="2" charset="-122"/>
              <a:cs typeface="Arial" panose="020B0604020202020204" pitchFamily="34" charset="0"/>
            </a:endParaRPr>
          </a:p>
          <a:p>
            <a:pPr marL="171450" indent="-171450">
              <a:buFont typeface="Arial" panose="020B0604020202020204" pitchFamily="34" charset="0"/>
              <a:buChar char="•"/>
            </a:pPr>
            <a:r>
              <a:rPr lang="pt" b="1" dirty="0">
                <a:latin typeface="Calibri" panose="020F0502020204030204" pitchFamily="34" charset="0"/>
                <a:ea typeface="SimSun" panose="02010600030101010101" pitchFamily="2" charset="-122"/>
                <a:cs typeface="Arial" panose="020B0604020202020204" pitchFamily="34" charset="0"/>
              </a:rPr>
              <a:t>Condições de trabalho estressantes </a:t>
            </a:r>
            <a:r>
              <a:rPr lang="pt" dirty="0">
                <a:latin typeface="Calibri" panose="020F0502020204030204" pitchFamily="34" charset="0"/>
                <a:ea typeface="SimSun" panose="02010600030101010101" pitchFamily="2" charset="-122"/>
                <a:cs typeface="Arial" panose="020B0604020202020204" pitchFamily="34" charset="0"/>
              </a:rPr>
              <a:t>: </a:t>
            </a:r>
            <a:r>
              <a:rPr lang="pt-BR" sz="1200" kern="1200" dirty="0">
                <a:solidFill>
                  <a:schemeClr val="tx1"/>
                </a:solidFill>
                <a:effectLst/>
                <a:latin typeface="+mn-lt"/>
                <a:ea typeface="+mn-ea"/>
                <a:cs typeface="+mn-cs"/>
              </a:rPr>
              <a:t>Exigências excessivas, falta de apoio e incentivo, preocupações com a segurança e riscos à saúde no ambiente de trabalho podem fazer com que uma pessoa se sinta vulnerável, desvalorizada e incapaz de lidar com a situação. </a:t>
            </a:r>
            <a:endParaRPr lang="pt" dirty="0">
              <a:latin typeface="Calibri" panose="020F0502020204030204" pitchFamily="34" charset="0"/>
              <a:ea typeface="SimSun" panose="02010600030101010101" pitchFamily="2" charset="-122"/>
              <a:cs typeface="Arial" panose="020B0604020202020204" pitchFamily="34" charset="0"/>
            </a:endParaRPr>
          </a:p>
          <a:p>
            <a:pPr marL="171450" indent="-171450">
              <a:buFont typeface="Arial" panose="020B0604020202020204" pitchFamily="34" charset="0"/>
              <a:buChar char="•"/>
            </a:pPr>
            <a:r>
              <a:rPr lang="pt" b="1" dirty="0">
                <a:latin typeface="Calibri" panose="020F0502020204030204" pitchFamily="34" charset="0"/>
                <a:ea typeface="SimSun" panose="02010600030101010101" pitchFamily="2" charset="-122"/>
                <a:cs typeface="Arial" panose="020B0604020202020204" pitchFamily="34" charset="0"/>
              </a:rPr>
              <a:t>Discriminação e outras violações dos direitos humanos </a:t>
            </a:r>
            <a:r>
              <a:rPr lang="pt" dirty="0">
                <a:latin typeface="Calibri" panose="020F0502020204030204" pitchFamily="34" charset="0"/>
                <a:ea typeface="SimSun" panose="02010600030101010101" pitchFamily="2" charset="-122"/>
                <a:cs typeface="Arial" panose="020B0604020202020204" pitchFamily="34" charset="0"/>
              </a:rPr>
              <a:t>: </a:t>
            </a:r>
            <a:r>
              <a:rPr lang="pt-BR" sz="1200" kern="1200" dirty="0">
                <a:solidFill>
                  <a:schemeClr val="tx1"/>
                </a:solidFill>
                <a:effectLst/>
                <a:latin typeface="+mn-lt"/>
                <a:ea typeface="+mn-ea"/>
                <a:cs typeface="+mn-cs"/>
              </a:rPr>
              <a:t>Ser discriminado com base em fatores sociais – incluindo gênero, idade, deficiência, condição de migrante, e outros – e ter seus direitos negados tem um impacto negativo nos sentimentos de autoestima, confiança, controle sobre própria vida e esperança para o futuro. </a:t>
            </a:r>
            <a:endParaRPr lang="pt" dirty="0">
              <a:latin typeface="Calibri" panose="020F0502020204030204" pitchFamily="34" charset="0"/>
              <a:ea typeface="SimSun" panose="02010600030101010101" pitchFamily="2" charset="-122"/>
              <a:cs typeface="Arial" panose="020B0604020202020204" pitchFamily="34" charset="0"/>
            </a:endParaRPr>
          </a:p>
          <a:p>
            <a:r>
              <a:rPr lang="pt" b="1" dirty="0">
                <a:latin typeface="Calibri" panose="020F0502020204030204" pitchFamily="34" charset="0"/>
                <a:ea typeface="SimSun" panose="02010600030101010101" pitchFamily="2" charset="-122"/>
                <a:cs typeface="Arial" panose="020B0604020202020204" pitchFamily="34" charset="0"/>
              </a:rPr>
              <a:t>Violência e abuso </a:t>
            </a:r>
            <a:r>
              <a:rPr lang="pt" dirty="0">
                <a:latin typeface="Calibri" panose="020F0502020204030204" pitchFamily="34" charset="0"/>
                <a:ea typeface="SimSun" panose="02010600030101010101" pitchFamily="2" charset="-122"/>
                <a:cs typeface="Arial" panose="020B0604020202020204" pitchFamily="34" charset="0"/>
              </a:rPr>
              <a:t>: </a:t>
            </a:r>
            <a:r>
              <a:rPr lang="pt-BR" sz="1200" kern="1200" dirty="0">
                <a:solidFill>
                  <a:schemeClr val="tx1"/>
                </a:solidFill>
                <a:effectLst/>
                <a:latin typeface="+mn-lt"/>
                <a:ea typeface="+mn-ea"/>
                <a:cs typeface="+mn-cs"/>
              </a:rPr>
              <a:t>Além do sério impacto na saúde física, há muitos impactos psicológicos negativos importantes relacionados à violência e ao abuso – incluindo trauma, medo, solidão, raiva, depressão, ansiedade, pensamentos suicidas, retraimento e perda de confiança na comunidade</a:t>
            </a:r>
            <a:r>
              <a:rPr lang="pt" dirty="0">
                <a:latin typeface="Calibri" panose="020F0502020204030204" pitchFamily="34" charset="0"/>
                <a:ea typeface="SimSun" panose="02010600030101010101" pitchFamily="2" charset="-122"/>
                <a:cs typeface="Arial" panose="020B0604020202020204" pitchFamily="34" charset="0"/>
              </a:rPr>
              <a:t>.</a:t>
            </a:r>
            <a:endParaRPr lang="pt-BR" dirty="0">
              <a:latin typeface="Calibri" panose="020F0502020204030204" pitchFamily="34" charset="0"/>
              <a:ea typeface="SimSun" panose="02010600030101010101" pitchFamily="2" charset="-122"/>
              <a:cs typeface="Arial" panose="020B0604020202020204" pitchFamily="34" charset="0"/>
            </a:endParaRPr>
          </a:p>
          <a:p>
            <a:pPr marL="628650" marR="0" lvl="2" indent="-171450" algn="l"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pt-BR" dirty="0">
                <a:latin typeface="Calibri" panose="020F0502020204030204" pitchFamily="34" charset="0"/>
                <a:ea typeface="SimSun" panose="02010600030101010101" pitchFamily="2" charset="-122"/>
                <a:cs typeface="Arial" panose="020B0604020202020204" pitchFamily="34" charset="0"/>
              </a:rPr>
              <a:t>A violência de gênero também é altamente prevalente, com muitas mulheres, meninas, transexuais e outras pessoas sujeitas a abuso físico, sexual e emocional, com sérios impactos na saúde mental e no bem-estar </a:t>
            </a:r>
            <a:endParaRPr lang="pt" dirty="0">
              <a:latin typeface="Calibri" panose="020F0502020204030204" pitchFamily="34" charset="0"/>
              <a:ea typeface="SimSun" panose="02010600030101010101" pitchFamily="2" charset="-122"/>
              <a:cs typeface="Arial" panose="020B0604020202020204" pitchFamily="34" charset="0"/>
            </a:endParaRPr>
          </a:p>
          <a:p>
            <a:pPr marL="171450" marR="0" lvl="1" indent="-171450">
              <a:lnSpc>
                <a:spcPct val="115000"/>
              </a:lnSpc>
              <a:spcBef>
                <a:spcPts val="0"/>
              </a:spcBef>
              <a:spcAft>
                <a:spcPts val="1000"/>
              </a:spcAft>
              <a:buFont typeface="Arial" panose="020B0604020202020204" pitchFamily="34" charset="0"/>
              <a:buChar char="•"/>
            </a:pPr>
            <a:r>
              <a:rPr lang="pt" b="1" dirty="0">
                <a:latin typeface="Calibri" panose="020F0502020204030204" pitchFamily="34" charset="0"/>
                <a:ea typeface="SimSun" panose="02010600030101010101" pitchFamily="2" charset="-122"/>
                <a:cs typeface="Arial" panose="020B0604020202020204" pitchFamily="34" charset="0"/>
              </a:rPr>
              <a:t>Condições de saúde física: </a:t>
            </a:r>
            <a:r>
              <a:rPr lang="pt" dirty="0">
                <a:latin typeface="Calibri" panose="020F0502020204030204" pitchFamily="34" charset="0"/>
                <a:ea typeface="SimSun" panose="02010600030101010101" pitchFamily="2" charset="-122"/>
                <a:cs typeface="Arial" panose="020B0604020202020204" pitchFamily="34" charset="0"/>
              </a:rPr>
              <a:t>Condições de saúde física e doenças podem apresentar barreiras e desafios cotidianos.</a:t>
            </a:r>
          </a:p>
          <a:p>
            <a:pPr marL="628650" lvl="2" indent="-171450">
              <a:lnSpc>
                <a:spcPct val="115000"/>
              </a:lnSpc>
              <a:spcAft>
                <a:spcPts val="1000"/>
              </a:spcAft>
              <a:buFont typeface="Arial" panose="020B0604020202020204" pitchFamily="34" charset="0"/>
              <a:buChar char="•"/>
            </a:pPr>
            <a:r>
              <a:rPr lang="pt" dirty="0">
                <a:latin typeface="Calibri" panose="020F0502020204030204" pitchFamily="34" charset="0"/>
                <a:ea typeface="SimSun" panose="02010600030101010101" pitchFamily="2" charset="-122"/>
                <a:cs typeface="Arial" panose="020B0604020202020204" pitchFamily="34" charset="0"/>
              </a:rPr>
              <a:t>Se uma pessoa (ou alguém próximo a ela) tem uma doença física crônica, ela pode ter mais barreiras a superar e ajustes a fazer para viver uma vida plena.</a:t>
            </a:r>
          </a:p>
          <a:p>
            <a:pPr marL="171450" marR="0" lvl="1" indent="-171450">
              <a:lnSpc>
                <a:spcPct val="115000"/>
              </a:lnSpc>
              <a:spcBef>
                <a:spcPts val="0"/>
              </a:spcBef>
              <a:spcAft>
                <a:spcPts val="1000"/>
              </a:spcAft>
              <a:buFont typeface="Arial" panose="020B0604020202020204" pitchFamily="34" charset="0"/>
              <a:buChar char="•"/>
            </a:pPr>
            <a:r>
              <a:rPr lang="pt" b="1" dirty="0">
                <a:latin typeface="Calibri" panose="020F0502020204030204" pitchFamily="34" charset="0"/>
                <a:ea typeface="SimSun" panose="02010600030101010101" pitchFamily="2" charset="-122"/>
                <a:cs typeface="Arial" panose="020B0604020202020204" pitchFamily="34" charset="0"/>
              </a:rPr>
              <a:t>Serviços ou suporte inexistentes ou inadequados: </a:t>
            </a:r>
            <a:r>
              <a:rPr lang="pt" dirty="0">
                <a:latin typeface="Calibri" panose="020F0502020204030204" pitchFamily="34" charset="0"/>
                <a:ea typeface="SimSun" panose="02010600030101010101" pitchFamily="2" charset="-122"/>
                <a:cs typeface="Arial" panose="020B0604020202020204" pitchFamily="34" charset="0"/>
              </a:rPr>
              <a:t>Sem</a:t>
            </a:r>
            <a:r>
              <a:rPr lang="pt" b="1" dirty="0">
                <a:latin typeface="Calibri" panose="020F0502020204030204" pitchFamily="34" charset="0"/>
                <a:ea typeface="SimSun" panose="02010600030101010101" pitchFamily="2" charset="-122"/>
                <a:cs typeface="Arial" panose="020B0604020202020204" pitchFamily="34" charset="0"/>
              </a:rPr>
              <a:t> </a:t>
            </a:r>
            <a:r>
              <a:rPr lang="pt" dirty="0">
                <a:latin typeface="Calibri" panose="020F0502020204030204" pitchFamily="34" charset="0"/>
                <a:ea typeface="SimSun" panose="02010600030101010101" pitchFamily="2" charset="-122"/>
                <a:cs typeface="Arial" panose="020B0604020202020204" pitchFamily="34" charset="0"/>
              </a:rPr>
              <a:t>acesso a serviços de saúde ou sociais adequados e apoio, as pessoas podem não ser capazes de lidar com esses fatores.</a:t>
            </a:r>
          </a:p>
          <a:p>
            <a:pPr marL="628650" marR="0" lvl="2" indent="-171450">
              <a:lnSpc>
                <a:spcPct val="115000"/>
              </a:lnSpc>
              <a:spcBef>
                <a:spcPts val="0"/>
              </a:spcBef>
              <a:spcAft>
                <a:spcPts val="1000"/>
              </a:spcAft>
              <a:buFont typeface="Arial" panose="020B0604020202020204" pitchFamily="34" charset="0"/>
              <a:buChar char="•"/>
            </a:pPr>
            <a:r>
              <a:rPr lang="pt" dirty="0">
                <a:latin typeface="Calibri" panose="020F0502020204030204" pitchFamily="34" charset="0"/>
                <a:ea typeface="SimSun" panose="02010600030101010101" pitchFamily="2" charset="-122"/>
                <a:cs typeface="Arial" panose="020B0604020202020204" pitchFamily="34" charset="0"/>
              </a:rPr>
              <a:t>Serviços inadequados podem piorar esses problemas e causar mais violações dos direitos humanos, o que por sua vez tem um impacto negativo na saúde mental e no bem-estar.</a:t>
            </a:r>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24</a:t>
            </a:fld>
            <a:endParaRPr lang="en-CH"/>
          </a:p>
        </p:txBody>
      </p:sp>
    </p:spTree>
    <p:extLst>
      <p:ext uri="{BB962C8B-B14F-4D97-AF65-F5344CB8AC3E}">
        <p14:creationId xmlns:p14="http://schemas.microsoft.com/office/powerpoint/2010/main" val="13325380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SimSun" panose="02010600030101010101" pitchFamily="2" charset="-122"/>
                <a:cs typeface="Arial" panose="020B0604020202020204" pitchFamily="34" charset="0"/>
              </a:rPr>
              <a:t>Esses </a:t>
            </a:r>
            <a:r>
              <a:rPr lang="en-US" dirty="0" err="1">
                <a:latin typeface="Calibri" panose="020F0502020204030204" pitchFamily="34" charset="0"/>
                <a:ea typeface="SimSun" panose="02010600030101010101" pitchFamily="2" charset="-122"/>
                <a:cs typeface="Arial" panose="020B0604020202020204" pitchFamily="34" charset="0"/>
              </a:rPr>
              <a:t>fatores</a:t>
            </a:r>
            <a:r>
              <a:rPr lang="en-US" dirty="0">
                <a:latin typeface="Calibri" panose="020F0502020204030204" pitchFamily="34" charset="0"/>
                <a:ea typeface="SimSun" panose="02010600030101010101" pitchFamily="2" charset="-122"/>
                <a:cs typeface="Arial" panose="020B0604020202020204" pitchFamily="34" charset="0"/>
              </a:rPr>
              <a:t> </a:t>
            </a:r>
            <a:r>
              <a:rPr lang="en-US" dirty="0" err="1">
                <a:latin typeface="Calibri" panose="020F0502020204030204" pitchFamily="34" charset="0"/>
                <a:ea typeface="SimSun" panose="02010600030101010101" pitchFamily="2" charset="-122"/>
                <a:cs typeface="Arial" panose="020B0604020202020204" pitchFamily="34" charset="0"/>
              </a:rPr>
              <a:t>podem</a:t>
            </a:r>
            <a:r>
              <a:rPr lang="en-US" dirty="0">
                <a:latin typeface="Calibri" panose="020F0502020204030204" pitchFamily="34" charset="0"/>
                <a:ea typeface="SimSun" panose="02010600030101010101" pitchFamily="2" charset="-122"/>
                <a:cs typeface="Arial" panose="020B0604020202020204" pitchFamily="34" charset="0"/>
              </a:rPr>
              <a:t> </a:t>
            </a:r>
            <a:r>
              <a:rPr lang="en-US" dirty="0" err="1">
                <a:latin typeface="Calibri" panose="020F0502020204030204" pitchFamily="34" charset="0"/>
                <a:ea typeface="SimSun" panose="02010600030101010101" pitchFamily="2" charset="-122"/>
                <a:cs typeface="Arial" panose="020B0604020202020204" pitchFamily="34" charset="0"/>
              </a:rPr>
              <a:t>interagir</a:t>
            </a:r>
            <a:r>
              <a:rPr lang="en-US" dirty="0">
                <a:latin typeface="Calibri" panose="020F0502020204030204" pitchFamily="34" charset="0"/>
                <a:ea typeface="SimSun" panose="02010600030101010101" pitchFamily="2" charset="-122"/>
                <a:cs typeface="Arial" panose="020B0604020202020204" pitchFamily="34" charset="0"/>
              </a:rPr>
              <a:t> e </a:t>
            </a:r>
            <a:r>
              <a:rPr lang="en-US" dirty="0" err="1">
                <a:latin typeface="Calibri" panose="020F0502020204030204" pitchFamily="34" charset="0"/>
                <a:ea typeface="SimSun" panose="02010600030101010101" pitchFamily="2" charset="-122"/>
                <a:cs typeface="Arial" panose="020B0604020202020204" pitchFamily="34" charset="0"/>
              </a:rPr>
              <a:t>afetar</a:t>
            </a:r>
            <a:r>
              <a:rPr lang="en-US" dirty="0">
                <a:latin typeface="Calibri" panose="020F0502020204030204" pitchFamily="34" charset="0"/>
                <a:ea typeface="SimSun" panose="02010600030101010101" pitchFamily="2" charset="-122"/>
                <a:cs typeface="Arial" panose="020B0604020202020204" pitchFamily="34" charset="0"/>
              </a:rPr>
              <a:t> a </a:t>
            </a:r>
            <a:r>
              <a:rPr lang="en-US" dirty="0" err="1">
                <a:latin typeface="Calibri" panose="020F0502020204030204" pitchFamily="34" charset="0"/>
                <a:ea typeface="SimSun" panose="02010600030101010101" pitchFamily="2" charset="-122"/>
                <a:cs typeface="Arial" panose="020B0604020202020204" pitchFamily="34" charset="0"/>
              </a:rPr>
              <a:t>saúde</a:t>
            </a:r>
            <a:r>
              <a:rPr lang="en-US" dirty="0">
                <a:latin typeface="Calibri" panose="020F0502020204030204" pitchFamily="34" charset="0"/>
                <a:ea typeface="SimSun" panose="02010600030101010101" pitchFamily="2" charset="-122"/>
                <a:cs typeface="Arial" panose="020B0604020202020204" pitchFamily="34" charset="0"/>
              </a:rPr>
              <a:t> mental e o </a:t>
            </a:r>
            <a:r>
              <a:rPr lang="en-US" dirty="0" err="1">
                <a:latin typeface="Calibri" panose="020F0502020204030204" pitchFamily="34" charset="0"/>
                <a:ea typeface="SimSun" panose="02010600030101010101" pitchFamily="2" charset="-122"/>
                <a:cs typeface="Arial" panose="020B0604020202020204" pitchFamily="34" charset="0"/>
              </a:rPr>
              <a:t>bem-estar</a:t>
            </a:r>
            <a:r>
              <a:rPr lang="en-US" dirty="0">
                <a:latin typeface="Calibri" panose="020F0502020204030204" pitchFamily="34" charset="0"/>
                <a:ea typeface="SimSun" panose="02010600030101010101" pitchFamily="2" charset="-122"/>
                <a:cs typeface="Arial" panose="020B0604020202020204" pitchFamily="34" charset="0"/>
              </a:rPr>
              <a:t> de </a:t>
            </a:r>
            <a:r>
              <a:rPr lang="en-US" dirty="0" err="1">
                <a:latin typeface="Calibri" panose="020F0502020204030204" pitchFamily="34" charset="0"/>
                <a:ea typeface="SimSun" panose="02010600030101010101" pitchFamily="2" charset="-122"/>
                <a:cs typeface="Arial" panose="020B0604020202020204" pitchFamily="34" charset="0"/>
              </a:rPr>
              <a:t>maneira</a:t>
            </a:r>
            <a:r>
              <a:rPr lang="en-US" dirty="0">
                <a:latin typeface="Calibri" panose="020F0502020204030204" pitchFamily="34" charset="0"/>
                <a:ea typeface="SimSun" panose="02010600030101010101" pitchFamily="2" charset="-122"/>
                <a:cs typeface="Arial" panose="020B0604020202020204" pitchFamily="34" charset="0"/>
              </a:rPr>
              <a:t> </a:t>
            </a:r>
            <a:r>
              <a:rPr lang="en-US" dirty="0" err="1">
                <a:latin typeface="Calibri" panose="020F0502020204030204" pitchFamily="34" charset="0"/>
                <a:ea typeface="SimSun" panose="02010600030101010101" pitchFamily="2" charset="-122"/>
                <a:cs typeface="Arial" panose="020B0604020202020204" pitchFamily="34" charset="0"/>
              </a:rPr>
              <a:t>diferente</a:t>
            </a:r>
            <a:r>
              <a:rPr lang="en-US" dirty="0">
                <a:latin typeface="Calibri" panose="020F0502020204030204" pitchFamily="34" charset="0"/>
                <a:ea typeface="SimSun" panose="02010600030101010101" pitchFamily="2" charset="-122"/>
                <a:cs typeface="Arial" panose="020B0604020202020204" pitchFamily="34" charset="0"/>
              </a:rPr>
              <a:t> </a:t>
            </a:r>
            <a:r>
              <a:rPr lang="en-US" dirty="0" err="1">
                <a:latin typeface="Calibri" panose="020F0502020204030204" pitchFamily="34" charset="0"/>
                <a:ea typeface="SimSun" panose="02010600030101010101" pitchFamily="2" charset="-122"/>
                <a:cs typeface="Arial" panose="020B0604020202020204" pitchFamily="34" charset="0"/>
              </a:rPr>
              <a:t>em</a:t>
            </a:r>
            <a:r>
              <a:rPr lang="en-US" dirty="0">
                <a:latin typeface="Calibri" panose="020F0502020204030204" pitchFamily="34" charset="0"/>
                <a:ea typeface="SimSun" panose="02010600030101010101" pitchFamily="2" charset="-122"/>
                <a:cs typeface="Arial" panose="020B0604020202020204" pitchFamily="34" charset="0"/>
              </a:rPr>
              <a:t> </a:t>
            </a:r>
            <a:r>
              <a:rPr lang="en-US" dirty="0" err="1">
                <a:latin typeface="Calibri" panose="020F0502020204030204" pitchFamily="34" charset="0"/>
                <a:ea typeface="SimSun" panose="02010600030101010101" pitchFamily="2" charset="-122"/>
                <a:cs typeface="Arial" panose="020B0604020202020204" pitchFamily="34" charset="0"/>
              </a:rPr>
              <a:t>diferentes</a:t>
            </a:r>
            <a:r>
              <a:rPr lang="en-US" dirty="0">
                <a:latin typeface="Calibri" panose="020F0502020204030204" pitchFamily="34" charset="0"/>
                <a:ea typeface="SimSun" panose="02010600030101010101" pitchFamily="2" charset="-122"/>
                <a:cs typeface="Arial" panose="020B0604020202020204" pitchFamily="34" charset="0"/>
              </a:rPr>
              <a:t> </a:t>
            </a:r>
            <a:r>
              <a:rPr lang="en-US" dirty="0" err="1">
                <a:latin typeface="Calibri" panose="020F0502020204030204" pitchFamily="34" charset="0"/>
                <a:ea typeface="SimSun" panose="02010600030101010101" pitchFamily="2" charset="-122"/>
                <a:cs typeface="Arial" panose="020B0604020202020204" pitchFamily="34" charset="0"/>
              </a:rPr>
              <a:t>grupos</a:t>
            </a:r>
            <a:r>
              <a:rPr lang="en-US" dirty="0">
                <a:latin typeface="Calibri" panose="020F0502020204030204" pitchFamily="34" charset="0"/>
                <a:ea typeface="SimSun" panose="02010600030101010101" pitchFamily="2" charset="-122"/>
                <a:cs typeface="Arial" panose="020B0604020202020204" pitchFamily="34" charset="0"/>
              </a:rPr>
              <a:t> de </a:t>
            </a:r>
            <a:r>
              <a:rPr lang="en-US" dirty="0" err="1">
                <a:latin typeface="Calibri" panose="020F0502020204030204" pitchFamily="34" charset="0"/>
                <a:ea typeface="SimSun" panose="02010600030101010101" pitchFamily="2" charset="-122"/>
                <a:cs typeface="Arial" panose="020B0604020202020204" pitchFamily="34" charset="0"/>
              </a:rPr>
              <a:t>pessoas</a:t>
            </a:r>
            <a:r>
              <a:rPr lang="en-US" dirty="0">
                <a:latin typeface="Calibri" panose="020F0502020204030204" pitchFamily="34" charset="0"/>
                <a:ea typeface="SimSun" panose="02010600030101010101" pitchFamily="2" charset="-122"/>
                <a:cs typeface="Arial" panose="020B0604020202020204" pitchFamily="34" charset="0"/>
              </a:rPr>
              <a:t>.</a:t>
            </a:r>
          </a:p>
          <a:p>
            <a:pPr marL="171450" indent="-171450" algn="just">
              <a:lnSpc>
                <a:spcPct val="115000"/>
              </a:lnSpc>
              <a:spcAft>
                <a:spcPts val="1000"/>
              </a:spcAft>
              <a:buFont typeface="Arial" panose="020B0604020202020204" pitchFamily="34" charset="0"/>
              <a:buChar char="•"/>
            </a:pPr>
            <a:r>
              <a:rPr lang="en-US" dirty="0" err="1">
                <a:latin typeface="Calibri" panose="020F0502020204030204" pitchFamily="34" charset="0"/>
                <a:ea typeface="SimSun" panose="02010600030101010101" pitchFamily="2" charset="-122"/>
                <a:cs typeface="Arial" panose="020B0604020202020204" pitchFamily="34" charset="0"/>
              </a:rPr>
              <a:t>Também</a:t>
            </a:r>
            <a:r>
              <a:rPr lang="en-US" dirty="0">
                <a:latin typeface="Calibri" panose="020F0502020204030204" pitchFamily="34" charset="0"/>
                <a:ea typeface="SimSun" panose="02010600030101010101" pitchFamily="2" charset="-122"/>
                <a:cs typeface="Arial" panose="020B0604020202020204" pitchFamily="34" charset="0"/>
              </a:rPr>
              <a:t> </a:t>
            </a:r>
            <a:r>
              <a:rPr lang="en-US" dirty="0" err="1">
                <a:latin typeface="Calibri" panose="020F0502020204030204" pitchFamily="34" charset="0"/>
                <a:ea typeface="SimSun" panose="02010600030101010101" pitchFamily="2" charset="-122"/>
                <a:cs typeface="Arial" panose="020B0604020202020204" pitchFamily="34" charset="0"/>
              </a:rPr>
              <a:t>devemos</a:t>
            </a:r>
            <a:r>
              <a:rPr lang="en-US" dirty="0">
                <a:latin typeface="Calibri" panose="020F0502020204030204" pitchFamily="34" charset="0"/>
                <a:ea typeface="SimSun" panose="02010600030101010101" pitchFamily="2" charset="-122"/>
                <a:cs typeface="Arial" panose="020B0604020202020204" pitchFamily="34" charset="0"/>
              </a:rPr>
              <a:t> </a:t>
            </a:r>
            <a:r>
              <a:rPr lang="en-US" dirty="0" err="1">
                <a:latin typeface="Calibri" panose="020F0502020204030204" pitchFamily="34" charset="0"/>
                <a:ea typeface="SimSun" panose="02010600030101010101" pitchFamily="2" charset="-122"/>
                <a:cs typeface="Arial" panose="020B0604020202020204" pitchFamily="34" charset="0"/>
              </a:rPr>
              <a:t>lembrar</a:t>
            </a:r>
            <a:r>
              <a:rPr lang="en-US" dirty="0">
                <a:latin typeface="Calibri" panose="020F0502020204030204" pitchFamily="34" charset="0"/>
                <a:ea typeface="SimSun" panose="02010600030101010101" pitchFamily="2" charset="-122"/>
                <a:cs typeface="Arial" panose="020B0604020202020204" pitchFamily="34" charset="0"/>
              </a:rPr>
              <a:t>, </a:t>
            </a:r>
            <a:r>
              <a:rPr lang="en-US" dirty="0" err="1">
                <a:latin typeface="Calibri" panose="020F0502020204030204" pitchFamily="34" charset="0"/>
                <a:ea typeface="SimSun" panose="02010600030101010101" pitchFamily="2" charset="-122"/>
                <a:cs typeface="Arial" panose="020B0604020202020204" pitchFamily="34" charset="0"/>
              </a:rPr>
              <a:t>em</a:t>
            </a:r>
            <a:r>
              <a:rPr lang="en-US" dirty="0">
                <a:latin typeface="Calibri" panose="020F0502020204030204" pitchFamily="34" charset="0"/>
                <a:ea typeface="SimSun" panose="02010600030101010101" pitchFamily="2" charset="-122"/>
                <a:cs typeface="Arial" panose="020B0604020202020204" pitchFamily="34" charset="0"/>
              </a:rPr>
              <a:t> </a:t>
            </a:r>
            <a:r>
              <a:rPr lang="en-US" dirty="0" err="1">
                <a:latin typeface="Calibri" panose="020F0502020204030204" pitchFamily="34" charset="0"/>
                <a:ea typeface="SimSun" panose="02010600030101010101" pitchFamily="2" charset="-122"/>
                <a:cs typeface="Arial" panose="020B0604020202020204" pitchFamily="34" charset="0"/>
              </a:rPr>
              <a:t>relação</a:t>
            </a:r>
            <a:r>
              <a:rPr lang="en-US" dirty="0">
                <a:latin typeface="Calibri" panose="020F0502020204030204" pitchFamily="34" charset="0"/>
                <a:ea typeface="SimSun" panose="02010600030101010101" pitchFamily="2" charset="-122"/>
                <a:cs typeface="Arial" panose="020B0604020202020204" pitchFamily="34" charset="0"/>
              </a:rPr>
              <a:t> </a:t>
            </a:r>
            <a:r>
              <a:rPr lang="en-US" dirty="0" err="1">
                <a:latin typeface="Calibri" panose="020F0502020204030204" pitchFamily="34" charset="0"/>
                <a:ea typeface="SimSun" panose="02010600030101010101" pitchFamily="2" charset="-122"/>
                <a:cs typeface="Arial" panose="020B0604020202020204" pitchFamily="34" charset="0"/>
              </a:rPr>
              <a:t>às</a:t>
            </a:r>
            <a:r>
              <a:rPr lang="en-US" dirty="0">
                <a:latin typeface="Calibri" panose="020F0502020204030204" pitchFamily="34" charset="0"/>
                <a:ea typeface="SimSun" panose="02010600030101010101" pitchFamily="2" charset="-122"/>
                <a:cs typeface="Arial" panose="020B0604020202020204" pitchFamily="34" charset="0"/>
              </a:rPr>
              <a:t> </a:t>
            </a:r>
            <a:r>
              <a:rPr lang="en-US" dirty="0" err="1">
                <a:latin typeface="Calibri" panose="020F0502020204030204" pitchFamily="34" charset="0"/>
                <a:ea typeface="SimSun" panose="02010600030101010101" pitchFamily="2" charset="-122"/>
                <a:cs typeface="Arial" panose="020B0604020202020204" pitchFamily="34" charset="0"/>
              </a:rPr>
              <a:t>pessoas</a:t>
            </a:r>
            <a:r>
              <a:rPr lang="en-US" dirty="0">
                <a:latin typeface="Calibri" panose="020F0502020204030204" pitchFamily="34" charset="0"/>
                <a:ea typeface="SimSun" panose="02010600030101010101" pitchFamily="2" charset="-122"/>
                <a:cs typeface="Arial" panose="020B0604020202020204" pitchFamily="34" charset="0"/>
              </a:rPr>
              <a:t> com </a:t>
            </a:r>
            <a:r>
              <a:rPr lang="en-US" dirty="0" err="1">
                <a:latin typeface="Calibri" panose="020F0502020204030204" pitchFamily="34" charset="0"/>
                <a:ea typeface="SimSun" panose="02010600030101010101" pitchFamily="2" charset="-122"/>
                <a:cs typeface="Arial" panose="020B0604020202020204" pitchFamily="34" charset="0"/>
              </a:rPr>
              <a:t>deficiências</a:t>
            </a:r>
            <a:r>
              <a:rPr lang="en-US" dirty="0">
                <a:latin typeface="Calibri" panose="020F0502020204030204" pitchFamily="34" charset="0"/>
                <a:ea typeface="SimSun" panose="02010600030101010101" pitchFamily="2" charset="-122"/>
                <a:cs typeface="Arial" panose="020B0604020202020204" pitchFamily="34" charset="0"/>
              </a:rPr>
              <a:t> </a:t>
            </a:r>
            <a:r>
              <a:rPr lang="en-US" dirty="0" err="1">
                <a:latin typeface="Calibri" panose="020F0502020204030204" pitchFamily="34" charset="0"/>
                <a:ea typeface="SimSun" panose="02010600030101010101" pitchFamily="2" charset="-122"/>
                <a:cs typeface="Arial" panose="020B0604020202020204" pitchFamily="34" charset="0"/>
              </a:rPr>
              <a:t>psicossociais</a:t>
            </a:r>
            <a:r>
              <a:rPr lang="en-US" dirty="0">
                <a:latin typeface="Calibri" panose="020F0502020204030204" pitchFamily="34" charset="0"/>
                <a:ea typeface="SimSun" panose="02010600030101010101" pitchFamily="2" charset="-122"/>
                <a:cs typeface="Arial" panose="020B0604020202020204" pitchFamily="34" charset="0"/>
              </a:rPr>
              <a:t>, </a:t>
            </a:r>
            <a:r>
              <a:rPr lang="en-US" dirty="0" err="1">
                <a:latin typeface="Calibri" panose="020F0502020204030204" pitchFamily="34" charset="0"/>
                <a:ea typeface="SimSun" panose="02010600030101010101" pitchFamily="2" charset="-122"/>
                <a:cs typeface="Arial" panose="020B0604020202020204" pitchFamily="34" charset="0"/>
              </a:rPr>
              <a:t>intelectuais</a:t>
            </a:r>
            <a:r>
              <a:rPr lang="en-US" dirty="0">
                <a:latin typeface="Calibri" panose="020F0502020204030204" pitchFamily="34" charset="0"/>
                <a:ea typeface="SimSun" panose="02010600030101010101" pitchFamily="2" charset="-122"/>
                <a:cs typeface="Arial" panose="020B0604020202020204" pitchFamily="34" charset="0"/>
              </a:rPr>
              <a:t> </a:t>
            </a:r>
            <a:r>
              <a:rPr lang="en-US" dirty="0" err="1">
                <a:latin typeface="Calibri" panose="020F0502020204030204" pitchFamily="34" charset="0"/>
                <a:ea typeface="SimSun" panose="02010600030101010101" pitchFamily="2" charset="-122"/>
                <a:cs typeface="Arial" panose="020B0604020202020204" pitchFamily="34" charset="0"/>
              </a:rPr>
              <a:t>ou</a:t>
            </a:r>
            <a:r>
              <a:rPr lang="en-US" dirty="0">
                <a:latin typeface="Calibri" panose="020F0502020204030204" pitchFamily="34" charset="0"/>
                <a:ea typeface="SimSun" panose="02010600030101010101" pitchFamily="2" charset="-122"/>
                <a:cs typeface="Arial" panose="020B0604020202020204" pitchFamily="34" charset="0"/>
              </a:rPr>
              <a:t> </a:t>
            </a:r>
            <a:r>
              <a:rPr lang="en-US" dirty="0" err="1">
                <a:latin typeface="Calibri" panose="020F0502020204030204" pitchFamily="34" charset="0"/>
                <a:ea typeface="SimSun" panose="02010600030101010101" pitchFamily="2" charset="-122"/>
                <a:cs typeface="Arial" panose="020B0604020202020204" pitchFamily="34" charset="0"/>
              </a:rPr>
              <a:t>cognitivas</a:t>
            </a:r>
            <a:r>
              <a:rPr lang="en-US" dirty="0">
                <a:latin typeface="Calibri" panose="020F0502020204030204" pitchFamily="34" charset="0"/>
                <a:ea typeface="SimSun" panose="02010600030101010101" pitchFamily="2" charset="-122"/>
                <a:cs typeface="Arial" panose="020B0604020202020204" pitchFamily="34" charset="0"/>
              </a:rPr>
              <a:t>, que </a:t>
            </a:r>
            <a:r>
              <a:rPr lang="en-US" dirty="0" err="1">
                <a:latin typeface="Calibri" panose="020F0502020204030204" pitchFamily="34" charset="0"/>
                <a:ea typeface="SimSun" panose="02010600030101010101" pitchFamily="2" charset="-122"/>
                <a:cs typeface="Arial" panose="020B0604020202020204" pitchFamily="34" charset="0"/>
              </a:rPr>
              <a:t>muitas</a:t>
            </a:r>
            <a:r>
              <a:rPr lang="en-US" dirty="0">
                <a:latin typeface="Calibri" panose="020F0502020204030204" pitchFamily="34" charset="0"/>
                <a:ea typeface="SimSun" panose="02010600030101010101" pitchFamily="2" charset="-122"/>
                <a:cs typeface="Arial" panose="020B0604020202020204" pitchFamily="34" charset="0"/>
              </a:rPr>
              <a:t> </a:t>
            </a:r>
            <a:r>
              <a:rPr lang="en-US" dirty="0" err="1">
                <a:latin typeface="Calibri" panose="020F0502020204030204" pitchFamily="34" charset="0"/>
                <a:ea typeface="SimSun" panose="02010600030101010101" pitchFamily="2" charset="-122"/>
                <a:cs typeface="Arial" panose="020B0604020202020204" pitchFamily="34" charset="0"/>
              </a:rPr>
              <a:t>vezes</a:t>
            </a:r>
            <a:r>
              <a:rPr lang="en-US" dirty="0">
                <a:latin typeface="Calibri" panose="020F0502020204030204" pitchFamily="34" charset="0"/>
                <a:ea typeface="SimSun" panose="02010600030101010101" pitchFamily="2" charset="-122"/>
                <a:cs typeface="Arial" panose="020B0604020202020204" pitchFamily="34" charset="0"/>
              </a:rPr>
              <a:t> </a:t>
            </a:r>
            <a:r>
              <a:rPr lang="en-US" dirty="0" err="1">
                <a:latin typeface="Calibri" panose="020F0502020204030204" pitchFamily="34" charset="0"/>
                <a:ea typeface="SimSun" panose="02010600030101010101" pitchFamily="2" charset="-122"/>
                <a:cs typeface="Arial" panose="020B0604020202020204" pitchFamily="34" charset="0"/>
              </a:rPr>
              <a:t>são</a:t>
            </a:r>
            <a:r>
              <a:rPr lang="en-US" dirty="0">
                <a:latin typeface="Calibri" panose="020F0502020204030204" pitchFamily="34" charset="0"/>
                <a:ea typeface="SimSun" panose="02010600030101010101" pitchFamily="2" charset="-122"/>
                <a:cs typeface="Arial" panose="020B0604020202020204" pitchFamily="34" charset="0"/>
              </a:rPr>
              <a:t> o </a:t>
            </a:r>
            <a:r>
              <a:rPr lang="en-US" dirty="0" err="1">
                <a:latin typeface="Calibri" panose="020F0502020204030204" pitchFamily="34" charset="0"/>
                <a:ea typeface="SimSun" panose="02010600030101010101" pitchFamily="2" charset="-122"/>
                <a:cs typeface="Arial" panose="020B0604020202020204" pitchFamily="34" charset="0"/>
              </a:rPr>
              <a:t>estigma</a:t>
            </a:r>
            <a:r>
              <a:rPr lang="en-US" dirty="0">
                <a:latin typeface="Calibri" panose="020F0502020204030204" pitchFamily="34" charset="0"/>
                <a:ea typeface="SimSun" panose="02010600030101010101" pitchFamily="2" charset="-122"/>
                <a:cs typeface="Arial" panose="020B0604020202020204" pitchFamily="34" charset="0"/>
              </a:rPr>
              <a:t>, as </a:t>
            </a:r>
            <a:r>
              <a:rPr lang="en-US" dirty="0" err="1">
                <a:latin typeface="Calibri" panose="020F0502020204030204" pitchFamily="34" charset="0"/>
                <a:ea typeface="SimSun" panose="02010600030101010101" pitchFamily="2" charset="-122"/>
                <a:cs typeface="Arial" panose="020B0604020202020204" pitchFamily="34" charset="0"/>
              </a:rPr>
              <a:t>atitudes</a:t>
            </a:r>
            <a:r>
              <a:rPr lang="en-US" dirty="0">
                <a:latin typeface="Calibri" panose="020F0502020204030204" pitchFamily="34" charset="0"/>
                <a:ea typeface="SimSun" panose="02010600030101010101" pitchFamily="2" charset="-122"/>
                <a:cs typeface="Arial" panose="020B0604020202020204" pitchFamily="34" charset="0"/>
              </a:rPr>
              <a:t> </a:t>
            </a:r>
            <a:r>
              <a:rPr lang="en-US" dirty="0" err="1">
                <a:latin typeface="Calibri" panose="020F0502020204030204" pitchFamily="34" charset="0"/>
                <a:ea typeface="SimSun" panose="02010600030101010101" pitchFamily="2" charset="-122"/>
                <a:cs typeface="Arial" panose="020B0604020202020204" pitchFamily="34" charset="0"/>
              </a:rPr>
              <a:t>negativas</a:t>
            </a:r>
            <a:r>
              <a:rPr lang="en-US" dirty="0">
                <a:latin typeface="Calibri" panose="020F0502020204030204" pitchFamily="34" charset="0"/>
                <a:ea typeface="SimSun" panose="02010600030101010101" pitchFamily="2" charset="-122"/>
                <a:cs typeface="Arial" panose="020B0604020202020204" pitchFamily="34" charset="0"/>
              </a:rPr>
              <a:t>, a </a:t>
            </a:r>
            <a:r>
              <a:rPr lang="en-US" dirty="0" err="1">
                <a:latin typeface="Calibri" panose="020F0502020204030204" pitchFamily="34" charset="0"/>
                <a:ea typeface="SimSun" panose="02010600030101010101" pitchFamily="2" charset="-122"/>
                <a:cs typeface="Arial" panose="020B0604020202020204" pitchFamily="34" charset="0"/>
              </a:rPr>
              <a:t>discriminação</a:t>
            </a:r>
            <a:r>
              <a:rPr lang="en-US" dirty="0">
                <a:latin typeface="Calibri" panose="020F0502020204030204" pitchFamily="34" charset="0"/>
                <a:ea typeface="SimSun" panose="02010600030101010101" pitchFamily="2" charset="-122"/>
                <a:cs typeface="Arial" panose="020B0604020202020204" pitchFamily="34" charset="0"/>
              </a:rPr>
              <a:t> e </a:t>
            </a:r>
            <a:r>
              <a:rPr lang="en-US" dirty="0" err="1">
                <a:latin typeface="Calibri" panose="020F0502020204030204" pitchFamily="34" charset="0"/>
                <a:ea typeface="SimSun" panose="02010600030101010101" pitchFamily="2" charset="-122"/>
                <a:cs typeface="Arial" panose="020B0604020202020204" pitchFamily="34" charset="0"/>
              </a:rPr>
              <a:t>outras</a:t>
            </a:r>
            <a:r>
              <a:rPr lang="en-US" dirty="0">
                <a:latin typeface="Calibri" panose="020F0502020204030204" pitchFamily="34" charset="0"/>
                <a:ea typeface="SimSun" panose="02010600030101010101" pitchFamily="2" charset="-122"/>
                <a:cs typeface="Arial" panose="020B0604020202020204" pitchFamily="34" charset="0"/>
              </a:rPr>
              <a:t> </a:t>
            </a:r>
            <a:r>
              <a:rPr lang="en-US" dirty="0" err="1">
                <a:latin typeface="Calibri" panose="020F0502020204030204" pitchFamily="34" charset="0"/>
                <a:ea typeface="SimSun" panose="02010600030101010101" pitchFamily="2" charset="-122"/>
                <a:cs typeface="Arial" panose="020B0604020202020204" pitchFamily="34" charset="0"/>
              </a:rPr>
              <a:t>violações</a:t>
            </a:r>
            <a:r>
              <a:rPr lang="en-US" dirty="0">
                <a:latin typeface="Calibri" panose="020F0502020204030204" pitchFamily="34" charset="0"/>
                <a:ea typeface="SimSun" panose="02010600030101010101" pitchFamily="2" charset="-122"/>
                <a:cs typeface="Arial" panose="020B0604020202020204" pitchFamily="34" charset="0"/>
              </a:rPr>
              <a:t> dos </a:t>
            </a:r>
            <a:r>
              <a:rPr lang="en-US" dirty="0" err="1">
                <a:latin typeface="Calibri" panose="020F0502020204030204" pitchFamily="34" charset="0"/>
                <a:ea typeface="SimSun" panose="02010600030101010101" pitchFamily="2" charset="-122"/>
                <a:cs typeface="Arial" panose="020B0604020202020204" pitchFamily="34" charset="0"/>
              </a:rPr>
              <a:t>direitos</a:t>
            </a:r>
            <a:r>
              <a:rPr lang="en-US" dirty="0">
                <a:latin typeface="Calibri" panose="020F0502020204030204" pitchFamily="34" charset="0"/>
                <a:ea typeface="SimSun" panose="02010600030101010101" pitchFamily="2" charset="-122"/>
                <a:cs typeface="Arial" panose="020B0604020202020204" pitchFamily="34" charset="0"/>
              </a:rPr>
              <a:t> </a:t>
            </a:r>
            <a:r>
              <a:rPr lang="en-US" dirty="0" err="1">
                <a:latin typeface="Calibri" panose="020F0502020204030204" pitchFamily="34" charset="0"/>
                <a:ea typeface="SimSun" panose="02010600030101010101" pitchFamily="2" charset="-122"/>
                <a:cs typeface="Arial" panose="020B0604020202020204" pitchFamily="34" charset="0"/>
              </a:rPr>
              <a:t>humanos</a:t>
            </a:r>
            <a:r>
              <a:rPr lang="en-US" dirty="0">
                <a:latin typeface="Calibri" panose="020F0502020204030204" pitchFamily="34" charset="0"/>
                <a:ea typeface="SimSun" panose="02010600030101010101" pitchFamily="2" charset="-122"/>
                <a:cs typeface="Arial" panose="020B0604020202020204" pitchFamily="34" charset="0"/>
              </a:rPr>
              <a:t> que </a:t>
            </a:r>
            <a:r>
              <a:rPr lang="en-US" dirty="0" err="1">
                <a:latin typeface="Calibri" panose="020F0502020204030204" pitchFamily="34" charset="0"/>
                <a:ea typeface="SimSun" panose="02010600030101010101" pitchFamily="2" charset="-122"/>
                <a:cs typeface="Arial" panose="020B0604020202020204" pitchFamily="34" charset="0"/>
              </a:rPr>
              <a:t>elas</a:t>
            </a:r>
            <a:r>
              <a:rPr lang="en-US" dirty="0">
                <a:latin typeface="Calibri" panose="020F0502020204030204" pitchFamily="34" charset="0"/>
                <a:ea typeface="SimSun" panose="02010600030101010101" pitchFamily="2" charset="-122"/>
                <a:cs typeface="Arial" panose="020B0604020202020204" pitchFamily="34" charset="0"/>
              </a:rPr>
              <a:t> </a:t>
            </a:r>
            <a:r>
              <a:rPr lang="en-US" dirty="0" err="1">
                <a:latin typeface="Calibri" panose="020F0502020204030204" pitchFamily="34" charset="0"/>
                <a:ea typeface="SimSun" panose="02010600030101010101" pitchFamily="2" charset="-122"/>
                <a:cs typeface="Arial" panose="020B0604020202020204" pitchFamily="34" charset="0"/>
              </a:rPr>
              <a:t>enfrentam</a:t>
            </a:r>
            <a:r>
              <a:rPr lang="en-US" dirty="0">
                <a:latin typeface="Calibri" panose="020F0502020204030204" pitchFamily="34" charset="0"/>
                <a:ea typeface="SimSun" panose="02010600030101010101" pitchFamily="2" charset="-122"/>
                <a:cs typeface="Arial" panose="020B0604020202020204" pitchFamily="34" charset="0"/>
              </a:rPr>
              <a:t> que </a:t>
            </a:r>
            <a:r>
              <a:rPr lang="en-US" dirty="0" err="1">
                <a:latin typeface="Calibri" panose="020F0502020204030204" pitchFamily="34" charset="0"/>
                <a:ea typeface="SimSun" panose="02010600030101010101" pitchFamily="2" charset="-122"/>
                <a:cs typeface="Arial" panose="020B0604020202020204" pitchFamily="34" charset="0"/>
              </a:rPr>
              <a:t>têm</a:t>
            </a:r>
            <a:r>
              <a:rPr lang="en-US" dirty="0">
                <a:latin typeface="Calibri" panose="020F0502020204030204" pitchFamily="34" charset="0"/>
                <a:ea typeface="SimSun" panose="02010600030101010101" pitchFamily="2" charset="-122"/>
                <a:cs typeface="Arial" panose="020B0604020202020204" pitchFamily="34" charset="0"/>
              </a:rPr>
              <a:t> o </a:t>
            </a:r>
            <a:r>
              <a:rPr lang="en-US" dirty="0" err="1">
                <a:latin typeface="Calibri" panose="020F0502020204030204" pitchFamily="34" charset="0"/>
                <a:ea typeface="SimSun" panose="02010600030101010101" pitchFamily="2" charset="-122"/>
                <a:cs typeface="Arial" panose="020B0604020202020204" pitchFamily="34" charset="0"/>
              </a:rPr>
              <a:t>impacto</a:t>
            </a:r>
            <a:r>
              <a:rPr lang="en-US" dirty="0">
                <a:latin typeface="Calibri" panose="020F0502020204030204" pitchFamily="34" charset="0"/>
                <a:ea typeface="SimSun" panose="02010600030101010101" pitchFamily="2" charset="-122"/>
                <a:cs typeface="Arial" panose="020B0604020202020204" pitchFamily="34" charset="0"/>
              </a:rPr>
              <a:t> </a:t>
            </a:r>
            <a:r>
              <a:rPr lang="en-US" dirty="0" err="1">
                <a:latin typeface="Calibri" panose="020F0502020204030204" pitchFamily="34" charset="0"/>
                <a:ea typeface="SimSun" panose="02010600030101010101" pitchFamily="2" charset="-122"/>
                <a:cs typeface="Arial" panose="020B0604020202020204" pitchFamily="34" charset="0"/>
              </a:rPr>
              <a:t>mais</a:t>
            </a:r>
            <a:r>
              <a:rPr lang="en-US" dirty="0">
                <a:latin typeface="Calibri" panose="020F0502020204030204" pitchFamily="34" charset="0"/>
                <a:ea typeface="SimSun" panose="02010600030101010101" pitchFamily="2" charset="-122"/>
                <a:cs typeface="Arial" panose="020B0604020202020204" pitchFamily="34" charset="0"/>
              </a:rPr>
              <a:t> </a:t>
            </a:r>
            <a:r>
              <a:rPr lang="en-US" dirty="0" err="1">
                <a:latin typeface="Calibri" panose="020F0502020204030204" pitchFamily="34" charset="0"/>
                <a:ea typeface="SimSun" panose="02010600030101010101" pitchFamily="2" charset="-122"/>
                <a:cs typeface="Arial" panose="020B0604020202020204" pitchFamily="34" charset="0"/>
              </a:rPr>
              <a:t>negativo</a:t>
            </a:r>
            <a:r>
              <a:rPr lang="en-US" dirty="0">
                <a:latin typeface="Calibri" panose="020F0502020204030204" pitchFamily="34" charset="0"/>
                <a:ea typeface="SimSun" panose="02010600030101010101" pitchFamily="2" charset="-122"/>
                <a:cs typeface="Arial" panose="020B0604020202020204" pitchFamily="34" charset="0"/>
              </a:rPr>
              <a:t> </a:t>
            </a:r>
            <a:r>
              <a:rPr lang="en-US" dirty="0" err="1">
                <a:latin typeface="Calibri" panose="020F0502020204030204" pitchFamily="34" charset="0"/>
                <a:ea typeface="SimSun" panose="02010600030101010101" pitchFamily="2" charset="-122"/>
                <a:cs typeface="Arial" panose="020B0604020202020204" pitchFamily="34" charset="0"/>
              </a:rPr>
              <a:t>em</a:t>
            </a:r>
            <a:r>
              <a:rPr lang="en-US" dirty="0">
                <a:latin typeface="Calibri" panose="020F0502020204030204" pitchFamily="34" charset="0"/>
                <a:ea typeface="SimSun" panose="02010600030101010101" pitchFamily="2" charset="-122"/>
                <a:cs typeface="Arial" panose="020B0604020202020204" pitchFamily="34" charset="0"/>
              </a:rPr>
              <a:t> </a:t>
            </a:r>
            <a:r>
              <a:rPr lang="en-US" dirty="0" err="1">
                <a:latin typeface="Calibri" panose="020F0502020204030204" pitchFamily="34" charset="0"/>
                <a:ea typeface="SimSun" panose="02010600030101010101" pitchFamily="2" charset="-122"/>
                <a:cs typeface="Arial" panose="020B0604020202020204" pitchFamily="34" charset="0"/>
              </a:rPr>
              <a:t>suas</a:t>
            </a:r>
            <a:r>
              <a:rPr lang="en-US" dirty="0">
                <a:latin typeface="Calibri" panose="020F0502020204030204" pitchFamily="34" charset="0"/>
                <a:ea typeface="SimSun" panose="02010600030101010101" pitchFamily="2" charset="-122"/>
                <a:cs typeface="Arial" panose="020B0604020202020204" pitchFamily="34" charset="0"/>
              </a:rPr>
              <a:t> </a:t>
            </a:r>
            <a:r>
              <a:rPr lang="en-US" dirty="0" err="1">
                <a:latin typeface="Calibri" panose="020F0502020204030204" pitchFamily="34" charset="0"/>
                <a:ea typeface="SimSun" panose="02010600030101010101" pitchFamily="2" charset="-122"/>
                <a:cs typeface="Arial" panose="020B0604020202020204" pitchFamily="34" charset="0"/>
              </a:rPr>
              <a:t>vidas</a:t>
            </a:r>
            <a:r>
              <a:rPr lang="en-US" dirty="0">
                <a:latin typeface="Calibri" panose="020F0502020204030204" pitchFamily="34" charset="0"/>
                <a:ea typeface="SimSun" panose="02010600030101010101" pitchFamily="2" charset="-122"/>
                <a:cs typeface="Arial" panose="020B0604020202020204" pitchFamily="34" charset="0"/>
              </a:rPr>
              <a:t>.</a:t>
            </a:r>
          </a:p>
          <a:p>
            <a:pPr marL="171450" indent="-171450" algn="just">
              <a:lnSpc>
                <a:spcPct val="115000"/>
              </a:lnSpc>
              <a:spcAft>
                <a:spcPts val="1000"/>
              </a:spcAft>
              <a:buFont typeface="Arial" panose="020B0604020202020204" pitchFamily="34" charset="0"/>
              <a:buChar char="•"/>
            </a:pPr>
            <a:r>
              <a:rPr lang="en-US" dirty="0" err="1">
                <a:latin typeface="Calibri" panose="020F0502020204030204" pitchFamily="34" charset="0"/>
                <a:ea typeface="SimSun" panose="02010600030101010101" pitchFamily="2" charset="-122"/>
                <a:cs typeface="Arial" panose="020B0604020202020204" pitchFamily="34" charset="0"/>
              </a:rPr>
              <a:t>Os</a:t>
            </a:r>
            <a:r>
              <a:rPr lang="en-US" dirty="0">
                <a:latin typeface="Calibri" panose="020F0502020204030204" pitchFamily="34" charset="0"/>
                <a:ea typeface="SimSun" panose="02010600030101010101" pitchFamily="2" charset="-122"/>
                <a:cs typeface="Arial" panose="020B0604020202020204" pitchFamily="34" charset="0"/>
              </a:rPr>
              <a:t> </a:t>
            </a:r>
            <a:r>
              <a:rPr lang="en-US" dirty="0" err="1">
                <a:latin typeface="Calibri" panose="020F0502020204030204" pitchFamily="34" charset="0"/>
                <a:ea typeface="SimSun" panose="02010600030101010101" pitchFamily="2" charset="-122"/>
                <a:cs typeface="Arial" panose="020B0604020202020204" pitchFamily="34" charset="0"/>
              </a:rPr>
              <a:t>instrumentos</a:t>
            </a:r>
            <a:r>
              <a:rPr lang="en-US" dirty="0">
                <a:latin typeface="Calibri" panose="020F0502020204030204" pitchFamily="34" charset="0"/>
                <a:ea typeface="SimSun" panose="02010600030101010101" pitchFamily="2" charset="-122"/>
                <a:cs typeface="Arial" panose="020B0604020202020204" pitchFamily="34" charset="0"/>
              </a:rPr>
              <a:t> de </a:t>
            </a:r>
            <a:r>
              <a:rPr lang="en-US" dirty="0" err="1">
                <a:latin typeface="Calibri" panose="020F0502020204030204" pitchFamily="34" charset="0"/>
                <a:ea typeface="SimSun" panose="02010600030101010101" pitchFamily="2" charset="-122"/>
                <a:cs typeface="Arial" panose="020B0604020202020204" pitchFamily="34" charset="0"/>
              </a:rPr>
              <a:t>direitos</a:t>
            </a:r>
            <a:r>
              <a:rPr lang="en-US" dirty="0">
                <a:latin typeface="Calibri" panose="020F0502020204030204" pitchFamily="34" charset="0"/>
                <a:ea typeface="SimSun" panose="02010600030101010101" pitchFamily="2" charset="-122"/>
                <a:cs typeface="Arial" panose="020B0604020202020204" pitchFamily="34" charset="0"/>
              </a:rPr>
              <a:t> </a:t>
            </a:r>
            <a:r>
              <a:rPr lang="en-US" dirty="0" err="1">
                <a:latin typeface="Calibri" panose="020F0502020204030204" pitchFamily="34" charset="0"/>
                <a:ea typeface="SimSun" panose="02010600030101010101" pitchFamily="2" charset="-122"/>
                <a:cs typeface="Arial" panose="020B0604020202020204" pitchFamily="34" charset="0"/>
              </a:rPr>
              <a:t>humanos</a:t>
            </a:r>
            <a:r>
              <a:rPr lang="en-US" dirty="0">
                <a:latin typeface="Calibri" panose="020F0502020204030204" pitchFamily="34" charset="0"/>
                <a:ea typeface="SimSun" panose="02010600030101010101" pitchFamily="2" charset="-122"/>
                <a:cs typeface="Arial" panose="020B0604020202020204" pitchFamily="34" charset="0"/>
              </a:rPr>
              <a:t> </a:t>
            </a:r>
            <a:r>
              <a:rPr lang="en-US" dirty="0" err="1">
                <a:latin typeface="Calibri" panose="020F0502020204030204" pitchFamily="34" charset="0"/>
                <a:ea typeface="SimSun" panose="02010600030101010101" pitchFamily="2" charset="-122"/>
                <a:cs typeface="Arial" panose="020B0604020202020204" pitchFamily="34" charset="0"/>
              </a:rPr>
              <a:t>visam</a:t>
            </a:r>
            <a:r>
              <a:rPr lang="en-US" dirty="0">
                <a:latin typeface="Calibri" panose="020F0502020204030204" pitchFamily="34" charset="0"/>
                <a:ea typeface="SimSun" panose="02010600030101010101" pitchFamily="2" charset="-122"/>
                <a:cs typeface="Arial" panose="020B0604020202020204" pitchFamily="34" charset="0"/>
              </a:rPr>
              <a:t> </a:t>
            </a:r>
            <a:r>
              <a:rPr lang="en-US" dirty="0" err="1">
                <a:latin typeface="Calibri" panose="020F0502020204030204" pitchFamily="34" charset="0"/>
                <a:ea typeface="SimSun" panose="02010600030101010101" pitchFamily="2" charset="-122"/>
                <a:cs typeface="Arial" panose="020B0604020202020204" pitchFamily="34" charset="0"/>
              </a:rPr>
              <a:t>proteger</a:t>
            </a:r>
            <a:r>
              <a:rPr lang="en-US" dirty="0">
                <a:latin typeface="Calibri" panose="020F0502020204030204" pitchFamily="34" charset="0"/>
                <a:ea typeface="SimSun" panose="02010600030101010101" pitchFamily="2" charset="-122"/>
                <a:cs typeface="Arial" panose="020B0604020202020204" pitchFamily="34" charset="0"/>
              </a:rPr>
              <a:t> as </a:t>
            </a:r>
            <a:r>
              <a:rPr lang="en-US" dirty="0" err="1">
                <a:latin typeface="Calibri" panose="020F0502020204030204" pitchFamily="34" charset="0"/>
                <a:ea typeface="SimSun" panose="02010600030101010101" pitchFamily="2" charset="-122"/>
                <a:cs typeface="Arial" panose="020B0604020202020204" pitchFamily="34" charset="0"/>
              </a:rPr>
              <a:t>pessoas</a:t>
            </a:r>
            <a:r>
              <a:rPr lang="en-US" dirty="0">
                <a:latin typeface="Calibri" panose="020F0502020204030204" pitchFamily="34" charset="0"/>
                <a:ea typeface="SimSun" panose="02010600030101010101" pitchFamily="2" charset="-122"/>
                <a:cs typeface="Arial" panose="020B0604020202020204" pitchFamily="34" charset="0"/>
              </a:rPr>
              <a:t> dos </a:t>
            </a:r>
            <a:r>
              <a:rPr lang="en-US" dirty="0" err="1">
                <a:latin typeface="Calibri" panose="020F0502020204030204" pitchFamily="34" charset="0"/>
                <a:ea typeface="SimSun" panose="02010600030101010101" pitchFamily="2" charset="-122"/>
                <a:cs typeface="Arial" panose="020B0604020202020204" pitchFamily="34" charset="0"/>
              </a:rPr>
              <a:t>fatores</a:t>
            </a:r>
            <a:r>
              <a:rPr lang="en-US" dirty="0">
                <a:latin typeface="Calibri" panose="020F0502020204030204" pitchFamily="34" charset="0"/>
                <a:ea typeface="SimSun" panose="02010600030101010101" pitchFamily="2" charset="-122"/>
                <a:cs typeface="Arial" panose="020B0604020202020204" pitchFamily="34" charset="0"/>
              </a:rPr>
              <a:t> </a:t>
            </a:r>
            <a:r>
              <a:rPr lang="en-US" dirty="0" err="1">
                <a:latin typeface="Calibri" panose="020F0502020204030204" pitchFamily="34" charset="0"/>
                <a:ea typeface="SimSun" panose="02010600030101010101" pitchFamily="2" charset="-122"/>
                <a:cs typeface="Arial" panose="020B0604020202020204" pitchFamily="34" charset="0"/>
              </a:rPr>
              <a:t>descritos</a:t>
            </a:r>
            <a:r>
              <a:rPr lang="en-US" dirty="0">
                <a:latin typeface="Calibri" panose="020F0502020204030204" pitchFamily="34" charset="0"/>
                <a:ea typeface="SimSun" panose="02010600030101010101" pitchFamily="2" charset="-122"/>
                <a:cs typeface="Arial" panose="020B0604020202020204" pitchFamily="34" charset="0"/>
              </a:rPr>
              <a:t> </a:t>
            </a:r>
            <a:r>
              <a:rPr lang="en-US" dirty="0" err="1">
                <a:latin typeface="Calibri" panose="020F0502020204030204" pitchFamily="34" charset="0"/>
                <a:ea typeface="SimSun" panose="02010600030101010101" pitchFamily="2" charset="-122"/>
                <a:cs typeface="Arial" panose="020B0604020202020204" pitchFamily="34" charset="0"/>
              </a:rPr>
              <a:t>acima</a:t>
            </a:r>
            <a:r>
              <a:rPr lang="en-US" dirty="0">
                <a:latin typeface="Calibri" panose="020F0502020204030204" pitchFamily="34" charset="0"/>
                <a:ea typeface="SimSun" panose="02010600030101010101" pitchFamily="2" charset="-122"/>
                <a:cs typeface="Arial" panose="020B0604020202020204" pitchFamily="34" charset="0"/>
              </a:rPr>
              <a:t>. </a:t>
            </a:r>
            <a:r>
              <a:rPr lang="en-US" dirty="0" err="1">
                <a:latin typeface="Calibri" panose="020F0502020204030204" pitchFamily="34" charset="0"/>
                <a:ea typeface="SimSun" panose="02010600030101010101" pitchFamily="2" charset="-122"/>
                <a:cs typeface="Arial" panose="020B0604020202020204" pitchFamily="34" charset="0"/>
              </a:rPr>
              <a:t>Muitos</a:t>
            </a:r>
            <a:r>
              <a:rPr lang="en-US" dirty="0">
                <a:latin typeface="Calibri" panose="020F0502020204030204" pitchFamily="34" charset="0"/>
                <a:ea typeface="SimSun" panose="02010600030101010101" pitchFamily="2" charset="-122"/>
                <a:cs typeface="Arial" panose="020B0604020202020204" pitchFamily="34" charset="0"/>
              </a:rPr>
              <a:t> </a:t>
            </a:r>
            <a:r>
              <a:rPr lang="en-US" dirty="0" err="1">
                <a:latin typeface="Calibri" panose="020F0502020204030204" pitchFamily="34" charset="0"/>
                <a:ea typeface="SimSun" panose="02010600030101010101" pitchFamily="2" charset="-122"/>
                <a:cs typeface="Arial" panose="020B0604020202020204" pitchFamily="34" charset="0"/>
              </a:rPr>
              <a:t>instrumentos</a:t>
            </a:r>
            <a:r>
              <a:rPr lang="en-US" dirty="0">
                <a:latin typeface="Calibri" panose="020F0502020204030204" pitchFamily="34" charset="0"/>
                <a:ea typeface="SimSun" panose="02010600030101010101" pitchFamily="2" charset="-122"/>
                <a:cs typeface="Arial" panose="020B0604020202020204" pitchFamily="34" charset="0"/>
              </a:rPr>
              <a:t> </a:t>
            </a:r>
            <a:r>
              <a:rPr lang="en-US" dirty="0" err="1">
                <a:latin typeface="Calibri" panose="020F0502020204030204" pitchFamily="34" charset="0"/>
                <a:ea typeface="SimSun" panose="02010600030101010101" pitchFamily="2" charset="-122"/>
                <a:cs typeface="Arial" panose="020B0604020202020204" pitchFamily="34" charset="0"/>
              </a:rPr>
              <a:t>protegem</a:t>
            </a:r>
            <a:r>
              <a:rPr lang="en-US" dirty="0">
                <a:latin typeface="Calibri" panose="020F0502020204030204" pitchFamily="34" charset="0"/>
                <a:ea typeface="SimSun" panose="02010600030101010101" pitchFamily="2" charset="-122"/>
                <a:cs typeface="Arial" panose="020B0604020202020204" pitchFamily="34" charset="0"/>
              </a:rPr>
              <a:t> </a:t>
            </a:r>
            <a:r>
              <a:rPr lang="en-US" dirty="0" err="1">
                <a:latin typeface="Calibri" panose="020F0502020204030204" pitchFamily="34" charset="0"/>
                <a:ea typeface="SimSun" panose="02010600030101010101" pitchFamily="2" charset="-122"/>
                <a:cs typeface="Arial" panose="020B0604020202020204" pitchFamily="34" charset="0"/>
              </a:rPr>
              <a:t>especificamente</a:t>
            </a:r>
            <a:r>
              <a:rPr lang="en-US" dirty="0">
                <a:latin typeface="Calibri" panose="020F0502020204030204" pitchFamily="34" charset="0"/>
                <a:ea typeface="SimSun" panose="02010600030101010101" pitchFamily="2" charset="-122"/>
                <a:cs typeface="Arial" panose="020B0604020202020204" pitchFamily="34" charset="0"/>
              </a:rPr>
              <a:t> o </a:t>
            </a:r>
            <a:r>
              <a:rPr lang="en-US" dirty="0" err="1">
                <a:latin typeface="Calibri" panose="020F0502020204030204" pitchFamily="34" charset="0"/>
                <a:ea typeface="SimSun" panose="02010600030101010101" pitchFamily="2" charset="-122"/>
                <a:cs typeface="Arial" panose="020B0604020202020204" pitchFamily="34" charset="0"/>
              </a:rPr>
              <a:t>direito</a:t>
            </a:r>
            <a:r>
              <a:rPr lang="en-US" dirty="0">
                <a:latin typeface="Calibri" panose="020F0502020204030204" pitchFamily="34" charset="0"/>
                <a:ea typeface="SimSun" panose="02010600030101010101" pitchFamily="2" charset="-122"/>
                <a:cs typeface="Arial" panose="020B0604020202020204" pitchFamily="34" charset="0"/>
              </a:rPr>
              <a:t> à </a:t>
            </a:r>
            <a:r>
              <a:rPr lang="en-US" dirty="0" err="1">
                <a:latin typeface="Calibri" panose="020F0502020204030204" pitchFamily="34" charset="0"/>
                <a:ea typeface="SimSun" panose="02010600030101010101" pitchFamily="2" charset="-122"/>
                <a:cs typeface="Arial" panose="020B0604020202020204" pitchFamily="34" charset="0"/>
              </a:rPr>
              <a:t>saúde</a:t>
            </a:r>
            <a:r>
              <a:rPr lang="en-US" dirty="0">
                <a:latin typeface="Calibri" panose="020F0502020204030204" pitchFamily="34" charset="0"/>
                <a:ea typeface="SimSun" panose="02010600030101010101" pitchFamily="2" charset="-122"/>
                <a:cs typeface="Arial" panose="020B0604020202020204" pitchFamily="34" charset="0"/>
              </a:rPr>
              <a:t>.</a:t>
            </a:r>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25</a:t>
            </a:fld>
            <a:endParaRPr lang="en-CH"/>
          </a:p>
        </p:txBody>
      </p:sp>
    </p:spTree>
    <p:extLst>
      <p:ext uri="{BB962C8B-B14F-4D97-AF65-F5344CB8AC3E}">
        <p14:creationId xmlns:p14="http://schemas.microsoft.com/office/powerpoint/2010/main" val="36240633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58738"/>
            <a:ext cx="4397375" cy="2473325"/>
          </a:xfrm>
        </p:spPr>
      </p:sp>
      <p:sp>
        <p:nvSpPr>
          <p:cNvPr id="3" name="Notes Placeholder 2"/>
          <p:cNvSpPr>
            <a:spLocks noGrp="1"/>
          </p:cNvSpPr>
          <p:nvPr>
            <p:ph type="body" idx="1"/>
          </p:nvPr>
        </p:nvSpPr>
        <p:spPr>
          <a:xfrm>
            <a:off x="584410" y="2532063"/>
            <a:ext cx="5689180" cy="6280830"/>
          </a:xfrm>
        </p:spPr>
        <p:txBody>
          <a:bodyPr/>
          <a:lstStyle/>
          <a:p>
            <a:pPr algn="just">
              <a:lnSpc>
                <a:spcPct val="115000"/>
              </a:lnSpc>
              <a:spcAft>
                <a:spcPts val="600"/>
              </a:spcAft>
            </a:pPr>
            <a:r>
              <a:rPr lang="pt" sz="1150" b="1" dirty="0">
                <a:latin typeface="Calibri" panose="020F0502020204030204" pitchFamily="34" charset="0"/>
                <a:ea typeface="SimSun" panose="02010600030101010101" pitchFamily="2" charset="-122"/>
                <a:cs typeface="Arial" panose="020B0604020202020204" pitchFamily="34" charset="0"/>
              </a:rPr>
              <a:t>O direito à saúde como um direito humano</a:t>
            </a:r>
            <a:endParaRPr lang="en-CH" sz="115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pt" sz="1150" dirty="0">
                <a:latin typeface="Calibri" panose="020F0502020204030204" pitchFamily="34" charset="0"/>
                <a:ea typeface="SimSun" panose="02010600030101010101" pitchFamily="2" charset="-122"/>
                <a:cs typeface="Arial" panose="020B0604020202020204" pitchFamily="34" charset="0"/>
              </a:rPr>
              <a:t>O direito à saúde foi consagrado em instrumentos e tratados internacionais e regionais de direitos humanos, bem como em constituições nacionais em todo o mundo.</a:t>
            </a:r>
            <a:endParaRPr lang="en-CH" sz="115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pt" sz="1150" dirty="0">
                <a:latin typeface="Calibri" panose="020F0502020204030204" pitchFamily="34" charset="0"/>
                <a:ea typeface="SimSun" panose="02010600030101010101" pitchFamily="2" charset="-122"/>
                <a:cs typeface="Arial" panose="020B0604020202020204" pitchFamily="34" charset="0"/>
              </a:rPr>
              <a:t>O direito à saúde, incluindo seus elementos essenciais, foi articulado pela primeira vez na Constituição da OMS em 1946.</a:t>
            </a:r>
          </a:p>
          <a:p>
            <a:pPr marL="628650" lvl="1" indent="-171450" algn="just">
              <a:lnSpc>
                <a:spcPct val="115000"/>
              </a:lnSpc>
              <a:spcAft>
                <a:spcPts val="600"/>
              </a:spcAft>
              <a:buFont typeface="Arial" panose="020B0604020202020204" pitchFamily="34" charset="0"/>
              <a:buChar char="•"/>
            </a:pPr>
            <a:r>
              <a:rPr lang="pt" sz="1150" dirty="0">
                <a:latin typeface="Calibri" panose="020F0502020204030204" pitchFamily="34" charset="0"/>
                <a:ea typeface="SimSun" panose="02010600030101010101" pitchFamily="2" charset="-122"/>
                <a:cs typeface="Arial" panose="020B0604020202020204" pitchFamily="34" charset="0"/>
              </a:rPr>
              <a:t>A Constituição da OMS afirma que “ </a:t>
            </a:r>
            <a:r>
              <a:rPr lang="pt" sz="1150" i="1" dirty="0">
                <a:latin typeface="Calibri" panose="020F0502020204030204" pitchFamily="34" charset="0"/>
                <a:ea typeface="SimSun" panose="02010600030101010101" pitchFamily="2" charset="-122"/>
                <a:cs typeface="Arial" panose="020B0604020202020204" pitchFamily="34" charset="0"/>
              </a:rPr>
              <a:t>A saúde é um estado de completo bem-estar físico, mental e social e não apenas a ausência de doença ou enfermidade </a:t>
            </a:r>
            <a:r>
              <a:rPr lang="pt" sz="1150" dirty="0">
                <a:latin typeface="Calibri" panose="020F0502020204030204" pitchFamily="34" charset="0"/>
                <a:ea typeface="SimSun" panose="02010600030101010101" pitchFamily="2" charset="-122"/>
                <a:cs typeface="Arial" panose="020B0604020202020204" pitchFamily="34" charset="0"/>
              </a:rPr>
              <a:t>” e que “ </a:t>
            </a:r>
            <a:r>
              <a:rPr lang="pt" sz="1150" i="1" dirty="0">
                <a:latin typeface="Calibri" panose="020F0502020204030204" pitchFamily="34" charset="0"/>
                <a:ea typeface="SimSun" panose="02010600030101010101" pitchFamily="2" charset="-122"/>
                <a:cs typeface="Arial" panose="020B0604020202020204" pitchFamily="34" charset="0"/>
              </a:rPr>
              <a:t>O gozo do mais alto padrão de saúde possível é um dos direitos fundamentais de todo o ser humano, sem distinção de raça, religião, convicção política, condição económica ou social. </a:t>
            </a:r>
            <a:r>
              <a:rPr lang="pt" sz="1150" dirty="0">
                <a:latin typeface="Calibri" panose="020F0502020204030204" pitchFamily="34" charset="0"/>
                <a:ea typeface="SimSun" panose="02010600030101010101" pitchFamily="2" charset="-122"/>
                <a:cs typeface="Arial" panose="020B0604020202020204" pitchFamily="34" charset="0"/>
              </a:rPr>
              <a:t>” </a:t>
            </a:r>
            <a:r>
              <a:rPr lang="pt" sz="1150" i="1" dirty="0">
                <a:latin typeface="Calibri" panose="020F0502020204030204" pitchFamily="34" charset="0"/>
                <a:ea typeface="SimSun" panose="02010600030101010101" pitchFamily="2" charset="-122"/>
                <a:cs typeface="Arial" panose="020B0604020202020204" pitchFamily="34" charset="0"/>
              </a:rPr>
              <a:t>( </a:t>
            </a:r>
            <a:r>
              <a:rPr lang="pt" sz="1150" i="1" dirty="0">
                <a:latin typeface="Calibri" panose="020F0502020204030204" pitchFamily="34" charset="0"/>
                <a:ea typeface="SimSun" panose="02010600030101010101" pitchFamily="2" charset="-122"/>
                <a:cs typeface="Arial" panose="020B0604020202020204" pitchFamily="34" charset="0"/>
                <a:hlinkClick r:id="rId3" action="ppaction://hlinkfile" tooltip=", 1946 #65"/>
              </a:rPr>
              <a:t>6 </a:t>
            </a:r>
            <a:r>
              <a:rPr lang="pt" sz="1150" i="1" dirty="0">
                <a:latin typeface="Calibri" panose="020F0502020204030204" pitchFamily="34" charset="0"/>
                <a:ea typeface="SimSun" panose="02010600030101010101" pitchFamily="2" charset="-122"/>
                <a:cs typeface="Arial" panose="020B0604020202020204" pitchFamily="34" charset="0"/>
              </a:rPr>
              <a:t>)</a:t>
            </a:r>
            <a:endParaRPr lang="en-CH" sz="1150">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600"/>
              </a:spcAft>
              <a:buFont typeface="Arial" panose="020B0604020202020204" pitchFamily="34" charset="0"/>
              <a:buChar char="•"/>
            </a:pPr>
            <a:r>
              <a:rPr lang="pt" sz="1150" dirty="0">
                <a:latin typeface="Calibri" panose="020F0502020204030204" pitchFamily="34" charset="0"/>
                <a:ea typeface="SimSun" panose="02010600030101010101" pitchFamily="2" charset="-122"/>
                <a:cs typeface="Arial" panose="020B0604020202020204" pitchFamily="34" charset="0"/>
              </a:rPr>
              <a:t>O direito à saúde também está incluído em outros instrumentos e tratados das Nações Unidas, como a Declaração Universal dos Direitos Humanos (DUDH, 1948) e o artigo 12 do Pacto Internacional sobre Direitos Econômicos, Sociais e Culturais (PIDESC, 1966).</a:t>
            </a:r>
          </a:p>
          <a:p>
            <a:pPr marL="171450" indent="-171450" algn="just">
              <a:lnSpc>
                <a:spcPct val="115000"/>
              </a:lnSpc>
              <a:spcAft>
                <a:spcPts val="600"/>
              </a:spcAft>
              <a:buFont typeface="Arial" panose="020B0604020202020204" pitchFamily="34" charset="0"/>
              <a:buChar char="•"/>
            </a:pPr>
            <a:r>
              <a:rPr lang="pt" sz="1150" dirty="0">
                <a:latin typeface="Calibri" panose="020F0502020204030204" pitchFamily="34" charset="0"/>
                <a:ea typeface="SimSun" panose="02010600030101010101" pitchFamily="2" charset="-122"/>
                <a:cs typeface="Arial" panose="020B0604020202020204" pitchFamily="34" charset="0"/>
              </a:rPr>
              <a:t>O direito à saúde também está previsto no artigo 25 da CDPD. Este artigo descreve as implicações do direito à saúde para pessoas com deficiência.</a:t>
            </a:r>
          </a:p>
          <a:p>
            <a:pPr marL="628650" lvl="1" indent="-171450" algn="just">
              <a:lnSpc>
                <a:spcPct val="115000"/>
              </a:lnSpc>
              <a:spcAft>
                <a:spcPts val="600"/>
              </a:spcAft>
              <a:buFont typeface="Arial" panose="020B0604020202020204" pitchFamily="34" charset="0"/>
              <a:buChar char="•"/>
            </a:pPr>
            <a:r>
              <a:rPr lang="pt" sz="1150" dirty="0">
                <a:latin typeface="Calibri" panose="020F0502020204030204" pitchFamily="34" charset="0"/>
                <a:ea typeface="SimSun" panose="02010600030101010101" pitchFamily="2" charset="-122"/>
                <a:cs typeface="Arial" panose="020B0604020202020204" pitchFamily="34" charset="0"/>
              </a:rPr>
              <a:t>O direito à saúde significa saúde inclusiva – em outras palavras, os governos têm o dever de garantir que todas as pessoas possam viver com saúde física e mental ideal e que ninguém seja excluído com base em sua deficiência.</a:t>
            </a:r>
          </a:p>
          <a:p>
            <a:pPr marL="628650" lvl="1" indent="-171450" algn="just">
              <a:lnSpc>
                <a:spcPct val="115000"/>
              </a:lnSpc>
              <a:spcAft>
                <a:spcPts val="600"/>
              </a:spcAft>
              <a:buFont typeface="Arial" panose="020B0604020202020204" pitchFamily="34" charset="0"/>
              <a:buChar char="•"/>
            </a:pPr>
            <a:r>
              <a:rPr lang="pt" sz="1150" dirty="0">
                <a:latin typeface="Calibri" panose="020F0502020204030204" pitchFamily="34" charset="0"/>
                <a:ea typeface="SimSun" panose="02010600030101010101" pitchFamily="2" charset="-122"/>
                <a:cs typeface="Arial" panose="020B0604020202020204" pitchFamily="34" charset="0"/>
              </a:rPr>
              <a:t>Isso inclui garantir o acesso a serviços de apoio baseados na vontade e nas preferências da pessoa em questão, bem como criar ambientes saudáveis e sensíveis às questões de gênero, orientados para a inclusão e o bem-estar.</a:t>
            </a:r>
            <a:endParaRPr lang="en-CH" sz="1150" dirty="0">
              <a:latin typeface="Calibri" panose="020F050202020403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F4F7DB96-B4E3-48F2-8E35-A4648E993116}" type="slidenum">
              <a:rPr lang="en-CH" smtClean="0"/>
              <a:t>26</a:t>
            </a:fld>
            <a:endParaRPr lang="en-CH"/>
          </a:p>
        </p:txBody>
      </p:sp>
    </p:spTree>
    <p:extLst>
      <p:ext uri="{BB962C8B-B14F-4D97-AF65-F5344CB8AC3E}">
        <p14:creationId xmlns:p14="http://schemas.microsoft.com/office/powerpoint/2010/main" val="28466221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0313" y="423863"/>
            <a:ext cx="4397375" cy="2473325"/>
          </a:xfrm>
        </p:spPr>
      </p:sp>
      <p:sp>
        <p:nvSpPr>
          <p:cNvPr id="3" name="Notes Placeholder 2"/>
          <p:cNvSpPr>
            <a:spLocks noGrp="1"/>
          </p:cNvSpPr>
          <p:nvPr>
            <p:ph type="body" idx="1"/>
          </p:nvPr>
        </p:nvSpPr>
        <p:spPr>
          <a:xfrm>
            <a:off x="513455" y="2995297"/>
            <a:ext cx="6035936" cy="5440044"/>
          </a:xfrm>
        </p:spPr>
        <p: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en-GB" b="1" dirty="0">
                <a:latin typeface="Calibri" panose="020F0502020204030204" pitchFamily="34" charset="0"/>
                <a:ea typeface="SimSun" panose="02010600030101010101" pitchFamily="2" charset="-122"/>
                <a:cs typeface="Arial" panose="020B0604020202020204" pitchFamily="34" charset="0"/>
              </a:rPr>
              <a:t>O </a:t>
            </a:r>
            <a:r>
              <a:rPr lang="en-GB" b="1" dirty="0" err="1">
                <a:latin typeface="Calibri" panose="020F0502020204030204" pitchFamily="34" charset="0"/>
                <a:ea typeface="SimSun" panose="02010600030101010101" pitchFamily="2" charset="-122"/>
                <a:cs typeface="Arial" panose="020B0604020202020204" pitchFamily="34" charset="0"/>
              </a:rPr>
              <a:t>direito</a:t>
            </a:r>
            <a:r>
              <a:rPr lang="en-GB" b="1" dirty="0">
                <a:latin typeface="Calibri" panose="020F0502020204030204" pitchFamily="34" charset="0"/>
                <a:ea typeface="SimSun" panose="02010600030101010101" pitchFamily="2" charset="-122"/>
                <a:cs typeface="Arial" panose="020B0604020202020204" pitchFamily="34" charset="0"/>
              </a:rPr>
              <a:t> à </a:t>
            </a:r>
            <a:r>
              <a:rPr lang="en-GB" b="1" dirty="0" err="1">
                <a:latin typeface="Calibri" panose="020F0502020204030204" pitchFamily="34" charset="0"/>
                <a:ea typeface="SimSun" panose="02010600030101010101" pitchFamily="2" charset="-122"/>
                <a:cs typeface="Arial" panose="020B0604020202020204" pitchFamily="34" charset="0"/>
              </a:rPr>
              <a:t>saúde</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err="1">
                <a:latin typeface="Calibri" panose="020F0502020204030204" pitchFamily="34" charset="0"/>
                <a:ea typeface="SimSun" panose="02010600030101010101" pitchFamily="2" charset="-122"/>
                <a:cs typeface="Arial" panose="020B0604020202020204" pitchFamily="34" charset="0"/>
              </a:rPr>
              <a:t>como</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err="1">
                <a:latin typeface="Calibri" panose="020F0502020204030204" pitchFamily="34" charset="0"/>
                <a:ea typeface="SimSun" panose="02010600030101010101" pitchFamily="2" charset="-122"/>
                <a:cs typeface="Arial" panose="020B0604020202020204" pitchFamily="34" charset="0"/>
              </a:rPr>
              <a:t>direito</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err="1">
                <a:latin typeface="Calibri" panose="020F0502020204030204" pitchFamily="34" charset="0"/>
                <a:ea typeface="SimSun" panose="02010600030101010101" pitchFamily="2" charset="-122"/>
                <a:cs typeface="Arial" panose="020B0604020202020204" pitchFamily="34" charset="0"/>
              </a:rPr>
              <a:t>humano</a:t>
            </a:r>
            <a:r>
              <a:rPr lang="en-GB" b="1" dirty="0">
                <a:latin typeface="Calibri" panose="020F0502020204030204" pitchFamily="34" charset="0"/>
                <a:ea typeface="SimSun" panose="02010600030101010101" pitchFamily="2" charset="-122"/>
                <a:cs typeface="Arial" panose="020B0604020202020204" pitchFamily="34" charset="0"/>
              </a:rPr>
              <a:t> </a:t>
            </a:r>
            <a:endParaRPr lang="en-US" b="1" dirty="0">
              <a:latin typeface="Calibri" panose="020F0502020204030204" pitchFamily="34" charset="0"/>
              <a:ea typeface="SimSun" panose="02010600030101010101" pitchFamily="2" charset="-122"/>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O </a:t>
            </a:r>
            <a:r>
              <a:rPr lang="en-GB" dirty="0" err="1"/>
              <a:t>gozo</a:t>
            </a:r>
            <a:r>
              <a:rPr lang="en-GB" dirty="0"/>
              <a:t> do </a:t>
            </a:r>
            <a:r>
              <a:rPr lang="en-GB" dirty="0" err="1"/>
              <a:t>direito</a:t>
            </a:r>
            <a:r>
              <a:rPr lang="en-GB" dirty="0"/>
              <a:t> à </a:t>
            </a:r>
            <a:r>
              <a:rPr lang="en-GB" dirty="0" err="1"/>
              <a:t>saúde</a:t>
            </a:r>
            <a:r>
              <a:rPr lang="en-GB" dirty="0"/>
              <a:t> </a:t>
            </a:r>
            <a:r>
              <a:rPr lang="pt-BR" sz="1200" kern="1200" dirty="0">
                <a:solidFill>
                  <a:schemeClr val="tx1"/>
                </a:solidFill>
                <a:effectLst/>
                <a:latin typeface="+mn-lt"/>
                <a:ea typeface="+mn-ea"/>
                <a:cs typeface="+mn-cs"/>
              </a:rPr>
              <a:t>está vinculado ao gozo de </a:t>
            </a:r>
            <a:r>
              <a:rPr lang="en-GB" dirty="0" err="1"/>
              <a:t>todos</a:t>
            </a:r>
            <a:r>
              <a:rPr lang="en-GB" dirty="0"/>
              <a:t> </a:t>
            </a:r>
            <a:r>
              <a:rPr lang="en-GB" dirty="0" err="1"/>
              <a:t>os</a:t>
            </a:r>
            <a:r>
              <a:rPr lang="en-GB" dirty="0"/>
              <a:t> outros </a:t>
            </a:r>
            <a:r>
              <a:rPr lang="en-GB" dirty="0" err="1"/>
              <a:t>direitos</a:t>
            </a:r>
            <a:r>
              <a:rPr lang="en-GB" dirty="0"/>
              <a:t> </a:t>
            </a:r>
            <a:r>
              <a:rPr lang="en-GB" dirty="0" err="1"/>
              <a:t>humanos</a:t>
            </a:r>
            <a:r>
              <a:rPr lang="en-GB" dirty="0"/>
              <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sz="1200" kern="1200" dirty="0">
                <a:solidFill>
                  <a:schemeClr val="tx1"/>
                </a:solidFill>
                <a:effectLst/>
                <a:latin typeface="+mn-lt"/>
                <a:ea typeface="+mn-ea"/>
                <a:cs typeface="+mn-cs"/>
              </a:rPr>
              <a:t>Por exemplo, para poder usufruir do direito à saúde, as pessoas precisam estar livres de exploração, violência e abusos e precisam ter um padrão de vida adequado e proteção social</a:t>
            </a:r>
            <a:r>
              <a:rPr lang="en-GB" dirty="0"/>
              <a:t>.</a:t>
            </a:r>
          </a:p>
          <a:p>
            <a:pPr marL="171450" indent="-171450">
              <a:buFont typeface="Arial" panose="020B0604020202020204" pitchFamily="34" charset="0"/>
              <a:buChar char="•"/>
            </a:pPr>
            <a:r>
              <a:rPr lang="en-GB" dirty="0"/>
              <a:t>Por outro </a:t>
            </a:r>
            <a:r>
              <a:rPr lang="en-GB" dirty="0" err="1"/>
              <a:t>lado</a:t>
            </a:r>
            <a:r>
              <a:rPr lang="en-GB" dirty="0"/>
              <a:t>, as </a:t>
            </a:r>
            <a:r>
              <a:rPr lang="en-GB" dirty="0" err="1"/>
              <a:t>violações</a:t>
            </a:r>
            <a:r>
              <a:rPr lang="en-GB" dirty="0"/>
              <a:t> dos </a:t>
            </a:r>
            <a:r>
              <a:rPr lang="en-GB" dirty="0" err="1"/>
              <a:t>direitos</a:t>
            </a:r>
            <a:r>
              <a:rPr lang="en-GB" dirty="0"/>
              <a:t> </a:t>
            </a:r>
            <a:r>
              <a:rPr lang="en-GB" dirty="0" err="1"/>
              <a:t>humanos</a:t>
            </a:r>
            <a:r>
              <a:rPr lang="en-GB" dirty="0"/>
              <a:t> </a:t>
            </a:r>
            <a:r>
              <a:rPr lang="en-GB" dirty="0" err="1"/>
              <a:t>têm</a:t>
            </a:r>
            <a:r>
              <a:rPr lang="en-GB" dirty="0"/>
              <a:t> um </a:t>
            </a:r>
            <a:r>
              <a:rPr lang="en-GB" dirty="0" err="1"/>
              <a:t>enorme</a:t>
            </a:r>
            <a:r>
              <a:rPr lang="en-GB" dirty="0"/>
              <a:t> </a:t>
            </a:r>
            <a:r>
              <a:rPr lang="en-GB" dirty="0" err="1"/>
              <a:t>impacto</a:t>
            </a:r>
            <a:r>
              <a:rPr lang="en-GB" dirty="0"/>
              <a:t> </a:t>
            </a:r>
            <a:r>
              <a:rPr lang="en-GB" dirty="0" err="1"/>
              <a:t>negativo</a:t>
            </a:r>
            <a:r>
              <a:rPr lang="en-GB" dirty="0"/>
              <a:t> </a:t>
            </a:r>
            <a:r>
              <a:rPr lang="en-GB" dirty="0" err="1"/>
              <a:t>na</a:t>
            </a:r>
            <a:r>
              <a:rPr lang="en-GB" dirty="0"/>
              <a:t> </a:t>
            </a:r>
            <a:r>
              <a:rPr lang="en-GB" dirty="0" err="1"/>
              <a:t>saúde</a:t>
            </a:r>
            <a:r>
              <a:rPr lang="en-GB" dirty="0"/>
              <a:t> mental:</a:t>
            </a:r>
          </a:p>
          <a:p>
            <a:pPr marL="628650" lvl="1" indent="-171450">
              <a:buFont typeface="Arial" panose="020B0604020202020204" pitchFamily="34" charset="0"/>
              <a:buChar char="•"/>
            </a:pPr>
            <a:r>
              <a:rPr lang="en-GB" dirty="0"/>
              <a:t>Se as </a:t>
            </a:r>
            <a:r>
              <a:rPr lang="en-GB" dirty="0" err="1"/>
              <a:t>pessoas</a:t>
            </a:r>
            <a:r>
              <a:rPr lang="en-GB" dirty="0"/>
              <a:t> </a:t>
            </a:r>
            <a:r>
              <a:rPr lang="en-GB" dirty="0" err="1"/>
              <a:t>sofrem</a:t>
            </a:r>
            <a:r>
              <a:rPr lang="en-GB" dirty="0"/>
              <a:t> </a:t>
            </a:r>
            <a:r>
              <a:rPr lang="en-GB" dirty="0" err="1"/>
              <a:t>exploração</a:t>
            </a:r>
            <a:r>
              <a:rPr lang="en-GB" dirty="0"/>
              <a:t>, </a:t>
            </a:r>
            <a:r>
              <a:rPr lang="en-GB" dirty="0" err="1"/>
              <a:t>violência</a:t>
            </a:r>
            <a:r>
              <a:rPr lang="en-GB" dirty="0"/>
              <a:t> e </a:t>
            </a:r>
            <a:r>
              <a:rPr lang="en-GB" dirty="0" err="1"/>
              <a:t>abusos</a:t>
            </a:r>
            <a:r>
              <a:rPr lang="en-GB" dirty="0"/>
              <a:t>, </a:t>
            </a:r>
            <a:r>
              <a:rPr lang="en-GB" dirty="0" err="1"/>
              <a:t>são</a:t>
            </a:r>
            <a:r>
              <a:rPr lang="en-GB" dirty="0"/>
              <a:t> </a:t>
            </a:r>
            <a:r>
              <a:rPr lang="en-GB" dirty="0" err="1"/>
              <a:t>mais</a:t>
            </a:r>
            <a:r>
              <a:rPr lang="en-GB" dirty="0"/>
              <a:t> </a:t>
            </a:r>
            <a:r>
              <a:rPr lang="en-GB" dirty="0" err="1"/>
              <a:t>propensas</a:t>
            </a:r>
            <a:r>
              <a:rPr lang="en-GB" dirty="0"/>
              <a:t> a </a:t>
            </a:r>
            <a:r>
              <a:rPr lang="en-GB" dirty="0" err="1"/>
              <a:t>sofrer</a:t>
            </a:r>
            <a:r>
              <a:rPr lang="en-GB" dirty="0"/>
              <a:t> de </a:t>
            </a:r>
            <a:r>
              <a:rPr lang="en-GB" dirty="0" err="1"/>
              <a:t>perturbações</a:t>
            </a:r>
            <a:r>
              <a:rPr lang="en-GB" dirty="0"/>
              <a:t> </a:t>
            </a:r>
            <a:r>
              <a:rPr lang="en-GB" dirty="0" err="1"/>
              <a:t>emocionais</a:t>
            </a:r>
            <a:r>
              <a:rPr lang="en-GB" dirty="0"/>
              <a:t>.</a:t>
            </a:r>
          </a:p>
          <a:p>
            <a:pPr marL="628650" lvl="1" indent="-171450">
              <a:buFont typeface="Arial" panose="020B0604020202020204" pitchFamily="34" charset="0"/>
              <a:buChar char="•"/>
            </a:pPr>
            <a:r>
              <a:rPr lang="en-GB" dirty="0" err="1"/>
              <a:t>Condições</a:t>
            </a:r>
            <a:r>
              <a:rPr lang="en-GB" dirty="0"/>
              <a:t> de </a:t>
            </a:r>
            <a:r>
              <a:rPr lang="en-GB" dirty="0" err="1"/>
              <a:t>vida</a:t>
            </a:r>
            <a:r>
              <a:rPr lang="en-GB" dirty="0"/>
              <a:t> </a:t>
            </a:r>
            <a:r>
              <a:rPr lang="en-GB" dirty="0" err="1"/>
              <a:t>precárias</a:t>
            </a:r>
            <a:r>
              <a:rPr lang="en-GB" dirty="0"/>
              <a:t>, </a:t>
            </a:r>
            <a:r>
              <a:rPr lang="en-GB" dirty="0" err="1"/>
              <a:t>discriminação</a:t>
            </a:r>
            <a:r>
              <a:rPr lang="en-GB" dirty="0"/>
              <a:t> e </a:t>
            </a:r>
            <a:r>
              <a:rPr lang="en-GB" dirty="0" err="1"/>
              <a:t>falta</a:t>
            </a:r>
            <a:r>
              <a:rPr lang="en-GB" dirty="0"/>
              <a:t> de </a:t>
            </a:r>
            <a:r>
              <a:rPr lang="en-GB" dirty="0" err="1"/>
              <a:t>acesso</a:t>
            </a:r>
            <a:r>
              <a:rPr lang="en-GB" dirty="0"/>
              <a:t> à </a:t>
            </a:r>
            <a:r>
              <a:rPr lang="en-GB" dirty="0" err="1"/>
              <a:t>proteção</a:t>
            </a:r>
            <a:r>
              <a:rPr lang="en-GB" dirty="0"/>
              <a:t> social </a:t>
            </a:r>
            <a:r>
              <a:rPr lang="en-GB" dirty="0" err="1"/>
              <a:t>também</a:t>
            </a:r>
            <a:r>
              <a:rPr lang="en-GB" dirty="0"/>
              <a:t> </a:t>
            </a:r>
            <a:r>
              <a:rPr lang="en-GB" dirty="0" err="1"/>
              <a:t>podem</a:t>
            </a:r>
            <a:r>
              <a:rPr lang="en-GB" dirty="0"/>
              <a:t> </a:t>
            </a:r>
            <a:r>
              <a:rPr lang="en-GB" dirty="0" err="1"/>
              <a:t>ter</a:t>
            </a:r>
            <a:r>
              <a:rPr lang="en-GB" dirty="0"/>
              <a:t> um </a:t>
            </a:r>
            <a:r>
              <a:rPr lang="en-GB" dirty="0" err="1"/>
              <a:t>impacto</a:t>
            </a:r>
            <a:r>
              <a:rPr lang="en-GB" dirty="0"/>
              <a:t> </a:t>
            </a:r>
            <a:r>
              <a:rPr lang="en-GB" dirty="0" err="1"/>
              <a:t>negativo</a:t>
            </a:r>
            <a:r>
              <a:rPr lang="en-GB" dirty="0"/>
              <a:t> </a:t>
            </a:r>
            <a:r>
              <a:rPr lang="en-GB" dirty="0" err="1"/>
              <a:t>na</a:t>
            </a:r>
            <a:r>
              <a:rPr lang="en-GB" dirty="0"/>
              <a:t> </a:t>
            </a:r>
            <a:r>
              <a:rPr lang="en-GB" dirty="0" err="1"/>
              <a:t>saúde</a:t>
            </a:r>
            <a:r>
              <a:rPr lang="en-GB" dirty="0"/>
              <a:t> mental das </a:t>
            </a:r>
            <a:r>
              <a:rPr lang="en-GB" dirty="0" err="1"/>
              <a:t>pessoas</a:t>
            </a:r>
            <a:r>
              <a:rPr lang="en-GB" dirty="0">
                <a:latin typeface="Calibri" panose="020F0502020204030204" pitchFamily="34" charset="0"/>
                <a:ea typeface="SimSun" panose="02010600030101010101" pitchFamily="2" charset="-122"/>
                <a:cs typeface="Calibri" panose="020F050202020403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F4F7DB96-B4E3-48F2-8E35-A4648E993116}" type="slidenum">
              <a:rPr lang="en-CH" smtClean="0"/>
              <a:t>27</a:t>
            </a:fld>
            <a:endParaRPr lang="en-CH"/>
          </a:p>
        </p:txBody>
      </p:sp>
    </p:spTree>
    <p:extLst>
      <p:ext uri="{BB962C8B-B14F-4D97-AF65-F5344CB8AC3E}">
        <p14:creationId xmlns:p14="http://schemas.microsoft.com/office/powerpoint/2010/main" val="38328866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Mostre</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aos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participantes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o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seguinte</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vídeo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para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ilustrar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o que </a:t>
            </a:r>
            <a:r>
              <a:rPr lang="pt-BR" sz="1200" kern="1200" dirty="0">
                <a:solidFill>
                  <a:schemeClr val="tx1"/>
                </a:solidFill>
                <a:effectLst/>
                <a:latin typeface="+mn-lt"/>
                <a:ea typeface="+mn-ea"/>
                <a:cs typeface="+mn-cs"/>
              </a:rPr>
              <a:t>o que significa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saúde</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inclusiva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t>
            </a:r>
          </a:p>
          <a:p>
            <a:pPr algn="just">
              <a:lnSpc>
                <a:spcPct val="115000"/>
              </a:lnSpc>
              <a:spcAft>
                <a:spcPts val="1000"/>
              </a:spcAft>
            </a:pP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Visão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geral</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da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saúde</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inclusiva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Special Olympics [3:17] </a:t>
            </a:r>
            <a:r>
              <a:rPr lang="en-GB" u="sng" dirty="0">
                <a:solidFill>
                  <a:srgbClr val="4F81BD"/>
                </a:solidFill>
                <a:latin typeface="Calibri" panose="020F0502020204030204" pitchFamily="34" charset="0"/>
                <a:ea typeface="SimSun" panose="02010600030101010101" pitchFamily="2" charset="-122"/>
                <a:cs typeface="Arial" panose="020B0604020202020204" pitchFamily="34" charset="0"/>
              </a:rPr>
              <a:t>https://</a:t>
            </a:r>
            <a:r>
              <a:rPr lang="en-GB" u="sng" dirty="0" err="1">
                <a:solidFill>
                  <a:srgbClr val="4F81BD"/>
                </a:solidFill>
                <a:latin typeface="Calibri" panose="020F0502020204030204" pitchFamily="34" charset="0"/>
                <a:ea typeface="SimSun" panose="02010600030101010101" pitchFamily="2" charset="-122"/>
                <a:cs typeface="Arial" panose="020B0604020202020204" pitchFamily="34" charset="0"/>
              </a:rPr>
              <a:t>youtu.be</a:t>
            </a:r>
            <a:r>
              <a:rPr lang="en-GB" u="sng" dirty="0">
                <a:solidFill>
                  <a:srgbClr val="4F81BD"/>
                </a:solidFill>
                <a:latin typeface="Calibri" panose="020F0502020204030204" pitchFamily="34" charset="0"/>
                <a:ea typeface="SimSun" panose="02010600030101010101" pitchFamily="2" charset="-122"/>
                <a:cs typeface="Arial" panose="020B0604020202020204" pitchFamily="34" charset="0"/>
              </a:rPr>
              <a:t>/</a:t>
            </a:r>
            <a:r>
              <a:rPr lang="en-GB" u="sng" dirty="0" err="1">
                <a:solidFill>
                  <a:srgbClr val="4F81BD"/>
                </a:solidFill>
                <a:latin typeface="Calibri" panose="020F0502020204030204" pitchFamily="34" charset="0"/>
                <a:ea typeface="SimSun" panose="02010600030101010101" pitchFamily="2" charset="-122"/>
                <a:cs typeface="Arial" panose="020B0604020202020204" pitchFamily="34" charset="0"/>
              </a:rPr>
              <a:t>CDGpKMgKWbU</a:t>
            </a:r>
            <a:r>
              <a:rPr lang="en-GB" u="sng"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acesso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em</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9 de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abril</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de 2019).</a:t>
            </a:r>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28</a:t>
            </a:fld>
            <a:endParaRPr lang="en-CH"/>
          </a:p>
        </p:txBody>
      </p:sp>
    </p:spTree>
    <p:extLst>
      <p:ext uri="{BB962C8B-B14F-4D97-AF65-F5344CB8AC3E}">
        <p14:creationId xmlns:p14="http://schemas.microsoft.com/office/powerpoint/2010/main" val="30334845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4988" y="206375"/>
            <a:ext cx="5486400" cy="3086100"/>
          </a:xfrm>
        </p:spPr>
      </p:sp>
      <p:sp>
        <p:nvSpPr>
          <p:cNvPr id="3" name="Notes Placeholder 2"/>
          <p:cNvSpPr>
            <a:spLocks noGrp="1"/>
          </p:cNvSpPr>
          <p:nvPr>
            <p:ph type="body" idx="1"/>
          </p:nvPr>
        </p:nvSpPr>
        <p:spPr>
          <a:xfrm>
            <a:off x="451692" y="3459297"/>
            <a:ext cx="5871990" cy="5478328"/>
          </a:xfrm>
        </p:spPr>
        <p:txBody>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lang="pt" b="1" dirty="0">
                <a:latin typeface="Calibri" panose="020F0502020204030204" pitchFamily="34" charset="0"/>
                <a:ea typeface="SimSun" panose="02010600030101010101" pitchFamily="2" charset="-122"/>
                <a:cs typeface="Arial" panose="020B0604020202020204" pitchFamily="34" charset="0"/>
              </a:rPr>
              <a:t> </a:t>
            </a:r>
            <a:r>
              <a:rPr lang="pt-BR" b="1" dirty="0">
                <a:latin typeface="Calibri" panose="020F0502020204030204" pitchFamily="34" charset="0"/>
                <a:ea typeface="SimSun" panose="02010600030101010101" pitchFamily="2" charset="-122"/>
                <a:cs typeface="Arial" panose="020B0604020202020204" pitchFamily="34" charset="0"/>
              </a:rPr>
              <a:t>Promover</a:t>
            </a:r>
            <a:r>
              <a:rPr lang="pt" b="1" dirty="0">
                <a:latin typeface="Calibri" panose="020F0502020204030204" pitchFamily="34" charset="0"/>
                <a:ea typeface="SimSun" panose="02010600030101010101" pitchFamily="2" charset="-122"/>
                <a:cs typeface="Arial" panose="020B0604020202020204" pitchFamily="34" charset="0"/>
              </a:rPr>
              <a:t> a saúde mental e o bem-estar</a:t>
            </a:r>
            <a:endParaRPr lang="en-CH">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r>
              <a:rPr lang="pt" dirty="0">
                <a:latin typeface="Calibri" panose="020F0502020204030204" pitchFamily="34" charset="0"/>
                <a:ea typeface="Times New Roman" panose="02020603050405020304" pitchFamily="18" charset="0"/>
                <a:cs typeface="Times New Roman" panose="02020603050405020304" pitchFamily="18" charset="0"/>
              </a:rPr>
              <a:t>É essencial criar ambientes e condições de vida que possam contribuir para uma boa saúde mental e bem-estar.</a:t>
            </a:r>
          </a:p>
          <a:p>
            <a:pPr marL="171450" indent="-171450" algn="just">
              <a:lnSpc>
                <a:spcPct val="115000"/>
              </a:lnSpc>
              <a:spcAft>
                <a:spcPts val="1000"/>
              </a:spcAft>
              <a:buFont typeface="Arial" panose="020B0604020202020204" pitchFamily="34" charset="0"/>
              <a:buChar char="•"/>
            </a:pPr>
            <a:r>
              <a:rPr lang="pt" dirty="0">
                <a:latin typeface="Calibri" panose="020F0502020204030204" pitchFamily="34" charset="0"/>
                <a:ea typeface="Times New Roman" panose="02020603050405020304" pitchFamily="18" charset="0"/>
                <a:cs typeface="Times New Roman" panose="02020603050405020304" pitchFamily="18" charset="0"/>
              </a:rPr>
              <a:t>Como indivíduos, todos nós podemos desempenhar um papel na promoção da saúde mental e do bem-estar das pessoas .</a:t>
            </a:r>
          </a:p>
          <a:p>
            <a:pPr marL="628650" lvl="1" indent="-171450" algn="just">
              <a:lnSpc>
                <a:spcPct val="115000"/>
              </a:lnSpc>
              <a:spcAft>
                <a:spcPts val="1000"/>
              </a:spcAft>
              <a:buFont typeface="Arial" panose="020B0604020202020204" pitchFamily="34" charset="0"/>
              <a:buChar char="•"/>
            </a:pPr>
            <a:r>
              <a:rPr lang="pt" dirty="0">
                <a:latin typeface="Calibri" panose="020F0502020204030204" pitchFamily="34" charset="0"/>
                <a:ea typeface="Times New Roman" panose="02020603050405020304" pitchFamily="18" charset="0"/>
                <a:cs typeface="Times New Roman" panose="02020603050405020304" pitchFamily="18" charset="0"/>
              </a:rPr>
              <a:t>Por exemplo, podemos tratar os outros com dignidade e respeito, podemos estar com nossos parentes quando eles precisam de apoio emocional, podemos conectar as pessoas a opções de apoio adequadas e assim por diante.</a:t>
            </a:r>
          </a:p>
          <a:p>
            <a:pPr marL="628650" lvl="1" indent="-171450" algn="just">
              <a:lnSpc>
                <a:spcPct val="115000"/>
              </a:lnSpc>
              <a:spcAft>
                <a:spcPts val="1000"/>
              </a:spcAft>
              <a:buFont typeface="Arial" panose="020B0604020202020204" pitchFamily="34" charset="0"/>
              <a:buChar char="•"/>
            </a:pPr>
            <a:r>
              <a:rPr lang="pt" dirty="0">
                <a:latin typeface="Calibri" panose="020F0502020204030204" pitchFamily="34" charset="0"/>
                <a:ea typeface="Times New Roman" panose="02020603050405020304" pitchFamily="18" charset="0"/>
                <a:cs typeface="Times New Roman" panose="02020603050405020304" pitchFamily="18" charset="0"/>
              </a:rPr>
              <a:t>Podemos defender melhores ambientes e melhores condições de vida, combater a pobreza e a injustiça social como determinantes da saúde mental precária e podemos tornar nossas comunidades mais justas para todos.</a:t>
            </a:r>
            <a:r>
              <a:rPr lang="pt" b="1" dirty="0">
                <a:latin typeface="Calibri" panose="020F0502020204030204" pitchFamily="34" charset="0"/>
                <a:ea typeface="SimSun" panose="02010600030101010101" pitchFamily="2" charset="-122"/>
                <a:cs typeface="Arial" panose="020B0604020202020204" pitchFamily="34" charset="0"/>
              </a:rPr>
              <a:t> </a:t>
            </a:r>
            <a:endParaRPr lang="en-CH">
              <a:latin typeface="Calibri" panose="020F0502020204030204" pitchFamily="34" charset="0"/>
              <a:ea typeface="SimSun" panose="02010600030101010101" pitchFamily="2" charset="-122"/>
              <a:cs typeface="Arial" panose="020B0604020202020204" pitchFamily="34" charset="0"/>
            </a:endParaRPr>
          </a:p>
          <a:p>
            <a:pPr marL="171450" marR="0" lvl="0" indent="-171450" algn="just"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pt-BR" sz="1200" kern="1200" dirty="0">
                <a:solidFill>
                  <a:schemeClr val="tx1"/>
                </a:solidFill>
                <a:effectLst/>
                <a:latin typeface="+mn-lt"/>
                <a:ea typeface="+mn-ea"/>
                <a:cs typeface="+mn-cs"/>
              </a:rPr>
              <a:t>Os serviços sociais e de saúde mental </a:t>
            </a:r>
            <a:r>
              <a:rPr lang="pt" dirty="0">
                <a:latin typeface="Calibri" panose="020F0502020204030204" pitchFamily="34" charset="0"/>
                <a:ea typeface="Times New Roman" panose="02020603050405020304" pitchFamily="18" charset="0"/>
                <a:cs typeface="Times New Roman" panose="02020603050405020304" pitchFamily="18" charset="0"/>
              </a:rPr>
              <a:t>também têm um papel e uma responsabilidade importantes para garantir que ofereçam atendimento e apoio de qualidade com base no </a:t>
            </a:r>
            <a:r>
              <a:rPr lang="pt-BR" dirty="0">
                <a:latin typeface="Calibri" panose="020F0502020204030204" pitchFamily="34" charset="0"/>
                <a:ea typeface="Times New Roman" panose="02020603050405020304" pitchFamily="18" charset="0"/>
                <a:cs typeface="Times New Roman" panose="02020603050405020304" pitchFamily="18" charset="0"/>
              </a:rPr>
              <a:t>consentimento livre e esclarecido</a:t>
            </a:r>
            <a:r>
              <a:rPr lang="pt" dirty="0">
                <a:latin typeface="Calibri" panose="020F0502020204030204" pitchFamily="34" charset="0"/>
                <a:ea typeface="Times New Roman" panose="02020603050405020304" pitchFamily="18" charset="0"/>
                <a:cs typeface="Times New Roman" panose="02020603050405020304" pitchFamily="18" charset="0"/>
              </a:rPr>
              <a:t>.</a:t>
            </a:r>
          </a:p>
          <a:p>
            <a:pPr marL="628650" lvl="1" indent="-171450" algn="just">
              <a:lnSpc>
                <a:spcPct val="115000"/>
              </a:lnSpc>
              <a:spcAft>
                <a:spcPts val="1000"/>
              </a:spcAft>
              <a:buFont typeface="Arial" panose="020B0604020202020204" pitchFamily="34" charset="0"/>
              <a:buChar char="•"/>
            </a:pPr>
            <a:r>
              <a:rPr lang="pt" dirty="0">
                <a:latin typeface="Calibri" panose="020F0502020204030204" pitchFamily="34" charset="0"/>
                <a:ea typeface="Times New Roman" panose="02020603050405020304" pitchFamily="18" charset="0"/>
                <a:cs typeface="Times New Roman" panose="02020603050405020304" pitchFamily="18" charset="0"/>
              </a:rPr>
              <a:t>Isso promoverá a inclusão comunitária, a autonomia e o respeito à vontade e às preferências da pessoa.</a:t>
            </a:r>
          </a:p>
          <a:p>
            <a:pPr marL="171450" marR="0" lvl="1" indent="-171450" algn="just"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pt" sz="1200" kern="12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O </a:t>
            </a:r>
            <a:r>
              <a:rPr lang="pt-BR" sz="1200" kern="1200" dirty="0">
                <a:solidFill>
                  <a:schemeClr val="tx1"/>
                </a:solidFill>
                <a:effectLst/>
                <a:latin typeface="+mn-lt"/>
                <a:ea typeface="+mn-ea"/>
                <a:cs typeface="+mn-cs"/>
              </a:rPr>
              <a:t>cuidado</a:t>
            </a:r>
            <a:r>
              <a:rPr lang="pt" sz="1200" kern="12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institucional não é compatível com esses objetivos nem com o direito à saúde.</a:t>
            </a:r>
          </a:p>
          <a:p>
            <a:pPr marL="171450" lvl="1" indent="-171450" algn="just" defTabSz="914400" rtl="0" eaLnBrk="1" latinLnBrk="0" hangingPunct="1">
              <a:lnSpc>
                <a:spcPct val="115000"/>
              </a:lnSpc>
              <a:spcAft>
                <a:spcPts val="1000"/>
              </a:spcAft>
              <a:buFont typeface="Arial" panose="020B0604020202020204" pitchFamily="34" charset="0"/>
              <a:buChar char="•"/>
            </a:pPr>
            <a:r>
              <a:rPr lang="pt" sz="1200" kern="12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A CDPD exige que os profissionais usem seus conhecimentos, habilidades e competências para criar, desenvolver e fortalecer serviços de qualidade.</a:t>
            </a:r>
            <a:endParaRPr lang="en-CH" sz="1200" kern="1200">
              <a:solidFill>
                <a:schemeClr val="tx1"/>
              </a:solidFill>
              <a:latin typeface="Calibri" panose="020F0502020204030204" pitchFamily="34" charset="0"/>
              <a:ea typeface="SimSun" panose="02010600030101010101" pitchFamily="2" charset="-122"/>
              <a:cs typeface="Times New Roman" panose="02020603050405020304" pitchFamily="18"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29</a:t>
            </a:fld>
            <a:endParaRPr lang="en-CH"/>
          </a:p>
        </p:txBody>
      </p:sp>
    </p:spTree>
    <p:extLst>
      <p:ext uri="{BB962C8B-B14F-4D97-AF65-F5344CB8AC3E}">
        <p14:creationId xmlns:p14="http://schemas.microsoft.com/office/powerpoint/2010/main" val="11139413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b="1" i="0" u="none" strike="noStrike" kern="1200" dirty="0">
                <a:solidFill>
                  <a:schemeClr val="tx1"/>
                </a:solidFill>
                <a:effectLst/>
                <a:latin typeface="+mn-lt"/>
                <a:ea typeface="+mn-ea"/>
                <a:cs typeface="+mn-cs"/>
              </a:rPr>
              <a:t>Tempo para este tema</a:t>
            </a:r>
            <a:endParaRPr lang="pt-BR" sz="1200" b="0" i="0" u="none" strike="noStrike" kern="1200" dirty="0">
              <a:solidFill>
                <a:schemeClr val="tx1"/>
              </a:solidFill>
              <a:effectLst/>
              <a:latin typeface="+mn-lt"/>
              <a:ea typeface="+mn-ea"/>
              <a:cs typeface="+mn-cs"/>
            </a:endParaRPr>
          </a:p>
          <a:p>
            <a:r>
              <a:rPr lang="pt-BR" sz="1200" b="0" i="0" u="none" strike="noStrike" kern="1200" dirty="0">
                <a:solidFill>
                  <a:schemeClr val="tx1"/>
                </a:solidFill>
                <a:effectLst/>
                <a:latin typeface="+mn-lt"/>
                <a:ea typeface="+mn-ea"/>
                <a:cs typeface="+mn-cs"/>
              </a:rPr>
              <a:t>Aproximadamente 1 hora e 45 minutos.</a:t>
            </a:r>
          </a:p>
        </p:txBody>
      </p:sp>
      <p:sp>
        <p:nvSpPr>
          <p:cNvPr id="4" name="Slide Number Placeholder 3"/>
          <p:cNvSpPr>
            <a:spLocks noGrp="1"/>
          </p:cNvSpPr>
          <p:nvPr>
            <p:ph type="sldNum" sz="quarter" idx="5"/>
          </p:nvPr>
        </p:nvSpPr>
        <p:spPr/>
        <p:txBody>
          <a:bodyPr/>
          <a:lstStyle/>
          <a:p>
            <a:fld id="{F4F7DB96-B4E3-48F2-8E35-A4648E993116}" type="slidenum">
              <a:rPr lang="en-CH" smtClean="0"/>
              <a:t>30</a:t>
            </a:fld>
            <a:endParaRPr lang="en-CH"/>
          </a:p>
        </p:txBody>
      </p:sp>
    </p:spTree>
    <p:extLst>
      <p:ext uri="{BB962C8B-B14F-4D97-AF65-F5344CB8AC3E}">
        <p14:creationId xmlns:p14="http://schemas.microsoft.com/office/powerpoint/2010/main" val="1567004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8988" y="398463"/>
            <a:ext cx="5230812" cy="2943225"/>
          </a:xfrm>
        </p:spPr>
      </p:sp>
      <p:sp>
        <p:nvSpPr>
          <p:cNvPr id="3" name="Notes Placeholder 2"/>
          <p:cNvSpPr>
            <a:spLocks noGrp="1"/>
          </p:cNvSpPr>
          <p:nvPr>
            <p:ph type="body" idx="1"/>
          </p:nvPr>
        </p:nvSpPr>
        <p:spPr>
          <a:xfrm>
            <a:off x="462455" y="3340911"/>
            <a:ext cx="6085490" cy="6381158"/>
          </a:xfrm>
        </p:spPr>
        <p:txBody>
          <a:bodyPr/>
          <a:lstStyle/>
          <a:p>
            <a:pPr rtl="0"/>
            <a:r>
              <a:rPr lang="pt-BR" sz="1200" b="1" i="0" u="none" strike="noStrike" kern="1200" dirty="0">
                <a:solidFill>
                  <a:schemeClr val="tx1"/>
                </a:solidFill>
                <a:effectLst/>
                <a:latin typeface="+mn-lt"/>
                <a:ea typeface="+mn-ea"/>
                <a:cs typeface="+mn-cs"/>
              </a:rPr>
              <a:t>Nota preliminar sobre a linguagem</a:t>
            </a:r>
            <a:endParaRPr lang="pt-BR" b="1" dirty="0">
              <a:effectLst/>
            </a:endParaRPr>
          </a:p>
          <a:p>
            <a:pPr rtl="0" fontAlgn="base"/>
            <a:br>
              <a:rPr lang="pt-BR" b="0" dirty="0">
                <a:effectLst/>
              </a:rPr>
            </a:br>
            <a:endParaRPr lang="pt-BR" sz="15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pt-BR" sz="1200" b="0" i="0" u="none" strike="noStrike" kern="1200" dirty="0">
                <a:solidFill>
                  <a:schemeClr val="tx1"/>
                </a:solidFill>
                <a:effectLst/>
                <a:latin typeface="+mn-lt"/>
                <a:ea typeface="+mn-ea"/>
                <a:cs typeface="+mn-cs"/>
              </a:rPr>
              <a:t>Reconhecemos que a linguagem e a terminologia refletem a evolução da conceituação de deficiência, e que diferentes termos serão usados por diferentes pessoas em diferentes contextos ao longo do tempo. </a:t>
            </a:r>
            <a:endParaRPr lang="pt-BR" sz="2800" b="0" i="0" u="none" strike="noStrike" kern="1200" dirty="0">
              <a:solidFill>
                <a:schemeClr val="tx1"/>
              </a:solidFill>
              <a:effectLst/>
              <a:latin typeface="+mn-lt"/>
              <a:ea typeface="+mn-ea"/>
              <a:cs typeface="+mn-cs"/>
            </a:endParaRPr>
          </a:p>
          <a:p>
            <a:pPr marL="628650" lvl="1" indent="-171450" rtl="0" fontAlgn="base">
              <a:buFont typeface="Arial" panose="020B0604020202020204" pitchFamily="34" charset="0"/>
              <a:buChar char="•"/>
            </a:pPr>
            <a:r>
              <a:rPr lang="pt-BR" sz="1200" b="0" i="0" u="none" strike="noStrike" kern="1200" dirty="0">
                <a:solidFill>
                  <a:schemeClr val="tx1"/>
                </a:solidFill>
                <a:effectLst/>
                <a:latin typeface="+mn-lt"/>
                <a:ea typeface="+mn-ea"/>
                <a:cs typeface="+mn-cs"/>
              </a:rPr>
              <a:t>As pessoas devem ser capazes de decidir sobre o vocabulário, expressões idiomáticas e descrições de sua experiência, situação ou angústia. </a:t>
            </a:r>
            <a:endParaRPr lang="pt-BR" sz="2800" b="0" i="0" u="none" strike="noStrike" kern="1200" dirty="0">
              <a:solidFill>
                <a:schemeClr val="tx1"/>
              </a:solidFill>
              <a:effectLst/>
              <a:latin typeface="+mn-lt"/>
              <a:ea typeface="+mn-ea"/>
              <a:cs typeface="+mn-cs"/>
            </a:endParaRPr>
          </a:p>
          <a:p>
            <a:pPr marL="628650" lvl="1" indent="-171450" rtl="0" fontAlgn="base">
              <a:buFont typeface="Arial" panose="020B0604020202020204" pitchFamily="34" charset="0"/>
              <a:buChar char="•"/>
            </a:pPr>
            <a:r>
              <a:rPr lang="pt-BR" sz="1200" b="0" i="0" u="none" strike="noStrike" kern="1200" dirty="0">
                <a:solidFill>
                  <a:schemeClr val="tx1"/>
                </a:solidFill>
                <a:effectLst/>
                <a:latin typeface="+mn-lt"/>
                <a:ea typeface="+mn-ea"/>
                <a:cs typeface="+mn-cs"/>
              </a:rPr>
              <a:t>Por exemplo, em relação ao campo da saúde mental, algumas pessoas usam termos como “pessoas com diagnóstico psiquiátrico”, “pessoas com transtornos mentais” ou “doenças mentais”, “pessoas com problemas de saúde mental”, “consumidores”, “usuários de serviços” ou “sobreviventes psiquiátricos”. </a:t>
            </a:r>
            <a:endParaRPr lang="pt-BR" sz="2800" b="0" i="0" u="none" strike="noStrike" kern="1200" dirty="0">
              <a:solidFill>
                <a:schemeClr val="tx1"/>
              </a:solidFill>
              <a:effectLst/>
              <a:latin typeface="+mn-lt"/>
              <a:ea typeface="+mn-ea"/>
              <a:cs typeface="+mn-cs"/>
            </a:endParaRPr>
          </a:p>
          <a:p>
            <a:pPr marL="628650" lvl="1" indent="-171450" rtl="0" fontAlgn="base">
              <a:buFont typeface="Arial" panose="020B0604020202020204" pitchFamily="34" charset="0"/>
              <a:buChar char="•"/>
            </a:pPr>
            <a:r>
              <a:rPr lang="pt-BR" sz="1200" b="0" i="0" u="none" strike="noStrike" kern="1200" dirty="0">
                <a:solidFill>
                  <a:schemeClr val="tx1"/>
                </a:solidFill>
                <a:effectLst/>
                <a:latin typeface="+mn-lt"/>
                <a:ea typeface="+mn-ea"/>
                <a:cs typeface="+mn-cs"/>
              </a:rPr>
              <a:t>Outros acham alguns ou todos esses termos estigmatizantes ou usam expressões diferentes para se referir às suas emoções, experiências ou angústias. </a:t>
            </a:r>
            <a:endParaRPr lang="pt-BR" sz="2800" b="0" i="0" u="none" strike="noStrike" kern="1200" dirty="0">
              <a:solidFill>
                <a:schemeClr val="tx1"/>
              </a:solidFill>
              <a:effectLst/>
              <a:latin typeface="+mn-lt"/>
              <a:ea typeface="+mn-ea"/>
              <a:cs typeface="+mn-cs"/>
            </a:endParaRPr>
          </a:p>
          <a:p>
            <a:pPr marL="628650" lvl="1" indent="-171450" rtl="0" fontAlgn="base">
              <a:buFont typeface="Arial" panose="020B0604020202020204" pitchFamily="34" charset="0"/>
              <a:buChar char="•"/>
            </a:pPr>
            <a:r>
              <a:rPr lang="pt-BR" sz="1200" b="0" i="0" u="none" strike="noStrike" kern="1200" dirty="0">
                <a:solidFill>
                  <a:schemeClr val="tx1"/>
                </a:solidFill>
                <a:effectLst/>
                <a:latin typeface="+mn-lt"/>
                <a:ea typeface="+mn-ea"/>
                <a:cs typeface="+mn-cs"/>
              </a:rPr>
              <a:t>Da mesma forma, a deficiência intelectual é referida usando termos diferentes em diferentes contextos, incluindo, por exemplo, “dificuldades de aprendizagem” ou “distúrbios do desenvolvimento intelectual” ou “dificuldades de aprendizagem”.</a:t>
            </a:r>
            <a:endParaRPr lang="pt-BR" sz="28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br>
              <a:rPr lang="pt-BR" b="0" dirty="0">
                <a:effectLst/>
              </a:rPr>
            </a:br>
            <a:endParaRPr lang="pt-BR" sz="15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pt-BR" sz="1200" b="0" i="0" u="none" strike="noStrike" kern="1200" dirty="0">
                <a:solidFill>
                  <a:schemeClr val="tx1"/>
                </a:solidFill>
                <a:effectLst/>
                <a:latin typeface="+mn-lt"/>
                <a:ea typeface="+mn-ea"/>
                <a:cs typeface="+mn-cs"/>
              </a:rPr>
              <a:t>O termo “deficiência psicossocial” foi adotado para incluir pessoas que receberam um diagnóstico relacionado à saúde mental ou que se identificam com esse termo. </a:t>
            </a:r>
            <a:endParaRPr lang="pt-BR" sz="28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br>
              <a:rPr lang="pt-BR" b="0" dirty="0">
                <a:effectLst/>
              </a:rPr>
            </a:br>
            <a:endParaRPr lang="pt-BR" sz="15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pt-BR" sz="1200" b="0" i="0" u="none" strike="noStrike" kern="1200" dirty="0">
                <a:solidFill>
                  <a:schemeClr val="tx1"/>
                </a:solidFill>
                <a:effectLst/>
                <a:latin typeface="+mn-lt"/>
                <a:ea typeface="+mn-ea"/>
                <a:cs typeface="+mn-cs"/>
              </a:rPr>
              <a:t>Os termos “deficiência cognitiva” e “deficiência intelectual” são projetados para abranger pessoas que receberam um diagnóstico especificamente relacionado à sua função cognitiva ou intelectual, incluindo, mas não se limitando a, demência e autismo.</a:t>
            </a:r>
            <a:endParaRPr lang="pt-BR" sz="28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br>
              <a:rPr lang="pt-BR" b="0" dirty="0">
                <a:effectLst/>
              </a:rPr>
            </a:br>
            <a:endParaRPr lang="pt-BR" sz="15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pt-BR" sz="1200" b="0" i="0" u="none" strike="noStrike" kern="1200" dirty="0">
                <a:solidFill>
                  <a:schemeClr val="tx1"/>
                </a:solidFill>
                <a:effectLst/>
                <a:latin typeface="+mn-lt"/>
                <a:ea typeface="+mn-ea"/>
                <a:cs typeface="+mn-cs"/>
              </a:rPr>
              <a:t>O uso do termo “deficiência” é importante neste contexto porque destaca as barreiras significativas que impedem a participação plena e efetiva na sociedade de pessoas com deficiências </a:t>
            </a:r>
            <a:r>
              <a:rPr lang="pt-BR" sz="1200" b="0" i="1" u="none" strike="noStrike" kern="1200" dirty="0">
                <a:solidFill>
                  <a:schemeClr val="tx1"/>
                </a:solidFill>
                <a:effectLst/>
                <a:latin typeface="+mn-lt"/>
                <a:ea typeface="+mn-ea"/>
                <a:cs typeface="+mn-cs"/>
              </a:rPr>
              <a:t>reais</a:t>
            </a:r>
            <a:r>
              <a:rPr lang="pt-BR" sz="1200" b="0" i="0" u="none" strike="noStrike" kern="1200" dirty="0">
                <a:solidFill>
                  <a:schemeClr val="tx1"/>
                </a:solidFill>
                <a:effectLst/>
                <a:latin typeface="+mn-lt"/>
                <a:ea typeface="+mn-ea"/>
                <a:cs typeface="+mn-cs"/>
              </a:rPr>
              <a:t> ou </a:t>
            </a:r>
            <a:r>
              <a:rPr lang="pt-BR" sz="1200" b="0" i="1" u="none" strike="noStrike" kern="1200" dirty="0">
                <a:solidFill>
                  <a:schemeClr val="tx1"/>
                </a:solidFill>
                <a:effectLst/>
                <a:latin typeface="+mn-lt"/>
                <a:ea typeface="+mn-ea"/>
                <a:cs typeface="+mn-cs"/>
              </a:rPr>
              <a:t>percebidas</a:t>
            </a:r>
            <a:r>
              <a:rPr lang="pt-BR" sz="1200" b="0" i="0" u="none" strike="noStrike" kern="1200" dirty="0">
                <a:solidFill>
                  <a:schemeClr val="tx1"/>
                </a:solidFill>
                <a:effectLst/>
                <a:latin typeface="+mn-lt"/>
                <a:ea typeface="+mn-ea"/>
                <a:cs typeface="+mn-cs"/>
              </a:rPr>
              <a:t> e o fato de estarem protegidas pela CDPD. </a:t>
            </a:r>
            <a:endParaRPr lang="pt-BR" sz="2800" b="0" i="0" u="none" strike="noStrike" kern="1200" dirty="0">
              <a:solidFill>
                <a:schemeClr val="tx1"/>
              </a:solidFill>
              <a:effectLst/>
              <a:latin typeface="+mn-lt"/>
              <a:ea typeface="+mn-ea"/>
              <a:cs typeface="+mn-cs"/>
            </a:endParaRPr>
          </a:p>
          <a:p>
            <a:pPr marL="628650" lvl="1" indent="-171450" rtl="0" fontAlgn="base">
              <a:buFont typeface="Arial" panose="020B0604020202020204" pitchFamily="34" charset="0"/>
              <a:buChar char="•"/>
            </a:pPr>
            <a:r>
              <a:rPr lang="pt-BR" sz="1200" b="0" i="0" u="none" strike="noStrike" kern="1200" dirty="0">
                <a:solidFill>
                  <a:schemeClr val="tx1"/>
                </a:solidFill>
                <a:effectLst/>
                <a:latin typeface="+mn-lt"/>
                <a:ea typeface="+mn-ea"/>
                <a:cs typeface="+mn-cs"/>
              </a:rPr>
              <a:t>O uso de “deficiência” neste contexto não implica que as pessoas tenham uma deficiência ou um distúrbio. </a:t>
            </a:r>
            <a:br>
              <a:rPr lang="pt-BR" b="0" dirty="0">
                <a:effectLst/>
              </a:rPr>
            </a:br>
            <a:br>
              <a:rPr lang="pt-BR" b="0" dirty="0">
                <a:effectLst/>
              </a:rPr>
            </a:br>
            <a:endParaRPr lang="en-US" b="0" dirty="0"/>
          </a:p>
        </p:txBody>
      </p:sp>
      <p:sp>
        <p:nvSpPr>
          <p:cNvPr id="4" name="Slide Number Placeholder 3"/>
          <p:cNvSpPr>
            <a:spLocks noGrp="1"/>
          </p:cNvSpPr>
          <p:nvPr>
            <p:ph type="sldNum" sz="quarter" idx="5"/>
          </p:nvPr>
        </p:nvSpPr>
        <p:spPr/>
        <p:txBody>
          <a:bodyPr/>
          <a:lstStyle/>
          <a:p>
            <a:fld id="{91600A8A-902E-430E-A833-453AE05FDB61}" type="slidenum">
              <a:rPr lang="en-GB" smtClean="0"/>
              <a:t>4</a:t>
            </a:fld>
            <a:endParaRPr lang="en-GB"/>
          </a:p>
        </p:txBody>
      </p:sp>
    </p:spTree>
    <p:extLst>
      <p:ext uri="{BB962C8B-B14F-4D97-AF65-F5344CB8AC3E}">
        <p14:creationId xmlns:p14="http://schemas.microsoft.com/office/powerpoint/2010/main" val="566093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79400"/>
            <a:ext cx="5486400" cy="3086100"/>
          </a:xfrm>
        </p:spPr>
      </p:sp>
      <p:sp>
        <p:nvSpPr>
          <p:cNvPr id="3" name="Notes Placeholder 2"/>
          <p:cNvSpPr>
            <a:spLocks noGrp="1"/>
          </p:cNvSpPr>
          <p:nvPr>
            <p:ph type="body" idx="1"/>
          </p:nvPr>
        </p:nvSpPr>
        <p:spPr>
          <a:xfrm>
            <a:off x="685800" y="3365500"/>
            <a:ext cx="5486400" cy="5499100"/>
          </a:xfrm>
        </p:spPr>
        <p:txBody>
          <a:bodyPr/>
          <a:lstStyle/>
          <a:p>
            <a:pPr>
              <a:lnSpc>
                <a:spcPct val="115000"/>
              </a:lnSpc>
              <a:spcAft>
                <a:spcPts val="1000"/>
              </a:spcAft>
            </a:pPr>
            <a:r>
              <a:rPr lang="pt" b="1" i="1" dirty="0">
                <a:latin typeface="Calibri" panose="020F0502020204030204" pitchFamily="34" charset="0"/>
                <a:ea typeface="SimSun" panose="02010600030101010101" pitchFamily="2" charset="-122"/>
                <a:cs typeface="Arial" panose="020B0604020202020204" pitchFamily="34" charset="0"/>
              </a:rPr>
              <a:t>Exercício 2.1: Grandes projetos (45 min.)</a:t>
            </a:r>
            <a:endParaRPr lang="en-CH">
              <a:latin typeface="Calibri" panose="020F0502020204030204" pitchFamily="34" charset="0"/>
              <a:ea typeface="SimSun" panose="02010600030101010101" pitchFamily="2" charset="-122"/>
              <a:cs typeface="Arial" panose="020B0604020202020204" pitchFamily="34"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No início do exercício, deixe claro </a:t>
            </a:r>
            <a:r>
              <a:rPr lang="pt-BR" sz="1200" kern="1200" dirty="0">
                <a:solidFill>
                  <a:schemeClr val="tx1"/>
                </a:solidFill>
                <a:effectLst/>
                <a:latin typeface="+mn-lt"/>
                <a:ea typeface="+mn-ea"/>
                <a:cs typeface="+mn-cs"/>
              </a:rPr>
              <a:t>para os</a:t>
            </a: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 participantes que:</a:t>
            </a:r>
            <a:endParaRPr lang="en-CH">
              <a:latin typeface="Calibri" panose="020F0502020204030204" pitchFamily="34" charset="0"/>
              <a:ea typeface="SimSun" panose="02010600030101010101" pitchFamily="2" charset="-122"/>
              <a:cs typeface="Arial" panose="020B0604020202020204" pitchFamily="34" charset="0"/>
            </a:endParaRPr>
          </a:p>
          <a:p>
            <a:pPr marL="342900" lvl="0" indent="-342900">
              <a:spcBef>
                <a:spcPts val="0"/>
              </a:spcBef>
              <a:spcAft>
                <a:spcPts val="1000"/>
              </a:spcAft>
              <a:buFont typeface="Symbol" panose="05050102010706020507" pitchFamily="18" charset="2"/>
              <a:buChar char=""/>
            </a:pPr>
            <a:r>
              <a:rPr lang="pt" dirty="0"/>
              <a:t>O objetivo deste exercício </a:t>
            </a:r>
            <a:r>
              <a:rPr lang="pt" b="1" u="sng" dirty="0"/>
              <a:t>não é </a:t>
            </a:r>
            <a:r>
              <a:rPr lang="pt" dirty="0"/>
              <a:t>sugerir que hospitais psiquiátricos ou outras instituições possam se tornar bons lugares para se viver ou permanecer por muito tempo. As pessoas </a:t>
            </a:r>
            <a:r>
              <a:rPr lang="pt" b="1" u="sng" dirty="0"/>
              <a:t>nunca deveriam </a:t>
            </a:r>
            <a:r>
              <a:rPr lang="pt" dirty="0"/>
              <a:t>ter que residir em instituições.</a:t>
            </a:r>
            <a:endParaRPr lang="en-CH"/>
          </a:p>
          <a:p>
            <a:pPr marL="342900" lvl="0" indent="-342900">
              <a:spcBef>
                <a:spcPts val="0"/>
              </a:spcBef>
              <a:spcAft>
                <a:spcPts val="1000"/>
              </a:spcAft>
              <a:buFont typeface="Symbol" panose="05050102010706020507" pitchFamily="18" charset="2"/>
              <a:buChar char=""/>
            </a:pPr>
            <a:r>
              <a:rPr lang="pt" dirty="0"/>
              <a:t>Instalações de saúde mental isoladas e desconectadas da comunidade devem ser gradualmente desativadas e substituídas por serviços sociais e de saúde mental fornecidos na comunidade.</a:t>
            </a:r>
            <a:endParaRPr lang="en-CH"/>
          </a:p>
          <a:p>
            <a:pPr marL="342900" lvl="0" indent="-342900" algn="just">
              <a:spcBef>
                <a:spcPts val="0"/>
              </a:spcBef>
              <a:spcAft>
                <a:spcPts val="1000"/>
              </a:spcAft>
              <a:buFont typeface="Symbol" panose="05050102010706020507" pitchFamily="18" charset="2"/>
              <a:buChar char=""/>
            </a:pPr>
            <a:r>
              <a:rPr lang="pt" dirty="0"/>
              <a:t>Quando as pessoas querem ficar em algum lugar que não seja seu lar, elas devem ter acesso, de forma voluntária, a serviços comunitários de curto prazo que respeitem totalmente seus direitos, como moradias residenciais que ofereçam apoio na comunidade (por exemplo, casas </a:t>
            </a:r>
            <a:r>
              <a:rPr lang="pt" dirty="0" err="1"/>
              <a:t>Soteria</a:t>
            </a:r>
            <a:r>
              <a:rPr lang="pt" dirty="0"/>
              <a:t> ) ou unidades de saúde mental de alta qualidade em hospitais gerais.</a:t>
            </a:r>
            <a:endParaRPr lang="en-CH"/>
          </a:p>
          <a:p>
            <a:pPr algn="just">
              <a:lnSpc>
                <a:spcPct val="115000"/>
              </a:lnSpc>
              <a:spcAft>
                <a:spcPts val="1000"/>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O objetivo deste exercício é pedir aos participantes que pensem sobre quais recursos eles gostariam de ver em serviços de saúde mental que ofereçam acomodações de curto prazo e que estejam disponíveis para pessoas com deficiências psicossociais, intelectuais ou cognitivas de forma voluntária e na comunidade para tornar o serviço acolhedor, confortável e desejável.</a:t>
            </a:r>
            <a:endParaRPr lang="en-CH">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31</a:t>
            </a:fld>
            <a:endParaRPr lang="en-CH"/>
          </a:p>
        </p:txBody>
      </p:sp>
    </p:spTree>
    <p:extLst>
      <p:ext uri="{BB962C8B-B14F-4D97-AF65-F5344CB8AC3E}">
        <p14:creationId xmlns:p14="http://schemas.microsoft.com/office/powerpoint/2010/main" val="3844995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231775"/>
            <a:ext cx="2846387" cy="1600200"/>
          </a:xfrm>
        </p:spPr>
      </p:sp>
      <p:sp>
        <p:nvSpPr>
          <p:cNvPr id="3" name="Notes Placeholder 2"/>
          <p:cNvSpPr>
            <a:spLocks noGrp="1"/>
          </p:cNvSpPr>
          <p:nvPr>
            <p:ph type="body" idx="1"/>
          </p:nvPr>
        </p:nvSpPr>
        <p:spPr>
          <a:xfrm>
            <a:off x="486119" y="1954530"/>
            <a:ext cx="5885761" cy="6730683"/>
          </a:xfrm>
        </p:spPr>
        <p:txBody>
          <a:bodyPr/>
          <a:lstStyle/>
          <a:p>
            <a:pPr algn="just">
              <a:lnSpc>
                <a:spcPct val="115000"/>
              </a:lnSpc>
              <a:spcAft>
                <a:spcPts val="600"/>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Peça aos participantes que se dividam em dois grupos.</a:t>
            </a:r>
            <a:endParaRPr lang="en-CH">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Então explique o seguinte:</a:t>
            </a:r>
            <a:endParaRPr lang="en-CH">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pt" dirty="0">
                <a:latin typeface="Calibri" panose="020F0502020204030204" pitchFamily="34" charset="0"/>
                <a:ea typeface="SimSun" panose="02010600030101010101" pitchFamily="2" charset="-122"/>
                <a:cs typeface="Arial" panose="020B0604020202020204" pitchFamily="34" charset="0"/>
              </a:rPr>
              <a:t>Primeiro, pense no ambiente </a:t>
            </a:r>
            <a:r>
              <a:rPr lang="pt" b="1" u="sng" dirty="0">
                <a:latin typeface="Calibri" panose="020F0502020204030204" pitchFamily="34" charset="0"/>
                <a:ea typeface="SimSun" panose="02010600030101010101" pitchFamily="2" charset="-122"/>
                <a:cs typeface="Arial" panose="020B0604020202020204" pitchFamily="34" charset="0"/>
              </a:rPr>
              <a:t>atual </a:t>
            </a:r>
            <a:r>
              <a:rPr lang="pt" dirty="0">
                <a:latin typeface="Calibri" panose="020F0502020204030204" pitchFamily="34" charset="0"/>
                <a:ea typeface="SimSun" panose="02010600030101010101" pitchFamily="2" charset="-122"/>
                <a:cs typeface="Arial" panose="020B0604020202020204" pitchFamily="34" charset="0"/>
              </a:rPr>
              <a:t>de um serviço residencial ou de internação de saúde mental (por exemplo, onde eles estão hospedados atualmente, onde já ficaram, onde estão trabalhando ou onde já visitaram).</a:t>
            </a:r>
            <a:endParaRPr lang="en-CH">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pt" dirty="0">
                <a:latin typeface="Calibri" panose="020F0502020204030204" pitchFamily="34" charset="0"/>
                <a:ea typeface="SimSun" panose="02010600030101010101" pitchFamily="2" charset="-122"/>
                <a:cs typeface="Arial" panose="020B0604020202020204" pitchFamily="34" charset="0"/>
              </a:rPr>
              <a:t>Em seguida, discuta e compare </a:t>
            </a:r>
            <a:r>
              <a:rPr lang="pt" b="1" u="sng" dirty="0">
                <a:latin typeface="Calibri" panose="020F0502020204030204" pitchFamily="34" charset="0"/>
                <a:ea typeface="SimSun" panose="02010600030101010101" pitchFamily="2" charset="-122"/>
                <a:cs typeface="Arial" panose="020B0604020202020204" pitchFamily="34" charset="0"/>
              </a:rPr>
              <a:t>como deveria ser </a:t>
            </a:r>
            <a:r>
              <a:rPr lang="pt" dirty="0">
                <a:latin typeface="Calibri" panose="020F0502020204030204" pitchFamily="34" charset="0"/>
                <a:ea typeface="SimSun" panose="02010600030101010101" pitchFamily="2" charset="-122"/>
                <a:cs typeface="Arial" panose="020B0604020202020204" pitchFamily="34" charset="0"/>
              </a:rPr>
              <a:t>. Documente suas descobertas, pois você será solicitado a apresentar um relatório.</a:t>
            </a:r>
          </a:p>
          <a:p>
            <a:pPr algn="just">
              <a:lnSpc>
                <a:spcPct val="115000"/>
              </a:lnSpc>
              <a:spcAft>
                <a:spcPts val="600"/>
              </a:spcAft>
            </a:pPr>
            <a:r>
              <a:rPr lang="pt" dirty="0">
                <a:latin typeface="Calibri" panose="020F0502020204030204" pitchFamily="34" charset="0"/>
                <a:ea typeface="SimSun" panose="02010600030101010101" pitchFamily="2" charset="-122"/>
                <a:cs typeface="Arial" panose="020B0604020202020204" pitchFamily="34" charset="0"/>
              </a:rPr>
              <a:t>Cada grupo receberá áreas diferentes para pensar e combinaremos as ideias no final.</a:t>
            </a:r>
            <a:endParaRPr lang="en-CH">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pt" b="1" dirty="0">
                <a:latin typeface="Calibri" panose="020F0502020204030204" pitchFamily="34" charset="0"/>
                <a:ea typeface="SimSun" panose="02010600030101010101" pitchFamily="2" charset="-122"/>
                <a:cs typeface="Arial" panose="020B0604020202020204" pitchFamily="34" charset="0"/>
              </a:rPr>
              <a:t>O Grupo 1 </a:t>
            </a:r>
            <a:r>
              <a:rPr lang="pt" dirty="0">
                <a:latin typeface="Calibri" panose="020F0502020204030204" pitchFamily="34" charset="0"/>
                <a:ea typeface="SimSun" panose="02010600030101010101" pitchFamily="2" charset="-122"/>
                <a:cs typeface="Arial" panose="020B0604020202020204" pitchFamily="34" charset="0"/>
              </a:rPr>
              <a:t>se concentrará no ambiente físico de um serviço de internação ou residencial de saúde mental. Os membros do Grupo 1 devem pensar em privacidade, segurança e no que torna um ambiente confortável.</a:t>
            </a:r>
            <a:endParaRPr lang="en-CH">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Algumas perguntas podem ser usadas para iniciar a conversa, se forem relevantes para o contexto dos participantes. Por exemplo:</a:t>
            </a:r>
            <a:endParaRPr lang="en-CH">
              <a:latin typeface="Calibri" panose="020F0502020204030204" pitchFamily="34" charset="0"/>
              <a:ea typeface="SimSun" panose="02010600030101010101" pitchFamily="2" charset="-122"/>
              <a:cs typeface="Arial" panose="020B0604020202020204" pitchFamily="34" charset="0"/>
            </a:endParaRPr>
          </a:p>
          <a:p>
            <a:pPr marL="228600" lvl="0" indent="-228600">
              <a:spcBef>
                <a:spcPts val="0"/>
              </a:spcBef>
              <a:buFont typeface="Symbol" panose="05050102010706020507" pitchFamily="18" charset="2"/>
              <a:buChar char=""/>
            </a:pPr>
            <a:r>
              <a:rPr lang="pt" dirty="0">
                <a:solidFill>
                  <a:srgbClr val="4F81BD"/>
                </a:solidFill>
              </a:rPr>
              <a:t>O edifício está em boas condições físicas?</a:t>
            </a:r>
            <a:endParaRPr lang="en-CH"/>
          </a:p>
          <a:p>
            <a:pPr marL="228600" lvl="0" indent="-228600">
              <a:spcBef>
                <a:spcPts val="0"/>
              </a:spcBef>
              <a:buFont typeface="Symbol" panose="05050102010706020507" pitchFamily="18" charset="2"/>
              <a:buChar char=""/>
            </a:pPr>
            <a:r>
              <a:rPr lang="pt" dirty="0">
                <a:solidFill>
                  <a:srgbClr val="4F81BD"/>
                </a:solidFill>
              </a:rPr>
              <a:t>O edifício está localizado na comunidade e é facilmente acessível (por exemplo, por meio de transporte público, etc.)?</a:t>
            </a:r>
            <a:endParaRPr lang="en-CH"/>
          </a:p>
          <a:p>
            <a:pPr marL="228600" lvl="0" indent="-228600">
              <a:spcBef>
                <a:spcPts val="0"/>
              </a:spcBef>
              <a:buFont typeface="Symbol" panose="05050102010706020507" pitchFamily="18" charset="2"/>
              <a:buChar char=""/>
            </a:pPr>
            <a:r>
              <a:rPr lang="pt" dirty="0">
                <a:solidFill>
                  <a:srgbClr val="4F81BD"/>
                </a:solidFill>
              </a:rPr>
              <a:t>Quão acessível é o prédio? Qualquer pessoa tem acesso? E quanto a pessoas com dificuldades de mobilidade, cadeirantes, etc.?</a:t>
            </a:r>
            <a:endParaRPr lang="en-CH"/>
          </a:p>
          <a:p>
            <a:pPr marL="228600" lvl="0" indent="-228600">
              <a:spcBef>
                <a:spcPts val="0"/>
              </a:spcBef>
              <a:buFont typeface="Symbol" panose="05050102010706020507" pitchFamily="18" charset="2"/>
              <a:buChar char=""/>
            </a:pPr>
            <a:r>
              <a:rPr lang="pt" dirty="0">
                <a:solidFill>
                  <a:srgbClr val="4F81BD"/>
                </a:solidFill>
              </a:rPr>
              <a:t>As pessoas têm áreas confortáveis para dormir?</a:t>
            </a:r>
            <a:endParaRPr lang="en-CH"/>
          </a:p>
          <a:p>
            <a:pPr marL="228600" lvl="0" indent="-228600">
              <a:spcBef>
                <a:spcPts val="0"/>
              </a:spcBef>
              <a:buFont typeface="Symbol" panose="05050102010706020507" pitchFamily="18" charset="2"/>
              <a:buChar char=""/>
            </a:pPr>
            <a:r>
              <a:rPr lang="pt" dirty="0">
                <a:solidFill>
                  <a:srgbClr val="4F81BD"/>
                </a:solidFill>
              </a:rPr>
              <a:t>Eles têm espaços privados, incluindo lugares para guardar pertences pessoais?</a:t>
            </a:r>
            <a:endParaRPr lang="en-CH"/>
          </a:p>
          <a:p>
            <a:pPr marL="228600" lvl="0" indent="-228600">
              <a:spcBef>
                <a:spcPts val="0"/>
              </a:spcBef>
              <a:buFont typeface="Symbol" panose="05050102010706020507" pitchFamily="18" charset="2"/>
              <a:buChar char=""/>
            </a:pPr>
            <a:r>
              <a:rPr lang="pt" dirty="0">
                <a:solidFill>
                  <a:srgbClr val="4F81BD"/>
                </a:solidFill>
              </a:rPr>
              <a:t>As pessoas têm banheiros e chuveiros limpos ou outras instalações sanitárias que permitam privacidade?</a:t>
            </a:r>
            <a:endParaRPr lang="en-CH"/>
          </a:p>
          <a:p>
            <a:pPr marL="228600" lvl="0" indent="-228600">
              <a:spcBef>
                <a:spcPts val="0"/>
              </a:spcBef>
              <a:buFont typeface="Symbol" panose="05050102010706020507" pitchFamily="18" charset="2"/>
              <a:buChar char=""/>
            </a:pPr>
            <a:r>
              <a:rPr lang="pt" dirty="0">
                <a:solidFill>
                  <a:srgbClr val="4F81BD"/>
                </a:solidFill>
              </a:rPr>
              <a:t>O ambiente é higiênico?</a:t>
            </a:r>
            <a:endParaRPr lang="en-CH"/>
          </a:p>
          <a:p>
            <a:pPr marL="228600" lvl="0" indent="-228600">
              <a:buFont typeface="Symbol" panose="05050102010706020507" pitchFamily="18" charset="2"/>
              <a:buChar char=""/>
            </a:pPr>
            <a:r>
              <a:rPr lang="pt" dirty="0">
                <a:solidFill>
                  <a:srgbClr val="4F81BD"/>
                </a:solidFill>
              </a:rPr>
              <a:t>O ambiente foi projetado para ser seguro, protegido e sem riscos à saúde ou ao bem-estar da pessoa?</a:t>
            </a:r>
            <a:endParaRPr lang="en-CH"/>
          </a:p>
          <a:p>
            <a:pPr marL="228600" lvl="0" indent="-228600">
              <a:buFont typeface="Symbol" panose="05050102010706020507" pitchFamily="18" charset="2"/>
              <a:buChar char=""/>
            </a:pPr>
            <a:r>
              <a:rPr lang="pt" dirty="0">
                <a:solidFill>
                  <a:srgbClr val="4F81BD"/>
                </a:solidFill>
              </a:rPr>
              <a:t>Onde e como a comida é preparada? A comida é preparada pelas próprias pessoas?</a:t>
            </a:r>
          </a:p>
          <a:p>
            <a:pPr marL="228600" lvl="0" indent="-228600">
              <a:buFont typeface="Symbol" panose="05050102010706020507" pitchFamily="18" charset="2"/>
              <a:buChar char=""/>
            </a:pPr>
            <a:r>
              <a:rPr lang="pt" dirty="0">
                <a:solidFill>
                  <a:srgbClr val="4F81BD"/>
                </a:solidFill>
              </a:rPr>
              <a:t>Existe a possibilidade de as pessoas personalizarem o ambiente com base em sua cultura, interesses e preferências pessoais? É possível adicionar decorações e itens pessoais?</a:t>
            </a:r>
            <a:endParaRPr lang="en-CH"/>
          </a:p>
          <a:p>
            <a:pPr lvl="0"/>
            <a:endParaRPr lang="en-GB" dirty="0">
              <a:solidFill>
                <a:srgbClr val="4F81BD"/>
              </a:solidFill>
            </a:endParaRPr>
          </a:p>
          <a:p>
            <a:pPr marL="342900" lvl="0" indent="-342900">
              <a:buFont typeface="Symbol" panose="05050102010706020507" pitchFamily="18" charset="2"/>
              <a:buChar char=""/>
            </a:pPr>
            <a:endParaRPr lang="en-GB" dirty="0">
              <a:solidFill>
                <a:srgbClr val="4F81BD"/>
              </a:solidFill>
            </a:endParaRPr>
          </a:p>
          <a:p>
            <a:pPr lvl="0"/>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32</a:t>
            </a:fld>
            <a:endParaRPr lang="en-CH"/>
          </a:p>
        </p:txBody>
      </p:sp>
    </p:spTree>
    <p:extLst>
      <p:ext uri="{BB962C8B-B14F-4D97-AF65-F5344CB8AC3E}">
        <p14:creationId xmlns:p14="http://schemas.microsoft.com/office/powerpoint/2010/main" val="9223876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60600" y="835025"/>
            <a:ext cx="2336800" cy="1314450"/>
          </a:xfrm>
        </p:spPr>
      </p:sp>
      <p:sp>
        <p:nvSpPr>
          <p:cNvPr id="3" name="Notes Placeholder 2"/>
          <p:cNvSpPr>
            <a:spLocks noGrp="1"/>
          </p:cNvSpPr>
          <p:nvPr>
            <p:ph type="body" idx="1"/>
          </p:nvPr>
        </p:nvSpPr>
        <p:spPr>
          <a:xfrm>
            <a:off x="385590" y="2628899"/>
            <a:ext cx="5786610" cy="6056313"/>
          </a:xfrm>
        </p:spPr>
        <p:txBody>
          <a:bodyPr/>
          <a:lstStyle/>
          <a:p>
            <a:pPr algn="just">
              <a:lnSpc>
                <a:spcPct val="115000"/>
              </a:lnSpc>
              <a:spcAft>
                <a:spcPts val="600"/>
              </a:spcAft>
            </a:pPr>
            <a:r>
              <a:rPr lang="pt" b="1" dirty="0">
                <a:latin typeface="Calibri" panose="020F0502020204030204" pitchFamily="34" charset="0"/>
                <a:ea typeface="SimSun" panose="02010600030101010101" pitchFamily="2" charset="-122"/>
                <a:cs typeface="Arial" panose="020B0604020202020204" pitchFamily="34" charset="0"/>
              </a:rPr>
              <a:t>O Grupo 2 </a:t>
            </a:r>
            <a:r>
              <a:rPr lang="pt" dirty="0">
                <a:latin typeface="Calibri" panose="020F0502020204030204" pitchFamily="34" charset="0"/>
                <a:ea typeface="SimSun" panose="02010600030101010101" pitchFamily="2" charset="-122"/>
                <a:cs typeface="Arial" panose="020B0604020202020204" pitchFamily="34" charset="0"/>
              </a:rPr>
              <a:t>se concentrará na atmosfera geral do serviço residencial ou de internação de saúde mental.</a:t>
            </a:r>
          </a:p>
          <a:p>
            <a:pPr algn="just">
              <a:lnSpc>
                <a:spcPct val="115000"/>
              </a:lnSpc>
              <a:spcAft>
                <a:spcPts val="600"/>
              </a:spcAft>
            </a:pPr>
            <a:r>
              <a:rPr lang="pt" dirty="0">
                <a:latin typeface="Calibri" panose="020F0502020204030204" pitchFamily="34" charset="0"/>
                <a:ea typeface="SimSun" panose="02010600030101010101" pitchFamily="2" charset="-122"/>
                <a:cs typeface="Arial" panose="020B0604020202020204" pitchFamily="34" charset="0"/>
              </a:rPr>
              <a:t>Os membros do Grupo 2 devem pensar sobre quaisquer regras formais ou não ditas para se comportar e se comunicar nesses dois ambientes diferentes.</a:t>
            </a:r>
          </a:p>
          <a:p>
            <a:pPr algn="just">
              <a:lnSpc>
                <a:spcPct val="115000"/>
              </a:lnSpc>
              <a:spcAft>
                <a:spcPts val="600"/>
              </a:spcAft>
            </a:pPr>
            <a:r>
              <a:rPr lang="pt" dirty="0">
                <a:latin typeface="Calibri" panose="020F0502020204030204" pitchFamily="34" charset="0"/>
                <a:ea typeface="SimSun" panose="02010600030101010101" pitchFamily="2" charset="-122"/>
                <a:cs typeface="Arial" panose="020B0604020202020204" pitchFamily="34" charset="0"/>
              </a:rPr>
              <a:t>Eles também devem considerar como cada ambiente se relaciona e interage com a comunidade local.</a:t>
            </a:r>
            <a:endParaRPr lang="en-CH">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Aqui estão algumas perguntas para iniciar a conversa:</a:t>
            </a:r>
            <a:endParaRPr lang="en-CH">
              <a:latin typeface="Calibri" panose="020F0502020204030204" pitchFamily="34" charset="0"/>
              <a:ea typeface="SimSun" panose="02010600030101010101" pitchFamily="2" charset="-122"/>
              <a:cs typeface="Arial" panose="020B0604020202020204" pitchFamily="34" charset="0"/>
            </a:endParaRPr>
          </a:p>
          <a:p>
            <a:pPr marL="228600" lvl="0" indent="-228600">
              <a:buFont typeface="Symbol" panose="05050102010706020507" pitchFamily="18" charset="2"/>
              <a:buChar char=""/>
            </a:pPr>
            <a:r>
              <a:rPr lang="pt" dirty="0">
                <a:solidFill>
                  <a:srgbClr val="4F81BD"/>
                </a:solidFill>
              </a:rPr>
              <a:t>Como você descreveria a atmosfera geral?</a:t>
            </a:r>
            <a:endParaRPr lang="en-CH"/>
          </a:p>
          <a:p>
            <a:pPr marL="228600" lvl="0" indent="-228600">
              <a:buFont typeface="Symbol" panose="05050102010706020507" pitchFamily="18" charset="2"/>
              <a:buChar char=""/>
            </a:pPr>
            <a:r>
              <a:rPr lang="pt" dirty="0">
                <a:solidFill>
                  <a:srgbClr val="4F81BD"/>
                </a:solidFill>
              </a:rPr>
              <a:t>Existem regras sobre respeito à privacidade?</a:t>
            </a:r>
            <a:endParaRPr lang="en-CH"/>
          </a:p>
          <a:p>
            <a:pPr marL="228600" lvl="0" indent="-228600">
              <a:buFont typeface="Symbol" panose="05050102010706020507" pitchFamily="18" charset="2"/>
              <a:buChar char=""/>
            </a:pPr>
            <a:r>
              <a:rPr lang="pt" dirty="0">
                <a:solidFill>
                  <a:srgbClr val="4F81BD"/>
                </a:solidFill>
              </a:rPr>
              <a:t>Como as pessoas se comportam umas com as outras?</a:t>
            </a:r>
            <a:endParaRPr lang="en-CH"/>
          </a:p>
          <a:p>
            <a:pPr marL="228600" lvl="0" indent="-228600">
              <a:buFont typeface="Symbol" panose="05050102010706020507" pitchFamily="18" charset="2"/>
              <a:buChar char=""/>
            </a:pPr>
            <a:r>
              <a:rPr lang="pt" dirty="0">
                <a:solidFill>
                  <a:srgbClr val="4F81BD"/>
                </a:solidFill>
              </a:rPr>
              <a:t>Como as pessoas falam umas com as outras neste ambiente?</a:t>
            </a:r>
            <a:endParaRPr lang="en-CH"/>
          </a:p>
          <a:p>
            <a:pPr marL="228600" lvl="0" indent="-228600">
              <a:buFont typeface="Symbol" panose="05050102010706020507" pitchFamily="18" charset="2"/>
              <a:buChar char=""/>
            </a:pPr>
            <a:r>
              <a:rPr lang="pt" dirty="0">
                <a:solidFill>
                  <a:srgbClr val="4F81BD"/>
                </a:solidFill>
              </a:rPr>
              <a:t>As pessoas conseguem falar livre e abertamente sempre que querem?</a:t>
            </a:r>
            <a:endParaRPr lang="en-CH"/>
          </a:p>
          <a:p>
            <a:pPr marL="228600" lvl="0" indent="-228600">
              <a:buFont typeface="Symbol" panose="05050102010706020507" pitchFamily="18" charset="2"/>
              <a:buChar char=""/>
            </a:pPr>
            <a:r>
              <a:rPr lang="pt" dirty="0">
                <a:solidFill>
                  <a:srgbClr val="4F81BD"/>
                </a:solidFill>
              </a:rPr>
              <a:t>Há oportunidades de desenvolver amizades ou contatos sociais próximos?</a:t>
            </a:r>
            <a:endParaRPr lang="en-CH"/>
          </a:p>
          <a:p>
            <a:pPr marL="228600" lvl="0" indent="-228600">
              <a:buFont typeface="Symbol" panose="05050102010706020507" pitchFamily="18" charset="2"/>
              <a:buChar char=""/>
            </a:pPr>
            <a:r>
              <a:rPr lang="pt" dirty="0">
                <a:solidFill>
                  <a:srgbClr val="4F81BD"/>
                </a:solidFill>
              </a:rPr>
              <a:t>As pessoas podem usar meios de comunicação (telefones celulares, Internet, etc.)?</a:t>
            </a:r>
            <a:endParaRPr lang="en-CH"/>
          </a:p>
          <a:p>
            <a:pPr marL="228600" lvl="0" indent="-228600">
              <a:buFont typeface="Symbol" panose="05050102010706020507" pitchFamily="18" charset="2"/>
              <a:buChar char=""/>
            </a:pPr>
            <a:r>
              <a:rPr lang="pt" dirty="0">
                <a:solidFill>
                  <a:srgbClr val="4F81BD"/>
                </a:solidFill>
              </a:rPr>
              <a:t>Existe uniforme ou as pessoas podem usar o que quiserem? As pessoas precisam usar pijama durante o dia?</a:t>
            </a:r>
            <a:endParaRPr lang="en-CH"/>
          </a:p>
          <a:p>
            <a:pPr marL="228600" lvl="0" indent="-228600">
              <a:buFont typeface="Symbol" panose="05050102010706020507" pitchFamily="18" charset="2"/>
              <a:buChar char=""/>
            </a:pPr>
            <a:r>
              <a:rPr lang="pt" dirty="0">
                <a:solidFill>
                  <a:srgbClr val="4F81BD"/>
                </a:solidFill>
              </a:rPr>
              <a:t>Como os moradores são abordados e tratados?</a:t>
            </a:r>
            <a:endParaRPr lang="en-CH"/>
          </a:p>
          <a:p>
            <a:pPr marL="228600" lvl="0" indent="-228600">
              <a:buFont typeface="Symbol" panose="05050102010706020507" pitchFamily="18" charset="2"/>
              <a:buChar char=""/>
            </a:pPr>
            <a:r>
              <a:rPr lang="pt" dirty="0">
                <a:solidFill>
                  <a:srgbClr val="4F81BD"/>
                </a:solidFill>
              </a:rPr>
              <a:t>As pessoas podem realizar atividades religiosas, de lazer ou culturais?</a:t>
            </a:r>
            <a:endParaRPr lang="en-CH"/>
          </a:p>
          <a:p>
            <a:pPr marL="228600" lvl="0" indent="-228600">
              <a:buFont typeface="Symbol" panose="05050102010706020507" pitchFamily="18" charset="2"/>
              <a:buChar char=""/>
            </a:pPr>
            <a:r>
              <a:rPr lang="pt" dirty="0">
                <a:solidFill>
                  <a:srgbClr val="4F81BD"/>
                </a:solidFill>
              </a:rPr>
              <a:t>As pessoas podem entrar e sair quando quiserem?</a:t>
            </a:r>
            <a:endParaRPr lang="en-CH"/>
          </a:p>
          <a:p>
            <a:pPr marL="228600" lvl="0" indent="-228600">
              <a:buFont typeface="Symbol" panose="05050102010706020507" pitchFamily="18" charset="2"/>
              <a:buChar char=""/>
            </a:pPr>
            <a:r>
              <a:rPr lang="pt" dirty="0">
                <a:solidFill>
                  <a:srgbClr val="4F81BD"/>
                </a:solidFill>
              </a:rPr>
              <a:t>Existem regras sobre visitantes e horários de visita?</a:t>
            </a:r>
            <a:endParaRPr lang="en-CH"/>
          </a:p>
          <a:p>
            <a:pPr marL="228600" lvl="0" indent="-228600">
              <a:buFont typeface="Symbol" panose="05050102010706020507" pitchFamily="18" charset="2"/>
              <a:buChar char=""/>
            </a:pPr>
            <a:r>
              <a:rPr lang="pt" dirty="0">
                <a:solidFill>
                  <a:srgbClr val="4F81BD"/>
                </a:solidFill>
              </a:rPr>
              <a:t>Há interações regulares com a comunidade local? As pessoas participam de atividades comunitárias locais?</a:t>
            </a:r>
            <a:endParaRPr lang="en-CH"/>
          </a:p>
          <a:p>
            <a:pPr marL="228600" lvl="0" indent="-228600">
              <a:buFont typeface="Symbol" panose="05050102010706020507" pitchFamily="18" charset="2"/>
              <a:buChar char=""/>
            </a:pPr>
            <a:r>
              <a:rPr lang="pt" dirty="0">
                <a:solidFill>
                  <a:srgbClr val="4F81BD"/>
                </a:solidFill>
              </a:rPr>
              <a:t>Há eventos sociais e familiares?</a:t>
            </a:r>
            <a:endParaRPr lang="en-CH"/>
          </a:p>
          <a:p>
            <a:pPr marL="228600" lvl="0" indent="-228600">
              <a:buFont typeface="Symbol" panose="05050102010706020507" pitchFamily="18" charset="2"/>
              <a:buChar char=""/>
            </a:pPr>
            <a:r>
              <a:rPr lang="pt" dirty="0">
                <a:solidFill>
                  <a:srgbClr val="4F81BD"/>
                </a:solidFill>
              </a:rPr>
              <a:t>Existem diferenças em termos de dinâmica de poder? (Por exemplo, todos têm o mesmo status ou existem hierarquias em termos de poder – por exemplo, dentro do serviço ou entre os usuários do serviço e a equipe? Pessoas que normalmente seriam responsáveis por tomar decisões sobre suas famílias estão sendo privadas dessa oportunidade dentro do serviço, levando a sentimentos de impotência?)</a:t>
            </a:r>
            <a:endParaRPr lang="en-CH"/>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33</a:t>
            </a:fld>
            <a:endParaRPr lang="en-CH"/>
          </a:p>
        </p:txBody>
      </p:sp>
    </p:spTree>
    <p:extLst>
      <p:ext uri="{BB962C8B-B14F-4D97-AF65-F5344CB8AC3E}">
        <p14:creationId xmlns:p14="http://schemas.microsoft.com/office/powerpoint/2010/main" val="26241506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Peça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cada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grupo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que relate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suas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discussões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No final da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discussão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pergunte</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aos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participantes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em</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plenária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t>
            </a:r>
          </a:p>
          <a:p>
            <a:pPr>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Vocês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acham</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que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algumas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das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mudanças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discutidas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poderiam</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ser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implementadas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no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serviço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que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você</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conhece</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Seria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difícil</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t>
            </a:r>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34</a:t>
            </a:fld>
            <a:endParaRPr lang="en-CH"/>
          </a:p>
        </p:txBody>
      </p:sp>
    </p:spTree>
    <p:extLst>
      <p:ext uri="{BB962C8B-B14F-4D97-AF65-F5344CB8AC3E}">
        <p14:creationId xmlns:p14="http://schemas.microsoft.com/office/powerpoint/2010/main" val="40824076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Conclua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este</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exercício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explicando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aos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participantes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que:</a:t>
            </a:r>
          </a:p>
          <a:p>
            <a:pPr>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•Tanto o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ambiente</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físico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quanto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atmosfera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geral</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dos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serviços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de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saúde</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mental e social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têm</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impactos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importantes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na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saúde</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mental e no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bem-estar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das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pessoas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t>
            </a:r>
          </a:p>
          <a:p>
            <a:pPr>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•Ter um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ambiente</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confortável</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estimulante</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onde</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as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pessoas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se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sintam</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seguras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respeitadas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apoiadas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é</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fundamental para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garantir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que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os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serviços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atendam</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às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necessidades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expectativas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das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pessoas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t>
            </a:r>
          </a:p>
          <a:p>
            <a:pPr>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Alguns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serviços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no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entanto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falham</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inerentemente</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em</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respeitar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os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direitos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das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pessoas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promover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o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bem-estar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por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exemplo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instituições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abandonadas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isoladas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da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comunidade</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devem</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ser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fechados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substituídos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por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serviços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comunitários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que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respeitem</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os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direitos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das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pessoas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t>
            </a:r>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35</a:t>
            </a:fld>
            <a:endParaRPr lang="en-CH"/>
          </a:p>
        </p:txBody>
      </p:sp>
    </p:spTree>
    <p:extLst>
      <p:ext uri="{BB962C8B-B14F-4D97-AF65-F5344CB8AC3E}">
        <p14:creationId xmlns:p14="http://schemas.microsoft.com/office/powerpoint/2010/main" val="9116135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Como exemplo de serviço comunitário, mostre aos participantes o seguinte vídeo:</a:t>
            </a:r>
            <a:endParaRPr lang="en-CH">
              <a:latin typeface="Calibri" panose="020F0502020204030204" pitchFamily="34" charset="0"/>
              <a:ea typeface="SimSun" panose="02010600030101010101" pitchFamily="2" charset="-122"/>
              <a:cs typeface="Arial" panose="020B0604020202020204" pitchFamily="34"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lang="pt" dirty="0" err="1">
                <a:latin typeface="Calibri" panose="020F0502020204030204" pitchFamily="34" charset="0"/>
                <a:ea typeface="SimSun" panose="02010600030101010101" pitchFamily="2" charset="-122"/>
                <a:cs typeface="Arial" panose="020B0604020202020204" pitchFamily="34" charset="0"/>
              </a:rPr>
              <a:t>Seher</a:t>
            </a:r>
            <a:r>
              <a:rPr lang="pt" dirty="0">
                <a:latin typeface="Calibri" panose="020F0502020204030204" pitchFamily="34" charset="0"/>
                <a:ea typeface="SimSun" panose="02010600030101010101" pitchFamily="2" charset="-122"/>
                <a:cs typeface="Arial" panose="020B0604020202020204" pitchFamily="34" charset="0"/>
              </a:rPr>
              <a:t>, </a:t>
            </a:r>
            <a:r>
              <a:rPr lang="pt-BR" sz="1200" kern="1200" dirty="0">
                <a:solidFill>
                  <a:schemeClr val="tx1"/>
                </a:solidFill>
                <a:effectLst/>
                <a:latin typeface="+mn-lt"/>
                <a:ea typeface="+mn-ea"/>
                <a:cs typeface="+mn-cs"/>
              </a:rPr>
              <a:t>programa de saúde mental da comunidade urbana, Pune. Fundo </a:t>
            </a:r>
            <a:r>
              <a:rPr lang="pt-BR" sz="1200" kern="1200" dirty="0" err="1">
                <a:solidFill>
                  <a:schemeClr val="tx1"/>
                </a:solidFill>
                <a:effectLst/>
                <a:latin typeface="+mn-lt"/>
                <a:ea typeface="+mn-ea"/>
                <a:cs typeface="+mn-cs"/>
              </a:rPr>
              <a:t>Bapu</a:t>
            </a:r>
            <a:r>
              <a:rPr lang="pt-BR" sz="1200" kern="1200" dirty="0">
                <a:solidFill>
                  <a:schemeClr val="tx1"/>
                </a:solidFill>
                <a:effectLst/>
                <a:latin typeface="+mn-lt"/>
                <a:ea typeface="+mn-ea"/>
                <a:cs typeface="+mn-cs"/>
              </a:rPr>
              <a:t> para Pesquisa sobre Mente e Discurso, 2013</a:t>
            </a:r>
            <a:r>
              <a:rPr lang="pt" dirty="0">
                <a:latin typeface="Calibri" panose="020F0502020204030204" pitchFamily="34" charset="0"/>
                <a:ea typeface="SimSun" panose="02010600030101010101" pitchFamily="2" charset="-122"/>
                <a:cs typeface="Arial" panose="020B0604020202020204" pitchFamily="34" charset="0"/>
              </a:rPr>
              <a:t> (5:12)</a:t>
            </a:r>
            <a:endParaRPr lang="en-CH">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pt" u="sng" dirty="0">
                <a:solidFill>
                  <a:srgbClr val="0000FF"/>
                </a:solidFill>
                <a:latin typeface="Calibri" panose="020F0502020204030204" pitchFamily="34" charset="0"/>
                <a:ea typeface="SimSun" panose="02010600030101010101" pitchFamily="2" charset="-122"/>
                <a:cs typeface="Arial" panose="020B0604020202020204" pitchFamily="34" charset="0"/>
              </a:rPr>
              <a:t>https:// </a:t>
            </a:r>
            <a:r>
              <a:rPr lang="pt" u="sng" dirty="0" err="1">
                <a:solidFill>
                  <a:srgbClr val="0000FF"/>
                </a:solidFill>
                <a:latin typeface="Calibri" panose="020F0502020204030204" pitchFamily="34" charset="0"/>
                <a:ea typeface="SimSun" panose="02010600030101010101" pitchFamily="2" charset="-122"/>
                <a:cs typeface="Arial" panose="020B0604020202020204" pitchFamily="34" charset="0"/>
              </a:rPr>
              <a:t>youtu.be</a:t>
            </a:r>
            <a:r>
              <a:rPr lang="pt" u="sng" dirty="0">
                <a:solidFill>
                  <a:srgbClr val="0000FF"/>
                </a:solidFill>
                <a:latin typeface="Calibri" panose="020F0502020204030204" pitchFamily="34" charset="0"/>
                <a:ea typeface="SimSun" panose="02010600030101010101" pitchFamily="2" charset="-122"/>
                <a:cs typeface="Arial" panose="020B0604020202020204" pitchFamily="34" charset="0"/>
              </a:rPr>
              <a:t> /Ozqq5rET9kk </a:t>
            </a:r>
            <a:r>
              <a:rPr lang="pt" dirty="0">
                <a:latin typeface="Calibri" panose="020F0502020204030204" pitchFamily="34" charset="0"/>
                <a:ea typeface="SimSun" panose="02010600030101010101" pitchFamily="2" charset="-122"/>
                <a:cs typeface="Arial" panose="020B0604020202020204" pitchFamily="34" charset="0"/>
              </a:rPr>
              <a:t>(</a:t>
            </a:r>
            <a:r>
              <a:rPr lang="pt-BR" dirty="0">
                <a:latin typeface="Calibri" panose="020F0502020204030204" pitchFamily="34" charset="0"/>
                <a:ea typeface="SimSun" panose="02010600030101010101" pitchFamily="2" charset="-122"/>
                <a:cs typeface="Arial" panose="020B0604020202020204" pitchFamily="34" charset="0"/>
              </a:rPr>
              <a:t>acesso</a:t>
            </a:r>
            <a:r>
              <a:rPr lang="pt" dirty="0">
                <a:latin typeface="Calibri" panose="020F0502020204030204" pitchFamily="34" charset="0"/>
                <a:ea typeface="SimSun" panose="02010600030101010101" pitchFamily="2" charset="-122"/>
                <a:cs typeface="Arial" panose="020B0604020202020204" pitchFamily="34" charset="0"/>
              </a:rPr>
              <a:t> em 9 de abril de 2019).</a:t>
            </a:r>
            <a:endParaRPr lang="en-CH">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36</a:t>
            </a:fld>
            <a:endParaRPr lang="en-CH"/>
          </a:p>
        </p:txBody>
      </p:sp>
    </p:spTree>
    <p:extLst>
      <p:ext uri="{BB962C8B-B14F-4D97-AF65-F5344CB8AC3E}">
        <p14:creationId xmlns:p14="http://schemas.microsoft.com/office/powerpoint/2010/main" val="13414385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4663" y="207963"/>
            <a:ext cx="3368675" cy="1895475"/>
          </a:xfrm>
        </p:spPr>
      </p:sp>
      <p:sp>
        <p:nvSpPr>
          <p:cNvPr id="3" name="Notes Placeholder 2"/>
          <p:cNvSpPr>
            <a:spLocks noGrp="1"/>
          </p:cNvSpPr>
          <p:nvPr>
            <p:ph type="body" idx="1"/>
          </p:nvPr>
        </p:nvSpPr>
        <p:spPr>
          <a:xfrm>
            <a:off x="473037" y="2103438"/>
            <a:ext cx="6093498" cy="6742914"/>
          </a:xfrm>
        </p:spPr>
        <p:txBody>
          <a:bodyPr/>
          <a:lstStyle/>
          <a:p>
            <a:pPr>
              <a:lnSpc>
                <a:spcPct val="115000"/>
              </a:lnSpc>
              <a:spcAft>
                <a:spcPts val="600"/>
              </a:spcAft>
            </a:pPr>
            <a:r>
              <a:rPr lang="pt" sz="1050" b="1" i="1" dirty="0">
                <a:latin typeface="Calibri" panose="020F0502020204030204" pitchFamily="34" charset="0"/>
                <a:ea typeface="SimSun" panose="02010600030101010101" pitchFamily="2" charset="-122"/>
                <a:cs typeface="Arial" panose="020B0604020202020204" pitchFamily="34" charset="0"/>
              </a:rPr>
              <a:t>Exercício 2.2: </a:t>
            </a:r>
            <a:r>
              <a:rPr lang="pt" sz="1050" b="1" i="1" dirty="0">
                <a:latin typeface="Calibri" panose="020F0502020204030204" pitchFamily="34" charset="0"/>
                <a:ea typeface="Times New Roman" panose="02020603050405020304" pitchFamily="18" charset="0"/>
                <a:cs typeface="Times New Roman" panose="02020603050405020304" pitchFamily="18" charset="0"/>
              </a:rPr>
              <a:t>Este serviço oferece suporte adequado à saúde mental? (25 min.)</a:t>
            </a:r>
            <a:endParaRPr lang="en-CH" sz="1050">
              <a:latin typeface="Calibri" panose="020F0502020204030204" pitchFamily="34" charset="0"/>
              <a:ea typeface="SimSun" panose="02010600030101010101" pitchFamily="2" charset="-122"/>
              <a:cs typeface="Arial" panose="020B0604020202020204" pitchFamily="34" charset="0"/>
            </a:endParaRPr>
          </a:p>
          <a:p>
            <a:pPr marL="0" marR="0" lvl="0" indent="0" algn="just" defTabSz="914400" rtl="0" eaLnBrk="1" fontAlgn="auto" latinLnBrk="0" hangingPunct="1">
              <a:lnSpc>
                <a:spcPct val="115000"/>
              </a:lnSpc>
              <a:spcBef>
                <a:spcPts val="0"/>
              </a:spcBef>
              <a:spcAft>
                <a:spcPts val="600"/>
              </a:spcAft>
              <a:buClrTx/>
              <a:buSzTx/>
              <a:buFontTx/>
              <a:buNone/>
              <a:tabLst/>
              <a:defRPr/>
            </a:pPr>
            <a:r>
              <a:rPr lang="pt" sz="105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Explique aos participantes que o objetivo deste exercício é explorar </a:t>
            </a:r>
            <a:r>
              <a:rPr lang="pt-BR" sz="1200" kern="1200" dirty="0">
                <a:solidFill>
                  <a:schemeClr val="tx1"/>
                </a:solidFill>
                <a:effectLst/>
                <a:latin typeface="+mn-lt"/>
                <a:ea typeface="+mn-ea"/>
                <a:cs typeface="+mn-cs"/>
              </a:rPr>
              <a:t>com mais profundidade o que pode ser feito para criar um ambiente de serviço melhor que beneficie a todos. Se os participantes não estiverem diretamente conectados a um determinado serviço de saúde mental ou relacionado, peça-lhes que pensem em um que possam conhecer ou com o qual estejam familiarizados. Este exercício não é sobre julgar ou culpar ninguém. Incentive os participantes a compartilharem seus pensamentos abertamente no espírito de aprendizado e a permitir a troca de ideias</a:t>
            </a:r>
            <a:r>
              <a:rPr lang="pt" sz="105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a:t>
            </a:r>
            <a:endParaRPr lang="en-CH" sz="1050">
              <a:latin typeface="Calibri" panose="020F0502020204030204" pitchFamily="34" charset="0"/>
              <a:ea typeface="SimSun" panose="02010600030101010101" pitchFamily="2" charset="-122"/>
              <a:cs typeface="Arial" panose="020B0604020202020204" pitchFamily="34" charset="0"/>
            </a:endParaRPr>
          </a:p>
          <a:p>
            <a:pPr marL="0" marR="0" lvl="0" indent="0" algn="just" defTabSz="914400" rtl="0" eaLnBrk="1" fontAlgn="auto" latinLnBrk="0" hangingPunct="1">
              <a:lnSpc>
                <a:spcPct val="115000"/>
              </a:lnSpc>
              <a:spcBef>
                <a:spcPts val="0"/>
              </a:spcBef>
              <a:spcAft>
                <a:spcPts val="600"/>
              </a:spcAft>
              <a:buClrTx/>
              <a:buSzTx/>
              <a:buFontTx/>
              <a:buNone/>
              <a:tabLst/>
              <a:defRPr/>
            </a:pPr>
            <a:r>
              <a:rPr lang="pt-BR" sz="1200" kern="1200" dirty="0">
                <a:solidFill>
                  <a:schemeClr val="tx1"/>
                </a:solidFill>
                <a:effectLst/>
                <a:latin typeface="+mn-lt"/>
                <a:ea typeface="+mn-ea"/>
                <a:cs typeface="+mn-cs"/>
              </a:rPr>
              <a:t>Peça aos participantes que pensem nas respostas para a seguinte pergunta</a:t>
            </a:r>
            <a:r>
              <a:rPr lang="pt" sz="1050" dirty="0">
                <a:solidFill>
                  <a:srgbClr val="4F81BD"/>
                </a:solidFill>
                <a:latin typeface="Calibri" panose="020F0502020204030204" pitchFamily="34" charset="0"/>
                <a:ea typeface="SimSun" panose="02010600030101010101" pitchFamily="2" charset="-122"/>
                <a:cs typeface="Arial" panose="020B0604020202020204" pitchFamily="34" charset="0"/>
              </a:rPr>
              <a:t>:</a:t>
            </a:r>
            <a:endParaRPr lang="en-CH" sz="105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pt" sz="1050" b="1" dirty="0">
                <a:latin typeface="Calibri" panose="020F0502020204030204" pitchFamily="34" charset="0"/>
                <a:ea typeface="SimSun" panose="02010600030101010101" pitchFamily="2" charset="-122"/>
                <a:cs typeface="Arial" panose="020B0604020202020204" pitchFamily="34" charset="0"/>
              </a:rPr>
              <a:t>Como seu serviço promove saúde mental e bem-estar?</a:t>
            </a:r>
            <a:r>
              <a:rPr lang="pt" sz="1050" dirty="0">
                <a:latin typeface="Calibri" panose="020F0502020204030204" pitchFamily="34" charset="0"/>
                <a:ea typeface="SimSun" panose="02010600030101010101" pitchFamily="2" charset="-122"/>
                <a:cs typeface="Arial" panose="020B0604020202020204" pitchFamily="34" charset="0"/>
              </a:rPr>
              <a:t> </a:t>
            </a:r>
            <a:endParaRPr lang="pt-BR" sz="1050" dirty="0">
              <a:solidFill>
                <a:srgbClr val="000000"/>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lgn="just">
              <a:lnSpc>
                <a:spcPct val="115000"/>
              </a:lnSpc>
              <a:spcBef>
                <a:spcPts val="0"/>
              </a:spcBef>
              <a:spcAft>
                <a:spcPts val="0"/>
              </a:spcAft>
              <a:buFont typeface="Symbol" panose="05050102010706020507" pitchFamily="18" charset="2"/>
              <a:buChar char=""/>
            </a:pPr>
            <a:r>
              <a:rPr lang="pt-BR" sz="1050" dirty="0">
                <a:solidFill>
                  <a:srgbClr val="000000"/>
                </a:solidFill>
                <a:latin typeface="Calibri" panose="020F0502020204030204" pitchFamily="34" charset="0"/>
                <a:ea typeface="SimSun" panose="02010600030101010101" pitchFamily="2" charset="-122"/>
                <a:cs typeface="Arial" panose="020B0604020202020204" pitchFamily="34" charset="0"/>
              </a:rPr>
              <a:t>Procure pensar na relação entre o respeito aos direitos humanos no serviço e a promoção da saúde mental e do bem-estar. </a:t>
            </a:r>
          </a:p>
          <a:p>
            <a:pPr marL="228600" marR="0" lvl="0" indent="-228600" algn="just">
              <a:lnSpc>
                <a:spcPct val="115000"/>
              </a:lnSpc>
              <a:spcBef>
                <a:spcPts val="0"/>
              </a:spcBef>
              <a:spcAft>
                <a:spcPts val="0"/>
              </a:spcAft>
              <a:buFont typeface="Symbol" panose="05050102010706020507" pitchFamily="18" charset="2"/>
              <a:buChar char=""/>
            </a:pPr>
            <a:r>
              <a:rPr lang="pt-BR" sz="1050" dirty="0">
                <a:solidFill>
                  <a:srgbClr val="000000"/>
                </a:solidFill>
                <a:latin typeface="Calibri" panose="020F0502020204030204" pitchFamily="34" charset="0"/>
                <a:ea typeface="SimSun" panose="02010600030101010101" pitchFamily="2" charset="-122"/>
                <a:cs typeface="Arial" panose="020B0604020202020204" pitchFamily="34" charset="0"/>
              </a:rPr>
              <a:t>Tente ir além de discutir apenas o “tratamento” de saúde mental. Explore e tenha em mente o que foi dito em exercícios e discussões anteriores sobre os diferentes elementos que contribuem para a saúde mental e o bem-estar (incluindo os determinantes sociais da saúde mental). </a:t>
            </a:r>
          </a:p>
          <a:p>
            <a:pPr marL="228600" marR="0" lvl="0" indent="-228600" algn="just">
              <a:lnSpc>
                <a:spcPct val="115000"/>
              </a:lnSpc>
              <a:spcBef>
                <a:spcPts val="0"/>
              </a:spcBef>
              <a:spcAft>
                <a:spcPts val="600"/>
              </a:spcAft>
              <a:buFont typeface="Symbol" panose="05050102010706020507" pitchFamily="18" charset="2"/>
              <a:buChar char=""/>
            </a:pPr>
            <a:endParaRPr lang="en-CH" sz="1050">
              <a:latin typeface="Calibri" panose="020F0502020204030204" pitchFamily="34" charset="0"/>
              <a:ea typeface="SimSun" panose="02010600030101010101" pitchFamily="2" charset="-122"/>
              <a:cs typeface="Arial" panose="020B0604020202020204" pitchFamily="34" charset="0"/>
            </a:endParaRPr>
          </a:p>
          <a:p>
            <a:r>
              <a:rPr lang="pt-BR" sz="1200" kern="1200" dirty="0">
                <a:solidFill>
                  <a:schemeClr val="tx1"/>
                </a:solidFill>
                <a:effectLst/>
                <a:latin typeface="+mn-lt"/>
                <a:ea typeface="+mn-ea"/>
                <a:cs typeface="+mn-cs"/>
              </a:rPr>
              <a:t>Escreva as ideias dos participantes no painel </a:t>
            </a:r>
            <a:r>
              <a:rPr lang="pt-BR" sz="1200" kern="1200" dirty="0" err="1">
                <a:solidFill>
                  <a:schemeClr val="tx1"/>
                </a:solidFill>
                <a:effectLst/>
                <a:latin typeface="+mn-lt"/>
                <a:ea typeface="+mn-ea"/>
                <a:cs typeface="+mn-cs"/>
              </a:rPr>
              <a:t>flipchart</a:t>
            </a:r>
            <a:r>
              <a:rPr lang="pt-BR" sz="1200" kern="1200" dirty="0">
                <a:solidFill>
                  <a:schemeClr val="tx1"/>
                </a:solidFill>
                <a:effectLst/>
                <a:latin typeface="+mn-lt"/>
                <a:ea typeface="+mn-ea"/>
                <a:cs typeface="+mn-cs"/>
              </a:rPr>
              <a:t>. Observe que essas respostas podem variar consideravelmente devido às diferenças entre os serviços. Tente encorajar os participantes a descrever situações reais e exemplos de seu serviço. </a:t>
            </a:r>
          </a:p>
          <a:p>
            <a:pPr>
              <a:lnSpc>
                <a:spcPct val="115000"/>
              </a:lnSpc>
              <a:spcAft>
                <a:spcPts val="600"/>
              </a:spcAft>
            </a:pPr>
            <a:r>
              <a:rPr lang="pt" sz="1050" dirty="0">
                <a:solidFill>
                  <a:srgbClr val="4F81BD"/>
                </a:solidFill>
                <a:latin typeface="Calibri" panose="020F0502020204030204" pitchFamily="34" charset="0"/>
                <a:ea typeface="SimSun" panose="02010600030101010101" pitchFamily="2" charset="-122"/>
                <a:cs typeface="Arial" panose="020B0604020202020204" pitchFamily="34" charset="0"/>
              </a:rPr>
              <a:t>Algumas respostas possíveis estão listadas abaixo:</a:t>
            </a:r>
            <a:endParaRPr lang="en-CH" sz="105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pt" sz="1050" dirty="0">
                <a:solidFill>
                  <a:srgbClr val="4F81BD"/>
                </a:solidFill>
                <a:latin typeface="Calibri" panose="020F0502020204030204" pitchFamily="34" charset="0"/>
                <a:ea typeface="SimSun" panose="02010600030101010101" pitchFamily="2" charset="-122"/>
                <a:cs typeface="Arial" panose="020B0604020202020204" pitchFamily="34" charset="0"/>
              </a:rPr>
              <a:t>Ter uma equipe de apoio que ouça as pessoas e as trate como seres humanos que merecem gentileza e respeito.</a:t>
            </a:r>
            <a:endParaRPr lang="en-CH" sz="105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pt" sz="1050" dirty="0">
                <a:solidFill>
                  <a:srgbClr val="4F81BD"/>
                </a:solidFill>
                <a:latin typeface="Calibri" panose="020F0502020204030204" pitchFamily="34" charset="0"/>
                <a:ea typeface="SimSun" panose="02010600030101010101" pitchFamily="2" charset="-122"/>
                <a:cs typeface="Arial" panose="020B0604020202020204" pitchFamily="34" charset="0"/>
              </a:rPr>
              <a:t>Não forçar as pessoas a fazer tratamentos e intervenções que elas não querem.</a:t>
            </a:r>
            <a:endParaRPr lang="en-CH" sz="105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pt" sz="1050" dirty="0">
                <a:solidFill>
                  <a:srgbClr val="4F81BD"/>
                </a:solidFill>
                <a:latin typeface="Calibri" panose="020F0502020204030204" pitchFamily="34" charset="0"/>
                <a:ea typeface="SimSun" panose="02010600030101010101" pitchFamily="2" charset="-122"/>
                <a:cs typeface="Arial" panose="020B0604020202020204" pitchFamily="34" charset="0"/>
              </a:rPr>
              <a:t>Recrutando colegas trabalhadores para oferecer esperança, apoio e incentivo.</a:t>
            </a:r>
            <a:endParaRPr lang="en-CH" sz="105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pt" sz="1050" dirty="0">
                <a:solidFill>
                  <a:srgbClr val="4F81BD"/>
                </a:solidFill>
                <a:latin typeface="Calibri" panose="020F0502020204030204" pitchFamily="34" charset="0"/>
                <a:ea typeface="SimSun" panose="02010600030101010101" pitchFamily="2" charset="-122"/>
                <a:cs typeface="Arial" panose="020B0604020202020204" pitchFamily="34" charset="0"/>
              </a:rPr>
              <a:t>Promover a autonomia e a tomada de decisões independentes e respeitar a vontade e as preferências dos usuários dos serviços.</a:t>
            </a:r>
            <a:endParaRPr lang="en-CH" sz="105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pt" sz="1050" dirty="0">
                <a:solidFill>
                  <a:srgbClr val="4F81BD"/>
                </a:solidFill>
                <a:latin typeface="Calibri" panose="020F0502020204030204" pitchFamily="34" charset="0"/>
                <a:ea typeface="SimSun" panose="02010600030101010101" pitchFamily="2" charset="-122"/>
                <a:cs typeface="Arial" panose="020B0604020202020204" pitchFamily="34" charset="0"/>
              </a:rPr>
              <a:t>Fornecendo mensagens positivas e esperançosas sobre bem-estar e recuperação.</a:t>
            </a:r>
            <a:endParaRPr lang="en-CH" sz="105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pt" sz="1050" dirty="0">
                <a:solidFill>
                  <a:srgbClr val="4F81BD"/>
                </a:solidFill>
                <a:latin typeface="Calibri" panose="020F0502020204030204" pitchFamily="34" charset="0"/>
                <a:ea typeface="SimSun" panose="02010600030101010101" pitchFamily="2" charset="-122"/>
                <a:cs typeface="Arial" panose="020B0604020202020204" pitchFamily="34" charset="0"/>
              </a:rPr>
              <a:t>Proporcionar uma atmosfera favorável e propícia à cura (que seja agradável, segura, amigável, não estressante e não discriminatória).</a:t>
            </a:r>
            <a:endParaRPr lang="en-CH" sz="105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pt" sz="1050" dirty="0">
                <a:solidFill>
                  <a:srgbClr val="4F81BD"/>
                </a:solidFill>
                <a:latin typeface="Calibri" panose="020F0502020204030204" pitchFamily="34" charset="0"/>
                <a:ea typeface="SimSun" panose="02010600030101010101" pitchFamily="2" charset="-122"/>
                <a:cs typeface="Arial" panose="020B0604020202020204" pitchFamily="34" charset="0"/>
              </a:rPr>
              <a:t>Fornecer atenção adequada às necessidades de cuidados de saúde física.</a:t>
            </a:r>
            <a:endParaRPr lang="en-CH" sz="105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pt" sz="1050" dirty="0">
                <a:solidFill>
                  <a:srgbClr val="4F81BD"/>
                </a:solidFill>
                <a:latin typeface="Calibri" panose="020F0502020204030204" pitchFamily="34" charset="0"/>
                <a:ea typeface="SimSun" panose="02010600030101010101" pitchFamily="2" charset="-122"/>
                <a:cs typeface="Arial" panose="020B0604020202020204" pitchFamily="34" charset="0"/>
              </a:rPr>
              <a:t>Fornecer comida e água adequadas e suficientes.</a:t>
            </a:r>
            <a:endParaRPr lang="en-CH" sz="105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pt" sz="1050" dirty="0">
                <a:solidFill>
                  <a:srgbClr val="4F81BD"/>
                </a:solidFill>
                <a:latin typeface="Calibri" panose="020F0502020204030204" pitchFamily="34" charset="0"/>
                <a:ea typeface="SimSun" panose="02010600030101010101" pitchFamily="2" charset="-122"/>
                <a:cs typeface="Arial" panose="020B0604020202020204" pitchFamily="34" charset="0"/>
              </a:rPr>
              <a:t>Oferecendo atividades sociais e esportivas.</a:t>
            </a:r>
            <a:endParaRPr lang="en-CH" sz="105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pt" sz="1050" dirty="0">
                <a:solidFill>
                  <a:srgbClr val="4F81BD"/>
                </a:solidFill>
                <a:latin typeface="Calibri" panose="020F0502020204030204" pitchFamily="34" charset="0"/>
                <a:ea typeface="SimSun" panose="02010600030101010101" pitchFamily="2" charset="-122"/>
                <a:cs typeface="Arial" panose="020B0604020202020204" pitchFamily="34" charset="0"/>
              </a:rPr>
              <a:t>Oferecendo outras oportunidades de autoajuda.</a:t>
            </a:r>
            <a:endParaRPr lang="en-CH" sz="105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pt" sz="1050" dirty="0">
                <a:solidFill>
                  <a:srgbClr val="4F81BD"/>
                </a:solidFill>
                <a:latin typeface="Calibri" panose="020F0502020204030204" pitchFamily="34" charset="0"/>
                <a:ea typeface="SimSun" panose="02010600030101010101" pitchFamily="2" charset="-122"/>
                <a:cs typeface="Arial" panose="020B0604020202020204" pitchFamily="34" charset="0"/>
              </a:rPr>
              <a:t>Ajudando as pessoas a construir suas próprias redes sociais.</a:t>
            </a:r>
            <a:endParaRPr lang="en-CH" sz="105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pt" sz="1050" dirty="0">
                <a:solidFill>
                  <a:srgbClr val="4F81BD"/>
                </a:solidFill>
                <a:latin typeface="Calibri" panose="020F0502020204030204" pitchFamily="34" charset="0"/>
                <a:ea typeface="SimSun" panose="02010600030101010101" pitchFamily="2" charset="-122"/>
                <a:cs typeface="Arial" panose="020B0604020202020204" pitchFamily="34" charset="0"/>
              </a:rPr>
              <a:t>Fornecer aconselhamento ou psicoterapia.</a:t>
            </a:r>
            <a:endParaRPr lang="en-CH" sz="105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pt" sz="1050" dirty="0">
                <a:solidFill>
                  <a:srgbClr val="4F81BD"/>
                </a:solidFill>
                <a:latin typeface="Calibri" panose="020F0502020204030204" pitchFamily="34" charset="0"/>
                <a:ea typeface="SimSun" panose="02010600030101010101" pitchFamily="2" charset="-122"/>
                <a:cs typeface="Arial" panose="020B0604020202020204" pitchFamily="34" charset="0"/>
              </a:rPr>
              <a:t>Conectando pessoas a apoios sociais, serviços e oportunidades de moradia.</a:t>
            </a:r>
            <a:endParaRPr lang="en-CH" sz="105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1000"/>
              </a:spcAft>
              <a:buFont typeface="Symbol" panose="05050102010706020507" pitchFamily="18" charset="2"/>
              <a:buChar char=""/>
            </a:pPr>
            <a:r>
              <a:rPr lang="pt" sz="1050" dirty="0">
                <a:solidFill>
                  <a:srgbClr val="4F81BD"/>
                </a:solidFill>
                <a:latin typeface="Calibri" panose="020F0502020204030204" pitchFamily="34" charset="0"/>
                <a:ea typeface="SimSun" panose="02010600030101010101" pitchFamily="2" charset="-122"/>
                <a:cs typeface="Arial" panose="020B0604020202020204" pitchFamily="34" charset="0"/>
              </a:rPr>
              <a:t>Promover o acesso a oportunidades educacionais e de emprego/geração de renda.</a:t>
            </a:r>
            <a:endParaRPr lang="en-CH" sz="1050" dirty="0">
              <a:latin typeface="Calibri" panose="020F050202020403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F4F7DB96-B4E3-48F2-8E35-A4648E993116}" type="slidenum">
              <a:rPr lang="en-CH" smtClean="0"/>
              <a:t>37</a:t>
            </a:fld>
            <a:endParaRPr lang="en-CH"/>
          </a:p>
        </p:txBody>
      </p:sp>
    </p:spTree>
    <p:extLst>
      <p:ext uri="{BB962C8B-B14F-4D97-AF65-F5344CB8AC3E}">
        <p14:creationId xmlns:p14="http://schemas.microsoft.com/office/powerpoint/2010/main" val="2758546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1900" y="228600"/>
            <a:ext cx="3549650" cy="1997075"/>
          </a:xfrm>
        </p:spPr>
      </p:sp>
      <p:sp>
        <p:nvSpPr>
          <p:cNvPr id="3" name="Notes Placeholder 2"/>
          <p:cNvSpPr>
            <a:spLocks noGrp="1"/>
          </p:cNvSpPr>
          <p:nvPr>
            <p:ph type="body" idx="1"/>
          </p:nvPr>
        </p:nvSpPr>
        <p:spPr>
          <a:xfrm>
            <a:off x="308472" y="2379642"/>
            <a:ext cx="6191480" cy="6305569"/>
          </a:xfrm>
        </p:spPr>
        <p:txBody>
          <a:bodyPr/>
          <a:lstStyle/>
          <a:p>
            <a:pPr>
              <a:lnSpc>
                <a:spcPct val="115000"/>
              </a:lnSpc>
              <a:spcAft>
                <a:spcPts val="600"/>
              </a:spcAft>
            </a:pPr>
            <a:r>
              <a:rPr lang="pt" sz="1100" dirty="0">
                <a:solidFill>
                  <a:srgbClr val="4F81BD"/>
                </a:solidFill>
                <a:latin typeface="Calibri" panose="020F0502020204030204" pitchFamily="34" charset="0"/>
                <a:ea typeface="SimSun" panose="02010600030101010101" pitchFamily="2" charset="-122"/>
                <a:cs typeface="Arial" panose="020B0604020202020204" pitchFamily="34" charset="0"/>
              </a:rPr>
              <a:t>Em seguida, faça a pergunta abaixo aos participantes. Observe que eles podem já ter começado a fornecer algumas respostas ao responder à pergunta anterior.</a:t>
            </a:r>
            <a:endParaRPr lang="en-CH" sz="1100">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600"/>
              </a:spcAft>
              <a:buFont typeface="Symbol" panose="05050102010706020507" pitchFamily="18" charset="2"/>
              <a:buChar char=""/>
            </a:pPr>
            <a:r>
              <a:rPr lang="pt" sz="1100" b="1" dirty="0">
                <a:latin typeface="Calibri" panose="020F0502020204030204" pitchFamily="34" charset="0"/>
                <a:ea typeface="SimSun" panose="02010600030101010101" pitchFamily="2" charset="-122"/>
                <a:cs typeface="Arial" panose="020B0604020202020204" pitchFamily="34" charset="0"/>
              </a:rPr>
              <a:t>O que seu serviço pode fazer e como pode melhorar para promover a saúde mental e o bem-estar?</a:t>
            </a:r>
            <a:endParaRPr lang="en-CH" sz="110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pt" sz="1100" dirty="0">
                <a:solidFill>
                  <a:srgbClr val="4F81BD"/>
                </a:solidFill>
                <a:latin typeface="Calibri" panose="020F0502020204030204" pitchFamily="34" charset="0"/>
                <a:ea typeface="SimSun" panose="02010600030101010101" pitchFamily="2" charset="-122"/>
                <a:cs typeface="Arial" panose="020B0604020202020204" pitchFamily="34" charset="0"/>
              </a:rPr>
              <a:t>Algumas respostas possíveis estão listadas abaixo:</a:t>
            </a:r>
            <a:endParaRPr lang="pt-BR" sz="1100"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marL="228600" marR="0" lvl="0" indent="-228600">
              <a:lnSpc>
                <a:spcPct val="115000"/>
              </a:lnSpc>
              <a:spcBef>
                <a:spcPts val="0"/>
              </a:spcBef>
              <a:spcAft>
                <a:spcPts val="0"/>
              </a:spcAft>
              <a:buFont typeface="Symbol" panose="05050102010706020507" pitchFamily="18" charset="2"/>
              <a:buChar char=""/>
            </a:pPr>
            <a:r>
              <a:rPr lang="pt-BR" sz="1100" dirty="0">
                <a:solidFill>
                  <a:srgbClr val="4F81BD"/>
                </a:solidFill>
                <a:latin typeface="Calibri" panose="020F0502020204030204" pitchFamily="34" charset="0"/>
                <a:ea typeface="SimSun" panose="02010600030101010101" pitchFamily="2" charset="-122"/>
                <a:cs typeface="Arial" panose="020B0604020202020204" pitchFamily="34" charset="0"/>
              </a:rPr>
              <a:t>Não forçar as pessoas a tratamentos e intervenções que não desejam; oferecer alternativas que sejam aceitáveis para as pessoas. </a:t>
            </a:r>
          </a:p>
          <a:p>
            <a:pPr marL="228600" marR="0" lvl="0" indent="-228600">
              <a:lnSpc>
                <a:spcPct val="115000"/>
              </a:lnSpc>
              <a:spcBef>
                <a:spcPts val="0"/>
              </a:spcBef>
              <a:spcAft>
                <a:spcPts val="0"/>
              </a:spcAft>
              <a:buFont typeface="Symbol" panose="05050102010706020507" pitchFamily="18" charset="2"/>
              <a:buChar char=""/>
            </a:pPr>
            <a:r>
              <a:rPr lang="pt-BR" sz="1100" dirty="0">
                <a:solidFill>
                  <a:srgbClr val="4F81BD"/>
                </a:solidFill>
                <a:latin typeface="Calibri" panose="020F0502020204030204" pitchFamily="34" charset="0"/>
                <a:ea typeface="SimSun" panose="02010600030101010101" pitchFamily="2" charset="-122"/>
                <a:cs typeface="Arial" panose="020B0604020202020204" pitchFamily="34" charset="0"/>
              </a:rPr>
              <a:t> Ouvir as preocupações individuais; perguntar às pessoas o que as faria se sentirem melhor. </a:t>
            </a:r>
          </a:p>
          <a:p>
            <a:pPr marL="228600" marR="0" lvl="0" indent="-228600">
              <a:lnSpc>
                <a:spcPct val="115000"/>
              </a:lnSpc>
              <a:spcBef>
                <a:spcPts val="0"/>
              </a:spcBef>
              <a:spcAft>
                <a:spcPts val="0"/>
              </a:spcAft>
              <a:buFont typeface="Symbol" panose="05050102010706020507" pitchFamily="18" charset="2"/>
              <a:buChar char=""/>
            </a:pPr>
            <a:r>
              <a:rPr lang="pt-BR" sz="1100" dirty="0">
                <a:solidFill>
                  <a:srgbClr val="4F81BD"/>
                </a:solidFill>
                <a:latin typeface="Calibri" panose="020F0502020204030204" pitchFamily="34" charset="0"/>
                <a:ea typeface="SimSun" panose="02010600030101010101" pitchFamily="2" charset="-122"/>
                <a:cs typeface="Arial" panose="020B0604020202020204" pitchFamily="34" charset="0"/>
              </a:rPr>
              <a:t>Apoiar as pessoas sem discriminação quando elas precisam de ajuda. </a:t>
            </a:r>
          </a:p>
          <a:p>
            <a:pPr marL="228600" marR="0" lvl="0" indent="-228600">
              <a:lnSpc>
                <a:spcPct val="115000"/>
              </a:lnSpc>
              <a:spcBef>
                <a:spcPts val="0"/>
              </a:spcBef>
              <a:spcAft>
                <a:spcPts val="0"/>
              </a:spcAft>
              <a:buFont typeface="Symbol" panose="05050102010706020507" pitchFamily="18" charset="2"/>
              <a:buChar char=""/>
            </a:pPr>
            <a:r>
              <a:rPr lang="pt-BR" sz="1100" dirty="0">
                <a:solidFill>
                  <a:srgbClr val="4F81BD"/>
                </a:solidFill>
                <a:latin typeface="Calibri" panose="020F0502020204030204" pitchFamily="34" charset="0"/>
                <a:ea typeface="SimSun" panose="02010600030101010101" pitchFamily="2" charset="-122"/>
                <a:cs typeface="Arial" panose="020B0604020202020204" pitchFamily="34" charset="0"/>
              </a:rPr>
              <a:t>Capacitar as pessoas a expressarem seus próprios desejos de forma proativa. </a:t>
            </a:r>
          </a:p>
          <a:p>
            <a:pPr marL="228600" marR="0" lvl="0" indent="-228600">
              <a:lnSpc>
                <a:spcPct val="115000"/>
              </a:lnSpc>
              <a:spcBef>
                <a:spcPts val="0"/>
              </a:spcBef>
              <a:spcAft>
                <a:spcPts val="0"/>
              </a:spcAft>
              <a:buFont typeface="Symbol" panose="05050102010706020507" pitchFamily="18" charset="2"/>
              <a:buChar char=""/>
            </a:pPr>
            <a:r>
              <a:rPr lang="pt-BR" sz="1100" dirty="0">
                <a:solidFill>
                  <a:srgbClr val="4F81BD"/>
                </a:solidFill>
                <a:latin typeface="Calibri" panose="020F0502020204030204" pitchFamily="34" charset="0"/>
                <a:ea typeface="SimSun" panose="02010600030101010101" pitchFamily="2" charset="-122"/>
                <a:cs typeface="Arial" panose="020B0604020202020204" pitchFamily="34" charset="0"/>
              </a:rPr>
              <a:t>Ser flexível ao acomodar várias necessidades de suporte. </a:t>
            </a:r>
          </a:p>
          <a:p>
            <a:pPr marL="228600" marR="0" lvl="0" indent="-228600">
              <a:lnSpc>
                <a:spcPct val="115000"/>
              </a:lnSpc>
              <a:spcBef>
                <a:spcPts val="0"/>
              </a:spcBef>
              <a:spcAft>
                <a:spcPts val="0"/>
              </a:spcAft>
              <a:buFont typeface="Symbol" panose="05050102010706020507" pitchFamily="18" charset="2"/>
              <a:buChar char=""/>
            </a:pPr>
            <a:r>
              <a:rPr lang="pt-BR" sz="1100" dirty="0">
                <a:solidFill>
                  <a:srgbClr val="4F81BD"/>
                </a:solidFill>
                <a:latin typeface="Calibri" panose="020F0502020204030204" pitchFamily="34" charset="0"/>
                <a:ea typeface="SimSun" panose="02010600030101010101" pitchFamily="2" charset="-122"/>
                <a:cs typeface="Arial" panose="020B0604020202020204" pitchFamily="34" charset="0"/>
              </a:rPr>
              <a:t>Apoiar as pessoas a desenvolver habilidades de enfrentamento para uso em situações difíceis. </a:t>
            </a:r>
          </a:p>
          <a:p>
            <a:pPr marL="228600" marR="0" lvl="0" indent="-228600">
              <a:lnSpc>
                <a:spcPct val="115000"/>
              </a:lnSpc>
              <a:spcBef>
                <a:spcPts val="0"/>
              </a:spcBef>
              <a:spcAft>
                <a:spcPts val="0"/>
              </a:spcAft>
              <a:buFont typeface="Symbol" panose="05050102010706020507" pitchFamily="18" charset="2"/>
              <a:buChar char=""/>
            </a:pPr>
            <a:r>
              <a:rPr lang="pt-BR" sz="1100" dirty="0">
                <a:solidFill>
                  <a:srgbClr val="4F81BD"/>
                </a:solidFill>
                <a:latin typeface="Calibri" panose="020F0502020204030204" pitchFamily="34" charset="0"/>
                <a:ea typeface="SimSun" panose="02010600030101010101" pitchFamily="2" charset="-122"/>
                <a:cs typeface="Arial" panose="020B0604020202020204" pitchFamily="34" charset="0"/>
              </a:rPr>
              <a:t>Tratar as pessoas com dignidade e respeito. </a:t>
            </a:r>
          </a:p>
          <a:p>
            <a:pPr marL="228600" marR="0" lvl="0" indent="-228600">
              <a:lnSpc>
                <a:spcPct val="115000"/>
              </a:lnSpc>
              <a:spcBef>
                <a:spcPts val="0"/>
              </a:spcBef>
              <a:spcAft>
                <a:spcPts val="0"/>
              </a:spcAft>
              <a:buFont typeface="Symbol" panose="05050102010706020507" pitchFamily="18" charset="2"/>
              <a:buChar char=""/>
            </a:pPr>
            <a:r>
              <a:rPr lang="pt-BR" sz="1100" dirty="0">
                <a:solidFill>
                  <a:srgbClr val="4F81BD"/>
                </a:solidFill>
                <a:latin typeface="Calibri" panose="020F0502020204030204" pitchFamily="34" charset="0"/>
                <a:ea typeface="SimSun" panose="02010600030101010101" pitchFamily="2" charset="-122"/>
                <a:cs typeface="Arial" panose="020B0604020202020204" pitchFamily="34" charset="0"/>
              </a:rPr>
              <a:t>Evitar gritar com as pessoas, ou tratá-las de forma desrespeitosa, violenta ou abusiva. </a:t>
            </a:r>
          </a:p>
          <a:p>
            <a:pPr marL="228600" marR="0" lvl="0" indent="-228600">
              <a:lnSpc>
                <a:spcPct val="115000"/>
              </a:lnSpc>
              <a:spcBef>
                <a:spcPts val="0"/>
              </a:spcBef>
              <a:spcAft>
                <a:spcPts val="0"/>
              </a:spcAft>
              <a:buFont typeface="Symbol" panose="05050102010706020507" pitchFamily="18" charset="2"/>
              <a:buChar char=""/>
            </a:pPr>
            <a:r>
              <a:rPr lang="pt-BR" sz="1100" dirty="0">
                <a:solidFill>
                  <a:srgbClr val="4F81BD"/>
                </a:solidFill>
                <a:latin typeface="Calibri" panose="020F0502020204030204" pitchFamily="34" charset="0"/>
                <a:ea typeface="SimSun" panose="02010600030101010101" pitchFamily="2" charset="-122"/>
                <a:cs typeface="Arial" panose="020B0604020202020204" pitchFamily="34" charset="0"/>
              </a:rPr>
              <a:t>Se o ambiente de serviço for deprimente, monótono, desconfortável ou anti-higiênico, fazer as alterações e melhorias para que se torne um local mais agradável. </a:t>
            </a:r>
          </a:p>
          <a:p>
            <a:pPr marL="228600" marR="0" lvl="0" indent="-228600">
              <a:lnSpc>
                <a:spcPct val="115000"/>
              </a:lnSpc>
              <a:spcBef>
                <a:spcPts val="0"/>
              </a:spcBef>
              <a:spcAft>
                <a:spcPts val="0"/>
              </a:spcAft>
              <a:buFont typeface="Symbol" panose="05050102010706020507" pitchFamily="18" charset="2"/>
              <a:buChar char=""/>
            </a:pPr>
            <a:r>
              <a:rPr lang="pt-BR" sz="1100" dirty="0">
                <a:solidFill>
                  <a:srgbClr val="4F81BD"/>
                </a:solidFill>
                <a:latin typeface="Calibri" panose="020F0502020204030204" pitchFamily="34" charset="0"/>
                <a:ea typeface="SimSun" panose="02010600030101010101" pitchFamily="2" charset="-122"/>
                <a:cs typeface="Arial" panose="020B0604020202020204" pitchFamily="34" charset="0"/>
              </a:rPr>
              <a:t>Certificar-se de que as pessoas possam ver sua família e amigos quando quiserem, para que possam estar conectadas às suas vidas e redes sociais em suas comunidades. </a:t>
            </a:r>
          </a:p>
          <a:p>
            <a:pPr marL="228600" marR="0" lvl="0" indent="-228600">
              <a:lnSpc>
                <a:spcPct val="115000"/>
              </a:lnSpc>
              <a:spcBef>
                <a:spcPts val="0"/>
              </a:spcBef>
              <a:spcAft>
                <a:spcPts val="0"/>
              </a:spcAft>
              <a:buFont typeface="Symbol" panose="05050102010706020507" pitchFamily="18" charset="2"/>
              <a:buChar char=""/>
            </a:pPr>
            <a:r>
              <a:rPr lang="pt-BR" sz="1100" dirty="0">
                <a:solidFill>
                  <a:srgbClr val="4F81BD"/>
                </a:solidFill>
                <a:latin typeface="Calibri" panose="020F0502020204030204" pitchFamily="34" charset="0"/>
                <a:ea typeface="SimSun" panose="02010600030101010101" pitchFamily="2" charset="-122"/>
                <a:cs typeface="Arial" panose="020B0604020202020204" pitchFamily="34" charset="0"/>
              </a:rPr>
              <a:t>Certificar-se de que as pessoas não estejam isoladas de suas redes sociais. </a:t>
            </a:r>
          </a:p>
          <a:p>
            <a:pPr marL="228600" marR="0" lvl="0" indent="-228600">
              <a:lnSpc>
                <a:spcPct val="115000"/>
              </a:lnSpc>
              <a:spcBef>
                <a:spcPts val="0"/>
              </a:spcBef>
              <a:spcAft>
                <a:spcPts val="0"/>
              </a:spcAft>
              <a:buFont typeface="Symbol" panose="05050102010706020507" pitchFamily="18" charset="2"/>
              <a:buChar char=""/>
            </a:pPr>
            <a:r>
              <a:rPr lang="pt-BR" sz="1100" dirty="0">
                <a:solidFill>
                  <a:srgbClr val="4F81BD"/>
                </a:solidFill>
                <a:latin typeface="Calibri" panose="020F0502020204030204" pitchFamily="34" charset="0"/>
                <a:ea typeface="SimSun" panose="02010600030101010101" pitchFamily="2" charset="-122"/>
                <a:cs typeface="Arial" panose="020B0604020202020204" pitchFamily="34" charset="0"/>
              </a:rPr>
              <a:t>Perguntar às pessoas sobre como a equipe e o serviço podem melhorar seus cuidados e sobre o que as faz sentir-se melhor e mais satisfeitas. </a:t>
            </a:r>
          </a:p>
          <a:p>
            <a:pPr marL="228600" marR="0" lvl="0" indent="-228600">
              <a:lnSpc>
                <a:spcPct val="115000"/>
              </a:lnSpc>
              <a:spcBef>
                <a:spcPts val="0"/>
              </a:spcBef>
              <a:spcAft>
                <a:spcPts val="0"/>
              </a:spcAft>
              <a:buFont typeface="Symbol" panose="05050102010706020507" pitchFamily="18" charset="2"/>
              <a:buChar char=""/>
            </a:pPr>
            <a:r>
              <a:rPr lang="pt-BR" sz="1100" dirty="0">
                <a:solidFill>
                  <a:srgbClr val="4F81BD"/>
                </a:solidFill>
                <a:latin typeface="Calibri" panose="020F0502020204030204" pitchFamily="34" charset="0"/>
                <a:ea typeface="SimSun" panose="02010600030101010101" pitchFamily="2" charset="-122"/>
                <a:cs typeface="Arial" panose="020B0604020202020204" pitchFamily="34" charset="0"/>
              </a:rPr>
              <a:t>Informar às pessoas sobre uma variedade de opções que podem ajudá-las a se recuperar. </a:t>
            </a:r>
          </a:p>
          <a:p>
            <a:pPr marL="228600" marR="0" lvl="0" indent="-228600">
              <a:lnSpc>
                <a:spcPct val="115000"/>
              </a:lnSpc>
              <a:spcBef>
                <a:spcPts val="0"/>
              </a:spcBef>
              <a:spcAft>
                <a:spcPts val="0"/>
              </a:spcAft>
              <a:buFont typeface="Symbol" panose="05050102010706020507" pitchFamily="18" charset="2"/>
              <a:buChar char=""/>
            </a:pPr>
            <a:r>
              <a:rPr lang="pt-BR" sz="1100" dirty="0">
                <a:solidFill>
                  <a:srgbClr val="4F81BD"/>
                </a:solidFill>
                <a:latin typeface="Calibri" panose="020F0502020204030204" pitchFamily="34" charset="0"/>
                <a:ea typeface="SimSun" panose="02010600030101010101" pitchFamily="2" charset="-122"/>
                <a:cs typeface="Arial" panose="020B0604020202020204" pitchFamily="34" charset="0"/>
              </a:rPr>
              <a:t>Conversar com as pessoas e fazer todos os esforços para entender essas pessoas e suas necessidades e demandas específicas – incluindo necessidades relacionadas a gênero, acessibilidade, requisitos de idioma, etc. </a:t>
            </a:r>
          </a:p>
          <a:p>
            <a:pPr marL="228600" marR="0" lvl="0" indent="-228600">
              <a:lnSpc>
                <a:spcPct val="115000"/>
              </a:lnSpc>
              <a:spcBef>
                <a:spcPts val="0"/>
              </a:spcBef>
              <a:spcAft>
                <a:spcPts val="0"/>
              </a:spcAft>
              <a:buFont typeface="Symbol" panose="05050102010706020507" pitchFamily="18" charset="2"/>
              <a:buChar char=""/>
            </a:pPr>
            <a:r>
              <a:rPr lang="pt-BR" sz="1100" dirty="0">
                <a:solidFill>
                  <a:srgbClr val="4F81BD"/>
                </a:solidFill>
                <a:latin typeface="Calibri" panose="020F0502020204030204" pitchFamily="34" charset="0"/>
                <a:ea typeface="SimSun" panose="02010600030101010101" pitchFamily="2" charset="-122"/>
                <a:cs typeface="Arial" panose="020B0604020202020204" pitchFamily="34" charset="0"/>
              </a:rPr>
              <a:t>Fornecer às pessoas acesso ou contato com apoiadores entre pares.</a:t>
            </a:r>
          </a:p>
          <a:p>
            <a:pPr marL="228600" marR="0" lvl="0" indent="-228600">
              <a:lnSpc>
                <a:spcPct val="115000"/>
              </a:lnSpc>
              <a:spcBef>
                <a:spcPts val="0"/>
              </a:spcBef>
              <a:spcAft>
                <a:spcPts val="0"/>
              </a:spcAft>
              <a:buFont typeface="Symbol" panose="05050102010706020507" pitchFamily="18" charset="2"/>
              <a:buChar char=""/>
            </a:pPr>
            <a:r>
              <a:rPr lang="pt-BR" sz="1100" dirty="0">
                <a:solidFill>
                  <a:srgbClr val="4F81BD"/>
                </a:solidFill>
                <a:latin typeface="Calibri" panose="020F0502020204030204" pitchFamily="34" charset="0"/>
                <a:ea typeface="SimSun" panose="02010600030101010101" pitchFamily="2" charset="-122"/>
                <a:cs typeface="Arial" panose="020B0604020202020204" pitchFamily="34" charset="0"/>
              </a:rPr>
              <a:t>Comunicar mensagens positivas de esperança e mensagens que transmitam o fato de que as pessoas podem levar uma vida satisfatória e bem-sucedida mesmo com sintomas de condições de saúde mental. </a:t>
            </a:r>
          </a:p>
          <a:p>
            <a:pPr marL="228600" marR="0" lvl="0" indent="-228600">
              <a:lnSpc>
                <a:spcPct val="115000"/>
              </a:lnSpc>
              <a:spcBef>
                <a:spcPts val="0"/>
              </a:spcBef>
              <a:spcAft>
                <a:spcPts val="0"/>
              </a:spcAft>
              <a:buFont typeface="Symbol" panose="05050102010706020507" pitchFamily="18" charset="2"/>
              <a:buChar char=""/>
            </a:pPr>
            <a:r>
              <a:rPr lang="pt-BR" sz="1100" dirty="0">
                <a:solidFill>
                  <a:srgbClr val="4F81BD"/>
                </a:solidFill>
                <a:latin typeface="Calibri" panose="020F0502020204030204" pitchFamily="34" charset="0"/>
                <a:ea typeface="SimSun" panose="02010600030101010101" pitchFamily="2" charset="-122"/>
                <a:cs typeface="Arial" panose="020B0604020202020204" pitchFamily="34" charset="0"/>
              </a:rPr>
              <a:t>Tornar o ambiente menos opressivo; garantir que as pessoas se sintam livres para serem elas mesmas e se expressarem em toda a sua diversidade. </a:t>
            </a:r>
          </a:p>
          <a:p>
            <a:pPr marL="228600" marR="0" lvl="0" indent="-228600">
              <a:lnSpc>
                <a:spcPct val="115000"/>
              </a:lnSpc>
              <a:spcBef>
                <a:spcPts val="0"/>
              </a:spcBef>
              <a:spcAft>
                <a:spcPts val="0"/>
              </a:spcAft>
              <a:buFont typeface="Symbol" panose="05050102010706020507" pitchFamily="18" charset="2"/>
              <a:buChar char=""/>
            </a:pPr>
            <a:r>
              <a:rPr lang="pt-BR" sz="1100" dirty="0">
                <a:solidFill>
                  <a:srgbClr val="4F81BD"/>
                </a:solidFill>
                <a:latin typeface="Calibri" panose="020F0502020204030204" pitchFamily="34" charset="0"/>
                <a:ea typeface="SimSun" panose="02010600030101010101" pitchFamily="2" charset="-122"/>
                <a:cs typeface="Arial" panose="020B0604020202020204" pitchFamily="34" charset="0"/>
              </a:rPr>
              <a:t>Implementar treinamento de sensibilidade de gênero para prestadores de serviços. </a:t>
            </a:r>
          </a:p>
          <a:p>
            <a:pPr marL="228600" marR="0" lvl="0" indent="-228600">
              <a:lnSpc>
                <a:spcPct val="115000"/>
              </a:lnSpc>
              <a:spcBef>
                <a:spcPts val="0"/>
              </a:spcBef>
              <a:spcAft>
                <a:spcPts val="1000"/>
              </a:spcAft>
              <a:buFont typeface="Symbol" panose="05050102010706020507" pitchFamily="18" charset="2"/>
              <a:buChar char=""/>
            </a:pPr>
            <a:endParaRPr lang="en-CH" sz="1100">
              <a:latin typeface="Calibri" panose="020F0502020204030204" pitchFamily="34" charset="0"/>
              <a:ea typeface="SimSun" panose="02010600030101010101" pitchFamily="2" charset="-122"/>
              <a:cs typeface="Arial" panose="020B0604020202020204" pitchFamily="34" charset="0"/>
            </a:endParaRPr>
          </a:p>
          <a:p>
            <a:endParaRPr lang="en-CH" sz="1100" dirty="0"/>
          </a:p>
        </p:txBody>
      </p:sp>
      <p:sp>
        <p:nvSpPr>
          <p:cNvPr id="4" name="Slide Number Placeholder 3"/>
          <p:cNvSpPr>
            <a:spLocks noGrp="1"/>
          </p:cNvSpPr>
          <p:nvPr>
            <p:ph type="sldNum" sz="quarter" idx="5"/>
          </p:nvPr>
        </p:nvSpPr>
        <p:spPr/>
        <p:txBody>
          <a:bodyPr/>
          <a:lstStyle/>
          <a:p>
            <a:fld id="{F4F7DB96-B4E3-48F2-8E35-A4648E993116}" type="slidenum">
              <a:rPr lang="en-CH" smtClean="0"/>
              <a:t>38</a:t>
            </a:fld>
            <a:endParaRPr lang="en-CH"/>
          </a:p>
        </p:txBody>
      </p:sp>
    </p:spTree>
    <p:extLst>
      <p:ext uri="{BB962C8B-B14F-4D97-AF65-F5344CB8AC3E}">
        <p14:creationId xmlns:p14="http://schemas.microsoft.com/office/powerpoint/2010/main" val="9014636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0825" y="265113"/>
            <a:ext cx="4108450" cy="2311400"/>
          </a:xfrm>
        </p:spPr>
      </p:sp>
      <p:sp>
        <p:nvSpPr>
          <p:cNvPr id="3" name="Notes Placeholder 2"/>
          <p:cNvSpPr>
            <a:spLocks noGrp="1"/>
          </p:cNvSpPr>
          <p:nvPr>
            <p:ph type="body" idx="1"/>
          </p:nvPr>
        </p:nvSpPr>
        <p:spPr>
          <a:xfrm>
            <a:off x="297455" y="2617470"/>
            <a:ext cx="6229075" cy="5977890"/>
          </a:xfrm>
        </p:spPr>
        <p:txBody>
          <a:bodyPr/>
          <a:lstStyle/>
          <a:p>
            <a:pPr>
              <a:lnSpc>
                <a:spcPct val="115000"/>
              </a:lnSpc>
              <a:spcAft>
                <a:spcPts val="600"/>
              </a:spcAft>
            </a:pPr>
            <a:r>
              <a:rPr lang="pt" b="1" i="1" dirty="0">
                <a:latin typeface="Calibri" panose="020F0502020204030204" pitchFamily="34" charset="0"/>
                <a:ea typeface="SimSun" panose="02010600030101010101" pitchFamily="2" charset="-122"/>
                <a:cs typeface="Arial" panose="020B0604020202020204" pitchFamily="34" charset="0"/>
              </a:rPr>
              <a:t>Apresentação: O papel da saúde mental e dos serviços sociais na promoção da saúde física (15 min.)</a:t>
            </a:r>
            <a:endParaRPr lang="en-CH">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tabLst>
                <a:tab pos="2630805" algn="l"/>
              </a:tabLst>
            </a:pPr>
            <a:r>
              <a:rPr lang="pt" dirty="0">
                <a:latin typeface="Calibri" panose="020F0502020204030204" pitchFamily="34" charset="0"/>
                <a:ea typeface="SimSun" panose="02010600030101010101" pitchFamily="2" charset="-122"/>
                <a:cs typeface="Arial" panose="020B0604020202020204" pitchFamily="34" charset="0"/>
              </a:rPr>
              <a:t>As necessidades de saúde física de pessoas que usam serviços sociais e de saúde mental são frequentemente desconsideradas.</a:t>
            </a:r>
            <a:endParaRPr lang="en-CH">
              <a:latin typeface="Calibri" panose="020F0502020204030204" pitchFamily="34" charset="0"/>
              <a:ea typeface="SimSun" panose="02010600030101010101" pitchFamily="2" charset="-122"/>
              <a:cs typeface="Arial" panose="020B0604020202020204" pitchFamily="34" charset="0"/>
            </a:endParaRPr>
          </a:p>
          <a:p>
            <a:pPr marL="171450" marR="0" lvl="0" indent="-171450" algn="just">
              <a:lnSpc>
                <a:spcPct val="115000"/>
              </a:lnSpc>
              <a:spcBef>
                <a:spcPts val="0"/>
              </a:spcBef>
              <a:spcAft>
                <a:spcPts val="0"/>
              </a:spcAft>
              <a:buFont typeface="Arial" panose="020B0604020202020204" pitchFamily="34" charset="0"/>
              <a:buChar char="•"/>
              <a:tabLst>
                <a:tab pos="2630805" algn="l"/>
              </a:tabLst>
            </a:pPr>
            <a:r>
              <a:rPr lang="pt" dirty="0">
                <a:latin typeface="Calibri" panose="020F0502020204030204" pitchFamily="34" charset="0"/>
                <a:ea typeface="SimSun" panose="02010600030101010101" pitchFamily="2" charset="-122"/>
                <a:cs typeface="Arial" panose="020B0604020202020204" pitchFamily="34" charset="0"/>
              </a:rPr>
              <a:t>Alguns tratamentos fornecidos em serviços sociais e de saúde mental (por exemplo, medicamentos, </a:t>
            </a:r>
            <a:r>
              <a:rPr lang="pt-BR" dirty="0">
                <a:latin typeface="Calibri" panose="020F0502020204030204" pitchFamily="34" charset="0"/>
                <a:ea typeface="SimSun" panose="02010600030101010101" pitchFamily="2" charset="-122"/>
                <a:cs typeface="Arial" panose="020B0604020202020204" pitchFamily="34" charset="0"/>
              </a:rPr>
              <a:t>ECT</a:t>
            </a:r>
            <a:r>
              <a:rPr lang="pt" dirty="0">
                <a:latin typeface="Calibri" panose="020F0502020204030204" pitchFamily="34" charset="0"/>
                <a:ea typeface="SimSun" panose="02010600030101010101" pitchFamily="2" charset="-122"/>
                <a:cs typeface="Arial" panose="020B0604020202020204" pitchFamily="34" charset="0"/>
              </a:rPr>
              <a:t>) podem ter impactos muito graves na saúde física </a:t>
            </a:r>
            <a:r>
              <a:rPr lang="pt" i="1" dirty="0">
                <a:latin typeface="Calibri" panose="020F0502020204030204" pitchFamily="34" charset="0"/>
                <a:ea typeface="SimSun" panose="02010600030101010101" pitchFamily="2" charset="-122"/>
                <a:cs typeface="Arial" panose="020B0604020202020204" pitchFamily="34" charset="0"/>
              </a:rPr>
              <a:t>( </a:t>
            </a:r>
            <a:r>
              <a:rPr lang="pt" i="1" dirty="0">
                <a:latin typeface="Calibri" panose="020F0502020204030204" pitchFamily="34" charset="0"/>
                <a:ea typeface="SimSun" panose="02010600030101010101" pitchFamily="2" charset="-122"/>
                <a:cs typeface="Arial" panose="020B0604020202020204" pitchFamily="34" charset="0"/>
                <a:hlinkClick r:id="rId3" action="ppaction://hlinkfile" tooltip="Young SL, 2015 #395"/>
              </a:rPr>
              <a:t>8 </a:t>
            </a:r>
            <a:r>
              <a:rPr lang="pt" i="1" dirty="0">
                <a:latin typeface="Calibri" panose="020F0502020204030204" pitchFamily="34" charset="0"/>
                <a:ea typeface="SimSun" panose="02010600030101010101" pitchFamily="2" charset="-122"/>
                <a:cs typeface="Arial" panose="020B0604020202020204" pitchFamily="34" charset="0"/>
              </a:rPr>
              <a:t>),( </a:t>
            </a:r>
            <a:r>
              <a:rPr lang="pt" i="1" dirty="0">
                <a:latin typeface="Calibri" panose="020F0502020204030204" pitchFamily="34" charset="0"/>
                <a:ea typeface="SimSun" panose="02010600030101010101" pitchFamily="2" charset="-122"/>
                <a:cs typeface="Arial" panose="020B0604020202020204" pitchFamily="34" charset="0"/>
                <a:hlinkClick r:id="rId4" action="ppaction://hlinkfile" tooltip="European Society of Cardiology (ESC), 2018 #378"/>
              </a:rPr>
              <a:t>9 </a:t>
            </a:r>
            <a:r>
              <a:rPr lang="pt" i="1" dirty="0">
                <a:latin typeface="Calibri" panose="020F0502020204030204" pitchFamily="34" charset="0"/>
                <a:ea typeface="SimSun" panose="02010600030101010101" pitchFamily="2" charset="-122"/>
                <a:cs typeface="Arial" panose="020B0604020202020204" pitchFamily="34" charset="0"/>
              </a:rPr>
              <a:t>), ( </a:t>
            </a:r>
            <a:r>
              <a:rPr lang="pt" i="1" dirty="0">
                <a:latin typeface="Calibri" panose="020F0502020204030204" pitchFamily="34" charset="0"/>
                <a:ea typeface="SimSun" panose="02010600030101010101" pitchFamily="2" charset="-122"/>
                <a:cs typeface="Arial" panose="020B0604020202020204" pitchFamily="34" charset="0"/>
                <a:hlinkClick r:id="rId5" action="ppaction://hlinkfile" tooltip="Maslej MM, 2017 #379"/>
              </a:rPr>
              <a:t>10 </a:t>
            </a:r>
            <a:r>
              <a:rPr lang="pt" i="1" dirty="0">
                <a:latin typeface="Calibri" panose="020F0502020204030204" pitchFamily="34" charset="0"/>
                <a:ea typeface="SimSun" panose="02010600030101010101" pitchFamily="2" charset="-122"/>
                <a:cs typeface="Arial" panose="020B0604020202020204" pitchFamily="34" charset="0"/>
              </a:rPr>
              <a:t>) </a:t>
            </a:r>
            <a:r>
              <a:rPr lang="pt" dirty="0">
                <a:latin typeface="Calibri" panose="020F0502020204030204" pitchFamily="34" charset="0"/>
                <a:ea typeface="SimSun" panose="02010600030101010101" pitchFamily="2" charset="-122"/>
                <a:cs typeface="Arial" panose="020B0604020202020204" pitchFamily="34" charset="0"/>
              </a:rPr>
              <a:t>. É muito importante que as pessoas sejam informadas sobre estes riscos potenciais para poderem dar ou recusar o seu consentimento a estes tratamentos.</a:t>
            </a:r>
            <a:endParaRPr lang="en-CH">
              <a:latin typeface="Calibri" panose="020F0502020204030204" pitchFamily="34" charset="0"/>
              <a:ea typeface="SimSun" panose="02010600030101010101" pitchFamily="2" charset="-122"/>
              <a:cs typeface="Arial" panose="020B0604020202020204" pitchFamily="34" charset="0"/>
            </a:endParaRPr>
          </a:p>
          <a:p>
            <a:pPr marL="171450" marR="0" lvl="0" indent="-171450">
              <a:lnSpc>
                <a:spcPct val="115000"/>
              </a:lnSpc>
              <a:spcBef>
                <a:spcPts val="0"/>
              </a:spcBef>
              <a:spcAft>
                <a:spcPts val="0"/>
              </a:spcAft>
              <a:buFont typeface="Arial" panose="020B0604020202020204" pitchFamily="34" charset="0"/>
              <a:buChar char="•"/>
              <a:tabLst>
                <a:tab pos="2630805" algn="l"/>
              </a:tabLst>
            </a:pPr>
            <a:endParaRPr lang="en-GB" dirty="0">
              <a:latin typeface="Calibri" panose="020F0502020204030204" pitchFamily="34" charset="0"/>
              <a:ea typeface="SimSun" panose="02010600030101010101" pitchFamily="2" charset="-122"/>
              <a:cs typeface="Arial" panose="020B0604020202020204" pitchFamily="34" charset="0"/>
            </a:endParaRPr>
          </a:p>
          <a:p>
            <a:pPr marL="171450" marR="0" lvl="0" indent="-171450">
              <a:lnSpc>
                <a:spcPct val="115000"/>
              </a:lnSpc>
              <a:spcBef>
                <a:spcPts val="0"/>
              </a:spcBef>
              <a:spcAft>
                <a:spcPts val="0"/>
              </a:spcAft>
              <a:buFont typeface="Arial" panose="020B0604020202020204" pitchFamily="34" charset="0"/>
              <a:buChar char="•"/>
              <a:tabLst>
                <a:tab pos="2630805" algn="l"/>
              </a:tabLst>
            </a:pPr>
            <a:r>
              <a:rPr lang="pt" dirty="0">
                <a:latin typeface="Calibri" panose="020F0502020204030204" pitchFamily="34" charset="0"/>
                <a:ea typeface="SimSun" panose="02010600030101010101" pitchFamily="2" charset="-122"/>
                <a:cs typeface="Arial" panose="020B0604020202020204" pitchFamily="34" charset="0"/>
              </a:rPr>
              <a:t>Além disso, as pessoas que utilizam os serviços frequentemente não recebem triagem e tratamento para problemas de saúde física.</a:t>
            </a:r>
            <a:endParaRPr lang="en-CH">
              <a:latin typeface="Calibri" panose="020F0502020204030204" pitchFamily="34" charset="0"/>
              <a:ea typeface="SimSun" panose="02010600030101010101" pitchFamily="2" charset="-122"/>
              <a:cs typeface="Arial" panose="020B0604020202020204" pitchFamily="34" charset="0"/>
            </a:endParaRPr>
          </a:p>
          <a:p>
            <a:pPr marL="800100" lvl="2" indent="-171450">
              <a:lnSpc>
                <a:spcPct val="115000"/>
              </a:lnSpc>
              <a:buFont typeface="Arial" panose="020B0604020202020204" pitchFamily="34" charset="0"/>
              <a:buChar char="•"/>
              <a:tabLst>
                <a:tab pos="2630805" algn="l"/>
              </a:tabLst>
            </a:pPr>
            <a:r>
              <a:rPr lang="pt" dirty="0">
                <a:latin typeface="Calibri" panose="020F0502020204030204" pitchFamily="34" charset="0"/>
                <a:ea typeface="SimSun" panose="02010600030101010101" pitchFamily="2" charset="-122"/>
                <a:cs typeface="Arial" panose="020B0604020202020204" pitchFamily="34" charset="0"/>
              </a:rPr>
              <a:t>Isso pode ser problemático porque alguns problemas de saúde mental podem ter causas físicas.</a:t>
            </a:r>
            <a:endParaRPr lang="en-CH">
              <a:latin typeface="Calibri" panose="020F0502020204030204" pitchFamily="34" charset="0"/>
              <a:ea typeface="SimSun" panose="02010600030101010101" pitchFamily="2" charset="-122"/>
              <a:cs typeface="Arial" panose="020B0604020202020204" pitchFamily="34" charset="0"/>
            </a:endParaRPr>
          </a:p>
          <a:p>
            <a:pPr marL="800100" lvl="2" indent="-171450">
              <a:lnSpc>
                <a:spcPct val="115000"/>
              </a:lnSpc>
              <a:buFont typeface="Arial" panose="020B0604020202020204" pitchFamily="34" charset="0"/>
              <a:buChar char="•"/>
              <a:tabLst>
                <a:tab pos="2630805" algn="l"/>
              </a:tabLst>
            </a:pPr>
            <a:r>
              <a:rPr lang="pt" dirty="0">
                <a:latin typeface="Calibri" panose="020F0502020204030204" pitchFamily="34" charset="0"/>
                <a:ea typeface="SimSun" panose="02010600030101010101" pitchFamily="2" charset="-122"/>
                <a:cs typeface="Arial" panose="020B0604020202020204" pitchFamily="34" charset="0"/>
              </a:rPr>
              <a:t>Além disso, pessoas com deficiências psicossociais, intelectuais ou cognitivas podem correr risco de problemas de saúde física, incluindo diabetes e doenças cardiovasculares. Esses problemas podem estar relacionados ao estilo de vida, mas também podem resultar do impacto direto da medicação.</a:t>
            </a:r>
            <a:endParaRPr lang="en-CH">
              <a:latin typeface="Calibri" panose="020F0502020204030204" pitchFamily="34" charset="0"/>
              <a:ea typeface="SimSun" panose="02010600030101010101" pitchFamily="2" charset="-122"/>
              <a:cs typeface="Arial" panose="020B0604020202020204" pitchFamily="34" charset="0"/>
            </a:endParaRPr>
          </a:p>
          <a:p>
            <a:pPr marL="171450" marR="0" lvl="0" indent="-171450">
              <a:lnSpc>
                <a:spcPct val="115000"/>
              </a:lnSpc>
              <a:spcBef>
                <a:spcPts val="0"/>
              </a:spcBef>
              <a:spcAft>
                <a:spcPts val="0"/>
              </a:spcAft>
              <a:buFont typeface="Arial" panose="020B0604020202020204" pitchFamily="34" charset="0"/>
              <a:buChar char="•"/>
              <a:tabLst>
                <a:tab pos="2630805" algn="l"/>
              </a:tabLst>
            </a:pPr>
            <a:endParaRPr lang="en-GB" dirty="0">
              <a:latin typeface="Calibri" panose="020F0502020204030204" pitchFamily="34" charset="0"/>
              <a:ea typeface="SimSun" panose="02010600030101010101" pitchFamily="2" charset="-122"/>
              <a:cs typeface="Arial" panose="020B0604020202020204" pitchFamily="34" charset="0"/>
            </a:endParaRPr>
          </a:p>
          <a:p>
            <a:pPr marL="171450" marR="0" lvl="0" indent="-171450">
              <a:lnSpc>
                <a:spcPct val="115000"/>
              </a:lnSpc>
              <a:spcBef>
                <a:spcPts val="0"/>
              </a:spcBef>
              <a:spcAft>
                <a:spcPts val="0"/>
              </a:spcAft>
              <a:buFont typeface="Arial" panose="020B0604020202020204" pitchFamily="34" charset="0"/>
              <a:buChar char="•"/>
              <a:tabLst>
                <a:tab pos="2630805" algn="l"/>
              </a:tabLst>
            </a:pPr>
            <a:r>
              <a:rPr lang="pt" dirty="0">
                <a:latin typeface="Calibri" panose="020F0502020204030204" pitchFamily="34" charset="0"/>
                <a:ea typeface="SimSun" panose="02010600030101010101" pitchFamily="2" charset="-122"/>
                <a:cs typeface="Arial" panose="020B0604020202020204" pitchFamily="34" charset="0"/>
              </a:rPr>
              <a:t>Pessoas com deficiências psicossociais, intelectuais ou cognitivas nem sempre são levadas a sério quando reclamam de sintomas de saúde física, porque suas queixas são desconsideradas como consequência da condição de saúde mental com a qual foram diagnosticadas.</a:t>
            </a:r>
          </a:p>
          <a:p>
            <a:pPr marL="171450" marR="0" lvl="0" indent="-171450">
              <a:lnSpc>
                <a:spcPct val="115000"/>
              </a:lnSpc>
              <a:spcBef>
                <a:spcPts val="0"/>
              </a:spcBef>
              <a:spcAft>
                <a:spcPts val="300"/>
              </a:spcAft>
              <a:buFont typeface="Arial" panose="020B0604020202020204" pitchFamily="34" charset="0"/>
              <a:buChar char="•"/>
              <a:tabLst>
                <a:tab pos="2630805" algn="l"/>
              </a:tabLst>
            </a:pPr>
            <a:r>
              <a:rPr lang="pt" dirty="0">
                <a:latin typeface="Calibri" panose="020F0502020204030204" pitchFamily="34" charset="0"/>
                <a:ea typeface="SimSun" panose="02010600030101010101" pitchFamily="2" charset="-122"/>
                <a:cs typeface="Arial" panose="020B0604020202020204" pitchFamily="34" charset="0"/>
              </a:rPr>
              <a:t>Por fim, às vezes, pessoas com deficiências psicossociais, intelectuais ou cognitivas têm acesso a serviços de saúde negados ou precisam esperar mais tempo por eles porque outras pessoas têm prioridade.</a:t>
            </a:r>
          </a:p>
          <a:p>
            <a:pPr marL="171450" indent="-171450" algn="just">
              <a:lnSpc>
                <a:spcPct val="115000"/>
              </a:lnSpc>
              <a:spcAft>
                <a:spcPts val="1000"/>
              </a:spcAft>
              <a:buFont typeface="Arial" panose="020B0604020202020204" pitchFamily="34" charset="0"/>
              <a:buChar char="•"/>
              <a:tabLst>
                <a:tab pos="2630805" algn="l"/>
              </a:tabLst>
            </a:pPr>
            <a:r>
              <a:rPr lang="pt" dirty="0">
                <a:latin typeface="Calibri" panose="020F0502020204030204" pitchFamily="34" charset="0"/>
                <a:ea typeface="SimSun" panose="02010600030101010101" pitchFamily="2" charset="-122"/>
                <a:cs typeface="Arial" panose="020B0604020202020204" pitchFamily="34" charset="0"/>
              </a:rPr>
              <a:t>Como consequência, essas pessoas muitas vezes correm maior risco de problemas de saúde e morte prematura.</a:t>
            </a:r>
            <a:endParaRPr lang="en-CH">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39</a:t>
            </a:fld>
            <a:endParaRPr lang="en-CH"/>
          </a:p>
        </p:txBody>
      </p:sp>
    </p:spTree>
    <p:extLst>
      <p:ext uri="{BB962C8B-B14F-4D97-AF65-F5344CB8AC3E}">
        <p14:creationId xmlns:p14="http://schemas.microsoft.com/office/powerpoint/2010/main" val="15818028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0" y="1143000"/>
            <a:ext cx="3759200" cy="2114550"/>
          </a:xfrm>
        </p:spPr>
      </p:sp>
      <p:sp>
        <p:nvSpPr>
          <p:cNvPr id="3" name="Notes Placeholder 2"/>
          <p:cNvSpPr>
            <a:spLocks noGrp="1"/>
          </p:cNvSpPr>
          <p:nvPr>
            <p:ph type="body" idx="1"/>
          </p:nvPr>
        </p:nvSpPr>
        <p:spPr>
          <a:xfrm>
            <a:off x="209320" y="3669030"/>
            <a:ext cx="6088610" cy="4891076"/>
          </a:xfrm>
        </p:spPr>
        <p:txBody>
          <a:bodyPr/>
          <a:lstStyle/>
          <a:p>
            <a:pPr marL="171450" indent="-171450" algn="just">
              <a:lnSpc>
                <a:spcPct val="115000"/>
              </a:lnSpc>
              <a:spcAft>
                <a:spcPts val="600"/>
              </a:spcAft>
              <a:buFont typeface="Arial" panose="020B0604020202020204" pitchFamily="34" charset="0"/>
              <a:buChar char="•"/>
            </a:pPr>
            <a:r>
              <a:rPr lang="en-GB" dirty="0">
                <a:latin typeface="Calibri" panose="020F0502020204030204" pitchFamily="34" charset="0"/>
                <a:ea typeface="SimSun" panose="02010600030101010101" pitchFamily="2" charset="-122"/>
                <a:cs typeface="Arial" panose="020B0604020202020204" pitchFamily="34" charset="0"/>
              </a:rPr>
              <a:t>Como </a:t>
            </a:r>
            <a:r>
              <a:rPr lang="en-GB" dirty="0" err="1">
                <a:latin typeface="Calibri" panose="020F0502020204030204" pitchFamily="34" charset="0"/>
                <a:ea typeface="SimSun" panose="02010600030101010101" pitchFamily="2" charset="-122"/>
                <a:cs typeface="Arial" panose="020B0604020202020204" pitchFamily="34" charset="0"/>
              </a:rPr>
              <a:t>vimos</a:t>
            </a:r>
            <a:r>
              <a:rPr lang="en-GB" dirty="0">
                <a:latin typeface="Calibri" panose="020F0502020204030204" pitchFamily="34" charset="0"/>
                <a:ea typeface="SimSun" panose="02010600030101010101" pitchFamily="2" charset="-122"/>
                <a:cs typeface="Arial" panose="020B0604020202020204" pitchFamily="34" charset="0"/>
              </a:rPr>
              <a:t> no </a:t>
            </a:r>
            <a:r>
              <a:rPr lang="en-GB" dirty="0" err="1">
                <a:latin typeface="Calibri" panose="020F0502020204030204" pitchFamily="34" charset="0"/>
                <a:ea typeface="SimSun" panose="02010600030101010101" pitchFamily="2" charset="-122"/>
                <a:cs typeface="Arial" panose="020B0604020202020204" pitchFamily="34" charset="0"/>
              </a:rPr>
              <a:t>módulo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sobre</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Direitos</a:t>
            </a:r>
            <a:r>
              <a:rPr lang="en-GB" dirty="0">
                <a:latin typeface="Calibri" panose="020F0502020204030204" pitchFamily="34" charset="0"/>
                <a:ea typeface="SimSun" panose="02010600030101010101" pitchFamily="2" charset="-122"/>
                <a:cs typeface="Arial" panose="020B0604020202020204" pitchFamily="34" charset="0"/>
              </a:rPr>
              <a:t> Humanos, </a:t>
            </a:r>
            <a:r>
              <a:rPr lang="en-GB" dirty="0" err="1">
                <a:latin typeface="Calibri" panose="020F0502020204030204" pitchFamily="34" charset="0"/>
                <a:ea typeface="SimSun" panose="02010600030101010101" pitchFamily="2" charset="-122"/>
                <a:cs typeface="Arial" panose="020B0604020202020204" pitchFamily="34" charset="0"/>
              </a:rPr>
              <a:t>estudos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descobriram</a:t>
            </a:r>
            <a:r>
              <a:rPr lang="en-GB" dirty="0">
                <a:latin typeface="Calibri" panose="020F0502020204030204" pitchFamily="34" charset="0"/>
                <a:ea typeface="SimSun" panose="02010600030101010101" pitchFamily="2" charset="-122"/>
                <a:cs typeface="Arial" panose="020B0604020202020204" pitchFamily="34" charset="0"/>
              </a:rPr>
              <a:t> que </a:t>
            </a:r>
            <a:r>
              <a:rPr lang="en-GB" dirty="0" err="1">
                <a:latin typeface="Calibri" panose="020F0502020204030204" pitchFamily="34" charset="0"/>
                <a:ea typeface="SimSun" panose="02010600030101010101" pitchFamily="2" charset="-122"/>
                <a:cs typeface="Arial" panose="020B0604020202020204" pitchFamily="34" charset="0"/>
              </a:rPr>
              <a:t>pessoas</a:t>
            </a:r>
            <a:r>
              <a:rPr lang="en-GB" dirty="0">
                <a:latin typeface="Calibri" panose="020F0502020204030204" pitchFamily="34" charset="0"/>
                <a:ea typeface="SimSun" panose="02010600030101010101" pitchFamily="2" charset="-122"/>
                <a:cs typeface="Arial" panose="020B0604020202020204" pitchFamily="34" charset="0"/>
              </a:rPr>
              <a:t> com </a:t>
            </a:r>
            <a:r>
              <a:rPr lang="en-GB" dirty="0" err="1">
                <a:latin typeface="Calibri" panose="020F0502020204030204" pitchFamily="34" charset="0"/>
                <a:ea typeface="SimSun" panose="02010600030101010101" pitchFamily="2" charset="-122"/>
                <a:cs typeface="Arial" panose="020B0604020202020204" pitchFamily="34" charset="0"/>
              </a:rPr>
              <a:t>condições</a:t>
            </a:r>
            <a:r>
              <a:rPr lang="en-GB" dirty="0">
                <a:latin typeface="Calibri" panose="020F0502020204030204" pitchFamily="34" charset="0"/>
                <a:ea typeface="SimSun" panose="02010600030101010101" pitchFamily="2" charset="-122"/>
                <a:cs typeface="Arial" panose="020B0604020202020204" pitchFamily="34" charset="0"/>
              </a:rPr>
              <a:t> graves de </a:t>
            </a:r>
            <a:r>
              <a:rPr lang="en-GB" dirty="0" err="1">
                <a:latin typeface="Calibri" panose="020F0502020204030204" pitchFamily="34" charset="0"/>
                <a:ea typeface="SimSun" panose="02010600030101010101" pitchFamily="2" charset="-122"/>
                <a:cs typeface="Arial" panose="020B0604020202020204" pitchFamily="34" charset="0"/>
              </a:rPr>
              <a:t>saúde</a:t>
            </a:r>
            <a:r>
              <a:rPr lang="en-GB" dirty="0">
                <a:latin typeface="Calibri" panose="020F0502020204030204" pitchFamily="34" charset="0"/>
                <a:ea typeface="SimSun" panose="02010600030101010101" pitchFamily="2" charset="-122"/>
                <a:cs typeface="Arial" panose="020B0604020202020204" pitchFamily="34" charset="0"/>
              </a:rPr>
              <a:t> mental </a:t>
            </a:r>
            <a:r>
              <a:rPr lang="en-GB" dirty="0" err="1">
                <a:latin typeface="Calibri" panose="020F0502020204030204" pitchFamily="34" charset="0"/>
                <a:ea typeface="SimSun" panose="02010600030101010101" pitchFamily="2" charset="-122"/>
                <a:cs typeface="Arial" panose="020B0604020202020204" pitchFamily="34" charset="0"/>
              </a:rPr>
              <a:t>morrem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média</a:t>
            </a:r>
            <a:r>
              <a:rPr lang="en-GB" dirty="0">
                <a:latin typeface="Calibri" panose="020F0502020204030204" pitchFamily="34" charset="0"/>
                <a:ea typeface="SimSun" panose="02010600030101010101" pitchFamily="2" charset="-122"/>
                <a:cs typeface="Arial" panose="020B0604020202020204" pitchFamily="34" charset="0"/>
              </a:rPr>
              <a:t>, 10 a 20 </a:t>
            </a:r>
            <a:r>
              <a:rPr lang="en-GB" dirty="0" err="1">
                <a:latin typeface="Calibri" panose="020F0502020204030204" pitchFamily="34" charset="0"/>
                <a:ea typeface="SimSun" panose="02010600030101010101" pitchFamily="2" charset="-122"/>
                <a:cs typeface="Arial" panose="020B0604020202020204" pitchFamily="34" charset="0"/>
              </a:rPr>
              <a:t>anos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mais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cedo</a:t>
            </a:r>
            <a:r>
              <a:rPr lang="en-GB" dirty="0">
                <a:latin typeface="Calibri" panose="020F0502020204030204" pitchFamily="34" charset="0"/>
                <a:ea typeface="SimSun" panose="02010600030101010101" pitchFamily="2" charset="-122"/>
                <a:cs typeface="Arial" panose="020B0604020202020204" pitchFamily="34" charset="0"/>
              </a:rPr>
              <a:t> do que o resto da </a:t>
            </a:r>
            <a:r>
              <a:rPr lang="en-GB" dirty="0" err="1">
                <a:latin typeface="Calibri" panose="020F0502020204030204" pitchFamily="34" charset="0"/>
                <a:ea typeface="SimSun" panose="02010600030101010101" pitchFamily="2" charset="-122"/>
                <a:cs typeface="Arial" panose="020B0604020202020204" pitchFamily="34" charset="0"/>
              </a:rPr>
              <a:t>população</a:t>
            </a:r>
            <a:r>
              <a:rPr lang="en-GB" dirty="0">
                <a:latin typeface="Calibri" panose="020F0502020204030204" pitchFamily="34" charset="0"/>
                <a:ea typeface="SimSun" panose="02010600030101010101" pitchFamily="2" charset="-122"/>
                <a:cs typeface="Arial" panose="020B0604020202020204" pitchFamily="34" charset="0"/>
              </a:rPr>
              <a:t> (11, 12).</a:t>
            </a:r>
          </a:p>
          <a:p>
            <a:pPr marL="171450" indent="-171450" algn="just">
              <a:lnSpc>
                <a:spcPct val="115000"/>
              </a:lnSpc>
              <a:spcAft>
                <a:spcPts val="600"/>
              </a:spcAft>
              <a:buFont typeface="Arial" panose="020B0604020202020204" pitchFamily="34" charset="0"/>
              <a:buChar char="•"/>
            </a:pPr>
            <a:r>
              <a:rPr lang="en-GB" dirty="0" err="1">
                <a:latin typeface="Calibri" panose="020F0502020204030204" pitchFamily="34" charset="0"/>
                <a:ea typeface="SimSun" panose="02010600030101010101" pitchFamily="2" charset="-122"/>
                <a:cs typeface="Arial" panose="020B0604020202020204" pitchFamily="34" charset="0"/>
              </a:rPr>
              <a:t>Portanto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é</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essencial</a:t>
            </a:r>
            <a:r>
              <a:rPr lang="en-GB" dirty="0">
                <a:latin typeface="Calibri" panose="020F0502020204030204" pitchFamily="34" charset="0"/>
                <a:ea typeface="SimSun" panose="02010600030101010101" pitchFamily="2" charset="-122"/>
                <a:cs typeface="Arial" panose="020B0604020202020204" pitchFamily="34" charset="0"/>
              </a:rPr>
              <a:t> que as </a:t>
            </a:r>
            <a:r>
              <a:rPr lang="en-GB" dirty="0" err="1">
                <a:latin typeface="Calibri" panose="020F0502020204030204" pitchFamily="34" charset="0"/>
                <a:ea typeface="SimSun" panose="02010600030101010101" pitchFamily="2" charset="-122"/>
                <a:cs typeface="Arial" panose="020B0604020202020204" pitchFamily="34" charset="0"/>
              </a:rPr>
              <a:t>pessoas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tenham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acesso</a:t>
            </a:r>
            <a:r>
              <a:rPr lang="en-GB" dirty="0">
                <a:latin typeface="Calibri" panose="020F0502020204030204" pitchFamily="34" charset="0"/>
                <a:ea typeface="SimSun" panose="02010600030101010101" pitchFamily="2" charset="-122"/>
                <a:cs typeface="Arial" panose="020B0604020202020204" pitchFamily="34" charset="0"/>
              </a:rPr>
              <a:t> à </a:t>
            </a:r>
            <a:r>
              <a:rPr lang="en-GB" dirty="0" err="1">
                <a:latin typeface="Calibri" panose="020F0502020204030204" pitchFamily="34" charset="0"/>
                <a:ea typeface="SimSun" panose="02010600030101010101" pitchFamily="2" charset="-122"/>
                <a:cs typeface="Arial" panose="020B0604020202020204" pitchFamily="34" charset="0"/>
              </a:rPr>
              <a:t>gama</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serviços</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saúde</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física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disponíveis</a:t>
            </a:r>
            <a:r>
              <a:rPr lang="en-GB" dirty="0">
                <a:latin typeface="Calibri" panose="020F0502020204030204" pitchFamily="34" charset="0"/>
                <a:ea typeface="SimSun" panose="02010600030101010101" pitchFamily="2" charset="-122"/>
                <a:cs typeface="Arial" panose="020B0604020202020204" pitchFamily="34" charset="0"/>
              </a:rPr>
              <a:t> para o resto da </a:t>
            </a:r>
            <a:r>
              <a:rPr lang="en-GB" dirty="0" err="1">
                <a:latin typeface="Calibri" panose="020F0502020204030204" pitchFamily="34" charset="0"/>
                <a:ea typeface="SimSun" panose="02010600030101010101" pitchFamily="2" charset="-122"/>
                <a:cs typeface="Arial" panose="020B0604020202020204" pitchFamily="34" charset="0"/>
              </a:rPr>
              <a:t>população</a:t>
            </a:r>
            <a:r>
              <a:rPr lang="en-GB" dirty="0">
                <a:latin typeface="Calibri" panose="020F0502020204030204" pitchFamily="34" charset="0"/>
                <a:ea typeface="SimSun" panose="02010600030101010101" pitchFamily="2" charset="-122"/>
                <a:cs typeface="Arial" panose="020B0604020202020204" pitchFamily="34" charset="0"/>
              </a:rPr>
              <a:t>.</a:t>
            </a:r>
          </a:p>
          <a:p>
            <a:pPr marL="171450" indent="-171450" algn="just">
              <a:lnSpc>
                <a:spcPct val="115000"/>
              </a:lnSpc>
              <a:spcAft>
                <a:spcPts val="600"/>
              </a:spcAft>
              <a:buFont typeface="Arial" panose="020B0604020202020204" pitchFamily="34" charset="0"/>
              <a:buChar char="•"/>
            </a:pPr>
            <a:r>
              <a:rPr lang="en-GB" dirty="0" err="1">
                <a:latin typeface="Calibri" panose="020F0502020204030204" pitchFamily="34" charset="0"/>
                <a:ea typeface="SimSun" panose="02010600030101010101" pitchFamily="2" charset="-122"/>
                <a:cs typeface="Arial" panose="020B0604020202020204" pitchFamily="34" charset="0"/>
              </a:rPr>
              <a:t>Além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disso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padrões</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cuidados</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saúde</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física</a:t>
            </a:r>
            <a:r>
              <a:rPr lang="en-GB" dirty="0">
                <a:latin typeface="Calibri" panose="020F0502020204030204" pitchFamily="34" charset="0"/>
                <a:ea typeface="SimSun" panose="02010600030101010101" pitchFamily="2" charset="-122"/>
                <a:cs typeface="Arial" panose="020B0604020202020204" pitchFamily="34" charset="0"/>
              </a:rPr>
              <a:t> que </a:t>
            </a:r>
            <a:r>
              <a:rPr lang="en-GB" dirty="0" err="1">
                <a:latin typeface="Calibri" panose="020F0502020204030204" pitchFamily="34" charset="0"/>
                <a:ea typeface="SimSun" panose="02010600030101010101" pitchFamily="2" charset="-122"/>
                <a:cs typeface="Arial" panose="020B0604020202020204" pitchFamily="34" charset="0"/>
              </a:rPr>
              <a:t>recebem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devem</a:t>
            </a:r>
            <a:r>
              <a:rPr lang="en-GB" dirty="0">
                <a:latin typeface="Calibri" panose="020F0502020204030204" pitchFamily="34" charset="0"/>
                <a:ea typeface="SimSun" panose="02010600030101010101" pitchFamily="2" charset="-122"/>
                <a:cs typeface="Arial" panose="020B0604020202020204" pitchFamily="34" charset="0"/>
              </a:rPr>
              <a:t> ser de </a:t>
            </a:r>
            <a:r>
              <a:rPr lang="en-GB" dirty="0" err="1">
                <a:latin typeface="Calibri" panose="020F0502020204030204" pitchFamily="34" charset="0"/>
                <a:ea typeface="SimSun" panose="02010600030101010101" pitchFamily="2" charset="-122"/>
                <a:cs typeface="Arial" panose="020B0604020202020204" pitchFamily="34" charset="0"/>
              </a:rPr>
              <a:t>igual</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qualidade</a:t>
            </a:r>
            <a:r>
              <a:rPr lang="en-GB" dirty="0">
                <a:latin typeface="Calibri" panose="020F0502020204030204" pitchFamily="34" charset="0"/>
                <a:ea typeface="SimSun" panose="02010600030101010101" pitchFamily="2" charset="-122"/>
                <a:cs typeface="Arial" panose="020B0604020202020204" pitchFamily="34" charset="0"/>
              </a:rPr>
              <a:t>.</a:t>
            </a:r>
          </a:p>
          <a:p>
            <a:pPr marL="171450" indent="-171450" algn="just">
              <a:lnSpc>
                <a:spcPct val="115000"/>
              </a:lnSpc>
              <a:spcAft>
                <a:spcPts val="600"/>
              </a:spcAft>
              <a:buFont typeface="Arial" panose="020B0604020202020204" pitchFamily="34" charset="0"/>
              <a:buChar char="•"/>
            </a:pPr>
            <a:r>
              <a:rPr lang="en-GB" dirty="0" err="1">
                <a:latin typeface="Calibri" panose="020F0502020204030204" pitchFamily="34" charset="0"/>
                <a:ea typeface="SimSun" panose="02010600030101010101" pitchFamily="2" charset="-122"/>
                <a:cs typeface="Arial" panose="020B0604020202020204" pitchFamily="34" charset="0"/>
              </a:rPr>
              <a:t>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serviços</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saúde</a:t>
            </a:r>
            <a:r>
              <a:rPr lang="en-GB" dirty="0">
                <a:latin typeface="Calibri" panose="020F0502020204030204" pitchFamily="34" charset="0"/>
                <a:ea typeface="SimSun" panose="02010600030101010101" pitchFamily="2" charset="-122"/>
                <a:cs typeface="Arial" panose="020B0604020202020204" pitchFamily="34" charset="0"/>
              </a:rPr>
              <a:t> mental e </a:t>
            </a:r>
            <a:r>
              <a:rPr lang="en-GB" dirty="0" err="1">
                <a:latin typeface="Calibri" panose="020F0502020204030204" pitchFamily="34" charset="0"/>
                <a:ea typeface="SimSun" panose="02010600030101010101" pitchFamily="2" charset="-122"/>
                <a:cs typeface="Arial" panose="020B0604020202020204" pitchFamily="34" charset="0"/>
              </a:rPr>
              <a:t>sociais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devem</a:t>
            </a:r>
            <a:r>
              <a:rPr lang="en-GB" dirty="0">
                <a:latin typeface="Calibri" panose="020F0502020204030204" pitchFamily="34" charset="0"/>
                <a:ea typeface="SimSun" panose="02010600030101010101" pitchFamily="2" charset="-122"/>
                <a:cs typeface="Arial" panose="020B0604020202020204" pitchFamily="34" charset="0"/>
              </a:rPr>
              <a:t>:</a:t>
            </a:r>
          </a:p>
          <a:p>
            <a:pPr marL="628650" lvl="1" indent="-171450" algn="just">
              <a:lnSpc>
                <a:spcPct val="115000"/>
              </a:lnSpc>
              <a:spcAft>
                <a:spcPts val="600"/>
              </a:spcAft>
              <a:buFont typeface="Arial" panose="020B0604020202020204" pitchFamily="34" charset="0"/>
              <a:buChar char="•"/>
            </a:pPr>
            <a:r>
              <a:rPr lang="en-GB" dirty="0" err="1">
                <a:latin typeface="Calibri" panose="020F0502020204030204" pitchFamily="34" charset="0"/>
                <a:ea typeface="SimSun" panose="02010600030101010101" pitchFamily="2" charset="-122"/>
                <a:cs typeface="Arial" panose="020B0604020202020204" pitchFamily="34" charset="0"/>
              </a:rPr>
              <a:t>Fornecer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informações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precisas</a:t>
            </a:r>
            <a:r>
              <a:rPr lang="en-GB" dirty="0">
                <a:latin typeface="Calibri" panose="020F0502020204030204" pitchFamily="34" charset="0"/>
                <a:ea typeface="SimSun" panose="02010600030101010101" pitchFamily="2" charset="-122"/>
                <a:cs typeface="Arial" panose="020B0604020202020204" pitchFamily="34" charset="0"/>
              </a:rPr>
              <a:t> e </a:t>
            </a:r>
            <a:r>
              <a:rPr lang="en-GB" dirty="0" err="1">
                <a:latin typeface="Calibri" panose="020F0502020204030204" pitchFamily="34" charset="0"/>
                <a:ea typeface="SimSun" panose="02010600030101010101" pitchFamily="2" charset="-122"/>
                <a:cs typeface="Arial" panose="020B0604020202020204" pitchFamily="34" charset="0"/>
              </a:rPr>
              <a:t>abrangentes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sobre</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efeitos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potencialmente</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prejudiciais</a:t>
            </a:r>
            <a:r>
              <a:rPr lang="en-GB" dirty="0">
                <a:latin typeface="Calibri" panose="020F0502020204030204" pitchFamily="34" charset="0"/>
                <a:ea typeface="SimSun" panose="02010600030101010101" pitchFamily="2" charset="-122"/>
                <a:cs typeface="Arial" panose="020B0604020202020204" pitchFamily="34" charset="0"/>
              </a:rPr>
              <a:t> do </a:t>
            </a:r>
            <a:r>
              <a:rPr lang="en-GB" dirty="0" err="1">
                <a:latin typeface="Calibri" panose="020F0502020204030204" pitchFamily="34" charset="0"/>
                <a:ea typeface="SimSun" panose="02010600030101010101" pitchFamily="2" charset="-122"/>
                <a:cs typeface="Arial" panose="020B0604020202020204" pitchFamily="34" charset="0"/>
              </a:rPr>
              <a:t>tratamento</a:t>
            </a:r>
            <a:r>
              <a:rPr lang="en-GB" dirty="0">
                <a:latin typeface="Calibri" panose="020F0502020204030204" pitchFamily="34" charset="0"/>
                <a:ea typeface="SimSun" panose="02010600030101010101" pitchFamily="2" charset="-122"/>
                <a:cs typeface="Arial" panose="020B0604020202020204" pitchFamily="34" charset="0"/>
              </a:rPr>
              <a:t>.</a:t>
            </a:r>
          </a:p>
          <a:p>
            <a:pPr marL="628650" lvl="1" indent="-171450" algn="just">
              <a:lnSpc>
                <a:spcPct val="115000"/>
              </a:lnSpc>
              <a:spcAft>
                <a:spcPts val="600"/>
              </a:spcAft>
              <a:buFont typeface="Arial" panose="020B0604020202020204" pitchFamily="34" charset="0"/>
              <a:buChar char="•"/>
            </a:pPr>
            <a:r>
              <a:rPr lang="en-GB" dirty="0" err="1">
                <a:latin typeface="Calibri" panose="020F0502020204030204" pitchFamily="34" charset="0"/>
                <a:ea typeface="SimSun" panose="02010600030101010101" pitchFamily="2" charset="-122"/>
                <a:cs typeface="Arial" panose="020B0604020202020204" pitchFamily="34" charset="0"/>
              </a:rPr>
              <a:t>Prestar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muita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atenção</a:t>
            </a:r>
            <a:r>
              <a:rPr lang="en-GB" dirty="0">
                <a:latin typeface="Calibri" panose="020F0502020204030204" pitchFamily="34" charset="0"/>
                <a:ea typeface="SimSun" panose="02010600030101010101" pitchFamily="2" charset="-122"/>
                <a:cs typeface="Arial" panose="020B0604020202020204" pitchFamily="34" charset="0"/>
              </a:rPr>
              <a:t> a </a:t>
            </a:r>
            <a:r>
              <a:rPr lang="en-GB" dirty="0" err="1">
                <a:latin typeface="Calibri" panose="020F0502020204030204" pitchFamily="34" charset="0"/>
                <a:ea typeface="SimSun" panose="02010600030101010101" pitchFamily="2" charset="-122"/>
                <a:cs typeface="Arial" panose="020B0604020202020204" pitchFamily="34" charset="0"/>
              </a:rPr>
              <a:t>quaisquer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efeitos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adversos</a:t>
            </a:r>
            <a:r>
              <a:rPr lang="en-GB" dirty="0">
                <a:latin typeface="Calibri" panose="020F0502020204030204" pitchFamily="34" charset="0"/>
                <a:ea typeface="SimSun" panose="02010600030101010101" pitchFamily="2" charset="-122"/>
                <a:cs typeface="Arial" panose="020B0604020202020204" pitchFamily="34" charset="0"/>
              </a:rPr>
              <a:t> dos </a:t>
            </a:r>
            <a:r>
              <a:rPr lang="en-GB" dirty="0" err="1">
                <a:latin typeface="Calibri" panose="020F0502020204030204" pitchFamily="34" charset="0"/>
                <a:ea typeface="SimSun" panose="02010600030101010101" pitchFamily="2" charset="-122"/>
                <a:cs typeface="Arial" panose="020B0604020202020204" pitchFamily="34" charset="0"/>
              </a:rPr>
              <a:t>medicamentos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na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saúde</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física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ou</a:t>
            </a:r>
            <a:r>
              <a:rPr lang="en-GB" dirty="0">
                <a:latin typeface="Calibri" panose="020F0502020204030204" pitchFamily="34" charset="0"/>
                <a:ea typeface="SimSun" panose="02010600030101010101" pitchFamily="2" charset="-122"/>
                <a:cs typeface="Arial" panose="020B0604020202020204" pitchFamily="34" charset="0"/>
              </a:rPr>
              <a:t> mental (</a:t>
            </a:r>
            <a:r>
              <a:rPr lang="en-GB" dirty="0" err="1">
                <a:latin typeface="Calibri" panose="020F0502020204030204" pitchFamily="34" charset="0"/>
                <a:ea typeface="SimSun" panose="02010600030101010101" pitchFamily="2" charset="-122"/>
                <a:cs typeface="Arial" panose="020B0604020202020204" pitchFamily="34" charset="0"/>
              </a:rPr>
              <a:t>por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exemplo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discinesia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tardia</a:t>
            </a:r>
            <a:r>
              <a:rPr lang="en-GB" dirty="0">
                <a:latin typeface="Calibri" panose="020F0502020204030204" pitchFamily="34" charset="0"/>
                <a:ea typeface="SimSun" panose="02010600030101010101" pitchFamily="2" charset="-122"/>
                <a:cs typeface="Arial" panose="020B0604020202020204" pitchFamily="34" charset="0"/>
              </a:rPr>
              <a:t>, diabetes, </a:t>
            </a:r>
            <a:r>
              <a:rPr lang="en-GB" dirty="0" err="1">
                <a:latin typeface="Calibri" panose="020F0502020204030204" pitchFamily="34" charset="0"/>
                <a:ea typeface="SimSun" panose="02010600030101010101" pitchFamily="2" charset="-122"/>
                <a:cs typeface="Arial" panose="020B0604020202020204" pitchFamily="34" charset="0"/>
              </a:rPr>
              <a:t>problemas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renais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problemas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hepáticos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aumento</a:t>
            </a:r>
            <a:r>
              <a:rPr lang="en-GB" dirty="0">
                <a:latin typeface="Calibri" panose="020F0502020204030204" pitchFamily="34" charset="0"/>
                <a:ea typeface="SimSun" panose="02010600030101010101" pitchFamily="2" charset="-122"/>
                <a:cs typeface="Arial" panose="020B0604020202020204" pitchFamily="34" charset="0"/>
              </a:rPr>
              <a:t> dos </a:t>
            </a:r>
            <a:r>
              <a:rPr lang="en-GB" dirty="0" err="1">
                <a:latin typeface="Calibri" panose="020F0502020204030204" pitchFamily="34" charset="0"/>
                <a:ea typeface="SimSun" panose="02010600030101010101" pitchFamily="2" charset="-122"/>
                <a:cs typeface="Arial" panose="020B0604020202020204" pitchFamily="34" charset="0"/>
              </a:rPr>
              <a:t>pensamentos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suicidas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agitação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agressividade</a:t>
            </a:r>
            <a:r>
              <a:rPr lang="en-GB" dirty="0">
                <a:latin typeface="Calibri" panose="020F0502020204030204" pitchFamily="34" charset="0"/>
                <a:ea typeface="SimSun" panose="02010600030101010101" pitchFamily="2" charset="-122"/>
                <a:cs typeface="Arial" panose="020B0604020202020204" pitchFamily="34" charset="0"/>
              </a:rPr>
              <a:t>).</a:t>
            </a:r>
          </a:p>
          <a:p>
            <a:pPr marL="628650" lvl="1" indent="-171450" algn="just">
              <a:lnSpc>
                <a:spcPct val="115000"/>
              </a:lnSpc>
              <a:spcAft>
                <a:spcPts val="600"/>
              </a:spcAft>
              <a:buFont typeface="Arial" panose="020B0604020202020204" pitchFamily="34" charset="0"/>
              <a:buChar char="•"/>
            </a:pPr>
            <a:r>
              <a:rPr lang="en-GB" dirty="0" err="1">
                <a:latin typeface="Calibri" panose="020F0502020204030204" pitchFamily="34" charset="0"/>
                <a:ea typeface="SimSun" panose="02010600030101010101" pitchFamily="2" charset="-122"/>
                <a:cs typeface="Arial" panose="020B0604020202020204" pitchFamily="34" charset="0"/>
              </a:rPr>
              <a:t>Ouvir</a:t>
            </a:r>
            <a:r>
              <a:rPr lang="en-GB" dirty="0">
                <a:latin typeface="Calibri" panose="020F0502020204030204" pitchFamily="34" charset="0"/>
                <a:ea typeface="SimSun" panose="02010600030101010101" pitchFamily="2" charset="-122"/>
                <a:cs typeface="Arial" panose="020B0604020202020204" pitchFamily="34" charset="0"/>
              </a:rPr>
              <a:t> as </a:t>
            </a:r>
            <a:r>
              <a:rPr lang="en-GB" dirty="0" err="1">
                <a:latin typeface="Calibri" panose="020F0502020204030204" pitchFamily="34" charset="0"/>
                <a:ea typeface="SimSun" panose="02010600030101010101" pitchFamily="2" charset="-122"/>
                <a:cs typeface="Arial" panose="020B0604020202020204" pitchFamily="34" charset="0"/>
              </a:rPr>
              <a:t>queixas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fazer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perguntas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regularmente</a:t>
            </a:r>
            <a:r>
              <a:rPr lang="en-GB" dirty="0">
                <a:latin typeface="Calibri" panose="020F0502020204030204" pitchFamily="34" charset="0"/>
                <a:ea typeface="SimSun" panose="02010600030101010101" pitchFamily="2" charset="-122"/>
                <a:cs typeface="Arial" panose="020B0604020202020204" pitchFamily="34" charset="0"/>
              </a:rPr>
              <a:t> e </a:t>
            </a:r>
            <a:r>
              <a:rPr lang="en-GB" dirty="0" err="1">
                <a:latin typeface="Calibri" panose="020F0502020204030204" pitchFamily="34" charset="0"/>
                <a:ea typeface="SimSun" panose="02010600030101010101" pitchFamily="2" charset="-122"/>
                <a:cs typeface="Arial" panose="020B0604020202020204" pitchFamily="34" charset="0"/>
              </a:rPr>
              <a:t>realizar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exames</a:t>
            </a:r>
            <a:r>
              <a:rPr lang="en-GB" dirty="0">
                <a:latin typeface="Calibri" panose="020F0502020204030204" pitchFamily="34" charset="0"/>
                <a:ea typeface="SimSun" panose="02010600030101010101" pitchFamily="2" charset="-122"/>
                <a:cs typeface="Arial" panose="020B0604020202020204" pitchFamily="34" charset="0"/>
              </a:rPr>
              <a:t> para </a:t>
            </a:r>
            <a:r>
              <a:rPr lang="en-GB" dirty="0" err="1">
                <a:latin typeface="Calibri" panose="020F0502020204030204" pitchFamily="34" charset="0"/>
                <a:ea typeface="SimSun" panose="02010600030101010101" pitchFamily="2" charset="-122"/>
                <a:cs typeface="Arial" panose="020B0604020202020204" pitchFamily="34" charset="0"/>
              </a:rPr>
              <a:t>descobrir</a:t>
            </a:r>
            <a:r>
              <a:rPr lang="en-GB" dirty="0">
                <a:latin typeface="Calibri" panose="020F0502020204030204" pitchFamily="34" charset="0"/>
                <a:ea typeface="SimSun" panose="02010600030101010101" pitchFamily="2" charset="-122"/>
                <a:cs typeface="Arial" panose="020B0604020202020204" pitchFamily="34" charset="0"/>
              </a:rPr>
              <a:t> se a </a:t>
            </a:r>
            <a:r>
              <a:rPr lang="en-GB" dirty="0" err="1">
                <a:latin typeface="Calibri" panose="020F0502020204030204" pitchFamily="34" charset="0"/>
                <a:ea typeface="SimSun" panose="02010600030101010101" pitchFamily="2" charset="-122"/>
                <a:cs typeface="Arial" panose="020B0604020202020204" pitchFamily="34" charset="0"/>
              </a:rPr>
              <a:t>pessoa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está</a:t>
            </a:r>
            <a:r>
              <a:rPr lang="en-GB" dirty="0">
                <a:latin typeface="Calibri" panose="020F0502020204030204" pitchFamily="34" charset="0"/>
                <a:ea typeface="SimSun" panose="02010600030101010101" pitchFamily="2" charset="-122"/>
                <a:cs typeface="Arial" panose="020B0604020202020204" pitchFamily="34" charset="0"/>
              </a:rPr>
              <a:t> a </a:t>
            </a:r>
            <a:r>
              <a:rPr lang="en-GB" dirty="0" err="1">
                <a:latin typeface="Calibri" panose="020F0502020204030204" pitchFamily="34" charset="0"/>
                <a:ea typeface="SimSun" panose="02010600030101010101" pitchFamily="2" charset="-122"/>
                <a:cs typeface="Arial" panose="020B0604020202020204" pitchFamily="34" charset="0"/>
              </a:rPr>
              <a:t>sofrer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efeitos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adversos</a:t>
            </a:r>
            <a:r>
              <a:rPr lang="en-GB" dirty="0">
                <a:latin typeface="Calibri" panose="020F0502020204030204" pitchFamily="34" charset="0"/>
                <a:ea typeface="SimSun" panose="02010600030101010101" pitchFamily="2" charset="-122"/>
                <a:cs typeface="Arial" panose="020B0604020202020204" pitchFamily="34" charset="0"/>
              </a:rPr>
              <a:t>.</a:t>
            </a:r>
          </a:p>
          <a:p>
            <a:pPr marL="628650" lvl="1" indent="-171450" algn="just">
              <a:lnSpc>
                <a:spcPct val="115000"/>
              </a:lnSpc>
              <a:spcAft>
                <a:spcPts val="600"/>
              </a:spcAft>
              <a:buFont typeface="Arial" panose="020B0604020202020204" pitchFamily="34" charset="0"/>
              <a:buChar char="•"/>
            </a:pPr>
            <a:r>
              <a:rPr lang="en-GB" dirty="0" err="1">
                <a:latin typeface="Calibri" panose="020F0502020204030204" pitchFamily="34" charset="0"/>
                <a:ea typeface="SimSun" panose="02010600030101010101" pitchFamily="2" charset="-122"/>
                <a:cs typeface="Arial" panose="020B0604020202020204" pitchFamily="34" charset="0"/>
              </a:rPr>
              <a:t>Ajudar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na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retirada</a:t>
            </a:r>
            <a:r>
              <a:rPr lang="en-GB" dirty="0">
                <a:latin typeface="Calibri" panose="020F0502020204030204" pitchFamily="34" charset="0"/>
                <a:ea typeface="SimSun" panose="02010600030101010101" pitchFamily="2" charset="-122"/>
                <a:cs typeface="Arial" panose="020B0604020202020204" pitchFamily="34" charset="0"/>
              </a:rPr>
              <a:t> dos </a:t>
            </a:r>
            <a:r>
              <a:rPr lang="en-GB" dirty="0" err="1">
                <a:latin typeface="Calibri" panose="020F0502020204030204" pitchFamily="34" charset="0"/>
                <a:ea typeface="SimSun" panose="02010600030101010101" pitchFamily="2" charset="-122"/>
                <a:cs typeface="Arial" panose="020B0604020202020204" pitchFamily="34" charset="0"/>
              </a:rPr>
              <a:t>medicamentos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quando</a:t>
            </a:r>
            <a:r>
              <a:rPr lang="en-GB" dirty="0">
                <a:latin typeface="Calibri" panose="020F0502020204030204" pitchFamily="34" charset="0"/>
                <a:ea typeface="SimSun" panose="02010600030101010101" pitchFamily="2" charset="-122"/>
                <a:cs typeface="Arial" panose="020B0604020202020204" pitchFamily="34" charset="0"/>
              </a:rPr>
              <a:t> a </a:t>
            </a:r>
            <a:r>
              <a:rPr lang="en-GB" dirty="0" err="1">
                <a:latin typeface="Calibri" panose="020F0502020204030204" pitchFamily="34" charset="0"/>
                <a:ea typeface="SimSun" panose="02010600030101010101" pitchFamily="2" charset="-122"/>
                <a:cs typeface="Arial" panose="020B0604020202020204" pitchFamily="34" charset="0"/>
              </a:rPr>
              <a:t>pessoa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assim</a:t>
            </a:r>
            <a:r>
              <a:rPr lang="en-GB" dirty="0">
                <a:latin typeface="Calibri" panose="020F0502020204030204" pitchFamily="34" charset="0"/>
                <a:ea typeface="SimSun" panose="02010600030101010101" pitchFamily="2" charset="-122"/>
                <a:cs typeface="Arial" panose="020B0604020202020204" pitchFamily="34" charset="0"/>
              </a:rPr>
              <a:t> o </a:t>
            </a:r>
            <a:r>
              <a:rPr lang="en-GB" dirty="0" err="1">
                <a:latin typeface="Calibri" panose="020F0502020204030204" pitchFamily="34" charset="0"/>
                <a:ea typeface="SimSun" panose="02010600030101010101" pitchFamily="2" charset="-122"/>
                <a:cs typeface="Arial" panose="020B0604020202020204" pitchFamily="34" charset="0"/>
              </a:rPr>
              <a:t>desejar</a:t>
            </a:r>
            <a:r>
              <a:rPr lang="en-GB" dirty="0">
                <a:latin typeface="Calibri" panose="020F0502020204030204" pitchFamily="34" charset="0"/>
                <a:ea typeface="SimSun" panose="02010600030101010101" pitchFamily="2" charset="-122"/>
                <a:cs typeface="Arial" panose="020B0604020202020204" pitchFamily="34" charset="0"/>
              </a:rPr>
              <a:t>.</a:t>
            </a:r>
          </a:p>
          <a:p>
            <a:pPr marL="628650" lvl="1" indent="-171450" algn="just">
              <a:lnSpc>
                <a:spcPct val="115000"/>
              </a:lnSpc>
              <a:spcAft>
                <a:spcPts val="600"/>
              </a:spcAft>
              <a:buFont typeface="Arial" panose="020B0604020202020204" pitchFamily="34" charset="0"/>
              <a:buChar char="•"/>
            </a:pPr>
            <a:r>
              <a:rPr lang="en-GB" dirty="0" err="1">
                <a:latin typeface="Calibri" panose="020F0502020204030204" pitchFamily="34" charset="0"/>
                <a:ea typeface="SimSun" panose="02010600030101010101" pitchFamily="2" charset="-122"/>
                <a:cs typeface="Arial" panose="020B0604020202020204" pitchFamily="34" charset="0"/>
              </a:rPr>
              <a:t>Abster</a:t>
            </a:r>
            <a:r>
              <a:rPr lang="en-GB" dirty="0">
                <a:latin typeface="Calibri" panose="020F0502020204030204" pitchFamily="34" charset="0"/>
                <a:ea typeface="SimSun" panose="02010600030101010101" pitchFamily="2" charset="-122"/>
                <a:cs typeface="Arial" panose="020B0604020202020204" pitchFamily="34" charset="0"/>
              </a:rPr>
              <a:t>-se de </a:t>
            </a:r>
            <a:r>
              <a:rPr lang="en-GB" dirty="0" err="1">
                <a:latin typeface="Calibri" panose="020F0502020204030204" pitchFamily="34" charset="0"/>
                <a:ea typeface="SimSun" panose="02010600030101010101" pitchFamily="2" charset="-122"/>
                <a:cs typeface="Arial" panose="020B0604020202020204" pitchFamily="34" charset="0"/>
              </a:rPr>
              <a:t>prescrever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vários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medicamentos</a:t>
            </a:r>
            <a:r>
              <a:rPr lang="en-GB" dirty="0">
                <a:latin typeface="Calibri" panose="020F0502020204030204" pitchFamily="34" charset="0"/>
                <a:ea typeface="SimSun" panose="02010600030101010101" pitchFamily="2" charset="-122"/>
                <a:cs typeface="Arial" panose="020B0604020202020204" pitchFamily="34" charset="0"/>
              </a:rPr>
              <a:t>.</a:t>
            </a:r>
          </a:p>
          <a:p>
            <a:pPr marL="628650" lvl="1" indent="-171450" algn="just">
              <a:lnSpc>
                <a:spcPct val="115000"/>
              </a:lnSpc>
              <a:spcAft>
                <a:spcPts val="600"/>
              </a:spcAft>
              <a:buFont typeface="Arial" panose="020B0604020202020204" pitchFamily="34" charset="0"/>
              <a:buChar char="•"/>
            </a:pPr>
            <a:r>
              <a:rPr lang="en-GB" dirty="0" err="1">
                <a:latin typeface="Calibri" panose="020F0502020204030204" pitchFamily="34" charset="0"/>
                <a:ea typeface="SimSun" panose="02010600030101010101" pitchFamily="2" charset="-122"/>
                <a:cs typeface="Arial" panose="020B0604020202020204" pitchFamily="34" charset="0"/>
              </a:rPr>
              <a:t>Abster</a:t>
            </a:r>
            <a:r>
              <a:rPr lang="en-GB" dirty="0">
                <a:latin typeface="Calibri" panose="020F0502020204030204" pitchFamily="34" charset="0"/>
                <a:ea typeface="SimSun" panose="02010600030101010101" pitchFamily="2" charset="-122"/>
                <a:cs typeface="Arial" panose="020B0604020202020204" pitchFamily="34" charset="0"/>
              </a:rPr>
              <a:t>-se de </a:t>
            </a:r>
            <a:r>
              <a:rPr lang="en-GB" dirty="0" err="1">
                <a:latin typeface="Calibri" panose="020F0502020204030204" pitchFamily="34" charset="0"/>
                <a:ea typeface="SimSun" panose="02010600030101010101" pitchFamily="2" charset="-122"/>
                <a:cs typeface="Arial" panose="020B0604020202020204" pitchFamily="34" charset="0"/>
              </a:rPr>
              <a:t>promover</a:t>
            </a:r>
            <a:r>
              <a:rPr lang="en-GB" dirty="0">
                <a:latin typeface="Calibri" panose="020F0502020204030204" pitchFamily="34" charset="0"/>
                <a:ea typeface="SimSun" panose="02010600030101010101" pitchFamily="2" charset="-122"/>
                <a:cs typeface="Arial" panose="020B0604020202020204" pitchFamily="34" charset="0"/>
              </a:rPr>
              <a:t> a </a:t>
            </a:r>
            <a:r>
              <a:rPr lang="en-GB" dirty="0" err="1">
                <a:latin typeface="Calibri" panose="020F0502020204030204" pitchFamily="34" charset="0"/>
                <a:ea typeface="SimSun" panose="02010600030101010101" pitchFamily="2" charset="-122"/>
                <a:cs typeface="Arial" panose="020B0604020202020204" pitchFamily="34" charset="0"/>
              </a:rPr>
              <a:t>ideia</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desequilíbrio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químico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ou</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distúrbio</a:t>
            </a:r>
            <a:r>
              <a:rPr lang="en-GB" dirty="0">
                <a:latin typeface="Calibri" panose="020F0502020204030204" pitchFamily="34" charset="0"/>
                <a:ea typeface="SimSun" panose="02010600030101010101" pitchFamily="2" charset="-122"/>
                <a:cs typeface="Arial" panose="020B0604020202020204" pitchFamily="34" charset="0"/>
              </a:rPr>
              <a:t> cerebral, pois </a:t>
            </a:r>
            <a:r>
              <a:rPr lang="en-GB" dirty="0" err="1">
                <a:latin typeface="Calibri" panose="020F0502020204030204" pitchFamily="34" charset="0"/>
                <a:ea typeface="SimSun" panose="02010600030101010101" pitchFamily="2" charset="-122"/>
                <a:cs typeface="Arial" panose="020B0604020202020204" pitchFamily="34" charset="0"/>
              </a:rPr>
              <a:t>isso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pode</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impedir</a:t>
            </a:r>
            <a:r>
              <a:rPr lang="en-GB" dirty="0">
                <a:latin typeface="Calibri" panose="020F0502020204030204" pitchFamily="34" charset="0"/>
                <a:ea typeface="SimSun" panose="02010600030101010101" pitchFamily="2" charset="-122"/>
                <a:cs typeface="Arial" panose="020B0604020202020204" pitchFamily="34" charset="0"/>
              </a:rPr>
              <a:t> as </a:t>
            </a:r>
            <a:r>
              <a:rPr lang="en-GB" dirty="0" err="1">
                <a:latin typeface="Calibri" panose="020F0502020204030204" pitchFamily="34" charset="0"/>
                <a:ea typeface="SimSun" panose="02010600030101010101" pitchFamily="2" charset="-122"/>
                <a:cs typeface="Arial" panose="020B0604020202020204" pitchFamily="34" charset="0"/>
              </a:rPr>
              <a:t>pessoas</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explorar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outras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soluções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não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farmacológicas</a:t>
            </a:r>
            <a:r>
              <a:rPr lang="en-GB" dirty="0">
                <a:latin typeface="Calibri" panose="020F0502020204030204" pitchFamily="34" charset="0"/>
                <a:ea typeface="SimSun" panose="02010600030101010101" pitchFamily="2" charset="-122"/>
                <a:cs typeface="Arial" panose="020B0604020202020204" pitchFamily="34" charset="0"/>
              </a:rPr>
              <a:t> que </a:t>
            </a:r>
            <a:r>
              <a:rPr lang="en-GB" dirty="0" err="1">
                <a:latin typeface="Calibri" panose="020F0502020204030204" pitchFamily="34" charset="0"/>
                <a:ea typeface="SimSun" panose="02010600030101010101" pitchFamily="2" charset="-122"/>
                <a:cs typeface="Arial" panose="020B0604020202020204" pitchFamily="34" charset="0"/>
              </a:rPr>
              <a:t>podem</a:t>
            </a:r>
            <a:r>
              <a:rPr lang="en-GB" dirty="0">
                <a:latin typeface="Calibri" panose="020F0502020204030204" pitchFamily="34" charset="0"/>
                <a:ea typeface="SimSun" panose="02010600030101010101" pitchFamily="2" charset="-122"/>
                <a:cs typeface="Arial" panose="020B0604020202020204" pitchFamily="34" charset="0"/>
              </a:rPr>
              <a:t> ser </a:t>
            </a:r>
            <a:r>
              <a:rPr lang="en-GB" dirty="0" err="1">
                <a:latin typeface="Calibri" panose="020F0502020204030204" pitchFamily="34" charset="0"/>
                <a:ea typeface="SimSun" panose="02010600030101010101" pitchFamily="2" charset="-122"/>
                <a:cs typeface="Arial" panose="020B0604020202020204" pitchFamily="34" charset="0"/>
              </a:rPr>
              <a:t>benéficas</a:t>
            </a:r>
            <a:r>
              <a:rPr lang="en-GB" dirty="0">
                <a:latin typeface="Calibri" panose="020F0502020204030204" pitchFamily="34" charset="0"/>
                <a:ea typeface="SimSun" panose="02010600030101010101" pitchFamily="2" charset="-122"/>
                <a:cs typeface="Arial" panose="020B0604020202020204" pitchFamily="34" charset="0"/>
              </a:rPr>
              <a:t> para </a:t>
            </a:r>
            <a:r>
              <a:rPr lang="en-GB" dirty="0" err="1">
                <a:latin typeface="Calibri" panose="020F0502020204030204" pitchFamily="34" charset="0"/>
                <a:ea typeface="SimSun" panose="02010600030101010101" pitchFamily="2" charset="-122"/>
                <a:cs typeface="Arial" panose="020B0604020202020204" pitchFamily="34" charset="0"/>
              </a:rPr>
              <a:t>compreender</a:t>
            </a:r>
            <a:r>
              <a:rPr lang="en-GB" dirty="0">
                <a:latin typeface="Calibri" panose="020F0502020204030204" pitchFamily="34" charset="0"/>
                <a:ea typeface="SimSun" panose="02010600030101010101" pitchFamily="2" charset="-122"/>
                <a:cs typeface="Arial" panose="020B0604020202020204" pitchFamily="34" charset="0"/>
              </a:rPr>
              <a:t> e lidar com o </a:t>
            </a:r>
            <a:r>
              <a:rPr lang="en-GB" dirty="0" err="1">
                <a:latin typeface="Calibri" panose="020F0502020204030204" pitchFamily="34" charset="0"/>
                <a:ea typeface="SimSun" panose="02010600030101010101" pitchFamily="2" charset="-122"/>
                <a:cs typeface="Arial" panose="020B0604020202020204" pitchFamily="34" charset="0"/>
              </a:rPr>
              <a:t>sofrimento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emocional</a:t>
            </a:r>
            <a:r>
              <a:rPr lang="en-GB" dirty="0">
                <a:latin typeface="Calibri" panose="020F0502020204030204" pitchFamily="34" charset="0"/>
                <a:ea typeface="SimSun" panose="02010600030101010101" pitchFamily="2" charset="-122"/>
                <a:cs typeface="Arial" panose="020B0604020202020204" pitchFamily="34" charset="0"/>
              </a:rPr>
              <a:t> que </a:t>
            </a:r>
            <a:r>
              <a:rPr lang="en-GB" dirty="0" err="1">
                <a:latin typeface="Calibri" panose="020F0502020204030204" pitchFamily="34" charset="0"/>
                <a:ea typeface="SimSun" panose="02010600030101010101" pitchFamily="2" charset="-122"/>
                <a:cs typeface="Arial" panose="020B0604020202020204" pitchFamily="34" charset="0"/>
              </a:rPr>
              <a:t>estão</a:t>
            </a:r>
            <a:r>
              <a:rPr lang="en-GB" dirty="0">
                <a:latin typeface="Calibri" panose="020F0502020204030204" pitchFamily="34" charset="0"/>
                <a:ea typeface="SimSun" panose="02010600030101010101" pitchFamily="2" charset="-122"/>
                <a:cs typeface="Arial" panose="020B0604020202020204" pitchFamily="34" charset="0"/>
              </a:rPr>
              <a:t> a </a:t>
            </a:r>
            <a:r>
              <a:rPr lang="en-GB" dirty="0" err="1">
                <a:latin typeface="Calibri" panose="020F0502020204030204" pitchFamily="34" charset="0"/>
                <a:ea typeface="SimSun" panose="02010600030101010101" pitchFamily="2" charset="-122"/>
                <a:cs typeface="Arial" panose="020B0604020202020204" pitchFamily="34" charset="0"/>
              </a:rPr>
              <a:t>sentir</a:t>
            </a:r>
            <a:r>
              <a:rPr lang="en-GB" dirty="0">
                <a:latin typeface="Calibri" panose="020F0502020204030204" pitchFamily="34" charset="0"/>
                <a:ea typeface="SimSun" panose="02010600030101010101" pitchFamily="2" charset="-122"/>
                <a:cs typeface="Arial" panose="020B0604020202020204" pitchFamily="34" charset="0"/>
              </a:rPr>
              <a:t>.</a:t>
            </a:r>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40</a:t>
            </a:fld>
            <a:endParaRPr lang="en-CH"/>
          </a:p>
        </p:txBody>
      </p:sp>
    </p:spTree>
    <p:extLst>
      <p:ext uri="{BB962C8B-B14F-4D97-AF65-F5344CB8AC3E}">
        <p14:creationId xmlns:p14="http://schemas.microsoft.com/office/powerpoint/2010/main" val="2286373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8175" y="496888"/>
            <a:ext cx="5530850" cy="3111500"/>
          </a:xfrm>
        </p:spPr>
      </p:sp>
      <p:sp>
        <p:nvSpPr>
          <p:cNvPr id="3" name="Notes Placeholder 2"/>
          <p:cNvSpPr>
            <a:spLocks noGrp="1"/>
          </p:cNvSpPr>
          <p:nvPr>
            <p:ph type="body" idx="1"/>
          </p:nvPr>
        </p:nvSpPr>
        <p:spPr>
          <a:xfrm>
            <a:off x="680090" y="3608763"/>
            <a:ext cx="5836323" cy="6113306"/>
          </a:xfrm>
        </p:spPr>
        <p:txBody>
          <a:bodyPr/>
          <a:lstStyle/>
          <a:p>
            <a:pPr marL="171450" indent="-171450" rtl="0" fontAlgn="base">
              <a:buFont typeface="Arial" panose="020B0604020202020204" pitchFamily="34" charset="0"/>
              <a:buChar char="•"/>
            </a:pPr>
            <a:r>
              <a:rPr lang="pt-BR" sz="1200" b="0" i="0" u="none" strike="noStrike" kern="1200" dirty="0">
                <a:solidFill>
                  <a:schemeClr val="tx1"/>
                </a:solidFill>
                <a:effectLst/>
                <a:latin typeface="+mn-lt"/>
                <a:ea typeface="+mn-ea"/>
                <a:cs typeface="+mn-cs"/>
              </a:rPr>
              <a:t>“Pessoas que estão usando” ou “que já usaram” serviços de saúde mental e sociais referem-se a pessoas que não se identificam necessariamente como tendo uma deficiência, mas que têm uma variedade de experiências aplicáveis a este treinamento.</a:t>
            </a:r>
            <a:br>
              <a:rPr lang="pt-BR" b="0" dirty="0">
                <a:effectLst/>
              </a:rPr>
            </a:br>
            <a:endParaRPr lang="pt-BR" sz="16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pt-BR" sz="1200" b="0" i="0" u="none" strike="noStrike" kern="1200" dirty="0">
                <a:solidFill>
                  <a:schemeClr val="tx1"/>
                </a:solidFill>
                <a:effectLst/>
                <a:latin typeface="+mn-lt"/>
                <a:ea typeface="+mn-ea"/>
                <a:cs typeface="+mn-cs"/>
              </a:rPr>
              <a:t>Além disso, o uso do termo “serviços sociais e de saúde mental” nestes módulos refere-se a uma ampla gama de serviços atualmente prestados por países, incluindo, por exemplo, centros comunitários de saúde mental, clínicas de atenção primária, serviços ambulatoriais, hospitais psiquiátricos, enfermarias psiquiátricas em hospitais gerais, centros de reabilitação, curandeiros tradicionais, centros de dia, lares para idosos e outros lares de “grupos”, bem como serviços domiciliares e serviços e apoios que oferecem alternativas aos serviços tradicionais de saúde mental ou sociais, fornecidos por uma ampla gama de prestadores de saúde e assistência social nos setores público, privado e não-governamental.</a:t>
            </a:r>
            <a:endParaRPr lang="pt-BR" sz="24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endParaRPr lang="pt-BR" sz="16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r>
              <a:rPr lang="pt-BR" sz="1200" b="0" i="0" u="none" strike="noStrike" kern="1200" dirty="0">
                <a:solidFill>
                  <a:schemeClr val="tx1"/>
                </a:solidFill>
                <a:effectLst/>
                <a:latin typeface="+mn-lt"/>
                <a:ea typeface="+mn-ea"/>
                <a:cs typeface="+mn-cs"/>
              </a:rPr>
              <a:t>A terminologia adotada neste documento foi selecionada por uma questão de inclusão. </a:t>
            </a:r>
            <a:endParaRPr lang="pt-BR" sz="2400" b="0" i="0" u="none" strike="noStrike" kern="1200" dirty="0">
              <a:solidFill>
                <a:schemeClr val="tx1"/>
              </a:solidFill>
              <a:effectLst/>
              <a:latin typeface="+mn-lt"/>
              <a:ea typeface="+mn-ea"/>
              <a:cs typeface="+mn-cs"/>
            </a:endParaRPr>
          </a:p>
          <a:p>
            <a:pPr marL="628650" lvl="1" indent="-171450" rtl="0" fontAlgn="base">
              <a:buFont typeface="Arial" panose="020B0604020202020204" pitchFamily="34" charset="0"/>
              <a:buChar char="•"/>
            </a:pPr>
            <a:r>
              <a:rPr lang="pt-BR" sz="1200" b="0" i="0" u="none" strike="noStrike" kern="1200" dirty="0">
                <a:solidFill>
                  <a:schemeClr val="tx1"/>
                </a:solidFill>
                <a:effectLst/>
                <a:latin typeface="+mn-lt"/>
                <a:ea typeface="+mn-ea"/>
                <a:cs typeface="+mn-cs"/>
              </a:rPr>
              <a:t>É uma escolha individual se identificar com certas expressões ou conceitos, mas os direitos humanos são aplicáveis a todos, em todos os lugares. </a:t>
            </a:r>
            <a:endParaRPr lang="pt-BR" sz="2400" b="0" i="0" u="none" strike="noStrike" kern="1200" dirty="0">
              <a:solidFill>
                <a:schemeClr val="tx1"/>
              </a:solidFill>
              <a:effectLst/>
              <a:latin typeface="+mn-lt"/>
              <a:ea typeface="+mn-ea"/>
              <a:cs typeface="+mn-cs"/>
            </a:endParaRPr>
          </a:p>
          <a:p>
            <a:pPr marL="628650" lvl="1" indent="-171450" rtl="0" fontAlgn="base">
              <a:buFont typeface="Arial" panose="020B0604020202020204" pitchFamily="34" charset="0"/>
              <a:buChar char="•"/>
            </a:pPr>
            <a:r>
              <a:rPr lang="pt-BR" sz="1200" b="0" i="0" u="none" strike="noStrike" kern="1200" dirty="0">
                <a:solidFill>
                  <a:schemeClr val="tx1"/>
                </a:solidFill>
                <a:effectLst/>
                <a:latin typeface="+mn-lt"/>
                <a:ea typeface="+mn-ea"/>
                <a:cs typeface="+mn-cs"/>
              </a:rPr>
              <a:t>Um diagnóstico ou deficiência nunca deve definir uma pessoa. </a:t>
            </a:r>
            <a:endParaRPr lang="pt-BR" sz="2400" b="0" i="0" u="none" strike="noStrike" kern="1200" dirty="0">
              <a:solidFill>
                <a:schemeClr val="tx1"/>
              </a:solidFill>
              <a:effectLst/>
              <a:latin typeface="+mn-lt"/>
              <a:ea typeface="+mn-ea"/>
              <a:cs typeface="+mn-cs"/>
            </a:endParaRPr>
          </a:p>
          <a:p>
            <a:pPr marL="628650" lvl="1" indent="-171450" rtl="0" fontAlgn="base">
              <a:buFont typeface="Arial" panose="020B0604020202020204" pitchFamily="34" charset="0"/>
              <a:buChar char="•"/>
            </a:pPr>
            <a:r>
              <a:rPr lang="pt-BR" sz="1200" b="0" i="0" u="none" strike="noStrike" kern="1200" dirty="0">
                <a:solidFill>
                  <a:schemeClr val="tx1"/>
                </a:solidFill>
                <a:effectLst/>
                <a:latin typeface="+mn-lt"/>
                <a:ea typeface="+mn-ea"/>
                <a:cs typeface="+mn-cs"/>
              </a:rPr>
              <a:t>Somos todos indivíduos, com um contexto social único, personalidade, objetivos, aspirações e relacionamentos com os outros.</a:t>
            </a:r>
            <a:br>
              <a:rPr lang="pt-BR" b="0" dirty="0">
                <a:effectLst/>
              </a:rPr>
            </a:br>
            <a:endParaRPr lang="en-US" dirty="0"/>
          </a:p>
        </p:txBody>
      </p:sp>
      <p:sp>
        <p:nvSpPr>
          <p:cNvPr id="4" name="Slide Number Placeholder 3"/>
          <p:cNvSpPr>
            <a:spLocks noGrp="1"/>
          </p:cNvSpPr>
          <p:nvPr>
            <p:ph type="sldNum" sz="quarter" idx="5"/>
          </p:nvPr>
        </p:nvSpPr>
        <p:spPr/>
        <p:txBody>
          <a:bodyPr/>
          <a:lstStyle/>
          <a:p>
            <a:fld id="{91600A8A-902E-430E-A833-453AE05FDB61}" type="slidenum">
              <a:rPr lang="en-GB" smtClean="0"/>
              <a:t>5</a:t>
            </a:fld>
            <a:endParaRPr lang="en-GB"/>
          </a:p>
        </p:txBody>
      </p:sp>
    </p:spTree>
    <p:extLst>
      <p:ext uri="{BB962C8B-B14F-4D97-AF65-F5344CB8AC3E}">
        <p14:creationId xmlns:p14="http://schemas.microsoft.com/office/powerpoint/2010/main" val="36817908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1000"/>
              </a:spcAft>
              <a:buClrTx/>
              <a:buSzTx/>
              <a:buFontTx/>
              <a:buNone/>
              <a:tabLst>
                <a:tab pos="2630805" algn="l"/>
              </a:tabLst>
              <a:defRPr/>
            </a:pPr>
            <a:r>
              <a:rPr lang="pt" b="1" i="1" dirty="0">
                <a:latin typeface="Calibri" panose="020F0502020204030204" pitchFamily="34" charset="0"/>
                <a:ea typeface="SimSun" panose="02010600030101010101" pitchFamily="2" charset="-122"/>
                <a:cs typeface="Arial" panose="020B0604020202020204" pitchFamily="34" charset="0"/>
              </a:rPr>
              <a:t>Exercício 2.3: O meu serviço apoia </a:t>
            </a:r>
            <a:r>
              <a:rPr lang="pt-BR" b="1" i="1" dirty="0">
                <a:latin typeface="Calibri" panose="020F0502020204030204" pitchFamily="34" charset="0"/>
                <a:ea typeface="SimSun" panose="02010600030101010101" pitchFamily="2" charset="-122"/>
                <a:cs typeface="Arial" panose="020B0604020202020204" pitchFamily="34" charset="0"/>
              </a:rPr>
              <a:t>adequadamente </a:t>
            </a:r>
            <a:r>
              <a:rPr lang="pt" b="1" i="1" dirty="0">
                <a:latin typeface="Calibri" panose="020F0502020204030204" pitchFamily="34" charset="0"/>
                <a:ea typeface="SimSun" panose="02010600030101010101" pitchFamily="2" charset="-122"/>
                <a:cs typeface="Arial" panose="020B0604020202020204" pitchFamily="34" charset="0"/>
              </a:rPr>
              <a:t>à saúde física ? (15 min.)</a:t>
            </a:r>
            <a:endParaRPr lang="en-CH">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tabLst>
                <a:tab pos="2630805" algn="l"/>
              </a:tabLst>
            </a:pPr>
            <a:r>
              <a:rPr lang="pt-BR" dirty="0">
                <a:solidFill>
                  <a:srgbClr val="4F81BD"/>
                </a:solidFill>
                <a:latin typeface="Calibri" panose="020F0502020204030204" pitchFamily="34" charset="0"/>
                <a:ea typeface="SimSun" panose="02010600030101010101" pitchFamily="2" charset="-122"/>
                <a:cs typeface="Arial" panose="020B0604020202020204" pitchFamily="34" charset="0"/>
              </a:rPr>
              <a:t>Mais uma vez, peça aos participantes que respondam às seguintes perguntas:</a:t>
            </a:r>
            <a:endParaRPr lang="en-CH">
              <a:latin typeface="Calibri" panose="020F0502020204030204" pitchFamily="34" charset="0"/>
              <a:ea typeface="SimSun" panose="02010600030101010101" pitchFamily="2" charset="-122"/>
              <a:cs typeface="Arial" panose="020B0604020202020204" pitchFamily="34" charset="0"/>
            </a:endParaRPr>
          </a:p>
          <a:p>
            <a:pPr marL="228600" marR="0">
              <a:lnSpc>
                <a:spcPct val="115000"/>
              </a:lnSpc>
              <a:spcBef>
                <a:spcPts val="0"/>
              </a:spcBef>
              <a:spcAft>
                <a:spcPts val="1000"/>
              </a:spcAft>
              <a:tabLst>
                <a:tab pos="2630805" algn="l"/>
              </a:tabLst>
            </a:pPr>
            <a:r>
              <a:rPr lang="pt" b="1" dirty="0">
                <a:latin typeface="Calibri" panose="020F0502020204030204" pitchFamily="34" charset="0"/>
                <a:ea typeface="SimSun" panose="02010600030101010101" pitchFamily="2" charset="-122"/>
                <a:cs typeface="Arial" panose="020B0604020202020204" pitchFamily="34" charset="0"/>
              </a:rPr>
              <a:t>O que meu serviço está fazendo para promover a saúde física?</a:t>
            </a:r>
            <a:endParaRPr lang="en-CH">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tabLst>
                <a:tab pos="2630805" algn="l"/>
              </a:tabLs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As respostas possíveis podem incluir:</a:t>
            </a:r>
            <a:endParaRPr lang="en-CH">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2630805" algn="l"/>
              </a:tabLst>
            </a:pPr>
            <a:r>
              <a:rPr lang="pt-BR" dirty="0">
                <a:solidFill>
                  <a:srgbClr val="4F81BD"/>
                </a:solidFill>
                <a:latin typeface="Calibri" panose="020F0502020204030204" pitchFamily="34" charset="0"/>
                <a:ea typeface="SimSun" panose="02010600030101010101" pitchFamily="2" charset="-122"/>
                <a:cs typeface="Arial" panose="020B0604020202020204" pitchFamily="34" charset="0"/>
              </a:rPr>
              <a:t>As queixas de saúde dos usuários dos serviços são sempre levadas a sério.</a:t>
            </a:r>
          </a:p>
          <a:p>
            <a:pPr marL="342900" marR="0" lvl="0" indent="-342900">
              <a:lnSpc>
                <a:spcPct val="115000"/>
              </a:lnSpc>
              <a:spcBef>
                <a:spcPts val="0"/>
              </a:spcBef>
              <a:spcAft>
                <a:spcPts val="0"/>
              </a:spcAft>
              <a:buFont typeface="Symbol" panose="05050102010706020507" pitchFamily="18" charset="2"/>
              <a:buChar char=""/>
              <a:tabLst>
                <a:tab pos="2630805" algn="l"/>
              </a:tabLst>
            </a:pPr>
            <a:r>
              <a:rPr lang="pt-BR" dirty="0">
                <a:solidFill>
                  <a:srgbClr val="4F81BD"/>
                </a:solidFill>
                <a:latin typeface="Calibri" panose="020F0502020204030204" pitchFamily="34" charset="0"/>
                <a:ea typeface="SimSun" panose="02010600030101010101" pitchFamily="2" charset="-122"/>
                <a:cs typeface="Arial" panose="020B0604020202020204" pitchFamily="34" charset="0"/>
              </a:rPr>
              <a:t> As pessoas são encaminhadas para médicos de clínica geral ou para um hospital quando precisam de avaliação ou tratamento adicional para problemas de saúde física.</a:t>
            </a:r>
          </a:p>
          <a:p>
            <a:pPr marL="342900" marR="0" lvl="0" indent="-342900">
              <a:lnSpc>
                <a:spcPct val="115000"/>
              </a:lnSpc>
              <a:spcBef>
                <a:spcPts val="0"/>
              </a:spcBef>
              <a:spcAft>
                <a:spcPts val="0"/>
              </a:spcAft>
              <a:buFont typeface="Symbol" panose="05050102010706020507" pitchFamily="18" charset="2"/>
              <a:buChar char=""/>
              <a:tabLst>
                <a:tab pos="2630805" algn="l"/>
              </a:tabLst>
            </a:pPr>
            <a:r>
              <a:rPr lang="pt-BR" dirty="0">
                <a:solidFill>
                  <a:srgbClr val="4F81BD"/>
                </a:solidFill>
                <a:latin typeface="Calibri" panose="020F0502020204030204" pitchFamily="34" charset="0"/>
                <a:ea typeface="SimSun" panose="02010600030101010101" pitchFamily="2" charset="-122"/>
                <a:cs typeface="Arial" panose="020B0604020202020204" pitchFamily="34" charset="0"/>
              </a:rPr>
              <a:t>Quando as pessoas chegam ao serviço, é oferecido um exame físico completo com tratamento adequado</a:t>
            </a: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a:t>
            </a:r>
            <a:endParaRPr lang="en-CH">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41</a:t>
            </a:fld>
            <a:endParaRPr lang="en-CH"/>
          </a:p>
        </p:txBody>
      </p:sp>
    </p:spTree>
    <p:extLst>
      <p:ext uri="{BB962C8B-B14F-4D97-AF65-F5344CB8AC3E}">
        <p14:creationId xmlns:p14="http://schemas.microsoft.com/office/powerpoint/2010/main" val="14357288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tabLst>
                <a:tab pos="450215" algn="l"/>
              </a:tabLs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Novamente, ao fazer a seguinte pergunta, observe que os participantes podem já ter fornecido algumas das respostas.</a:t>
            </a:r>
            <a:endParaRPr lang="en-CH">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tabLst>
                <a:tab pos="0" algn="l"/>
              </a:tabLst>
            </a:pPr>
            <a:r>
              <a:rPr lang="pt" b="1" dirty="0">
                <a:latin typeface="Calibri" panose="020F0502020204030204" pitchFamily="34" charset="0"/>
                <a:ea typeface="SimSun" panose="02010600030101010101" pitchFamily="2" charset="-122"/>
                <a:cs typeface="Arial" panose="020B0604020202020204" pitchFamily="34" charset="0"/>
              </a:rPr>
              <a:t>O que meu serviço pode fazer para melhorar o acesso a serviços e cuidados de saúde física?</a:t>
            </a:r>
            <a:endParaRPr lang="en-CH">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tabLst>
                <a:tab pos="2630805" algn="l"/>
              </a:tabLs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As respostas possíveis podem incluir:</a:t>
            </a:r>
            <a:endParaRPr lang="en-CH">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2630805" algn="l"/>
              </a:tabLs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O serviço poderia fornecer mais informações sobre saúde sexual e reprodutiva, bem como saúde física.</a:t>
            </a:r>
            <a:endParaRPr lang="en-CH">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2630805" algn="l"/>
              </a:tabLs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O serviço poderia fornecer alimentos mais saudáveis.</a:t>
            </a:r>
            <a:endParaRPr lang="en-CH">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2630805" algn="l"/>
              </a:tabLs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O serviço poderia oferecer mais oportunidades de exercícios físicos (por exemplo, esportes, caminhadas, etc.)</a:t>
            </a:r>
            <a:endParaRPr lang="en-CH">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2630805" algn="l"/>
              </a:tabLs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O serviço poderia facilitar encaminhamentos para outros serviços de saúde.</a:t>
            </a:r>
            <a:endParaRPr lang="en-CH">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0"/>
              </a:spcAft>
              <a:buFont typeface="Symbol" panose="05050102010706020507" pitchFamily="18" charset="2"/>
              <a:buChar char=""/>
              <a:tabLst>
                <a:tab pos="2630805" algn="l"/>
              </a:tabLs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O serviço poderia facilitar o acesso ao suporte relacionado a procedimentos e planos de seguro de saúde.</a:t>
            </a:r>
            <a:endParaRPr lang="en-CH">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1000"/>
              </a:spcAft>
              <a:buFont typeface="Symbol" panose="05050102010706020507" pitchFamily="18" charset="2"/>
              <a:buChar char=""/>
              <a:tabLst>
                <a:tab pos="2630805" algn="l"/>
              </a:tabLs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A equipe poderia prestar mais atenção e ser mais receptiva às necessidades de saúde física das pessoas.</a:t>
            </a:r>
            <a:endParaRPr lang="en-CH">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42</a:t>
            </a:fld>
            <a:endParaRPr lang="en-CH"/>
          </a:p>
        </p:txBody>
      </p:sp>
    </p:spTree>
    <p:extLst>
      <p:ext uri="{BB962C8B-B14F-4D97-AF65-F5344CB8AC3E}">
        <p14:creationId xmlns:p14="http://schemas.microsoft.com/office/powerpoint/2010/main" val="8599441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b="1" dirty="0">
                <a:solidFill>
                  <a:srgbClr val="4F81BD"/>
                </a:solidFill>
                <a:latin typeface="Calibri" panose="020F0502020204030204" pitchFamily="34" charset="0"/>
                <a:ea typeface="SimSun" panose="02010600030101010101" pitchFamily="2" charset="-122"/>
                <a:cs typeface="Calibri" panose="020F0502020204030204" pitchFamily="34" charset="0"/>
              </a:rPr>
              <a:t>Tempo para </a:t>
            </a:r>
            <a:r>
              <a:rPr lang="en-US" b="1" dirty="0" err="1">
                <a:solidFill>
                  <a:srgbClr val="4F81BD"/>
                </a:solidFill>
                <a:latin typeface="Calibri" panose="020F0502020204030204" pitchFamily="34" charset="0"/>
                <a:ea typeface="SimSun" panose="02010600030101010101" pitchFamily="2" charset="-122"/>
                <a:cs typeface="Calibri" panose="020F0502020204030204" pitchFamily="34" charset="0"/>
              </a:rPr>
              <a:t>este</a:t>
            </a:r>
            <a:r>
              <a:rPr lang="en-US" b="1" dirty="0">
                <a:solidFill>
                  <a:srgbClr val="4F81BD"/>
                </a:solidFill>
                <a:latin typeface="Calibri" panose="020F0502020204030204" pitchFamily="34" charset="0"/>
                <a:ea typeface="SimSun" panose="02010600030101010101" pitchFamily="2" charset="-122"/>
                <a:cs typeface="Calibri" panose="020F0502020204030204" pitchFamily="34" charset="0"/>
              </a:rPr>
              <a:t> </a:t>
            </a:r>
            <a:r>
              <a:rPr lang="en-US" b="1" dirty="0" err="1">
                <a:solidFill>
                  <a:srgbClr val="4F81BD"/>
                </a:solidFill>
                <a:latin typeface="Calibri" panose="020F0502020204030204" pitchFamily="34" charset="0"/>
                <a:ea typeface="SimSun" panose="02010600030101010101" pitchFamily="2" charset="-122"/>
                <a:cs typeface="Calibri" panose="020F0502020204030204" pitchFamily="34" charset="0"/>
              </a:rPr>
              <a:t>tema</a:t>
            </a:r>
            <a:r>
              <a:rPr lang="en-US" b="1" dirty="0">
                <a:solidFill>
                  <a:srgbClr val="4F81BD"/>
                </a:solidFill>
                <a:latin typeface="Calibri" panose="020F0502020204030204" pitchFamily="34" charset="0"/>
                <a:ea typeface="SimSun" panose="02010600030101010101" pitchFamily="2" charset="-122"/>
                <a:cs typeface="Calibri" panose="020F0502020204030204" pitchFamily="34" charset="0"/>
              </a:rPr>
              <a:t>.</a:t>
            </a:r>
            <a:endParaRPr lang="en-GB" dirty="0">
              <a:solidFill>
                <a:srgbClr val="4F81BD"/>
              </a:solidFill>
              <a:latin typeface="Calibri" panose="020F0502020204030204" pitchFamily="34" charset="0"/>
              <a:ea typeface="SimSun" panose="02010600030101010101" pitchFamily="2" charset="-122"/>
              <a:cs typeface="Calibri" panose="020F0502020204030204" pitchFamily="34" charset="0"/>
            </a:endParaRPr>
          </a:p>
          <a:p>
            <a:pPr algn="just">
              <a:spcAft>
                <a:spcPts val="0"/>
              </a:spcAft>
            </a:pPr>
            <a:r>
              <a:rPr lang="en-US" b="1" dirty="0">
                <a:solidFill>
                  <a:srgbClr val="000000"/>
                </a:solidFill>
                <a:latin typeface="Calibri" panose="020F0502020204030204" pitchFamily="34" charset="0"/>
                <a:ea typeface="SimSun" panose="02010600030101010101" pitchFamily="2" charset="-122"/>
                <a:cs typeface="Calibri" panose="020F0502020204030204" pitchFamily="34" charset="0"/>
              </a:rPr>
              <a:t> </a:t>
            </a:r>
            <a:r>
              <a:rPr lang="pt" dirty="0">
                <a:latin typeface="Calibri" panose="020F0502020204030204" pitchFamily="34" charset="0"/>
                <a:ea typeface="SimSun" panose="02010600030101010101" pitchFamily="2" charset="-122"/>
                <a:cs typeface="Calibri" panose="020F0502020204030204" pitchFamily="34" charset="0"/>
              </a:rPr>
              <a:t>Aproximadamente 1 hora e 35 minutos.</a:t>
            </a:r>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43</a:t>
            </a:fld>
            <a:endParaRPr lang="en-CH"/>
          </a:p>
        </p:txBody>
      </p:sp>
    </p:spTree>
    <p:extLst>
      <p:ext uri="{BB962C8B-B14F-4D97-AF65-F5344CB8AC3E}">
        <p14:creationId xmlns:p14="http://schemas.microsoft.com/office/powerpoint/2010/main" val="1209437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2413" y="811213"/>
            <a:ext cx="3736975" cy="2103437"/>
          </a:xfrm>
        </p:spPr>
      </p:sp>
      <p:sp>
        <p:nvSpPr>
          <p:cNvPr id="3" name="Notes Placeholder 2"/>
          <p:cNvSpPr>
            <a:spLocks noGrp="1"/>
          </p:cNvSpPr>
          <p:nvPr>
            <p:ph type="body" idx="1"/>
          </p:nvPr>
        </p:nvSpPr>
        <p:spPr>
          <a:xfrm>
            <a:off x="685800" y="3177540"/>
            <a:ext cx="5486400" cy="4823460"/>
          </a:xfrm>
        </p:spPr>
        <p:txBody>
          <a:bodyPr/>
          <a:lstStyle/>
          <a:p>
            <a:pPr>
              <a:lnSpc>
                <a:spcPct val="115000"/>
              </a:lnSpc>
              <a:spcAft>
                <a:spcPts val="1000"/>
              </a:spcAft>
            </a:pPr>
            <a:r>
              <a:rPr lang="pt" b="1" i="1" dirty="0">
                <a:latin typeface="Calibri" panose="020F0502020204030204" pitchFamily="34" charset="0"/>
                <a:ea typeface="SimSun" panose="02010600030101010101" pitchFamily="2" charset="-122"/>
                <a:cs typeface="Arial" panose="020B0604020202020204" pitchFamily="34" charset="0"/>
              </a:rPr>
              <a:t>Exercício 3.1: Sentindo-se melhor (40 min.)</a:t>
            </a:r>
            <a:endParaRPr lang="en-CH">
              <a:latin typeface="Calibri" panose="020F0502020204030204" pitchFamily="34" charset="0"/>
              <a:ea typeface="SimSun" panose="02010600030101010101" pitchFamily="2" charset="-122"/>
              <a:cs typeface="Arial" panose="020B0604020202020204" pitchFamily="34" charset="0"/>
            </a:endParaRPr>
          </a:p>
          <a:p>
            <a:pPr marL="270510" marR="0" lvl="0" indent="-270510" algn="l" defTabSz="914400" rtl="0" eaLnBrk="1" fontAlgn="auto" latinLnBrk="0" hangingPunct="1">
              <a:lnSpc>
                <a:spcPct val="115000"/>
              </a:lnSpc>
              <a:spcBef>
                <a:spcPts val="0"/>
              </a:spcBef>
              <a:spcAft>
                <a:spcPts val="600"/>
              </a:spcAft>
              <a:buClrTx/>
              <a:buSzTx/>
              <a:buFontTx/>
              <a:buNone/>
              <a:tabLst/>
              <a:defRPr/>
            </a:pPr>
            <a:r>
              <a:rPr lang="pt" dirty="0">
                <a:latin typeface="Calibri" panose="020F0502020204030204" pitchFamily="34" charset="0"/>
                <a:ea typeface="SimSun" panose="02010600030101010101" pitchFamily="2" charset="-122"/>
                <a:cs typeface="Arial" panose="020B0604020202020204" pitchFamily="34" charset="0"/>
              </a:rPr>
              <a:t> </a:t>
            </a: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pt-BR" b="1" dirty="0">
                <a:latin typeface="Calibri" panose="020F0502020204030204" pitchFamily="34" charset="0"/>
                <a:ea typeface="SimSun" panose="02010600030101010101" pitchFamily="2" charset="-122"/>
                <a:cs typeface="Arial" panose="020B0604020202020204" pitchFamily="34" charset="0"/>
              </a:rPr>
              <a:t>Advertência</a:t>
            </a:r>
            <a:r>
              <a:rPr lang="pt" b="1" dirty="0">
                <a:latin typeface="Calibri" panose="020F0502020204030204" pitchFamily="34" charset="0"/>
                <a:ea typeface="SimSun" panose="02010600030101010101" pitchFamily="2" charset="-122"/>
                <a:cs typeface="Arial" panose="020B0604020202020204" pitchFamily="34" charset="0"/>
              </a:rPr>
              <a:t>: </a:t>
            </a:r>
            <a:r>
              <a:rPr lang="pt" dirty="0">
                <a:latin typeface="Calibri" panose="020F0502020204030204" pitchFamily="34" charset="0"/>
                <a:ea typeface="SimSun" panose="02010600030101010101" pitchFamily="2" charset="-122"/>
                <a:cs typeface="Arial" panose="020B0604020202020204" pitchFamily="34" charset="0"/>
              </a:rPr>
              <a:t>Esta atividade pode provocar fortes </a:t>
            </a:r>
            <a:r>
              <a:rPr lang="pt-BR" sz="1200" kern="1200" dirty="0">
                <a:solidFill>
                  <a:schemeClr val="tx1"/>
                </a:solidFill>
                <a:effectLst/>
                <a:latin typeface="+mn-lt"/>
                <a:ea typeface="+mn-ea"/>
                <a:cs typeface="+mn-cs"/>
              </a:rPr>
              <a:t>reações</a:t>
            </a:r>
            <a:r>
              <a:rPr lang="pt" dirty="0">
                <a:latin typeface="Calibri" panose="020F0502020204030204" pitchFamily="34" charset="0"/>
                <a:ea typeface="SimSun" panose="02010600030101010101" pitchFamily="2" charset="-122"/>
                <a:cs typeface="Arial" panose="020B0604020202020204" pitchFamily="34" charset="0"/>
              </a:rPr>
              <a:t> emocionais em algumas pessoas.</a:t>
            </a:r>
            <a:endParaRPr lang="en-CH">
              <a:latin typeface="Calibri" panose="020F0502020204030204" pitchFamily="34" charset="0"/>
              <a:ea typeface="SimSun" panose="02010600030101010101" pitchFamily="2" charset="-122"/>
              <a:cs typeface="Arial" panose="020B0604020202020204" pitchFamily="34"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lang="pt-BR" sz="1200" kern="1200" dirty="0">
                <a:solidFill>
                  <a:schemeClr val="tx1"/>
                </a:solidFill>
                <a:effectLst/>
                <a:latin typeface="+mn-lt"/>
                <a:ea typeface="+mn-ea"/>
                <a:cs typeface="+mn-cs"/>
              </a:rPr>
              <a:t>Os facilitadores devem estar atentos a isso e, antes de iniciar esta atividade, devem informar aos participantes que devem se sentir à vontade para expressar suas emoções, fazer uma pausa ou se retirar da sessão de treinamento até o final da atividade. O facilitador também deve estar atento a qualquer sinal de angústia apresentado pelos participantes e estar preparado para oferecer apoio </a:t>
            </a: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(consulte o documento </a:t>
            </a:r>
            <a:r>
              <a:rPr lang="pt" i="1" dirty="0">
                <a:solidFill>
                  <a:srgbClr val="4F81BD"/>
                </a:solidFill>
                <a:latin typeface="Calibri" panose="020F0502020204030204" pitchFamily="34" charset="0"/>
                <a:ea typeface="SimSun" panose="02010600030101010101" pitchFamily="2" charset="-122"/>
                <a:cs typeface="Arial" panose="020B0604020202020204" pitchFamily="34" charset="0"/>
              </a:rPr>
              <a:t>"Orientações para facilitadores" </a:t>
            </a: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para obter mais informações).</a:t>
            </a:r>
            <a:endParaRPr lang="en-CH">
              <a:latin typeface="Calibri" panose="020F0502020204030204" pitchFamily="34" charset="0"/>
              <a:ea typeface="SimSun" panose="02010600030101010101" pitchFamily="2" charset="-122"/>
              <a:cs typeface="Arial" panose="020B0604020202020204" pitchFamily="34" charset="0"/>
            </a:endParaRPr>
          </a:p>
          <a:p>
            <a:r>
              <a:rPr lang="pt-BR" sz="1200" kern="1200" dirty="0">
                <a:solidFill>
                  <a:schemeClr val="tx1"/>
                </a:solidFill>
                <a:effectLst/>
                <a:latin typeface="+mn-lt"/>
                <a:ea typeface="+mn-ea"/>
                <a:cs typeface="+mn-cs"/>
              </a:rPr>
              <a:t>Este exercício foi desenvolvido para encorajar os participantes a pensar sobre os desafios e fatores úteis envolvidos no processo de recuperação. </a:t>
            </a:r>
          </a:p>
          <a:p>
            <a:pPr algn="just">
              <a:lnSpc>
                <a:spcPct val="115000"/>
              </a:lnSpc>
              <a:spcAft>
                <a:spcPts val="600"/>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Comece perguntando aos participantes o seguinte:</a:t>
            </a:r>
            <a:endParaRPr lang="en-CH">
              <a:latin typeface="Calibri" panose="020F0502020204030204" pitchFamily="34" charset="0"/>
              <a:ea typeface="SimSun" panose="02010600030101010101" pitchFamily="2" charset="-122"/>
              <a:cs typeface="Arial" panose="020B0604020202020204" pitchFamily="34" charset="0"/>
            </a:endParaRPr>
          </a:p>
          <a:p>
            <a:r>
              <a:rPr lang="pt-BR" b="1" dirty="0">
                <a:latin typeface="Calibri" panose="020F0502020204030204" pitchFamily="34" charset="0"/>
                <a:ea typeface="Times New Roman" panose="02020603050405020304" pitchFamily="18" charset="0"/>
                <a:cs typeface="Times New Roman" panose="02020603050405020304" pitchFamily="18" charset="0"/>
              </a:rPr>
              <a:t>Pense em um momento em que você teve que se recuperar de algo – pode ser atual ou no passado</a:t>
            </a:r>
            <a:r>
              <a:rPr lang="pt" b="1" dirty="0">
                <a:latin typeface="Calibri" panose="020F0502020204030204" pitchFamily="34" charset="0"/>
                <a:ea typeface="Times New Roman" panose="02020603050405020304" pitchFamily="18" charset="0"/>
                <a:cs typeface="Times New Roman" panose="02020603050405020304" pitchFamily="18" charset="0"/>
              </a:rPr>
              <a:t>. </a:t>
            </a:r>
            <a:r>
              <a:rPr lang="pt-BR" sz="1200" kern="1200" dirty="0">
                <a:solidFill>
                  <a:schemeClr val="tx1"/>
                </a:solidFill>
                <a:effectLst/>
                <a:latin typeface="+mn-lt"/>
                <a:ea typeface="+mn-ea"/>
                <a:cs typeface="+mn-cs"/>
              </a:rPr>
              <a:t>Por exemplo, lutar contra uma doença física, perder alguém que você amava, ser vítima de abuso, perder uma importante oportunidade ou emprego. Pode ser qualquer coisa que você possa imaginar, não necessariamente relacionada à saúde mental. </a:t>
            </a:r>
            <a:endParaRPr lang="en-CH">
              <a:latin typeface="Calibri" panose="020F0502020204030204" pitchFamily="34" charset="0"/>
              <a:ea typeface="SimSun" panose="02010600030101010101" pitchFamily="2" charset="-122"/>
              <a:cs typeface="Arial" panose="020B0604020202020204" pitchFamily="34" charset="0"/>
            </a:endParaRPr>
          </a:p>
          <a:p>
            <a:pPr marL="400050" marR="0" indent="-171450" algn="just">
              <a:lnSpc>
                <a:spcPct val="115000"/>
              </a:lnSpc>
              <a:spcBef>
                <a:spcPts val="0"/>
              </a:spcBef>
              <a:spcAft>
                <a:spcPts val="600"/>
              </a:spcAft>
              <a:buFont typeface="Arial" panose="020B0604020202020204" pitchFamily="34" charset="0"/>
              <a:buChar char="•"/>
            </a:pPr>
            <a:r>
              <a:rPr lang="pt" b="1" dirty="0">
                <a:latin typeface="Calibri" panose="020F0502020204030204" pitchFamily="34" charset="0"/>
                <a:ea typeface="Times New Roman" panose="02020603050405020304" pitchFamily="18" charset="0"/>
                <a:cs typeface="Times New Roman" panose="02020603050405020304" pitchFamily="18" charset="0"/>
              </a:rPr>
              <a:t>Quais desafios emocionais você teve?</a:t>
            </a:r>
            <a:endParaRPr lang="en-CH">
              <a:latin typeface="Calibri" panose="020F0502020204030204" pitchFamily="34" charset="0"/>
              <a:ea typeface="SimSun" panose="02010600030101010101" pitchFamily="2" charset="-122"/>
              <a:cs typeface="Arial" panose="020B0604020202020204" pitchFamily="34" charset="0"/>
            </a:endParaRPr>
          </a:p>
          <a:p>
            <a:pPr marL="400050" marR="0" indent="-171450" algn="just">
              <a:lnSpc>
                <a:spcPct val="115000"/>
              </a:lnSpc>
              <a:spcBef>
                <a:spcPts val="0"/>
              </a:spcBef>
              <a:spcAft>
                <a:spcPts val="600"/>
              </a:spcAft>
              <a:buFont typeface="Arial" panose="020B0604020202020204" pitchFamily="34" charset="0"/>
              <a:buChar char="•"/>
            </a:pPr>
            <a:r>
              <a:rPr lang="pt" b="1" dirty="0">
                <a:latin typeface="Calibri" panose="020F0502020204030204" pitchFamily="34" charset="0"/>
                <a:ea typeface="Times New Roman" panose="02020603050405020304" pitchFamily="18" charset="0"/>
                <a:cs typeface="Times New Roman" panose="02020603050405020304" pitchFamily="18" charset="0"/>
              </a:rPr>
              <a:t>Como você lidou com isso (positiva ou negativamente)?</a:t>
            </a:r>
            <a:endParaRPr lang="en-CH">
              <a:latin typeface="Calibri" panose="020F0502020204030204" pitchFamily="34" charset="0"/>
              <a:ea typeface="SimSun" panose="02010600030101010101" pitchFamily="2" charset="-122"/>
              <a:cs typeface="Arial" panose="020B0604020202020204" pitchFamily="34" charset="0"/>
            </a:endParaRPr>
          </a:p>
          <a:p>
            <a:pPr marL="228600" marR="0" lvl="0" indent="-228600" algn="just">
              <a:lnSpc>
                <a:spcPct val="115000"/>
              </a:lnSpc>
              <a:spcBef>
                <a:spcPts val="0"/>
              </a:spcBef>
              <a:spcAft>
                <a:spcPts val="1000"/>
              </a:spcAft>
              <a:buFont typeface="Symbol" panose="05050102010706020507" pitchFamily="18" charset="2"/>
              <a:buChar char=""/>
            </a:pPr>
            <a:r>
              <a:rPr lang="pt-BR" b="1" dirty="0">
                <a:latin typeface="Calibri" panose="020F0502020204030204" pitchFamily="34" charset="0"/>
                <a:ea typeface="Times New Roman" panose="02020603050405020304" pitchFamily="18" charset="0"/>
                <a:cs typeface="Times New Roman" panose="02020603050405020304" pitchFamily="18" charset="0"/>
              </a:rPr>
              <a:t>O que foi difícil durante o processo de recuperação da situação?</a:t>
            </a:r>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44</a:t>
            </a:fld>
            <a:endParaRPr lang="en-CH"/>
          </a:p>
        </p:txBody>
      </p:sp>
      <p:pic>
        <p:nvPicPr>
          <p:cNvPr id="5" name="Picture 4" descr="C:\Users\baudelm\AppData\Local\Microsoft\Windows\Temporary Internet Files\Content.IE5\4MHX7CRP\Warning-sign-4504-large[1].png">
            <a:extLst>
              <a:ext uri="{FF2B5EF4-FFF2-40B4-BE49-F238E27FC236}">
                <a16:creationId xmlns:a16="http://schemas.microsoft.com/office/drawing/2014/main" id="{BC76411A-8600-425F-88F3-5437EAACC1F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405" y="3565723"/>
            <a:ext cx="224790" cy="224790"/>
          </a:xfrm>
          <a:prstGeom prst="rect">
            <a:avLst/>
          </a:prstGeom>
          <a:noFill/>
          <a:ln>
            <a:noFill/>
          </a:ln>
        </p:spPr>
      </p:pic>
    </p:spTree>
    <p:extLst>
      <p:ext uri="{BB962C8B-B14F-4D97-AF65-F5344CB8AC3E}">
        <p14:creationId xmlns:p14="http://schemas.microsoft.com/office/powerpoint/2010/main" val="2467055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Após essa discussão, faça as seguintes perguntas aos participantes:</a:t>
            </a:r>
            <a:endParaRPr lang="en-CH">
              <a:latin typeface="Calibri" panose="020F0502020204030204" pitchFamily="34" charset="0"/>
              <a:ea typeface="SimSun" panose="02010600030101010101" pitchFamily="2" charset="-122"/>
              <a:cs typeface="Arial" panose="020B0604020202020204" pitchFamily="34" charset="0"/>
            </a:endParaRPr>
          </a:p>
          <a:p>
            <a:pPr marL="342900" marR="0" lvl="0" indent="-342900" algn="just">
              <a:lnSpc>
                <a:spcPct val="115000"/>
              </a:lnSpc>
              <a:spcBef>
                <a:spcPts val="0"/>
              </a:spcBef>
              <a:spcAft>
                <a:spcPts val="1000"/>
              </a:spcAft>
              <a:buFont typeface="Symbol" panose="05050102010706020507" pitchFamily="18" charset="2"/>
              <a:buChar char=""/>
            </a:pPr>
            <a:r>
              <a:rPr lang="pt" b="1" dirty="0">
                <a:latin typeface="Calibri" panose="020F0502020204030204" pitchFamily="34" charset="0"/>
                <a:ea typeface="Times New Roman" panose="02020603050405020304" pitchFamily="18" charset="0"/>
                <a:cs typeface="Times New Roman" panose="02020603050405020304" pitchFamily="18" charset="0"/>
              </a:rPr>
              <a:t>O que ajudou você a melhorar/superar essa situação?</a:t>
            </a:r>
            <a:endParaRPr lang="en-CH">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Dê aos participantes 2 a 3 minutos para refletirem ou anotarem suas experiências pessoais de recuperação. Pode ser útil que eles pensem na recuperação como uma jornada. Peça a um ou mais voluntários que compartilhem suas experiências. O objetivo é permitir que o grupo reflita sobre o que está envolvido na recuperação em geral.</a:t>
            </a:r>
          </a:p>
          <a:p>
            <a:pPr marL="0" marR="0" lvl="0" indent="0" algn="just" defTabSz="914400" rtl="0" eaLnBrk="1" fontAlgn="auto" latinLnBrk="0" hangingPunct="1">
              <a:lnSpc>
                <a:spcPct val="115000"/>
              </a:lnSpc>
              <a:spcBef>
                <a:spcPts val="0"/>
              </a:spcBef>
              <a:spcAft>
                <a:spcPts val="1000"/>
              </a:spcAft>
              <a:buClrTx/>
              <a:buSzTx/>
              <a:buFontTx/>
              <a:buNone/>
              <a:tabLst/>
              <a:defRPr/>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A seguir, veja </a:t>
            </a:r>
            <a:r>
              <a:rPr lang="pt"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a tabela a seguir:</a:t>
            </a:r>
            <a:endParaRPr lang="en-CH">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endParaRPr lang="en-CH">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45</a:t>
            </a:fld>
            <a:endParaRPr lang="en-CH"/>
          </a:p>
        </p:txBody>
      </p:sp>
    </p:spTree>
    <p:extLst>
      <p:ext uri="{BB962C8B-B14F-4D97-AF65-F5344CB8AC3E}">
        <p14:creationId xmlns:p14="http://schemas.microsoft.com/office/powerpoint/2010/main" val="39851961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2650" y="1143000"/>
            <a:ext cx="4878388" cy="2743200"/>
          </a:xfrm>
        </p:spPr>
      </p:sp>
      <p:sp>
        <p:nvSpPr>
          <p:cNvPr id="3" name="Notes Placeholder 2"/>
          <p:cNvSpPr>
            <a:spLocks noGrp="1"/>
          </p:cNvSpPr>
          <p:nvPr>
            <p:ph type="body" idx="1"/>
          </p:nvPr>
        </p:nvSpPr>
        <p:spPr>
          <a:xfrm>
            <a:off x="685800" y="4126230"/>
            <a:ext cx="5486400" cy="4240530"/>
          </a:xfrm>
        </p:spPr>
        <p: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lang="pt-BR" sz="1200" b="0" i="0" u="none" strike="noStrike" kern="1200" dirty="0">
                <a:solidFill>
                  <a:schemeClr val="tx1"/>
                </a:solidFill>
                <a:effectLst/>
                <a:latin typeface="+mn-lt"/>
                <a:ea typeface="+mn-ea"/>
                <a:cs typeface="+mn-cs"/>
              </a:rPr>
              <a:t>Uma pesquisa baseada na Escócia descobriu que fatores importantes no caminho para a recuperação incluem</a:t>
            </a:r>
            <a:r>
              <a:rPr lang="en-US" i="1" dirty="0">
                <a:latin typeface="Calibri" panose="020F0502020204030204" pitchFamily="34" charset="0"/>
                <a:ea typeface="Times New Roman" panose="02020603050405020304" pitchFamily="18" charset="0"/>
                <a:cs typeface="Times New Roman" panose="02020603050405020304" pitchFamily="18" charset="0"/>
              </a:rPr>
              <a:t>(</a:t>
            </a:r>
            <a:r>
              <a:rPr lang="en-US" i="1" dirty="0">
                <a:latin typeface="Calibri" panose="020F0502020204030204" pitchFamily="34" charset="0"/>
                <a:ea typeface="Times New Roman" panose="02020603050405020304" pitchFamily="18" charset="0"/>
                <a:cs typeface="Times New Roman" panose="02020603050405020304" pitchFamily="18" charset="0"/>
                <a:hlinkClick r:id="rId3" action="ppaction://hlinkfile" tooltip=", 2011 #70"/>
              </a:rPr>
              <a:t>13</a:t>
            </a:r>
            <a:r>
              <a:rPr lang="en-US" i="1" dirty="0">
                <a:latin typeface="Calibri" panose="020F0502020204030204" pitchFamily="34" charset="0"/>
                <a:ea typeface="Times New Roman" panose="02020603050405020304" pitchFamily="18" charset="0"/>
                <a:cs typeface="Times New Roman" panose="02020603050405020304" pitchFamily="18" charset="0"/>
              </a:rPr>
              <a:t>)</a:t>
            </a:r>
            <a:r>
              <a:rPr lang="en-US" dirty="0">
                <a:latin typeface="Calibri" panose="020F0502020204030204" pitchFamily="34" charset="0"/>
                <a:ea typeface="Times New Roman" panose="02020603050405020304" pitchFamily="18" charset="0"/>
                <a:cs typeface="Times New Roman" panose="02020603050405020304" pitchFamily="18" charset="0"/>
              </a:rPr>
              <a:t>:</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endPar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endParaRPr>
          </a:p>
          <a:p>
            <a:r>
              <a:rPr lang="pt-BR" sz="1200" b="0" i="0" u="none" strike="noStrike" kern="1200" dirty="0">
                <a:solidFill>
                  <a:schemeClr val="tx1"/>
                </a:solidFill>
                <a:effectLst/>
                <a:latin typeface="+mn-lt"/>
                <a:ea typeface="+mn-ea"/>
                <a:cs typeface="+mn-cs"/>
              </a:rPr>
              <a:t>Pergunte aos participantes:</a:t>
            </a:r>
          </a:p>
          <a:p>
            <a:r>
              <a:rPr lang="pt-BR" sz="1200" b="0" i="0" u="none" strike="noStrike" kern="1200" dirty="0">
                <a:solidFill>
                  <a:schemeClr val="tx1"/>
                </a:solidFill>
                <a:effectLst/>
                <a:latin typeface="+mn-lt"/>
                <a:ea typeface="+mn-ea"/>
                <a:cs typeface="+mn-cs"/>
              </a:rPr>
              <a:t>Como esta tabela é semelhante ou diferente dos fatores que foram importantes no seu próprio processo ou jornada de recuperação?</a:t>
            </a:r>
          </a:p>
          <a:p>
            <a:r>
              <a:rPr lang="pt-BR" sz="1200" kern="1200" dirty="0">
                <a:solidFill>
                  <a:schemeClr val="tx1"/>
                </a:solidFill>
                <a:effectLst/>
                <a:latin typeface="+mn-lt"/>
                <a:ea typeface="+mn-ea"/>
                <a:cs typeface="+mn-cs"/>
              </a:rPr>
              <a:t>Os participantes provavelmente serão capazes de identificar uma série de fatores comuns.</a:t>
            </a:r>
          </a:p>
        </p:txBody>
      </p:sp>
      <p:sp>
        <p:nvSpPr>
          <p:cNvPr id="4" name="Slide Number Placeholder 3"/>
          <p:cNvSpPr>
            <a:spLocks noGrp="1"/>
          </p:cNvSpPr>
          <p:nvPr>
            <p:ph type="sldNum" sz="quarter" idx="5"/>
          </p:nvPr>
        </p:nvSpPr>
        <p:spPr/>
        <p:txBody>
          <a:bodyPr/>
          <a:lstStyle/>
          <a:p>
            <a:fld id="{F4F7DB96-B4E3-48F2-8E35-A4648E993116}" type="slidenum">
              <a:rPr lang="en-CH" smtClean="0"/>
              <a:t>46</a:t>
            </a:fld>
            <a:endParaRPr lang="en-CH"/>
          </a:p>
        </p:txBody>
      </p:sp>
    </p:spTree>
    <p:extLst>
      <p:ext uri="{BB962C8B-B14F-4D97-AF65-F5344CB8AC3E}">
        <p14:creationId xmlns:p14="http://schemas.microsoft.com/office/powerpoint/2010/main" val="28802635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Depois</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que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os</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participantes</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identificarem</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as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semelhanças</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destaque</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o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seguinte</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a:t>
            </a:r>
          </a:p>
          <a:p>
            <a:pPr marL="628650" lvl="1" indent="-171450">
              <a:lnSpc>
                <a:spcPct val="115000"/>
              </a:lnSpc>
              <a:spcAft>
                <a:spcPts val="1000"/>
              </a:spcAft>
              <a:buFont typeface="Arial" panose="020B0604020202020204" pitchFamily="34" charset="0"/>
              <a:buChar char="•"/>
            </a:pP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É</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importante</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observar</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que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os</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fatores</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de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recuperação</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listados</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nesta</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tabela</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não</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se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aplicam</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apenas</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pessoas</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com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deficiências</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psicossociais</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intelectuais</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ou</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cognitivas</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Todos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estão</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se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recuperando</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ou</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já</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se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recuperaram</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de algo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em</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suas</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vidas</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Portanto</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esses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fatores</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de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recuperação</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podem</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se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aplicar</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todos</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a:t>
            </a:r>
          </a:p>
          <a:p>
            <a:pPr marL="628650" lvl="1" indent="-171450">
              <a:lnSpc>
                <a:spcPct val="115000"/>
              </a:lnSpc>
              <a:spcAft>
                <a:spcPts val="1000"/>
              </a:spcAft>
              <a:buFont typeface="Arial" panose="020B0604020202020204" pitchFamily="34" charset="0"/>
              <a:buChar char="•"/>
            </a:pP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No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entanto</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recuperação</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pode</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ser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mais</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difícil</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para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algumas</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pessoas</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do que para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outras</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pois as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pessoas</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podem</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se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recuperar</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de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coisas</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diferentes</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em</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contextos</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muito</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diferentes</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As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pessoas</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também</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podem</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estar</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em</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pontos</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muito</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diferentes</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em</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sua</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jornada de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recuperação</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a:t>
            </a:r>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47</a:t>
            </a:fld>
            <a:endParaRPr lang="en-CH"/>
          </a:p>
        </p:txBody>
      </p:sp>
    </p:spTree>
    <p:extLst>
      <p:ext uri="{BB962C8B-B14F-4D97-AF65-F5344CB8AC3E}">
        <p14:creationId xmlns:p14="http://schemas.microsoft.com/office/powerpoint/2010/main" val="10839117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8641" y="4400549"/>
            <a:ext cx="5753559" cy="4203623"/>
          </a:xfrm>
        </p:spPr>
        <p:txBody>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lang="pt-BR" sz="1200" b="1" i="1" kern="1200" dirty="0">
                <a:solidFill>
                  <a:schemeClr val="tx1"/>
                </a:solidFill>
                <a:effectLst/>
                <a:latin typeface="+mn-lt"/>
                <a:ea typeface="+mn-ea"/>
                <a:cs typeface="+mn-cs"/>
              </a:rPr>
              <a:t>Apresentação: Recuperação (14) (50 minutos) </a:t>
            </a:r>
          </a:p>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O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objetivo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desta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apresentação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é</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apresentar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abordagem</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de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recuperação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Lembre</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aos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participantes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que a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abordagem</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de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recuperação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será</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abordada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com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mais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detalhes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em</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um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módulo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separado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sobre</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Práticas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de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recuperação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para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saúde</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mental 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bem-estar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t>
            </a:r>
          </a:p>
          <a:p>
            <a:pPr algn="just">
              <a:lnSpc>
                <a:spcPct val="115000"/>
              </a:lnSpc>
              <a:spcAft>
                <a:spcPts val="1000"/>
              </a:spcAft>
            </a:pP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O </a:t>
            </a:r>
            <a:r>
              <a:rPr lang="en-GB" b="1" dirty="0" err="1">
                <a:solidFill>
                  <a:srgbClr val="4F81BD"/>
                </a:solidFill>
                <a:latin typeface="Calibri" panose="020F0502020204030204" pitchFamily="34" charset="0"/>
                <a:ea typeface="SimSun" panose="02010600030101010101" pitchFamily="2" charset="-122"/>
                <a:cs typeface="Arial" panose="020B0604020202020204" pitchFamily="34" charset="0"/>
              </a:rPr>
              <a:t>significado</a:t>
            </a:r>
            <a:r>
              <a:rPr lang="en-GB" b="1" dirty="0">
                <a:solidFill>
                  <a:srgbClr val="4F81BD"/>
                </a:solidFill>
                <a:latin typeface="Calibri" panose="020F0502020204030204" pitchFamily="34" charset="0"/>
                <a:ea typeface="SimSun" panose="02010600030101010101" pitchFamily="2" charset="-122"/>
                <a:cs typeface="Arial" panose="020B0604020202020204" pitchFamily="34" charset="0"/>
              </a:rPr>
              <a:t> da </a:t>
            </a:r>
            <a:r>
              <a:rPr lang="en-GB" b="1" dirty="0" err="1">
                <a:solidFill>
                  <a:srgbClr val="4F81BD"/>
                </a:solidFill>
                <a:latin typeface="Calibri" panose="020F0502020204030204" pitchFamily="34" charset="0"/>
                <a:ea typeface="SimSun" panose="02010600030101010101" pitchFamily="2" charset="-122"/>
                <a:cs typeface="Arial" panose="020B0604020202020204" pitchFamily="34" charset="0"/>
              </a:rPr>
              <a:t>recuperação</a:t>
            </a:r>
            <a:endParaRPr lang="en-GB" b="1"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•O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significado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da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recuperação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pode</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ser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diferente</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para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cada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pessoa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Para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muitas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pessoas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recuperação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significa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recuperar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o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controle</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da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sua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identidade</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e da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sua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vida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ter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esperança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na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vida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viver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uma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vida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que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tenha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significado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para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elas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seja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através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do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trabalho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dos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relacionamentos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do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envolvimento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na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comunidade</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da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espiritualidade</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ou</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de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alguns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ou</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todos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esses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fatores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t>
            </a:r>
          </a:p>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•Essa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compreensão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da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recuperação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nos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afasta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da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ideia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ou</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do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objetivo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de “ser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curado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ou</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voltar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 ser normal”.</a:t>
            </a:r>
          </a:p>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•Em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vez</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disso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este</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conceito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de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recuperação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centra-se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mais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em</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ganhar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um novo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significado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propósito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na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vida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em</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ser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empoderado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capaz</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de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viver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uma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vida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autodirigida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apesar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do que se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possa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ter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vivido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apesar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de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qualquer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sofrimento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emocional</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que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ainda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possa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fazer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parte</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da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vida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de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cada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um.</a:t>
            </a:r>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48</a:t>
            </a:fld>
            <a:endParaRPr lang="en-CH"/>
          </a:p>
        </p:txBody>
      </p:sp>
    </p:spTree>
    <p:extLst>
      <p:ext uri="{BB962C8B-B14F-4D97-AF65-F5344CB8AC3E}">
        <p14:creationId xmlns:p14="http://schemas.microsoft.com/office/powerpoint/2010/main" val="16954813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pt"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Neste ponto, você pode mostrar aos participantes o seguinte vídeo:</a:t>
            </a:r>
            <a:endParaRPr lang="en-CH">
              <a:latin typeface="Calibri" panose="020F0502020204030204" pitchFamily="34" charset="0"/>
              <a:ea typeface="SimSun" panose="02010600030101010101" pitchFamily="2" charset="-122"/>
              <a:cs typeface="Arial" panose="020B0604020202020204" pitchFamily="34" charset="0"/>
            </a:endParaRPr>
          </a:p>
          <a:p>
            <a:pPr>
              <a:spcAft>
                <a:spcPts val="1000"/>
              </a:spcAft>
            </a:pPr>
            <a:r>
              <a:rPr lang="pt" dirty="0">
                <a:latin typeface="Calibri" panose="020F0502020204030204" pitchFamily="34" charset="0"/>
                <a:ea typeface="SimSun" panose="02010600030101010101" pitchFamily="2" charset="-122"/>
                <a:cs typeface="Arial" panose="020B0604020202020204" pitchFamily="34" charset="0"/>
              </a:rPr>
              <a:t>ASHA </a:t>
            </a:r>
            <a:r>
              <a:rPr lang="pt" dirty="0" err="1">
                <a:latin typeface="Calibri" panose="020F0502020204030204" pitchFamily="34" charset="0"/>
                <a:ea typeface="SimSun" panose="02010600030101010101" pitchFamily="2" charset="-122"/>
                <a:cs typeface="Arial" panose="020B0604020202020204" pitchFamily="34" charset="0"/>
              </a:rPr>
              <a:t>International</a:t>
            </a:r>
            <a:r>
              <a:rPr lang="pt" dirty="0">
                <a:latin typeface="Calibri" panose="020F0502020204030204" pitchFamily="34" charset="0"/>
                <a:ea typeface="SimSun" panose="02010600030101010101" pitchFamily="2" charset="-122"/>
                <a:cs typeface="Arial" panose="020B0604020202020204" pitchFamily="34" charset="0"/>
              </a:rPr>
              <a:t> (2015) </a:t>
            </a:r>
            <a:r>
              <a:rPr lang="pt" dirty="0" err="1">
                <a:latin typeface="Calibri" panose="020F0502020204030204" pitchFamily="34" charset="0"/>
                <a:ea typeface="SimSun" panose="02010600030101010101" pitchFamily="2" charset="-122"/>
                <a:cs typeface="Arial" panose="020B0604020202020204" pitchFamily="34" charset="0"/>
              </a:rPr>
              <a:t>Reshma</a:t>
            </a:r>
            <a:r>
              <a:rPr lang="pt" dirty="0">
                <a:latin typeface="Calibri" panose="020F0502020204030204" pitchFamily="34" charset="0"/>
                <a:ea typeface="SimSun" panose="02010600030101010101" pitchFamily="2" charset="-122"/>
                <a:cs typeface="Arial" panose="020B0604020202020204" pitchFamily="34" charset="0"/>
              </a:rPr>
              <a:t> </a:t>
            </a:r>
            <a:r>
              <a:rPr lang="pt" dirty="0" err="1">
                <a:latin typeface="Calibri" panose="020F0502020204030204" pitchFamily="34" charset="0"/>
                <a:ea typeface="SimSun" panose="02010600030101010101" pitchFamily="2" charset="-122"/>
                <a:cs typeface="Arial" panose="020B0604020202020204" pitchFamily="34" charset="0"/>
              </a:rPr>
              <a:t>Valliappan</a:t>
            </a:r>
            <a:r>
              <a:rPr lang="pt" dirty="0">
                <a:latin typeface="Calibri" panose="020F0502020204030204" pitchFamily="34" charset="0"/>
                <a:ea typeface="SimSun" panose="02010600030101010101" pitchFamily="2" charset="-122"/>
                <a:cs typeface="Arial" panose="020B0604020202020204" pitchFamily="34" charset="0"/>
              </a:rPr>
              <a:t> , Índia, </a:t>
            </a:r>
            <a:r>
              <a:rPr lang="pt" dirty="0" err="1">
                <a:latin typeface="Calibri" panose="020F0502020204030204" pitchFamily="34" charset="0"/>
                <a:ea typeface="SimSun" panose="02010600030101010101" pitchFamily="2" charset="-122"/>
                <a:cs typeface="Arial" panose="020B0604020202020204" pitchFamily="34" charset="0"/>
              </a:rPr>
              <a:t>You</a:t>
            </a:r>
            <a:r>
              <a:rPr lang="pt" dirty="0">
                <a:latin typeface="Calibri" panose="020F0502020204030204" pitchFamily="34" charset="0"/>
                <a:ea typeface="SimSun" panose="02010600030101010101" pitchFamily="2" charset="-122"/>
                <a:cs typeface="Arial" panose="020B0604020202020204" pitchFamily="34" charset="0"/>
              </a:rPr>
              <a:t> </a:t>
            </a:r>
            <a:r>
              <a:rPr lang="pt" dirty="0" err="1">
                <a:latin typeface="Calibri" panose="020F0502020204030204" pitchFamily="34" charset="0"/>
                <a:ea typeface="SimSun" panose="02010600030101010101" pitchFamily="2" charset="-122"/>
                <a:cs typeface="Arial" panose="020B0604020202020204" pitchFamily="34" charset="0"/>
              </a:rPr>
              <a:t>Can</a:t>
            </a:r>
            <a:r>
              <a:rPr lang="pt" dirty="0">
                <a:latin typeface="Calibri" panose="020F0502020204030204" pitchFamily="34" charset="0"/>
                <a:ea typeface="SimSun" panose="02010600030101010101" pitchFamily="2" charset="-122"/>
                <a:cs typeface="Arial" panose="020B0604020202020204" pitchFamily="34" charset="0"/>
              </a:rPr>
              <a:t> </a:t>
            </a:r>
            <a:r>
              <a:rPr lang="pt" dirty="0" err="1">
                <a:latin typeface="Calibri" panose="020F0502020204030204" pitchFamily="34" charset="0"/>
                <a:ea typeface="SimSun" panose="02010600030101010101" pitchFamily="2" charset="-122"/>
                <a:cs typeface="Arial" panose="020B0604020202020204" pitchFamily="34" charset="0"/>
              </a:rPr>
              <a:t>Recover</a:t>
            </a:r>
            <a:r>
              <a:rPr lang="pt" dirty="0">
                <a:latin typeface="Calibri" panose="020F0502020204030204" pitchFamily="34" charset="0"/>
                <a:ea typeface="SimSun" panose="02010600030101010101" pitchFamily="2" charset="-122"/>
                <a:cs typeface="Arial" panose="020B0604020202020204" pitchFamily="34" charset="0"/>
              </a:rPr>
              <a:t> Project (1:34 min.) </a:t>
            </a:r>
            <a:r>
              <a:rPr lang="pt" u="sng" dirty="0">
                <a:latin typeface="Calibri" panose="020F0502020204030204" pitchFamily="34" charset="0"/>
                <a:ea typeface="SimSun" panose="02010600030101010101" pitchFamily="2" charset="-122"/>
                <a:cs typeface="Arial" panose="020B0604020202020204" pitchFamily="34" charset="0"/>
              </a:rPr>
              <a:t>https://</a:t>
            </a:r>
            <a:r>
              <a:rPr lang="pt" u="sng" dirty="0" err="1">
                <a:latin typeface="Calibri" panose="020F0502020204030204" pitchFamily="34" charset="0"/>
                <a:ea typeface="SimSun" panose="02010600030101010101" pitchFamily="2" charset="-122"/>
                <a:cs typeface="Arial" panose="020B0604020202020204" pitchFamily="34" charset="0"/>
              </a:rPr>
              <a:t>youtu.be</a:t>
            </a:r>
            <a:r>
              <a:rPr lang="pt" u="sng" dirty="0">
                <a:latin typeface="Calibri" panose="020F0502020204030204" pitchFamily="34" charset="0"/>
                <a:ea typeface="SimSun" panose="02010600030101010101" pitchFamily="2" charset="-122"/>
                <a:cs typeface="Arial" panose="020B0604020202020204" pitchFamily="34" charset="0"/>
              </a:rPr>
              <a:t> / E0YbpciUxRk </a:t>
            </a:r>
            <a:r>
              <a:rPr lang="pt" dirty="0">
                <a:latin typeface="Calibri" panose="020F0502020204030204" pitchFamily="34" charset="0"/>
                <a:ea typeface="SimSun" panose="02010600030101010101" pitchFamily="2" charset="-122"/>
                <a:cs typeface="Arial" panose="020B0604020202020204" pitchFamily="34" charset="0"/>
              </a:rPr>
              <a:t>(</a:t>
            </a:r>
            <a:r>
              <a:rPr lang="pt-BR" dirty="0">
                <a:latin typeface="Calibri" panose="020F0502020204030204" pitchFamily="34" charset="0"/>
                <a:ea typeface="SimSun" panose="02010600030101010101" pitchFamily="2" charset="-122"/>
                <a:cs typeface="Arial" panose="020B0604020202020204" pitchFamily="34" charset="0"/>
              </a:rPr>
              <a:t>acesso</a:t>
            </a:r>
            <a:r>
              <a:rPr lang="pt" dirty="0">
                <a:latin typeface="Calibri" panose="020F0502020204030204" pitchFamily="34" charset="0"/>
                <a:ea typeface="SimSun" panose="02010600030101010101" pitchFamily="2" charset="-122"/>
                <a:cs typeface="Arial" panose="020B0604020202020204" pitchFamily="34" charset="0"/>
              </a:rPr>
              <a:t> em 9 de abril de 2019).</a:t>
            </a:r>
            <a:endParaRPr lang="en-CH" sz="105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pt" dirty="0" err="1">
                <a:latin typeface="Calibri" panose="020F0502020204030204" pitchFamily="34" charset="0"/>
                <a:ea typeface="SimSun" panose="02010600030101010101" pitchFamily="2" charset="-122"/>
                <a:cs typeface="Arial" panose="020B0604020202020204" pitchFamily="34" charset="0"/>
              </a:rPr>
              <a:t>Reshma</a:t>
            </a:r>
            <a:r>
              <a:rPr lang="pt" dirty="0">
                <a:latin typeface="Calibri" panose="020F0502020204030204" pitchFamily="34" charset="0"/>
                <a:ea typeface="SimSun" panose="02010600030101010101" pitchFamily="2" charset="-122"/>
                <a:cs typeface="Arial" panose="020B0604020202020204" pitchFamily="34" charset="0"/>
              </a:rPr>
              <a:t> </a:t>
            </a:r>
            <a:r>
              <a:rPr lang="pt" dirty="0" err="1">
                <a:latin typeface="Calibri" panose="020F0502020204030204" pitchFamily="34" charset="0"/>
                <a:ea typeface="SimSun" panose="02010600030101010101" pitchFamily="2" charset="-122"/>
                <a:cs typeface="Arial" panose="020B0604020202020204" pitchFamily="34" charset="0"/>
              </a:rPr>
              <a:t>Valliappan</a:t>
            </a:r>
            <a:r>
              <a:rPr lang="pt" dirty="0">
                <a:latin typeface="Calibri" panose="020F0502020204030204" pitchFamily="34" charset="0"/>
                <a:ea typeface="SimSun" panose="02010600030101010101" pitchFamily="2" charset="-122"/>
                <a:cs typeface="Arial" panose="020B0604020202020204" pitchFamily="34" charset="0"/>
              </a:rPr>
              <a:t> conta sua história pessoal sobre o que a recuperação significa para sua vida.</a:t>
            </a:r>
            <a:endParaRPr lang="en-CH">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49</a:t>
            </a:fld>
            <a:endParaRPr lang="en-CH"/>
          </a:p>
        </p:txBody>
      </p:sp>
    </p:spTree>
    <p:extLst>
      <p:ext uri="{BB962C8B-B14F-4D97-AF65-F5344CB8AC3E}">
        <p14:creationId xmlns:p14="http://schemas.microsoft.com/office/powerpoint/2010/main" val="24370842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Todos </a:t>
            </a:r>
            <a:r>
              <a:rPr lang="en-US" dirty="0" err="1">
                <a:latin typeface="Calibri" panose="020F0502020204030204" pitchFamily="34" charset="0"/>
                <a:ea typeface="Times New Roman" panose="02020603050405020304" pitchFamily="18" charset="0"/>
                <a:cs typeface="Times New Roman" panose="02020603050405020304" pitchFamily="18" charset="0"/>
              </a:rPr>
              <a:t>enfrentam</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desafios</a:t>
            </a:r>
            <a:r>
              <a:rPr lang="en-US" dirty="0">
                <a:latin typeface="Calibri" panose="020F0502020204030204" pitchFamily="34" charset="0"/>
                <a:ea typeface="Times New Roman" panose="02020603050405020304" pitchFamily="18" charset="0"/>
                <a:cs typeface="Times New Roman" panose="02020603050405020304" pitchFamily="18" charset="0"/>
              </a:rPr>
              <a:t> no </a:t>
            </a:r>
            <a:r>
              <a:rPr lang="en-US" dirty="0" err="1">
                <a:latin typeface="Calibri" panose="020F0502020204030204" pitchFamily="34" charset="0"/>
                <a:ea typeface="Times New Roman" panose="02020603050405020304" pitchFamily="18" charset="0"/>
                <a:cs typeface="Times New Roman" panose="02020603050405020304" pitchFamily="18" charset="0"/>
              </a:rPr>
              <a:t>caminho</a:t>
            </a:r>
            <a:r>
              <a:rPr lang="en-US" dirty="0">
                <a:latin typeface="Calibri" panose="020F0502020204030204" pitchFamily="34" charset="0"/>
                <a:ea typeface="Times New Roman" panose="02020603050405020304" pitchFamily="18" charset="0"/>
                <a:cs typeface="Times New Roman" panose="02020603050405020304" pitchFamily="18" charset="0"/>
              </a:rPr>
              <a:t> para a </a:t>
            </a:r>
            <a:r>
              <a:rPr lang="en-US" dirty="0" err="1">
                <a:latin typeface="Calibri" panose="020F0502020204030204" pitchFamily="34" charset="0"/>
                <a:ea typeface="Times New Roman" panose="02020603050405020304" pitchFamily="18" charset="0"/>
                <a:cs typeface="Times New Roman" panose="02020603050405020304" pitchFamily="18" charset="0"/>
              </a:rPr>
              <a:t>recuperação</a:t>
            </a:r>
            <a:r>
              <a:rPr lang="en-US" dirty="0">
                <a:latin typeface="Calibri" panose="020F0502020204030204" pitchFamily="34" charset="0"/>
                <a:ea typeface="Times New Roman" panose="02020603050405020304" pitchFamily="18" charset="0"/>
                <a:cs typeface="Times New Roman" panose="02020603050405020304" pitchFamily="18" charset="0"/>
              </a:rPr>
              <a:t>.</a:t>
            </a:r>
          </a:p>
          <a:p>
            <a:pPr marL="342900" marR="0" lvl="0" indent="-342900">
              <a:lnSpc>
                <a:spcPct val="115000"/>
              </a:lnSpc>
              <a:spcBef>
                <a:spcPts val="0"/>
              </a:spcBef>
              <a:spcAft>
                <a:spcPts val="0"/>
              </a:spcAft>
              <a:buFont typeface="Symbol" panose="05050102010706020507" pitchFamily="18" charset="2"/>
              <a:buChar char=""/>
            </a:pP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dirty="0" err="1">
                <a:latin typeface="Calibri" panose="020F0502020204030204" pitchFamily="34" charset="0"/>
                <a:ea typeface="Times New Roman" panose="02020603050405020304" pitchFamily="18" charset="0"/>
                <a:cs typeface="Times New Roman" panose="02020603050405020304" pitchFamily="18" charset="0"/>
              </a:rPr>
              <a:t>Embora</a:t>
            </a:r>
            <a:r>
              <a:rPr lang="en-US" dirty="0">
                <a:latin typeface="Calibri" panose="020F0502020204030204" pitchFamily="34" charset="0"/>
                <a:ea typeface="Times New Roman" panose="02020603050405020304" pitchFamily="18" charset="0"/>
                <a:cs typeface="Times New Roman" panose="02020603050405020304" pitchFamily="18" charset="0"/>
              </a:rPr>
              <a:t> a </a:t>
            </a:r>
            <a:r>
              <a:rPr lang="en-US" dirty="0" err="1">
                <a:latin typeface="Calibri" panose="020F0502020204030204" pitchFamily="34" charset="0"/>
                <a:ea typeface="Times New Roman" panose="02020603050405020304" pitchFamily="18" charset="0"/>
                <a:cs typeface="Times New Roman" panose="02020603050405020304" pitchFamily="18" charset="0"/>
              </a:rPr>
              <a:t>recuperação</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seja</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b="1" u="sng" dirty="0" err="1">
                <a:latin typeface="Calibri" panose="020F0502020204030204" pitchFamily="34" charset="0"/>
                <a:ea typeface="Times New Roman" panose="02020603050405020304" pitchFamily="18" charset="0"/>
                <a:cs typeface="Times New Roman" panose="02020603050405020304" pitchFamily="18" charset="0"/>
              </a:rPr>
              <a:t>única</a:t>
            </a:r>
            <a:r>
              <a:rPr lang="en-US" b="1" u="sng" dirty="0">
                <a:latin typeface="Calibri" panose="020F0502020204030204" pitchFamily="34" charset="0"/>
                <a:ea typeface="Times New Roman" panose="02020603050405020304" pitchFamily="18" charset="0"/>
                <a:cs typeface="Times New Roman" panose="02020603050405020304" pitchFamily="18" charset="0"/>
              </a:rPr>
              <a:t> e </a:t>
            </a:r>
            <a:r>
              <a:rPr lang="en-US" b="1" u="sng" dirty="0" err="1">
                <a:latin typeface="Calibri" panose="020F0502020204030204" pitchFamily="34" charset="0"/>
                <a:ea typeface="Times New Roman" panose="02020603050405020304" pitchFamily="18" charset="0"/>
                <a:cs typeface="Times New Roman" panose="02020603050405020304" pitchFamily="18" charset="0"/>
              </a:rPr>
              <a:t>pessoal</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muitos</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elementos</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são</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influenciados</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pelas</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relações</a:t>
            </a:r>
            <a:r>
              <a:rPr lang="en-US" dirty="0">
                <a:latin typeface="Calibri" panose="020F0502020204030204" pitchFamily="34" charset="0"/>
                <a:ea typeface="Times New Roman" panose="02020603050405020304" pitchFamily="18" charset="0"/>
                <a:cs typeface="Times New Roman" panose="02020603050405020304" pitchFamily="18" charset="0"/>
              </a:rPr>
              <a:t> e </a:t>
            </a:r>
            <a:r>
              <a:rPr lang="en-US" dirty="0" err="1">
                <a:latin typeface="Calibri" panose="020F0502020204030204" pitchFamily="34" charset="0"/>
                <a:ea typeface="Times New Roman" panose="02020603050405020304" pitchFamily="18" charset="0"/>
                <a:cs typeface="Times New Roman" panose="02020603050405020304" pitchFamily="18" charset="0"/>
              </a:rPr>
              <a:t>interações</a:t>
            </a:r>
            <a:r>
              <a:rPr lang="en-US" dirty="0">
                <a:latin typeface="Calibri" panose="020F0502020204030204" pitchFamily="34" charset="0"/>
                <a:ea typeface="Times New Roman" panose="02020603050405020304" pitchFamily="18" charset="0"/>
                <a:cs typeface="Times New Roman" panose="02020603050405020304" pitchFamily="18" charset="0"/>
              </a:rPr>
              <a:t> entre as </a:t>
            </a:r>
            <a:r>
              <a:rPr lang="en-US" dirty="0" err="1">
                <a:latin typeface="Calibri" panose="020F0502020204030204" pitchFamily="34" charset="0"/>
                <a:ea typeface="Times New Roman" panose="02020603050405020304" pitchFamily="18" charset="0"/>
                <a:cs typeface="Times New Roman" panose="02020603050405020304" pitchFamily="18" charset="0"/>
              </a:rPr>
              <a:t>pessoas</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bem</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como</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pelo</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ambiente</a:t>
            </a:r>
            <a:r>
              <a:rPr lang="en-US" dirty="0">
                <a:latin typeface="Calibri" panose="020F0502020204030204" pitchFamily="34" charset="0"/>
                <a:ea typeface="Times New Roman" panose="02020603050405020304" pitchFamily="18" charset="0"/>
                <a:cs typeface="Times New Roman" panose="02020603050405020304" pitchFamily="18" charset="0"/>
              </a:rPr>
              <a:t> social e </a:t>
            </a:r>
            <a:r>
              <a:rPr lang="en-US" dirty="0" err="1">
                <a:latin typeface="Calibri" panose="020F0502020204030204" pitchFamily="34" charset="0"/>
                <a:ea typeface="Times New Roman" panose="02020603050405020304" pitchFamily="18" charset="0"/>
                <a:cs typeface="Times New Roman" panose="02020603050405020304" pitchFamily="18" charset="0"/>
              </a:rPr>
              <a:t>político</a:t>
            </a:r>
            <a:r>
              <a:rPr lang="en-US" dirty="0">
                <a:latin typeface="Calibri" panose="020F0502020204030204" pitchFamily="34" charset="0"/>
                <a:ea typeface="Times New Roman" panose="02020603050405020304" pitchFamily="18" charset="0"/>
                <a:cs typeface="Times New Roman" panose="02020603050405020304" pitchFamily="18" charset="0"/>
              </a:rPr>
              <a:t>.</a:t>
            </a:r>
          </a:p>
          <a:p>
            <a:pPr marL="342900" marR="0" lvl="0" indent="-342900">
              <a:lnSpc>
                <a:spcPct val="115000"/>
              </a:lnSpc>
              <a:spcBef>
                <a:spcPts val="0"/>
              </a:spcBef>
              <a:spcAft>
                <a:spcPts val="0"/>
              </a:spcAft>
              <a:buFont typeface="Symbol" panose="05050102010706020507" pitchFamily="18" charset="2"/>
              <a:buChar char=""/>
            </a:pP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dirty="0" err="1">
                <a:latin typeface="Calibri" panose="020F0502020204030204" pitchFamily="34" charset="0"/>
                <a:ea typeface="Times New Roman" panose="02020603050405020304" pitchFamily="18" charset="0"/>
                <a:cs typeface="Times New Roman" panose="02020603050405020304" pitchFamily="18" charset="0"/>
              </a:rPr>
              <a:t>Muitas</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vezes</a:t>
            </a:r>
            <a:r>
              <a:rPr lang="en-US" dirty="0">
                <a:latin typeface="Calibri" panose="020F0502020204030204" pitchFamily="34" charset="0"/>
                <a:ea typeface="Times New Roman" panose="02020603050405020304" pitchFamily="18" charset="0"/>
                <a:cs typeface="Times New Roman" panose="02020603050405020304" pitchFamily="18" charset="0"/>
              </a:rPr>
              <a:t>, esses </a:t>
            </a:r>
            <a:r>
              <a:rPr lang="en-US" dirty="0" err="1">
                <a:latin typeface="Calibri" panose="020F0502020204030204" pitchFamily="34" charset="0"/>
                <a:ea typeface="Times New Roman" panose="02020603050405020304" pitchFamily="18" charset="0"/>
                <a:cs typeface="Times New Roman" panose="02020603050405020304" pitchFamily="18" charset="0"/>
              </a:rPr>
              <a:t>elementos</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criam</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barreiras</a:t>
            </a:r>
            <a:r>
              <a:rPr lang="en-US" dirty="0">
                <a:latin typeface="Calibri" panose="020F0502020204030204" pitchFamily="34" charset="0"/>
                <a:ea typeface="Times New Roman" panose="02020603050405020304" pitchFamily="18" charset="0"/>
                <a:cs typeface="Times New Roman" panose="02020603050405020304" pitchFamily="18" charset="0"/>
              </a:rPr>
              <a:t> à </a:t>
            </a:r>
            <a:r>
              <a:rPr lang="en-US" dirty="0" err="1">
                <a:latin typeface="Calibri" panose="020F0502020204030204" pitchFamily="34" charset="0"/>
                <a:ea typeface="Times New Roman" panose="02020603050405020304" pitchFamily="18" charset="0"/>
                <a:cs typeface="Times New Roman" panose="02020603050405020304" pitchFamily="18" charset="0"/>
              </a:rPr>
              <a:t>recuperação</a:t>
            </a:r>
            <a:r>
              <a:rPr lang="en-US" dirty="0">
                <a:latin typeface="Calibri" panose="020F0502020204030204" pitchFamily="34" charset="0"/>
                <a:ea typeface="Times New Roman" panose="02020603050405020304" pitchFamily="18" charset="0"/>
                <a:cs typeface="Times New Roman" panose="02020603050405020304" pitchFamily="18" charset="0"/>
              </a:rPr>
              <a:t>.</a:t>
            </a:r>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50</a:t>
            </a:fld>
            <a:endParaRPr lang="en-CH"/>
          </a:p>
        </p:txBody>
      </p:sp>
    </p:spTree>
    <p:extLst>
      <p:ext uri="{BB962C8B-B14F-4D97-AF65-F5344CB8AC3E}">
        <p14:creationId xmlns:p14="http://schemas.microsoft.com/office/powerpoint/2010/main" val="142081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Objetivos</a:t>
            </a:r>
            <a:r>
              <a:rPr lang="en-US" b="1" dirty="0"/>
              <a:t> de </a:t>
            </a:r>
            <a:r>
              <a:rPr lang="en-US" b="1" dirty="0" err="1"/>
              <a:t>aprendizagem</a:t>
            </a:r>
            <a:endParaRPr lang="en-US" b="1" dirty="0"/>
          </a:p>
          <a:p>
            <a:endParaRPr lang="en-US" dirty="0"/>
          </a:p>
          <a:p>
            <a:r>
              <a:rPr lang="en-US" dirty="0" err="1"/>
              <a:t>Os</a:t>
            </a:r>
            <a:r>
              <a:rPr lang="en-US" dirty="0"/>
              <a:t> </a:t>
            </a:r>
            <a:r>
              <a:rPr lang="en-US" dirty="0" err="1"/>
              <a:t>participantes</a:t>
            </a:r>
            <a:r>
              <a:rPr lang="en-US" dirty="0"/>
              <a:t> </a:t>
            </a:r>
            <a:r>
              <a:rPr lang="en-US" dirty="0" err="1"/>
              <a:t>irão</a:t>
            </a:r>
            <a:r>
              <a:rPr lang="en-US" dirty="0"/>
              <a:t>:</a:t>
            </a:r>
          </a:p>
          <a:p>
            <a:pPr marL="171450" indent="-171450">
              <a:buFont typeface="Arial" panose="020B0604020202020204" pitchFamily="34" charset="0"/>
              <a:buChar char="•"/>
            </a:pPr>
            <a:r>
              <a:rPr lang="pt-BR" dirty="0"/>
              <a:t>entender os conceitos de saúde mental e bem-estar; </a:t>
            </a:r>
          </a:p>
          <a:p>
            <a:pPr marL="171450" indent="-171450">
              <a:buFont typeface="Arial" panose="020B0604020202020204" pitchFamily="34" charset="0"/>
              <a:buChar char="•"/>
            </a:pPr>
            <a:r>
              <a:rPr lang="pt-BR" dirty="0"/>
              <a:t>explorar o que os serviços de saúde mental e serviços relacionados podem fazer para promover a saúde e o bem-estar; </a:t>
            </a:r>
          </a:p>
          <a:p>
            <a:pPr marL="171450" indent="-171450">
              <a:buFont typeface="Arial" panose="020B0604020202020204" pitchFamily="34" charset="0"/>
              <a:buChar char="•"/>
            </a:pPr>
            <a:r>
              <a:rPr lang="pt-BR" dirty="0"/>
              <a:t>entender os principais componentes e barreiras para a recuperação; </a:t>
            </a:r>
          </a:p>
          <a:p>
            <a:pPr marL="171450" indent="-171450">
              <a:buFont typeface="Arial" panose="020B0604020202020204" pitchFamily="34" charset="0"/>
              <a:buChar char="•"/>
            </a:pPr>
            <a:r>
              <a:rPr lang="pt-BR" dirty="0"/>
              <a:t>desenvolver uma compreensão do papel da saúde mental e serviços relacionados na promoção e apoio à saúde e à recuperação; </a:t>
            </a:r>
          </a:p>
          <a:p>
            <a:pPr marL="171450" indent="-171450">
              <a:buFont typeface="Arial" panose="020B0604020202020204" pitchFamily="34" charset="0"/>
              <a:buChar char="•"/>
            </a:pPr>
            <a:r>
              <a:rPr lang="pt-BR" dirty="0"/>
              <a:t>explorar como indivíduos e serviços podem respeitar, proteger e assegurar o cumprimento do direito das pessoas à saúde e recuperação. </a:t>
            </a:r>
          </a:p>
        </p:txBody>
      </p:sp>
      <p:sp>
        <p:nvSpPr>
          <p:cNvPr id="4" name="Slide Number Placeholder 3"/>
          <p:cNvSpPr>
            <a:spLocks noGrp="1"/>
          </p:cNvSpPr>
          <p:nvPr>
            <p:ph type="sldNum" sz="quarter" idx="5"/>
          </p:nvPr>
        </p:nvSpPr>
        <p:spPr/>
        <p:txBody>
          <a:bodyPr/>
          <a:lstStyle/>
          <a:p>
            <a:fld id="{91600A8A-902E-430E-A833-453AE05FDB61}" type="slidenum">
              <a:rPr lang="en-GB" smtClean="0"/>
              <a:t>6</a:t>
            </a:fld>
            <a:endParaRPr lang="en-GB"/>
          </a:p>
        </p:txBody>
      </p:sp>
    </p:spTree>
    <p:extLst>
      <p:ext uri="{BB962C8B-B14F-4D97-AF65-F5344CB8AC3E}">
        <p14:creationId xmlns:p14="http://schemas.microsoft.com/office/powerpoint/2010/main" val="28158930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pt" b="1" dirty="0">
                <a:latin typeface="Calibri" panose="020F0502020204030204" pitchFamily="34" charset="0"/>
                <a:ea typeface="Times New Roman" panose="02020603050405020304" pitchFamily="18" charset="0"/>
                <a:cs typeface="Times New Roman" panose="02020603050405020304" pitchFamily="18" charset="0"/>
              </a:rPr>
              <a:t>Barreiras à recuperação</a:t>
            </a:r>
            <a:endParaRPr lang="en-CH">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Neste ponto da apresentação, pergunte aos participantes:</a:t>
            </a:r>
            <a:endParaRPr lang="en-CH">
              <a:latin typeface="Calibri" panose="020F0502020204030204" pitchFamily="34" charset="0"/>
              <a:ea typeface="SimSun" panose="02010600030101010101" pitchFamily="2" charset="-122"/>
              <a:cs typeface="Arial" panose="020B0604020202020204" pitchFamily="34" charset="0"/>
            </a:endParaRPr>
          </a:p>
          <a:p>
            <a:pPr marL="171450" indent="-171450" algn="just">
              <a:lnSpc>
                <a:spcPct val="115000"/>
              </a:lnSpc>
              <a:spcAft>
                <a:spcPts val="1000"/>
              </a:spcAft>
              <a:buFont typeface="Arial" panose="020B0604020202020204" pitchFamily="34" charset="0"/>
              <a:buChar char="•"/>
            </a:pPr>
            <a:r>
              <a:rPr lang="pt" b="1" dirty="0">
                <a:latin typeface="Calibri" panose="020F0502020204030204" pitchFamily="34" charset="0"/>
                <a:ea typeface="Times New Roman" panose="02020603050405020304" pitchFamily="18" charset="0"/>
                <a:cs typeface="Times New Roman" panose="02020603050405020304" pitchFamily="18" charset="0"/>
              </a:rPr>
              <a:t>O que pode dificultar a recuperação de pessoas com deficiências psicossociais, intelectuais ou cognitivas?</a:t>
            </a:r>
            <a:endParaRPr lang="en-CH">
              <a:latin typeface="Calibri" panose="020F0502020204030204" pitchFamily="34" charset="0"/>
              <a:ea typeface="SimSun" panose="02010600030101010101" pitchFamily="2" charset="-122"/>
              <a:cs typeface="Arial" panose="020B0604020202020204" pitchFamily="34" charset="0"/>
            </a:endParaRPr>
          </a:p>
          <a:p>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Peça ao grupo para fazer um brainstorming de ideias e escrevê-las no </a:t>
            </a:r>
            <a:r>
              <a:rPr lang="pt" i="1" dirty="0" err="1">
                <a:solidFill>
                  <a:srgbClr val="4F81BD"/>
                </a:solidFill>
                <a:latin typeface="Calibri" panose="020F0502020204030204" pitchFamily="34" charset="0"/>
                <a:ea typeface="SimSun" panose="02010600030101010101" pitchFamily="2" charset="-122"/>
                <a:cs typeface="Arial" panose="020B0604020202020204" pitchFamily="34" charset="0"/>
              </a:rPr>
              <a:t>flipchart</a:t>
            </a: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a:t>
            </a:r>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51</a:t>
            </a:fld>
            <a:endParaRPr lang="en-CH"/>
          </a:p>
        </p:txBody>
      </p:sp>
    </p:spTree>
    <p:extLst>
      <p:ext uri="{BB962C8B-B14F-4D97-AF65-F5344CB8AC3E}">
        <p14:creationId xmlns:p14="http://schemas.microsoft.com/office/powerpoint/2010/main" val="23304785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5425" y="733425"/>
            <a:ext cx="3867150" cy="2174875"/>
          </a:xfrm>
        </p:spPr>
      </p:sp>
      <p:sp>
        <p:nvSpPr>
          <p:cNvPr id="3" name="Notes Placeholder 2"/>
          <p:cNvSpPr>
            <a:spLocks noGrp="1"/>
          </p:cNvSpPr>
          <p:nvPr>
            <p:ph type="body" idx="1"/>
          </p:nvPr>
        </p:nvSpPr>
        <p:spPr>
          <a:xfrm>
            <a:off x="768091" y="3454977"/>
            <a:ext cx="5321817" cy="4683184"/>
          </a:xfrm>
        </p:spPr>
        <p:txBody>
          <a:bodyPr numCol="1"/>
          <a:lstStyle/>
          <a:p>
            <a:pPr>
              <a:lnSpc>
                <a:spcPct val="115000"/>
              </a:lnSpc>
              <a:spcAft>
                <a:spcPts val="600"/>
              </a:spcAft>
            </a:pP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Após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discussão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mostre</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aos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participantes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seguinte</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lista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como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ponto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de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comparação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com as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respostas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que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eles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forneceram</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en-US" b="1" dirty="0">
                <a:latin typeface="Calibri" panose="020F0502020204030204" pitchFamily="34" charset="0"/>
                <a:ea typeface="Times New Roman" panose="02020603050405020304" pitchFamily="18" charset="0"/>
                <a:cs typeface="Times New Roman" panose="02020603050405020304" pitchFamily="18" charset="0"/>
              </a:rPr>
              <a:t>As </a:t>
            </a:r>
            <a:r>
              <a:rPr lang="en-US" b="1" dirty="0" err="1">
                <a:latin typeface="Calibri" panose="020F0502020204030204" pitchFamily="34" charset="0"/>
                <a:ea typeface="Times New Roman" panose="02020603050405020304" pitchFamily="18" charset="0"/>
                <a:cs typeface="Times New Roman" panose="02020603050405020304" pitchFamily="18" charset="0"/>
              </a:rPr>
              <a:t>barreiras</a:t>
            </a:r>
            <a:r>
              <a:rPr lang="en-US" b="1" dirty="0">
                <a:latin typeface="Calibri" panose="020F0502020204030204" pitchFamily="34" charset="0"/>
                <a:ea typeface="Times New Roman" panose="02020603050405020304" pitchFamily="18" charset="0"/>
                <a:cs typeface="Times New Roman" panose="02020603050405020304" pitchFamily="18" charset="0"/>
              </a:rPr>
              <a:t> à </a:t>
            </a:r>
            <a:r>
              <a:rPr lang="en-US" b="1" dirty="0" err="1">
                <a:latin typeface="Calibri" panose="020F0502020204030204" pitchFamily="34" charset="0"/>
                <a:ea typeface="Times New Roman" panose="02020603050405020304" pitchFamily="18" charset="0"/>
                <a:cs typeface="Times New Roman" panose="02020603050405020304" pitchFamily="18" charset="0"/>
              </a:rPr>
              <a:t>recuperação</a:t>
            </a:r>
            <a:r>
              <a:rPr lang="en-US" b="1" dirty="0">
                <a:latin typeface="Calibri" panose="020F0502020204030204" pitchFamily="34" charset="0"/>
                <a:ea typeface="Times New Roman" panose="02020603050405020304" pitchFamily="18" charset="0"/>
                <a:cs typeface="Times New Roman" panose="02020603050405020304" pitchFamily="18" charset="0"/>
              </a:rPr>
              <a:t> </a:t>
            </a:r>
            <a:r>
              <a:rPr lang="en-US" b="1" dirty="0" err="1">
                <a:latin typeface="Calibri" panose="020F0502020204030204" pitchFamily="34" charset="0"/>
                <a:ea typeface="Times New Roman" panose="02020603050405020304" pitchFamily="18" charset="0"/>
                <a:cs typeface="Times New Roman" panose="02020603050405020304" pitchFamily="18" charset="0"/>
              </a:rPr>
              <a:t>podem</a:t>
            </a:r>
            <a:r>
              <a:rPr lang="en-US" b="1" dirty="0">
                <a:latin typeface="Calibri" panose="020F0502020204030204" pitchFamily="34" charset="0"/>
                <a:ea typeface="Times New Roman" panose="02020603050405020304" pitchFamily="18" charset="0"/>
                <a:cs typeface="Times New Roman" panose="02020603050405020304" pitchFamily="18" charset="0"/>
              </a:rPr>
              <a:t> </a:t>
            </a:r>
            <a:r>
              <a:rPr lang="en-US" b="1" dirty="0" err="1">
                <a:latin typeface="Calibri" panose="020F0502020204030204" pitchFamily="34" charset="0"/>
                <a:ea typeface="Times New Roman" panose="02020603050405020304" pitchFamily="18" charset="0"/>
                <a:cs typeface="Times New Roman" panose="02020603050405020304" pitchFamily="18" charset="0"/>
              </a:rPr>
              <a:t>incluir</a:t>
            </a:r>
            <a:r>
              <a:rPr lang="en-US" b="1" dirty="0">
                <a:latin typeface="Calibri" panose="020F0502020204030204" pitchFamily="34" charset="0"/>
                <a:ea typeface="Times New Roman" panose="02020603050405020304" pitchFamily="18" charset="0"/>
                <a:cs typeface="Times New Roman" panose="02020603050405020304" pitchFamily="18" charset="0"/>
              </a:rPr>
              <a:t>:</a:t>
            </a:r>
            <a:endParaRPr lang="en-CH" b="1"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Falta de </a:t>
            </a:r>
            <a:r>
              <a:rPr lang="en-GB" dirty="0" err="1">
                <a:latin typeface="Calibri" panose="020F0502020204030204" pitchFamily="34" charset="0"/>
                <a:ea typeface="SimSun" panose="02010600030101010101" pitchFamily="2" charset="-122"/>
                <a:cs typeface="Arial" panose="020B0604020202020204" pitchFamily="34" charset="0"/>
              </a:rPr>
              <a:t>identidade</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autoestima</a:t>
            </a:r>
            <a:r>
              <a:rPr lang="en-GB" dirty="0">
                <a:latin typeface="Calibri" panose="020F0502020204030204" pitchFamily="34" charset="0"/>
                <a:ea typeface="SimSun" panose="02010600030101010101" pitchFamily="2" charset="-122"/>
                <a:cs typeface="Arial" panose="020B0604020202020204" pitchFamily="34" charset="0"/>
              </a:rPr>
              <a:t> e </a:t>
            </a:r>
            <a:r>
              <a:rPr lang="en-GB" dirty="0" err="1">
                <a:latin typeface="Calibri" panose="020F0502020204030204" pitchFamily="34" charset="0"/>
                <a:ea typeface="SimSun" panose="02010600030101010101" pitchFamily="2" charset="-122"/>
                <a:cs typeface="Arial" panose="020B0604020202020204" pitchFamily="34" charset="0"/>
              </a:rPr>
              <a:t>esperança</a:t>
            </a:r>
            <a:r>
              <a:rPr lang="en-GB" dirty="0">
                <a:latin typeface="Calibri" panose="020F0502020204030204" pitchFamily="34" charset="0"/>
                <a:ea typeface="SimSun" panose="02010600030101010101" pitchFamily="2" charset="-122"/>
                <a:cs typeface="Arial" panose="020B0604020202020204" pitchFamily="34" charset="0"/>
              </a:rPr>
              <a:t>.</a:t>
            </a:r>
          </a:p>
          <a:p>
            <a:pPr marL="228600" marR="0" lvl="0"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Maus-</a:t>
            </a:r>
            <a:r>
              <a:rPr lang="en-GB" dirty="0" err="1">
                <a:latin typeface="Calibri" panose="020F0502020204030204" pitchFamily="34" charset="0"/>
                <a:ea typeface="SimSun" panose="02010600030101010101" pitchFamily="2" charset="-122"/>
                <a:cs typeface="Arial" panose="020B0604020202020204" pitchFamily="34" charset="0"/>
              </a:rPr>
              <a:t>tratos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negligência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abuso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ou</a:t>
            </a:r>
            <a:r>
              <a:rPr lang="en-GB" dirty="0">
                <a:latin typeface="Calibri" panose="020F0502020204030204" pitchFamily="34" charset="0"/>
                <a:ea typeface="SimSun" panose="02010600030101010101" pitchFamily="2" charset="-122"/>
                <a:cs typeface="Arial" panose="020B0604020202020204" pitchFamily="34" charset="0"/>
              </a:rPr>
              <a:t> trauma.</a:t>
            </a:r>
          </a:p>
          <a:p>
            <a:pPr marL="228600" marR="0" lvl="0" indent="-228600">
              <a:spcBef>
                <a:spcPts val="0"/>
              </a:spcBef>
              <a:spcAft>
                <a:spcPts val="0"/>
              </a:spcAft>
              <a:buFont typeface="Symbol" panose="05050102010706020507" pitchFamily="18" charset="2"/>
              <a:buChar char=""/>
            </a:pPr>
            <a:r>
              <a:rPr lang="en-GB" dirty="0" err="1">
                <a:latin typeface="Calibri" panose="020F0502020204030204" pitchFamily="34" charset="0"/>
                <a:ea typeface="SimSun" panose="02010600030101010101" pitchFamily="2" charset="-122"/>
                <a:cs typeface="Arial" panose="020B0604020202020204" pitchFamily="34" charset="0"/>
              </a:rPr>
              <a:t>Pobreza</a:t>
            </a:r>
            <a:r>
              <a:rPr lang="en-GB" dirty="0">
                <a:latin typeface="Calibri" panose="020F0502020204030204" pitchFamily="34" charset="0"/>
                <a:ea typeface="SimSun" panose="02010600030101010101" pitchFamily="2" charset="-122"/>
                <a:cs typeface="Arial" panose="020B0604020202020204" pitchFamily="34" charset="0"/>
              </a:rPr>
              <a:t>.</a:t>
            </a:r>
          </a:p>
          <a:p>
            <a:pPr marL="228600" marR="0" lvl="0"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Falta de </a:t>
            </a:r>
            <a:r>
              <a:rPr lang="en-GB" dirty="0" err="1">
                <a:latin typeface="Calibri" panose="020F0502020204030204" pitchFamily="34" charset="0"/>
                <a:ea typeface="SimSun" panose="02010600030101010101" pitchFamily="2" charset="-122"/>
                <a:cs typeface="Arial" panose="020B0604020202020204" pitchFamily="34" charset="0"/>
              </a:rPr>
              <a:t>oportunidades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educacionais</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geração</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renda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sociais</a:t>
            </a:r>
            <a:r>
              <a:rPr lang="en-GB" dirty="0">
                <a:latin typeface="Calibri" panose="020F0502020204030204" pitchFamily="34" charset="0"/>
                <a:ea typeface="SimSun" panose="02010600030101010101" pitchFamily="2" charset="-122"/>
                <a:cs typeface="Arial" panose="020B0604020202020204" pitchFamily="34" charset="0"/>
              </a:rPr>
              <a:t> e </a:t>
            </a:r>
            <a:r>
              <a:rPr lang="en-GB" dirty="0" err="1">
                <a:latin typeface="Calibri" panose="020F0502020204030204" pitchFamily="34" charset="0"/>
                <a:ea typeface="SimSun" panose="02010600030101010101" pitchFamily="2" charset="-122"/>
                <a:cs typeface="Arial" panose="020B0604020202020204" pitchFamily="34" charset="0"/>
              </a:rPr>
              <a:t>outras</a:t>
            </a:r>
            <a:r>
              <a:rPr lang="en-GB" dirty="0">
                <a:latin typeface="Calibri" panose="020F0502020204030204" pitchFamily="34" charset="0"/>
                <a:ea typeface="SimSun" panose="02010600030101010101" pitchFamily="2" charset="-122"/>
                <a:cs typeface="Arial" panose="020B0604020202020204" pitchFamily="34" charset="0"/>
              </a:rPr>
              <a:t>.</a:t>
            </a:r>
          </a:p>
          <a:p>
            <a:pPr marL="228600" marR="0" lvl="0"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Ser </a:t>
            </a:r>
            <a:r>
              <a:rPr lang="en-GB" dirty="0" err="1">
                <a:latin typeface="Calibri" panose="020F0502020204030204" pitchFamily="34" charset="0"/>
                <a:ea typeface="SimSun" panose="02010600030101010101" pitchFamily="2" charset="-122"/>
                <a:cs typeface="Arial" panose="020B0604020202020204" pitchFamily="34" charset="0"/>
              </a:rPr>
              <a:t>excluído</a:t>
            </a:r>
            <a:r>
              <a:rPr lang="en-GB" dirty="0">
                <a:latin typeface="Calibri" panose="020F0502020204030204" pitchFamily="34" charset="0"/>
                <a:ea typeface="SimSun" panose="02010600030101010101" pitchFamily="2" charset="-122"/>
                <a:cs typeface="Arial" panose="020B0604020202020204" pitchFamily="34" charset="0"/>
              </a:rPr>
              <a:t> da </a:t>
            </a:r>
            <a:r>
              <a:rPr lang="en-GB" dirty="0" err="1">
                <a:latin typeface="Calibri" panose="020F0502020204030204" pitchFamily="34" charset="0"/>
                <a:ea typeface="SimSun" panose="02010600030101010101" pitchFamily="2" charset="-122"/>
                <a:cs typeface="Arial" panose="020B0604020202020204" pitchFamily="34" charset="0"/>
              </a:rPr>
              <a:t>família</a:t>
            </a:r>
            <a:r>
              <a:rPr lang="en-GB" dirty="0">
                <a:latin typeface="Calibri" panose="020F0502020204030204" pitchFamily="34" charset="0"/>
                <a:ea typeface="SimSun" panose="02010600030101010101" pitchFamily="2" charset="-122"/>
                <a:cs typeface="Arial" panose="020B0604020202020204" pitchFamily="34" charset="0"/>
              </a:rPr>
              <a:t>, dos amigos, das redes </a:t>
            </a:r>
            <a:r>
              <a:rPr lang="en-GB" dirty="0" err="1">
                <a:latin typeface="Calibri" panose="020F0502020204030204" pitchFamily="34" charset="0"/>
                <a:ea typeface="SimSun" panose="02010600030101010101" pitchFamily="2" charset="-122"/>
                <a:cs typeface="Arial" panose="020B0604020202020204" pitchFamily="34" charset="0"/>
              </a:rPr>
              <a:t>sociais</a:t>
            </a:r>
            <a:r>
              <a:rPr lang="en-GB" dirty="0">
                <a:latin typeface="Calibri" panose="020F0502020204030204" pitchFamily="34" charset="0"/>
                <a:ea typeface="SimSun" panose="02010600030101010101" pitchFamily="2" charset="-122"/>
                <a:cs typeface="Arial" panose="020B0604020202020204" pitchFamily="34" charset="0"/>
              </a:rPr>
              <a:t>/de </a:t>
            </a:r>
            <a:r>
              <a:rPr lang="en-GB" dirty="0" err="1">
                <a:latin typeface="Calibri" panose="020F0502020204030204" pitchFamily="34" charset="0"/>
                <a:ea typeface="SimSun" panose="02010600030101010101" pitchFamily="2" charset="-122"/>
                <a:cs typeface="Arial" panose="020B0604020202020204" pitchFamily="34" charset="0"/>
              </a:rPr>
              <a:t>apoio</a:t>
            </a:r>
            <a:r>
              <a:rPr lang="en-GB" dirty="0">
                <a:latin typeface="Calibri" panose="020F0502020204030204" pitchFamily="34" charset="0"/>
                <a:ea typeface="SimSun" panose="02010600030101010101" pitchFamily="2" charset="-122"/>
                <a:cs typeface="Arial" panose="020B0604020202020204" pitchFamily="34" charset="0"/>
              </a:rPr>
              <a:t> e da </a:t>
            </a:r>
            <a:r>
              <a:rPr lang="en-GB" dirty="0" err="1">
                <a:latin typeface="Calibri" panose="020F0502020204030204" pitchFamily="34" charset="0"/>
                <a:ea typeface="SimSun" panose="02010600030101010101" pitchFamily="2" charset="-122"/>
                <a:cs typeface="Arial" panose="020B0604020202020204" pitchFamily="34" charset="0"/>
              </a:rPr>
              <a:t>comunidade</a:t>
            </a:r>
            <a:r>
              <a:rPr lang="en-GB" dirty="0">
                <a:latin typeface="Calibri" panose="020F0502020204030204" pitchFamily="34" charset="0"/>
                <a:ea typeface="SimSun" panose="02010600030101010101" pitchFamily="2" charset="-122"/>
                <a:cs typeface="Arial" panose="020B0604020202020204" pitchFamily="34" charset="0"/>
              </a:rPr>
              <a:t>.</a:t>
            </a:r>
          </a:p>
          <a:p>
            <a:pPr marL="228600" marR="0" lvl="0" indent="-228600">
              <a:spcBef>
                <a:spcPts val="0"/>
              </a:spcBef>
              <a:spcAft>
                <a:spcPts val="0"/>
              </a:spcAft>
              <a:buFont typeface="Symbol" panose="05050102010706020507" pitchFamily="18" charset="2"/>
              <a:buChar char=""/>
            </a:pPr>
            <a:r>
              <a:rPr lang="en-GB" dirty="0" err="1">
                <a:latin typeface="Calibri" panose="020F0502020204030204" pitchFamily="34" charset="0"/>
                <a:ea typeface="SimSun" panose="02010600030101010101" pitchFamily="2" charset="-122"/>
                <a:cs typeface="Arial" panose="020B0604020202020204" pitchFamily="34" charset="0"/>
              </a:rPr>
              <a:t>Sentimentos</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isolamento</a:t>
            </a:r>
            <a:r>
              <a:rPr lang="en-GB" dirty="0">
                <a:latin typeface="Calibri" panose="020F0502020204030204" pitchFamily="34" charset="0"/>
                <a:ea typeface="SimSun" panose="02010600030101010101" pitchFamily="2" charset="-122"/>
                <a:cs typeface="Arial" panose="020B0604020202020204" pitchFamily="34" charset="0"/>
              </a:rPr>
              <a:t> e </a:t>
            </a:r>
            <a:r>
              <a:rPr lang="en-GB" dirty="0" err="1">
                <a:latin typeface="Calibri" panose="020F0502020204030204" pitchFamily="34" charset="0"/>
                <a:ea typeface="SimSun" panose="02010600030101010101" pitchFamily="2" charset="-122"/>
                <a:cs typeface="Arial" panose="020B0604020202020204" pitchFamily="34" charset="0"/>
              </a:rPr>
              <a:t>falta</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apoio</a:t>
            </a:r>
            <a:r>
              <a:rPr lang="en-GB" dirty="0">
                <a:latin typeface="Calibri" panose="020F0502020204030204" pitchFamily="34" charset="0"/>
                <a:ea typeface="SimSun" panose="02010600030101010101" pitchFamily="2" charset="-122"/>
                <a:cs typeface="Arial" panose="020B0604020202020204" pitchFamily="34" charset="0"/>
              </a:rPr>
              <a:t>.</a:t>
            </a:r>
          </a:p>
          <a:p>
            <a:pPr marL="228600" marR="0" lvl="0" indent="-228600">
              <a:spcBef>
                <a:spcPts val="0"/>
              </a:spcBef>
              <a:spcAft>
                <a:spcPts val="0"/>
              </a:spcAft>
              <a:buFont typeface="Symbol" panose="05050102010706020507" pitchFamily="18" charset="2"/>
              <a:buChar char=""/>
            </a:pPr>
            <a:r>
              <a:rPr lang="en-GB" dirty="0" err="1">
                <a:latin typeface="Calibri" panose="020F0502020204030204" pitchFamily="34" charset="0"/>
                <a:ea typeface="SimSun" panose="02010600030101010101" pitchFamily="2" charset="-122"/>
                <a:cs typeface="Arial" panose="020B0604020202020204" pitchFamily="34" charset="0"/>
              </a:rPr>
              <a:t>Sofrer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estigma</a:t>
            </a:r>
            <a:r>
              <a:rPr lang="en-GB" dirty="0">
                <a:latin typeface="Calibri" panose="020F0502020204030204" pitchFamily="34" charset="0"/>
                <a:ea typeface="SimSun" panose="02010600030101010101" pitchFamily="2" charset="-122"/>
                <a:cs typeface="Arial" panose="020B0604020202020204" pitchFamily="34" charset="0"/>
              </a:rPr>
              <a:t> e </a:t>
            </a:r>
            <a:r>
              <a:rPr lang="en-GB" dirty="0" err="1">
                <a:latin typeface="Calibri" panose="020F0502020204030204" pitchFamily="34" charset="0"/>
                <a:ea typeface="SimSun" panose="02010600030101010101" pitchFamily="2" charset="-122"/>
                <a:cs typeface="Arial" panose="020B0604020202020204" pitchFamily="34" charset="0"/>
              </a:rPr>
              <a:t>discriminação</a:t>
            </a:r>
            <a:r>
              <a:rPr lang="en-GB" dirty="0">
                <a:latin typeface="Calibri" panose="020F0502020204030204" pitchFamily="34" charset="0"/>
                <a:ea typeface="SimSun" panose="02010600030101010101" pitchFamily="2" charset="-122"/>
                <a:cs typeface="Arial" panose="020B0604020202020204" pitchFamily="34" charset="0"/>
              </a:rPr>
              <a:t>.</a:t>
            </a:r>
          </a:p>
          <a:p>
            <a:pPr marL="228600" marR="0" lvl="0"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Falta de </a:t>
            </a:r>
            <a:r>
              <a:rPr lang="en-GB" dirty="0" err="1">
                <a:latin typeface="Calibri" panose="020F0502020204030204" pitchFamily="34" charset="0"/>
                <a:ea typeface="SimSun" panose="02010600030101010101" pitchFamily="2" charset="-122"/>
                <a:cs typeface="Arial" panose="020B0604020202020204" pitchFamily="34" charset="0"/>
              </a:rPr>
              <a:t>confiança</a:t>
            </a:r>
            <a:r>
              <a:rPr lang="en-GB" dirty="0">
                <a:latin typeface="Calibri" panose="020F0502020204030204" pitchFamily="34" charset="0"/>
                <a:ea typeface="SimSun" panose="02010600030101010101" pitchFamily="2" charset="-122"/>
                <a:cs typeface="Arial" panose="020B0604020202020204" pitchFamily="34" charset="0"/>
              </a:rPr>
              <a:t> do </a:t>
            </a:r>
            <a:r>
              <a:rPr lang="en-GB" dirty="0" err="1">
                <a:latin typeface="Calibri" panose="020F0502020204030204" pitchFamily="34" charset="0"/>
                <a:ea typeface="SimSun" panose="02010600030101010101" pitchFamily="2" charset="-122"/>
                <a:cs typeface="Arial" panose="020B0604020202020204" pitchFamily="34" charset="0"/>
              </a:rPr>
              <a:t>pessoal</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ou</a:t>
            </a:r>
            <a:r>
              <a:rPr lang="en-GB" dirty="0">
                <a:latin typeface="Calibri" panose="020F0502020204030204" pitchFamily="34" charset="0"/>
                <a:ea typeface="SimSun" panose="02010600030101010101" pitchFamily="2" charset="-122"/>
                <a:cs typeface="Arial" panose="020B0604020202020204" pitchFamily="34" charset="0"/>
              </a:rPr>
              <a:t> das </a:t>
            </a:r>
            <a:r>
              <a:rPr lang="en-GB" dirty="0" err="1">
                <a:latin typeface="Calibri" panose="020F0502020204030204" pitchFamily="34" charset="0"/>
                <a:ea typeface="SimSun" panose="02010600030101010101" pitchFamily="2" charset="-122"/>
                <a:cs typeface="Arial" panose="020B0604020202020204" pitchFamily="34" charset="0"/>
              </a:rPr>
              <a:t>famílias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na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capacidade</a:t>
            </a:r>
            <a:r>
              <a:rPr lang="en-GB" dirty="0">
                <a:latin typeface="Calibri" panose="020F0502020204030204" pitchFamily="34" charset="0"/>
                <a:ea typeface="SimSun" panose="02010600030101010101" pitchFamily="2" charset="-122"/>
                <a:cs typeface="Arial" panose="020B0604020202020204" pitchFamily="34" charset="0"/>
              </a:rPr>
              <a:t> das </a:t>
            </a:r>
            <a:r>
              <a:rPr lang="en-GB" dirty="0" err="1">
                <a:latin typeface="Calibri" panose="020F0502020204030204" pitchFamily="34" charset="0"/>
                <a:ea typeface="SimSun" panose="02010600030101010101" pitchFamily="2" charset="-122"/>
                <a:cs typeface="Arial" panose="020B0604020202020204" pitchFamily="34" charset="0"/>
              </a:rPr>
              <a:t>pessoas</a:t>
            </a:r>
            <a:r>
              <a:rPr lang="en-GB" dirty="0">
                <a:latin typeface="Calibri" panose="020F0502020204030204" pitchFamily="34" charset="0"/>
                <a:ea typeface="SimSun" panose="02010600030101010101" pitchFamily="2" charset="-122"/>
                <a:cs typeface="Arial" panose="020B0604020202020204" pitchFamily="34" charset="0"/>
              </a:rPr>
              <a:t> para </a:t>
            </a:r>
            <a:r>
              <a:rPr lang="en-GB" dirty="0" err="1">
                <a:latin typeface="Calibri" panose="020F0502020204030204" pitchFamily="34" charset="0"/>
                <a:ea typeface="SimSun" panose="02010600030101010101" pitchFamily="2" charset="-122"/>
                <a:cs typeface="Arial" panose="020B0604020202020204" pitchFamily="34" charset="0"/>
              </a:rPr>
              <a:t>melhorar</a:t>
            </a:r>
            <a:r>
              <a:rPr lang="en-GB" dirty="0">
                <a:latin typeface="Calibri" panose="020F0502020204030204" pitchFamily="34" charset="0"/>
                <a:ea typeface="SimSun" panose="02010600030101010101" pitchFamily="2" charset="-122"/>
                <a:cs typeface="Arial" panose="020B0604020202020204" pitchFamily="34" charset="0"/>
              </a:rPr>
              <a:t> e </a:t>
            </a:r>
            <a:r>
              <a:rPr lang="en-GB" dirty="0" err="1">
                <a:latin typeface="Calibri" panose="020F0502020204030204" pitchFamily="34" charset="0"/>
                <a:ea typeface="SimSun" panose="02010600030101010101" pitchFamily="2" charset="-122"/>
                <a:cs typeface="Arial" panose="020B0604020202020204" pitchFamily="34" charset="0"/>
              </a:rPr>
              <a:t>reivindicar</a:t>
            </a:r>
            <a:r>
              <a:rPr lang="en-GB" dirty="0">
                <a:latin typeface="Calibri" panose="020F0502020204030204" pitchFamily="34" charset="0"/>
                <a:ea typeface="SimSun" panose="02010600030101010101" pitchFamily="2" charset="-122"/>
                <a:cs typeface="Arial" panose="020B0604020202020204" pitchFamily="34" charset="0"/>
              </a:rPr>
              <a:t> e </a:t>
            </a:r>
            <a:r>
              <a:rPr lang="en-GB" dirty="0" err="1">
                <a:latin typeface="Calibri" panose="020F0502020204030204" pitchFamily="34" charset="0"/>
                <a:ea typeface="SimSun" panose="02010600030101010101" pitchFamily="2" charset="-122"/>
                <a:cs typeface="Arial" panose="020B0604020202020204" pitchFamily="34" charset="0"/>
              </a:rPr>
              <a:t>recuperar</a:t>
            </a:r>
            <a:r>
              <a:rPr lang="en-GB" dirty="0">
                <a:latin typeface="Calibri" panose="020F0502020204030204" pitchFamily="34" charset="0"/>
                <a:ea typeface="SimSun" panose="02010600030101010101" pitchFamily="2" charset="-122"/>
                <a:cs typeface="Arial" panose="020B0604020202020204" pitchFamily="34" charset="0"/>
              </a:rPr>
              <a:t> as </a:t>
            </a:r>
            <a:r>
              <a:rPr lang="en-GB" dirty="0" err="1">
                <a:latin typeface="Calibri" panose="020F0502020204030204" pitchFamily="34" charset="0"/>
                <a:ea typeface="SimSun" panose="02010600030101010101" pitchFamily="2" charset="-122"/>
                <a:cs typeface="Arial" panose="020B0604020202020204" pitchFamily="34" charset="0"/>
              </a:rPr>
              <a:t>suas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vidas</a:t>
            </a:r>
            <a:r>
              <a:rPr lang="en-GB" dirty="0">
                <a:latin typeface="Calibri" panose="020F0502020204030204" pitchFamily="34" charset="0"/>
                <a:ea typeface="SimSun" panose="02010600030101010101" pitchFamily="2" charset="-122"/>
                <a:cs typeface="Arial" panose="020B0604020202020204" pitchFamily="34" charset="0"/>
              </a:rPr>
              <a:t>.</a:t>
            </a:r>
          </a:p>
          <a:p>
            <a:pPr marL="228600" marR="0" lvl="0" indent="-228600">
              <a:spcBef>
                <a:spcPts val="0"/>
              </a:spcBef>
              <a:spcAft>
                <a:spcPts val="0"/>
              </a:spcAft>
              <a:buFont typeface="Symbol" panose="05050102010706020507" pitchFamily="18" charset="2"/>
              <a:buChar char=""/>
            </a:pPr>
            <a:r>
              <a:rPr lang="en-GB" dirty="0" err="1">
                <a:latin typeface="Calibri" panose="020F0502020204030204" pitchFamily="34" charset="0"/>
                <a:ea typeface="SimSun" panose="02010600030101010101" pitchFamily="2" charset="-122"/>
                <a:cs typeface="Arial" panose="020B0604020202020204" pitchFamily="34" charset="0"/>
              </a:rPr>
              <a:t>Não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conhecer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ou</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não</a:t>
            </a:r>
            <a:r>
              <a:rPr lang="en-GB" dirty="0">
                <a:latin typeface="Calibri" panose="020F0502020204030204" pitchFamily="34" charset="0"/>
                <a:ea typeface="SimSun" panose="02010600030101010101" pitchFamily="2" charset="-122"/>
                <a:cs typeface="Arial" panose="020B0604020202020204" pitchFamily="34" charset="0"/>
              </a:rPr>
              <a:t> ser </a:t>
            </a:r>
            <a:r>
              <a:rPr lang="en-GB" dirty="0" err="1">
                <a:latin typeface="Calibri" panose="020F0502020204030204" pitchFamily="34" charset="0"/>
                <a:ea typeface="SimSun" panose="02010600030101010101" pitchFamily="2" charset="-122"/>
                <a:cs typeface="Arial" panose="020B0604020202020204" pitchFamily="34" charset="0"/>
              </a:rPr>
              <a:t>informado</a:t>
            </a:r>
            <a:r>
              <a:rPr lang="en-GB" dirty="0">
                <a:latin typeface="Calibri" panose="020F0502020204030204" pitchFamily="34" charset="0"/>
                <a:ea typeface="SimSun" panose="02010600030101010101" pitchFamily="2" charset="-122"/>
                <a:cs typeface="Arial" panose="020B0604020202020204" pitchFamily="34" charset="0"/>
              </a:rPr>
              <a:t> dos </a:t>
            </a:r>
            <a:r>
              <a:rPr lang="en-GB" dirty="0" err="1">
                <a:latin typeface="Calibri" panose="020F0502020204030204" pitchFamily="34" charset="0"/>
                <a:ea typeface="SimSun" panose="02010600030101010101" pitchFamily="2" charset="-122"/>
                <a:cs typeface="Arial" panose="020B0604020202020204" pitchFamily="34" charset="0"/>
              </a:rPr>
              <a:t>seus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direitos</a:t>
            </a:r>
            <a:r>
              <a:rPr lang="en-GB" dirty="0">
                <a:latin typeface="Calibri" panose="020F0502020204030204" pitchFamily="34" charset="0"/>
                <a:ea typeface="SimSun" panose="02010600030101010101" pitchFamily="2" charset="-122"/>
                <a:cs typeface="Arial" panose="020B0604020202020204" pitchFamily="34" charset="0"/>
              </a:rPr>
              <a:t>.</a:t>
            </a:r>
          </a:p>
          <a:p>
            <a:pPr marL="228600" marR="0" lvl="0" indent="-228600">
              <a:spcBef>
                <a:spcPts val="0"/>
              </a:spcBef>
              <a:spcAft>
                <a:spcPts val="0"/>
              </a:spcAft>
              <a:buFont typeface="Symbol" panose="05050102010706020507" pitchFamily="18" charset="2"/>
              <a:buChar char=""/>
            </a:pPr>
            <a:r>
              <a:rPr lang="en-GB" dirty="0" err="1">
                <a:latin typeface="Calibri" panose="020F0502020204030204" pitchFamily="34" charset="0"/>
                <a:ea typeface="SimSun" panose="02010600030101010101" pitchFamily="2" charset="-122"/>
                <a:cs typeface="Arial" panose="020B0604020202020204" pitchFamily="34" charset="0"/>
              </a:rPr>
              <a:t>Não</a:t>
            </a:r>
            <a:r>
              <a:rPr lang="en-GB" dirty="0">
                <a:latin typeface="Calibri" panose="020F0502020204030204" pitchFamily="34" charset="0"/>
                <a:ea typeface="SimSun" panose="02010600030101010101" pitchFamily="2" charset="-122"/>
                <a:cs typeface="Arial" panose="020B0604020202020204" pitchFamily="34" charset="0"/>
              </a:rPr>
              <a:t> ser </a:t>
            </a:r>
            <a:r>
              <a:rPr lang="en-GB" dirty="0" err="1">
                <a:latin typeface="Calibri" panose="020F0502020204030204" pitchFamily="34" charset="0"/>
                <a:ea typeface="SimSun" panose="02010600030101010101" pitchFamily="2" charset="-122"/>
                <a:cs typeface="Arial" panose="020B0604020202020204" pitchFamily="34" charset="0"/>
              </a:rPr>
              <a:t>autorizado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ou</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não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ter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confiança</a:t>
            </a:r>
            <a:r>
              <a:rPr lang="en-GB" dirty="0">
                <a:latin typeface="Calibri" panose="020F0502020204030204" pitchFamily="34" charset="0"/>
                <a:ea typeface="SimSun" panose="02010600030101010101" pitchFamily="2" charset="-122"/>
                <a:cs typeface="Arial" panose="020B0604020202020204" pitchFamily="34" charset="0"/>
              </a:rPr>
              <a:t> para </a:t>
            </a:r>
            <a:r>
              <a:rPr lang="en-GB" dirty="0" err="1">
                <a:latin typeface="Calibri" panose="020F0502020204030204" pitchFamily="34" charset="0"/>
                <a:ea typeface="SimSun" panose="02010600030101010101" pitchFamily="2" charset="-122"/>
                <a:cs typeface="Arial" panose="020B0604020202020204" pitchFamily="34" charset="0"/>
              </a:rPr>
              <a:t>tomar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decisões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por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si</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próprio</a:t>
            </a:r>
            <a:r>
              <a:rPr lang="en-GB" dirty="0">
                <a:latin typeface="Calibri" panose="020F0502020204030204" pitchFamily="34" charset="0"/>
                <a:ea typeface="SimSun" panose="02010600030101010101" pitchFamily="2" charset="-122"/>
                <a:cs typeface="Arial" panose="020B0604020202020204" pitchFamily="34" charset="0"/>
              </a:rPr>
              <a:t>.</a:t>
            </a:r>
          </a:p>
          <a:p>
            <a:pPr marL="228600" marR="0" lvl="0" indent="-228600">
              <a:spcBef>
                <a:spcPts val="0"/>
              </a:spcBef>
              <a:spcAft>
                <a:spcPts val="0"/>
              </a:spcAft>
              <a:buFont typeface="Symbol" panose="05050102010706020507" pitchFamily="18" charset="2"/>
              <a:buChar char=""/>
            </a:pPr>
            <a:r>
              <a:rPr lang="en-GB" dirty="0" err="1">
                <a:latin typeface="Calibri" panose="020F0502020204030204" pitchFamily="34" charset="0"/>
                <a:ea typeface="SimSun" panose="02010600030101010101" pitchFamily="2" charset="-122"/>
                <a:cs typeface="Arial" panose="020B0604020202020204" pitchFamily="34" charset="0"/>
              </a:rPr>
              <a:t>Sentir</a:t>
            </a:r>
            <a:r>
              <a:rPr lang="en-GB" dirty="0">
                <a:latin typeface="Calibri" panose="020F0502020204030204" pitchFamily="34" charset="0"/>
                <a:ea typeface="SimSun" panose="02010600030101010101" pitchFamily="2" charset="-122"/>
                <a:cs typeface="Arial" panose="020B0604020202020204" pitchFamily="34" charset="0"/>
              </a:rPr>
              <a:t> que a </a:t>
            </a:r>
            <a:r>
              <a:rPr lang="en-GB" dirty="0" err="1">
                <a:latin typeface="Calibri" panose="020F0502020204030204" pitchFamily="34" charset="0"/>
                <a:ea typeface="SimSun" panose="02010600030101010101" pitchFamily="2" charset="-122"/>
                <a:cs typeface="Arial" panose="020B0604020202020204" pitchFamily="34" charset="0"/>
              </a:rPr>
              <a:t>opinião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não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é</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respeitada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pelos</a:t>
            </a:r>
            <a:r>
              <a:rPr lang="en-GB" dirty="0">
                <a:latin typeface="Calibri" panose="020F0502020204030204" pitchFamily="34" charset="0"/>
                <a:ea typeface="SimSun" panose="02010600030101010101" pitchFamily="2" charset="-122"/>
                <a:cs typeface="Arial" panose="020B0604020202020204" pitchFamily="34" charset="0"/>
              </a:rPr>
              <a:t> outros (</a:t>
            </a:r>
            <a:r>
              <a:rPr lang="en-GB" dirty="0" err="1">
                <a:latin typeface="Calibri" panose="020F0502020204030204" pitchFamily="34" charset="0"/>
                <a:ea typeface="SimSun" panose="02010600030101010101" pitchFamily="2" charset="-122"/>
                <a:cs typeface="Arial" panose="020B0604020202020204" pitchFamily="34" charset="0"/>
              </a:rPr>
              <a:t>profissionais</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saúde</a:t>
            </a:r>
            <a:r>
              <a:rPr lang="en-GB" dirty="0">
                <a:latin typeface="Calibri" panose="020F0502020204030204" pitchFamily="34" charset="0"/>
                <a:ea typeface="SimSun" panose="02010600030101010101" pitchFamily="2" charset="-122"/>
                <a:cs typeface="Arial" panose="020B0604020202020204" pitchFamily="34" charset="0"/>
              </a:rPr>
              <a:t> mental e outros </a:t>
            </a:r>
            <a:r>
              <a:rPr lang="en-GB" dirty="0" err="1">
                <a:latin typeface="Calibri" panose="020F0502020204030204" pitchFamily="34" charset="0"/>
                <a:ea typeface="SimSun" panose="02010600030101010101" pitchFamily="2" charset="-122"/>
                <a:cs typeface="Arial" panose="020B0604020202020204" pitchFamily="34" charset="0"/>
              </a:rPr>
              <a:t>profissionais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familiares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outras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pessoas</a:t>
            </a:r>
            <a:r>
              <a:rPr lang="en-GB" dirty="0">
                <a:latin typeface="Calibri" panose="020F0502020204030204" pitchFamily="34" charset="0"/>
                <a:ea typeface="SimSun" panose="02010600030101010101" pitchFamily="2" charset="-122"/>
                <a:cs typeface="Arial" panose="020B0604020202020204" pitchFamily="34" charset="0"/>
              </a:rPr>
              <a:t>).</a:t>
            </a:r>
          </a:p>
          <a:p>
            <a:pPr marL="228600" marR="0" lvl="0"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Outros </a:t>
            </a:r>
            <a:r>
              <a:rPr lang="en-GB" dirty="0" err="1">
                <a:latin typeface="Calibri" panose="020F0502020204030204" pitchFamily="34" charset="0"/>
                <a:ea typeface="SimSun" panose="02010600030101010101" pitchFamily="2" charset="-122"/>
                <a:cs typeface="Arial" panose="020B0604020202020204" pitchFamily="34" charset="0"/>
              </a:rPr>
              <a:t>definirem</a:t>
            </a:r>
            <a:r>
              <a:rPr lang="en-GB" dirty="0">
                <a:latin typeface="Calibri" panose="020F0502020204030204" pitchFamily="34" charset="0"/>
                <a:ea typeface="SimSun" panose="02010600030101010101" pitchFamily="2" charset="-122"/>
                <a:cs typeface="Arial" panose="020B0604020202020204" pitchFamily="34" charset="0"/>
              </a:rPr>
              <a:t> o que </a:t>
            </a:r>
            <a:r>
              <a:rPr lang="en-GB" dirty="0" err="1">
                <a:latin typeface="Calibri" panose="020F0502020204030204" pitchFamily="34" charset="0"/>
                <a:ea typeface="SimSun" panose="02010600030101010101" pitchFamily="2" charset="-122"/>
                <a:cs typeface="Arial" panose="020B0604020202020204" pitchFamily="34" charset="0"/>
              </a:rPr>
              <a:t>consideram</a:t>
            </a:r>
            <a:r>
              <a:rPr lang="en-GB" dirty="0">
                <a:latin typeface="Calibri" panose="020F0502020204030204" pitchFamily="34" charset="0"/>
                <a:ea typeface="SimSun" panose="02010600030101010101" pitchFamily="2" charset="-122"/>
                <a:cs typeface="Arial" panose="020B0604020202020204" pitchFamily="34" charset="0"/>
              </a:rPr>
              <a:t> ser </a:t>
            </a:r>
            <a:r>
              <a:rPr lang="en-GB" dirty="0" err="1">
                <a:latin typeface="Calibri" panose="020F0502020204030204" pitchFamily="34" charset="0"/>
                <a:ea typeface="SimSun" panose="02010600030101010101" pitchFamily="2" charset="-122"/>
                <a:cs typeface="Arial" panose="020B0604020202020204" pitchFamily="34" charset="0"/>
              </a:rPr>
              <a:t>recuperação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ou</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sucesso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por</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exemplo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pessoas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nosso</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redor</a:t>
            </a:r>
            <a:r>
              <a:rPr lang="en-GB" dirty="0">
                <a:latin typeface="Calibri" panose="020F0502020204030204" pitchFamily="34" charset="0"/>
                <a:ea typeface="SimSun" panose="02010600030101010101" pitchFamily="2" charset="-122"/>
                <a:cs typeface="Arial" panose="020B0604020202020204" pitchFamily="34" charset="0"/>
              </a:rPr>
              <a:t> que </a:t>
            </a:r>
            <a:r>
              <a:rPr lang="en-GB" dirty="0" err="1">
                <a:latin typeface="Calibri" panose="020F0502020204030204" pitchFamily="34" charset="0"/>
                <a:ea typeface="SimSun" panose="02010600030101010101" pitchFamily="2" charset="-122"/>
                <a:cs typeface="Arial" panose="020B0604020202020204" pitchFamily="34" charset="0"/>
              </a:rPr>
              <a:t>têm</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expectativas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baixas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ou</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excessivamente</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altas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sobre</a:t>
            </a:r>
            <a:r>
              <a:rPr lang="en-GB" dirty="0">
                <a:latin typeface="Calibri" panose="020F0502020204030204" pitchFamily="34" charset="0"/>
                <a:ea typeface="SimSun" panose="02010600030101010101" pitchFamily="2" charset="-122"/>
                <a:cs typeface="Arial" panose="020B0604020202020204" pitchFamily="34" charset="0"/>
              </a:rPr>
              <a:t> a </a:t>
            </a:r>
            <a:r>
              <a:rPr lang="en-GB" dirty="0" err="1">
                <a:latin typeface="Calibri" panose="020F0502020204030204" pitchFamily="34" charset="0"/>
                <a:ea typeface="SimSun" panose="02010600030101010101" pitchFamily="2" charset="-122"/>
                <a:cs typeface="Arial" panose="020B0604020202020204" pitchFamily="34" charset="0"/>
              </a:rPr>
              <a:t>nossa</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recuperação</a:t>
            </a:r>
            <a:r>
              <a:rPr lang="en-GB" dirty="0">
                <a:latin typeface="Calibri" panose="020F0502020204030204" pitchFamily="34" charset="0"/>
                <a:ea typeface="SimSun" panose="02010600030101010101" pitchFamily="2" charset="-122"/>
                <a:cs typeface="Arial" panose="020B0604020202020204" pitchFamily="34" charset="0"/>
              </a:rPr>
              <a:t>).</a:t>
            </a:r>
          </a:p>
          <a:p>
            <a:pPr marL="228600" marR="0" lvl="0" indent="-228600">
              <a:spcBef>
                <a:spcPts val="0"/>
              </a:spcBef>
              <a:spcAft>
                <a:spcPts val="0"/>
              </a:spcAft>
              <a:buFont typeface="Symbol" panose="05050102010706020507" pitchFamily="18" charset="2"/>
              <a:buChar char=""/>
            </a:pPr>
            <a:r>
              <a:rPr lang="en-GB" dirty="0">
                <a:latin typeface="Calibri" panose="020F0502020204030204" pitchFamily="34" charset="0"/>
                <a:ea typeface="SimSun" panose="02010600030101010101" pitchFamily="2" charset="-122"/>
                <a:cs typeface="Arial" panose="020B0604020202020204" pitchFamily="34" charset="0"/>
              </a:rPr>
              <a:t>Falta de </a:t>
            </a:r>
            <a:r>
              <a:rPr lang="en-GB" dirty="0" err="1">
                <a:latin typeface="Calibri" panose="020F0502020204030204" pitchFamily="34" charset="0"/>
                <a:ea typeface="SimSun" panose="02010600030101010101" pitchFamily="2" charset="-122"/>
                <a:cs typeface="Arial" panose="020B0604020202020204" pitchFamily="34" charset="0"/>
              </a:rPr>
              <a:t>serviços</a:t>
            </a:r>
            <a:r>
              <a:rPr lang="en-GB" dirty="0">
                <a:latin typeface="Calibri" panose="020F0502020204030204" pitchFamily="34" charset="0"/>
                <a:ea typeface="SimSun" panose="02010600030101010101" pitchFamily="2" charset="-122"/>
                <a:cs typeface="Arial" panose="020B0604020202020204" pitchFamily="34" charset="0"/>
              </a:rPr>
              <a:t> de </a:t>
            </a:r>
            <a:r>
              <a:rPr lang="en-GB" dirty="0" err="1">
                <a:latin typeface="Calibri" panose="020F0502020204030204" pitchFamily="34" charset="0"/>
                <a:ea typeface="SimSun" panose="02010600030101010101" pitchFamily="2" charset="-122"/>
                <a:cs typeface="Arial" panose="020B0604020202020204" pitchFamily="34" charset="0"/>
              </a:rPr>
              <a:t>saúde</a:t>
            </a:r>
            <a:r>
              <a:rPr lang="en-GB" dirty="0">
                <a:latin typeface="Calibri" panose="020F0502020204030204" pitchFamily="34" charset="0"/>
                <a:ea typeface="SimSun" panose="02010600030101010101" pitchFamily="2" charset="-122"/>
                <a:cs typeface="Arial" panose="020B0604020202020204" pitchFamily="34" charset="0"/>
              </a:rPr>
              <a:t> mental e </a:t>
            </a:r>
            <a:r>
              <a:rPr lang="en-GB" dirty="0" err="1">
                <a:latin typeface="Calibri" panose="020F0502020204030204" pitchFamily="34" charset="0"/>
                <a:ea typeface="SimSun" panose="02010600030101010101" pitchFamily="2" charset="-122"/>
                <a:cs typeface="Arial" panose="020B0604020202020204" pitchFamily="34" charset="0"/>
              </a:rPr>
              <a:t>sociais</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disponíveis</a:t>
            </a:r>
            <a:r>
              <a:rPr lang="en-GB" dirty="0">
                <a:latin typeface="Calibri" panose="020F0502020204030204" pitchFamily="34" charset="0"/>
                <a:ea typeface="SimSun" panose="02010600030101010101" pitchFamily="2" charset="-122"/>
                <a:cs typeface="Arial" panose="020B0604020202020204" pitchFamily="34" charset="0"/>
              </a:rPr>
              <a:t>/</a:t>
            </a:r>
            <a:r>
              <a:rPr lang="en-GB" dirty="0" err="1">
                <a:latin typeface="Calibri" panose="020F0502020204030204" pitchFamily="34" charset="0"/>
                <a:ea typeface="SimSun" panose="02010600030101010101" pitchFamily="2" charset="-122"/>
                <a:cs typeface="Arial" panose="020B0604020202020204" pitchFamily="34" charset="0"/>
              </a:rPr>
              <a:t>acessíveis</a:t>
            </a:r>
            <a:r>
              <a:rPr lang="en-GB" dirty="0">
                <a:latin typeface="Calibri" panose="020F0502020204030204" pitchFamily="34" charset="0"/>
                <a:ea typeface="SimSun" panose="02010600030101010101" pitchFamily="2" charset="-122"/>
                <a:cs typeface="Arial" panose="020B0604020202020204" pitchFamily="34" charset="0"/>
              </a:rPr>
              <a:t>/</a:t>
            </a:r>
            <a:r>
              <a:rPr lang="en-GB" dirty="0" err="1">
                <a:latin typeface="Calibri" panose="020F0502020204030204" pitchFamily="34" charset="0"/>
                <a:ea typeface="SimSun" panose="02010600030101010101" pitchFamily="2" charset="-122"/>
                <a:cs typeface="Arial" panose="020B0604020202020204" pitchFamily="34" charset="0"/>
              </a:rPr>
              <a:t>aceitáveis</a:t>
            </a:r>
            <a:r>
              <a:rPr lang="en-GB" dirty="0">
                <a:latin typeface="Calibri" panose="020F0502020204030204" pitchFamily="34" charset="0"/>
                <a:ea typeface="SimSun" panose="02010600030101010101" pitchFamily="2" charset="-122"/>
                <a:cs typeface="Arial" panose="020B0604020202020204" pitchFamily="34" charset="0"/>
              </a:rPr>
              <a:t> e/</a:t>
            </a:r>
            <a:r>
              <a:rPr lang="en-GB" dirty="0" err="1">
                <a:latin typeface="Calibri" panose="020F0502020204030204" pitchFamily="34" charset="0"/>
                <a:ea typeface="SimSun" panose="02010600030101010101" pitchFamily="2" charset="-122"/>
                <a:cs typeface="Arial" panose="020B0604020202020204" pitchFamily="34" charset="0"/>
              </a:rPr>
              <a:t>ou</a:t>
            </a:r>
            <a:r>
              <a:rPr lang="en-GB" dirty="0">
                <a:latin typeface="Calibri" panose="020F0502020204030204" pitchFamily="34" charset="0"/>
                <a:ea typeface="SimSun" panose="02010600030101010101" pitchFamily="2" charset="-122"/>
                <a:cs typeface="Arial" panose="020B0604020202020204" pitchFamily="34" charset="0"/>
              </a:rPr>
              <a:t> </a:t>
            </a:r>
            <a:r>
              <a:rPr lang="en-GB" dirty="0" err="1">
                <a:latin typeface="Calibri" panose="020F0502020204030204" pitchFamily="34" charset="0"/>
                <a:ea typeface="SimSun" panose="02010600030101010101" pitchFamily="2" charset="-122"/>
                <a:cs typeface="Arial" panose="020B0604020202020204" pitchFamily="34" charset="0"/>
              </a:rPr>
              <a:t>alternativas</a:t>
            </a:r>
            <a:r>
              <a:rPr lang="en-US" dirty="0">
                <a:latin typeface="Calibri" panose="020F0502020204030204" pitchFamily="34" charset="0"/>
                <a:ea typeface="Times New Roman" panose="02020603050405020304" pitchFamily="18" charset="0"/>
                <a:cs typeface="Times New Roman" panose="02020603050405020304" pitchFamily="18" charset="0"/>
              </a:rPr>
              <a:t>.</a:t>
            </a:r>
            <a:endParaRPr lang="en-CH" dirty="0">
              <a:latin typeface="Calibri" panose="020F0502020204030204" pitchFamily="34" charset="0"/>
              <a:ea typeface="SimSun" panose="02010600030101010101" pitchFamily="2" charset="-122"/>
              <a:cs typeface="Arial" panose="020B0604020202020204" pitchFamily="34" charset="0"/>
            </a:endParaRPr>
          </a:p>
          <a:p>
            <a:pPr marL="228600" marR="0" lvl="0" indent="-228600">
              <a:spcBef>
                <a:spcPts val="0"/>
              </a:spcBef>
              <a:spcAft>
                <a:spcPts val="0"/>
              </a:spcAft>
              <a:buFont typeface="Symbol" panose="05050102010706020507" pitchFamily="18" charset="2"/>
              <a:buChar char=""/>
            </a:pP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228600" marR="0" lvl="0" indent="-228600">
              <a:spcBef>
                <a:spcPts val="0"/>
              </a:spcBef>
              <a:spcAft>
                <a:spcPts val="0"/>
              </a:spcAft>
              <a:buFont typeface="Symbol" panose="05050102010706020507" pitchFamily="18" charset="2"/>
              <a:buChar char=""/>
            </a:pPr>
            <a:endParaRPr lang="en-US"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4F7DB96-B4E3-48F2-8E35-A4648E993116}" type="slidenum">
              <a:rPr lang="en-CH" smtClean="0"/>
              <a:t>52</a:t>
            </a:fld>
            <a:endParaRPr lang="en-CH"/>
          </a:p>
        </p:txBody>
      </p:sp>
    </p:spTree>
    <p:extLst>
      <p:ext uri="{BB962C8B-B14F-4D97-AF65-F5344CB8AC3E}">
        <p14:creationId xmlns:p14="http://schemas.microsoft.com/office/powerpoint/2010/main" val="33829367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5425" y="585788"/>
            <a:ext cx="3867150" cy="2174875"/>
          </a:xfrm>
        </p:spPr>
      </p:sp>
      <p:sp>
        <p:nvSpPr>
          <p:cNvPr id="3" name="Notes Placeholder 2"/>
          <p:cNvSpPr>
            <a:spLocks noGrp="1"/>
          </p:cNvSpPr>
          <p:nvPr>
            <p:ph type="body" idx="1"/>
          </p:nvPr>
        </p:nvSpPr>
        <p:spPr>
          <a:xfrm>
            <a:off x="242371" y="3257550"/>
            <a:ext cx="6400800" cy="5743231"/>
          </a:xfrm>
        </p:spPr>
        <p:txBody>
          <a:bodyPr numCol="1"/>
          <a:lstStyle/>
          <a:p>
            <a:pPr>
              <a:lnSpc>
                <a:spcPct val="115000"/>
              </a:lnSpc>
              <a:spcAft>
                <a:spcPts val="600"/>
              </a:spcAft>
            </a:pPr>
            <a:r>
              <a:rPr lang="en-US" b="1" dirty="0" err="1"/>
              <a:t>Barreiras</a:t>
            </a:r>
            <a:r>
              <a:rPr lang="en-US" b="1" dirty="0"/>
              <a:t> à </a:t>
            </a:r>
            <a:r>
              <a:rPr lang="en-US" b="1" dirty="0" err="1"/>
              <a:t>recuperação</a:t>
            </a:r>
            <a:r>
              <a:rPr lang="en-US" b="1" dirty="0"/>
              <a:t> (</a:t>
            </a:r>
            <a:r>
              <a:rPr lang="en-US" b="1" dirty="0" err="1"/>
              <a:t>continuação</a:t>
            </a:r>
            <a:r>
              <a:rPr lang="en-US" b="1" dirty="0"/>
              <a:t>) </a:t>
            </a:r>
            <a:r>
              <a:rPr lang="en-US" b="1" dirty="0">
                <a:latin typeface="Calibri" panose="020F0502020204030204" pitchFamily="34" charset="0"/>
                <a:ea typeface="Times New Roman" panose="02020603050405020304" pitchFamily="18" charset="0"/>
                <a:cs typeface="Times New Roman" panose="02020603050405020304" pitchFamily="18" charset="0"/>
              </a:rPr>
              <a:t> </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228600" marR="0" lvl="0" indent="-228600">
              <a:spcBef>
                <a:spcPts val="0"/>
              </a:spcBef>
              <a:spcAft>
                <a:spcPts val="0"/>
              </a:spcAft>
              <a:buFont typeface="Symbol" panose="05050102010706020507" pitchFamily="18" charset="2"/>
              <a:buChar char=""/>
            </a:pP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228600" marR="0" lvl="0" indent="-228600">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Ser </a:t>
            </a:r>
            <a:r>
              <a:rPr lang="en-US" dirty="0" err="1">
                <a:latin typeface="Calibri" panose="020F0502020204030204" pitchFamily="34" charset="0"/>
                <a:ea typeface="Times New Roman" panose="02020603050405020304" pitchFamily="18" charset="0"/>
                <a:cs typeface="Times New Roman" panose="02020603050405020304" pitchFamily="18" charset="0"/>
              </a:rPr>
              <a:t>negado</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ou</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enfrentar</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barreiras</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ao</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tratamento</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ou</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abordagens</a:t>
            </a:r>
            <a:r>
              <a:rPr lang="en-US" dirty="0">
                <a:latin typeface="Calibri" panose="020F0502020204030204" pitchFamily="34" charset="0"/>
                <a:ea typeface="Times New Roman" panose="02020603050405020304" pitchFamily="18" charset="0"/>
                <a:cs typeface="Times New Roman" panose="02020603050405020304" pitchFamily="18" charset="0"/>
              </a:rPr>
              <a:t> de </a:t>
            </a:r>
            <a:r>
              <a:rPr lang="en-US" dirty="0" err="1">
                <a:latin typeface="Calibri" panose="020F0502020204030204" pitchFamily="34" charset="0"/>
                <a:ea typeface="Times New Roman" panose="02020603050405020304" pitchFamily="18" charset="0"/>
                <a:cs typeface="Times New Roman" panose="02020603050405020304" pitchFamily="18" charset="0"/>
              </a:rPr>
              <a:t>recuperação</a:t>
            </a:r>
            <a:r>
              <a:rPr lang="en-US" dirty="0">
                <a:latin typeface="Calibri" panose="020F0502020204030204" pitchFamily="34" charset="0"/>
                <a:ea typeface="Times New Roman" panose="02020603050405020304" pitchFamily="18" charset="0"/>
                <a:cs typeface="Times New Roman" panose="02020603050405020304" pitchFamily="18" charset="0"/>
              </a:rPr>
              <a:t> que </a:t>
            </a:r>
            <a:r>
              <a:rPr lang="en-US" dirty="0" err="1">
                <a:latin typeface="Calibri" panose="020F0502020204030204" pitchFamily="34" charset="0"/>
                <a:ea typeface="Times New Roman" panose="02020603050405020304" pitchFamily="18" charset="0"/>
                <a:cs typeface="Times New Roman" panose="02020603050405020304" pitchFamily="18" charset="0"/>
              </a:rPr>
              <a:t>acreditam</a:t>
            </a:r>
            <a:r>
              <a:rPr lang="en-US" dirty="0">
                <a:latin typeface="Calibri" panose="020F0502020204030204" pitchFamily="34" charset="0"/>
                <a:ea typeface="Times New Roman" panose="02020603050405020304" pitchFamily="18" charset="0"/>
                <a:cs typeface="Times New Roman" panose="02020603050405020304" pitchFamily="18" charset="0"/>
              </a:rPr>
              <a:t> ser </a:t>
            </a:r>
            <a:r>
              <a:rPr lang="en-US" dirty="0" err="1">
                <a:latin typeface="Calibri" panose="020F0502020204030204" pitchFamily="34" charset="0"/>
                <a:ea typeface="Times New Roman" panose="02020603050405020304" pitchFamily="18" charset="0"/>
                <a:cs typeface="Times New Roman" panose="02020603050405020304" pitchFamily="18" charset="0"/>
              </a:rPr>
              <a:t>úteis</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como</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aconselhamento</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ou</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psicoterapia</a:t>
            </a:r>
            <a:r>
              <a:rPr lang="en-US" dirty="0">
                <a:latin typeface="Calibri" panose="020F0502020204030204" pitchFamily="34" charset="0"/>
                <a:ea typeface="Times New Roman" panose="02020603050405020304" pitchFamily="18" charset="0"/>
                <a:cs typeface="Times New Roman" panose="02020603050405020304" pitchFamily="18" charset="0"/>
              </a:rPr>
              <a:t>.</a:t>
            </a:r>
          </a:p>
          <a:p>
            <a:pPr marL="228600" marR="0" lvl="0" indent="-228600">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Falta de </a:t>
            </a:r>
            <a:r>
              <a:rPr lang="en-US" dirty="0" err="1">
                <a:latin typeface="Calibri" panose="020F0502020204030204" pitchFamily="34" charset="0"/>
                <a:ea typeface="Times New Roman" panose="02020603050405020304" pitchFamily="18" charset="0"/>
                <a:cs typeface="Times New Roman" panose="02020603050405020304" pitchFamily="18" charset="0"/>
              </a:rPr>
              <a:t>acesso</a:t>
            </a:r>
            <a:r>
              <a:rPr lang="en-US" dirty="0">
                <a:latin typeface="Calibri" panose="020F0502020204030204" pitchFamily="34" charset="0"/>
                <a:ea typeface="Times New Roman" panose="02020603050405020304" pitchFamily="18" charset="0"/>
                <a:cs typeface="Times New Roman" panose="02020603050405020304" pitchFamily="18" charset="0"/>
              </a:rPr>
              <a:t> a </a:t>
            </a:r>
            <a:r>
              <a:rPr lang="en-US" dirty="0" err="1">
                <a:latin typeface="Calibri" panose="020F0502020204030204" pitchFamily="34" charset="0"/>
                <a:ea typeface="Times New Roman" panose="02020603050405020304" pitchFamily="18" charset="0"/>
                <a:cs typeface="Times New Roman" panose="02020603050405020304" pitchFamily="18" charset="0"/>
              </a:rPr>
              <a:t>informações</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opções</a:t>
            </a:r>
            <a:r>
              <a:rPr lang="en-US" dirty="0">
                <a:latin typeface="Calibri" panose="020F0502020204030204" pitchFamily="34" charset="0"/>
                <a:ea typeface="Times New Roman" panose="02020603050405020304" pitchFamily="18" charset="0"/>
                <a:cs typeface="Times New Roman" panose="02020603050405020304" pitchFamily="18" charset="0"/>
              </a:rPr>
              <a:t> de </a:t>
            </a:r>
            <a:r>
              <a:rPr lang="en-US" dirty="0" err="1">
                <a:latin typeface="Calibri" panose="020F0502020204030204" pitchFamily="34" charset="0"/>
                <a:ea typeface="Times New Roman" panose="02020603050405020304" pitchFamily="18" charset="0"/>
                <a:cs typeface="Times New Roman" panose="02020603050405020304" pitchFamily="18" charset="0"/>
              </a:rPr>
              <a:t>tratamento</a:t>
            </a:r>
            <a:r>
              <a:rPr lang="en-US" dirty="0">
                <a:latin typeface="Calibri" panose="020F0502020204030204" pitchFamily="34" charset="0"/>
                <a:ea typeface="Times New Roman" panose="02020603050405020304" pitchFamily="18" charset="0"/>
                <a:cs typeface="Times New Roman" panose="02020603050405020304" pitchFamily="18" charset="0"/>
              </a:rPr>
              <a:t> e </a:t>
            </a:r>
            <a:r>
              <a:rPr lang="en-US" dirty="0" err="1">
                <a:latin typeface="Calibri" panose="020F0502020204030204" pitchFamily="34" charset="0"/>
                <a:ea typeface="Times New Roman" panose="02020603050405020304" pitchFamily="18" charset="0"/>
                <a:cs typeface="Times New Roman" panose="02020603050405020304" pitchFamily="18" charset="0"/>
              </a:rPr>
              <a:t>apoio</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alternativas</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psicossociais</a:t>
            </a:r>
            <a:r>
              <a:rPr lang="en-US" dirty="0">
                <a:latin typeface="Calibri" panose="020F0502020204030204" pitchFamily="34" charset="0"/>
                <a:ea typeface="Times New Roman" panose="02020603050405020304" pitchFamily="18" charset="0"/>
                <a:cs typeface="Times New Roman" panose="02020603050405020304" pitchFamily="18" charset="0"/>
              </a:rPr>
              <a:t> à </a:t>
            </a:r>
            <a:r>
              <a:rPr lang="en-US" dirty="0" err="1">
                <a:latin typeface="Calibri" panose="020F0502020204030204" pitchFamily="34" charset="0"/>
                <a:ea typeface="Times New Roman" panose="02020603050405020304" pitchFamily="18" charset="0"/>
                <a:cs typeface="Times New Roman" panose="02020603050405020304" pitchFamily="18" charset="0"/>
              </a:rPr>
              <a:t>medicação</a:t>
            </a:r>
            <a:r>
              <a:rPr lang="en-US" dirty="0">
                <a:latin typeface="Calibri" panose="020F0502020204030204" pitchFamily="34" charset="0"/>
                <a:ea typeface="Times New Roman" panose="02020603050405020304" pitchFamily="18" charset="0"/>
                <a:cs typeface="Times New Roman" panose="02020603050405020304" pitchFamily="18" charset="0"/>
              </a:rPr>
              <a:t>.</a:t>
            </a:r>
          </a:p>
          <a:p>
            <a:pPr marL="228600" marR="0" lvl="0" indent="-228600">
              <a:spcBef>
                <a:spcPts val="0"/>
              </a:spcBef>
              <a:spcAft>
                <a:spcPts val="0"/>
              </a:spcAft>
              <a:buFont typeface="Symbol" panose="05050102010706020507" pitchFamily="18" charset="2"/>
              <a:buChar char=""/>
            </a:pPr>
            <a:r>
              <a:rPr lang="en-US" dirty="0" err="1">
                <a:latin typeface="Calibri" panose="020F0502020204030204" pitchFamily="34" charset="0"/>
                <a:ea typeface="Times New Roman" panose="02020603050405020304" pitchFamily="18" charset="0"/>
                <a:cs typeface="Times New Roman" panose="02020603050405020304" pitchFamily="18" charset="0"/>
              </a:rPr>
              <a:t>Patologização</a:t>
            </a:r>
            <a:r>
              <a:rPr lang="en-US" dirty="0">
                <a:latin typeface="Calibri" panose="020F0502020204030204" pitchFamily="34" charset="0"/>
                <a:ea typeface="Times New Roman" panose="02020603050405020304" pitchFamily="18" charset="0"/>
                <a:cs typeface="Times New Roman" panose="02020603050405020304" pitchFamily="18" charset="0"/>
              </a:rPr>
              <a:t> de </a:t>
            </a:r>
            <a:r>
              <a:rPr lang="en-US" dirty="0" err="1">
                <a:latin typeface="Calibri" panose="020F0502020204030204" pitchFamily="34" charset="0"/>
                <a:ea typeface="Times New Roman" panose="02020603050405020304" pitchFamily="18" charset="0"/>
                <a:cs typeface="Times New Roman" panose="02020603050405020304" pitchFamily="18" charset="0"/>
              </a:rPr>
              <a:t>processos</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normais</a:t>
            </a:r>
            <a:r>
              <a:rPr lang="en-US" dirty="0">
                <a:latin typeface="Calibri" panose="020F0502020204030204" pitchFamily="34" charset="0"/>
                <a:ea typeface="Times New Roman" panose="02020603050405020304" pitchFamily="18" charset="0"/>
                <a:cs typeface="Times New Roman" panose="02020603050405020304" pitchFamily="18" charset="0"/>
              </a:rPr>
              <a:t> de </a:t>
            </a:r>
            <a:r>
              <a:rPr lang="en-US" dirty="0" err="1">
                <a:latin typeface="Calibri" panose="020F0502020204030204" pitchFamily="34" charset="0"/>
                <a:ea typeface="Times New Roman" panose="02020603050405020304" pitchFamily="18" charset="0"/>
                <a:cs typeface="Times New Roman" panose="02020603050405020304" pitchFamily="18" charset="0"/>
              </a:rPr>
              <a:t>luto</a:t>
            </a:r>
            <a:r>
              <a:rPr lang="en-US" dirty="0">
                <a:latin typeface="Calibri" panose="020F0502020204030204" pitchFamily="34" charset="0"/>
                <a:ea typeface="Times New Roman" panose="02020603050405020304" pitchFamily="18" charset="0"/>
                <a:cs typeface="Times New Roman" panose="02020603050405020304" pitchFamily="18" charset="0"/>
              </a:rPr>
              <a:t>, o que </a:t>
            </a:r>
            <a:r>
              <a:rPr lang="en-US" dirty="0" err="1">
                <a:latin typeface="Calibri" panose="020F0502020204030204" pitchFamily="34" charset="0"/>
                <a:ea typeface="Times New Roman" panose="02020603050405020304" pitchFamily="18" charset="0"/>
                <a:cs typeface="Times New Roman" panose="02020603050405020304" pitchFamily="18" charset="0"/>
              </a:rPr>
              <a:t>pode</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levar</a:t>
            </a:r>
            <a:r>
              <a:rPr lang="en-US" dirty="0">
                <a:latin typeface="Calibri" panose="020F0502020204030204" pitchFamily="34" charset="0"/>
                <a:ea typeface="Times New Roman" panose="02020603050405020304" pitchFamily="18" charset="0"/>
                <a:cs typeface="Times New Roman" panose="02020603050405020304" pitchFamily="18" charset="0"/>
              </a:rPr>
              <a:t> a </a:t>
            </a:r>
            <a:r>
              <a:rPr lang="en-US" dirty="0" err="1">
                <a:latin typeface="Calibri" panose="020F0502020204030204" pitchFamily="34" charset="0"/>
                <a:ea typeface="Times New Roman" panose="02020603050405020304" pitchFamily="18" charset="0"/>
                <a:cs typeface="Times New Roman" panose="02020603050405020304" pitchFamily="18" charset="0"/>
              </a:rPr>
              <a:t>tratamentos</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desnecessários</a:t>
            </a:r>
            <a:r>
              <a:rPr lang="en-US" dirty="0">
                <a:latin typeface="Calibri" panose="020F0502020204030204" pitchFamily="34" charset="0"/>
                <a:ea typeface="Times New Roman" panose="02020603050405020304" pitchFamily="18" charset="0"/>
                <a:cs typeface="Times New Roman" panose="02020603050405020304" pitchFamily="18" charset="0"/>
              </a:rPr>
              <a:t> e </a:t>
            </a:r>
            <a:r>
              <a:rPr lang="en-US" dirty="0" err="1">
                <a:latin typeface="Calibri" panose="020F0502020204030204" pitchFamily="34" charset="0"/>
                <a:ea typeface="Times New Roman" panose="02020603050405020304" pitchFamily="18" charset="0"/>
                <a:cs typeface="Times New Roman" panose="02020603050405020304" pitchFamily="18" charset="0"/>
              </a:rPr>
              <a:t>prejudiciais</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Isso</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também</a:t>
            </a:r>
            <a:r>
              <a:rPr lang="en-US" dirty="0">
                <a:latin typeface="Calibri" panose="020F0502020204030204" pitchFamily="34" charset="0"/>
                <a:ea typeface="Times New Roman" panose="02020603050405020304" pitchFamily="18" charset="0"/>
                <a:cs typeface="Times New Roman" panose="02020603050405020304" pitchFamily="18" charset="0"/>
              </a:rPr>
              <a:t> leva as </a:t>
            </a:r>
            <a:r>
              <a:rPr lang="en-US" dirty="0" err="1">
                <a:latin typeface="Calibri" panose="020F0502020204030204" pitchFamily="34" charset="0"/>
                <a:ea typeface="Times New Roman" panose="02020603050405020304" pitchFamily="18" charset="0"/>
                <a:cs typeface="Times New Roman" panose="02020603050405020304" pitchFamily="18" charset="0"/>
              </a:rPr>
              <a:t>pessoas</a:t>
            </a:r>
            <a:r>
              <a:rPr lang="en-US" dirty="0">
                <a:latin typeface="Calibri" panose="020F0502020204030204" pitchFamily="34" charset="0"/>
                <a:ea typeface="Times New Roman" panose="02020603050405020304" pitchFamily="18" charset="0"/>
                <a:cs typeface="Times New Roman" panose="02020603050405020304" pitchFamily="18" charset="0"/>
              </a:rPr>
              <a:t> a </a:t>
            </a:r>
            <a:r>
              <a:rPr lang="en-US" dirty="0" err="1">
                <a:latin typeface="Calibri" panose="020F0502020204030204" pitchFamily="34" charset="0"/>
                <a:ea typeface="Times New Roman" panose="02020603050405020304" pitchFamily="18" charset="0"/>
                <a:cs typeface="Times New Roman" panose="02020603050405020304" pitchFamily="18" charset="0"/>
              </a:rPr>
              <a:t>pensar</a:t>
            </a:r>
            <a:r>
              <a:rPr lang="en-US" dirty="0">
                <a:latin typeface="Calibri" panose="020F0502020204030204" pitchFamily="34" charset="0"/>
                <a:ea typeface="Times New Roman" panose="02020603050405020304" pitchFamily="18" charset="0"/>
                <a:cs typeface="Times New Roman" panose="02020603050405020304" pitchFamily="18" charset="0"/>
              </a:rPr>
              <a:t> que “</a:t>
            </a:r>
            <a:r>
              <a:rPr lang="en-US" dirty="0" err="1">
                <a:latin typeface="Calibri" panose="020F0502020204030204" pitchFamily="34" charset="0"/>
                <a:ea typeface="Times New Roman" panose="02020603050405020304" pitchFamily="18" charset="0"/>
                <a:cs typeface="Times New Roman" panose="02020603050405020304" pitchFamily="18" charset="0"/>
              </a:rPr>
              <a:t>não</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são</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normais</a:t>
            </a:r>
            <a:r>
              <a:rPr lang="en-US" dirty="0">
                <a:latin typeface="Calibri" panose="020F0502020204030204" pitchFamily="34" charset="0"/>
                <a:ea typeface="Times New Roman" panose="02020603050405020304" pitchFamily="18" charset="0"/>
                <a:cs typeface="Times New Roman" panose="02020603050405020304" pitchFamily="18" charset="0"/>
              </a:rPr>
              <a:t>”, interfere </a:t>
            </a:r>
            <a:r>
              <a:rPr lang="en-US" dirty="0" err="1">
                <a:latin typeface="Calibri" panose="020F0502020204030204" pitchFamily="34" charset="0"/>
                <a:ea typeface="Times New Roman" panose="02020603050405020304" pitchFamily="18" charset="0"/>
                <a:cs typeface="Times New Roman" panose="02020603050405020304" pitchFamily="18" charset="0"/>
              </a:rPr>
              <a:t>nos</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processos</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normais</a:t>
            </a:r>
            <a:r>
              <a:rPr lang="en-US" dirty="0">
                <a:latin typeface="Calibri" panose="020F0502020204030204" pitchFamily="34" charset="0"/>
                <a:ea typeface="Times New Roman" panose="02020603050405020304" pitchFamily="18" charset="0"/>
                <a:cs typeface="Times New Roman" panose="02020603050405020304" pitchFamily="18" charset="0"/>
              </a:rPr>
              <a:t> de cura e as </a:t>
            </a:r>
            <a:r>
              <a:rPr lang="en-US" dirty="0" err="1">
                <a:latin typeface="Calibri" panose="020F0502020204030204" pitchFamily="34" charset="0"/>
                <a:ea typeface="Times New Roman" panose="02020603050405020304" pitchFamily="18" charset="0"/>
                <a:cs typeface="Times New Roman" panose="02020603050405020304" pitchFamily="18" charset="0"/>
              </a:rPr>
              <a:t>desencoraja</a:t>
            </a:r>
            <a:r>
              <a:rPr lang="en-US" dirty="0">
                <a:latin typeface="Calibri" panose="020F0502020204030204" pitchFamily="34" charset="0"/>
                <a:ea typeface="Times New Roman" panose="02020603050405020304" pitchFamily="18" charset="0"/>
                <a:cs typeface="Times New Roman" panose="02020603050405020304" pitchFamily="18" charset="0"/>
              </a:rPr>
              <a:t> a </a:t>
            </a:r>
            <a:r>
              <a:rPr lang="en-US" dirty="0" err="1">
                <a:latin typeface="Calibri" panose="020F0502020204030204" pitchFamily="34" charset="0"/>
                <a:ea typeface="Times New Roman" panose="02020603050405020304" pitchFamily="18" charset="0"/>
                <a:cs typeface="Times New Roman" panose="02020603050405020304" pitchFamily="18" charset="0"/>
              </a:rPr>
              <a:t>sentir</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emoções</a:t>
            </a:r>
            <a:r>
              <a:rPr lang="en-US" dirty="0">
                <a:latin typeface="Calibri" panose="020F0502020204030204" pitchFamily="34" charset="0"/>
                <a:ea typeface="Times New Roman" panose="02020603050405020304" pitchFamily="18" charset="0"/>
                <a:cs typeface="Times New Roman" panose="02020603050405020304" pitchFamily="18" charset="0"/>
              </a:rPr>
              <a:t>, pois </a:t>
            </a:r>
            <a:r>
              <a:rPr lang="en-US" dirty="0" err="1">
                <a:latin typeface="Calibri" panose="020F0502020204030204" pitchFamily="34" charset="0"/>
                <a:ea typeface="Times New Roman" panose="02020603050405020304" pitchFamily="18" charset="0"/>
                <a:cs typeface="Times New Roman" panose="02020603050405020304" pitchFamily="18" charset="0"/>
              </a:rPr>
              <a:t>estas</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são</a:t>
            </a:r>
            <a:r>
              <a:rPr lang="en-US" dirty="0">
                <a:latin typeface="Calibri" panose="020F0502020204030204" pitchFamily="34" charset="0"/>
                <a:ea typeface="Times New Roman" panose="02020603050405020304" pitchFamily="18" charset="0"/>
                <a:cs typeface="Times New Roman" panose="02020603050405020304" pitchFamily="18" charset="0"/>
              </a:rPr>
              <a:t> vistas </a:t>
            </a:r>
            <a:r>
              <a:rPr lang="en-US" dirty="0" err="1">
                <a:latin typeface="Calibri" panose="020F0502020204030204" pitchFamily="34" charset="0"/>
                <a:ea typeface="Times New Roman" panose="02020603050405020304" pitchFamily="18" charset="0"/>
                <a:cs typeface="Times New Roman" panose="02020603050405020304" pitchFamily="18" charset="0"/>
              </a:rPr>
              <a:t>como</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sintomas</a:t>
            </a:r>
            <a:r>
              <a:rPr lang="en-US" dirty="0">
                <a:latin typeface="Calibri" panose="020F0502020204030204" pitchFamily="34" charset="0"/>
                <a:ea typeface="Times New Roman" panose="02020603050405020304" pitchFamily="18" charset="0"/>
                <a:cs typeface="Times New Roman" panose="02020603050405020304" pitchFamily="18" charset="0"/>
              </a:rPr>
              <a:t> de um </a:t>
            </a:r>
            <a:r>
              <a:rPr lang="en-US" dirty="0" err="1">
                <a:latin typeface="Calibri" panose="020F0502020204030204" pitchFamily="34" charset="0"/>
                <a:ea typeface="Times New Roman" panose="02020603050405020304" pitchFamily="18" charset="0"/>
                <a:cs typeface="Times New Roman" panose="02020603050405020304" pitchFamily="18" charset="0"/>
              </a:rPr>
              <a:t>distúrbio</a:t>
            </a:r>
            <a:r>
              <a:rPr lang="en-US" dirty="0">
                <a:latin typeface="Calibri" panose="020F0502020204030204" pitchFamily="34" charset="0"/>
                <a:ea typeface="Times New Roman" panose="02020603050405020304" pitchFamily="18" charset="0"/>
                <a:cs typeface="Times New Roman" panose="02020603050405020304" pitchFamily="18" charset="0"/>
              </a:rPr>
              <a:t>”.</a:t>
            </a:r>
          </a:p>
          <a:p>
            <a:pPr marL="228600" marR="0" lvl="0" indent="-228600">
              <a:spcBef>
                <a:spcPts val="0"/>
              </a:spcBef>
              <a:spcAft>
                <a:spcPts val="0"/>
              </a:spcAft>
              <a:buFont typeface="Symbol" panose="05050102010706020507" pitchFamily="18" charset="2"/>
              <a:buChar char=""/>
            </a:pPr>
            <a:r>
              <a:rPr lang="en-US" dirty="0" err="1">
                <a:latin typeface="Calibri" panose="020F0502020204030204" pitchFamily="34" charset="0"/>
                <a:ea typeface="Times New Roman" panose="02020603050405020304" pitchFamily="18" charset="0"/>
                <a:cs typeface="Times New Roman" panose="02020603050405020304" pitchFamily="18" charset="0"/>
              </a:rPr>
              <a:t>Efeitos</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negativos</a:t>
            </a:r>
            <a:r>
              <a:rPr lang="en-US" dirty="0">
                <a:latin typeface="Calibri" panose="020F0502020204030204" pitchFamily="34" charset="0"/>
                <a:ea typeface="Times New Roman" panose="02020603050405020304" pitchFamily="18" charset="0"/>
                <a:cs typeface="Times New Roman" panose="02020603050405020304" pitchFamily="18" charset="0"/>
              </a:rPr>
              <a:t> da </a:t>
            </a:r>
            <a:r>
              <a:rPr lang="en-US" dirty="0" err="1">
                <a:latin typeface="Calibri" panose="020F0502020204030204" pitchFamily="34" charset="0"/>
                <a:ea typeface="Times New Roman" panose="02020603050405020304" pitchFamily="18" charset="0"/>
                <a:cs typeface="Times New Roman" panose="02020603050405020304" pitchFamily="18" charset="0"/>
              </a:rPr>
              <a:t>medicação</a:t>
            </a:r>
            <a:r>
              <a:rPr lang="en-US" dirty="0">
                <a:latin typeface="Calibri" panose="020F0502020204030204" pitchFamily="34" charset="0"/>
                <a:ea typeface="Times New Roman" panose="02020603050405020304" pitchFamily="18" charset="0"/>
                <a:cs typeface="Times New Roman" panose="02020603050405020304" pitchFamily="18" charset="0"/>
              </a:rPr>
              <a:t>.</a:t>
            </a:r>
          </a:p>
          <a:p>
            <a:pPr marL="228600" marR="0" lvl="0" indent="-228600">
              <a:spcBef>
                <a:spcPts val="0"/>
              </a:spcBef>
              <a:spcAft>
                <a:spcPts val="0"/>
              </a:spcAft>
              <a:buFont typeface="Symbol" panose="05050102010706020507" pitchFamily="18" charset="2"/>
              <a:buChar char=""/>
            </a:pPr>
            <a:r>
              <a:rPr lang="en-US" dirty="0" err="1">
                <a:latin typeface="Calibri" panose="020F0502020204030204" pitchFamily="34" charset="0"/>
                <a:ea typeface="Times New Roman" panose="02020603050405020304" pitchFamily="18" charset="0"/>
                <a:cs typeface="Times New Roman" panose="02020603050405020304" pitchFamily="18" charset="0"/>
              </a:rPr>
              <a:t>Atitudes</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negativas</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por</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parte</a:t>
            </a:r>
            <a:r>
              <a:rPr lang="en-US" dirty="0">
                <a:latin typeface="Calibri" panose="020F0502020204030204" pitchFamily="34" charset="0"/>
                <a:ea typeface="Times New Roman" panose="02020603050405020304" pitchFamily="18" charset="0"/>
                <a:cs typeface="Times New Roman" panose="02020603050405020304" pitchFamily="18" charset="0"/>
              </a:rPr>
              <a:t> dos </a:t>
            </a:r>
            <a:r>
              <a:rPr lang="en-US" dirty="0" err="1">
                <a:latin typeface="Calibri" panose="020F0502020204030204" pitchFamily="34" charset="0"/>
                <a:ea typeface="Times New Roman" panose="02020603050405020304" pitchFamily="18" charset="0"/>
                <a:cs typeface="Times New Roman" panose="02020603050405020304" pitchFamily="18" charset="0"/>
              </a:rPr>
              <a:t>profissionais</a:t>
            </a:r>
            <a:r>
              <a:rPr lang="en-US" dirty="0">
                <a:latin typeface="Calibri" panose="020F0502020204030204" pitchFamily="34" charset="0"/>
                <a:ea typeface="Times New Roman" panose="02020603050405020304" pitchFamily="18" charset="0"/>
                <a:cs typeface="Times New Roman" panose="02020603050405020304" pitchFamily="18" charset="0"/>
              </a:rPr>
              <a:t> de </a:t>
            </a:r>
            <a:r>
              <a:rPr lang="en-US" dirty="0" err="1">
                <a:latin typeface="Calibri" panose="020F0502020204030204" pitchFamily="34" charset="0"/>
                <a:ea typeface="Times New Roman" panose="02020603050405020304" pitchFamily="18" charset="0"/>
                <a:cs typeface="Times New Roman" panose="02020603050405020304" pitchFamily="18" charset="0"/>
              </a:rPr>
              <a:t>saúde</a:t>
            </a:r>
            <a:r>
              <a:rPr lang="en-US" dirty="0">
                <a:latin typeface="Calibri" panose="020F0502020204030204" pitchFamily="34" charset="0"/>
                <a:ea typeface="Times New Roman" panose="02020603050405020304" pitchFamily="18" charset="0"/>
                <a:cs typeface="Times New Roman" panose="02020603050405020304" pitchFamily="18" charset="0"/>
              </a:rPr>
              <a:t> mental e outros </a:t>
            </a:r>
            <a:r>
              <a:rPr lang="en-US" dirty="0" err="1">
                <a:latin typeface="Calibri" panose="020F0502020204030204" pitchFamily="34" charset="0"/>
                <a:ea typeface="Times New Roman" panose="02020603050405020304" pitchFamily="18" charset="0"/>
                <a:cs typeface="Times New Roman" panose="02020603050405020304" pitchFamily="18" charset="0"/>
              </a:rPr>
              <a:t>profissionais</a:t>
            </a:r>
            <a:r>
              <a:rPr lang="en-US" dirty="0">
                <a:latin typeface="Calibri" panose="020F0502020204030204" pitchFamily="34" charset="0"/>
                <a:ea typeface="Times New Roman" panose="02020603050405020304" pitchFamily="18" charset="0"/>
                <a:cs typeface="Times New Roman" panose="02020603050405020304" pitchFamily="18" charset="0"/>
              </a:rPr>
              <a:t>.</a:t>
            </a:r>
          </a:p>
          <a:p>
            <a:pPr marL="228600" marR="0" lvl="0" indent="-228600">
              <a:spcBef>
                <a:spcPts val="0"/>
              </a:spcBef>
              <a:spcAft>
                <a:spcPts val="0"/>
              </a:spcAft>
              <a:buFont typeface="Symbol" panose="05050102010706020507" pitchFamily="18" charset="2"/>
              <a:buChar char=""/>
            </a:pPr>
            <a:r>
              <a:rPr lang="en-US" dirty="0" err="1">
                <a:latin typeface="Calibri" panose="020F0502020204030204" pitchFamily="34" charset="0"/>
                <a:ea typeface="Times New Roman" panose="02020603050405020304" pitchFamily="18" charset="0"/>
                <a:cs typeface="Times New Roman" panose="02020603050405020304" pitchFamily="18" charset="0"/>
              </a:rPr>
              <a:t>Perda</a:t>
            </a:r>
            <a:r>
              <a:rPr lang="en-US" dirty="0">
                <a:latin typeface="Calibri" panose="020F0502020204030204" pitchFamily="34" charset="0"/>
                <a:ea typeface="Times New Roman" panose="02020603050405020304" pitchFamily="18" charset="0"/>
                <a:cs typeface="Times New Roman" panose="02020603050405020304" pitchFamily="18" charset="0"/>
              </a:rPr>
              <a:t> de </a:t>
            </a:r>
            <a:r>
              <a:rPr lang="en-US" dirty="0" err="1">
                <a:latin typeface="Calibri" panose="020F0502020204030204" pitchFamily="34" charset="0"/>
                <a:ea typeface="Times New Roman" panose="02020603050405020304" pitchFamily="18" charset="0"/>
                <a:cs typeface="Times New Roman" panose="02020603050405020304" pitchFamily="18" charset="0"/>
              </a:rPr>
              <a:t>confiança</a:t>
            </a:r>
            <a:r>
              <a:rPr lang="en-US" dirty="0">
                <a:latin typeface="Calibri" panose="020F0502020204030204" pitchFamily="34" charset="0"/>
                <a:ea typeface="Times New Roman" panose="02020603050405020304" pitchFamily="18" charset="0"/>
                <a:cs typeface="Times New Roman" panose="02020603050405020304" pitchFamily="18" charset="0"/>
              </a:rPr>
              <a:t> no </a:t>
            </a:r>
            <a:r>
              <a:rPr lang="en-US" dirty="0" err="1">
                <a:latin typeface="Calibri" panose="020F0502020204030204" pitchFamily="34" charset="0"/>
                <a:ea typeface="Times New Roman" panose="02020603050405020304" pitchFamily="18" charset="0"/>
                <a:cs typeface="Times New Roman" panose="02020603050405020304" pitchFamily="18" charset="0"/>
              </a:rPr>
              <a:t>sistema</a:t>
            </a:r>
            <a:r>
              <a:rPr lang="en-US" dirty="0">
                <a:latin typeface="Calibri" panose="020F0502020204030204" pitchFamily="34" charset="0"/>
                <a:ea typeface="Times New Roman" panose="02020603050405020304" pitchFamily="18" charset="0"/>
                <a:cs typeface="Times New Roman" panose="02020603050405020304" pitchFamily="18" charset="0"/>
              </a:rPr>
              <a:t> de </a:t>
            </a:r>
            <a:r>
              <a:rPr lang="en-US" dirty="0" err="1">
                <a:latin typeface="Calibri" panose="020F0502020204030204" pitchFamily="34" charset="0"/>
                <a:ea typeface="Times New Roman" panose="02020603050405020304" pitchFamily="18" charset="0"/>
                <a:cs typeface="Times New Roman" panose="02020603050405020304" pitchFamily="18" charset="0"/>
              </a:rPr>
              <a:t>saúde</a:t>
            </a:r>
            <a:r>
              <a:rPr lang="en-US" dirty="0">
                <a:latin typeface="Calibri" panose="020F0502020204030204" pitchFamily="34" charset="0"/>
                <a:ea typeface="Times New Roman" panose="02020603050405020304" pitchFamily="18" charset="0"/>
                <a:cs typeface="Times New Roman" panose="02020603050405020304" pitchFamily="18" charset="0"/>
              </a:rPr>
              <a:t> mental e </a:t>
            </a:r>
            <a:r>
              <a:rPr lang="en-US" dirty="0" err="1">
                <a:latin typeface="Calibri" panose="020F0502020204030204" pitchFamily="34" charset="0"/>
                <a:ea typeface="Times New Roman" panose="02020603050405020304" pitchFamily="18" charset="0"/>
                <a:cs typeface="Times New Roman" panose="02020603050405020304" pitchFamily="18" charset="0"/>
              </a:rPr>
              <a:t>nas</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pessoas</a:t>
            </a:r>
            <a:r>
              <a:rPr lang="en-US" dirty="0">
                <a:latin typeface="Calibri" panose="020F0502020204030204" pitchFamily="34" charset="0"/>
                <a:ea typeface="Times New Roman" panose="02020603050405020304" pitchFamily="18" charset="0"/>
                <a:cs typeface="Times New Roman" panose="02020603050405020304" pitchFamily="18" charset="0"/>
              </a:rPr>
              <a:t> que </a:t>
            </a:r>
            <a:r>
              <a:rPr lang="en-US" dirty="0" err="1">
                <a:latin typeface="Calibri" panose="020F0502020204030204" pitchFamily="34" charset="0"/>
                <a:ea typeface="Times New Roman" panose="02020603050405020304" pitchFamily="18" charset="0"/>
                <a:cs typeface="Times New Roman" panose="02020603050405020304" pitchFamily="18" charset="0"/>
              </a:rPr>
              <a:t>trabalham</a:t>
            </a:r>
            <a:r>
              <a:rPr lang="en-US" dirty="0">
                <a:latin typeface="Calibri" panose="020F0502020204030204" pitchFamily="34" charset="0"/>
                <a:ea typeface="Times New Roman" panose="02020603050405020304" pitchFamily="18" charset="0"/>
                <a:cs typeface="Times New Roman" panose="02020603050405020304" pitchFamily="18" charset="0"/>
              </a:rPr>
              <a:t> no </a:t>
            </a:r>
            <a:r>
              <a:rPr lang="en-US" dirty="0" err="1">
                <a:latin typeface="Calibri" panose="020F0502020204030204" pitchFamily="34" charset="0"/>
                <a:ea typeface="Times New Roman" panose="02020603050405020304" pitchFamily="18" charset="0"/>
                <a:cs typeface="Times New Roman" panose="02020603050405020304" pitchFamily="18" charset="0"/>
              </a:rPr>
              <a:t>serviço</a:t>
            </a:r>
            <a:r>
              <a:rPr lang="en-US" dirty="0">
                <a:latin typeface="Calibri" panose="020F0502020204030204" pitchFamily="34" charset="0"/>
                <a:ea typeface="Times New Roman" panose="02020603050405020304" pitchFamily="18" charset="0"/>
                <a:cs typeface="Times New Roman" panose="02020603050405020304" pitchFamily="18" charset="0"/>
              </a:rPr>
              <a:t>.</a:t>
            </a:r>
          </a:p>
          <a:p>
            <a:pPr marL="228600" marR="0" lvl="0" indent="-228600">
              <a:spcBef>
                <a:spcPts val="0"/>
              </a:spcBef>
              <a:spcAft>
                <a:spcPts val="0"/>
              </a:spcAft>
              <a:buFont typeface="Symbol" panose="05050102010706020507" pitchFamily="18" charset="2"/>
              <a:buChar char=""/>
            </a:pPr>
            <a:r>
              <a:rPr lang="en-US" dirty="0" err="1">
                <a:latin typeface="Calibri" panose="020F0502020204030204" pitchFamily="34" charset="0"/>
                <a:ea typeface="Times New Roman" panose="02020603050405020304" pitchFamily="18" charset="0"/>
                <a:cs typeface="Times New Roman" panose="02020603050405020304" pitchFamily="18" charset="0"/>
              </a:rPr>
              <a:t>Superproteção</a:t>
            </a:r>
            <a:r>
              <a:rPr lang="en-US" dirty="0">
                <a:latin typeface="Calibri" panose="020F0502020204030204" pitchFamily="34" charset="0"/>
                <a:ea typeface="Times New Roman" panose="02020603050405020304" pitchFamily="18" charset="0"/>
                <a:cs typeface="Times New Roman" panose="02020603050405020304" pitchFamily="18" charset="0"/>
              </a:rPr>
              <a:t> da </a:t>
            </a:r>
            <a:r>
              <a:rPr lang="en-US" dirty="0" err="1">
                <a:latin typeface="Calibri" panose="020F0502020204030204" pitchFamily="34" charset="0"/>
                <a:ea typeface="Times New Roman" panose="02020603050405020304" pitchFamily="18" charset="0"/>
                <a:cs typeface="Times New Roman" panose="02020603050405020304" pitchFamily="18" charset="0"/>
              </a:rPr>
              <a:t>família</a:t>
            </a:r>
            <a:r>
              <a:rPr lang="en-US" dirty="0">
                <a:latin typeface="Calibri" panose="020F0502020204030204" pitchFamily="34" charset="0"/>
                <a:ea typeface="Times New Roman" panose="02020603050405020304" pitchFamily="18" charset="0"/>
                <a:cs typeface="Times New Roman" panose="02020603050405020304" pitchFamily="18" charset="0"/>
              </a:rPr>
              <a:t> que se </a:t>
            </a:r>
            <a:r>
              <a:rPr lang="en-US" dirty="0" err="1">
                <a:latin typeface="Calibri" panose="020F0502020204030204" pitchFamily="34" charset="0"/>
                <a:ea typeface="Times New Roman" panose="02020603050405020304" pitchFamily="18" charset="0"/>
                <a:cs typeface="Times New Roman" panose="02020603050405020304" pitchFamily="18" charset="0"/>
              </a:rPr>
              <a:t>opõe</a:t>
            </a:r>
            <a:r>
              <a:rPr lang="en-US" dirty="0">
                <a:latin typeface="Calibri" panose="020F0502020204030204" pitchFamily="34" charset="0"/>
                <a:ea typeface="Times New Roman" panose="02020603050405020304" pitchFamily="18" charset="0"/>
                <a:cs typeface="Times New Roman" panose="02020603050405020304" pitchFamily="18" charset="0"/>
              </a:rPr>
              <a:t> à </a:t>
            </a:r>
            <a:r>
              <a:rPr lang="en-US" dirty="0" err="1">
                <a:latin typeface="Calibri" panose="020F0502020204030204" pitchFamily="34" charset="0"/>
                <a:ea typeface="Times New Roman" panose="02020603050405020304" pitchFamily="18" charset="0"/>
                <a:cs typeface="Times New Roman" panose="02020603050405020304" pitchFamily="18" charset="0"/>
              </a:rPr>
              <a:t>alta</a:t>
            </a:r>
            <a:r>
              <a:rPr lang="en-US" dirty="0">
                <a:latin typeface="Calibri" panose="020F0502020204030204" pitchFamily="34" charset="0"/>
                <a:ea typeface="Times New Roman" panose="02020603050405020304" pitchFamily="18" charset="0"/>
                <a:cs typeface="Times New Roman" panose="02020603050405020304" pitchFamily="18" charset="0"/>
              </a:rPr>
              <a:t> do </a:t>
            </a:r>
            <a:r>
              <a:rPr lang="en-US" dirty="0" err="1">
                <a:latin typeface="Calibri" panose="020F0502020204030204" pitchFamily="34" charset="0"/>
                <a:ea typeface="Times New Roman" panose="02020603050405020304" pitchFamily="18" charset="0"/>
                <a:cs typeface="Times New Roman" panose="02020603050405020304" pitchFamily="18" charset="0"/>
              </a:rPr>
              <a:t>serviço</a:t>
            </a:r>
            <a:r>
              <a:rPr lang="en-US" dirty="0">
                <a:latin typeface="Calibri" panose="020F0502020204030204" pitchFamily="34" charset="0"/>
                <a:ea typeface="Times New Roman" panose="02020603050405020304" pitchFamily="18" charset="0"/>
                <a:cs typeface="Times New Roman" panose="02020603050405020304" pitchFamily="18" charset="0"/>
              </a:rPr>
              <a:t>.</a:t>
            </a:r>
          </a:p>
          <a:p>
            <a:pPr marL="228600" marR="0" lvl="0" indent="-228600">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Ser </a:t>
            </a:r>
            <a:r>
              <a:rPr lang="en-US" dirty="0" err="1">
                <a:latin typeface="Calibri" panose="020F0502020204030204" pitchFamily="34" charset="0"/>
                <a:ea typeface="Times New Roman" panose="02020603050405020304" pitchFamily="18" charset="0"/>
                <a:cs typeface="Times New Roman" panose="02020603050405020304" pitchFamily="18" charset="0"/>
              </a:rPr>
              <a:t>informado</a:t>
            </a:r>
            <a:r>
              <a:rPr lang="en-US" dirty="0">
                <a:latin typeface="Calibri" panose="020F0502020204030204" pitchFamily="34" charset="0"/>
                <a:ea typeface="Times New Roman" panose="02020603050405020304" pitchFamily="18" charset="0"/>
                <a:cs typeface="Times New Roman" panose="02020603050405020304" pitchFamily="18" charset="0"/>
              </a:rPr>
              <a:t> de que se </a:t>
            </a:r>
            <a:r>
              <a:rPr lang="en-US" dirty="0" err="1">
                <a:latin typeface="Calibri" panose="020F0502020204030204" pitchFamily="34" charset="0"/>
                <a:ea typeface="Times New Roman" panose="02020603050405020304" pitchFamily="18" charset="0"/>
                <a:cs typeface="Times New Roman" panose="02020603050405020304" pitchFamily="18" charset="0"/>
              </a:rPr>
              <a:t>tem</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uma</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doença</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crônica</a:t>
            </a:r>
            <a:r>
              <a:rPr lang="en-US" dirty="0">
                <a:latin typeface="Calibri" panose="020F0502020204030204" pitchFamily="34" charset="0"/>
                <a:ea typeface="Times New Roman" panose="02020603050405020304" pitchFamily="18" charset="0"/>
                <a:cs typeface="Times New Roman" panose="02020603050405020304" pitchFamily="18" charset="0"/>
              </a:rPr>
              <a:t> da qual </a:t>
            </a:r>
            <a:r>
              <a:rPr lang="en-US" dirty="0" err="1">
                <a:latin typeface="Calibri" panose="020F0502020204030204" pitchFamily="34" charset="0"/>
                <a:ea typeface="Times New Roman" panose="02020603050405020304" pitchFamily="18" charset="0"/>
                <a:cs typeface="Times New Roman" panose="02020603050405020304" pitchFamily="18" charset="0"/>
              </a:rPr>
              <a:t>não</a:t>
            </a:r>
            <a:r>
              <a:rPr lang="en-US" dirty="0">
                <a:latin typeface="Calibri" panose="020F0502020204030204" pitchFamily="34" charset="0"/>
                <a:ea typeface="Times New Roman" panose="02020603050405020304" pitchFamily="18" charset="0"/>
                <a:cs typeface="Times New Roman" panose="02020603050405020304" pitchFamily="18" charset="0"/>
              </a:rPr>
              <a:t> se </a:t>
            </a:r>
            <a:r>
              <a:rPr lang="en-US" dirty="0" err="1">
                <a:latin typeface="Calibri" panose="020F0502020204030204" pitchFamily="34" charset="0"/>
                <a:ea typeface="Times New Roman" panose="02020603050405020304" pitchFamily="18" charset="0"/>
                <a:cs typeface="Times New Roman" panose="02020603050405020304" pitchFamily="18" charset="0"/>
              </a:rPr>
              <a:t>recuperará</a:t>
            </a:r>
            <a:r>
              <a:rPr lang="en-US" dirty="0">
                <a:latin typeface="Calibri" panose="020F0502020204030204" pitchFamily="34" charset="0"/>
                <a:ea typeface="Times New Roman" panose="02020603050405020304" pitchFamily="18" charset="0"/>
                <a:cs typeface="Times New Roman" panose="02020603050405020304" pitchFamily="18" charset="0"/>
              </a:rPr>
              <a:t>.</a:t>
            </a:r>
          </a:p>
          <a:p>
            <a:pPr marL="228600" marR="0" lvl="0" indent="-228600">
              <a:spcBef>
                <a:spcPts val="0"/>
              </a:spcBef>
              <a:spcAft>
                <a:spcPts val="0"/>
              </a:spcAft>
              <a:buFont typeface="Symbol" panose="05050102010706020507" pitchFamily="18" charset="2"/>
              <a:buChar char=""/>
            </a:pPr>
            <a:r>
              <a:rPr lang="en-US" dirty="0">
                <a:latin typeface="Calibri" panose="020F0502020204030204" pitchFamily="34" charset="0"/>
                <a:ea typeface="Times New Roman" panose="02020603050405020304" pitchFamily="18" charset="0"/>
                <a:cs typeface="Times New Roman" panose="02020603050405020304" pitchFamily="18" charset="0"/>
              </a:rPr>
              <a:t>Falta de </a:t>
            </a:r>
            <a:r>
              <a:rPr lang="en-US" dirty="0" err="1">
                <a:latin typeface="Calibri" panose="020F0502020204030204" pitchFamily="34" charset="0"/>
                <a:ea typeface="Times New Roman" panose="02020603050405020304" pitchFamily="18" charset="0"/>
                <a:cs typeface="Times New Roman" panose="02020603050405020304" pitchFamily="18" charset="0"/>
              </a:rPr>
              <a:t>contato</a:t>
            </a:r>
            <a:r>
              <a:rPr lang="en-US" dirty="0">
                <a:latin typeface="Calibri" panose="020F0502020204030204" pitchFamily="34" charset="0"/>
                <a:ea typeface="Times New Roman" panose="02020603050405020304" pitchFamily="18" charset="0"/>
                <a:cs typeface="Times New Roman" panose="02020603050405020304" pitchFamily="18" charset="0"/>
              </a:rPr>
              <a:t> com </a:t>
            </a:r>
            <a:r>
              <a:rPr lang="en-US" dirty="0" err="1">
                <a:latin typeface="Calibri" panose="020F0502020204030204" pitchFamily="34" charset="0"/>
                <a:ea typeface="Times New Roman" panose="02020603050405020304" pitchFamily="18" charset="0"/>
                <a:cs typeface="Times New Roman" panose="02020603050405020304" pitchFamily="18" charset="0"/>
              </a:rPr>
              <a:t>outras</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pessoas</a:t>
            </a:r>
            <a:r>
              <a:rPr lang="en-US" dirty="0">
                <a:latin typeface="Calibri" panose="020F0502020204030204" pitchFamily="34" charset="0"/>
                <a:ea typeface="Times New Roman" panose="02020603050405020304" pitchFamily="18" charset="0"/>
                <a:cs typeface="Times New Roman" panose="02020603050405020304" pitchFamily="18" charset="0"/>
              </a:rPr>
              <a:t> que </a:t>
            </a:r>
            <a:r>
              <a:rPr lang="en-US" dirty="0" err="1">
                <a:latin typeface="Calibri" panose="020F0502020204030204" pitchFamily="34" charset="0"/>
                <a:ea typeface="Times New Roman" panose="02020603050405020304" pitchFamily="18" charset="0"/>
                <a:cs typeface="Times New Roman" panose="02020603050405020304" pitchFamily="18" charset="0"/>
              </a:rPr>
              <a:t>passaram</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por</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experiências</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semelhantes</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ou</a:t>
            </a:r>
            <a:r>
              <a:rPr lang="en-US" dirty="0">
                <a:latin typeface="Calibri" panose="020F0502020204030204" pitchFamily="34" charset="0"/>
                <a:ea typeface="Times New Roman" panose="02020603050405020304" pitchFamily="18" charset="0"/>
                <a:cs typeface="Times New Roman" panose="02020603050405020304" pitchFamily="18" charset="0"/>
              </a:rPr>
              <a:t> que </a:t>
            </a:r>
            <a:r>
              <a:rPr lang="en-US" dirty="0" err="1">
                <a:latin typeface="Calibri" panose="020F0502020204030204" pitchFamily="34" charset="0"/>
                <a:ea typeface="Times New Roman" panose="02020603050405020304" pitchFamily="18" charset="0"/>
                <a:cs typeface="Times New Roman" panose="02020603050405020304" pitchFamily="18" charset="0"/>
              </a:rPr>
              <a:t>passaram</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por</a:t>
            </a:r>
            <a:r>
              <a:rPr lang="en-US" dirty="0">
                <a:latin typeface="Calibri" panose="020F0502020204030204" pitchFamily="34" charset="0"/>
                <a:ea typeface="Times New Roman" panose="02020603050405020304" pitchFamily="18" charset="0"/>
                <a:cs typeface="Times New Roman" panose="02020603050405020304" pitchFamily="18" charset="0"/>
              </a:rPr>
              <a:t> um </a:t>
            </a:r>
            <a:r>
              <a:rPr lang="en-US" dirty="0" err="1">
                <a:latin typeface="Calibri" panose="020F0502020204030204" pitchFamily="34" charset="0"/>
                <a:ea typeface="Times New Roman" panose="02020603050405020304" pitchFamily="18" charset="0"/>
                <a:cs typeface="Times New Roman" panose="02020603050405020304" pitchFamily="18" charset="0"/>
              </a:rPr>
              <a:t>processo</a:t>
            </a:r>
            <a:r>
              <a:rPr lang="en-US" dirty="0">
                <a:latin typeface="Calibri" panose="020F0502020204030204" pitchFamily="34" charset="0"/>
                <a:ea typeface="Times New Roman" panose="02020603050405020304" pitchFamily="18" charset="0"/>
                <a:cs typeface="Times New Roman" panose="02020603050405020304" pitchFamily="18" charset="0"/>
              </a:rPr>
              <a:t> de </a:t>
            </a:r>
            <a:r>
              <a:rPr lang="en-US" dirty="0" err="1">
                <a:latin typeface="Calibri" panose="020F0502020204030204" pitchFamily="34" charset="0"/>
                <a:ea typeface="Times New Roman" panose="02020603050405020304" pitchFamily="18" charset="0"/>
                <a:cs typeface="Times New Roman" panose="02020603050405020304" pitchFamily="18" charset="0"/>
              </a:rPr>
              <a:t>recuperação</a:t>
            </a:r>
            <a:r>
              <a:rPr lang="en-US" dirty="0">
                <a:latin typeface="Calibri" panose="020F0502020204030204" pitchFamily="34" charset="0"/>
                <a:ea typeface="Times New Roman" panose="02020603050405020304" pitchFamily="18" charset="0"/>
                <a:cs typeface="Times New Roman" panose="02020603050405020304" pitchFamily="18" charset="0"/>
              </a:rPr>
              <a:t>.</a:t>
            </a:r>
            <a:r>
              <a:rPr lang="en-GB" dirty="0">
                <a:latin typeface="Calibri" panose="020F0502020204030204" pitchFamily="34" charset="0"/>
                <a:ea typeface="SimSun" panose="02010600030101010101" pitchFamily="2" charset="-122"/>
                <a:cs typeface="Arial" panose="020B0604020202020204" pitchFamily="34" charset="0"/>
              </a:rPr>
              <a:t> </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53</a:t>
            </a:fld>
            <a:endParaRPr lang="en-CH"/>
          </a:p>
        </p:txBody>
      </p:sp>
    </p:spTree>
    <p:extLst>
      <p:ext uri="{BB962C8B-B14F-4D97-AF65-F5344CB8AC3E}">
        <p14:creationId xmlns:p14="http://schemas.microsoft.com/office/powerpoint/2010/main" val="10287196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lnSpc>
                <a:spcPct val="115000"/>
              </a:lnSpc>
              <a:spcAft>
                <a:spcPts val="1000"/>
              </a:spcAft>
              <a:buFont typeface="Arial" panose="020B0604020202020204" pitchFamily="34" charset="0"/>
              <a:buChar char="•"/>
            </a:pPr>
            <a:r>
              <a:rPr lang="en-US" dirty="0" err="1">
                <a:latin typeface="Calibri" panose="020F0502020204030204" pitchFamily="34" charset="0"/>
                <a:ea typeface="Times New Roman" panose="02020603050405020304" pitchFamily="18" charset="0"/>
                <a:cs typeface="Times New Roman" panose="02020603050405020304" pitchFamily="18" charset="0"/>
              </a:rPr>
              <a:t>Muitos</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desses</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problemas</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podem</a:t>
            </a:r>
            <a:r>
              <a:rPr lang="en-US" dirty="0">
                <a:latin typeface="Calibri" panose="020F0502020204030204" pitchFamily="34" charset="0"/>
                <a:ea typeface="Times New Roman" panose="02020603050405020304" pitchFamily="18" charset="0"/>
                <a:cs typeface="Times New Roman" panose="02020603050405020304" pitchFamily="18" charset="0"/>
              </a:rPr>
              <a:t> ser </a:t>
            </a:r>
            <a:r>
              <a:rPr lang="en-US" dirty="0" err="1">
                <a:latin typeface="Calibri" panose="020F0502020204030204" pitchFamily="34" charset="0"/>
                <a:ea typeface="Times New Roman" panose="02020603050405020304" pitchFamily="18" charset="0"/>
                <a:cs typeface="Times New Roman" panose="02020603050405020304" pitchFamily="18" charset="0"/>
              </a:rPr>
              <a:t>resolvidos</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por</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meio</a:t>
            </a:r>
            <a:r>
              <a:rPr lang="en-US" dirty="0">
                <a:latin typeface="Calibri" panose="020F0502020204030204" pitchFamily="34" charset="0"/>
                <a:ea typeface="Times New Roman" panose="02020603050405020304" pitchFamily="18" charset="0"/>
                <a:cs typeface="Times New Roman" panose="02020603050405020304" pitchFamily="18" charset="0"/>
              </a:rPr>
              <a:t> de </a:t>
            </a:r>
            <a:r>
              <a:rPr lang="en-US" dirty="0" err="1">
                <a:latin typeface="Calibri" panose="020F0502020204030204" pitchFamily="34" charset="0"/>
                <a:ea typeface="Times New Roman" panose="02020603050405020304" pitchFamily="18" charset="0"/>
                <a:cs typeface="Times New Roman" panose="02020603050405020304" pitchFamily="18" charset="0"/>
              </a:rPr>
              <a:t>uma</a:t>
            </a:r>
            <a:r>
              <a:rPr lang="en-US" dirty="0">
                <a:latin typeface="Calibri" panose="020F0502020204030204" pitchFamily="34" charset="0"/>
                <a:ea typeface="Times New Roman" panose="02020603050405020304" pitchFamily="18" charset="0"/>
                <a:cs typeface="Times New Roman" panose="02020603050405020304" pitchFamily="18" charset="0"/>
              </a:rPr>
              <a:t> boa </a:t>
            </a:r>
            <a:r>
              <a:rPr lang="en-US" dirty="0" err="1">
                <a:latin typeface="Calibri" panose="020F0502020204030204" pitchFamily="34" charset="0"/>
                <a:ea typeface="Times New Roman" panose="02020603050405020304" pitchFamily="18" charset="0"/>
                <a:cs typeface="Times New Roman" panose="02020603050405020304" pitchFamily="18" charset="0"/>
              </a:rPr>
              <a:t>comunicação</a:t>
            </a:r>
            <a:r>
              <a:rPr lang="en-US" dirty="0">
                <a:latin typeface="Calibri" panose="020F0502020204030204" pitchFamily="34" charset="0"/>
                <a:ea typeface="Times New Roman" panose="02020603050405020304" pitchFamily="18" charset="0"/>
                <a:cs typeface="Times New Roman" panose="02020603050405020304" pitchFamily="18" charset="0"/>
              </a:rPr>
              <a:t> e da </a:t>
            </a:r>
            <a:r>
              <a:rPr lang="en-US" dirty="0" err="1">
                <a:latin typeface="Calibri" panose="020F0502020204030204" pitchFamily="34" charset="0"/>
                <a:ea typeface="Times New Roman" panose="02020603050405020304" pitchFamily="18" charset="0"/>
                <a:cs typeface="Times New Roman" panose="02020603050405020304" pitchFamily="18" charset="0"/>
              </a:rPr>
              <a:t>construção</a:t>
            </a:r>
            <a:r>
              <a:rPr lang="en-US" dirty="0">
                <a:latin typeface="Calibri" panose="020F0502020204030204" pitchFamily="34" charset="0"/>
                <a:ea typeface="Times New Roman" panose="02020603050405020304" pitchFamily="18" charset="0"/>
                <a:cs typeface="Times New Roman" panose="02020603050405020304" pitchFamily="18" charset="0"/>
              </a:rPr>
              <a:t> de </a:t>
            </a:r>
            <a:r>
              <a:rPr lang="en-US" dirty="0" err="1">
                <a:latin typeface="Calibri" panose="020F0502020204030204" pitchFamily="34" charset="0"/>
                <a:ea typeface="Times New Roman" panose="02020603050405020304" pitchFamily="18" charset="0"/>
                <a:cs typeface="Times New Roman" panose="02020603050405020304" pitchFamily="18" charset="0"/>
              </a:rPr>
              <a:t>uma</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relação</a:t>
            </a:r>
            <a:r>
              <a:rPr lang="en-US" dirty="0">
                <a:latin typeface="Calibri" panose="020F0502020204030204" pitchFamily="34" charset="0"/>
                <a:ea typeface="Times New Roman" panose="02020603050405020304" pitchFamily="18" charset="0"/>
                <a:cs typeface="Times New Roman" panose="02020603050405020304" pitchFamily="18" charset="0"/>
              </a:rPr>
              <a:t> de </a:t>
            </a:r>
            <a:r>
              <a:rPr lang="en-US" dirty="0" err="1">
                <a:latin typeface="Calibri" panose="020F0502020204030204" pitchFamily="34" charset="0"/>
                <a:ea typeface="Times New Roman" panose="02020603050405020304" pitchFamily="18" charset="0"/>
                <a:cs typeface="Times New Roman" panose="02020603050405020304" pitchFamily="18" charset="0"/>
              </a:rPr>
              <a:t>confiança</a:t>
            </a:r>
            <a:r>
              <a:rPr lang="en-US" dirty="0">
                <a:latin typeface="Calibri" panose="020F0502020204030204" pitchFamily="34" charset="0"/>
                <a:ea typeface="Times New Roman" panose="02020603050405020304" pitchFamily="18" charset="0"/>
                <a:cs typeface="Times New Roman" panose="02020603050405020304" pitchFamily="18" charset="0"/>
              </a:rPr>
              <a:t>.</a:t>
            </a:r>
          </a:p>
          <a:p>
            <a:pPr marL="628650" lvl="1"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A </a:t>
            </a:r>
            <a:r>
              <a:rPr lang="en-US" dirty="0" err="1">
                <a:latin typeface="Calibri" panose="020F0502020204030204" pitchFamily="34" charset="0"/>
                <a:ea typeface="Times New Roman" panose="02020603050405020304" pitchFamily="18" charset="0"/>
                <a:cs typeface="Times New Roman" panose="02020603050405020304" pitchFamily="18" charset="0"/>
              </a:rPr>
              <a:t>construção</a:t>
            </a:r>
            <a:r>
              <a:rPr lang="en-US" dirty="0">
                <a:latin typeface="Calibri" panose="020F0502020204030204" pitchFamily="34" charset="0"/>
                <a:ea typeface="Times New Roman" panose="02020603050405020304" pitchFamily="18" charset="0"/>
                <a:cs typeface="Times New Roman" panose="02020603050405020304" pitchFamily="18" charset="0"/>
              </a:rPr>
              <a:t> de </a:t>
            </a:r>
            <a:r>
              <a:rPr lang="en-US" dirty="0" err="1">
                <a:latin typeface="Calibri" panose="020F0502020204030204" pitchFamily="34" charset="0"/>
                <a:ea typeface="Times New Roman" panose="02020603050405020304" pitchFamily="18" charset="0"/>
                <a:cs typeface="Times New Roman" panose="02020603050405020304" pitchFamily="18" charset="0"/>
              </a:rPr>
              <a:t>uma</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relação</a:t>
            </a:r>
            <a:r>
              <a:rPr lang="en-US" dirty="0">
                <a:latin typeface="Calibri" panose="020F0502020204030204" pitchFamily="34" charset="0"/>
                <a:ea typeface="Times New Roman" panose="02020603050405020304" pitchFamily="18" charset="0"/>
                <a:cs typeface="Times New Roman" panose="02020603050405020304" pitchFamily="18" charset="0"/>
              </a:rPr>
              <a:t> de </a:t>
            </a:r>
            <a:r>
              <a:rPr lang="en-US" dirty="0" err="1">
                <a:latin typeface="Calibri" panose="020F0502020204030204" pitchFamily="34" charset="0"/>
                <a:ea typeface="Times New Roman" panose="02020603050405020304" pitchFamily="18" charset="0"/>
                <a:cs typeface="Times New Roman" panose="02020603050405020304" pitchFamily="18" charset="0"/>
              </a:rPr>
              <a:t>confiança</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requer</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uma</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conexão</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pessoal</a:t>
            </a:r>
            <a:r>
              <a:rPr lang="en-US" dirty="0">
                <a:latin typeface="Calibri" panose="020F0502020204030204" pitchFamily="34" charset="0"/>
                <a:ea typeface="Times New Roman" panose="02020603050405020304" pitchFamily="18" charset="0"/>
                <a:cs typeface="Times New Roman" panose="02020603050405020304" pitchFamily="18" charset="0"/>
              </a:rPr>
              <a:t> que </a:t>
            </a:r>
            <a:r>
              <a:rPr lang="en-US" dirty="0" err="1">
                <a:latin typeface="Calibri" panose="020F0502020204030204" pitchFamily="34" charset="0"/>
                <a:ea typeface="Times New Roman" panose="02020603050405020304" pitchFamily="18" charset="0"/>
                <a:cs typeface="Times New Roman" panose="02020603050405020304" pitchFamily="18" charset="0"/>
              </a:rPr>
              <a:t>não</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pode</a:t>
            </a:r>
            <a:r>
              <a:rPr lang="en-US" dirty="0">
                <a:latin typeface="Calibri" panose="020F0502020204030204" pitchFamily="34" charset="0"/>
                <a:ea typeface="Times New Roman" panose="02020603050405020304" pitchFamily="18" charset="0"/>
                <a:cs typeface="Times New Roman" panose="02020603050405020304" pitchFamily="18" charset="0"/>
              </a:rPr>
              <a:t> ser </a:t>
            </a:r>
            <a:r>
              <a:rPr lang="en-US" dirty="0" err="1">
                <a:latin typeface="Calibri" panose="020F0502020204030204" pitchFamily="34" charset="0"/>
                <a:ea typeface="Times New Roman" panose="02020603050405020304" pitchFamily="18" charset="0"/>
                <a:cs typeface="Times New Roman" panose="02020603050405020304" pitchFamily="18" charset="0"/>
              </a:rPr>
              <a:t>forçada</a:t>
            </a:r>
            <a:r>
              <a:rPr lang="en-US" dirty="0">
                <a:latin typeface="Calibri" panose="020F0502020204030204" pitchFamily="34" charset="0"/>
                <a:ea typeface="Times New Roman" panose="02020603050405020304" pitchFamily="18" charset="0"/>
                <a:cs typeface="Times New Roman" panose="02020603050405020304" pitchFamily="18" charset="0"/>
              </a:rPr>
              <a:t>.</a:t>
            </a:r>
          </a:p>
          <a:p>
            <a:pPr marL="628650" lvl="1"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Quando </a:t>
            </a:r>
            <a:r>
              <a:rPr lang="en-US" dirty="0" err="1">
                <a:latin typeface="Calibri" panose="020F0502020204030204" pitchFamily="34" charset="0"/>
                <a:ea typeface="Times New Roman" panose="02020603050405020304" pitchFamily="18" charset="0"/>
                <a:cs typeface="Times New Roman" panose="02020603050405020304" pitchFamily="18" charset="0"/>
              </a:rPr>
              <a:t>isso</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não</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parecer</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possível</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os</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esforços</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não</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devem</a:t>
            </a:r>
            <a:r>
              <a:rPr lang="en-US" dirty="0">
                <a:latin typeface="Calibri" panose="020F0502020204030204" pitchFamily="34" charset="0"/>
                <a:ea typeface="Times New Roman" panose="02020603050405020304" pitchFamily="18" charset="0"/>
                <a:cs typeface="Times New Roman" panose="02020603050405020304" pitchFamily="18" charset="0"/>
              </a:rPr>
              <a:t> ser </a:t>
            </a:r>
            <a:r>
              <a:rPr lang="en-US" dirty="0" err="1">
                <a:latin typeface="Calibri" panose="020F0502020204030204" pitchFamily="34" charset="0"/>
                <a:ea typeface="Times New Roman" panose="02020603050405020304" pitchFamily="18" charset="0"/>
                <a:cs typeface="Times New Roman" panose="02020603050405020304" pitchFamily="18" charset="0"/>
              </a:rPr>
              <a:t>interrompidos</a:t>
            </a:r>
            <a:r>
              <a:rPr lang="en-US" dirty="0">
                <a:latin typeface="Calibri" panose="020F0502020204030204" pitchFamily="34" charset="0"/>
                <a:ea typeface="Times New Roman" panose="02020603050405020304" pitchFamily="18" charset="0"/>
                <a:cs typeface="Times New Roman" panose="02020603050405020304" pitchFamily="18" charset="0"/>
              </a:rPr>
              <a:t>, mas </a:t>
            </a:r>
            <a:r>
              <a:rPr lang="en-US" dirty="0" err="1">
                <a:latin typeface="Calibri" panose="020F0502020204030204" pitchFamily="34" charset="0"/>
                <a:ea typeface="Times New Roman" panose="02020603050405020304" pitchFamily="18" charset="0"/>
                <a:cs typeface="Times New Roman" panose="02020603050405020304" pitchFamily="18" charset="0"/>
              </a:rPr>
              <a:t>é</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aconselhável</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procurar</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outras</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pessoas</a:t>
            </a:r>
            <a:r>
              <a:rPr lang="en-US" dirty="0">
                <a:latin typeface="Calibri" panose="020F0502020204030204" pitchFamily="34" charset="0"/>
                <a:ea typeface="Times New Roman" panose="02020603050405020304" pitchFamily="18" charset="0"/>
                <a:cs typeface="Times New Roman" panose="02020603050405020304" pitchFamily="18" charset="0"/>
              </a:rPr>
              <a:t> que </a:t>
            </a:r>
            <a:r>
              <a:rPr lang="en-US" dirty="0" err="1">
                <a:latin typeface="Calibri" panose="020F0502020204030204" pitchFamily="34" charset="0"/>
                <a:ea typeface="Times New Roman" panose="02020603050405020304" pitchFamily="18" charset="0"/>
                <a:cs typeface="Times New Roman" panose="02020603050405020304" pitchFamily="18" charset="0"/>
              </a:rPr>
              <a:t>possam</a:t>
            </a:r>
            <a:r>
              <a:rPr lang="en-US" dirty="0">
                <a:latin typeface="Calibri" panose="020F0502020204030204" pitchFamily="34" charset="0"/>
                <a:ea typeface="Times New Roman" panose="02020603050405020304" pitchFamily="18" charset="0"/>
                <a:cs typeface="Times New Roman" panose="02020603050405020304" pitchFamily="18" charset="0"/>
              </a:rPr>
              <a:t> se </a:t>
            </a:r>
            <a:r>
              <a:rPr lang="en-US" dirty="0" err="1">
                <a:latin typeface="Calibri" panose="020F0502020204030204" pitchFamily="34" charset="0"/>
                <a:ea typeface="Times New Roman" panose="02020603050405020304" pitchFamily="18" charset="0"/>
                <a:cs typeface="Times New Roman" panose="02020603050405020304" pitchFamily="18" charset="0"/>
              </a:rPr>
              <a:t>conectar</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mais</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facilmente</a:t>
            </a:r>
            <a:r>
              <a:rPr lang="en-US" dirty="0">
                <a:latin typeface="Calibri" panose="020F0502020204030204" pitchFamily="34" charset="0"/>
                <a:ea typeface="Times New Roman" panose="02020603050405020304" pitchFamily="18" charset="0"/>
                <a:cs typeface="Times New Roman" panose="02020603050405020304" pitchFamily="18" charset="0"/>
              </a:rPr>
              <a:t> com o </a:t>
            </a:r>
            <a:r>
              <a:rPr lang="en-US" dirty="0" err="1">
                <a:latin typeface="Calibri" panose="020F0502020204030204" pitchFamily="34" charset="0"/>
                <a:ea typeface="Times New Roman" panose="02020603050405020304" pitchFamily="18" charset="0"/>
                <a:cs typeface="Times New Roman" panose="02020603050405020304" pitchFamily="18" charset="0"/>
              </a:rPr>
              <a:t>paciente</a:t>
            </a:r>
            <a:r>
              <a:rPr lang="en-US" dirty="0">
                <a:latin typeface="Calibri" panose="020F0502020204030204" pitchFamily="34" charset="0"/>
                <a:ea typeface="Times New Roman" panose="02020603050405020304" pitchFamily="18" charset="0"/>
                <a:cs typeface="Times New Roman" panose="02020603050405020304" pitchFamily="18" charset="0"/>
              </a:rPr>
              <a:t>.</a:t>
            </a:r>
          </a:p>
          <a:p>
            <a:pPr marL="628650" lvl="1"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Sempre </a:t>
            </a:r>
            <a:r>
              <a:rPr lang="en-US" dirty="0" err="1">
                <a:latin typeface="Calibri" panose="020F0502020204030204" pitchFamily="34" charset="0"/>
                <a:ea typeface="Times New Roman" panose="02020603050405020304" pitchFamily="18" charset="0"/>
                <a:cs typeface="Times New Roman" panose="02020603050405020304" pitchFamily="18" charset="0"/>
              </a:rPr>
              <a:t>devem</a:t>
            </a:r>
            <a:r>
              <a:rPr lang="en-US" dirty="0">
                <a:latin typeface="Calibri" panose="020F0502020204030204" pitchFamily="34" charset="0"/>
                <a:ea typeface="Times New Roman" panose="02020603050405020304" pitchFamily="18" charset="0"/>
                <a:cs typeface="Times New Roman" panose="02020603050405020304" pitchFamily="18" charset="0"/>
              </a:rPr>
              <a:t> ser </a:t>
            </a:r>
            <a:r>
              <a:rPr lang="en-US" dirty="0" err="1">
                <a:latin typeface="Calibri" panose="020F0502020204030204" pitchFamily="34" charset="0"/>
                <a:ea typeface="Times New Roman" panose="02020603050405020304" pitchFamily="18" charset="0"/>
                <a:cs typeface="Times New Roman" panose="02020603050405020304" pitchFamily="18" charset="0"/>
              </a:rPr>
              <a:t>feitos</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esforços</a:t>
            </a:r>
            <a:r>
              <a:rPr lang="en-US" dirty="0">
                <a:latin typeface="Calibri" panose="020F0502020204030204" pitchFamily="34" charset="0"/>
                <a:ea typeface="Times New Roman" panose="02020603050405020304" pitchFamily="18" charset="0"/>
                <a:cs typeface="Times New Roman" panose="02020603050405020304" pitchFamily="18" charset="0"/>
              </a:rPr>
              <a:t> para </a:t>
            </a:r>
            <a:r>
              <a:rPr lang="en-US" dirty="0" err="1">
                <a:latin typeface="Calibri" panose="020F0502020204030204" pitchFamily="34" charset="0"/>
                <a:ea typeface="Times New Roman" panose="02020603050405020304" pitchFamily="18" charset="0"/>
                <a:cs typeface="Times New Roman" panose="02020603050405020304" pitchFamily="18" charset="0"/>
              </a:rPr>
              <a:t>garantir</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uma</a:t>
            </a:r>
            <a:r>
              <a:rPr lang="en-US" dirty="0">
                <a:latin typeface="Calibri" panose="020F0502020204030204" pitchFamily="34" charset="0"/>
                <a:ea typeface="Times New Roman" panose="02020603050405020304" pitchFamily="18" charset="0"/>
                <a:cs typeface="Times New Roman" panose="02020603050405020304" pitchFamily="18" charset="0"/>
              </a:rPr>
              <a:t> boa </a:t>
            </a:r>
            <a:r>
              <a:rPr lang="en-US" dirty="0" err="1">
                <a:latin typeface="Calibri" panose="020F0502020204030204" pitchFamily="34" charset="0"/>
                <a:ea typeface="Times New Roman" panose="02020603050405020304" pitchFamily="18" charset="0"/>
                <a:cs typeface="Times New Roman" panose="02020603050405020304" pitchFamily="18" charset="0"/>
              </a:rPr>
              <a:t>comunicação</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compreensão</a:t>
            </a:r>
            <a:r>
              <a:rPr lang="en-US" dirty="0">
                <a:latin typeface="Calibri" panose="020F0502020204030204" pitchFamily="34" charset="0"/>
                <a:ea typeface="Times New Roman" panose="02020603050405020304" pitchFamily="18" charset="0"/>
                <a:cs typeface="Times New Roman" panose="02020603050405020304" pitchFamily="18" charset="0"/>
              </a:rPr>
              <a:t> e </a:t>
            </a:r>
            <a:r>
              <a:rPr lang="en-US" dirty="0" err="1">
                <a:latin typeface="Calibri" panose="020F0502020204030204" pitchFamily="34" charset="0"/>
                <a:ea typeface="Times New Roman" panose="02020603050405020304" pitchFamily="18" charset="0"/>
                <a:cs typeface="Times New Roman" panose="02020603050405020304" pitchFamily="18" charset="0"/>
              </a:rPr>
              <a:t>respeito</a:t>
            </a:r>
            <a:r>
              <a:rPr lang="en-US" dirty="0">
                <a:latin typeface="Calibri" panose="020F0502020204030204" pitchFamily="34" charset="0"/>
                <a:ea typeface="Times New Roman" panose="02020603050405020304" pitchFamily="18" charset="0"/>
                <a:cs typeface="Times New Roman" panose="02020603050405020304" pitchFamily="18" charset="0"/>
              </a:rPr>
              <a:t> pela </a:t>
            </a:r>
            <a:r>
              <a:rPr lang="en-US" dirty="0" err="1">
                <a:latin typeface="Calibri" panose="020F0502020204030204" pitchFamily="34" charset="0"/>
                <a:ea typeface="Times New Roman" panose="02020603050405020304" pitchFamily="18" charset="0"/>
                <a:cs typeface="Times New Roman" panose="02020603050405020304" pitchFamily="18" charset="0"/>
              </a:rPr>
              <a:t>vontade</a:t>
            </a:r>
            <a:r>
              <a:rPr lang="en-US" dirty="0">
                <a:latin typeface="Calibri" panose="020F0502020204030204" pitchFamily="34" charset="0"/>
                <a:ea typeface="Times New Roman" panose="02020603050405020304" pitchFamily="18" charset="0"/>
                <a:cs typeface="Times New Roman" panose="02020603050405020304" pitchFamily="18" charset="0"/>
              </a:rPr>
              <a:t> e </a:t>
            </a:r>
            <a:r>
              <a:rPr lang="en-US" dirty="0" err="1">
                <a:latin typeface="Calibri" panose="020F0502020204030204" pitchFamily="34" charset="0"/>
                <a:ea typeface="Times New Roman" panose="02020603050405020304" pitchFamily="18" charset="0"/>
                <a:cs typeface="Times New Roman" panose="02020603050405020304" pitchFamily="18" charset="0"/>
              </a:rPr>
              <a:t>preferência</a:t>
            </a:r>
            <a:r>
              <a:rPr lang="en-US" dirty="0">
                <a:latin typeface="Calibri" panose="020F0502020204030204" pitchFamily="34" charset="0"/>
                <a:ea typeface="Times New Roman" panose="02020603050405020304" pitchFamily="18" charset="0"/>
                <a:cs typeface="Times New Roman" panose="02020603050405020304" pitchFamily="18" charset="0"/>
              </a:rPr>
              <a:t> da </a:t>
            </a:r>
            <a:r>
              <a:rPr lang="en-US" dirty="0" err="1">
                <a:latin typeface="Calibri" panose="020F0502020204030204" pitchFamily="34" charset="0"/>
                <a:ea typeface="Times New Roman" panose="02020603050405020304" pitchFamily="18" charset="0"/>
                <a:cs typeface="Times New Roman" panose="02020603050405020304" pitchFamily="18" charset="0"/>
              </a:rPr>
              <a:t>pessoa</a:t>
            </a:r>
            <a:r>
              <a:rPr lang="en-US" dirty="0">
                <a:latin typeface="Calibri" panose="020F0502020204030204" pitchFamily="34" charset="0"/>
                <a:ea typeface="Times New Roman" panose="02020603050405020304" pitchFamily="18" charset="0"/>
                <a:cs typeface="Times New Roman" panose="02020603050405020304" pitchFamily="18" charset="0"/>
              </a:rPr>
              <a:t> que </a:t>
            </a:r>
            <a:r>
              <a:rPr lang="en-US" dirty="0" err="1">
                <a:latin typeface="Calibri" panose="020F0502020204030204" pitchFamily="34" charset="0"/>
                <a:ea typeface="Times New Roman" panose="02020603050405020304" pitchFamily="18" charset="0"/>
                <a:cs typeface="Times New Roman" panose="02020603050405020304" pitchFamily="18" charset="0"/>
              </a:rPr>
              <a:t>está</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em</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recuperação</a:t>
            </a:r>
            <a:r>
              <a:rPr lang="en-US" dirty="0">
                <a:latin typeface="Calibri" panose="020F0502020204030204" pitchFamily="34" charset="0"/>
                <a:ea typeface="Times New Roman" panose="02020603050405020304" pitchFamily="18" charset="0"/>
                <a:cs typeface="Times New Roman" panose="02020603050405020304" pitchFamily="18" charset="0"/>
              </a:rPr>
              <a:t>.</a:t>
            </a:r>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54</a:t>
            </a:fld>
            <a:endParaRPr lang="en-CH"/>
          </a:p>
        </p:txBody>
      </p:sp>
    </p:spTree>
    <p:extLst>
      <p:ext uri="{BB962C8B-B14F-4D97-AF65-F5344CB8AC3E}">
        <p14:creationId xmlns:p14="http://schemas.microsoft.com/office/powerpoint/2010/main" val="4800646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7238" y="446088"/>
            <a:ext cx="5343525" cy="3006725"/>
          </a:xfrm>
        </p:spPr>
      </p:sp>
      <p:sp>
        <p:nvSpPr>
          <p:cNvPr id="3" name="Notes Placeholder 2"/>
          <p:cNvSpPr>
            <a:spLocks noGrp="1"/>
          </p:cNvSpPr>
          <p:nvPr>
            <p:ph type="body" idx="1"/>
          </p:nvPr>
        </p:nvSpPr>
        <p:spPr>
          <a:xfrm>
            <a:off x="484673" y="3595203"/>
            <a:ext cx="5888653" cy="5308954"/>
          </a:xfrm>
        </p:spPr>
        <p:txBody>
          <a:bodyPr/>
          <a:lstStyle/>
          <a:p>
            <a:pPr marL="0" indent="0">
              <a:spcBef>
                <a:spcPts val="0"/>
              </a:spcBef>
              <a:spcAft>
                <a:spcPts val="500"/>
              </a:spcAft>
              <a:buNone/>
            </a:pPr>
            <a:r>
              <a:rPr lang="en-US" sz="2100" b="1" dirty="0"/>
              <a:t>A </a:t>
            </a:r>
            <a:r>
              <a:rPr lang="en-US" sz="2100" b="1" dirty="0" err="1"/>
              <a:t>abordagem</a:t>
            </a:r>
            <a:r>
              <a:rPr lang="en-US" sz="2100" b="1" dirty="0"/>
              <a:t> de </a:t>
            </a:r>
            <a:r>
              <a:rPr lang="en-US" sz="2100" b="1" dirty="0" err="1"/>
              <a:t>recuperação</a:t>
            </a:r>
            <a:r>
              <a:rPr lang="en-US" sz="2100" b="1" dirty="0"/>
              <a:t> </a:t>
            </a:r>
            <a:r>
              <a:rPr lang="en-US" sz="2100" b="1" dirty="0" err="1"/>
              <a:t>em</a:t>
            </a:r>
            <a:r>
              <a:rPr lang="en-US" sz="2100" b="1" dirty="0"/>
              <a:t> </a:t>
            </a:r>
            <a:r>
              <a:rPr lang="en-US" sz="2100" b="1" dirty="0" err="1"/>
              <a:t>saúde</a:t>
            </a:r>
            <a:r>
              <a:rPr lang="en-US" sz="2100" b="1" dirty="0"/>
              <a:t> mental</a:t>
            </a:r>
          </a:p>
          <a:p>
            <a:pPr marL="457200" lvl="1" indent="0">
              <a:spcBef>
                <a:spcPts val="0"/>
              </a:spcBef>
              <a:spcAft>
                <a:spcPts val="500"/>
              </a:spcAft>
              <a:buNone/>
            </a:pPr>
            <a:r>
              <a:rPr lang="en-US" sz="1900" dirty="0"/>
              <a:t>•</a:t>
            </a:r>
            <a:r>
              <a:rPr lang="en-US" sz="1900" dirty="0" err="1"/>
              <a:t>Recuperação</a:t>
            </a:r>
            <a:r>
              <a:rPr lang="en-US" sz="1900" dirty="0"/>
              <a:t> </a:t>
            </a:r>
            <a:r>
              <a:rPr lang="en-US" sz="1900" dirty="0" err="1"/>
              <a:t>significa</a:t>
            </a:r>
            <a:r>
              <a:rPr lang="en-US" sz="1900" dirty="0"/>
              <a:t> </a:t>
            </a:r>
            <a:r>
              <a:rPr lang="en-US" sz="1900" dirty="0" err="1"/>
              <a:t>ajudar</a:t>
            </a:r>
            <a:r>
              <a:rPr lang="en-US" sz="1900" dirty="0"/>
              <a:t> as </a:t>
            </a:r>
            <a:r>
              <a:rPr lang="en-US" sz="1900" dirty="0" err="1"/>
              <a:t>pessoas</a:t>
            </a:r>
            <a:r>
              <a:rPr lang="en-US" sz="1900" dirty="0"/>
              <a:t> a </a:t>
            </a:r>
            <a:r>
              <a:rPr lang="en-US" sz="1900" dirty="0" err="1"/>
              <a:t>recuperar</a:t>
            </a:r>
            <a:r>
              <a:rPr lang="en-US" sz="1900" dirty="0"/>
              <a:t> </a:t>
            </a:r>
            <a:r>
              <a:rPr lang="en-US" sz="1900" dirty="0" err="1"/>
              <a:t>ou</a:t>
            </a:r>
            <a:r>
              <a:rPr lang="en-US" sz="1900" dirty="0"/>
              <a:t> </a:t>
            </a:r>
            <a:r>
              <a:rPr lang="en-US" sz="1900" dirty="0" err="1"/>
              <a:t>manter</a:t>
            </a:r>
            <a:r>
              <a:rPr lang="en-US" sz="1900" dirty="0"/>
              <a:t> o </a:t>
            </a:r>
            <a:r>
              <a:rPr lang="en-US" sz="1900" dirty="0" err="1"/>
              <a:t>controle</a:t>
            </a:r>
            <a:r>
              <a:rPr lang="en-US" sz="1900" dirty="0"/>
              <a:t> de </a:t>
            </a:r>
            <a:r>
              <a:rPr lang="en-US" sz="1900" dirty="0" err="1"/>
              <a:t>suas</a:t>
            </a:r>
            <a:r>
              <a:rPr lang="en-US" sz="1900" dirty="0"/>
              <a:t> </a:t>
            </a:r>
            <a:r>
              <a:rPr lang="en-US" sz="1900" dirty="0" err="1"/>
              <a:t>vidas</a:t>
            </a:r>
            <a:r>
              <a:rPr lang="en-US" sz="1900" dirty="0"/>
              <a:t>.</a:t>
            </a:r>
          </a:p>
          <a:p>
            <a:pPr marL="457200" lvl="1" indent="0">
              <a:spcBef>
                <a:spcPts val="0"/>
              </a:spcBef>
              <a:spcAft>
                <a:spcPts val="500"/>
              </a:spcAft>
              <a:buNone/>
            </a:pPr>
            <a:r>
              <a:rPr lang="en-US" sz="1900" dirty="0"/>
              <a:t>•A </a:t>
            </a:r>
            <a:r>
              <a:rPr lang="en-US" sz="1900" dirty="0" err="1"/>
              <a:t>recuperação</a:t>
            </a:r>
            <a:r>
              <a:rPr lang="en-US" sz="1900" dirty="0"/>
              <a:t> </a:t>
            </a:r>
            <a:r>
              <a:rPr lang="en-US" sz="1900" dirty="0" err="1"/>
              <a:t>pode</a:t>
            </a:r>
            <a:r>
              <a:rPr lang="en-US" sz="1900" dirty="0"/>
              <a:t> </a:t>
            </a:r>
            <a:r>
              <a:rPr lang="en-US" sz="1900" dirty="0" err="1"/>
              <a:t>ou</a:t>
            </a:r>
            <a:r>
              <a:rPr lang="en-US" sz="1900" dirty="0"/>
              <a:t> </a:t>
            </a:r>
            <a:r>
              <a:rPr lang="en-US" sz="1900" dirty="0" err="1"/>
              <a:t>não</a:t>
            </a:r>
            <a:r>
              <a:rPr lang="en-US" sz="1900" dirty="0"/>
              <a:t> </a:t>
            </a:r>
            <a:r>
              <a:rPr lang="en-US" sz="1900" dirty="0" err="1"/>
              <a:t>envolver</a:t>
            </a:r>
            <a:r>
              <a:rPr lang="en-US" sz="1900" dirty="0"/>
              <a:t> o </a:t>
            </a:r>
            <a:r>
              <a:rPr lang="en-US" sz="1900" dirty="0" err="1"/>
              <a:t>tratamento</a:t>
            </a:r>
            <a:r>
              <a:rPr lang="en-US" sz="1900" dirty="0"/>
              <a:t> </a:t>
            </a:r>
            <a:r>
              <a:rPr lang="en-US" sz="1900" dirty="0" err="1"/>
              <a:t>ou</a:t>
            </a:r>
            <a:r>
              <a:rPr lang="en-US" sz="1900" dirty="0"/>
              <a:t> o </a:t>
            </a:r>
            <a:r>
              <a:rPr lang="en-US" sz="1900" dirty="0" err="1"/>
              <a:t>controle</a:t>
            </a:r>
            <a:r>
              <a:rPr lang="en-US" sz="1900" dirty="0"/>
              <a:t> dos </a:t>
            </a:r>
            <a:r>
              <a:rPr lang="en-US" sz="1900" dirty="0" err="1"/>
              <a:t>sintomas</a:t>
            </a:r>
            <a:r>
              <a:rPr lang="en-US" sz="1900" dirty="0"/>
              <a:t>.</a:t>
            </a:r>
          </a:p>
          <a:p>
            <a:pPr marL="457200" lvl="1" indent="0">
              <a:spcBef>
                <a:spcPts val="0"/>
              </a:spcBef>
              <a:spcAft>
                <a:spcPts val="500"/>
              </a:spcAft>
              <a:buNone/>
            </a:pPr>
            <a:r>
              <a:rPr lang="en-US" sz="1900" dirty="0"/>
              <a:t>•</a:t>
            </a:r>
            <a:r>
              <a:rPr lang="en-US" sz="1900" b="1" dirty="0"/>
              <a:t>A </a:t>
            </a:r>
            <a:r>
              <a:rPr lang="en-US" sz="1900" b="1" dirty="0" err="1"/>
              <a:t>recuperação</a:t>
            </a:r>
            <a:r>
              <a:rPr lang="en-US" sz="1900" b="1" dirty="0"/>
              <a:t> </a:t>
            </a:r>
            <a:r>
              <a:rPr lang="en-US" sz="1900" b="1" dirty="0" err="1"/>
              <a:t>é</a:t>
            </a:r>
            <a:r>
              <a:rPr lang="en-US" sz="1900" b="1" dirty="0"/>
              <a:t> </a:t>
            </a:r>
            <a:r>
              <a:rPr lang="en-US" sz="1900" b="1" dirty="0" err="1"/>
              <a:t>diferente</a:t>
            </a:r>
            <a:r>
              <a:rPr lang="en-US" sz="1900" b="1" dirty="0"/>
              <a:t> para </a:t>
            </a:r>
            <a:r>
              <a:rPr lang="en-US" sz="1900" b="1" dirty="0" err="1"/>
              <a:t>todos</a:t>
            </a:r>
            <a:r>
              <a:rPr lang="en-US" sz="1900" dirty="0"/>
              <a:t>.</a:t>
            </a:r>
          </a:p>
          <a:p>
            <a:pPr marL="457200" lvl="1" indent="0">
              <a:spcBef>
                <a:spcPts val="0"/>
              </a:spcBef>
              <a:spcAft>
                <a:spcPts val="500"/>
              </a:spcAft>
              <a:buNone/>
            </a:pPr>
            <a:endParaRPr lang="en-US" sz="1900" dirty="0"/>
          </a:p>
          <a:p>
            <a:pPr marL="0" indent="0">
              <a:spcBef>
                <a:spcPts val="0"/>
              </a:spcBef>
              <a:spcAft>
                <a:spcPts val="500"/>
              </a:spcAft>
              <a:buNone/>
            </a:pPr>
            <a:r>
              <a:rPr lang="en-US" sz="2100" dirty="0"/>
              <a:t>Para </a:t>
            </a:r>
            <a:r>
              <a:rPr lang="en-US" sz="2100" dirty="0" err="1"/>
              <a:t>algumas</a:t>
            </a:r>
            <a:r>
              <a:rPr lang="en-US" sz="2100" dirty="0"/>
              <a:t> </a:t>
            </a:r>
            <a:r>
              <a:rPr lang="en-US" sz="2100" dirty="0" err="1"/>
              <a:t>pessoas</a:t>
            </a:r>
            <a:r>
              <a:rPr lang="en-US" sz="2100" dirty="0"/>
              <a:t>:</a:t>
            </a:r>
          </a:p>
          <a:p>
            <a:pPr marL="457200" lvl="1" indent="0">
              <a:spcBef>
                <a:spcPts val="0"/>
              </a:spcBef>
              <a:spcAft>
                <a:spcPts val="500"/>
              </a:spcAft>
              <a:buNone/>
            </a:pPr>
            <a:r>
              <a:rPr lang="en-US" sz="1900" dirty="0"/>
              <a:t>•A </a:t>
            </a:r>
            <a:r>
              <a:rPr lang="en-US" sz="1900" dirty="0" err="1"/>
              <a:t>recuperação</a:t>
            </a:r>
            <a:r>
              <a:rPr lang="en-US" sz="1900" dirty="0"/>
              <a:t> </a:t>
            </a:r>
            <a:r>
              <a:rPr lang="en-US" sz="1900" dirty="0" err="1"/>
              <a:t>é</a:t>
            </a:r>
            <a:r>
              <a:rPr lang="en-US" sz="1900" dirty="0"/>
              <a:t> </a:t>
            </a:r>
            <a:r>
              <a:rPr lang="en-US" sz="1900" dirty="0" err="1"/>
              <a:t>uma</a:t>
            </a:r>
            <a:r>
              <a:rPr lang="en-US" sz="1900" dirty="0"/>
              <a:t> jornada </a:t>
            </a:r>
            <a:r>
              <a:rPr lang="en-US" sz="1900" dirty="0" err="1"/>
              <a:t>contínua</a:t>
            </a:r>
            <a:r>
              <a:rPr lang="en-US" sz="1900" dirty="0"/>
              <a:t>.</a:t>
            </a:r>
          </a:p>
          <a:p>
            <a:pPr marL="457200" lvl="1" indent="0">
              <a:spcBef>
                <a:spcPts val="0"/>
              </a:spcBef>
              <a:spcAft>
                <a:spcPts val="500"/>
              </a:spcAft>
              <a:buNone/>
            </a:pPr>
            <a:r>
              <a:rPr lang="en-US" sz="1900" dirty="0"/>
              <a:t>•Pode </a:t>
            </a:r>
            <a:r>
              <a:rPr lang="en-US" sz="1900" dirty="0" err="1"/>
              <a:t>significar</a:t>
            </a:r>
            <a:r>
              <a:rPr lang="en-US" sz="1900" dirty="0"/>
              <a:t> </a:t>
            </a:r>
            <a:r>
              <a:rPr lang="en-US" sz="1900" dirty="0" err="1"/>
              <a:t>desenvolver</a:t>
            </a:r>
            <a:r>
              <a:rPr lang="en-US" sz="1900" dirty="0"/>
              <a:t> </a:t>
            </a:r>
            <a:r>
              <a:rPr lang="en-US" sz="1900" dirty="0" err="1"/>
              <a:t>ou</a:t>
            </a:r>
            <a:r>
              <a:rPr lang="en-US" sz="1900" dirty="0"/>
              <a:t> </a:t>
            </a:r>
            <a:r>
              <a:rPr lang="en-US" sz="1900" dirty="0" err="1"/>
              <a:t>fortalecer</a:t>
            </a:r>
            <a:r>
              <a:rPr lang="en-US" sz="1900" dirty="0"/>
              <a:t> </a:t>
            </a:r>
            <a:r>
              <a:rPr lang="en-US" sz="1900" dirty="0" err="1"/>
              <a:t>relacionamentos</a:t>
            </a:r>
            <a:r>
              <a:rPr lang="en-US" sz="1900" dirty="0"/>
              <a:t>.</a:t>
            </a:r>
          </a:p>
          <a:p>
            <a:pPr marL="457200" lvl="1" indent="0">
              <a:spcBef>
                <a:spcPts val="0"/>
              </a:spcBef>
              <a:spcAft>
                <a:spcPts val="500"/>
              </a:spcAft>
              <a:buNone/>
            </a:pPr>
            <a:r>
              <a:rPr lang="en-US" sz="1900" dirty="0"/>
              <a:t>•Pode </a:t>
            </a:r>
            <a:r>
              <a:rPr lang="en-US" sz="1900" dirty="0" err="1"/>
              <a:t>envolver</a:t>
            </a:r>
            <a:r>
              <a:rPr lang="en-US" sz="1900" dirty="0"/>
              <a:t> (re)</a:t>
            </a:r>
            <a:r>
              <a:rPr lang="en-US" sz="1900" dirty="0" err="1"/>
              <a:t>conquistar</a:t>
            </a:r>
            <a:r>
              <a:rPr lang="en-US" sz="1900" dirty="0"/>
              <a:t> a </a:t>
            </a:r>
            <a:r>
              <a:rPr lang="en-US" sz="1900" dirty="0" err="1"/>
              <a:t>independência</a:t>
            </a:r>
            <a:r>
              <a:rPr lang="en-US" sz="1900" dirty="0"/>
              <a:t>, </a:t>
            </a:r>
            <a:r>
              <a:rPr lang="en-US" sz="1900" dirty="0" err="1"/>
              <a:t>encontrar</a:t>
            </a:r>
            <a:r>
              <a:rPr lang="en-US" sz="1900" dirty="0"/>
              <a:t> um </a:t>
            </a:r>
            <a:r>
              <a:rPr lang="en-US" sz="1900" dirty="0" err="1"/>
              <a:t>emprego</a:t>
            </a:r>
            <a:r>
              <a:rPr lang="en-US" sz="1900" dirty="0"/>
              <a:t> </a:t>
            </a:r>
            <a:r>
              <a:rPr lang="en-US" sz="1900" dirty="0" err="1"/>
              <a:t>ou</a:t>
            </a:r>
            <a:r>
              <a:rPr lang="en-US" sz="1900" dirty="0"/>
              <a:t> </a:t>
            </a:r>
            <a:r>
              <a:rPr lang="en-US" sz="1900" dirty="0" err="1"/>
              <a:t>voltar</a:t>
            </a:r>
            <a:r>
              <a:rPr lang="en-US" sz="1900" dirty="0"/>
              <a:t> a </a:t>
            </a:r>
            <a:r>
              <a:rPr lang="en-US" sz="1900" dirty="0" err="1"/>
              <a:t>estudar</a:t>
            </a:r>
            <a:r>
              <a:rPr lang="en-US" sz="1900" dirty="0"/>
              <a:t>.</a:t>
            </a:r>
          </a:p>
          <a:p>
            <a:pPr marL="457200" lvl="1" indent="0">
              <a:spcBef>
                <a:spcPts val="0"/>
              </a:spcBef>
              <a:spcAft>
                <a:spcPts val="500"/>
              </a:spcAft>
              <a:buNone/>
            </a:pPr>
            <a:r>
              <a:rPr lang="en-US" sz="1900" dirty="0"/>
              <a:t>•A </a:t>
            </a:r>
            <a:r>
              <a:rPr lang="en-US" sz="1900" dirty="0" err="1"/>
              <a:t>recuperação</a:t>
            </a:r>
            <a:r>
              <a:rPr lang="en-US" sz="1900" dirty="0"/>
              <a:t> </a:t>
            </a:r>
            <a:r>
              <a:rPr lang="en-US" sz="1900" dirty="0" err="1"/>
              <a:t>pode</a:t>
            </a:r>
            <a:r>
              <a:rPr lang="en-US" sz="1900" dirty="0"/>
              <a:t> </a:t>
            </a:r>
            <a:r>
              <a:rPr lang="en-US" sz="1900" dirty="0" err="1"/>
              <a:t>significar</a:t>
            </a:r>
            <a:r>
              <a:rPr lang="en-US" sz="1900" dirty="0"/>
              <a:t> </a:t>
            </a:r>
            <a:r>
              <a:rPr lang="en-US" sz="1900" dirty="0" err="1"/>
              <a:t>participar</a:t>
            </a:r>
            <a:r>
              <a:rPr lang="en-US" sz="1900" dirty="0"/>
              <a:t> </a:t>
            </a:r>
            <a:r>
              <a:rPr lang="en-US" sz="1900" dirty="0" err="1"/>
              <a:t>mais</a:t>
            </a:r>
            <a:r>
              <a:rPr lang="en-US" sz="1900" dirty="0"/>
              <a:t> </a:t>
            </a:r>
            <a:r>
              <a:rPr lang="en-US" sz="1900" dirty="0" err="1"/>
              <a:t>ativamente</a:t>
            </a:r>
            <a:r>
              <a:rPr lang="en-US" sz="1900" dirty="0"/>
              <a:t> da </a:t>
            </a:r>
            <a:r>
              <a:rPr lang="en-US" sz="1900" dirty="0" err="1"/>
              <a:t>vida</a:t>
            </a:r>
            <a:r>
              <a:rPr lang="en-US" sz="1900" dirty="0"/>
              <a:t> e das </a:t>
            </a:r>
            <a:r>
              <a:rPr lang="en-US" sz="1900" dirty="0" err="1"/>
              <a:t>atividades</a:t>
            </a:r>
            <a:r>
              <a:rPr lang="en-US" sz="1900" dirty="0"/>
              <a:t> da </a:t>
            </a:r>
            <a:r>
              <a:rPr lang="en-US" sz="1900" dirty="0" err="1"/>
              <a:t>comunidade</a:t>
            </a:r>
            <a:r>
              <a:rPr lang="en-US" sz="1900" dirty="0"/>
              <a:t>.</a:t>
            </a:r>
          </a:p>
          <a:p>
            <a:pPr marL="457200" lvl="1" indent="0">
              <a:spcBef>
                <a:spcPts val="0"/>
              </a:spcBef>
              <a:spcAft>
                <a:spcPts val="500"/>
              </a:spcAft>
              <a:buNone/>
            </a:pPr>
            <a:r>
              <a:rPr lang="en-US" sz="1900" dirty="0"/>
              <a:t>•A </a:t>
            </a:r>
            <a:r>
              <a:rPr lang="en-US" sz="1900" dirty="0" err="1"/>
              <a:t>recuperação</a:t>
            </a:r>
            <a:r>
              <a:rPr lang="en-US" sz="1900" dirty="0"/>
              <a:t> </a:t>
            </a:r>
            <a:r>
              <a:rPr lang="en-US" sz="1900" dirty="0" err="1"/>
              <a:t>também</a:t>
            </a:r>
            <a:r>
              <a:rPr lang="en-US" sz="1900" dirty="0"/>
              <a:t> </a:t>
            </a:r>
            <a:r>
              <a:rPr lang="en-US" sz="1900" dirty="0" err="1"/>
              <a:t>pode</a:t>
            </a:r>
            <a:r>
              <a:rPr lang="en-US" sz="1900" dirty="0"/>
              <a:t> </a:t>
            </a:r>
            <a:r>
              <a:rPr lang="en-US" sz="1900" dirty="0" err="1"/>
              <a:t>significar</a:t>
            </a:r>
            <a:r>
              <a:rPr lang="en-US" sz="1900" dirty="0"/>
              <a:t> a </a:t>
            </a:r>
            <a:r>
              <a:rPr lang="en-US" sz="1900" dirty="0" err="1"/>
              <a:t>ausência</a:t>
            </a:r>
            <a:r>
              <a:rPr lang="en-US" sz="1900" dirty="0"/>
              <a:t> do que </a:t>
            </a:r>
            <a:r>
              <a:rPr lang="en-US" sz="1900" dirty="0" err="1"/>
              <a:t>é</a:t>
            </a:r>
            <a:r>
              <a:rPr lang="en-US" sz="1900" dirty="0"/>
              <a:t> </a:t>
            </a:r>
            <a:r>
              <a:rPr lang="en-US" sz="1900" dirty="0" err="1"/>
              <a:t>considerado</a:t>
            </a:r>
            <a:r>
              <a:rPr lang="en-US" sz="1900" dirty="0"/>
              <a:t> </a:t>
            </a:r>
            <a:r>
              <a:rPr lang="en-US" sz="1900" dirty="0" err="1"/>
              <a:t>sintoma</a:t>
            </a:r>
            <a:r>
              <a:rPr lang="en-US" sz="1900" dirty="0"/>
              <a:t>.</a:t>
            </a:r>
          </a:p>
          <a:p>
            <a:pPr marL="457200" lvl="1" indent="0">
              <a:spcBef>
                <a:spcPts val="0"/>
              </a:spcBef>
              <a:spcAft>
                <a:spcPts val="500"/>
              </a:spcAft>
              <a:buNone/>
            </a:pPr>
            <a:r>
              <a:rPr lang="en-US" sz="1900" dirty="0"/>
              <a:t>•Envolve </a:t>
            </a:r>
            <a:r>
              <a:rPr lang="en-US" sz="1900" dirty="0" err="1"/>
              <a:t>redefinir</a:t>
            </a:r>
            <a:r>
              <a:rPr lang="en-US" sz="1900" dirty="0"/>
              <a:t> o que a </a:t>
            </a:r>
            <a:r>
              <a:rPr lang="en-US" sz="1900" dirty="0" err="1"/>
              <a:t>experiência</a:t>
            </a:r>
            <a:r>
              <a:rPr lang="en-US" sz="1900" dirty="0"/>
              <a:t> das </a:t>
            </a:r>
            <a:r>
              <a:rPr lang="en-US" sz="1900" dirty="0" err="1"/>
              <a:t>pessoas</a:t>
            </a:r>
            <a:r>
              <a:rPr lang="en-US" sz="1900" dirty="0"/>
              <a:t> </a:t>
            </a:r>
            <a:r>
              <a:rPr lang="en-US" sz="1900" dirty="0" err="1"/>
              <a:t>significa</a:t>
            </a:r>
            <a:r>
              <a:rPr lang="en-US" sz="1900" dirty="0"/>
              <a:t> para </a:t>
            </a:r>
            <a:r>
              <a:rPr lang="en-US" sz="1900" dirty="0" err="1"/>
              <a:t>elas</a:t>
            </a:r>
            <a:r>
              <a:rPr lang="en-US" sz="1900" dirty="0"/>
              <a:t>.</a:t>
            </a:r>
          </a:p>
          <a:p>
            <a:pPr marL="457200" lvl="1" indent="0">
              <a:spcBef>
                <a:spcPts val="0"/>
              </a:spcBef>
              <a:spcAft>
                <a:spcPts val="500"/>
              </a:spcAft>
              <a:buNone/>
            </a:pPr>
            <a:r>
              <a:rPr lang="en-US" sz="1900" dirty="0"/>
              <a:t>•Envolve </a:t>
            </a:r>
            <a:r>
              <a:rPr lang="en-US" sz="1900" dirty="0" err="1"/>
              <a:t>criar</a:t>
            </a:r>
            <a:r>
              <a:rPr lang="en-US" sz="1900" dirty="0"/>
              <a:t> </a:t>
            </a:r>
            <a:r>
              <a:rPr lang="en-US" sz="1900" dirty="0" err="1"/>
              <a:t>lugares</a:t>
            </a:r>
            <a:r>
              <a:rPr lang="en-US" sz="1900" dirty="0"/>
              <a:t> </a:t>
            </a:r>
            <a:r>
              <a:rPr lang="en-US" sz="1900" dirty="0" err="1"/>
              <a:t>seguros</a:t>
            </a:r>
            <a:r>
              <a:rPr lang="en-US" sz="1900" dirty="0"/>
              <a:t> para </a:t>
            </a:r>
            <a:r>
              <a:rPr lang="en-US" sz="1900" dirty="0" err="1"/>
              <a:t>reconhecer</a:t>
            </a:r>
            <a:r>
              <a:rPr lang="en-US" sz="1900" dirty="0"/>
              <a:t> o trauma e </a:t>
            </a:r>
            <a:r>
              <a:rPr lang="en-US" sz="1900" dirty="0" err="1"/>
              <a:t>explorar</a:t>
            </a:r>
            <a:r>
              <a:rPr lang="en-US" sz="1900" dirty="0"/>
              <a:t> </a:t>
            </a:r>
            <a:r>
              <a:rPr lang="en-US" sz="1900" dirty="0" err="1"/>
              <a:t>formas</a:t>
            </a:r>
            <a:r>
              <a:rPr lang="en-US" sz="1900" dirty="0"/>
              <a:t> de cura.</a:t>
            </a:r>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55</a:t>
            </a:fld>
            <a:endParaRPr lang="en-CH"/>
          </a:p>
        </p:txBody>
      </p:sp>
    </p:spTree>
    <p:extLst>
      <p:ext uri="{BB962C8B-B14F-4D97-AF65-F5344CB8AC3E}">
        <p14:creationId xmlns:p14="http://schemas.microsoft.com/office/powerpoint/2010/main" val="305395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A </a:t>
            </a:r>
            <a:r>
              <a:rPr lang="en-US" dirty="0" err="1"/>
              <a:t>recuperação</a:t>
            </a:r>
            <a:r>
              <a:rPr lang="en-US" dirty="0"/>
              <a:t> </a:t>
            </a:r>
            <a:r>
              <a:rPr lang="en-US" dirty="0" err="1"/>
              <a:t>é</a:t>
            </a:r>
            <a:r>
              <a:rPr lang="en-US" dirty="0"/>
              <a:t> </a:t>
            </a:r>
            <a:r>
              <a:rPr lang="en-US" dirty="0" err="1"/>
              <a:t>baseada</a:t>
            </a:r>
            <a:r>
              <a:rPr lang="en-US" dirty="0"/>
              <a:t> </a:t>
            </a:r>
            <a:r>
              <a:rPr lang="en-US" dirty="0" err="1"/>
              <a:t>na</a:t>
            </a:r>
            <a:r>
              <a:rPr lang="en-US" dirty="0"/>
              <a:t> </a:t>
            </a:r>
            <a:r>
              <a:rPr lang="en-US" u="sng" dirty="0" err="1"/>
              <a:t>esperança</a:t>
            </a:r>
            <a:r>
              <a:rPr lang="en-US" u="sng" dirty="0"/>
              <a:t> e no </a:t>
            </a:r>
            <a:r>
              <a:rPr lang="en-US" u="sng" dirty="0" err="1"/>
              <a:t>otimismo</a:t>
            </a:r>
            <a:r>
              <a:rPr lang="en-US" u="sng" dirty="0"/>
              <a:t> </a:t>
            </a:r>
            <a:r>
              <a:rPr lang="en-US" u="sng" dirty="0" err="1"/>
              <a:t>em</a:t>
            </a:r>
            <a:r>
              <a:rPr lang="en-US" u="sng" dirty="0"/>
              <a:t> para o </a:t>
            </a:r>
            <a:r>
              <a:rPr lang="en-US" u="sng" dirty="0" err="1"/>
              <a:t>futuro</a:t>
            </a:r>
            <a:br>
              <a:rPr lang="pt-BR" sz="1200" kern="1200" dirty="0">
                <a:solidFill>
                  <a:schemeClr val="tx1"/>
                </a:solidFill>
                <a:effectLst/>
                <a:latin typeface="+mn-lt"/>
                <a:ea typeface="+mn-ea"/>
                <a:cs typeface="+mn-cs"/>
              </a:rPr>
            </a:br>
            <a:endParaRPr lang="pt-BR" sz="1200" kern="1200" dirty="0">
              <a:solidFill>
                <a:schemeClr val="tx1"/>
              </a:solidFill>
              <a:effectLst/>
              <a:latin typeface="+mn-lt"/>
              <a:ea typeface="+mn-ea"/>
              <a:cs typeface="+mn-cs"/>
            </a:endParaRPr>
          </a:p>
          <a:p>
            <a:pPr marL="171450" indent="-171450">
              <a:buFont typeface="Arial" panose="020B0604020202020204" pitchFamily="34" charset="0"/>
              <a:buChar char="•"/>
            </a:pPr>
            <a:r>
              <a:rPr lang="pt-BR" sz="1200" kern="1200" dirty="0">
                <a:solidFill>
                  <a:schemeClr val="tx1"/>
                </a:solidFill>
                <a:effectLst/>
                <a:latin typeface="+mn-lt"/>
                <a:ea typeface="+mn-ea"/>
                <a:cs typeface="+mn-cs"/>
              </a:rPr>
              <a:t>A esperança é um princípio fundamental de recuperação que os profissionais de saúde mental e outros profissionais, familiares e outros apoiadores devem promover.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Embora diferentes pessoas possam definir a esperança de forma diferente, a essência da esperança na recuperação é a afirmação de que é possível viver uma vida significativa na presença ou ausência de “sintomas”.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No centro do conceito de recuperação está a crença de que a situação ou as circunstâncias podem mudar e/ou que a pessoa será capaz de administrar e superar a situação. Isso pode ser promovido por relacionamentos inspiradores de esperança.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Na abordagem de recuperação, sintomas, doenças ou incapacidades não marcam o fim dos sonhos, aspirações e possibilidades. Portanto, sonhos e aspirações precisam ser estimulados e valorizados. </a:t>
            </a:r>
          </a:p>
          <a:p>
            <a:br>
              <a:rPr lang="pt-BR" sz="1200" kern="1200" dirty="0">
                <a:solidFill>
                  <a:schemeClr val="tx1"/>
                </a:solidFill>
                <a:effectLst/>
                <a:latin typeface="+mn-lt"/>
                <a:ea typeface="+mn-ea"/>
                <a:cs typeface="+mn-cs"/>
              </a:rPr>
            </a:br>
            <a:endParaRPr lang="en-CH"/>
          </a:p>
        </p:txBody>
      </p:sp>
      <p:sp>
        <p:nvSpPr>
          <p:cNvPr id="4" name="Slide Number Placeholder 3"/>
          <p:cNvSpPr>
            <a:spLocks noGrp="1"/>
          </p:cNvSpPr>
          <p:nvPr>
            <p:ph type="sldNum" sz="quarter" idx="5"/>
          </p:nvPr>
        </p:nvSpPr>
        <p:spPr/>
        <p:txBody>
          <a:bodyPr/>
          <a:lstStyle/>
          <a:p>
            <a:fld id="{F4F7DB96-B4E3-48F2-8E35-A4648E993116}" type="slidenum">
              <a:rPr lang="en-CH" smtClean="0"/>
              <a:t>56</a:t>
            </a:fld>
            <a:endParaRPr lang="en-CH"/>
          </a:p>
        </p:txBody>
      </p:sp>
    </p:spTree>
    <p:extLst>
      <p:ext uri="{BB962C8B-B14F-4D97-AF65-F5344CB8AC3E}">
        <p14:creationId xmlns:p14="http://schemas.microsoft.com/office/powerpoint/2010/main" val="36854816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2038" y="119063"/>
            <a:ext cx="1766887" cy="993775"/>
          </a:xfrm>
        </p:spPr>
      </p:sp>
      <p:sp>
        <p:nvSpPr>
          <p:cNvPr id="3" name="Notes Placeholder 2"/>
          <p:cNvSpPr>
            <a:spLocks noGrp="1"/>
          </p:cNvSpPr>
          <p:nvPr>
            <p:ph type="body" idx="1"/>
          </p:nvPr>
        </p:nvSpPr>
        <p:spPr>
          <a:xfrm>
            <a:off x="176270" y="1112838"/>
            <a:ext cx="6400799" cy="7755740"/>
          </a:xfrm>
        </p:spPr>
        <p:txBody>
          <a:bodyPr/>
          <a:lstStyle/>
          <a:p>
            <a:pPr marR="0" lvl="0">
              <a:lnSpc>
                <a:spcPct val="115000"/>
              </a:lnSpc>
              <a:spcBef>
                <a:spcPts val="0"/>
              </a:spcBef>
              <a:spcAft>
                <a:spcPts val="600"/>
              </a:spcAft>
            </a:pPr>
            <a:r>
              <a:rPr lang="pt" b="1" u="sng" dirty="0">
                <a:latin typeface="Calibri" panose="020F0502020204030204" pitchFamily="34" charset="0"/>
                <a:ea typeface="Times New Roman" panose="02020603050405020304" pitchFamily="18" charset="0"/>
                <a:cs typeface="Times New Roman" panose="02020603050405020304" pitchFamily="18" charset="0"/>
              </a:rPr>
              <a:t>A </a:t>
            </a:r>
            <a:r>
              <a:rPr lang="pt-BR" b="1" u="sng" dirty="0">
                <a:latin typeface="Calibri" panose="020F0502020204030204" pitchFamily="34" charset="0"/>
                <a:ea typeface="Times New Roman" panose="02020603050405020304" pitchFamily="18" charset="0"/>
                <a:cs typeface="Times New Roman" panose="02020603050405020304" pitchFamily="18" charset="0"/>
              </a:rPr>
              <a:t>conectividade</a:t>
            </a:r>
            <a:r>
              <a:rPr lang="pt" b="1" u="sng" dirty="0">
                <a:latin typeface="Calibri" panose="020F0502020204030204" pitchFamily="34" charset="0"/>
                <a:ea typeface="Times New Roman" panose="02020603050405020304" pitchFamily="18" charset="0"/>
                <a:cs typeface="Times New Roman" panose="02020603050405020304" pitchFamily="18" charset="0"/>
              </a:rPr>
              <a:t> </a:t>
            </a:r>
            <a:r>
              <a:rPr lang="pt" b="1" dirty="0">
                <a:latin typeface="Calibri" panose="020F0502020204030204" pitchFamily="34" charset="0"/>
                <a:ea typeface="Times New Roman" panose="02020603050405020304" pitchFamily="18" charset="0"/>
                <a:cs typeface="Times New Roman" panose="02020603050405020304" pitchFamily="18" charset="0"/>
              </a:rPr>
              <a:t>é a chave para a recuperação</a:t>
            </a:r>
            <a:endParaRPr lang="en-CH" b="1">
              <a:latin typeface="Calibri" panose="020F0502020204030204" pitchFamily="34" charset="0"/>
              <a:ea typeface="SimSun" panose="02010600030101010101" pitchFamily="2" charset="-122"/>
              <a:cs typeface="Arial" panose="020B0604020202020204" pitchFamily="34" charset="0"/>
            </a:endParaRPr>
          </a:p>
          <a:p>
            <a:pPr marL="285750" indent="-285750">
              <a:lnSpc>
                <a:spcPct val="115000"/>
              </a:lnSpc>
              <a:buFont typeface="Symbol" panose="05050102010706020507" pitchFamily="18" charset="2"/>
              <a:buChar char=""/>
            </a:pPr>
            <a:r>
              <a:rPr lang="pt" dirty="0">
                <a:latin typeface="Calibri" panose="020F0502020204030204" pitchFamily="34" charset="0"/>
                <a:ea typeface="Times New Roman" panose="02020603050405020304" pitchFamily="18" charset="0"/>
                <a:cs typeface="Times New Roman" panose="02020603050405020304" pitchFamily="18" charset="0"/>
              </a:rPr>
              <a:t>As pessoas precisam ser incluídas em sua comunidade em igualdade de condições com todas as outras pessoas.</a:t>
            </a:r>
            <a:endParaRPr lang="en-CH">
              <a:latin typeface="Calibri" panose="020F0502020204030204" pitchFamily="34" charset="0"/>
              <a:ea typeface="SimSun" panose="02010600030101010101" pitchFamily="2" charset="-122"/>
              <a:cs typeface="Arial" panose="020B0604020202020204" pitchFamily="34" charset="0"/>
            </a:endParaRPr>
          </a:p>
          <a:p>
            <a:pPr marL="285750" indent="-285750">
              <a:lnSpc>
                <a:spcPct val="115000"/>
              </a:lnSpc>
              <a:spcAft>
                <a:spcPts val="1000"/>
              </a:spcAft>
              <a:buFont typeface="Symbol" panose="05050102010706020507" pitchFamily="18" charset="2"/>
              <a:buChar char=""/>
            </a:pPr>
            <a:r>
              <a:rPr lang="pt" dirty="0">
                <a:latin typeface="Calibri" panose="020F0502020204030204" pitchFamily="34" charset="0"/>
                <a:ea typeface="Times New Roman" panose="02020603050405020304" pitchFamily="18" charset="0"/>
                <a:cs typeface="Times New Roman" panose="02020603050405020304" pitchFamily="18" charset="0"/>
              </a:rPr>
              <a:t>A recuperação pode envolver a </a:t>
            </a:r>
            <a:r>
              <a:rPr lang="pt-BR" dirty="0">
                <a:latin typeface="Calibri" panose="020F0502020204030204" pitchFamily="34" charset="0"/>
                <a:ea typeface="Times New Roman" panose="02020603050405020304" pitchFamily="18" charset="0"/>
                <a:cs typeface="Times New Roman" panose="02020603050405020304" pitchFamily="18" charset="0"/>
              </a:rPr>
              <a:t>reconexão</a:t>
            </a:r>
            <a:r>
              <a:rPr lang="pt" dirty="0">
                <a:latin typeface="Calibri" panose="020F0502020204030204" pitchFamily="34" charset="0"/>
                <a:ea typeface="Times New Roman" panose="02020603050405020304" pitchFamily="18" charset="0"/>
                <a:cs typeface="Times New Roman" panose="02020603050405020304" pitchFamily="18" charset="0"/>
              </a:rPr>
              <a:t> com familiares e amigos ou o desenvolvimento de novos relacionamentos significativos. Também pode envolver a conexão com grupos de apoio de colegas ou outros grupos na comunidade.</a:t>
            </a:r>
            <a:endParaRPr lang="en-US" b="1" u="sng"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lvl="0">
              <a:lnSpc>
                <a:spcPct val="115000"/>
              </a:lnSpc>
            </a:pPr>
            <a:r>
              <a:rPr lang="pt" b="1" u="sng"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Significado e propósito </a:t>
            </a:r>
            <a:r>
              <a:rPr lang="pt"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são aspectos importantes da recuperação</a:t>
            </a:r>
            <a:endParaRPr lang="en-CH" b="1">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lnSpc>
                <a:spcPct val="115000"/>
              </a:lnSpc>
              <a:buFont typeface="Symbol" panose="05050102010706020507" pitchFamily="18" charset="2"/>
              <a:buChar char=""/>
            </a:pPr>
            <a:r>
              <a:rPr lang="pt"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A recuperação ajuda as pessoas a reconstruir suas vidas e a ganhar ou recuperar significado e propósito de acordo com suas próprias escolhas e preferências.</a:t>
            </a:r>
            <a:endParaRPr lang="en-CH">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lnSpc>
                <a:spcPct val="115000"/>
              </a:lnSpc>
              <a:spcAft>
                <a:spcPts val="1000"/>
              </a:spcAft>
              <a:buFont typeface="Symbol" panose="05050102010706020507" pitchFamily="18" charset="2"/>
              <a:buChar char=""/>
            </a:pPr>
            <a:r>
              <a:rPr lang="pt"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A recuperação também envolve capacitar as pessoas a realizar seus sonhos e objetivos na vida.</a:t>
            </a:r>
            <a:endParaRPr lang="en-CH">
              <a:solidFill>
                <a:prstClr val="black"/>
              </a:solidFill>
              <a:latin typeface="Calibri" panose="020F0502020204030204" pitchFamily="34" charset="0"/>
              <a:ea typeface="SimSun" panose="02010600030101010101" pitchFamily="2" charset="-122"/>
              <a:cs typeface="Arial" panose="020B0604020202020204" pitchFamily="34" charset="0"/>
            </a:endParaRPr>
          </a:p>
          <a:p>
            <a:pPr lvl="0">
              <a:lnSpc>
                <a:spcPct val="115000"/>
              </a:lnSpc>
            </a:pPr>
            <a:r>
              <a:rPr lang="pt"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Recuperação também significa explorar sua </a:t>
            </a:r>
            <a:r>
              <a:rPr lang="pt" b="1" u="sng"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identidade</a:t>
            </a:r>
            <a:endParaRPr lang="en-CH" b="1">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lnSpc>
                <a:spcPct val="115000"/>
              </a:lnSpc>
              <a:buFont typeface="Symbol" panose="05050102010706020507" pitchFamily="18" charset="2"/>
              <a:buChar char=""/>
            </a:pPr>
            <a:r>
              <a:rPr lang="pt"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A abordagem de recuperação pode ajudar as pessoas a aceitar quem são ou a fortalecer seu senso de identidade e autoestima, além de ajudá-las a superar o </a:t>
            </a:r>
            <a:r>
              <a:rPr lang="pt"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autoestigma</a:t>
            </a:r>
            <a:r>
              <a:rPr lang="pt"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que pode colocar em risco o senso de identidade de uma pessoa.</a:t>
            </a:r>
            <a:endParaRPr lang="en-CH">
              <a:solidFill>
                <a:prstClr val="black"/>
              </a:solidFill>
              <a:latin typeface="Calibri" panose="020F0502020204030204" pitchFamily="34" charset="0"/>
              <a:ea typeface="SimSun" panose="02010600030101010101" pitchFamily="2" charset="-122"/>
              <a:cs typeface="Arial" panose="020B0604020202020204" pitchFamily="34" charset="0"/>
            </a:endParaRPr>
          </a:p>
          <a:p>
            <a:pPr marL="285750" indent="-285750">
              <a:lnSpc>
                <a:spcPct val="115000"/>
              </a:lnSpc>
              <a:spcAft>
                <a:spcPts val="1000"/>
              </a:spcAft>
              <a:buFont typeface="Symbol" panose="05050102010706020507" pitchFamily="18" charset="2"/>
              <a:buChar char=""/>
              <a:tabLst>
                <a:tab pos="697230" algn="l"/>
              </a:tabLst>
            </a:pPr>
            <a:r>
              <a:rPr lang="pt"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A recuperação se baseia no respeito pelas pessoas e suas identidades únicas e na autodeterminação, pois as pessoas são especialistas em suas próprias vidas.</a:t>
            </a:r>
          </a:p>
          <a:p>
            <a:pPr marR="0" lvl="0">
              <a:lnSpc>
                <a:spcPct val="115000"/>
              </a:lnSpc>
              <a:spcBef>
                <a:spcPts val="0"/>
              </a:spcBef>
              <a:spcAft>
                <a:spcPts val="0"/>
              </a:spcAft>
            </a:pPr>
            <a:r>
              <a:rPr lang="pt" b="1" dirty="0">
                <a:latin typeface="Calibri" panose="020F0502020204030204" pitchFamily="34" charset="0"/>
                <a:ea typeface="Times New Roman" panose="02020603050405020304" pitchFamily="18" charset="0"/>
                <a:cs typeface="Times New Roman" panose="02020603050405020304" pitchFamily="18" charset="0"/>
              </a:rPr>
              <a:t>A recuperação apoia </a:t>
            </a:r>
            <a:r>
              <a:rPr lang="pt" b="1" u="sng" dirty="0">
                <a:latin typeface="Calibri" panose="020F0502020204030204" pitchFamily="34" charset="0"/>
                <a:ea typeface="Times New Roman" panose="02020603050405020304" pitchFamily="18" charset="0"/>
                <a:cs typeface="Times New Roman" panose="02020603050405020304" pitchFamily="18" charset="0"/>
              </a:rPr>
              <a:t>o empoderamento</a:t>
            </a:r>
            <a:endParaRPr lang="en-CH" b="1">
              <a:latin typeface="Calibri" panose="020F0502020204030204" pitchFamily="34" charset="0"/>
              <a:ea typeface="SimSun" panose="02010600030101010101" pitchFamily="2" charset="-122"/>
              <a:cs typeface="Arial" panose="020B0604020202020204" pitchFamily="34" charset="0"/>
            </a:endParaRPr>
          </a:p>
          <a:p>
            <a:pPr marL="285750" indent="-285750">
              <a:lnSpc>
                <a:spcPct val="115000"/>
              </a:lnSpc>
              <a:buFont typeface="Symbol" panose="05050102010706020507" pitchFamily="18" charset="2"/>
              <a:buChar char=""/>
            </a:pPr>
            <a:r>
              <a:rPr lang="pt" dirty="0">
                <a:latin typeface="Calibri" panose="020F0502020204030204" pitchFamily="34" charset="0"/>
                <a:ea typeface="Times New Roman" panose="02020603050405020304" pitchFamily="18" charset="0"/>
                <a:cs typeface="Times New Roman" panose="02020603050405020304" pitchFamily="18" charset="0"/>
              </a:rPr>
              <a:t>A recuperação promove uma perspectiva positiva que fortalece as pessoas e permite que elas retomem o controle.</a:t>
            </a:r>
            <a:endParaRPr lang="en-CH">
              <a:latin typeface="Calibri" panose="020F0502020204030204" pitchFamily="34" charset="0"/>
              <a:ea typeface="SimSun" panose="02010600030101010101" pitchFamily="2" charset="-122"/>
              <a:cs typeface="Arial" panose="020B0604020202020204" pitchFamily="34" charset="0"/>
            </a:endParaRPr>
          </a:p>
          <a:p>
            <a:pPr marL="285750" indent="-285750">
              <a:lnSpc>
                <a:spcPct val="115000"/>
              </a:lnSpc>
              <a:spcAft>
                <a:spcPts val="1000"/>
              </a:spcAft>
              <a:buFont typeface="Symbol" panose="05050102010706020507" pitchFamily="18" charset="2"/>
              <a:buChar char=""/>
            </a:pPr>
            <a:r>
              <a:rPr lang="pt" dirty="0">
                <a:latin typeface="Calibri" panose="020F0502020204030204" pitchFamily="34" charset="0"/>
                <a:ea typeface="Times New Roman" panose="02020603050405020304" pitchFamily="18" charset="0"/>
                <a:cs typeface="Times New Roman" panose="02020603050405020304" pitchFamily="18" charset="0"/>
              </a:rPr>
              <a:t>Ter controle e escolha é essencial para a recuperação de uma pessoa e está intrinsecamente ligado à capacidade legal.</a:t>
            </a:r>
          </a:p>
          <a:p>
            <a:pPr marR="0" lvl="0">
              <a:lnSpc>
                <a:spcPct val="115000"/>
              </a:lnSpc>
              <a:spcBef>
                <a:spcPts val="0"/>
              </a:spcBef>
              <a:spcAft>
                <a:spcPts val="0"/>
              </a:spcAft>
            </a:pPr>
            <a:r>
              <a:rPr lang="pt" b="1" dirty="0">
                <a:latin typeface="Calibri" panose="020F0502020204030204" pitchFamily="34" charset="0"/>
                <a:ea typeface="Times New Roman" panose="02020603050405020304" pitchFamily="18" charset="0"/>
                <a:cs typeface="Times New Roman" panose="02020603050405020304" pitchFamily="18" charset="0"/>
              </a:rPr>
              <a:t>A recuperação implica </a:t>
            </a:r>
            <a:r>
              <a:rPr lang="pt" b="1" u="sng" dirty="0">
                <a:latin typeface="Calibri" panose="020F0502020204030204" pitchFamily="34" charset="0"/>
                <a:ea typeface="Times New Roman" panose="02020603050405020304" pitchFamily="18" charset="0"/>
                <a:cs typeface="Times New Roman" panose="02020603050405020304" pitchFamily="18" charset="0"/>
              </a:rPr>
              <a:t>assumir riscos</a:t>
            </a:r>
            <a:endParaRPr lang="en-CH" b="1">
              <a:latin typeface="Calibri" panose="020F0502020204030204" pitchFamily="34" charset="0"/>
              <a:ea typeface="SimSun" panose="02010600030101010101" pitchFamily="2" charset="-122"/>
              <a:cs typeface="Arial" panose="020B0604020202020204" pitchFamily="34" charset="0"/>
            </a:endParaRPr>
          </a:p>
          <a:p>
            <a:pPr marL="285750" indent="-285750">
              <a:lnSpc>
                <a:spcPct val="115000"/>
              </a:lnSpc>
              <a:buFont typeface="Symbol" panose="05050102010706020507" pitchFamily="18" charset="2"/>
              <a:buChar char=""/>
            </a:pPr>
            <a:r>
              <a:rPr lang="pt" dirty="0">
                <a:latin typeface="Calibri" panose="020F0502020204030204" pitchFamily="34" charset="0"/>
                <a:ea typeface="Times New Roman" panose="02020603050405020304" pitchFamily="18" charset="0"/>
                <a:cs typeface="Times New Roman" panose="02020603050405020304" pitchFamily="18" charset="0"/>
              </a:rPr>
              <a:t>Assumir riscos pode ser uma parte importante do início da jornada de recuperação.</a:t>
            </a:r>
            <a:endParaRPr lang="en-CH">
              <a:latin typeface="Calibri" panose="020F0502020204030204" pitchFamily="34" charset="0"/>
              <a:ea typeface="SimSun" panose="02010600030101010101" pitchFamily="2" charset="-122"/>
              <a:cs typeface="Arial" panose="020B0604020202020204" pitchFamily="34" charset="0"/>
            </a:endParaRPr>
          </a:p>
          <a:p>
            <a:pPr marL="285750" indent="-285750">
              <a:lnSpc>
                <a:spcPct val="115000"/>
              </a:lnSpc>
              <a:buFont typeface="Symbol" panose="05050102010706020507" pitchFamily="18" charset="2"/>
              <a:buChar char=""/>
            </a:pPr>
            <a:r>
              <a:rPr lang="pt" dirty="0">
                <a:latin typeface="Calibri" panose="020F0502020204030204" pitchFamily="34" charset="0"/>
                <a:ea typeface="Times New Roman" panose="02020603050405020304" pitchFamily="18" charset="0"/>
                <a:cs typeface="Times New Roman" panose="02020603050405020304" pitchFamily="18" charset="0"/>
              </a:rPr>
              <a:t>É natural correr riscos na vida e, como resultado, ter sucesso ou fracassar. Este é um processo de aprendizagem essencial para a vida. Sem correr riscos, não podemos progredir ou construir uma vida para nós mesmos, e isso pode levar à estagnação.</a:t>
            </a:r>
            <a:endParaRPr lang="en-CH">
              <a:latin typeface="Calibri" panose="020F0502020204030204" pitchFamily="34" charset="0"/>
              <a:ea typeface="SimSun" panose="02010600030101010101" pitchFamily="2" charset="-122"/>
              <a:cs typeface="Arial" panose="020B0604020202020204" pitchFamily="34" charset="0"/>
            </a:endParaRPr>
          </a:p>
          <a:p>
            <a:pPr marL="285750" indent="-285750">
              <a:lnSpc>
                <a:spcPct val="115000"/>
              </a:lnSpc>
              <a:buFont typeface="Symbol" panose="05050102010706020507" pitchFamily="18" charset="2"/>
              <a:buChar char=""/>
            </a:pPr>
            <a:r>
              <a:rPr lang="pt" dirty="0">
                <a:latin typeface="Calibri" panose="020F0502020204030204" pitchFamily="34" charset="0"/>
                <a:ea typeface="Times New Roman" panose="02020603050405020304" pitchFamily="18" charset="0"/>
                <a:cs typeface="Times New Roman" panose="02020603050405020304" pitchFamily="18" charset="0"/>
              </a:rPr>
              <a:t>É preciso coragem e criatividade para apoiar a tomada de riscos positivos para ajudar as pessoas a progredir e atingir objetivos.</a:t>
            </a:r>
            <a:endParaRPr lang="en-CH">
              <a:latin typeface="Calibri" panose="020F0502020204030204" pitchFamily="34" charset="0"/>
              <a:ea typeface="SimSun" panose="02010600030101010101" pitchFamily="2" charset="-122"/>
              <a:cs typeface="Arial" panose="020B0604020202020204" pitchFamily="34" charset="0"/>
            </a:endParaRPr>
          </a:p>
          <a:p>
            <a:pPr marR="0" lvl="0">
              <a:lnSpc>
                <a:spcPct val="115000"/>
              </a:lnSpc>
              <a:spcBef>
                <a:spcPts val="0"/>
              </a:spcBef>
              <a:spcAft>
                <a:spcPts val="0"/>
              </a:spcAft>
            </a:pPr>
            <a:r>
              <a:rPr lang="pt" b="1" dirty="0">
                <a:latin typeface="Calibri" panose="020F0502020204030204" pitchFamily="34" charset="0"/>
                <a:ea typeface="Times New Roman" panose="02020603050405020304" pitchFamily="18" charset="0"/>
                <a:cs typeface="Times New Roman" panose="02020603050405020304" pitchFamily="18" charset="0"/>
              </a:rPr>
              <a:t>A recuperação é </a:t>
            </a:r>
            <a:r>
              <a:rPr lang="pt" b="1" u="sng" dirty="0">
                <a:latin typeface="Calibri" panose="020F0502020204030204" pitchFamily="34" charset="0"/>
                <a:ea typeface="Times New Roman" panose="02020603050405020304" pitchFamily="18" charset="0"/>
                <a:cs typeface="Times New Roman" panose="02020603050405020304" pitchFamily="18" charset="0"/>
              </a:rPr>
              <a:t>holística</a:t>
            </a:r>
            <a:endParaRPr lang="en-CH" b="1">
              <a:latin typeface="Calibri" panose="020F0502020204030204" pitchFamily="34" charset="0"/>
              <a:ea typeface="SimSun" panose="02010600030101010101" pitchFamily="2" charset="-122"/>
              <a:cs typeface="Arial" panose="020B0604020202020204" pitchFamily="34" charset="0"/>
            </a:endParaRPr>
          </a:p>
          <a:p>
            <a:pPr marL="285750" indent="-285750">
              <a:lnSpc>
                <a:spcPct val="115000"/>
              </a:lnSpc>
              <a:buFont typeface="Symbol" panose="05050102010706020507" pitchFamily="18" charset="2"/>
              <a:buChar char=""/>
            </a:pPr>
            <a:r>
              <a:rPr lang="pt" dirty="0">
                <a:latin typeface="Calibri" panose="020F0502020204030204" pitchFamily="34" charset="0"/>
                <a:ea typeface="Times New Roman" panose="02020603050405020304" pitchFamily="18" charset="0"/>
                <a:cs typeface="Times New Roman" panose="02020603050405020304" pitchFamily="18" charset="0"/>
              </a:rPr>
              <a:t>A recuperação em ação não se resume apenas a tratar ou controlar sintomas. A recuperação é uma abordagem que considera a pessoa como um todo, abrangendo aspectos sociais, emocionais, físicos e outros da vida.</a:t>
            </a:r>
            <a:endParaRPr lang="en-CH">
              <a:latin typeface="Calibri" panose="020F0502020204030204" pitchFamily="34" charset="0"/>
              <a:ea typeface="SimSun" panose="02010600030101010101" pitchFamily="2" charset="-122"/>
              <a:cs typeface="Arial" panose="020B0604020202020204" pitchFamily="34" charset="0"/>
            </a:endParaRPr>
          </a:p>
          <a:p>
            <a:pPr marL="285750" indent="-285750">
              <a:lnSpc>
                <a:spcPct val="115000"/>
              </a:lnSpc>
              <a:spcAft>
                <a:spcPts val="1000"/>
              </a:spcAft>
              <a:buFont typeface="Symbol" panose="05050102010706020507" pitchFamily="18" charset="2"/>
              <a:buChar char=""/>
            </a:pPr>
            <a:r>
              <a:rPr lang="pt" dirty="0">
                <a:latin typeface="Calibri" panose="020F0502020204030204" pitchFamily="34" charset="0"/>
                <a:ea typeface="Times New Roman" panose="02020603050405020304" pitchFamily="18" charset="0"/>
                <a:cs typeface="Times New Roman" panose="02020603050405020304" pitchFamily="18" charset="0"/>
              </a:rPr>
              <a:t>Isso pode envolver abordar adversidades sociais (por exemplo, pobreza, desemprego, discriminação) que têm um impacto negativo na saúde mental das pessoas.</a:t>
            </a:r>
            <a:endParaRPr lang="en-CH">
              <a:latin typeface="Calibri" panose="020F0502020204030204" pitchFamily="34" charset="0"/>
              <a:ea typeface="SimSun" panose="02010600030101010101" pitchFamily="2" charset="-122"/>
              <a:cs typeface="Arial" panose="020B0604020202020204" pitchFamily="34" charset="0"/>
            </a:endParaRPr>
          </a:p>
          <a:p>
            <a:pPr marL="742950" marR="0" lvl="1" indent="-285750">
              <a:lnSpc>
                <a:spcPct val="115000"/>
              </a:lnSpc>
              <a:spcBef>
                <a:spcPts val="0"/>
              </a:spcBef>
              <a:spcAft>
                <a:spcPts val="1000"/>
              </a:spcAft>
              <a:buFont typeface="Symbol" panose="05050102010706020507" pitchFamily="18" charset="2"/>
              <a:buChar char=""/>
            </a:pPr>
            <a:endParaRPr lang="en-CH">
              <a:latin typeface="Calibri" panose="020F0502020204030204" pitchFamily="34" charset="0"/>
              <a:ea typeface="SimSun" panose="02010600030101010101" pitchFamily="2" charset="-122"/>
              <a:cs typeface="Arial" panose="020B0604020202020204" pitchFamily="34" charset="0"/>
            </a:endParaRPr>
          </a:p>
          <a:p>
            <a:pPr marL="285750" marR="0" lvl="1" indent="-285750">
              <a:lnSpc>
                <a:spcPct val="115000"/>
              </a:lnSpc>
              <a:spcBef>
                <a:spcPts val="0"/>
              </a:spcBef>
              <a:spcAft>
                <a:spcPts val="1000"/>
              </a:spcAft>
              <a:buFont typeface="Symbol" panose="05050102010706020507" pitchFamily="18" charset="2"/>
              <a:buChar char=""/>
            </a:pPr>
            <a:endParaRPr lang="en-CH">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57</a:t>
            </a:fld>
            <a:endParaRPr lang="en-CH"/>
          </a:p>
        </p:txBody>
      </p:sp>
    </p:spTree>
    <p:extLst>
      <p:ext uri="{BB962C8B-B14F-4D97-AF65-F5344CB8AC3E}">
        <p14:creationId xmlns:p14="http://schemas.microsoft.com/office/powerpoint/2010/main" val="42199422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724769"/>
            <a:ext cx="5486400" cy="4960443"/>
          </a:xfrm>
        </p:spPr>
        <p:txBody>
          <a:bodyPr/>
          <a:lstStyle/>
          <a:p>
            <a:pPr marL="171450" marR="0" lvl="0" indent="-171450"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dirty="0"/>
              <a:t>A </a:t>
            </a:r>
            <a:r>
              <a:rPr lang="en-US" dirty="0" err="1"/>
              <a:t>recuperação</a:t>
            </a:r>
            <a:r>
              <a:rPr lang="en-US" dirty="0"/>
              <a:t> </a:t>
            </a:r>
            <a:r>
              <a:rPr lang="en-US" dirty="0" err="1"/>
              <a:t>envolve</a:t>
            </a:r>
            <a:r>
              <a:rPr lang="en-US" dirty="0"/>
              <a:t> </a:t>
            </a:r>
            <a:r>
              <a:rPr lang="en-US" b="1" u="sng" dirty="0"/>
              <a:t>a cura do trauma</a:t>
            </a:r>
            <a:r>
              <a:rPr lang="en-US" b="1" dirty="0">
                <a:latin typeface="Calibri" panose="020F0502020204030204" pitchFamily="34" charset="0"/>
                <a:ea typeface="Times New Roman" panose="02020603050405020304" pitchFamily="18" charset="0"/>
                <a:cs typeface="Times New Roman" panose="02020603050405020304" pitchFamily="18" charset="0"/>
              </a:rPr>
              <a:t> </a:t>
            </a:r>
            <a:r>
              <a:rPr lang="en-US" i="1" dirty="0">
                <a:latin typeface="Calibri" panose="020F0502020204030204" pitchFamily="34" charset="0"/>
                <a:ea typeface="Times New Roman" panose="02020603050405020304" pitchFamily="18" charset="0"/>
                <a:cs typeface="Times New Roman" panose="02020603050405020304" pitchFamily="18" charset="0"/>
              </a:rPr>
              <a:t>(</a:t>
            </a:r>
            <a:r>
              <a:rPr lang="en-US" i="1" dirty="0">
                <a:latin typeface="Calibri" panose="020F0502020204030204" pitchFamily="34" charset="0"/>
                <a:ea typeface="Times New Roman" panose="02020603050405020304" pitchFamily="18" charset="0"/>
                <a:cs typeface="Times New Roman" panose="02020603050405020304" pitchFamily="18" charset="0"/>
                <a:hlinkClick r:id="rId3" action="ppaction://hlinkfile" tooltip="Sweeney A, 2016 #396"/>
              </a:rPr>
              <a:t>16</a:t>
            </a:r>
            <a:r>
              <a:rPr lang="en-US" i="1" dirty="0">
                <a:latin typeface="Calibri" panose="020F0502020204030204" pitchFamily="34" charset="0"/>
                <a:ea typeface="Times New Roman" panose="02020603050405020304" pitchFamily="18" charset="0"/>
                <a:cs typeface="Times New Roman" panose="02020603050405020304" pitchFamily="18" charset="0"/>
              </a:rPr>
              <a:t>)</a:t>
            </a:r>
            <a:endParaRPr lang="pt-BR" sz="1200" kern="1200" dirty="0">
              <a:solidFill>
                <a:schemeClr val="tx1"/>
              </a:solidFill>
              <a:effectLst/>
              <a:latin typeface="+mn-lt"/>
              <a:ea typeface="+mn-ea"/>
              <a:cs typeface="+mn-cs"/>
            </a:endParaRPr>
          </a:p>
          <a:p>
            <a:pPr marL="171450" indent="-171450">
              <a:buFont typeface="Arial" panose="020B0604020202020204" pitchFamily="34" charset="0"/>
              <a:buChar char="•"/>
            </a:pPr>
            <a:r>
              <a:rPr lang="pt-BR" sz="1200" kern="1200" dirty="0">
                <a:solidFill>
                  <a:schemeClr val="tx1"/>
                </a:solidFill>
                <a:effectLst/>
                <a:latin typeface="+mn-lt"/>
                <a:ea typeface="+mn-ea"/>
                <a:cs typeface="+mn-cs"/>
              </a:rPr>
              <a:t>Os serviços informados sobre trauma reconhecem que muitas pessoas sofreram trauma em suas vidas (por exemplo, trauma na infância, trauma devido a abusos em ambientes de serviço, etc.) e essa experiência afeta negativamente seu bem-estar mental e qualidade de vida.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Os serviços devem prestar cuidados de forma sensível a esta questão e evitar traumatizar ou </a:t>
            </a:r>
            <a:r>
              <a:rPr lang="pt-BR" sz="1200" kern="1200" dirty="0" err="1">
                <a:solidFill>
                  <a:schemeClr val="tx1"/>
                </a:solidFill>
                <a:effectLst/>
                <a:latin typeface="+mn-lt"/>
                <a:ea typeface="+mn-ea"/>
                <a:cs typeface="+mn-cs"/>
              </a:rPr>
              <a:t>retraumatizar</a:t>
            </a:r>
            <a:r>
              <a:rPr lang="pt-BR" sz="1200" kern="1200" dirty="0">
                <a:solidFill>
                  <a:schemeClr val="tx1"/>
                </a:solidFill>
                <a:effectLst/>
                <a:latin typeface="+mn-lt"/>
                <a:ea typeface="+mn-ea"/>
                <a:cs typeface="+mn-cs"/>
              </a:rPr>
              <a:t> as pessoas. Isso significa que os serviços devem abster-se de práticas de violência ou coerção, como isolamento, contenção e tratamento forçado, que são inerentemente traumatizantes, dificultam a recuperação e levam a um novo trauma. </a:t>
            </a:r>
          </a:p>
          <a:p>
            <a:br>
              <a:rPr lang="pt-BR" sz="1200" kern="1200" dirty="0">
                <a:solidFill>
                  <a:schemeClr val="tx1"/>
                </a:solidFill>
                <a:effectLst/>
                <a:latin typeface="+mn-lt"/>
                <a:ea typeface="+mn-ea"/>
                <a:cs typeface="+mn-cs"/>
              </a:rPr>
            </a:br>
            <a:endParaRPr lang="pt-BR" sz="1200" kern="1200" dirty="0">
              <a:solidFill>
                <a:schemeClr val="tx1"/>
              </a:solidFill>
              <a:effectLst/>
              <a:latin typeface="+mn-lt"/>
              <a:ea typeface="+mn-ea"/>
              <a:cs typeface="+mn-cs"/>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58</a:t>
            </a:fld>
            <a:endParaRPr lang="en-CH"/>
          </a:p>
        </p:txBody>
      </p:sp>
    </p:spTree>
    <p:extLst>
      <p:ext uri="{BB962C8B-B14F-4D97-AF65-F5344CB8AC3E}">
        <p14:creationId xmlns:p14="http://schemas.microsoft.com/office/powerpoint/2010/main" val="13821049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err="1"/>
              <a:t>Recuperação</a:t>
            </a:r>
            <a:r>
              <a:rPr lang="en-US" dirty="0"/>
              <a:t> </a:t>
            </a:r>
            <a:r>
              <a:rPr lang="en-US" dirty="0" err="1"/>
              <a:t>significa</a:t>
            </a:r>
            <a:r>
              <a:rPr lang="en-US" dirty="0"/>
              <a:t> </a:t>
            </a:r>
            <a:r>
              <a:rPr lang="en-US" b="1" u="sng" dirty="0"/>
              <a:t>ser visto </a:t>
            </a:r>
            <a:r>
              <a:rPr lang="en-US" b="1" u="sng" dirty="0" err="1"/>
              <a:t>como</a:t>
            </a:r>
            <a:r>
              <a:rPr lang="en-US" b="1" u="sng" dirty="0"/>
              <a:t> </a:t>
            </a:r>
            <a:r>
              <a:rPr lang="en-US" b="1" u="sng" dirty="0" err="1"/>
              <a:t>uma</a:t>
            </a:r>
            <a:r>
              <a:rPr lang="en-US" b="1" u="sng" dirty="0"/>
              <a:t> </a:t>
            </a:r>
            <a:r>
              <a:rPr lang="en-US" b="1" u="sng" dirty="0" err="1"/>
              <a:t>pessoa</a:t>
            </a:r>
            <a:r>
              <a:rPr lang="en-US" b="1" u="sng" dirty="0"/>
              <a:t> e </a:t>
            </a:r>
            <a:r>
              <a:rPr lang="en-US" b="1" u="sng" dirty="0" err="1"/>
              <a:t>não</a:t>
            </a:r>
            <a:r>
              <a:rPr lang="en-US" b="1" u="sng" dirty="0"/>
              <a:t> </a:t>
            </a:r>
            <a:r>
              <a:rPr lang="en-US" b="1" u="sng" dirty="0" err="1"/>
              <a:t>apenas</a:t>
            </a:r>
            <a:r>
              <a:rPr lang="en-US" b="1" u="sng" dirty="0"/>
              <a:t> </a:t>
            </a:r>
            <a:r>
              <a:rPr lang="en-US" b="1" u="sng" dirty="0" err="1"/>
              <a:t>como</a:t>
            </a:r>
            <a:r>
              <a:rPr lang="en-US" b="1" u="sng" dirty="0"/>
              <a:t> </a:t>
            </a:r>
            <a:r>
              <a:rPr lang="en-US" b="1" u="sng" dirty="0" err="1"/>
              <a:t>uma</a:t>
            </a:r>
            <a:r>
              <a:rPr lang="en-US" b="1" u="sng" dirty="0"/>
              <a:t> </a:t>
            </a:r>
            <a:r>
              <a:rPr lang="en-US" b="1" u="sng" dirty="0" err="1"/>
              <a:t>condição</a:t>
            </a:r>
            <a:r>
              <a:rPr lang="en-US" b="1" u="sng" dirty="0"/>
              <a:t>/</a:t>
            </a:r>
            <a:r>
              <a:rPr lang="en-US" b="1" u="sng" dirty="0" err="1"/>
              <a:t>deficiência</a:t>
            </a:r>
            <a:endParaRPr lang="en-US" b="1" u="sng" dirty="0"/>
          </a:p>
          <a:p>
            <a:pPr marL="171450" indent="-171450">
              <a:buFont typeface="Arial" panose="020B0604020202020204" pitchFamily="34" charset="0"/>
              <a:buChar char="•"/>
            </a:pPr>
            <a:r>
              <a:rPr lang="pt-BR" sz="1200" kern="1200" dirty="0">
                <a:solidFill>
                  <a:schemeClr val="tx1"/>
                </a:solidFill>
                <a:effectLst/>
                <a:latin typeface="+mn-lt"/>
                <a:ea typeface="+mn-ea"/>
                <a:cs typeface="+mn-cs"/>
              </a:rPr>
              <a:t>A recuperação implica que o indivíduo seja visto como uma pessoa inteira, concentrando-se em suas habilidades e pontos fortes e usando o apoio quando necessário para atingir seus objetivos e aspirações na vida</a:t>
            </a:r>
            <a:r>
              <a:rPr lang="en-US" dirty="0"/>
              <a:t>.</a:t>
            </a:r>
          </a:p>
          <a:p>
            <a:pPr marL="171450" lvl="0" indent="-171450">
              <a:buFont typeface="Arial" panose="020B0604020202020204" pitchFamily="34" charset="0"/>
              <a:buChar char="•"/>
            </a:pPr>
            <a:r>
              <a:rPr lang="en-US" dirty="0" err="1"/>
              <a:t>Recuperação</a:t>
            </a:r>
            <a:r>
              <a:rPr lang="en-US" dirty="0"/>
              <a:t> e </a:t>
            </a:r>
            <a:r>
              <a:rPr lang="en-US" dirty="0" err="1"/>
              <a:t>direitos</a:t>
            </a:r>
            <a:r>
              <a:rPr lang="en-US" dirty="0"/>
              <a:t> </a:t>
            </a:r>
            <a:r>
              <a:rPr lang="en-US" dirty="0" err="1"/>
              <a:t>humanos</a:t>
            </a:r>
            <a:r>
              <a:rPr lang="en-US" dirty="0"/>
              <a:t> </a:t>
            </a:r>
            <a:r>
              <a:rPr lang="en-US" dirty="0" err="1"/>
              <a:t>estão</a:t>
            </a:r>
            <a:r>
              <a:rPr lang="en-US" dirty="0"/>
              <a:t> fortemente </a:t>
            </a:r>
            <a:r>
              <a:rPr lang="en-US" dirty="0" err="1"/>
              <a:t>ligados</a:t>
            </a:r>
            <a:endParaRPr lang="en-US" dirty="0"/>
          </a:p>
          <a:p>
            <a:pPr marL="628650" lvl="1" indent="-171450">
              <a:buFont typeface="Arial" panose="020B0604020202020204" pitchFamily="34" charset="0"/>
              <a:buChar char="•"/>
            </a:pPr>
            <a:r>
              <a:rPr lang="en-US" dirty="0"/>
              <a:t>A </a:t>
            </a:r>
            <a:r>
              <a:rPr lang="en-US" dirty="0" err="1"/>
              <a:t>abordagem</a:t>
            </a:r>
            <a:r>
              <a:rPr lang="en-US" dirty="0"/>
              <a:t> de </a:t>
            </a:r>
            <a:r>
              <a:rPr lang="en-US" dirty="0" err="1"/>
              <a:t>recuperação</a:t>
            </a:r>
            <a:r>
              <a:rPr lang="en-US" dirty="0"/>
              <a:t> </a:t>
            </a:r>
            <a:r>
              <a:rPr lang="en-US" dirty="0" err="1"/>
              <a:t>respeita</a:t>
            </a:r>
            <a:r>
              <a:rPr lang="en-US" dirty="0"/>
              <a:t> as </a:t>
            </a:r>
            <a:r>
              <a:rPr lang="en-US" dirty="0" err="1"/>
              <a:t>escolhas</a:t>
            </a:r>
            <a:r>
              <a:rPr lang="en-US" dirty="0"/>
              <a:t> das </a:t>
            </a:r>
            <a:r>
              <a:rPr lang="en-US" dirty="0" err="1"/>
              <a:t>pessoas</a:t>
            </a:r>
            <a:r>
              <a:rPr lang="en-US" dirty="0"/>
              <a:t> e </a:t>
            </a:r>
            <a:r>
              <a:rPr lang="en-US" dirty="0" err="1"/>
              <a:t>apoia</a:t>
            </a:r>
            <a:r>
              <a:rPr lang="en-US" dirty="0"/>
              <a:t>-as para que </a:t>
            </a:r>
            <a:r>
              <a:rPr lang="en-US" dirty="0" err="1"/>
              <a:t>tenham</a:t>
            </a:r>
            <a:r>
              <a:rPr lang="en-US" dirty="0"/>
              <a:t> </a:t>
            </a:r>
            <a:r>
              <a:rPr lang="en-US" dirty="0" err="1"/>
              <a:t>uma</a:t>
            </a:r>
            <a:r>
              <a:rPr lang="en-US" dirty="0"/>
              <a:t> </a:t>
            </a:r>
            <a:r>
              <a:rPr lang="en-US" dirty="0" err="1"/>
              <a:t>vida</a:t>
            </a:r>
            <a:r>
              <a:rPr lang="en-US" dirty="0"/>
              <a:t> plena.</a:t>
            </a:r>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59</a:t>
            </a:fld>
            <a:endParaRPr lang="en-CH"/>
          </a:p>
        </p:txBody>
      </p:sp>
    </p:spTree>
    <p:extLst>
      <p:ext uri="{BB962C8B-B14F-4D97-AF65-F5344CB8AC3E}">
        <p14:creationId xmlns:p14="http://schemas.microsoft.com/office/powerpoint/2010/main" val="29859878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indent="-228600" algn="just">
              <a:lnSpc>
                <a:spcPct val="115000"/>
              </a:lnSpc>
              <a:spcAft>
                <a:spcPts val="1000"/>
              </a:spcAft>
              <a:buFont typeface="Arial" panose="020B0604020202020204" pitchFamily="34" charset="0"/>
              <a:buChar char="•"/>
            </a:pPr>
            <a:r>
              <a:rPr lang="en-US"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Respeitar</a:t>
            </a:r>
            <a:r>
              <a:rPr lang="en-US"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todos</a:t>
            </a:r>
            <a:r>
              <a:rPr lang="en-US"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os</a:t>
            </a:r>
            <a:r>
              <a:rPr lang="en-US"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direitos</a:t>
            </a:r>
            <a:r>
              <a:rPr lang="en-US"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humanos</a:t>
            </a:r>
            <a:r>
              <a:rPr lang="en-US"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é</a:t>
            </a:r>
            <a:r>
              <a:rPr lang="en-US"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essencial</a:t>
            </a:r>
            <a:r>
              <a:rPr lang="en-US"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para </a:t>
            </a:r>
            <a:r>
              <a:rPr lang="en-US"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implementar</a:t>
            </a:r>
            <a:r>
              <a:rPr lang="en-US"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uma</a:t>
            </a:r>
            <a:r>
              <a:rPr lang="en-US"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abordagem</a:t>
            </a:r>
            <a:r>
              <a:rPr lang="en-US"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de </a:t>
            </a:r>
            <a:r>
              <a:rPr lang="en-US"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recuperação</a:t>
            </a:r>
            <a:r>
              <a:rPr lang="en-US"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a:t>
            </a:r>
          </a:p>
          <a:p>
            <a:pPr lvl="0" indent="-228600" algn="just">
              <a:lnSpc>
                <a:spcPct val="115000"/>
              </a:lnSpc>
              <a:spcAft>
                <a:spcPts val="1000"/>
              </a:spcAft>
              <a:buFont typeface="Arial" panose="020B0604020202020204" pitchFamily="34" charset="0"/>
              <a:buChar char="•"/>
            </a:pPr>
            <a:r>
              <a:rPr lang="en-US"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Por </a:t>
            </a:r>
            <a:r>
              <a:rPr lang="en-US"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sua</a:t>
            </a:r>
            <a:r>
              <a:rPr lang="en-US"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vez</a:t>
            </a:r>
            <a:r>
              <a:rPr lang="en-US"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adotar</a:t>
            </a:r>
            <a:r>
              <a:rPr lang="en-US"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uma</a:t>
            </a:r>
            <a:r>
              <a:rPr lang="en-US"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abordagem</a:t>
            </a:r>
            <a:r>
              <a:rPr lang="en-US"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de </a:t>
            </a:r>
            <a:r>
              <a:rPr lang="en-US"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recuperação</a:t>
            </a:r>
            <a:r>
              <a:rPr lang="en-US"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ajuda</a:t>
            </a:r>
            <a:r>
              <a:rPr lang="en-US"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 defender </a:t>
            </a:r>
            <a:r>
              <a:rPr lang="en-US"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os</a:t>
            </a:r>
            <a:r>
              <a:rPr lang="en-US"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direitos</a:t>
            </a:r>
            <a:r>
              <a:rPr lang="en-US"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humanos</a:t>
            </a:r>
            <a:r>
              <a:rPr lang="en-US"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a:t>
            </a:r>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60</a:t>
            </a:fld>
            <a:endParaRPr lang="en-CH"/>
          </a:p>
        </p:txBody>
      </p:sp>
    </p:spTree>
    <p:extLst>
      <p:ext uri="{BB962C8B-B14F-4D97-AF65-F5344CB8AC3E}">
        <p14:creationId xmlns:p14="http://schemas.microsoft.com/office/powerpoint/2010/main" val="163200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045" marR="0" indent="-360045">
              <a:spcBef>
                <a:spcPts val="0"/>
              </a:spcBef>
              <a:spcAft>
                <a:spcPts val="600"/>
              </a:spcAft>
            </a:pPr>
            <a:r>
              <a:rPr lang="en-GB" sz="1400" b="1" dirty="0">
                <a:latin typeface="Calibri" panose="020F0502020204030204" pitchFamily="34" charset="0"/>
                <a:ea typeface="SimSun" panose="02010600030101010101" pitchFamily="2" charset="-122"/>
                <a:cs typeface="Calibri" panose="020F0502020204030204" pitchFamily="34" charset="0"/>
              </a:rPr>
              <a:t>Cinco </a:t>
            </a:r>
            <a:r>
              <a:rPr lang="en-GB" sz="1400" b="1" dirty="0" err="1">
                <a:latin typeface="Calibri" panose="020F0502020204030204" pitchFamily="34" charset="0"/>
                <a:ea typeface="SimSun" panose="02010600030101010101" pitchFamily="2" charset="-122"/>
                <a:cs typeface="Calibri" panose="020F0502020204030204" pitchFamily="34" charset="0"/>
              </a:rPr>
              <a:t>temas</a:t>
            </a:r>
            <a:r>
              <a:rPr lang="en-GB" sz="1400" b="1" dirty="0">
                <a:latin typeface="Calibri" panose="020F0502020204030204" pitchFamily="34" charset="0"/>
                <a:ea typeface="SimSun" panose="02010600030101010101" pitchFamily="2" charset="-122"/>
                <a:cs typeface="Calibri" panose="020F0502020204030204" pitchFamily="34" charset="0"/>
              </a:rPr>
              <a:t> </a:t>
            </a:r>
            <a:r>
              <a:rPr lang="en-GB" sz="1400" b="1" dirty="0" err="1">
                <a:latin typeface="Calibri" panose="020F0502020204030204" pitchFamily="34" charset="0"/>
                <a:ea typeface="SimSun" panose="02010600030101010101" pitchFamily="2" charset="-122"/>
                <a:cs typeface="Calibri" panose="020F0502020204030204" pitchFamily="34" charset="0"/>
              </a:rPr>
              <a:t>relacionados</a:t>
            </a:r>
            <a:r>
              <a:rPr lang="en-GB" sz="1400" b="1" dirty="0">
                <a:latin typeface="Calibri" panose="020F0502020204030204" pitchFamily="34" charset="0"/>
                <a:ea typeface="SimSun" panose="02010600030101010101" pitchFamily="2" charset="-122"/>
                <a:cs typeface="Calibri" panose="020F0502020204030204" pitchFamily="34" charset="0"/>
              </a:rPr>
              <a:t> </a:t>
            </a:r>
            <a:r>
              <a:rPr lang="en-GB" sz="1400" b="1" dirty="0" err="1">
                <a:latin typeface="Calibri" panose="020F0502020204030204" pitchFamily="34" charset="0"/>
                <a:ea typeface="SimSun" panose="02010600030101010101" pitchFamily="2" charset="-122"/>
                <a:cs typeface="Calibri" panose="020F0502020204030204" pitchFamily="34" charset="0"/>
              </a:rPr>
              <a:t>são</a:t>
            </a:r>
            <a:r>
              <a:rPr lang="en-GB" sz="1400" b="1" dirty="0">
                <a:latin typeface="Calibri" panose="020F0502020204030204" pitchFamily="34" charset="0"/>
                <a:ea typeface="SimSun" panose="02010600030101010101" pitchFamily="2" charset="-122"/>
                <a:cs typeface="Calibri" panose="020F0502020204030204" pitchFamily="34" charset="0"/>
              </a:rPr>
              <a:t> </a:t>
            </a:r>
            <a:r>
              <a:rPr lang="en-GB" sz="1400" b="1" dirty="0" err="1">
                <a:latin typeface="Calibri" panose="020F0502020204030204" pitchFamily="34" charset="0"/>
                <a:ea typeface="SimSun" panose="02010600030101010101" pitchFamily="2" charset="-122"/>
                <a:cs typeface="Calibri" panose="020F0502020204030204" pitchFamily="34" charset="0"/>
              </a:rPr>
              <a:t>abordados</a:t>
            </a:r>
            <a:r>
              <a:rPr lang="en-GB" sz="1400" b="1" dirty="0">
                <a:latin typeface="Calibri" panose="020F0502020204030204" pitchFamily="34" charset="0"/>
                <a:ea typeface="SimSun" panose="02010600030101010101" pitchFamily="2" charset="-122"/>
                <a:cs typeface="Calibri" panose="020F0502020204030204" pitchFamily="34" charset="0"/>
              </a:rPr>
              <a:t> </a:t>
            </a:r>
            <a:r>
              <a:rPr lang="en-GB" sz="1400" b="1" dirty="0" err="1">
                <a:latin typeface="Calibri" panose="020F0502020204030204" pitchFamily="34" charset="0"/>
                <a:ea typeface="SimSun" panose="02010600030101010101" pitchFamily="2" charset="-122"/>
                <a:cs typeface="Calibri" panose="020F0502020204030204" pitchFamily="34" charset="0"/>
              </a:rPr>
              <a:t>neste</a:t>
            </a:r>
            <a:r>
              <a:rPr lang="en-GB" sz="1400" b="1" dirty="0">
                <a:latin typeface="Calibri" panose="020F0502020204030204" pitchFamily="34" charset="0"/>
                <a:ea typeface="SimSun" panose="02010600030101010101" pitchFamily="2" charset="-122"/>
                <a:cs typeface="Calibri" panose="020F0502020204030204" pitchFamily="34" charset="0"/>
              </a:rPr>
              <a:t> </a:t>
            </a:r>
            <a:r>
              <a:rPr lang="en-GB" sz="1400" b="1" dirty="0" err="1">
                <a:latin typeface="Calibri" panose="020F0502020204030204" pitchFamily="34" charset="0"/>
                <a:ea typeface="SimSun" panose="02010600030101010101" pitchFamily="2" charset="-122"/>
                <a:cs typeface="Calibri" panose="020F0502020204030204" pitchFamily="34" charset="0"/>
              </a:rPr>
              <a:t>módulo</a:t>
            </a:r>
            <a:r>
              <a:rPr lang="en-GB" sz="1400" b="1" dirty="0">
                <a:latin typeface="Calibri" panose="020F0502020204030204" pitchFamily="34" charset="0"/>
                <a:ea typeface="SimSun" panose="02010600030101010101" pitchFamily="2" charset="-122"/>
                <a:cs typeface="Calibri" panose="020F0502020204030204" pitchFamily="34" charset="0"/>
              </a:rPr>
              <a:t>. São </a:t>
            </a:r>
            <a:r>
              <a:rPr lang="en-GB" sz="1400" b="1" dirty="0" err="1">
                <a:latin typeface="Calibri" panose="020F0502020204030204" pitchFamily="34" charset="0"/>
                <a:ea typeface="SimSun" panose="02010600030101010101" pitchFamily="2" charset="-122"/>
                <a:cs typeface="Calibri" panose="020F0502020204030204" pitchFamily="34" charset="0"/>
              </a:rPr>
              <a:t>eles</a:t>
            </a:r>
            <a:r>
              <a:rPr lang="en-GB" sz="1400" b="1" dirty="0">
                <a:latin typeface="Calibri" panose="020F0502020204030204" pitchFamily="34" charset="0"/>
                <a:ea typeface="SimSun" panose="02010600030101010101" pitchFamily="2" charset="-122"/>
                <a:cs typeface="Calibri" panose="020F0502020204030204" pitchFamily="34" charset="0"/>
              </a:rPr>
              <a:t>:</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GB" sz="1200" kern="1200" dirty="0">
              <a:solidFill>
                <a:schemeClr val="tx1"/>
              </a:solidFill>
              <a:effectLst/>
              <a:latin typeface="+mn-lt"/>
              <a:ea typeface="+mn-ea"/>
              <a:cs typeface="+mn-cs"/>
            </a:endParaRPr>
          </a:p>
          <a:p>
            <a:r>
              <a:rPr lang="pt-BR" sz="1200" b="1" kern="1200" dirty="0">
                <a:solidFill>
                  <a:schemeClr val="tx1"/>
                </a:solidFill>
                <a:effectLst/>
                <a:latin typeface="+mn-lt"/>
                <a:ea typeface="+mn-ea"/>
                <a:cs typeface="+mn-cs"/>
              </a:rPr>
              <a:t>Tema 1: </a:t>
            </a:r>
            <a:r>
              <a:rPr lang="pt-BR" sz="1200" kern="1200" dirty="0">
                <a:solidFill>
                  <a:schemeClr val="tx1"/>
                </a:solidFill>
                <a:effectLst/>
                <a:latin typeface="+mn-lt"/>
                <a:ea typeface="+mn-ea"/>
                <a:cs typeface="+mn-cs"/>
              </a:rPr>
              <a:t>O que é saúde mental? (1 hora e 30 minutos) </a:t>
            </a:r>
          </a:p>
          <a:p>
            <a:r>
              <a:rPr lang="pt-BR" sz="1200" b="1" kern="1200" dirty="0">
                <a:solidFill>
                  <a:schemeClr val="tx1"/>
                </a:solidFill>
                <a:effectLst/>
                <a:latin typeface="+mn-lt"/>
                <a:ea typeface="+mn-ea"/>
                <a:cs typeface="+mn-cs"/>
              </a:rPr>
              <a:t>Tema 2</a:t>
            </a:r>
            <a:r>
              <a:rPr lang="pt-BR" sz="1200" kern="1200" dirty="0">
                <a:solidFill>
                  <a:schemeClr val="tx1"/>
                </a:solidFill>
                <a:effectLst/>
                <a:latin typeface="+mn-lt"/>
                <a:ea typeface="+mn-ea"/>
                <a:cs typeface="+mn-cs"/>
              </a:rPr>
              <a:t>: Promovendo o direito à saúde em serviços de saúde mental e serviços sociais (1 hora e 45 minutos) </a:t>
            </a:r>
          </a:p>
          <a:p>
            <a:r>
              <a:rPr lang="pt-BR" sz="1200" b="1" kern="1200" dirty="0">
                <a:solidFill>
                  <a:schemeClr val="tx1"/>
                </a:solidFill>
                <a:effectLst/>
                <a:latin typeface="+mn-lt"/>
                <a:ea typeface="+mn-ea"/>
                <a:cs typeface="+mn-cs"/>
              </a:rPr>
              <a:t>Tema 3:</a:t>
            </a:r>
            <a:r>
              <a:rPr lang="pt-BR" sz="1200" kern="1200" dirty="0">
                <a:solidFill>
                  <a:schemeClr val="tx1"/>
                </a:solidFill>
                <a:effectLst/>
                <a:latin typeface="+mn-lt"/>
                <a:ea typeface="+mn-ea"/>
                <a:cs typeface="+mn-cs"/>
              </a:rPr>
              <a:t> O que é recuperação? (1 hora e 35 minutos) </a:t>
            </a:r>
          </a:p>
          <a:p>
            <a:r>
              <a:rPr lang="pt-BR" sz="1200" b="1" kern="1200" dirty="0">
                <a:solidFill>
                  <a:schemeClr val="tx1"/>
                </a:solidFill>
                <a:effectLst/>
                <a:latin typeface="+mn-lt"/>
                <a:ea typeface="+mn-ea"/>
                <a:cs typeface="+mn-cs"/>
              </a:rPr>
              <a:t>Tema 4</a:t>
            </a:r>
            <a:r>
              <a:rPr lang="pt-BR" sz="1200" kern="1200" dirty="0">
                <a:solidFill>
                  <a:schemeClr val="tx1"/>
                </a:solidFill>
                <a:effectLst/>
                <a:latin typeface="+mn-lt"/>
                <a:ea typeface="+mn-ea"/>
                <a:cs typeface="+mn-cs"/>
              </a:rPr>
              <a:t>: Promovendo a recuperação (1 hora e 15 minutos) </a:t>
            </a:r>
          </a:p>
          <a:p>
            <a:r>
              <a:rPr lang="pt-BR" sz="1200" b="1" kern="1200" dirty="0">
                <a:solidFill>
                  <a:schemeClr val="tx1"/>
                </a:solidFill>
                <a:effectLst/>
                <a:latin typeface="+mn-lt"/>
                <a:ea typeface="+mn-ea"/>
                <a:cs typeface="+mn-cs"/>
              </a:rPr>
              <a:t>Tema 5: </a:t>
            </a:r>
            <a:r>
              <a:rPr lang="pt-BR" sz="1200" kern="1200" dirty="0">
                <a:solidFill>
                  <a:schemeClr val="tx1"/>
                </a:solidFill>
                <a:effectLst/>
                <a:latin typeface="+mn-lt"/>
                <a:ea typeface="+mn-ea"/>
                <a:cs typeface="+mn-cs"/>
              </a:rPr>
              <a:t>O papel dos profissionais e dos serviços sociais e de saúde mental na promoção da recuperação (40 minutos) </a:t>
            </a:r>
          </a:p>
          <a:p>
            <a:endParaRPr lang="en-GB" sz="1200" kern="1200" dirty="0">
              <a:solidFill>
                <a:schemeClr val="tx1"/>
              </a:solidFill>
              <a:effectLst/>
              <a:latin typeface="+mn-lt"/>
              <a:ea typeface="+mn-ea"/>
              <a:cs typeface="+mn-cs"/>
            </a:endParaRPr>
          </a:p>
          <a:p>
            <a:endParaRPr lang="en-US" dirty="0"/>
          </a:p>
          <a:p>
            <a:r>
              <a:rPr lang="en-US" b="1" dirty="0">
                <a:solidFill>
                  <a:srgbClr val="4F81BD"/>
                </a:solidFill>
                <a:latin typeface="Calibri" panose="020F0502020204030204" pitchFamily="34" charset="0"/>
                <a:ea typeface="SimSun" panose="02010600030101010101" pitchFamily="2" charset="-122"/>
                <a:cs typeface="Arial" panose="020B0604020202020204" pitchFamily="34" charset="0"/>
              </a:rPr>
              <a:t>Para </a:t>
            </a:r>
            <a:r>
              <a:rPr lang="en-US" b="1" dirty="0" err="1">
                <a:solidFill>
                  <a:srgbClr val="4F81BD"/>
                </a:solidFill>
                <a:latin typeface="Calibri" panose="020F0502020204030204" pitchFamily="34" charset="0"/>
                <a:ea typeface="SimSun" panose="02010600030101010101" pitchFamily="2" charset="-122"/>
                <a:cs typeface="Arial" panose="020B0604020202020204" pitchFamily="34" charset="0"/>
              </a:rPr>
              <a:t>obter</a:t>
            </a:r>
            <a:r>
              <a:rPr lang="en-US" b="1" dirty="0">
                <a:solidFill>
                  <a:srgbClr val="4F81BD"/>
                </a:solidFill>
                <a:latin typeface="Calibri" panose="020F0502020204030204" pitchFamily="34" charset="0"/>
                <a:ea typeface="SimSun" panose="02010600030101010101" pitchFamily="2" charset="-122"/>
                <a:cs typeface="Arial" panose="020B0604020202020204" pitchFamily="34" charset="0"/>
              </a:rPr>
              <a:t> a </a:t>
            </a:r>
            <a:r>
              <a:rPr lang="en-US" b="1" dirty="0" err="1">
                <a:solidFill>
                  <a:srgbClr val="4F81BD"/>
                </a:solidFill>
                <a:latin typeface="Calibri" panose="020F0502020204030204" pitchFamily="34" charset="0"/>
                <a:ea typeface="SimSun" panose="02010600030101010101" pitchFamily="2" charset="-122"/>
                <a:cs typeface="Arial" panose="020B0604020202020204" pitchFamily="34" charset="0"/>
              </a:rPr>
              <a:t>lista</a:t>
            </a:r>
            <a:r>
              <a:rPr lang="en-US" b="1"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US" b="1" dirty="0" err="1">
                <a:solidFill>
                  <a:srgbClr val="4F81BD"/>
                </a:solidFill>
                <a:latin typeface="Calibri" panose="020F0502020204030204" pitchFamily="34" charset="0"/>
                <a:ea typeface="SimSun" panose="02010600030101010101" pitchFamily="2" charset="-122"/>
                <a:cs typeface="Arial" panose="020B0604020202020204" pitchFamily="34" charset="0"/>
              </a:rPr>
              <a:t>completa</a:t>
            </a:r>
            <a:r>
              <a:rPr lang="en-US" b="1" dirty="0">
                <a:solidFill>
                  <a:srgbClr val="4F81BD"/>
                </a:solidFill>
                <a:latin typeface="Calibri" panose="020F0502020204030204" pitchFamily="34" charset="0"/>
                <a:ea typeface="SimSun" panose="02010600030101010101" pitchFamily="2" charset="-122"/>
                <a:cs typeface="Arial" panose="020B0604020202020204" pitchFamily="34" charset="0"/>
              </a:rPr>
              <a:t> de </a:t>
            </a:r>
            <a:r>
              <a:rPr lang="en-US" b="1" dirty="0" err="1">
                <a:solidFill>
                  <a:srgbClr val="4F81BD"/>
                </a:solidFill>
                <a:latin typeface="Calibri" panose="020F0502020204030204" pitchFamily="34" charset="0"/>
                <a:ea typeface="SimSun" panose="02010600030101010101" pitchFamily="2" charset="-122"/>
                <a:cs typeface="Arial" panose="020B0604020202020204" pitchFamily="34" charset="0"/>
              </a:rPr>
              <a:t>referências</a:t>
            </a:r>
            <a:r>
              <a:rPr lang="en-US" b="1"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US" b="1" dirty="0" err="1">
                <a:solidFill>
                  <a:srgbClr val="4F81BD"/>
                </a:solidFill>
                <a:latin typeface="Calibri" panose="020F0502020204030204" pitchFamily="34" charset="0"/>
                <a:ea typeface="SimSun" panose="02010600030101010101" pitchFamily="2" charset="-122"/>
                <a:cs typeface="Arial" panose="020B0604020202020204" pitchFamily="34" charset="0"/>
              </a:rPr>
              <a:t>incluídas</a:t>
            </a:r>
            <a:r>
              <a:rPr lang="en-US" b="1"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US" b="1" dirty="0" err="1">
                <a:solidFill>
                  <a:srgbClr val="4F81BD"/>
                </a:solidFill>
                <a:latin typeface="Calibri" panose="020F0502020204030204" pitchFamily="34" charset="0"/>
                <a:ea typeface="SimSun" panose="02010600030101010101" pitchFamily="2" charset="-122"/>
                <a:cs typeface="Arial" panose="020B0604020202020204" pitchFamily="34" charset="0"/>
              </a:rPr>
              <a:t>nas</a:t>
            </a:r>
            <a:r>
              <a:rPr lang="en-US" b="1"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US" b="1" dirty="0" err="1">
                <a:solidFill>
                  <a:srgbClr val="4F81BD"/>
                </a:solidFill>
                <a:latin typeface="Calibri" panose="020F0502020204030204" pitchFamily="34" charset="0"/>
                <a:ea typeface="SimSun" panose="02010600030101010101" pitchFamily="2" charset="-122"/>
                <a:cs typeface="Arial" panose="020B0604020202020204" pitchFamily="34" charset="0"/>
              </a:rPr>
              <a:t>páginas</a:t>
            </a:r>
            <a:r>
              <a:rPr lang="en-US" b="1" dirty="0">
                <a:solidFill>
                  <a:srgbClr val="4F81BD"/>
                </a:solidFill>
                <a:latin typeface="Calibri" panose="020F0502020204030204" pitchFamily="34" charset="0"/>
                <a:ea typeface="SimSun" panose="02010600030101010101" pitchFamily="2" charset="-122"/>
                <a:cs typeface="Arial" panose="020B0604020202020204" pitchFamily="34" charset="0"/>
              </a:rPr>
              <a:t> de </a:t>
            </a:r>
            <a:r>
              <a:rPr lang="en-US" b="1" dirty="0" err="1">
                <a:solidFill>
                  <a:srgbClr val="4F81BD"/>
                </a:solidFill>
                <a:latin typeface="Calibri" panose="020F0502020204030204" pitchFamily="34" charset="0"/>
                <a:ea typeface="SimSun" panose="02010600030101010101" pitchFamily="2" charset="-122"/>
                <a:cs typeface="Arial" panose="020B0604020202020204" pitchFamily="34" charset="0"/>
              </a:rPr>
              <a:t>notas</a:t>
            </a:r>
            <a:r>
              <a:rPr lang="en-US" b="1"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US" b="1" dirty="0" err="1">
                <a:solidFill>
                  <a:srgbClr val="4F81BD"/>
                </a:solidFill>
                <a:latin typeface="Calibri" panose="020F0502020204030204" pitchFamily="34" charset="0"/>
                <a:ea typeface="SimSun" panose="02010600030101010101" pitchFamily="2" charset="-122"/>
                <a:cs typeface="Arial" panose="020B0604020202020204" pitchFamily="34" charset="0"/>
              </a:rPr>
              <a:t>destes</a:t>
            </a:r>
            <a:r>
              <a:rPr lang="en-US" b="1" dirty="0">
                <a:solidFill>
                  <a:srgbClr val="4F81BD"/>
                </a:solidFill>
                <a:latin typeface="Calibri" panose="020F0502020204030204" pitchFamily="34" charset="0"/>
                <a:ea typeface="SimSun" panose="02010600030101010101" pitchFamily="2" charset="-122"/>
                <a:cs typeface="Arial" panose="020B0604020202020204" pitchFamily="34" charset="0"/>
              </a:rPr>
              <a:t> slides, </a:t>
            </a:r>
            <a:r>
              <a:rPr lang="en-US" b="1" dirty="0" err="1">
                <a:solidFill>
                  <a:srgbClr val="4F81BD"/>
                </a:solidFill>
                <a:latin typeface="Calibri" panose="020F0502020204030204" pitchFamily="34" charset="0"/>
                <a:ea typeface="SimSun" panose="02010600030101010101" pitchFamily="2" charset="-122"/>
                <a:cs typeface="Arial" panose="020B0604020202020204" pitchFamily="34" charset="0"/>
              </a:rPr>
              <a:t>consulte</a:t>
            </a:r>
            <a:r>
              <a:rPr lang="en-US" b="1" dirty="0">
                <a:solidFill>
                  <a:srgbClr val="4F81BD"/>
                </a:solidFill>
                <a:latin typeface="Calibri" panose="020F0502020204030204" pitchFamily="34" charset="0"/>
                <a:ea typeface="SimSun" panose="02010600030101010101" pitchFamily="2" charset="-122"/>
                <a:cs typeface="Arial" panose="020B0604020202020204" pitchFamily="34" charset="0"/>
              </a:rPr>
              <a:t> o </a:t>
            </a:r>
            <a:r>
              <a:rPr lang="en-US" b="1" dirty="0" err="1">
                <a:solidFill>
                  <a:srgbClr val="4F81BD"/>
                </a:solidFill>
                <a:latin typeface="Calibri" panose="020F0502020204030204" pitchFamily="34" charset="0"/>
                <a:ea typeface="SimSun" panose="02010600030101010101" pitchFamily="2" charset="-122"/>
                <a:cs typeface="Arial" panose="020B0604020202020204" pitchFamily="34" charset="0"/>
              </a:rPr>
              <a:t>módulo</a:t>
            </a:r>
            <a:r>
              <a:rPr lang="en-US" b="1"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US" b="1" dirty="0" err="1">
                <a:solidFill>
                  <a:srgbClr val="4F81BD"/>
                </a:solidFill>
                <a:latin typeface="Calibri" panose="020F0502020204030204" pitchFamily="34" charset="0"/>
                <a:ea typeface="SimSun" panose="02010600030101010101" pitchFamily="2" charset="-122"/>
                <a:cs typeface="Arial" panose="020B0604020202020204" pitchFamily="34" charset="0"/>
              </a:rPr>
              <a:t>correspondente</a:t>
            </a:r>
            <a:r>
              <a:rPr lang="en-US" b="1" dirty="0">
                <a:solidFill>
                  <a:srgbClr val="4F81BD"/>
                </a:solidFill>
                <a:latin typeface="Calibri" panose="020F0502020204030204" pitchFamily="34" charset="0"/>
                <a:ea typeface="SimSun" panose="02010600030101010101" pitchFamily="2" charset="-122"/>
                <a:cs typeface="Arial" panose="020B0604020202020204" pitchFamily="34" charset="0"/>
              </a:rPr>
              <a:t>..</a:t>
            </a:r>
          </a:p>
          <a:p>
            <a:endParaRPr lang="en-GB" dirty="0"/>
          </a:p>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B5638E-FD35-4CD2-A9D5-ECDD5368462D}"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7755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74838" y="393700"/>
            <a:ext cx="2901950" cy="1631950"/>
          </a:xfrm>
        </p:spPr>
      </p:sp>
      <p:sp>
        <p:nvSpPr>
          <p:cNvPr id="3" name="Notes Placeholder 2"/>
          <p:cNvSpPr>
            <a:spLocks noGrp="1"/>
          </p:cNvSpPr>
          <p:nvPr>
            <p:ph type="body" idx="1"/>
          </p:nvPr>
        </p:nvSpPr>
        <p:spPr>
          <a:xfrm>
            <a:off x="281618" y="2224246"/>
            <a:ext cx="6294763" cy="6721316"/>
          </a:xfrm>
        </p:spPr>
        <p:txBody>
          <a:bodyPr/>
          <a:lstStyle/>
          <a:p>
            <a:pPr algn="just">
              <a:lnSpc>
                <a:spcPct val="115000"/>
              </a:lnSpc>
              <a:spcAft>
                <a:spcPts val="600"/>
              </a:spcAft>
            </a:pP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Peça</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aos</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participantes</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que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leiam</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experiência</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de José e,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em</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seguida</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os</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dois</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resultados</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possíveis</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Depois</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pergunte</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aos</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participantes</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a:t>
            </a:r>
          </a:p>
          <a:p>
            <a:pPr algn="just">
              <a:lnSpc>
                <a:spcPct val="115000"/>
              </a:lnSpc>
              <a:spcAft>
                <a:spcPts val="600"/>
              </a:spcAft>
            </a:pP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a:t>
            </a:r>
            <a:r>
              <a:rPr lang="en-US" sz="1100" b="1"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Para </a:t>
            </a:r>
            <a:r>
              <a:rPr lang="en-US" sz="1100" b="1"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cada</a:t>
            </a:r>
            <a:r>
              <a:rPr lang="en-US" sz="1100" b="1"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um dos </a:t>
            </a:r>
            <a:r>
              <a:rPr lang="en-US" sz="1100" b="1"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dois</a:t>
            </a:r>
            <a:r>
              <a:rPr lang="en-US" sz="1100" b="1"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b="1"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resultados</a:t>
            </a:r>
            <a:r>
              <a:rPr lang="en-US" sz="1100" b="1"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b="1"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explique</a:t>
            </a:r>
            <a:r>
              <a:rPr lang="en-US" sz="1100" b="1"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b="1"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como</a:t>
            </a:r>
            <a:r>
              <a:rPr lang="en-US" sz="1100" b="1"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 </a:t>
            </a:r>
            <a:r>
              <a:rPr lang="en-US" sz="1100" b="1"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recuperação</a:t>
            </a:r>
            <a:r>
              <a:rPr lang="en-US" sz="1100" b="1"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b="1"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foi</a:t>
            </a:r>
            <a:r>
              <a:rPr lang="en-US" sz="1100" b="1"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b="1"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ou</a:t>
            </a:r>
            <a:r>
              <a:rPr lang="en-US" sz="1100" b="1"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b="1"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não</a:t>
            </a:r>
            <a:r>
              <a:rPr lang="en-US" sz="1100" b="1"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b="1"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promovida</a:t>
            </a:r>
            <a:endParaRPr lang="en-US" sz="1100" b="1" dirty="0">
              <a:solidFill>
                <a:srgbClr val="4F81BD"/>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600"/>
              </a:spcAft>
            </a:pPr>
            <a:r>
              <a:rPr lang="en-US" sz="1100" b="1"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José</a:t>
            </a:r>
          </a:p>
          <a:p>
            <a:pPr marL="171450" marR="0" lvl="0" indent="-171450" algn="just" defTabSz="914400" rtl="0" eaLnBrk="1" fontAlgn="auto" latinLnBrk="0" hangingPunct="1">
              <a:lnSpc>
                <a:spcPct val="115000"/>
              </a:lnSpc>
              <a:spcBef>
                <a:spcPts val="0"/>
              </a:spcBef>
              <a:spcAft>
                <a:spcPts val="600"/>
              </a:spcAft>
              <a:buClrTx/>
              <a:buSzTx/>
              <a:buFont typeface="Arial" panose="020B0604020202020204" pitchFamily="34" charset="0"/>
              <a:buChar char="•"/>
              <a:tabLst/>
              <a:defRPr/>
            </a:pPr>
            <a:r>
              <a:rPr lang="en-US" sz="1100" b="1"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Cenário (Anexo 1): </a:t>
            </a:r>
            <a:r>
              <a:rPr lang="pt-BR" sz="1200" kern="1200" dirty="0">
                <a:solidFill>
                  <a:schemeClr val="tx1"/>
                </a:solidFill>
                <a:effectLst/>
                <a:latin typeface="+mn-lt"/>
                <a:ea typeface="+mn-ea"/>
                <a:cs typeface="+mn-cs"/>
              </a:rPr>
              <a:t>José sente uma tristeza profunda e incapacitante há vários anos e não está melhorando. Ele tentou suicídio duas vezes nos últimos 3 meses. José está se consultando com o Dr. Silva. Ele chega ao seu atendimento. </a:t>
            </a:r>
            <a:endPar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endParaRPr>
          </a:p>
          <a:p>
            <a:pPr marL="171450" indent="-171450" algn="just">
              <a:lnSpc>
                <a:spcPct val="115000"/>
              </a:lnSpc>
              <a:spcAft>
                <a:spcPts val="600"/>
              </a:spcAft>
              <a:buFont typeface="Arial" panose="020B0604020202020204" pitchFamily="34" charset="0"/>
              <a:buChar char="•"/>
            </a:pPr>
            <a:r>
              <a:rPr lang="en-US" sz="1100" b="1"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Desfecho</a:t>
            </a:r>
            <a:r>
              <a:rPr lang="en-US" sz="1100" b="1"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1: </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Ao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chegar</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o Dr. Silva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dá</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 José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uma</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receita</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para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renovar</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seus</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antidepressivos</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José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vai</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à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farmácia</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para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comprar</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os</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medicamentos</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e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vai</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embora</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a:t>
            </a:r>
          </a:p>
          <a:p>
            <a:pPr marL="171450" indent="-171450" algn="just">
              <a:lnSpc>
                <a:spcPct val="115000"/>
              </a:lnSpc>
              <a:spcAft>
                <a:spcPts val="600"/>
              </a:spcAft>
              <a:buFont typeface="Arial" panose="020B0604020202020204" pitchFamily="34" charset="0"/>
              <a:buChar char="•"/>
            </a:pPr>
            <a:r>
              <a:rPr lang="en-US" sz="1100" b="1"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Desfecho</a:t>
            </a:r>
            <a:r>
              <a:rPr lang="en-US" sz="1100" b="1"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2: </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Ao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chegar</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o Dr. Silva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pergunta</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 José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como</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ele</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está</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desde</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última</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consulta. Quando José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menciona</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que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tem</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se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sentido</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pior</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nas</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últimas</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semanas</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o Dr. Silva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pergunta</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por</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quê</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e o que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ele</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pode</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fazer</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para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ajudar</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O Dr. Silva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também</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aproveita</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oportunidade</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para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discutir</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os</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objetivos</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de José para o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futuro</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bem</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como</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os</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objetivos</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nos</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quais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ele</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poderia</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se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concentrar</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no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momento</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para se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sentir</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melhor</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a:t>
            </a:r>
          </a:p>
          <a:p>
            <a:pPr marL="171450" indent="-171450" algn="just">
              <a:lnSpc>
                <a:spcPct val="115000"/>
              </a:lnSpc>
              <a:spcAft>
                <a:spcPts val="600"/>
              </a:spcAft>
              <a:buFont typeface="Arial" panose="020B0604020202020204" pitchFamily="34" charset="0"/>
              <a:buChar char="•"/>
            </a:pP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José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diz</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ao</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Dr. Silva que se sente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muito</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sozinho</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na</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vida</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e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afastado</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da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família</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e dos amigos, que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não</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compreendem</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situação</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que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está</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enfrentando</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José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também</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está</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estressado</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porque</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não</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tem</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tido</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um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bom</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desempenho</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no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trabalho</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e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precisou</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tirar</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uma</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licença</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para se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recuperar</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Ele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diz</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à Dr. Silva que se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sentiria</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muito</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melhor</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se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pudesse</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se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reconectar</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com a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família</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e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os</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amigos e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voltar</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ao</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trabalho</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a:t>
            </a:r>
          </a:p>
          <a:p>
            <a:pPr marL="171450" indent="-171450" algn="just">
              <a:lnSpc>
                <a:spcPct val="115000"/>
              </a:lnSpc>
              <a:spcAft>
                <a:spcPts val="600"/>
              </a:spcAft>
              <a:buFont typeface="Arial" panose="020B0604020202020204" pitchFamily="34" charset="0"/>
              <a:buChar char="•"/>
            </a:pP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Dr. Silva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sugere</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que, se José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desejar</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eles</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podem</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marcar</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uma</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reunião</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com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os</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familiares</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e amigos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mais</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próximos</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de José para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discutir</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o que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ele</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está</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passando</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e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como</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todos</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podem</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apoiá</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-lo da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melhor</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maneira</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possível</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Ela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coloca</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José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em</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contato</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com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uma</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assistente</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social e ONGs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locais</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que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apoiam</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pessoas</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em</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momentos</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difíceis</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e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na</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reintegração</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no mercado de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trabalho</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Ela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também</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lhe</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dá</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uma</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lista</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de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grupos</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de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apoio</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locais</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que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ele</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pode</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contatar</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para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reconstruir</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sua</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rede de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apoio</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José e Dr. Silva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concordam</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em</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se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encontrar</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regularmente</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nas</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próximas</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semanas</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para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continuar</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discutir</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e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trabalhar</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em</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direção</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à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sua</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recuperação</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e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aos</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seus</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objetivos</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de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recuperação</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a:t>
            </a:r>
          </a:p>
          <a:p>
            <a:pPr algn="just">
              <a:lnSpc>
                <a:spcPct val="115000"/>
              </a:lnSpc>
              <a:spcAft>
                <a:spcPts val="600"/>
              </a:spcAft>
            </a:pP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Desfecho</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1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não</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coloca</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José no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centro</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dos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cuidados</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e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não</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se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concentra</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em</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lhe</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dar</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esperança</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ou</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apoiá</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-lo a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identificar</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objetivos</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pelos</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quais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ele</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possa</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trabalhar</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para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sua</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recuperação</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ou</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para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encontrar</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sentido</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na</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vida</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O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único</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foco</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é</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tratar</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os</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sintomas</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com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medicação</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a:t>
            </a:r>
          </a:p>
          <a:p>
            <a:pPr algn="just">
              <a:lnSpc>
                <a:spcPct val="115000"/>
              </a:lnSpc>
              <a:spcAft>
                <a:spcPts val="600"/>
              </a:spcAft>
            </a:pP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Desfecho</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2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ilustra</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abordagem</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de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recuperação</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em</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que José decide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suas</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necessidades</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e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objetivos</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para a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recuperação</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enquanto</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o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profissional</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de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saúde</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por</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meio</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de um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diálogo</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de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apoio</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o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ajuda</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avançar</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em</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sua</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jornada de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recuperação</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Esse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processo</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leva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mais</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tempo do que o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Desfecho</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1, mas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tem</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mais</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potencial</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para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ajudar</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José a ser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mais</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eficaz</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longo</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sz="1100"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prazo</a:t>
            </a:r>
            <a:r>
              <a:rPr lang="en-US" sz="1100"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a:t>
            </a:r>
            <a:endParaRPr lang="en-CH" sz="1100" dirty="0"/>
          </a:p>
        </p:txBody>
      </p:sp>
      <p:sp>
        <p:nvSpPr>
          <p:cNvPr id="4" name="Slide Number Placeholder 3"/>
          <p:cNvSpPr>
            <a:spLocks noGrp="1"/>
          </p:cNvSpPr>
          <p:nvPr>
            <p:ph type="sldNum" sz="quarter" idx="5"/>
          </p:nvPr>
        </p:nvSpPr>
        <p:spPr/>
        <p:txBody>
          <a:bodyPr/>
          <a:lstStyle/>
          <a:p>
            <a:fld id="{F4F7DB96-B4E3-48F2-8E35-A4648E993116}" type="slidenum">
              <a:rPr lang="en-CH" smtClean="0"/>
              <a:t>61</a:t>
            </a:fld>
            <a:endParaRPr lang="en-CH" dirty="0"/>
          </a:p>
        </p:txBody>
      </p:sp>
    </p:spTree>
    <p:extLst>
      <p:ext uri="{BB962C8B-B14F-4D97-AF65-F5344CB8AC3E}">
        <p14:creationId xmlns:p14="http://schemas.microsoft.com/office/powerpoint/2010/main" val="42292594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No final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desta</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apresentação</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mostre</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aos</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participantes</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os</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seguintes</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vídeos</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a:t>
            </a:r>
            <a:endParaRPr lang="en-CH" dirty="0">
              <a:latin typeface="Calibri" panose="020F0502020204030204" pitchFamily="34" charset="0"/>
              <a:ea typeface="SimSun" panose="02010600030101010101" pitchFamily="2" charset="-122"/>
              <a:cs typeface="Arial" panose="020B0604020202020204" pitchFamily="34" charset="0"/>
            </a:endParaRPr>
          </a:p>
          <a:p>
            <a:pPr marL="0" marR="0" indent="0" algn="l" defTabSz="914400" rtl="0" eaLnBrk="1" fontAlgn="auto" latinLnBrk="0" hangingPunct="1">
              <a:lnSpc>
                <a:spcPct val="115000"/>
              </a:lnSpc>
              <a:spcBef>
                <a:spcPts val="0"/>
              </a:spcBef>
              <a:spcAft>
                <a:spcPts val="1000"/>
              </a:spcAft>
              <a:buClrTx/>
              <a:buSzTx/>
              <a:buFontTx/>
              <a:buNone/>
              <a:tabLst/>
              <a:defRPr/>
            </a:pPr>
            <a:r>
              <a:rPr lang="en-US"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O que </a:t>
            </a:r>
            <a:r>
              <a:rPr lang="en-US" b="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é</a:t>
            </a:r>
            <a:r>
              <a:rPr lang="en-US"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b="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recuperação</a:t>
            </a:r>
            <a:r>
              <a:rPr lang="en-US"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b="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Saúde</a:t>
            </a:r>
            <a:r>
              <a:rPr lang="en-US"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Mental Europa </a:t>
            </a:r>
            <a:r>
              <a:rPr lang="en-US" b="1"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r>
              <a:rPr lang="en-US" b="1"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hlinkClick r:id="rId3" action="ppaction://hlinkfile" tooltip="Mental Health Europe, 2016 #69">
                  <a:extLst>
                    <a:ext uri="{A12FA001-AC4F-418D-AE19-62706E023703}">
                      <ahyp:hlinkClr xmlns:ahyp="http://schemas.microsoft.com/office/drawing/2018/hyperlinkcolor" val="tx"/>
                    </a:ext>
                  </a:extLst>
                </a:hlinkClick>
              </a:rPr>
              <a:t>17</a:t>
            </a:r>
            <a:r>
              <a:rPr lang="en-US" b="1"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r>
              <a:rPr lang="en-US"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(6:38 min.) </a:t>
            </a:r>
            <a:r>
              <a:rPr lang="en-US" u="sng"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https://</a:t>
            </a:r>
            <a:r>
              <a:rPr lang="en-US" u="sng" dirty="0" err="1">
                <a:solidFill>
                  <a:srgbClr val="0000FF"/>
                </a:solidFill>
                <a:latin typeface="Calibri" panose="020F0502020204030204" pitchFamily="34" charset="0"/>
                <a:ea typeface="Times New Roman" panose="02020603050405020304" pitchFamily="18" charset="0"/>
                <a:cs typeface="Times New Roman" panose="02020603050405020304" pitchFamily="18" charset="0"/>
              </a:rPr>
              <a:t>youtu.be</a:t>
            </a:r>
            <a:r>
              <a:rPr lang="en-US" u="sng"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/kkDi0WvoR4o</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a:t>
            </a:r>
            <a:r>
              <a:rPr lang="en-GB" dirty="0" err="1"/>
              <a:t>acesso</a:t>
            </a:r>
            <a:r>
              <a:rPr lang="en-GB" dirty="0"/>
              <a:t> </a:t>
            </a:r>
            <a:r>
              <a:rPr lang="en-GB" dirty="0" err="1"/>
              <a:t>em</a:t>
            </a:r>
            <a:r>
              <a:rPr lang="en-GB" dirty="0"/>
              <a:t> 9 de </a:t>
            </a:r>
            <a:r>
              <a:rPr lang="en-GB" dirty="0" err="1"/>
              <a:t>abril</a:t>
            </a:r>
            <a:r>
              <a:rPr lang="en-GB" dirty="0"/>
              <a:t> de 2019</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a:t>
            </a:r>
          </a:p>
          <a:p>
            <a:pPr>
              <a:lnSpc>
                <a:spcPct val="115000"/>
              </a:lnSpc>
              <a:spcAft>
                <a:spcPts val="1000"/>
              </a:spcAft>
            </a:pPr>
            <a:endParaRPr lang="en-US" dirty="0">
              <a:solidFill>
                <a:srgbClr val="4F81BD"/>
              </a:solidFill>
              <a:latin typeface="Calibri" panose="020F0502020204030204" pitchFamily="34" charset="0"/>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GB" sz="1200" b="1" kern="1200" dirty="0" err="1">
                <a:solidFill>
                  <a:schemeClr val="tx1"/>
                </a:solidFill>
                <a:effectLst/>
                <a:latin typeface="+mn-lt"/>
                <a:ea typeface="+mn-ea"/>
                <a:cs typeface="+mn-cs"/>
              </a:rPr>
              <a:t>Recuperação</a:t>
            </a:r>
            <a:r>
              <a:rPr lang="en-GB" sz="1200" b="1" kern="1200" dirty="0">
                <a:solidFill>
                  <a:schemeClr val="tx1"/>
                </a:solidFill>
                <a:effectLst/>
                <a:latin typeface="+mn-lt"/>
                <a:ea typeface="+mn-ea"/>
                <a:cs typeface="+mn-cs"/>
              </a:rPr>
              <a:t> de </a:t>
            </a:r>
            <a:r>
              <a:rPr lang="en-GB" sz="1200" b="1" kern="1200" dirty="0" err="1">
                <a:solidFill>
                  <a:schemeClr val="tx1"/>
                </a:solidFill>
                <a:effectLst/>
                <a:latin typeface="+mn-lt"/>
                <a:ea typeface="+mn-ea"/>
                <a:cs typeface="+mn-cs"/>
              </a:rPr>
              <a:t>transtornos</a:t>
            </a:r>
            <a:r>
              <a:rPr lang="en-GB" sz="1200" b="1"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mentais</a:t>
            </a:r>
            <a:r>
              <a:rPr lang="en-GB" sz="1200" b="1"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palestra</a:t>
            </a:r>
            <a:r>
              <a:rPr lang="en-GB" sz="1200" b="1" kern="1200" dirty="0">
                <a:solidFill>
                  <a:schemeClr val="tx1"/>
                </a:solidFill>
                <a:effectLst/>
                <a:latin typeface="+mn-lt"/>
                <a:ea typeface="+mn-ea"/>
                <a:cs typeface="+mn-cs"/>
              </a:rPr>
              <a:t> de Patricia Deegan (4.08) https://</a:t>
            </a:r>
            <a:r>
              <a:rPr lang="en-GB" sz="1200" b="1" kern="1200" dirty="0" err="1">
                <a:solidFill>
                  <a:schemeClr val="tx1"/>
                </a:solidFill>
                <a:effectLst/>
                <a:latin typeface="+mn-lt"/>
                <a:ea typeface="+mn-ea"/>
                <a:cs typeface="+mn-cs"/>
              </a:rPr>
              <a:t>youtu.be</a:t>
            </a:r>
            <a:r>
              <a:rPr lang="en-GB" sz="1200" b="1" kern="1200" dirty="0">
                <a:solidFill>
                  <a:schemeClr val="tx1"/>
                </a:solidFill>
                <a:effectLst/>
                <a:latin typeface="+mn-lt"/>
                <a:ea typeface="+mn-ea"/>
                <a:cs typeface="+mn-cs"/>
              </a:rPr>
              <a:t>/</a:t>
            </a:r>
            <a:r>
              <a:rPr lang="en-GB" sz="1200" b="1" kern="1200" dirty="0" err="1">
                <a:solidFill>
                  <a:schemeClr val="tx1"/>
                </a:solidFill>
                <a:effectLst/>
                <a:latin typeface="+mn-lt"/>
                <a:ea typeface="+mn-ea"/>
                <a:cs typeface="+mn-cs"/>
              </a:rPr>
              <a:t>ZdONPEyGknI</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t>
            </a:r>
            <a:r>
              <a:rPr lang="en-GB" dirty="0" err="1"/>
              <a:t>acesso</a:t>
            </a:r>
            <a:r>
              <a:rPr lang="en-GB" dirty="0"/>
              <a:t> </a:t>
            </a:r>
            <a:r>
              <a:rPr lang="en-GB" dirty="0" err="1"/>
              <a:t>em</a:t>
            </a:r>
            <a:r>
              <a:rPr lang="en-GB" dirty="0"/>
              <a:t> 9 de </a:t>
            </a:r>
            <a:r>
              <a:rPr lang="en-GB" dirty="0" err="1"/>
              <a:t>abril</a:t>
            </a:r>
            <a:r>
              <a:rPr lang="en-GB" dirty="0"/>
              <a:t> de 2019</a:t>
            </a:r>
            <a:r>
              <a:rPr lang="en-GB" sz="1200" kern="1200" dirty="0">
                <a:solidFill>
                  <a:schemeClr val="tx1"/>
                </a:solidFill>
                <a:effectLst/>
                <a:latin typeface="+mn-lt"/>
                <a:ea typeface="+mn-ea"/>
                <a:cs typeface="+mn-cs"/>
              </a:rPr>
              <a:t>)</a:t>
            </a:r>
          </a:p>
          <a:p>
            <a:pPr>
              <a:lnSpc>
                <a:spcPct val="115000"/>
              </a:lnSpc>
              <a:spcAft>
                <a:spcPts val="1000"/>
              </a:spcAft>
            </a:pPr>
            <a:endParaRPr lang="en-CH" dirty="0">
              <a:latin typeface="Calibri" panose="020F0502020204030204" pitchFamily="34" charset="0"/>
              <a:ea typeface="SimSun" panose="02010600030101010101" pitchFamily="2" charset="-122"/>
              <a:cs typeface="Arial" panose="020B0604020202020204" pitchFamily="34" charset="0"/>
            </a:endParaRPr>
          </a:p>
          <a:p>
            <a:pPr>
              <a:spcAft>
                <a:spcPts val="1000"/>
              </a:spcAft>
            </a:pPr>
            <a:r>
              <a:rPr lang="en-GB" sz="900" dirty="0">
                <a:latin typeface="Calibri" panose="020F0502020204030204" pitchFamily="34" charset="0"/>
                <a:ea typeface="SimSun" panose="02010600030101010101" pitchFamily="2" charset="-122"/>
                <a:cs typeface="Arial" panose="020B0604020202020204" pitchFamily="34" charset="0"/>
              </a:rPr>
              <a:t> </a:t>
            </a:r>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62</a:t>
            </a:fld>
            <a:endParaRPr lang="en-CH"/>
          </a:p>
        </p:txBody>
      </p:sp>
    </p:spTree>
    <p:extLst>
      <p:ext uri="{BB962C8B-B14F-4D97-AF65-F5344CB8AC3E}">
        <p14:creationId xmlns:p14="http://schemas.microsoft.com/office/powerpoint/2010/main" val="68396500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Tempo para </a:t>
            </a:r>
            <a:r>
              <a:rPr lang="en-US" b="1" dirty="0" err="1">
                <a:solidFill>
                  <a:srgbClr val="4F81BD"/>
                </a:solidFill>
                <a:latin typeface="Calibri" panose="020F0502020204030204" pitchFamily="34" charset="0"/>
                <a:ea typeface="Times New Roman" panose="02020603050405020304" pitchFamily="18" charset="0"/>
                <a:cs typeface="Calibri" panose="020F0502020204030204" pitchFamily="34" charset="0"/>
              </a:rPr>
              <a:t>este</a:t>
            </a: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 </a:t>
            </a:r>
            <a:r>
              <a:rPr lang="en-US" b="1" dirty="0" err="1">
                <a:solidFill>
                  <a:srgbClr val="4F81BD"/>
                </a:solidFill>
                <a:latin typeface="Calibri" panose="020F0502020204030204" pitchFamily="34" charset="0"/>
                <a:ea typeface="Times New Roman" panose="02020603050405020304" pitchFamily="18" charset="0"/>
                <a:cs typeface="Calibri" panose="020F0502020204030204" pitchFamily="34" charset="0"/>
              </a:rPr>
              <a:t>tema</a:t>
            </a:r>
            <a:endPar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Aft>
                <a:spcPts val="0"/>
              </a:spcAft>
            </a:pPr>
            <a:r>
              <a:rPr lang="en-US" b="0" dirty="0" err="1">
                <a:solidFill>
                  <a:srgbClr val="4F81BD"/>
                </a:solidFill>
                <a:latin typeface="Calibri" panose="020F0502020204030204" pitchFamily="34" charset="0"/>
                <a:ea typeface="Times New Roman" panose="02020603050405020304" pitchFamily="18" charset="0"/>
                <a:cs typeface="Calibri" panose="020F0502020204030204" pitchFamily="34" charset="0"/>
              </a:rPr>
              <a:t>Aproximadamente</a:t>
            </a:r>
            <a:r>
              <a:rPr lang="en-US" b="0" dirty="0">
                <a:solidFill>
                  <a:srgbClr val="4F81BD"/>
                </a:solidFill>
                <a:latin typeface="Calibri" panose="020F0502020204030204" pitchFamily="34" charset="0"/>
                <a:ea typeface="Times New Roman" panose="02020603050405020304" pitchFamily="18" charset="0"/>
                <a:cs typeface="Calibri" panose="020F0502020204030204" pitchFamily="34" charset="0"/>
              </a:rPr>
              <a:t> 1 hora e 15 </a:t>
            </a:r>
            <a:r>
              <a:rPr lang="en-US" b="0" dirty="0" err="1">
                <a:solidFill>
                  <a:srgbClr val="4F81BD"/>
                </a:solidFill>
                <a:latin typeface="Calibri" panose="020F0502020204030204" pitchFamily="34" charset="0"/>
                <a:ea typeface="Times New Roman" panose="02020603050405020304" pitchFamily="18" charset="0"/>
                <a:cs typeface="Calibri" panose="020F0502020204030204" pitchFamily="34" charset="0"/>
              </a:rPr>
              <a:t>minutos</a:t>
            </a:r>
            <a:r>
              <a:rPr lang="en-US" b="0" dirty="0">
                <a:solidFill>
                  <a:srgbClr val="4F81BD"/>
                </a:solidFill>
                <a:latin typeface="Calibri" panose="020F0502020204030204" pitchFamily="34" charset="0"/>
                <a:ea typeface="Times New Roman" panose="02020603050405020304" pitchFamily="18" charset="0"/>
                <a:cs typeface="Calibri" panose="020F0502020204030204" pitchFamily="34" charset="0"/>
              </a:rPr>
              <a:t>.</a:t>
            </a:r>
            <a:endParaRPr lang="en-GB" b="0" dirty="0"/>
          </a:p>
        </p:txBody>
      </p:sp>
      <p:sp>
        <p:nvSpPr>
          <p:cNvPr id="4" name="Slide Number Placeholder 3"/>
          <p:cNvSpPr>
            <a:spLocks noGrp="1"/>
          </p:cNvSpPr>
          <p:nvPr>
            <p:ph type="sldNum" sz="quarter" idx="10"/>
          </p:nvPr>
        </p:nvSpPr>
        <p:spPr/>
        <p:txBody>
          <a:bodyPr/>
          <a:lstStyle/>
          <a:p>
            <a:fld id="{F4F7DB96-B4E3-48F2-8E35-A4648E993116}" type="slidenum">
              <a:rPr lang="en-CH" smtClean="0"/>
              <a:t>63</a:t>
            </a:fld>
            <a:endParaRPr lang="en-CH"/>
          </a:p>
        </p:txBody>
      </p:sp>
    </p:spTree>
    <p:extLst>
      <p:ext uri="{BB962C8B-B14F-4D97-AF65-F5344CB8AC3E}">
        <p14:creationId xmlns:p14="http://schemas.microsoft.com/office/powerpoint/2010/main" val="394298992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659916" cy="4284664"/>
          </a:xfrm>
        </p:spPr>
        <p: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b="1" i="1" dirty="0" err="1">
                <a:solidFill>
                  <a:srgbClr val="333333"/>
                </a:solidFill>
                <a:latin typeface="Calibri" panose="020F0502020204030204" pitchFamily="34" charset="0"/>
                <a:ea typeface="Times New Roman" panose="02020603050405020304" pitchFamily="18" charset="0"/>
                <a:cs typeface="Times New Roman" panose="02020603050405020304" pitchFamily="18" charset="0"/>
              </a:rPr>
              <a:t>Apresentação</a:t>
            </a:r>
            <a:r>
              <a:rPr lang="en-US" b="1" i="1" dirty="0">
                <a:solidFill>
                  <a:srgbClr val="333333"/>
                </a:solidFill>
                <a:latin typeface="Calibri" panose="020F0502020204030204" pitchFamily="34" charset="0"/>
                <a:ea typeface="Times New Roman" panose="02020603050405020304" pitchFamily="18" charset="0"/>
                <a:cs typeface="Times New Roman" panose="02020603050405020304" pitchFamily="18" charset="0"/>
              </a:rPr>
              <a:t>: O que </a:t>
            </a:r>
            <a:r>
              <a:rPr lang="en-US" b="1" i="1" dirty="0" err="1">
                <a:solidFill>
                  <a:srgbClr val="333333"/>
                </a:solidFill>
                <a:latin typeface="Calibri" panose="020F0502020204030204" pitchFamily="34" charset="0"/>
                <a:ea typeface="Times New Roman" panose="02020603050405020304" pitchFamily="18" charset="0"/>
                <a:cs typeface="Times New Roman" panose="02020603050405020304" pitchFamily="18" charset="0"/>
              </a:rPr>
              <a:t>sustenta</a:t>
            </a:r>
            <a:r>
              <a:rPr lang="en-US" b="1" i="1" dirty="0">
                <a:solidFill>
                  <a:srgbClr val="333333"/>
                </a:solidFill>
                <a:latin typeface="Calibri" panose="020F0502020204030204" pitchFamily="34" charset="0"/>
                <a:ea typeface="Times New Roman" panose="02020603050405020304" pitchFamily="18" charset="0"/>
                <a:cs typeface="Times New Roman" panose="02020603050405020304" pitchFamily="18" charset="0"/>
              </a:rPr>
              <a:t> a </a:t>
            </a:r>
            <a:r>
              <a:rPr lang="en-US" b="1" i="1" dirty="0" err="1">
                <a:solidFill>
                  <a:srgbClr val="333333"/>
                </a:solidFill>
                <a:latin typeface="Calibri" panose="020F0502020204030204" pitchFamily="34" charset="0"/>
                <a:ea typeface="Times New Roman" panose="02020603050405020304" pitchFamily="18" charset="0"/>
                <a:cs typeface="Times New Roman" panose="02020603050405020304" pitchFamily="18" charset="0"/>
              </a:rPr>
              <a:t>recuperação</a:t>
            </a:r>
            <a:r>
              <a:rPr lang="en-US" b="1" i="1" dirty="0">
                <a:solidFill>
                  <a:srgbClr val="333333"/>
                </a:solidFill>
                <a:latin typeface="Calibri" panose="020F0502020204030204" pitchFamily="34" charset="0"/>
                <a:ea typeface="Times New Roman" panose="02020603050405020304" pitchFamily="18" charset="0"/>
                <a:cs typeface="Times New Roman" panose="02020603050405020304" pitchFamily="18" charset="0"/>
              </a:rPr>
              <a:t>? </a:t>
            </a:r>
            <a:r>
              <a:rPr lang="en-US" b="1" i="1" dirty="0">
                <a:latin typeface="Calibri" panose="020F0502020204030204" pitchFamily="34" charset="0"/>
                <a:ea typeface="Times New Roman" panose="02020603050405020304" pitchFamily="18" charset="0"/>
                <a:cs typeface="Times New Roman" panose="02020603050405020304" pitchFamily="18" charset="0"/>
              </a:rPr>
              <a:t>(20 min.)</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171450"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Uma das </a:t>
            </a:r>
            <a:r>
              <a:rPr lang="en-US" dirty="0" err="1">
                <a:latin typeface="Calibri" panose="020F0502020204030204" pitchFamily="34" charset="0"/>
                <a:ea typeface="Times New Roman" panose="02020603050405020304" pitchFamily="18" charset="0"/>
                <a:cs typeface="Times New Roman" panose="02020603050405020304" pitchFamily="18" charset="0"/>
              </a:rPr>
              <a:t>principais</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características</a:t>
            </a:r>
            <a:r>
              <a:rPr lang="en-US" dirty="0">
                <a:latin typeface="Calibri" panose="020F0502020204030204" pitchFamily="34" charset="0"/>
                <a:ea typeface="Times New Roman" panose="02020603050405020304" pitchFamily="18" charset="0"/>
                <a:cs typeface="Times New Roman" panose="02020603050405020304" pitchFamily="18" charset="0"/>
              </a:rPr>
              <a:t> da </a:t>
            </a:r>
            <a:r>
              <a:rPr lang="en-US" dirty="0" err="1">
                <a:latin typeface="Calibri" panose="020F0502020204030204" pitchFamily="34" charset="0"/>
                <a:ea typeface="Times New Roman" panose="02020603050405020304" pitchFamily="18" charset="0"/>
                <a:cs typeface="Times New Roman" panose="02020603050405020304" pitchFamily="18" charset="0"/>
              </a:rPr>
              <a:t>abordagem</a:t>
            </a:r>
            <a:r>
              <a:rPr lang="en-US" dirty="0">
                <a:latin typeface="Calibri" panose="020F0502020204030204" pitchFamily="34" charset="0"/>
                <a:ea typeface="Times New Roman" panose="02020603050405020304" pitchFamily="18" charset="0"/>
                <a:cs typeface="Times New Roman" panose="02020603050405020304" pitchFamily="18" charset="0"/>
              </a:rPr>
              <a:t> de </a:t>
            </a:r>
            <a:r>
              <a:rPr lang="en-US" dirty="0" err="1">
                <a:latin typeface="Calibri" panose="020F0502020204030204" pitchFamily="34" charset="0"/>
                <a:ea typeface="Times New Roman" panose="02020603050405020304" pitchFamily="18" charset="0"/>
                <a:cs typeface="Times New Roman" panose="02020603050405020304" pitchFamily="18" charset="0"/>
              </a:rPr>
              <a:t>recuperação</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é</a:t>
            </a:r>
            <a:r>
              <a:rPr lang="en-US" dirty="0">
                <a:latin typeface="Calibri" panose="020F0502020204030204" pitchFamily="34" charset="0"/>
                <a:ea typeface="Times New Roman" panose="02020603050405020304" pitchFamily="18" charset="0"/>
                <a:cs typeface="Times New Roman" panose="02020603050405020304" pitchFamily="18" charset="0"/>
              </a:rPr>
              <a:t> que </a:t>
            </a:r>
            <a:r>
              <a:rPr lang="en-US" dirty="0" err="1">
                <a:latin typeface="Calibri" panose="020F0502020204030204" pitchFamily="34" charset="0"/>
                <a:ea typeface="Times New Roman" panose="02020603050405020304" pitchFamily="18" charset="0"/>
                <a:cs typeface="Times New Roman" panose="02020603050405020304" pitchFamily="18" charset="0"/>
              </a:rPr>
              <a:t>não</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cabe</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aos</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profissionais</a:t>
            </a:r>
            <a:r>
              <a:rPr lang="en-US" dirty="0">
                <a:latin typeface="Calibri" panose="020F0502020204030204" pitchFamily="34" charset="0"/>
                <a:ea typeface="Times New Roman" panose="02020603050405020304" pitchFamily="18" charset="0"/>
                <a:cs typeface="Times New Roman" panose="02020603050405020304" pitchFamily="18" charset="0"/>
              </a:rPr>
              <a:t> de </a:t>
            </a:r>
            <a:r>
              <a:rPr lang="en-US" dirty="0" err="1">
                <a:latin typeface="Calibri" panose="020F0502020204030204" pitchFamily="34" charset="0"/>
                <a:ea typeface="Times New Roman" panose="02020603050405020304" pitchFamily="18" charset="0"/>
                <a:cs typeface="Times New Roman" panose="02020603050405020304" pitchFamily="18" charset="0"/>
              </a:rPr>
              <a:t>saúde</a:t>
            </a:r>
            <a:r>
              <a:rPr lang="en-US" dirty="0">
                <a:latin typeface="Calibri" panose="020F0502020204030204" pitchFamily="34" charset="0"/>
                <a:ea typeface="Times New Roman" panose="02020603050405020304" pitchFamily="18" charset="0"/>
                <a:cs typeface="Times New Roman" panose="02020603050405020304" pitchFamily="18" charset="0"/>
              </a:rPr>
              <a:t> mental e outros </a:t>
            </a:r>
            <a:r>
              <a:rPr lang="en-US" dirty="0" err="1">
                <a:latin typeface="Calibri" panose="020F0502020204030204" pitchFamily="34" charset="0"/>
                <a:ea typeface="Times New Roman" panose="02020603050405020304" pitchFamily="18" charset="0"/>
                <a:cs typeface="Times New Roman" panose="02020603050405020304" pitchFamily="18" charset="0"/>
              </a:rPr>
              <a:t>profissionais</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familiares</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ou</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outras</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pessoas</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decidir</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como</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será</a:t>
            </a:r>
            <a:r>
              <a:rPr lang="en-US" dirty="0">
                <a:latin typeface="Calibri" panose="020F0502020204030204" pitchFamily="34" charset="0"/>
                <a:ea typeface="Times New Roman" panose="02020603050405020304" pitchFamily="18" charset="0"/>
                <a:cs typeface="Times New Roman" panose="02020603050405020304" pitchFamily="18" charset="0"/>
              </a:rPr>
              <a:t> a </a:t>
            </a:r>
            <a:r>
              <a:rPr lang="en-US" dirty="0" err="1">
                <a:latin typeface="Calibri" panose="020F0502020204030204" pitchFamily="34" charset="0"/>
                <a:ea typeface="Times New Roman" panose="02020603050405020304" pitchFamily="18" charset="0"/>
                <a:cs typeface="Times New Roman" panose="02020603050405020304" pitchFamily="18" charset="0"/>
              </a:rPr>
              <a:t>recuperação</a:t>
            </a:r>
            <a:r>
              <a:rPr lang="en-US" dirty="0">
                <a:latin typeface="Calibri" panose="020F0502020204030204" pitchFamily="34" charset="0"/>
                <a:ea typeface="Times New Roman" panose="02020603050405020304" pitchFamily="18" charset="0"/>
                <a:cs typeface="Times New Roman" panose="02020603050405020304" pitchFamily="18" charset="0"/>
              </a:rPr>
              <a:t> de </a:t>
            </a:r>
            <a:r>
              <a:rPr lang="en-US" dirty="0" err="1">
                <a:latin typeface="Calibri" panose="020F0502020204030204" pitchFamily="34" charset="0"/>
                <a:ea typeface="Times New Roman" panose="02020603050405020304" pitchFamily="18" charset="0"/>
                <a:cs typeface="Times New Roman" panose="02020603050405020304" pitchFamily="18" charset="0"/>
              </a:rPr>
              <a:t>uma</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pessoa</a:t>
            </a:r>
            <a:r>
              <a:rPr lang="en-US" dirty="0">
                <a:latin typeface="Calibri" panose="020F0502020204030204" pitchFamily="34" charset="0"/>
                <a:ea typeface="Times New Roman" panose="02020603050405020304" pitchFamily="18" charset="0"/>
                <a:cs typeface="Times New Roman" panose="02020603050405020304" pitchFamily="18" charset="0"/>
              </a:rPr>
              <a:t>. Essa </a:t>
            </a:r>
            <a:r>
              <a:rPr lang="en-US" dirty="0" err="1">
                <a:latin typeface="Calibri" panose="020F0502020204030204" pitchFamily="34" charset="0"/>
                <a:ea typeface="Times New Roman" panose="02020603050405020304" pitchFamily="18" charset="0"/>
                <a:cs typeface="Times New Roman" panose="02020603050405020304" pitchFamily="18" charset="0"/>
              </a:rPr>
              <a:t>decisão</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deve</a:t>
            </a:r>
            <a:r>
              <a:rPr lang="en-US" dirty="0">
                <a:latin typeface="Calibri" panose="020F0502020204030204" pitchFamily="34" charset="0"/>
                <a:ea typeface="Times New Roman" panose="02020603050405020304" pitchFamily="18" charset="0"/>
                <a:cs typeface="Times New Roman" panose="02020603050405020304" pitchFamily="18" charset="0"/>
              </a:rPr>
              <a:t> ser </a:t>
            </a:r>
            <a:r>
              <a:rPr lang="en-US" dirty="0" err="1">
                <a:latin typeface="Calibri" panose="020F0502020204030204" pitchFamily="34" charset="0"/>
                <a:ea typeface="Times New Roman" panose="02020603050405020304" pitchFamily="18" charset="0"/>
                <a:cs typeface="Times New Roman" panose="02020603050405020304" pitchFamily="18" charset="0"/>
              </a:rPr>
              <a:t>tomada</a:t>
            </a:r>
            <a:r>
              <a:rPr lang="en-US" dirty="0">
                <a:latin typeface="Calibri" panose="020F0502020204030204" pitchFamily="34" charset="0"/>
                <a:ea typeface="Times New Roman" panose="02020603050405020304" pitchFamily="18" charset="0"/>
                <a:cs typeface="Times New Roman" panose="02020603050405020304" pitchFamily="18" charset="0"/>
              </a:rPr>
              <a:t> pela </a:t>
            </a:r>
            <a:r>
              <a:rPr lang="en-US" dirty="0" err="1">
                <a:latin typeface="Calibri" panose="020F0502020204030204" pitchFamily="34" charset="0"/>
                <a:ea typeface="Times New Roman" panose="02020603050405020304" pitchFamily="18" charset="0"/>
                <a:cs typeface="Times New Roman" panose="02020603050405020304" pitchFamily="18" charset="0"/>
              </a:rPr>
              <a:t>pessoa</a:t>
            </a:r>
            <a:r>
              <a:rPr lang="en-US" dirty="0">
                <a:latin typeface="Calibri" panose="020F0502020204030204" pitchFamily="34" charset="0"/>
                <a:ea typeface="Times New Roman" panose="02020603050405020304" pitchFamily="18" charset="0"/>
                <a:cs typeface="Times New Roman" panose="02020603050405020304" pitchFamily="18" charset="0"/>
              </a:rPr>
              <a:t> que </a:t>
            </a:r>
            <a:r>
              <a:rPr lang="en-US" dirty="0" err="1">
                <a:latin typeface="Calibri" panose="020F0502020204030204" pitchFamily="34" charset="0"/>
                <a:ea typeface="Times New Roman" panose="02020603050405020304" pitchFamily="18" charset="0"/>
                <a:cs typeface="Times New Roman" panose="02020603050405020304" pitchFamily="18" charset="0"/>
              </a:rPr>
              <a:t>está</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passando</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pelo</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processo</a:t>
            </a:r>
            <a:r>
              <a:rPr lang="en-US" dirty="0">
                <a:latin typeface="Calibri" panose="020F0502020204030204" pitchFamily="34" charset="0"/>
                <a:ea typeface="Times New Roman" panose="02020603050405020304" pitchFamily="18" charset="0"/>
                <a:cs typeface="Times New Roman" panose="02020603050405020304" pitchFamily="18" charset="0"/>
              </a:rPr>
              <a:t> de </a:t>
            </a:r>
            <a:r>
              <a:rPr lang="en-US" dirty="0" err="1">
                <a:latin typeface="Calibri" panose="020F0502020204030204" pitchFamily="34" charset="0"/>
                <a:ea typeface="Times New Roman" panose="02020603050405020304" pitchFamily="18" charset="0"/>
                <a:cs typeface="Times New Roman" panose="02020603050405020304" pitchFamily="18" charset="0"/>
              </a:rPr>
              <a:t>recuperação</a:t>
            </a:r>
            <a:r>
              <a:rPr lang="en-US" dirty="0">
                <a:latin typeface="Calibri" panose="020F0502020204030204" pitchFamily="34" charset="0"/>
                <a:ea typeface="Times New Roman" panose="02020603050405020304" pitchFamily="18" charset="0"/>
                <a:cs typeface="Times New Roman" panose="02020603050405020304" pitchFamily="18" charset="0"/>
              </a:rPr>
              <a:t>.</a:t>
            </a:r>
          </a:p>
          <a:p>
            <a:pPr marL="171450" marR="0" lvl="0" indent="-171450" algn="just" defTabSz="914400" rtl="0" eaLnBrk="1" fontAlgn="auto" latinLnBrk="0" hangingPunct="1">
              <a:lnSpc>
                <a:spcPct val="115000"/>
              </a:lnSpc>
              <a:spcBef>
                <a:spcPts val="0"/>
              </a:spcBef>
              <a:spcAft>
                <a:spcPts val="1000"/>
              </a:spcAft>
              <a:buClrTx/>
              <a:buSzTx/>
              <a:buFont typeface="Arial" panose="020B0604020202020204" pitchFamily="34" charset="0"/>
              <a:buChar char="•"/>
              <a:tabLst/>
              <a:defRPr/>
            </a:pPr>
            <a:r>
              <a:rPr lang="pt-BR" sz="1200" kern="1200" dirty="0">
                <a:solidFill>
                  <a:schemeClr val="tx1"/>
                </a:solidFill>
                <a:effectLst/>
                <a:latin typeface="+mn-lt"/>
                <a:ea typeface="+mn-ea"/>
                <a:cs typeface="+mn-cs"/>
              </a:rPr>
              <a:t>O papel dos outros, incluindo os profissionais de saúde mental e outros profissionais, é apoiar as pessoas da melhor maneira possível ao longo de sua jornada de recuperação. Os principais componentes do suporte eficaz incluem</a:t>
            </a:r>
            <a:r>
              <a:rPr lang="en-US" dirty="0">
                <a:latin typeface="Calibri" panose="020F0502020204030204" pitchFamily="34" charset="0"/>
                <a:ea typeface="Times New Roman" panose="02020603050405020304" pitchFamily="18" charset="0"/>
                <a:cs typeface="Times New Roman" panose="02020603050405020304" pitchFamily="18" charset="0"/>
              </a:rPr>
              <a:t>:</a:t>
            </a:r>
          </a:p>
          <a:p>
            <a:pPr marL="628650" lvl="1" indent="-171450" algn="just">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Usar boas </a:t>
            </a:r>
            <a:r>
              <a:rPr lang="en-US" dirty="0" err="1">
                <a:latin typeface="Calibri" panose="020F0502020204030204" pitchFamily="34" charset="0"/>
                <a:ea typeface="Times New Roman" panose="02020603050405020304" pitchFamily="18" charset="0"/>
                <a:cs typeface="Times New Roman" panose="02020603050405020304" pitchFamily="18" charset="0"/>
              </a:rPr>
              <a:t>habilidades</a:t>
            </a:r>
            <a:r>
              <a:rPr lang="en-US" dirty="0">
                <a:latin typeface="Calibri" panose="020F0502020204030204" pitchFamily="34" charset="0"/>
                <a:ea typeface="Times New Roman" panose="02020603050405020304" pitchFamily="18" charset="0"/>
                <a:cs typeface="Times New Roman" panose="02020603050405020304" pitchFamily="18" charset="0"/>
              </a:rPr>
              <a:t> de </a:t>
            </a:r>
            <a:r>
              <a:rPr lang="en-US" dirty="0" err="1">
                <a:latin typeface="Calibri" panose="020F0502020204030204" pitchFamily="34" charset="0"/>
                <a:ea typeface="Times New Roman" panose="02020603050405020304" pitchFamily="18" charset="0"/>
                <a:cs typeface="Times New Roman" panose="02020603050405020304" pitchFamily="18" charset="0"/>
              </a:rPr>
              <a:t>comunicação</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por</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exemplo</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escuta</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ativa</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uso</a:t>
            </a:r>
            <a:r>
              <a:rPr lang="en-US" dirty="0">
                <a:latin typeface="Calibri" panose="020F0502020204030204" pitchFamily="34" charset="0"/>
                <a:ea typeface="Times New Roman" panose="02020603050405020304" pitchFamily="18" charset="0"/>
                <a:cs typeface="Times New Roman" panose="02020603050405020304" pitchFamily="18" charset="0"/>
              </a:rPr>
              <a:t> de </a:t>
            </a:r>
            <a:r>
              <a:rPr lang="en-US" dirty="0" err="1">
                <a:latin typeface="Calibri" panose="020F0502020204030204" pitchFamily="34" charset="0"/>
                <a:ea typeface="Times New Roman" panose="02020603050405020304" pitchFamily="18" charset="0"/>
                <a:cs typeface="Times New Roman" panose="02020603050405020304" pitchFamily="18" charset="0"/>
              </a:rPr>
              <a:t>mensagens</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positivas</a:t>
            </a:r>
            <a:r>
              <a:rPr lang="en-US" dirty="0">
                <a:latin typeface="Calibri" panose="020F0502020204030204" pitchFamily="34" charset="0"/>
                <a:ea typeface="Times New Roman" panose="02020603050405020304" pitchFamily="18" charset="0"/>
                <a:cs typeface="Times New Roman" panose="02020603050405020304" pitchFamily="18" charset="0"/>
              </a:rPr>
              <a:t> com </a:t>
            </a:r>
            <a:r>
              <a:rPr lang="en-US" dirty="0" err="1">
                <a:latin typeface="Calibri" panose="020F0502020204030204" pitchFamily="34" charset="0"/>
                <a:ea typeface="Times New Roman" panose="02020603050405020304" pitchFamily="18" charset="0"/>
                <a:cs typeface="Times New Roman" panose="02020603050405020304" pitchFamily="18" charset="0"/>
              </a:rPr>
              <a:t>foco</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na</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esperança</a:t>
            </a:r>
            <a:r>
              <a:rPr lang="en-US" dirty="0">
                <a:latin typeface="Calibri" panose="020F0502020204030204" pitchFamily="34" charset="0"/>
                <a:ea typeface="Times New Roman" panose="02020603050405020304" pitchFamily="18" charset="0"/>
                <a:cs typeface="Times New Roman" panose="02020603050405020304" pitchFamily="18" charset="0"/>
              </a:rPr>
              <a:t>, etc.). Mais </a:t>
            </a:r>
            <a:r>
              <a:rPr lang="en-US" dirty="0" err="1">
                <a:latin typeface="Calibri" panose="020F0502020204030204" pitchFamily="34" charset="0"/>
                <a:ea typeface="Times New Roman" panose="02020603050405020304" pitchFamily="18" charset="0"/>
                <a:cs typeface="Times New Roman" panose="02020603050405020304" pitchFamily="18" charset="0"/>
              </a:rPr>
              <a:t>informações</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sobre</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habilidades</a:t>
            </a:r>
            <a:r>
              <a:rPr lang="en-US" dirty="0">
                <a:latin typeface="Calibri" panose="020F0502020204030204" pitchFamily="34" charset="0"/>
                <a:ea typeface="Times New Roman" panose="02020603050405020304" pitchFamily="18" charset="0"/>
                <a:cs typeface="Times New Roman" panose="02020603050405020304" pitchFamily="18" charset="0"/>
              </a:rPr>
              <a:t> de </a:t>
            </a:r>
            <a:r>
              <a:rPr lang="en-US" dirty="0" err="1">
                <a:latin typeface="Calibri" panose="020F0502020204030204" pitchFamily="34" charset="0"/>
                <a:ea typeface="Times New Roman" panose="02020603050405020304" pitchFamily="18" charset="0"/>
                <a:cs typeface="Times New Roman" panose="02020603050405020304" pitchFamily="18" charset="0"/>
              </a:rPr>
              <a:t>comunicação</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são</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fornecidas</a:t>
            </a:r>
            <a:r>
              <a:rPr lang="en-US" dirty="0">
                <a:latin typeface="Calibri" panose="020F0502020204030204" pitchFamily="34" charset="0"/>
                <a:ea typeface="Times New Roman" panose="02020603050405020304" pitchFamily="18" charset="0"/>
                <a:cs typeface="Times New Roman" panose="02020603050405020304" pitchFamily="18" charset="0"/>
              </a:rPr>
              <a:t> no </a:t>
            </a:r>
            <a:r>
              <a:rPr lang="en-US" dirty="0" err="1">
                <a:latin typeface="Calibri" panose="020F0502020204030204" pitchFamily="34" charset="0"/>
                <a:ea typeface="Times New Roman" panose="02020603050405020304" pitchFamily="18" charset="0"/>
                <a:cs typeface="Times New Roman" panose="02020603050405020304" pitchFamily="18" charset="0"/>
              </a:rPr>
              <a:t>módulo</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sobre</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i="1" dirty="0" err="1">
                <a:latin typeface="Calibri" panose="020F0502020204030204" pitchFamily="34" charset="0"/>
                <a:ea typeface="Times New Roman" panose="02020603050405020304" pitchFamily="18" charset="0"/>
                <a:cs typeface="Times New Roman" panose="02020603050405020304" pitchFamily="18" charset="0"/>
              </a:rPr>
              <a:t>Práticas</a:t>
            </a:r>
            <a:r>
              <a:rPr lang="en-US" i="1" dirty="0">
                <a:latin typeface="Calibri" panose="020F0502020204030204" pitchFamily="34" charset="0"/>
                <a:ea typeface="Times New Roman" panose="02020603050405020304" pitchFamily="18" charset="0"/>
                <a:cs typeface="Times New Roman" panose="02020603050405020304" pitchFamily="18" charset="0"/>
              </a:rPr>
              <a:t> de </a:t>
            </a:r>
            <a:r>
              <a:rPr lang="en-US" i="1" dirty="0" err="1">
                <a:latin typeface="Calibri" panose="020F0502020204030204" pitchFamily="34" charset="0"/>
                <a:ea typeface="Times New Roman" panose="02020603050405020304" pitchFamily="18" charset="0"/>
                <a:cs typeface="Times New Roman" panose="02020603050405020304" pitchFamily="18" charset="0"/>
              </a:rPr>
              <a:t>recuperação</a:t>
            </a:r>
            <a:r>
              <a:rPr lang="en-US" i="1" dirty="0">
                <a:latin typeface="Calibri" panose="020F0502020204030204" pitchFamily="34" charset="0"/>
                <a:ea typeface="Times New Roman" panose="02020603050405020304" pitchFamily="18" charset="0"/>
                <a:cs typeface="Times New Roman" panose="02020603050405020304" pitchFamily="18" charset="0"/>
              </a:rPr>
              <a:t> para </a:t>
            </a:r>
            <a:r>
              <a:rPr lang="en-US" i="1" dirty="0" err="1">
                <a:latin typeface="Calibri" panose="020F0502020204030204" pitchFamily="34" charset="0"/>
                <a:ea typeface="Times New Roman" panose="02020603050405020304" pitchFamily="18" charset="0"/>
                <a:cs typeface="Times New Roman" panose="02020603050405020304" pitchFamily="18" charset="0"/>
              </a:rPr>
              <a:t>saúde</a:t>
            </a:r>
            <a:r>
              <a:rPr lang="en-US" i="1" dirty="0">
                <a:latin typeface="Calibri" panose="020F0502020204030204" pitchFamily="34" charset="0"/>
                <a:ea typeface="Times New Roman" panose="02020603050405020304" pitchFamily="18" charset="0"/>
                <a:cs typeface="Times New Roman" panose="02020603050405020304" pitchFamily="18" charset="0"/>
              </a:rPr>
              <a:t> mental e </a:t>
            </a:r>
            <a:r>
              <a:rPr lang="en-US" i="1" dirty="0" err="1">
                <a:latin typeface="Calibri" panose="020F0502020204030204" pitchFamily="34" charset="0"/>
                <a:ea typeface="Times New Roman" panose="02020603050405020304" pitchFamily="18" charset="0"/>
                <a:cs typeface="Times New Roman" panose="02020603050405020304" pitchFamily="18" charset="0"/>
              </a:rPr>
              <a:t>bem-estar</a:t>
            </a:r>
            <a:r>
              <a:rPr lang="en-US" i="1" dirty="0">
                <a:latin typeface="Calibri" panose="020F0502020204030204" pitchFamily="34" charset="0"/>
                <a:ea typeface="Times New Roman" panose="02020603050405020304" pitchFamily="18" charset="0"/>
                <a:cs typeface="Times New Roman" panose="02020603050405020304" pitchFamily="18" charset="0"/>
              </a:rPr>
              <a:t>.</a:t>
            </a:r>
          </a:p>
          <a:p>
            <a:pPr marL="628650" lvl="1" indent="-171450" algn="just">
              <a:lnSpc>
                <a:spcPct val="115000"/>
              </a:lnSpc>
              <a:spcAft>
                <a:spcPts val="1000"/>
              </a:spcAft>
              <a:buFont typeface="Arial" panose="020B0604020202020204" pitchFamily="34" charset="0"/>
              <a:buChar char="•"/>
            </a:pPr>
            <a:r>
              <a:rPr lang="en-US" dirty="0" err="1">
                <a:latin typeface="Calibri" panose="020F0502020204030204" pitchFamily="34" charset="0"/>
                <a:ea typeface="Times New Roman" panose="02020603050405020304" pitchFamily="18" charset="0"/>
                <a:cs typeface="Times New Roman" panose="02020603050405020304" pitchFamily="18" charset="0"/>
              </a:rPr>
              <a:t>Compreender</a:t>
            </a:r>
            <a:r>
              <a:rPr lang="en-US" dirty="0">
                <a:latin typeface="Calibri" panose="020F0502020204030204" pitchFamily="34" charset="0"/>
                <a:ea typeface="Times New Roman" panose="02020603050405020304" pitchFamily="18" charset="0"/>
                <a:cs typeface="Times New Roman" panose="02020603050405020304" pitchFamily="18" charset="0"/>
              </a:rPr>
              <a:t> e </a:t>
            </a:r>
            <a:r>
              <a:rPr lang="en-US" dirty="0" err="1">
                <a:latin typeface="Calibri" panose="020F0502020204030204" pitchFamily="34" charset="0"/>
                <a:ea typeface="Times New Roman" panose="02020603050405020304" pitchFamily="18" charset="0"/>
                <a:cs typeface="Times New Roman" panose="02020603050405020304" pitchFamily="18" charset="0"/>
              </a:rPr>
              <a:t>reconhecer</a:t>
            </a:r>
            <a:r>
              <a:rPr lang="en-US" dirty="0">
                <a:latin typeface="Calibri" panose="020F0502020204030204" pitchFamily="34" charset="0"/>
                <a:ea typeface="Times New Roman" panose="02020603050405020304" pitchFamily="18" charset="0"/>
                <a:cs typeface="Times New Roman" panose="02020603050405020304" pitchFamily="18" charset="0"/>
              </a:rPr>
              <a:t> que a </a:t>
            </a:r>
            <a:r>
              <a:rPr lang="en-US" dirty="0" err="1">
                <a:latin typeface="Calibri" panose="020F0502020204030204" pitchFamily="34" charset="0"/>
                <a:ea typeface="Times New Roman" panose="02020603050405020304" pitchFamily="18" charset="0"/>
                <a:cs typeface="Times New Roman" panose="02020603050405020304" pitchFamily="18" charset="0"/>
              </a:rPr>
              <a:t>pessoa</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é</a:t>
            </a:r>
            <a:r>
              <a:rPr lang="en-US" dirty="0">
                <a:latin typeface="Calibri" panose="020F0502020204030204" pitchFamily="34" charset="0"/>
                <a:ea typeface="Times New Roman" panose="02020603050405020304" pitchFamily="18" charset="0"/>
                <a:cs typeface="Times New Roman" panose="02020603050405020304" pitchFamily="18" charset="0"/>
              </a:rPr>
              <a:t> um </a:t>
            </a:r>
            <a:r>
              <a:rPr lang="en-US" dirty="0" err="1">
                <a:latin typeface="Calibri" panose="020F0502020204030204" pitchFamily="34" charset="0"/>
                <a:ea typeface="Times New Roman" panose="02020603050405020304" pitchFamily="18" charset="0"/>
                <a:cs typeface="Times New Roman" panose="02020603050405020304" pitchFamily="18" charset="0"/>
              </a:rPr>
              <a:t>especialista</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por</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experiência</a:t>
            </a:r>
            <a:r>
              <a:rPr lang="en-US" dirty="0">
                <a:latin typeface="Calibri" panose="020F0502020204030204" pitchFamily="34" charset="0"/>
                <a:ea typeface="Times New Roman" panose="02020603050405020304" pitchFamily="18" charset="0"/>
                <a:cs typeface="Times New Roman" panose="02020603050405020304" pitchFamily="18" charset="0"/>
              </a:rPr>
              <a:t> e que </a:t>
            </a:r>
            <a:r>
              <a:rPr lang="en-US" dirty="0" err="1">
                <a:latin typeface="Calibri" panose="020F0502020204030204" pitchFamily="34" charset="0"/>
                <a:ea typeface="Times New Roman" panose="02020603050405020304" pitchFamily="18" charset="0"/>
                <a:cs typeface="Times New Roman" panose="02020603050405020304" pitchFamily="18" charset="0"/>
              </a:rPr>
              <a:t>essa</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experiência</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é</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tão</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válida</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quanto</a:t>
            </a:r>
            <a:r>
              <a:rPr lang="en-US" dirty="0">
                <a:latin typeface="Calibri" panose="020F0502020204030204" pitchFamily="34" charset="0"/>
                <a:ea typeface="Times New Roman" panose="02020603050405020304" pitchFamily="18" charset="0"/>
                <a:cs typeface="Times New Roman" panose="02020603050405020304" pitchFamily="18" charset="0"/>
              </a:rPr>
              <a:t> as </a:t>
            </a:r>
            <a:r>
              <a:rPr lang="en-US" dirty="0" err="1">
                <a:latin typeface="Calibri" panose="020F0502020204030204" pitchFamily="34" charset="0"/>
                <a:ea typeface="Times New Roman" panose="02020603050405020304" pitchFamily="18" charset="0"/>
                <a:cs typeface="Times New Roman" panose="02020603050405020304" pitchFamily="18" charset="0"/>
              </a:rPr>
              <a:t>habilidades</a:t>
            </a:r>
            <a:r>
              <a:rPr lang="en-US" dirty="0">
                <a:latin typeface="Calibri" panose="020F0502020204030204" pitchFamily="34" charset="0"/>
                <a:ea typeface="Times New Roman" panose="02020603050405020304" pitchFamily="18" charset="0"/>
                <a:cs typeface="Times New Roman" panose="02020603050405020304" pitchFamily="18" charset="0"/>
              </a:rPr>
              <a:t> e </a:t>
            </a:r>
            <a:r>
              <a:rPr lang="en-US" dirty="0" err="1">
                <a:latin typeface="Calibri" panose="020F0502020204030204" pitchFamily="34" charset="0"/>
                <a:ea typeface="Times New Roman" panose="02020603050405020304" pitchFamily="18" charset="0"/>
                <a:cs typeface="Times New Roman" panose="02020603050405020304" pitchFamily="18" charset="0"/>
              </a:rPr>
              <a:t>conhecimentos</a:t>
            </a:r>
            <a:r>
              <a:rPr lang="en-US" dirty="0">
                <a:latin typeface="Calibri" panose="020F0502020204030204" pitchFamily="34" charset="0"/>
                <a:ea typeface="Times New Roman" panose="02020603050405020304" pitchFamily="18" charset="0"/>
                <a:cs typeface="Times New Roman" panose="02020603050405020304" pitchFamily="18" charset="0"/>
              </a:rPr>
              <a:t> que </a:t>
            </a:r>
            <a:r>
              <a:rPr lang="en-US" dirty="0" err="1">
                <a:latin typeface="Calibri" panose="020F0502020204030204" pitchFamily="34" charset="0"/>
                <a:ea typeface="Times New Roman" panose="02020603050405020304" pitchFamily="18" charset="0"/>
                <a:cs typeface="Times New Roman" panose="02020603050405020304" pitchFamily="18" charset="0"/>
              </a:rPr>
              <a:t>os</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profissionais</a:t>
            </a:r>
            <a:r>
              <a:rPr lang="en-US" dirty="0">
                <a:latin typeface="Calibri" panose="020F0502020204030204" pitchFamily="34" charset="0"/>
                <a:ea typeface="Times New Roman" panose="02020603050405020304" pitchFamily="18" charset="0"/>
                <a:cs typeface="Times New Roman" panose="02020603050405020304" pitchFamily="18" charset="0"/>
              </a:rPr>
              <a:t> de </a:t>
            </a:r>
            <a:r>
              <a:rPr lang="en-US" dirty="0" err="1">
                <a:latin typeface="Calibri" panose="020F0502020204030204" pitchFamily="34" charset="0"/>
                <a:ea typeface="Times New Roman" panose="02020603050405020304" pitchFamily="18" charset="0"/>
                <a:cs typeface="Times New Roman" panose="02020603050405020304" pitchFamily="18" charset="0"/>
              </a:rPr>
              <a:t>saúde</a:t>
            </a:r>
            <a:r>
              <a:rPr lang="en-US" dirty="0">
                <a:latin typeface="Calibri" panose="020F0502020204030204" pitchFamily="34" charset="0"/>
                <a:ea typeface="Times New Roman" panose="02020603050405020304" pitchFamily="18" charset="0"/>
                <a:cs typeface="Times New Roman" panose="02020603050405020304" pitchFamily="18" charset="0"/>
              </a:rPr>
              <a:t> mental e outros </a:t>
            </a:r>
            <a:r>
              <a:rPr lang="en-US" dirty="0" err="1">
                <a:latin typeface="Calibri" panose="020F0502020204030204" pitchFamily="34" charset="0"/>
                <a:ea typeface="Times New Roman" panose="02020603050405020304" pitchFamily="18" charset="0"/>
                <a:cs typeface="Times New Roman" panose="02020603050405020304" pitchFamily="18" charset="0"/>
              </a:rPr>
              <a:t>profissionais</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adquiriram</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através</a:t>
            </a:r>
            <a:r>
              <a:rPr lang="en-US" dirty="0">
                <a:latin typeface="Calibri" panose="020F0502020204030204" pitchFamily="34" charset="0"/>
                <a:ea typeface="Times New Roman" panose="02020603050405020304" pitchFamily="18" charset="0"/>
                <a:cs typeface="Times New Roman" panose="02020603050405020304" pitchFamily="18" charset="0"/>
              </a:rPr>
              <a:t> de </a:t>
            </a:r>
            <a:r>
              <a:rPr lang="en-US" dirty="0" err="1">
                <a:latin typeface="Calibri" panose="020F0502020204030204" pitchFamily="34" charset="0"/>
                <a:ea typeface="Times New Roman" panose="02020603050405020304" pitchFamily="18" charset="0"/>
                <a:cs typeface="Times New Roman" panose="02020603050405020304" pitchFamily="18" charset="0"/>
              </a:rPr>
              <a:t>treinamento</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profissional</a:t>
            </a:r>
            <a:r>
              <a:rPr lang="en-US" dirty="0">
                <a:latin typeface="Calibri" panose="020F0502020204030204" pitchFamily="34" charset="0"/>
                <a:ea typeface="Times New Roman" panose="02020603050405020304" pitchFamily="18" charset="0"/>
                <a:cs typeface="Times New Roman" panose="02020603050405020304" pitchFamily="18" charset="0"/>
              </a:rPr>
              <a:t> e </a:t>
            </a:r>
            <a:r>
              <a:rPr lang="en-US" dirty="0" err="1">
                <a:latin typeface="Calibri" panose="020F0502020204030204" pitchFamily="34" charset="0"/>
                <a:ea typeface="Times New Roman" panose="02020603050405020304" pitchFamily="18" charset="0"/>
                <a:cs typeface="Times New Roman" panose="02020603050405020304" pitchFamily="18" charset="0"/>
              </a:rPr>
              <a:t>experiência</a:t>
            </a:r>
            <a:r>
              <a:rPr lang="en-US" dirty="0">
                <a:latin typeface="Calibri" panose="020F0502020204030204" pitchFamily="34" charset="0"/>
                <a:ea typeface="Times New Roman" panose="02020603050405020304" pitchFamily="18" charset="0"/>
                <a:cs typeface="Times New Roman" panose="02020603050405020304" pitchFamily="18" charset="0"/>
              </a:rPr>
              <a:t>. Uma </a:t>
            </a:r>
            <a:r>
              <a:rPr lang="en-US" dirty="0" err="1">
                <a:latin typeface="Calibri" panose="020F0502020204030204" pitchFamily="34" charset="0"/>
                <a:ea typeface="Times New Roman" panose="02020603050405020304" pitchFamily="18" charset="0"/>
                <a:cs typeface="Times New Roman" panose="02020603050405020304" pitchFamily="18" charset="0"/>
              </a:rPr>
              <a:t>abordagem</a:t>
            </a:r>
            <a:r>
              <a:rPr lang="en-US" dirty="0">
                <a:latin typeface="Calibri" panose="020F0502020204030204" pitchFamily="34" charset="0"/>
                <a:ea typeface="Times New Roman" panose="02020603050405020304" pitchFamily="18" charset="0"/>
                <a:cs typeface="Times New Roman" panose="02020603050405020304" pitchFamily="18" charset="0"/>
              </a:rPr>
              <a:t> de </a:t>
            </a:r>
            <a:r>
              <a:rPr lang="en-US" dirty="0" err="1">
                <a:latin typeface="Calibri" panose="020F0502020204030204" pitchFamily="34" charset="0"/>
                <a:ea typeface="Times New Roman" panose="02020603050405020304" pitchFamily="18" charset="0"/>
                <a:cs typeface="Times New Roman" panose="02020603050405020304" pitchFamily="18" charset="0"/>
              </a:rPr>
              <a:t>recuperação</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significa</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incentivar</a:t>
            </a:r>
            <a:r>
              <a:rPr lang="en-US" dirty="0">
                <a:latin typeface="Calibri" panose="020F0502020204030204" pitchFamily="34" charset="0"/>
                <a:ea typeface="Times New Roman" panose="02020603050405020304" pitchFamily="18" charset="0"/>
                <a:cs typeface="Times New Roman" panose="02020603050405020304" pitchFamily="18" charset="0"/>
              </a:rPr>
              <a:t> as </a:t>
            </a:r>
            <a:r>
              <a:rPr lang="en-US" dirty="0" err="1">
                <a:latin typeface="Calibri" panose="020F0502020204030204" pitchFamily="34" charset="0"/>
                <a:ea typeface="Times New Roman" panose="02020603050405020304" pitchFamily="18" charset="0"/>
                <a:cs typeface="Times New Roman" panose="02020603050405020304" pitchFamily="18" charset="0"/>
              </a:rPr>
              <a:t>pessoas</a:t>
            </a:r>
            <a:r>
              <a:rPr lang="en-US" dirty="0">
                <a:latin typeface="Calibri" panose="020F0502020204030204" pitchFamily="34" charset="0"/>
                <a:ea typeface="Times New Roman" panose="02020603050405020304" pitchFamily="18" charset="0"/>
                <a:cs typeface="Times New Roman" panose="02020603050405020304" pitchFamily="18" charset="0"/>
              </a:rPr>
              <a:t> a </a:t>
            </a:r>
            <a:r>
              <a:rPr lang="en-US" dirty="0" err="1">
                <a:latin typeface="Calibri" panose="020F0502020204030204" pitchFamily="34" charset="0"/>
                <a:ea typeface="Times New Roman" panose="02020603050405020304" pitchFamily="18" charset="0"/>
                <a:cs typeface="Times New Roman" panose="02020603050405020304" pitchFamily="18" charset="0"/>
              </a:rPr>
              <a:t>identificar</a:t>
            </a:r>
            <a:r>
              <a:rPr lang="en-US" dirty="0">
                <a:latin typeface="Calibri" panose="020F0502020204030204" pitchFamily="34" charset="0"/>
                <a:ea typeface="Times New Roman" panose="02020603050405020304" pitchFamily="18" charset="0"/>
                <a:cs typeface="Times New Roman" panose="02020603050405020304" pitchFamily="18" charset="0"/>
              </a:rPr>
              <a:t> e </a:t>
            </a:r>
            <a:r>
              <a:rPr lang="en-US" dirty="0" err="1">
                <a:latin typeface="Calibri" panose="020F0502020204030204" pitchFamily="34" charset="0"/>
                <a:ea typeface="Times New Roman" panose="02020603050405020304" pitchFamily="18" charset="0"/>
                <a:cs typeface="Times New Roman" panose="02020603050405020304" pitchFamily="18" charset="0"/>
              </a:rPr>
              <a:t>expressar</a:t>
            </a:r>
            <a:r>
              <a:rPr lang="en-US" dirty="0">
                <a:latin typeface="Calibri" panose="020F0502020204030204" pitchFamily="34" charset="0"/>
                <a:ea typeface="Times New Roman" panose="02020603050405020304" pitchFamily="18" charset="0"/>
                <a:cs typeface="Times New Roman" panose="02020603050405020304" pitchFamily="18" charset="0"/>
              </a:rPr>
              <a:t> o que a </a:t>
            </a:r>
            <a:r>
              <a:rPr lang="en-US" dirty="0" err="1">
                <a:latin typeface="Calibri" panose="020F0502020204030204" pitchFamily="34" charset="0"/>
                <a:ea typeface="Times New Roman" panose="02020603050405020304" pitchFamily="18" charset="0"/>
                <a:cs typeface="Times New Roman" panose="02020603050405020304" pitchFamily="18" charset="0"/>
              </a:rPr>
              <a:t>recuperação</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significa</a:t>
            </a:r>
            <a:r>
              <a:rPr lang="en-US" dirty="0">
                <a:latin typeface="Calibri" panose="020F0502020204030204" pitchFamily="34" charset="0"/>
                <a:ea typeface="Times New Roman" panose="02020603050405020304" pitchFamily="18" charset="0"/>
                <a:cs typeface="Times New Roman" panose="02020603050405020304" pitchFamily="18" charset="0"/>
              </a:rPr>
              <a:t> para </a:t>
            </a:r>
            <a:r>
              <a:rPr lang="en-US" dirty="0" err="1">
                <a:latin typeface="Calibri" panose="020F0502020204030204" pitchFamily="34" charset="0"/>
                <a:ea typeface="Times New Roman" panose="02020603050405020304" pitchFamily="18" charset="0"/>
                <a:cs typeface="Times New Roman" panose="02020603050405020304" pitchFamily="18" charset="0"/>
              </a:rPr>
              <a:t>elas</a:t>
            </a:r>
            <a:r>
              <a:rPr lang="en-US" dirty="0">
                <a:latin typeface="Calibri" panose="020F0502020204030204" pitchFamily="34" charset="0"/>
                <a:ea typeface="Times New Roman" panose="02020603050405020304" pitchFamily="18" charset="0"/>
                <a:cs typeface="Times New Roman" panose="02020603050405020304" pitchFamily="18" charset="0"/>
              </a:rPr>
              <a:t>.</a:t>
            </a:r>
            <a:endParaRPr lang="en-CH" dirty="0">
              <a:latin typeface="Calibri" panose="020F0502020204030204" pitchFamily="34" charset="0"/>
              <a:cs typeface="Times New Roman" panose="02020603050405020304" pitchFamily="18"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64</a:t>
            </a:fld>
            <a:endParaRPr lang="en-CH"/>
          </a:p>
        </p:txBody>
      </p:sp>
    </p:spTree>
    <p:extLst>
      <p:ext uri="{BB962C8B-B14F-4D97-AF65-F5344CB8AC3E}">
        <p14:creationId xmlns:p14="http://schemas.microsoft.com/office/powerpoint/2010/main" val="231954467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ts val="3300"/>
              </a:lnSpc>
              <a:spcBef>
                <a:spcPct val="0"/>
              </a:spcBef>
              <a:spcAft>
                <a:spcPts val="0"/>
              </a:spcAft>
              <a:buClrTx/>
              <a:buSzTx/>
              <a:buFont typeface="Arial" panose="020B0604020202020204" pitchFamily="34" charset="0"/>
              <a:buNone/>
              <a:tabLst/>
              <a:defRPr/>
            </a:pPr>
            <a:r>
              <a:rPr kumimoji="0" lang="en-US" b="1" i="0" u="none" strike="noStrike" kern="1200" cap="none" spc="-100" normalizeH="0" baseline="0" noProof="0" dirty="0" err="1">
                <a:ln>
                  <a:noFill/>
                </a:ln>
                <a:solidFill>
                  <a:srgbClr val="007AC0"/>
                </a:solidFill>
                <a:effectLst/>
                <a:uLnTx/>
                <a:uFillTx/>
                <a:latin typeface="Century Gothic" panose="020B0502020202020204" pitchFamily="34" charset="0"/>
                <a:ea typeface="+mj-ea"/>
                <a:cs typeface="+mj-cs"/>
              </a:rPr>
              <a:t>Recuperação</a:t>
            </a:r>
            <a:r>
              <a:rPr kumimoji="0" lang="en-US" b="1" i="0" u="none" strike="noStrike" kern="1200" cap="none" spc="-100" normalizeH="0" baseline="0" noProof="0" dirty="0">
                <a:ln>
                  <a:noFill/>
                </a:ln>
                <a:solidFill>
                  <a:srgbClr val="007AC0"/>
                </a:solidFill>
                <a:effectLst/>
                <a:uLnTx/>
                <a:uFillTx/>
                <a:latin typeface="Century Gothic" panose="020B0502020202020204" pitchFamily="34" charset="0"/>
                <a:ea typeface="+mj-ea"/>
                <a:cs typeface="+mj-cs"/>
              </a:rPr>
              <a:t> e </a:t>
            </a:r>
            <a:r>
              <a:rPr kumimoji="0" lang="en-US" b="1" i="0" u="none" strike="noStrike" kern="1200" cap="none" spc="-100" normalizeH="0" baseline="0" noProof="0" dirty="0" err="1">
                <a:ln>
                  <a:noFill/>
                </a:ln>
                <a:solidFill>
                  <a:srgbClr val="007AC0"/>
                </a:solidFill>
                <a:effectLst/>
                <a:uLnTx/>
                <a:uFillTx/>
                <a:latin typeface="Century Gothic" panose="020B0502020202020204" pitchFamily="34" charset="0"/>
                <a:ea typeface="+mj-ea"/>
                <a:cs typeface="+mj-cs"/>
              </a:rPr>
              <a:t>inclusão</a:t>
            </a:r>
            <a:r>
              <a:rPr kumimoji="0" lang="en-US" b="1" i="0" u="none" strike="noStrike" kern="1200" cap="none" spc="-100" normalizeH="0" baseline="0" noProof="0" dirty="0">
                <a:ln>
                  <a:noFill/>
                </a:ln>
                <a:solidFill>
                  <a:srgbClr val="007AC0"/>
                </a:solidFill>
                <a:effectLst/>
                <a:uLnTx/>
                <a:uFillTx/>
                <a:latin typeface="Century Gothic" panose="020B0502020202020204" pitchFamily="34" charset="0"/>
                <a:ea typeface="+mj-ea"/>
                <a:cs typeface="+mj-cs"/>
              </a:rPr>
              <a:t> social</a:t>
            </a:r>
          </a:p>
          <a:p>
            <a:pPr marL="0" marR="0" lvl="0" indent="0" algn="l" defTabSz="914400" rtl="0" eaLnBrk="1" fontAlgn="auto" latinLnBrk="0" hangingPunct="1">
              <a:lnSpc>
                <a:spcPct val="115000"/>
              </a:lnSpc>
              <a:spcBef>
                <a:spcPts val="0"/>
              </a:spcBef>
              <a:spcAft>
                <a:spcPts val="1000"/>
              </a:spcAft>
              <a:buClrTx/>
              <a:buSzTx/>
              <a:buFontTx/>
              <a:buNone/>
              <a:tabLst/>
              <a:defRPr/>
            </a:pPr>
            <a:endParaRPr lang="en-CH" u="sng" dirty="0">
              <a:latin typeface="Calibri" panose="020F0502020204030204" pitchFamily="34" charset="0"/>
              <a:ea typeface="SimSun" panose="02010600030101010101" pitchFamily="2" charset="-122"/>
              <a:cs typeface="Arial" panose="020B0604020202020204" pitchFamily="34" charset="0"/>
            </a:endParaRPr>
          </a:p>
          <a:p>
            <a:pPr marL="171450" lvl="0" indent="-171450">
              <a:buFont typeface="Arial" panose="020B0604020202020204" pitchFamily="34" charset="0"/>
              <a:buChar char="•"/>
            </a:pPr>
            <a:r>
              <a:rPr lang="en-US" dirty="0" err="1"/>
              <a:t>Participar</a:t>
            </a:r>
            <a:r>
              <a:rPr lang="en-US" dirty="0"/>
              <a:t> </a:t>
            </a:r>
            <a:r>
              <a:rPr lang="en-US" dirty="0" err="1"/>
              <a:t>em</a:t>
            </a:r>
            <a:r>
              <a:rPr lang="en-US" dirty="0"/>
              <a:t> </a:t>
            </a:r>
            <a:r>
              <a:rPr lang="en-US" dirty="0" err="1"/>
              <a:t>atividades</a:t>
            </a:r>
            <a:r>
              <a:rPr lang="en-US" dirty="0"/>
              <a:t> </a:t>
            </a:r>
            <a:r>
              <a:rPr lang="en-US" dirty="0" err="1"/>
              <a:t>sociais</a:t>
            </a:r>
            <a:r>
              <a:rPr lang="en-US" dirty="0"/>
              <a:t>, </a:t>
            </a:r>
            <a:r>
              <a:rPr lang="en-US" dirty="0" err="1"/>
              <a:t>educativas</a:t>
            </a:r>
            <a:r>
              <a:rPr lang="en-US" dirty="0"/>
              <a:t>, de </a:t>
            </a:r>
            <a:r>
              <a:rPr lang="en-US" dirty="0" err="1"/>
              <a:t>formação</a:t>
            </a:r>
            <a:r>
              <a:rPr lang="en-US" dirty="0"/>
              <a:t>, </a:t>
            </a:r>
            <a:r>
              <a:rPr lang="en-US" dirty="0" err="1"/>
              <a:t>voluntariado</a:t>
            </a:r>
            <a:r>
              <a:rPr lang="en-US" dirty="0"/>
              <a:t> e </a:t>
            </a:r>
            <a:r>
              <a:rPr lang="en-US" dirty="0" err="1"/>
              <a:t>emprego</a:t>
            </a:r>
            <a:r>
              <a:rPr lang="en-US" dirty="0"/>
              <a:t> </a:t>
            </a:r>
            <a:r>
              <a:rPr lang="en-US" dirty="0" err="1"/>
              <a:t>pode</a:t>
            </a:r>
            <a:r>
              <a:rPr lang="en-US" dirty="0"/>
              <a:t> </a:t>
            </a:r>
            <a:r>
              <a:rPr lang="en-US" dirty="0" err="1"/>
              <a:t>apoiar</a:t>
            </a:r>
            <a:r>
              <a:rPr lang="en-US" dirty="0"/>
              <a:t> a </a:t>
            </a:r>
            <a:r>
              <a:rPr lang="en-US" dirty="0" err="1"/>
              <a:t>recuperação</a:t>
            </a:r>
            <a:r>
              <a:rPr lang="en-US" dirty="0"/>
              <a:t> individual.</a:t>
            </a:r>
          </a:p>
          <a:p>
            <a:pPr marL="171450" lvl="0" indent="-171450">
              <a:buFont typeface="Arial" panose="020B0604020202020204" pitchFamily="34" charset="0"/>
              <a:buChar char="•"/>
            </a:pPr>
            <a:r>
              <a:rPr lang="en-US" dirty="0" err="1"/>
              <a:t>Os</a:t>
            </a:r>
            <a:r>
              <a:rPr lang="en-US" dirty="0"/>
              <a:t> </a:t>
            </a:r>
            <a:r>
              <a:rPr lang="en-US" dirty="0" err="1"/>
              <a:t>serviços</a:t>
            </a:r>
            <a:r>
              <a:rPr lang="en-US" dirty="0"/>
              <a:t> </a:t>
            </a:r>
            <a:r>
              <a:rPr lang="en-US" dirty="0" err="1"/>
              <a:t>devem</a:t>
            </a:r>
            <a:r>
              <a:rPr lang="en-US" dirty="0"/>
              <a:t> </a:t>
            </a:r>
            <a:r>
              <a:rPr lang="en-US" dirty="0" err="1"/>
              <a:t>capacitar</a:t>
            </a:r>
            <a:r>
              <a:rPr lang="en-US" dirty="0"/>
              <a:t> as </a:t>
            </a:r>
            <a:r>
              <a:rPr lang="en-US" dirty="0" err="1"/>
              <a:t>pessoas</a:t>
            </a:r>
            <a:r>
              <a:rPr lang="en-US" dirty="0"/>
              <a:t> para </a:t>
            </a:r>
            <a:r>
              <a:rPr lang="en-US" dirty="0" err="1"/>
              <a:t>seguirem</a:t>
            </a:r>
            <a:r>
              <a:rPr lang="en-US" dirty="0"/>
              <a:t> </a:t>
            </a:r>
            <a:r>
              <a:rPr lang="en-US" dirty="0" err="1"/>
              <a:t>em</a:t>
            </a:r>
            <a:r>
              <a:rPr lang="en-US" dirty="0"/>
              <a:t> </a:t>
            </a:r>
            <a:r>
              <a:rPr lang="en-US" dirty="0" err="1"/>
              <a:t>frente</a:t>
            </a:r>
            <a:r>
              <a:rPr lang="en-US" dirty="0"/>
              <a:t> e </a:t>
            </a:r>
            <a:r>
              <a:rPr lang="en-US" dirty="0" err="1"/>
              <a:t>recuperarem</a:t>
            </a:r>
            <a:r>
              <a:rPr lang="en-US" dirty="0"/>
              <a:t> </a:t>
            </a:r>
            <a:r>
              <a:rPr lang="en-US" dirty="0" err="1"/>
              <a:t>ou</a:t>
            </a:r>
            <a:r>
              <a:rPr lang="en-US" dirty="0"/>
              <a:t> </a:t>
            </a:r>
            <a:r>
              <a:rPr lang="en-US" dirty="0" err="1"/>
              <a:t>criarem</a:t>
            </a:r>
            <a:r>
              <a:rPr lang="en-US" dirty="0"/>
              <a:t> o </a:t>
            </a:r>
            <a:r>
              <a:rPr lang="en-US" dirty="0" err="1"/>
              <a:t>seu</a:t>
            </a:r>
            <a:r>
              <a:rPr lang="en-US" dirty="0"/>
              <a:t> </a:t>
            </a:r>
            <a:r>
              <a:rPr lang="en-US" dirty="0" err="1"/>
              <a:t>lugar</a:t>
            </a:r>
            <a:r>
              <a:rPr lang="en-US" dirty="0"/>
              <a:t> </a:t>
            </a:r>
            <a:r>
              <a:rPr lang="en-US" dirty="0" err="1"/>
              <a:t>na</a:t>
            </a:r>
            <a:r>
              <a:rPr lang="en-US" dirty="0"/>
              <a:t> </a:t>
            </a:r>
            <a:r>
              <a:rPr lang="en-US" dirty="0" err="1"/>
              <a:t>comunidade</a:t>
            </a:r>
            <a:r>
              <a:rPr lang="en-US" dirty="0"/>
              <a:t>.</a:t>
            </a:r>
          </a:p>
          <a:p>
            <a:pPr marL="171450" lvl="0" indent="-171450">
              <a:buFont typeface="Arial" panose="020B0604020202020204" pitchFamily="34" charset="0"/>
              <a:buChar char="•"/>
            </a:pPr>
            <a:r>
              <a:rPr lang="en-US" dirty="0"/>
              <a:t>Todos </a:t>
            </a:r>
            <a:r>
              <a:rPr lang="en-US" dirty="0" err="1"/>
              <a:t>nós</a:t>
            </a:r>
            <a:r>
              <a:rPr lang="en-US" dirty="0"/>
              <a:t> </a:t>
            </a:r>
            <a:r>
              <a:rPr lang="en-US" dirty="0" err="1"/>
              <a:t>temos</a:t>
            </a:r>
            <a:r>
              <a:rPr lang="en-US" dirty="0"/>
              <a:t> um </a:t>
            </a:r>
            <a:r>
              <a:rPr lang="en-US" dirty="0" err="1"/>
              <a:t>papel</a:t>
            </a:r>
            <a:r>
              <a:rPr lang="en-US" dirty="0"/>
              <a:t> a </a:t>
            </a:r>
            <a:r>
              <a:rPr lang="en-US" dirty="0" err="1"/>
              <a:t>desempenhar</a:t>
            </a:r>
            <a:r>
              <a:rPr lang="en-US" dirty="0"/>
              <a:t> </a:t>
            </a:r>
            <a:r>
              <a:rPr lang="en-US" dirty="0" err="1"/>
              <a:t>na</a:t>
            </a:r>
            <a:r>
              <a:rPr lang="en-US" dirty="0"/>
              <a:t> </a:t>
            </a:r>
            <a:r>
              <a:rPr lang="en-US" dirty="0" err="1"/>
              <a:t>promoção</a:t>
            </a:r>
            <a:r>
              <a:rPr lang="en-US" dirty="0"/>
              <a:t> da </a:t>
            </a:r>
            <a:r>
              <a:rPr lang="en-US" dirty="0" err="1"/>
              <a:t>inclusão</a:t>
            </a:r>
            <a:r>
              <a:rPr lang="en-US" dirty="0"/>
              <a:t> e da </a:t>
            </a:r>
            <a:r>
              <a:rPr lang="en-US" dirty="0" err="1"/>
              <a:t>abertura</a:t>
            </a:r>
            <a:r>
              <a:rPr lang="en-US" dirty="0"/>
              <a:t> e, </a:t>
            </a:r>
            <a:r>
              <a:rPr lang="en-US" dirty="0" err="1"/>
              <a:t>como</a:t>
            </a:r>
            <a:r>
              <a:rPr lang="en-US" dirty="0"/>
              <a:t> </a:t>
            </a:r>
            <a:r>
              <a:rPr lang="en-US" dirty="0" err="1"/>
              <a:t>tal</a:t>
            </a:r>
            <a:r>
              <a:rPr lang="en-US" dirty="0"/>
              <a:t>, no </a:t>
            </a:r>
            <a:r>
              <a:rPr lang="en-US" dirty="0" err="1"/>
              <a:t>apoio</a:t>
            </a:r>
            <a:r>
              <a:rPr lang="en-US" dirty="0"/>
              <a:t> à </a:t>
            </a:r>
            <a:r>
              <a:rPr lang="en-US" dirty="0" err="1"/>
              <a:t>recuperação</a:t>
            </a:r>
            <a:r>
              <a:rPr lang="en-US" dirty="0"/>
              <a:t> das </a:t>
            </a:r>
            <a:r>
              <a:rPr lang="en-US" dirty="0" err="1"/>
              <a:t>pessoas</a:t>
            </a:r>
            <a:r>
              <a:rPr lang="en-US" dirty="0"/>
              <a:t>.</a:t>
            </a:r>
            <a:endParaRPr lang="en-CH"/>
          </a:p>
          <a:p>
            <a:pPr marL="171450" indent="-171450">
              <a:buFont typeface="Arial" panose="020B0604020202020204" pitchFamily="34" charset="0"/>
              <a:buChar char="•"/>
            </a:pPr>
            <a:endParaRPr lang="en-CH"/>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65</a:t>
            </a:fld>
            <a:endParaRPr lang="en-CH"/>
          </a:p>
        </p:txBody>
      </p:sp>
    </p:spTree>
    <p:extLst>
      <p:ext uri="{BB962C8B-B14F-4D97-AF65-F5344CB8AC3E}">
        <p14:creationId xmlns:p14="http://schemas.microsoft.com/office/powerpoint/2010/main" val="242032133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2708" y="4400549"/>
            <a:ext cx="5709492" cy="4203623"/>
          </a:xfrm>
        </p:spPr>
        <p:txBody>
          <a:bodyPr/>
          <a:lstStyle/>
          <a:p>
            <a:pPr>
              <a:lnSpc>
                <a:spcPct val="115000"/>
              </a:lnSpc>
              <a:spcAft>
                <a:spcPts val="1000"/>
              </a:spcAft>
            </a:pPr>
            <a:r>
              <a:rPr lang="en-US" b="1" u="sng" dirty="0" err="1">
                <a:latin typeface="Calibri" panose="020F0502020204030204" pitchFamily="34" charset="0"/>
                <a:ea typeface="Times New Roman" panose="02020603050405020304" pitchFamily="18" charset="0"/>
                <a:cs typeface="Times New Roman" panose="02020603050405020304" pitchFamily="18" charset="0"/>
              </a:rPr>
              <a:t>Planos</a:t>
            </a:r>
            <a:r>
              <a:rPr lang="en-US" b="1" u="sng" dirty="0">
                <a:latin typeface="Calibri" panose="020F0502020204030204" pitchFamily="34" charset="0"/>
                <a:ea typeface="Times New Roman" panose="02020603050405020304" pitchFamily="18" charset="0"/>
                <a:cs typeface="Times New Roman" panose="02020603050405020304" pitchFamily="18" charset="0"/>
              </a:rPr>
              <a:t> de </a:t>
            </a:r>
            <a:r>
              <a:rPr lang="en-US" b="1" u="sng" dirty="0" err="1">
                <a:latin typeface="Calibri" panose="020F0502020204030204" pitchFamily="34" charset="0"/>
                <a:ea typeface="Times New Roman" panose="02020603050405020304" pitchFamily="18" charset="0"/>
                <a:cs typeface="Times New Roman" panose="02020603050405020304" pitchFamily="18" charset="0"/>
              </a:rPr>
              <a:t>recuperação</a:t>
            </a:r>
            <a:endParaRPr lang="en-US" b="1" u="sng" dirty="0">
              <a:latin typeface="Calibri" panose="020F0502020204030204" pitchFamily="34" charset="0"/>
              <a:ea typeface="Times New Roman" panose="02020603050405020304" pitchFamily="18" charset="0"/>
              <a:cs typeface="Times New Roman" panose="02020603050405020304" pitchFamily="18" charset="0"/>
            </a:endParaRPr>
          </a:p>
          <a:p>
            <a:pPr marL="171450" indent="-171450">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Um plano de </a:t>
            </a:r>
            <a:r>
              <a:rPr lang="en-US" dirty="0" err="1">
                <a:latin typeface="Calibri" panose="020F0502020204030204" pitchFamily="34" charset="0"/>
                <a:ea typeface="Times New Roman" panose="02020603050405020304" pitchFamily="18" charset="0"/>
                <a:cs typeface="Times New Roman" panose="02020603050405020304" pitchFamily="18" charset="0"/>
              </a:rPr>
              <a:t>recuperação</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é</a:t>
            </a:r>
            <a:r>
              <a:rPr lang="en-US" dirty="0">
                <a:latin typeface="Calibri" panose="020F0502020204030204" pitchFamily="34" charset="0"/>
                <a:ea typeface="Times New Roman" panose="02020603050405020304" pitchFamily="18" charset="0"/>
                <a:cs typeface="Times New Roman" panose="02020603050405020304" pitchFamily="18" charset="0"/>
              </a:rPr>
              <a:t> um </a:t>
            </a:r>
            <a:r>
              <a:rPr lang="en-US" dirty="0" err="1">
                <a:latin typeface="Calibri" panose="020F0502020204030204" pitchFamily="34" charset="0"/>
                <a:ea typeface="Times New Roman" panose="02020603050405020304" pitchFamily="18" charset="0"/>
                <a:cs typeface="Times New Roman" panose="02020603050405020304" pitchFamily="18" charset="0"/>
              </a:rPr>
              <a:t>documento</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escrito</a:t>
            </a:r>
            <a:r>
              <a:rPr lang="en-US" dirty="0">
                <a:latin typeface="Calibri" panose="020F0502020204030204" pitchFamily="34" charset="0"/>
                <a:ea typeface="Times New Roman" panose="02020603050405020304" pitchFamily="18" charset="0"/>
                <a:cs typeface="Times New Roman" panose="02020603050405020304" pitchFamily="18" charset="0"/>
              </a:rPr>
              <a:t> e </a:t>
            </a:r>
            <a:r>
              <a:rPr lang="en-US" dirty="0" err="1">
                <a:latin typeface="Calibri" panose="020F0502020204030204" pitchFamily="34" charset="0"/>
                <a:ea typeface="Times New Roman" panose="02020603050405020304" pitchFamily="18" charset="0"/>
                <a:cs typeface="Times New Roman" panose="02020603050405020304" pitchFamily="18" charset="0"/>
              </a:rPr>
              <a:t>implementado</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por</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uma</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pessoa</a:t>
            </a:r>
            <a:r>
              <a:rPr lang="en-US" dirty="0">
                <a:latin typeface="Calibri" panose="020F0502020204030204" pitchFamily="34" charset="0"/>
                <a:ea typeface="Times New Roman" panose="02020603050405020304" pitchFamily="18" charset="0"/>
                <a:cs typeface="Times New Roman" panose="02020603050405020304" pitchFamily="18" charset="0"/>
              </a:rPr>
              <a:t> para </a:t>
            </a:r>
            <a:r>
              <a:rPr lang="en-US" dirty="0" err="1">
                <a:latin typeface="Calibri" panose="020F0502020204030204" pitchFamily="34" charset="0"/>
                <a:ea typeface="Times New Roman" panose="02020603050405020304" pitchFamily="18" charset="0"/>
                <a:cs typeface="Times New Roman" panose="02020603050405020304" pitchFamily="18" charset="0"/>
              </a:rPr>
              <a:t>guiá</a:t>
            </a:r>
            <a:r>
              <a:rPr lang="en-US" dirty="0">
                <a:latin typeface="Calibri" panose="020F0502020204030204" pitchFamily="34" charset="0"/>
                <a:ea typeface="Times New Roman" panose="02020603050405020304" pitchFamily="18" charset="0"/>
                <a:cs typeface="Times New Roman" panose="02020603050405020304" pitchFamily="18" charset="0"/>
              </a:rPr>
              <a:t>-la </a:t>
            </a:r>
            <a:r>
              <a:rPr lang="en-US" dirty="0" err="1">
                <a:latin typeface="Calibri" panose="020F0502020204030204" pitchFamily="34" charset="0"/>
                <a:ea typeface="Times New Roman" panose="02020603050405020304" pitchFamily="18" charset="0"/>
                <a:cs typeface="Times New Roman" panose="02020603050405020304" pitchFamily="18" charset="0"/>
              </a:rPr>
              <a:t>ao</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longo</a:t>
            </a:r>
            <a:r>
              <a:rPr lang="en-US" dirty="0">
                <a:latin typeface="Calibri" panose="020F0502020204030204" pitchFamily="34" charset="0"/>
                <a:ea typeface="Times New Roman" panose="02020603050405020304" pitchFamily="18" charset="0"/>
                <a:cs typeface="Times New Roman" panose="02020603050405020304" pitchFamily="18" charset="0"/>
              </a:rPr>
              <a:t> de </a:t>
            </a:r>
            <a:r>
              <a:rPr lang="en-US" dirty="0" err="1">
                <a:latin typeface="Calibri" panose="020F0502020204030204" pitchFamily="34" charset="0"/>
                <a:ea typeface="Times New Roman" panose="02020603050405020304" pitchFamily="18" charset="0"/>
                <a:cs typeface="Times New Roman" panose="02020603050405020304" pitchFamily="18" charset="0"/>
              </a:rPr>
              <a:t>sua</a:t>
            </a:r>
            <a:r>
              <a:rPr lang="en-US" dirty="0">
                <a:latin typeface="Calibri" panose="020F0502020204030204" pitchFamily="34" charset="0"/>
                <a:ea typeface="Times New Roman" panose="02020603050405020304" pitchFamily="18" charset="0"/>
                <a:cs typeface="Times New Roman" panose="02020603050405020304" pitchFamily="18" charset="0"/>
              </a:rPr>
              <a:t> jornada de </a:t>
            </a:r>
            <a:r>
              <a:rPr lang="en-US" dirty="0" err="1">
                <a:latin typeface="Calibri" panose="020F0502020204030204" pitchFamily="34" charset="0"/>
                <a:ea typeface="Times New Roman" panose="02020603050405020304" pitchFamily="18" charset="0"/>
                <a:cs typeface="Times New Roman" panose="02020603050405020304" pitchFamily="18" charset="0"/>
              </a:rPr>
              <a:t>recuperação</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recuperar</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ou</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manter</a:t>
            </a:r>
            <a:r>
              <a:rPr lang="en-US" dirty="0">
                <a:latin typeface="Calibri" panose="020F0502020204030204" pitchFamily="34" charset="0"/>
                <a:ea typeface="Times New Roman" panose="02020603050405020304" pitchFamily="18" charset="0"/>
                <a:cs typeface="Times New Roman" panose="02020603050405020304" pitchFamily="18" charset="0"/>
              </a:rPr>
              <a:t> o </a:t>
            </a:r>
            <a:r>
              <a:rPr lang="en-US" dirty="0" err="1">
                <a:latin typeface="Calibri" panose="020F0502020204030204" pitchFamily="34" charset="0"/>
                <a:ea typeface="Times New Roman" panose="02020603050405020304" pitchFamily="18" charset="0"/>
                <a:cs typeface="Times New Roman" panose="02020603050405020304" pitchFamily="18" charset="0"/>
              </a:rPr>
              <a:t>controle</a:t>
            </a:r>
            <a:r>
              <a:rPr lang="en-US" dirty="0">
                <a:latin typeface="Calibri" panose="020F0502020204030204" pitchFamily="34" charset="0"/>
                <a:ea typeface="Times New Roman" panose="02020603050405020304" pitchFamily="18" charset="0"/>
                <a:cs typeface="Times New Roman" panose="02020603050405020304" pitchFamily="18" charset="0"/>
              </a:rPr>
              <a:t> de </a:t>
            </a:r>
            <a:r>
              <a:rPr lang="en-US" dirty="0" err="1">
                <a:latin typeface="Calibri" panose="020F0502020204030204" pitchFamily="34" charset="0"/>
                <a:ea typeface="Times New Roman" panose="02020603050405020304" pitchFamily="18" charset="0"/>
                <a:cs typeface="Times New Roman" panose="02020603050405020304" pitchFamily="18" charset="0"/>
              </a:rPr>
              <a:t>sua</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vida</a:t>
            </a:r>
            <a:r>
              <a:rPr lang="en-US" dirty="0">
                <a:latin typeface="Calibri" panose="020F0502020204030204" pitchFamily="34" charset="0"/>
                <a:ea typeface="Times New Roman" panose="02020603050405020304" pitchFamily="18" charset="0"/>
                <a:cs typeface="Times New Roman" panose="02020603050405020304" pitchFamily="18" charset="0"/>
              </a:rPr>
              <a:t> e </a:t>
            </a:r>
            <a:r>
              <a:rPr lang="en-US" dirty="0" err="1">
                <a:latin typeface="Calibri" panose="020F0502020204030204" pitchFamily="34" charset="0"/>
                <a:ea typeface="Times New Roman" panose="02020603050405020304" pitchFamily="18" charset="0"/>
                <a:cs typeface="Times New Roman" panose="02020603050405020304" pitchFamily="18" charset="0"/>
              </a:rPr>
              <a:t>encontrar</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significado</a:t>
            </a:r>
            <a:r>
              <a:rPr lang="en-US" dirty="0">
                <a:latin typeface="Calibri" panose="020F0502020204030204" pitchFamily="34" charset="0"/>
                <a:ea typeface="Times New Roman" panose="02020603050405020304" pitchFamily="18" charset="0"/>
                <a:cs typeface="Times New Roman" panose="02020603050405020304" pitchFamily="18" charset="0"/>
              </a:rPr>
              <a:t> e </a:t>
            </a:r>
            <a:r>
              <a:rPr lang="en-US" dirty="0" err="1">
                <a:latin typeface="Calibri" panose="020F0502020204030204" pitchFamily="34" charset="0"/>
                <a:ea typeface="Times New Roman" panose="02020603050405020304" pitchFamily="18" charset="0"/>
                <a:cs typeface="Times New Roman" panose="02020603050405020304" pitchFamily="18" charset="0"/>
              </a:rPr>
              <a:t>propósito</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na</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vida</a:t>
            </a:r>
            <a:r>
              <a:rPr lang="en-US" dirty="0">
                <a:latin typeface="Calibri" panose="020F0502020204030204" pitchFamily="34" charset="0"/>
                <a:ea typeface="Times New Roman" panose="02020603050405020304" pitchFamily="18" charset="0"/>
                <a:cs typeface="Times New Roman" panose="02020603050405020304" pitchFamily="18" charset="0"/>
              </a:rPr>
              <a:t>.</a:t>
            </a:r>
          </a:p>
          <a:p>
            <a:pPr marL="171450" indent="-171450">
              <a:lnSpc>
                <a:spcPct val="115000"/>
              </a:lnSpc>
              <a:spcAft>
                <a:spcPts val="1000"/>
              </a:spcAft>
              <a:buFont typeface="Arial" panose="020B0604020202020204" pitchFamily="34" charset="0"/>
              <a:buChar char="•"/>
            </a:pPr>
            <a:r>
              <a:rPr lang="en-US" dirty="0">
                <a:latin typeface="Calibri" panose="020F0502020204030204" pitchFamily="34" charset="0"/>
                <a:ea typeface="Times New Roman" panose="02020603050405020304" pitchFamily="18" charset="0"/>
                <a:cs typeface="Times New Roman" panose="02020603050405020304" pitchFamily="18" charset="0"/>
              </a:rPr>
              <a:t>Um plano de </a:t>
            </a:r>
            <a:r>
              <a:rPr lang="en-US" dirty="0" err="1">
                <a:latin typeface="Calibri" panose="020F0502020204030204" pitchFamily="34" charset="0"/>
                <a:ea typeface="Times New Roman" panose="02020603050405020304" pitchFamily="18" charset="0"/>
                <a:cs typeface="Times New Roman" panose="02020603050405020304" pitchFamily="18" charset="0"/>
              </a:rPr>
              <a:t>recuperação</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pode</a:t>
            </a:r>
            <a:r>
              <a:rPr lang="en-US" dirty="0">
                <a:latin typeface="Calibri" panose="020F0502020204030204" pitchFamily="34" charset="0"/>
                <a:ea typeface="Times New Roman" panose="02020603050405020304" pitchFamily="18" charset="0"/>
                <a:cs typeface="Times New Roman" panose="02020603050405020304" pitchFamily="18" charset="0"/>
              </a:rPr>
              <a:t> ser </a:t>
            </a:r>
            <a:r>
              <a:rPr lang="en-US" dirty="0" err="1">
                <a:latin typeface="Calibri" panose="020F0502020204030204" pitchFamily="34" charset="0"/>
                <a:ea typeface="Times New Roman" panose="02020603050405020304" pitchFamily="18" charset="0"/>
                <a:cs typeface="Times New Roman" panose="02020603050405020304" pitchFamily="18" charset="0"/>
              </a:rPr>
              <a:t>uma</a:t>
            </a:r>
            <a:r>
              <a:rPr lang="en-US" dirty="0">
                <a:latin typeface="Calibri" panose="020F0502020204030204" pitchFamily="34" charset="0"/>
                <a:ea typeface="Times New Roman" panose="02020603050405020304" pitchFamily="18" charset="0"/>
                <a:cs typeface="Times New Roman" panose="02020603050405020304" pitchFamily="18" charset="0"/>
              </a:rPr>
              <a:t> ferramenta </a:t>
            </a:r>
            <a:r>
              <a:rPr lang="en-US" dirty="0" err="1">
                <a:latin typeface="Calibri" panose="020F0502020204030204" pitchFamily="34" charset="0"/>
                <a:ea typeface="Times New Roman" panose="02020603050405020304" pitchFamily="18" charset="0"/>
                <a:cs typeface="Times New Roman" panose="02020603050405020304" pitchFamily="18" charset="0"/>
              </a:rPr>
              <a:t>útil</a:t>
            </a:r>
            <a:r>
              <a:rPr lang="en-US" dirty="0">
                <a:latin typeface="Calibri" panose="020F0502020204030204" pitchFamily="34" charset="0"/>
                <a:ea typeface="Times New Roman" panose="02020603050405020304" pitchFamily="18" charset="0"/>
                <a:cs typeface="Times New Roman" panose="02020603050405020304" pitchFamily="18" charset="0"/>
              </a:rPr>
              <a:t> para:</a:t>
            </a:r>
          </a:p>
          <a:p>
            <a:pPr marL="628650" lvl="1" indent="-171450">
              <a:lnSpc>
                <a:spcPct val="115000"/>
              </a:lnSpc>
              <a:spcAft>
                <a:spcPts val="1000"/>
              </a:spcAft>
              <a:buFont typeface="Arial" panose="020B0604020202020204" pitchFamily="34" charset="0"/>
              <a:buChar char="•"/>
            </a:pPr>
            <a:r>
              <a:rPr lang="en-US" dirty="0" err="1">
                <a:latin typeface="Calibri" panose="020F0502020204030204" pitchFamily="34" charset="0"/>
                <a:ea typeface="Times New Roman" panose="02020603050405020304" pitchFamily="18" charset="0"/>
                <a:cs typeface="Times New Roman" panose="02020603050405020304" pitchFamily="18" charset="0"/>
              </a:rPr>
              <a:t>Apoiar</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uma</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pessoa</a:t>
            </a:r>
            <a:r>
              <a:rPr lang="en-US" dirty="0">
                <a:latin typeface="Calibri" panose="020F0502020204030204" pitchFamily="34" charset="0"/>
                <a:ea typeface="Times New Roman" panose="02020603050405020304" pitchFamily="18" charset="0"/>
                <a:cs typeface="Times New Roman" panose="02020603050405020304" pitchFamily="18" charset="0"/>
              </a:rPr>
              <a:t> a </a:t>
            </a:r>
            <a:r>
              <a:rPr lang="en-US" dirty="0" err="1">
                <a:latin typeface="Calibri" panose="020F0502020204030204" pitchFamily="34" charset="0"/>
                <a:ea typeface="Times New Roman" panose="02020603050405020304" pitchFamily="18" charset="0"/>
                <a:cs typeface="Times New Roman" panose="02020603050405020304" pitchFamily="18" charset="0"/>
              </a:rPr>
              <a:t>definir</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uma</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direção</a:t>
            </a:r>
            <a:r>
              <a:rPr lang="en-US" dirty="0">
                <a:latin typeface="Calibri" panose="020F0502020204030204" pitchFamily="34" charset="0"/>
                <a:ea typeface="Times New Roman" panose="02020603050405020304" pitchFamily="18" charset="0"/>
                <a:cs typeface="Times New Roman" panose="02020603050405020304" pitchFamily="18" charset="0"/>
              </a:rPr>
              <a:t> e </a:t>
            </a:r>
            <a:r>
              <a:rPr lang="en-US" dirty="0" err="1">
                <a:latin typeface="Calibri" panose="020F0502020204030204" pitchFamily="34" charset="0"/>
                <a:ea typeface="Times New Roman" panose="02020603050405020304" pitchFamily="18" charset="0"/>
                <a:cs typeface="Times New Roman" panose="02020603050405020304" pitchFamily="18" charset="0"/>
              </a:rPr>
              <a:t>os</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passos</a:t>
            </a:r>
            <a:r>
              <a:rPr lang="en-US" dirty="0">
                <a:latin typeface="Calibri" panose="020F0502020204030204" pitchFamily="34" charset="0"/>
                <a:ea typeface="Times New Roman" panose="02020603050405020304" pitchFamily="18" charset="0"/>
                <a:cs typeface="Times New Roman" panose="02020603050405020304" pitchFamily="18" charset="0"/>
              </a:rPr>
              <a:t> para </a:t>
            </a:r>
            <a:r>
              <a:rPr lang="en-US" dirty="0" err="1">
                <a:latin typeface="Calibri" panose="020F0502020204030204" pitchFamily="34" charset="0"/>
                <a:ea typeface="Times New Roman" panose="02020603050405020304" pitchFamily="18" charset="0"/>
                <a:cs typeface="Times New Roman" panose="02020603050405020304" pitchFamily="18" charset="0"/>
              </a:rPr>
              <a:t>seguir</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em</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frente</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na</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vida</a:t>
            </a:r>
            <a:r>
              <a:rPr lang="en-US" dirty="0">
                <a:latin typeface="Calibri" panose="020F0502020204030204" pitchFamily="34" charset="0"/>
                <a:ea typeface="Times New Roman" panose="02020603050405020304" pitchFamily="18" charset="0"/>
                <a:cs typeface="Times New Roman" panose="02020603050405020304" pitchFamily="18" charset="0"/>
              </a:rPr>
              <a:t>.</a:t>
            </a:r>
          </a:p>
          <a:p>
            <a:pPr marL="628650" lvl="1" indent="-171450">
              <a:lnSpc>
                <a:spcPct val="115000"/>
              </a:lnSpc>
              <a:spcAft>
                <a:spcPts val="1000"/>
              </a:spcAft>
              <a:buFont typeface="Arial" panose="020B0604020202020204" pitchFamily="34" charset="0"/>
              <a:buChar char="•"/>
            </a:pPr>
            <a:r>
              <a:rPr lang="en-US" dirty="0" err="1">
                <a:latin typeface="Calibri" panose="020F0502020204030204" pitchFamily="34" charset="0"/>
                <a:ea typeface="Times New Roman" panose="02020603050405020304" pitchFamily="18" charset="0"/>
                <a:cs typeface="Times New Roman" panose="02020603050405020304" pitchFamily="18" charset="0"/>
              </a:rPr>
              <a:t>Ajudar</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uma</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pessoa</a:t>
            </a:r>
            <a:r>
              <a:rPr lang="en-US" dirty="0">
                <a:latin typeface="Calibri" panose="020F0502020204030204" pitchFamily="34" charset="0"/>
                <a:ea typeface="Times New Roman" panose="02020603050405020304" pitchFamily="18" charset="0"/>
                <a:cs typeface="Times New Roman" panose="02020603050405020304" pitchFamily="18" charset="0"/>
              </a:rPr>
              <a:t> a </a:t>
            </a:r>
            <a:r>
              <a:rPr lang="en-US" dirty="0" err="1">
                <a:latin typeface="Calibri" panose="020F0502020204030204" pitchFamily="34" charset="0"/>
                <a:ea typeface="Times New Roman" panose="02020603050405020304" pitchFamily="18" charset="0"/>
                <a:cs typeface="Times New Roman" panose="02020603050405020304" pitchFamily="18" charset="0"/>
              </a:rPr>
              <a:t>obter</a:t>
            </a:r>
            <a:r>
              <a:rPr lang="en-US" dirty="0">
                <a:latin typeface="Calibri" panose="020F0502020204030204" pitchFamily="34" charset="0"/>
                <a:ea typeface="Times New Roman" panose="02020603050405020304" pitchFamily="18" charset="0"/>
                <a:cs typeface="Times New Roman" panose="02020603050405020304" pitchFamily="18" charset="0"/>
              </a:rPr>
              <a:t> o </a:t>
            </a:r>
            <a:r>
              <a:rPr lang="en-US" dirty="0" err="1">
                <a:latin typeface="Calibri" panose="020F0502020204030204" pitchFamily="34" charset="0"/>
                <a:ea typeface="Times New Roman" panose="02020603050405020304" pitchFamily="18" charset="0"/>
                <a:cs typeface="Times New Roman" panose="02020603050405020304" pitchFamily="18" charset="0"/>
              </a:rPr>
              <a:t>apoio</a:t>
            </a:r>
            <a:r>
              <a:rPr lang="en-US" dirty="0">
                <a:latin typeface="Calibri" panose="020F0502020204030204" pitchFamily="34" charset="0"/>
                <a:ea typeface="Times New Roman" panose="02020603050405020304" pitchFamily="18" charset="0"/>
                <a:cs typeface="Times New Roman" panose="02020603050405020304" pitchFamily="18" charset="0"/>
              </a:rPr>
              <a:t> de </a:t>
            </a:r>
            <a:r>
              <a:rPr lang="en-US" dirty="0" err="1">
                <a:latin typeface="Calibri" panose="020F0502020204030204" pitchFamily="34" charset="0"/>
                <a:ea typeface="Times New Roman" panose="02020603050405020304" pitchFamily="18" charset="0"/>
                <a:cs typeface="Times New Roman" panose="02020603050405020304" pitchFamily="18" charset="0"/>
              </a:rPr>
              <a:t>pessoas</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importantes</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em</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sua</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vida</a:t>
            </a:r>
            <a:r>
              <a:rPr lang="en-US" dirty="0">
                <a:latin typeface="Calibri" panose="020F0502020204030204" pitchFamily="34" charset="0"/>
                <a:ea typeface="Times New Roman" panose="02020603050405020304" pitchFamily="18" charset="0"/>
                <a:cs typeface="Times New Roman" panose="02020603050405020304" pitchFamily="18" charset="0"/>
              </a:rPr>
              <a:t>, se </a:t>
            </a:r>
            <a:r>
              <a:rPr lang="en-US" dirty="0" err="1">
                <a:latin typeface="Calibri" panose="020F0502020204030204" pitchFamily="34" charset="0"/>
                <a:ea typeface="Times New Roman" panose="02020603050405020304" pitchFamily="18" charset="0"/>
                <a:cs typeface="Times New Roman" panose="02020603050405020304" pitchFamily="18" charset="0"/>
              </a:rPr>
              <a:t>assim</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desejar</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como</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familiares</a:t>
            </a:r>
            <a:r>
              <a:rPr lang="en-US" dirty="0">
                <a:latin typeface="Calibri" panose="020F0502020204030204" pitchFamily="34" charset="0"/>
                <a:ea typeface="Times New Roman" panose="02020603050405020304" pitchFamily="18" charset="0"/>
                <a:cs typeface="Times New Roman" panose="02020603050405020304" pitchFamily="18" charset="0"/>
              </a:rPr>
              <a:t>, amigos, </a:t>
            </a:r>
            <a:r>
              <a:rPr lang="en-US" dirty="0" err="1">
                <a:latin typeface="Calibri" panose="020F0502020204030204" pitchFamily="34" charset="0"/>
                <a:ea typeface="Times New Roman" panose="02020603050405020304" pitchFamily="18" charset="0"/>
                <a:cs typeface="Times New Roman" panose="02020603050405020304" pitchFamily="18" charset="0"/>
              </a:rPr>
              <a:t>colegas</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profissionais</a:t>
            </a:r>
            <a:r>
              <a:rPr lang="en-US" dirty="0">
                <a:latin typeface="Calibri" panose="020F0502020204030204" pitchFamily="34" charset="0"/>
                <a:ea typeface="Times New Roman" panose="02020603050405020304" pitchFamily="18" charset="0"/>
                <a:cs typeface="Times New Roman" panose="02020603050405020304" pitchFamily="18" charset="0"/>
              </a:rPr>
              <a:t> de </a:t>
            </a:r>
            <a:r>
              <a:rPr lang="en-US" dirty="0" err="1">
                <a:latin typeface="Calibri" panose="020F0502020204030204" pitchFamily="34" charset="0"/>
                <a:ea typeface="Times New Roman" panose="02020603050405020304" pitchFamily="18" charset="0"/>
                <a:cs typeface="Times New Roman" panose="02020603050405020304" pitchFamily="18" charset="0"/>
              </a:rPr>
              <a:t>saúde</a:t>
            </a:r>
            <a:r>
              <a:rPr lang="en-US" dirty="0">
                <a:latin typeface="Calibri" panose="020F0502020204030204" pitchFamily="34" charset="0"/>
                <a:ea typeface="Times New Roman" panose="02020603050405020304" pitchFamily="18" charset="0"/>
                <a:cs typeface="Times New Roman" panose="02020603050405020304" pitchFamily="18" charset="0"/>
              </a:rPr>
              <a:t> e outros).</a:t>
            </a:r>
          </a:p>
          <a:p>
            <a:pPr marL="171450" indent="-171450">
              <a:lnSpc>
                <a:spcPct val="115000"/>
              </a:lnSpc>
              <a:spcAft>
                <a:spcPts val="1000"/>
              </a:spcAft>
              <a:buFont typeface="Arial" panose="020B0604020202020204" pitchFamily="34" charset="0"/>
              <a:buChar char="•"/>
            </a:pPr>
            <a:r>
              <a:rPr lang="en-US" dirty="0" err="1">
                <a:latin typeface="Calibri" panose="020F0502020204030204" pitchFamily="34" charset="0"/>
                <a:ea typeface="Times New Roman" panose="02020603050405020304" pitchFamily="18" charset="0"/>
                <a:cs typeface="Times New Roman" panose="02020603050405020304" pitchFamily="18" charset="0"/>
              </a:rPr>
              <a:t>É</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importante</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observar</a:t>
            </a:r>
            <a:r>
              <a:rPr lang="en-US" dirty="0">
                <a:latin typeface="Calibri" panose="020F0502020204030204" pitchFamily="34" charset="0"/>
                <a:ea typeface="Times New Roman" panose="02020603050405020304" pitchFamily="18" charset="0"/>
                <a:cs typeface="Times New Roman" panose="02020603050405020304" pitchFamily="18" charset="0"/>
              </a:rPr>
              <a:t> que um plano de </a:t>
            </a:r>
            <a:r>
              <a:rPr lang="en-US" dirty="0" err="1">
                <a:latin typeface="Calibri" panose="020F0502020204030204" pitchFamily="34" charset="0"/>
                <a:ea typeface="Times New Roman" panose="02020603050405020304" pitchFamily="18" charset="0"/>
                <a:cs typeface="Times New Roman" panose="02020603050405020304" pitchFamily="18" charset="0"/>
              </a:rPr>
              <a:t>recuperação</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é</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uma</a:t>
            </a:r>
            <a:r>
              <a:rPr lang="en-US" dirty="0">
                <a:latin typeface="Calibri" panose="020F0502020204030204" pitchFamily="34" charset="0"/>
                <a:ea typeface="Times New Roman" panose="02020603050405020304" pitchFamily="18" charset="0"/>
                <a:cs typeface="Times New Roman" panose="02020603050405020304" pitchFamily="18" charset="0"/>
              </a:rPr>
              <a:t> ferramenta </a:t>
            </a:r>
            <a:r>
              <a:rPr lang="en-US" dirty="0" err="1">
                <a:latin typeface="Calibri" panose="020F0502020204030204" pitchFamily="34" charset="0"/>
                <a:ea typeface="Times New Roman" panose="02020603050405020304" pitchFamily="18" charset="0"/>
                <a:cs typeface="Times New Roman" panose="02020603050405020304" pitchFamily="18" charset="0"/>
              </a:rPr>
              <a:t>potencial</a:t>
            </a:r>
            <a:r>
              <a:rPr lang="en-US" dirty="0">
                <a:latin typeface="Calibri" panose="020F0502020204030204" pitchFamily="34" charset="0"/>
                <a:ea typeface="Times New Roman" panose="02020603050405020304" pitchFamily="18" charset="0"/>
                <a:cs typeface="Times New Roman" panose="02020603050405020304" pitchFamily="18" charset="0"/>
              </a:rPr>
              <a:t> para as </a:t>
            </a:r>
            <a:r>
              <a:rPr lang="en-US" dirty="0" err="1">
                <a:latin typeface="Calibri" panose="020F0502020204030204" pitchFamily="34" charset="0"/>
                <a:ea typeface="Times New Roman" panose="02020603050405020304" pitchFamily="18" charset="0"/>
                <a:cs typeface="Times New Roman" panose="02020603050405020304" pitchFamily="18" charset="0"/>
              </a:rPr>
              <a:t>pessoas</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usarem</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em</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sua</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recuperação</a:t>
            </a:r>
            <a:r>
              <a:rPr lang="en-US" dirty="0">
                <a:latin typeface="Calibri" panose="020F0502020204030204" pitchFamily="34" charset="0"/>
                <a:ea typeface="Times New Roman" panose="02020603050405020304" pitchFamily="18" charset="0"/>
                <a:cs typeface="Times New Roman" panose="02020603050405020304" pitchFamily="18" charset="0"/>
              </a:rPr>
              <a:t>, e </a:t>
            </a:r>
            <a:r>
              <a:rPr lang="en-US" dirty="0" err="1">
                <a:latin typeface="Calibri" panose="020F0502020204030204" pitchFamily="34" charset="0"/>
                <a:ea typeface="Times New Roman" panose="02020603050405020304" pitchFamily="18" charset="0"/>
                <a:cs typeface="Times New Roman" panose="02020603050405020304" pitchFamily="18" charset="0"/>
              </a:rPr>
              <a:t>não</a:t>
            </a:r>
            <a:r>
              <a:rPr lang="en-US" dirty="0">
                <a:latin typeface="Calibri" panose="020F0502020204030204" pitchFamily="34" charset="0"/>
                <a:ea typeface="Times New Roman" panose="02020603050405020304" pitchFamily="18" charset="0"/>
                <a:cs typeface="Times New Roman" panose="02020603050405020304" pitchFamily="18" charset="0"/>
              </a:rPr>
              <a:t> um </a:t>
            </a:r>
            <a:r>
              <a:rPr lang="en-US" dirty="0" err="1">
                <a:latin typeface="Calibri" panose="020F0502020204030204" pitchFamily="34" charset="0"/>
                <a:ea typeface="Times New Roman" panose="02020603050405020304" pitchFamily="18" charset="0"/>
                <a:cs typeface="Times New Roman" panose="02020603050405020304" pitchFamily="18" charset="0"/>
              </a:rPr>
              <a:t>fim</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em</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si</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mesmo</a:t>
            </a:r>
            <a:r>
              <a:rPr lang="en-US" dirty="0">
                <a:latin typeface="Calibri" panose="020F0502020204030204" pitchFamily="34" charset="0"/>
                <a:ea typeface="Times New Roman" panose="02020603050405020304" pitchFamily="18" charset="0"/>
                <a:cs typeface="Times New Roman" panose="02020603050405020304" pitchFamily="18" charset="0"/>
              </a:rPr>
              <a:t>.</a:t>
            </a:r>
          </a:p>
          <a:p>
            <a:pPr marL="171450" indent="-171450">
              <a:lnSpc>
                <a:spcPct val="115000"/>
              </a:lnSpc>
              <a:spcAft>
                <a:spcPts val="1000"/>
              </a:spcAft>
              <a:buFont typeface="Arial" panose="020B0604020202020204" pitchFamily="34" charset="0"/>
              <a:buChar char="•"/>
            </a:pPr>
            <a:r>
              <a:rPr lang="en-US" dirty="0" err="1">
                <a:latin typeface="Calibri" panose="020F0502020204030204" pitchFamily="34" charset="0"/>
                <a:ea typeface="Times New Roman" panose="02020603050405020304" pitchFamily="18" charset="0"/>
                <a:cs typeface="Times New Roman" panose="02020603050405020304" pitchFamily="18" charset="0"/>
              </a:rPr>
              <a:t>Além</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disso</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algumas</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pessoas</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podem</a:t>
            </a:r>
            <a:r>
              <a:rPr lang="en-US" dirty="0">
                <a:latin typeface="Calibri" panose="020F0502020204030204" pitchFamily="34" charset="0"/>
                <a:ea typeface="Times New Roman" panose="02020603050405020304" pitchFamily="18" charset="0"/>
                <a:cs typeface="Times New Roman" panose="02020603050405020304" pitchFamily="18" charset="0"/>
              </a:rPr>
              <a:t> achar </a:t>
            </a:r>
            <a:r>
              <a:rPr lang="en-US" dirty="0" err="1">
                <a:latin typeface="Calibri" panose="020F0502020204030204" pitchFamily="34" charset="0"/>
                <a:ea typeface="Times New Roman" panose="02020603050405020304" pitchFamily="18" charset="0"/>
                <a:cs typeface="Times New Roman" panose="02020603050405020304" pitchFamily="18" charset="0"/>
              </a:rPr>
              <a:t>mais</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útil</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ter</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apoio</a:t>
            </a:r>
            <a:r>
              <a:rPr lang="en-US" dirty="0">
                <a:latin typeface="Calibri" panose="020F0502020204030204" pitchFamily="34" charset="0"/>
                <a:ea typeface="Times New Roman" panose="02020603050405020304" pitchFamily="18" charset="0"/>
                <a:cs typeface="Times New Roman" panose="02020603050405020304" pitchFamily="18" charset="0"/>
              </a:rPr>
              <a:t> e </a:t>
            </a:r>
            <a:r>
              <a:rPr lang="en-US" dirty="0" err="1">
                <a:latin typeface="Calibri" panose="020F0502020204030204" pitchFamily="34" charset="0"/>
                <a:ea typeface="Times New Roman" panose="02020603050405020304" pitchFamily="18" charset="0"/>
                <a:cs typeface="Times New Roman" panose="02020603050405020304" pitchFamily="18" charset="0"/>
              </a:rPr>
              <a:t>construir</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conexões</a:t>
            </a:r>
            <a:r>
              <a:rPr lang="en-US" dirty="0">
                <a:latin typeface="Calibri" panose="020F0502020204030204" pitchFamily="34" charset="0"/>
                <a:ea typeface="Times New Roman" panose="02020603050405020304" pitchFamily="18" charset="0"/>
                <a:cs typeface="Times New Roman" panose="02020603050405020304" pitchFamily="18" charset="0"/>
              </a:rPr>
              <a:t> no </a:t>
            </a:r>
            <a:r>
              <a:rPr lang="en-US" dirty="0" err="1">
                <a:latin typeface="Calibri" panose="020F0502020204030204" pitchFamily="34" charset="0"/>
                <a:ea typeface="Times New Roman" panose="02020603050405020304" pitchFamily="18" charset="0"/>
                <a:cs typeface="Times New Roman" panose="02020603050405020304" pitchFamily="18" charset="0"/>
              </a:rPr>
              <a:t>momento</a:t>
            </a:r>
            <a:r>
              <a:rPr lang="en-US" dirty="0">
                <a:latin typeface="Calibri" panose="020F0502020204030204" pitchFamily="34" charset="0"/>
                <a:ea typeface="Times New Roman" panose="02020603050405020304" pitchFamily="18" charset="0"/>
                <a:cs typeface="Times New Roman" panose="02020603050405020304" pitchFamily="18" charset="0"/>
              </a:rPr>
              <a:t> e </a:t>
            </a:r>
            <a:r>
              <a:rPr lang="en-US" dirty="0" err="1">
                <a:latin typeface="Calibri" panose="020F0502020204030204" pitchFamily="34" charset="0"/>
                <a:ea typeface="Times New Roman" panose="02020603050405020304" pitchFamily="18" charset="0"/>
                <a:cs typeface="Times New Roman" panose="02020603050405020304" pitchFamily="18" charset="0"/>
              </a:rPr>
              <a:t>podem</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não</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precisar</a:t>
            </a:r>
            <a:r>
              <a:rPr lang="en-US" dirty="0">
                <a:latin typeface="Calibri" panose="020F0502020204030204" pitchFamily="34" charset="0"/>
                <a:ea typeface="Times New Roman" panose="02020603050405020304" pitchFamily="18" charset="0"/>
                <a:cs typeface="Times New Roman" panose="02020603050405020304" pitchFamily="18" charset="0"/>
              </a:rPr>
              <a:t> de um plano para </a:t>
            </a:r>
            <a:r>
              <a:rPr lang="en-US" dirty="0" err="1">
                <a:latin typeface="Calibri" panose="020F0502020204030204" pitchFamily="34" charset="0"/>
                <a:ea typeface="Times New Roman" panose="02020603050405020304" pitchFamily="18" charset="0"/>
                <a:cs typeface="Times New Roman" panose="02020603050405020304" pitchFamily="18" charset="0"/>
              </a:rPr>
              <a:t>atingir</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seus</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objetivos</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na</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vida</a:t>
            </a:r>
            <a:r>
              <a:rPr lang="en-US" dirty="0">
                <a:latin typeface="Calibri" panose="020F0502020204030204" pitchFamily="34" charset="0"/>
                <a:ea typeface="Times New Roman" panose="02020603050405020304" pitchFamily="18" charset="0"/>
                <a:cs typeface="Times New Roman" panose="02020603050405020304" pitchFamily="18" charset="0"/>
              </a:rPr>
              <a:t>.</a:t>
            </a:r>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66</a:t>
            </a:fld>
            <a:endParaRPr lang="en-CH"/>
          </a:p>
        </p:txBody>
      </p:sp>
    </p:spTree>
    <p:extLst>
      <p:ext uri="{BB962C8B-B14F-4D97-AF65-F5344CB8AC3E}">
        <p14:creationId xmlns:p14="http://schemas.microsoft.com/office/powerpoint/2010/main" val="16121279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814711"/>
            <a:ext cx="5486400" cy="4870502"/>
          </a:xfrm>
        </p:spPr>
        <p: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US" b="1" dirty="0">
                <a:latin typeface="Calibri" panose="020F0502020204030204" pitchFamily="34" charset="0"/>
                <a:ea typeface="Times New Roman" panose="02020603050405020304" pitchFamily="18" charset="0"/>
                <a:cs typeface="Times New Roman" panose="02020603050405020304" pitchFamily="18" charset="0"/>
              </a:rPr>
              <a:t>Como </a:t>
            </a:r>
            <a:r>
              <a:rPr lang="en-US" b="1" dirty="0" err="1">
                <a:latin typeface="Calibri" panose="020F0502020204030204" pitchFamily="34" charset="0"/>
                <a:ea typeface="Times New Roman" panose="02020603050405020304" pitchFamily="18" charset="0"/>
                <a:cs typeface="Times New Roman" panose="02020603050405020304" pitchFamily="18" charset="0"/>
              </a:rPr>
              <a:t>é</a:t>
            </a:r>
            <a:r>
              <a:rPr lang="en-US" b="1" dirty="0">
                <a:latin typeface="Calibri" panose="020F0502020204030204" pitchFamily="34" charset="0"/>
                <a:ea typeface="Times New Roman" panose="02020603050405020304" pitchFamily="18" charset="0"/>
                <a:cs typeface="Times New Roman" panose="02020603050405020304" pitchFamily="18" charset="0"/>
              </a:rPr>
              <a:t> um plano de </a:t>
            </a:r>
            <a:r>
              <a:rPr lang="en-US" b="1" dirty="0" err="1">
                <a:latin typeface="Calibri" panose="020F0502020204030204" pitchFamily="34" charset="0"/>
                <a:ea typeface="Times New Roman" panose="02020603050405020304" pitchFamily="18" charset="0"/>
                <a:cs typeface="Times New Roman" panose="02020603050405020304" pitchFamily="18" charset="0"/>
              </a:rPr>
              <a:t>recuperação</a:t>
            </a:r>
            <a:r>
              <a:rPr lang="en-US" b="1" dirty="0">
                <a:latin typeface="Calibri" panose="020F0502020204030204" pitchFamily="34" charset="0"/>
                <a:ea typeface="Times New Roman" panose="02020603050405020304" pitchFamily="18" charset="0"/>
                <a:cs typeface="Times New Roman" panose="02020603050405020304" pitchFamily="18" charset="0"/>
              </a:rPr>
              <a:t>?</a:t>
            </a:r>
            <a:endParaRPr lang="pt-BR" sz="1200" kern="1200" dirty="0">
              <a:solidFill>
                <a:schemeClr val="tx1"/>
              </a:solidFill>
              <a:effectLst/>
              <a:latin typeface="+mn-lt"/>
              <a:ea typeface="+mn-ea"/>
              <a:cs typeface="+mn-cs"/>
            </a:endParaRPr>
          </a:p>
          <a:p>
            <a:pPr marL="171450" indent="-171450">
              <a:buFont typeface="Arial" panose="020B0604020202020204" pitchFamily="34" charset="0"/>
              <a:buChar char="•"/>
            </a:pPr>
            <a:r>
              <a:rPr lang="pt-BR" sz="1200" kern="1200" dirty="0">
                <a:solidFill>
                  <a:schemeClr val="tx1"/>
                </a:solidFill>
                <a:effectLst/>
                <a:latin typeface="+mn-lt"/>
                <a:ea typeface="+mn-ea"/>
                <a:cs typeface="+mn-cs"/>
              </a:rPr>
              <a:t>Um plano de recuperação descreve os próprios objetivos de vida da pessoa. Dependendo da pessoa, pode incluir: reencontrar amigos, voltar à escola, lidar com situações difíceis, etc.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O plano descreve como a pessoa trabalhará para atingir esses objetivos.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O plano é conduzido pela pessoa em questão e reflete suas escolhas, vontades e preferências de apoio e cuidado.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Pode incluir um plano pessoal para lidar com o sofrimento, para o qual a pessoa pode listar possíveis ações que podem ser tomadas para evitar que a situação se agrave. </a:t>
            </a:r>
          </a:p>
          <a:p>
            <a:pPr marL="171450" indent="-171450">
              <a:buFont typeface="Arial" panose="020B0604020202020204" pitchFamily="34" charset="0"/>
              <a:buChar char="•"/>
            </a:pPr>
            <a:r>
              <a:rPr lang="pt-BR" sz="1200" kern="1200" dirty="0">
                <a:solidFill>
                  <a:schemeClr val="tx1"/>
                </a:solidFill>
                <a:effectLst/>
                <a:latin typeface="+mn-lt"/>
                <a:ea typeface="+mn-ea"/>
                <a:cs typeface="+mn-cs"/>
              </a:rPr>
              <a:t>Um plano de recuperação também pode incluir uma diretiva antecipada sobre cuidados e tratamento. </a:t>
            </a:r>
          </a:p>
          <a:p>
            <a:pPr marL="0" marR="0" lvl="0" indent="0" algn="just" defTabSz="914400" rtl="0" eaLnBrk="1" fontAlgn="auto" latinLnBrk="0" hangingPunct="1">
              <a:lnSpc>
                <a:spcPct val="115000"/>
              </a:lnSpc>
              <a:spcBef>
                <a:spcPts val="0"/>
              </a:spcBef>
              <a:spcAft>
                <a:spcPts val="1000"/>
              </a:spcAft>
              <a:buClrTx/>
              <a:buSzTx/>
              <a:buFontTx/>
              <a:buNone/>
              <a:tabLst/>
              <a:defRPr/>
            </a:pP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Este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tema</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é</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aprofundado</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no </a:t>
            </a:r>
            <a:r>
              <a:rPr lang="en-US"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módulo</a:t>
            </a:r>
            <a:r>
              <a:rPr lang="en-US" i="1"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en-US" i="1"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Práticas</a:t>
            </a:r>
            <a:r>
              <a:rPr lang="en-US" i="1"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de </a:t>
            </a:r>
            <a:r>
              <a:rPr lang="en-US" i="1"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recuperação</a:t>
            </a:r>
            <a:r>
              <a:rPr lang="en-US" i="1"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para a </a:t>
            </a:r>
            <a:r>
              <a:rPr lang="en-US" i="1"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saúde</a:t>
            </a:r>
            <a:r>
              <a:rPr lang="en-US" i="1"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mental e o </a:t>
            </a:r>
            <a:r>
              <a:rPr lang="en-US" i="1" dirty="0" err="1">
                <a:solidFill>
                  <a:srgbClr val="4F81BD"/>
                </a:solidFill>
                <a:latin typeface="Calibri" panose="020F0502020204030204" pitchFamily="34" charset="0"/>
                <a:ea typeface="Times New Roman" panose="02020603050405020304" pitchFamily="18" charset="0"/>
                <a:cs typeface="Times New Roman" panose="02020603050405020304" pitchFamily="18" charset="0"/>
              </a:rPr>
              <a:t>bem-estar</a:t>
            </a:r>
            <a:r>
              <a:rPr lang="en-US" i="1"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a:t>
            </a:r>
            <a:r>
              <a:rPr lang="en-US"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 </a:t>
            </a:r>
            <a:r>
              <a:rPr lang="pt-BR" sz="1200" kern="1200" dirty="0">
                <a:solidFill>
                  <a:schemeClr val="tx1"/>
                </a:solidFill>
                <a:effectLst/>
                <a:latin typeface="+mn-lt"/>
                <a:ea typeface="+mn-ea"/>
                <a:cs typeface="+mn-cs"/>
              </a:rPr>
              <a:t>um modelo de plano de recuperação pode ser acessado no módulo intitulado </a:t>
            </a:r>
            <a:r>
              <a:rPr lang="pt-BR" sz="1200" i="1" kern="1200" dirty="0">
                <a:solidFill>
                  <a:schemeClr val="tx1"/>
                </a:solidFill>
                <a:effectLst/>
                <a:latin typeface="+mn-lt"/>
                <a:ea typeface="+mn-ea"/>
                <a:cs typeface="+mn-cs"/>
              </a:rPr>
              <a:t>Planejamento de recuperação centrado na pessoa para saúde mental e bem-estar.</a:t>
            </a:r>
          </a:p>
        </p:txBody>
      </p:sp>
      <p:sp>
        <p:nvSpPr>
          <p:cNvPr id="4" name="Slide Number Placeholder 3"/>
          <p:cNvSpPr>
            <a:spLocks noGrp="1"/>
          </p:cNvSpPr>
          <p:nvPr>
            <p:ph type="sldNum" sz="quarter" idx="5"/>
          </p:nvPr>
        </p:nvSpPr>
        <p:spPr/>
        <p:txBody>
          <a:bodyPr/>
          <a:lstStyle/>
          <a:p>
            <a:fld id="{F4F7DB96-B4E3-48F2-8E35-A4648E993116}" type="slidenum">
              <a:rPr lang="en-CH" smtClean="0"/>
              <a:t>67</a:t>
            </a:fld>
            <a:endParaRPr lang="en-CH"/>
          </a:p>
        </p:txBody>
      </p:sp>
    </p:spTree>
    <p:extLst>
      <p:ext uri="{BB962C8B-B14F-4D97-AF65-F5344CB8AC3E}">
        <p14:creationId xmlns:p14="http://schemas.microsoft.com/office/powerpoint/2010/main" val="226744676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17700" y="868363"/>
            <a:ext cx="2944813" cy="1657350"/>
          </a:xfrm>
        </p:spPr>
      </p:sp>
      <p:sp>
        <p:nvSpPr>
          <p:cNvPr id="3" name="Notes Placeholder 2"/>
          <p:cNvSpPr>
            <a:spLocks noGrp="1"/>
          </p:cNvSpPr>
          <p:nvPr>
            <p:ph type="body" idx="1"/>
          </p:nvPr>
        </p:nvSpPr>
        <p:spPr>
          <a:xfrm>
            <a:off x="685800" y="2526030"/>
            <a:ext cx="5486400" cy="5474970"/>
          </a:xfrm>
        </p:spPr>
        <p:txBody>
          <a:bodyPr/>
          <a:lstStyle/>
          <a:p>
            <a:pPr>
              <a:lnSpc>
                <a:spcPct val="115000"/>
              </a:lnSpc>
              <a:spcAft>
                <a:spcPts val="600"/>
              </a:spcAft>
            </a:pPr>
            <a:r>
              <a:rPr lang="pt" b="1" i="1" dirty="0">
                <a:latin typeface="Calibri" panose="020F0502020204030204" pitchFamily="34" charset="0"/>
                <a:ea typeface="Times New Roman" panose="02020603050405020304" pitchFamily="18" charset="0"/>
                <a:cs typeface="Times New Roman" panose="02020603050405020304" pitchFamily="18" charset="0"/>
              </a:rPr>
              <a:t>Exercício 4.1: </a:t>
            </a:r>
            <a:r>
              <a:rPr lang="pt-BR" b="1" i="1" dirty="0">
                <a:latin typeface="Calibri" panose="020F0502020204030204" pitchFamily="34" charset="0"/>
                <a:ea typeface="Times New Roman" panose="02020603050405020304" pitchFamily="18" charset="0"/>
                <a:cs typeface="Times New Roman" panose="02020603050405020304" pitchFamily="18" charset="0"/>
              </a:rPr>
              <a:t>O papel do indivíduo, bem como das famílias, amigos e outros apoiadores na promoção da recuperação (20 minutos)</a:t>
            </a:r>
            <a:endParaRPr lang="en-CH">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pt"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O objetivo deste exercício é permitir que os participantes explorem como a promoção de uma abordagem de recuperação pode começar com a pessoa. Em seguida, explora como familiares, amigos e outros apoiadores também podem desempenhar um papel importante no processo de recuperação.</a:t>
            </a:r>
            <a:endParaRPr lang="en-CH">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pt"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Pergunte ao grupo:</a:t>
            </a:r>
            <a:endParaRPr lang="en-CH">
              <a:latin typeface="Calibri" panose="020F0502020204030204" pitchFamily="34" charset="0"/>
              <a:ea typeface="SimSun" panose="02010600030101010101" pitchFamily="2" charset="-122"/>
              <a:cs typeface="Arial" panose="020B0604020202020204" pitchFamily="34" charset="0"/>
            </a:endParaRPr>
          </a:p>
          <a:p>
            <a:pPr marL="171450" indent="-171450">
              <a:lnSpc>
                <a:spcPct val="115000"/>
              </a:lnSpc>
              <a:spcAft>
                <a:spcPts val="600"/>
              </a:spcAft>
              <a:buFont typeface="Arial" panose="020B0604020202020204" pitchFamily="34" charset="0"/>
              <a:buChar char="•"/>
            </a:pPr>
            <a:r>
              <a:rPr lang="pt" b="1" dirty="0">
                <a:latin typeface="Calibri" panose="020F0502020204030204" pitchFamily="34" charset="0"/>
                <a:ea typeface="SimSun" panose="02010600030101010101" pitchFamily="2" charset="-122"/>
                <a:cs typeface="Arial" panose="020B0604020202020204" pitchFamily="34" charset="0"/>
              </a:rPr>
              <a:t>Como as pessoas podem promover sua própria recuperação?</a:t>
            </a:r>
            <a:endParaRPr lang="en-CH" b="1">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Algumas respostas possíveis podem incluir:</a:t>
            </a:r>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 Desenvolver práticas que façam a pessoa se sentir melhor e identificar estratégias que promovam e mantenham o bem-estar. </a:t>
            </a:r>
          </a:p>
          <a:p>
            <a:r>
              <a:rPr lang="pt-BR" sz="1200" kern="1200" dirty="0">
                <a:solidFill>
                  <a:schemeClr val="tx1"/>
                </a:solidFill>
                <a:effectLst/>
                <a:latin typeface="+mn-lt"/>
                <a:ea typeface="+mn-ea"/>
                <a:cs typeface="+mn-cs"/>
              </a:rPr>
              <a:t>• Buscar práticas culturais e espirituais de crescimento e autoconhecimento. </a:t>
            </a:r>
          </a:p>
          <a:p>
            <a:r>
              <a:rPr lang="pt-BR" sz="1200" kern="1200" dirty="0">
                <a:solidFill>
                  <a:schemeClr val="tx1"/>
                </a:solidFill>
                <a:effectLst/>
                <a:latin typeface="+mn-lt"/>
                <a:ea typeface="+mn-ea"/>
                <a:cs typeface="+mn-cs"/>
              </a:rPr>
              <a:t>• Rejeitar rótulos e narrativas incapacitantes que limitam o potencial de alguém. </a:t>
            </a:r>
          </a:p>
          <a:p>
            <a:r>
              <a:rPr lang="pt-BR" sz="1200" kern="1200" dirty="0">
                <a:solidFill>
                  <a:schemeClr val="tx1"/>
                </a:solidFill>
                <a:effectLst/>
                <a:latin typeface="+mn-lt"/>
                <a:ea typeface="+mn-ea"/>
                <a:cs typeface="+mn-cs"/>
              </a:rPr>
              <a:t>• Procurar relacionamentos com aqueles que podem agir como pares e iguais que valorizam o conhecimento e a autonomia uns dos outros, independentemente de a pessoa ter tido ou não o mesmo tipo de experiência vivida. </a:t>
            </a:r>
          </a:p>
          <a:p>
            <a:r>
              <a:rPr lang="pt-BR" sz="1200" kern="1200" dirty="0">
                <a:solidFill>
                  <a:schemeClr val="tx1"/>
                </a:solidFill>
                <a:effectLst/>
                <a:latin typeface="+mn-lt"/>
                <a:ea typeface="+mn-ea"/>
                <a:cs typeface="+mn-cs"/>
              </a:rPr>
              <a:t>• Não se culpar por ter sofrido abuso ou discriminação. </a:t>
            </a:r>
          </a:p>
          <a:p>
            <a:r>
              <a:rPr lang="pt-BR" sz="1200" kern="1200" dirty="0">
                <a:solidFill>
                  <a:schemeClr val="tx1"/>
                </a:solidFill>
                <a:effectLst/>
                <a:latin typeface="+mn-lt"/>
                <a:ea typeface="+mn-ea"/>
                <a:cs typeface="+mn-cs"/>
              </a:rPr>
              <a:t>• Ser claro com os outros indicando que a recuperação é possível e que eles estão no centro de sua recuperação e que dirigem todas as decisões sobre sua própria vida. </a:t>
            </a:r>
          </a:p>
          <a:p>
            <a:r>
              <a:rPr lang="pt-BR" sz="1200" kern="1200" dirty="0">
                <a:solidFill>
                  <a:schemeClr val="tx1"/>
                </a:solidFill>
                <a:effectLst/>
                <a:latin typeface="+mn-lt"/>
                <a:ea typeface="+mn-ea"/>
                <a:cs typeface="+mn-cs"/>
              </a:rPr>
              <a:t>• Desenvolver seu próprio plano com base em estratégias que considerem úteis ao longo de sua jornada de recuperação. </a:t>
            </a:r>
          </a:p>
          <a:p>
            <a:r>
              <a:rPr lang="pt-BR" sz="1200" kern="1200" dirty="0">
                <a:solidFill>
                  <a:schemeClr val="tx1"/>
                </a:solidFill>
                <a:effectLst/>
                <a:latin typeface="+mn-lt"/>
                <a:ea typeface="+mn-ea"/>
                <a:cs typeface="+mn-cs"/>
              </a:rPr>
              <a:t>• Ouvir as experiências dos outros e compartilhar sua própria história. </a:t>
            </a:r>
          </a:p>
          <a:p>
            <a:r>
              <a:rPr lang="pt-BR" sz="1200" kern="1200" dirty="0">
                <a:solidFill>
                  <a:schemeClr val="tx1"/>
                </a:solidFill>
                <a:effectLst/>
                <a:latin typeface="+mn-lt"/>
                <a:ea typeface="+mn-ea"/>
                <a:cs typeface="+mn-cs"/>
              </a:rPr>
              <a:t>• Explorar oportunidades para ser mais ativo e engajado na comunidade. </a:t>
            </a:r>
          </a:p>
          <a:p>
            <a:pPr marL="342900" marR="0" lvl="0" indent="-342900">
              <a:lnSpc>
                <a:spcPct val="115000"/>
              </a:lnSpc>
              <a:spcBef>
                <a:spcPts val="0"/>
              </a:spcBef>
              <a:spcAft>
                <a:spcPts val="1000"/>
              </a:spcAft>
              <a:buFont typeface="Symbol" panose="05050102010706020507" pitchFamily="18" charset="2"/>
              <a:buChar char=""/>
            </a:pPr>
            <a:endParaRPr lang="en-CH">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68</a:t>
            </a:fld>
            <a:endParaRPr lang="en-CH"/>
          </a:p>
        </p:txBody>
      </p:sp>
    </p:spTree>
    <p:extLst>
      <p:ext uri="{BB962C8B-B14F-4D97-AF65-F5344CB8AC3E}">
        <p14:creationId xmlns:p14="http://schemas.microsoft.com/office/powerpoint/2010/main" val="96856407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0875" y="1143000"/>
            <a:ext cx="3108325" cy="1749425"/>
          </a:xfrm>
        </p:spPr>
      </p:sp>
      <p:sp>
        <p:nvSpPr>
          <p:cNvPr id="3" name="Notes Placeholder 2"/>
          <p:cNvSpPr>
            <a:spLocks noGrp="1"/>
          </p:cNvSpPr>
          <p:nvPr>
            <p:ph type="body" idx="1"/>
          </p:nvPr>
        </p:nvSpPr>
        <p:spPr>
          <a:xfrm>
            <a:off x="685800" y="3200400"/>
            <a:ext cx="5486400" cy="4800600"/>
          </a:xfrm>
        </p:spPr>
        <p:txBody>
          <a:bodyPr/>
          <a:lstStyle/>
          <a:p>
            <a:pPr>
              <a:lnSpc>
                <a:spcPct val="115000"/>
              </a:lnSpc>
              <a:spcAft>
                <a:spcPts val="600"/>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Depois que os participantes tiverem a oportunidade de discutir a primeira questão, pergunte ao grupo:</a:t>
            </a:r>
            <a:endParaRPr lang="en-CH">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600"/>
              </a:spcAft>
              <a:buFont typeface="Symbol" panose="05050102010706020507" pitchFamily="18" charset="2"/>
              <a:buChar char=""/>
            </a:pPr>
            <a:r>
              <a:rPr lang="pt-BR" b="1" dirty="0">
                <a:latin typeface="Calibri" panose="020F0502020204030204" pitchFamily="34" charset="0"/>
                <a:ea typeface="SimSun" panose="02010600030101010101" pitchFamily="2" charset="-122"/>
                <a:cs typeface="Arial" panose="020B0604020202020204" pitchFamily="34" charset="0"/>
              </a:rPr>
              <a:t>Como as famílias e outros apoiadores podem promover a recuperação?</a:t>
            </a:r>
            <a:endParaRPr lang="en-CH">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pt-BR"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Algumas respostas possíveis</a:t>
            </a:r>
            <a:r>
              <a:rPr lang="pt" dirty="0">
                <a:solidFill>
                  <a:srgbClr val="4F81BD"/>
                </a:solidFill>
                <a:latin typeface="Calibri" panose="020F0502020204030204" pitchFamily="34" charset="0"/>
                <a:ea typeface="Times New Roman" panose="02020603050405020304" pitchFamily="18" charset="0"/>
                <a:cs typeface="Times New Roman" panose="02020603050405020304" pitchFamily="18" charset="0"/>
              </a:rPr>
              <a:t>:</a:t>
            </a:r>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 Certificando-se de que os serviços e apoiadores respeitem as opiniões, decisões e escolhas do indivíduo em seu tratamento, cuidados e outras áreas da vida, em vez de tomar decisões em seu nome. (Para mais informações sobre este tema, consulte o módulo </a:t>
            </a:r>
            <a:r>
              <a:rPr lang="pt-BR" sz="1200" i="1" kern="1200" dirty="0">
                <a:solidFill>
                  <a:schemeClr val="tx1"/>
                </a:solidFill>
                <a:effectLst/>
                <a:latin typeface="+mn-lt"/>
                <a:ea typeface="+mn-ea"/>
                <a:cs typeface="+mn-cs"/>
              </a:rPr>
              <a:t>Capacidade legal e direito de decidir </a:t>
            </a:r>
            <a:r>
              <a:rPr lang="pt-BR" sz="1200" kern="1200" dirty="0">
                <a:solidFill>
                  <a:schemeClr val="tx1"/>
                </a:solidFill>
                <a:effectLst/>
                <a:latin typeface="+mn-lt"/>
                <a:ea typeface="+mn-ea"/>
                <a:cs typeface="+mn-cs"/>
              </a:rPr>
              <a:t>e o módulo </a:t>
            </a:r>
            <a:r>
              <a:rPr lang="pt-BR" sz="1200" i="1" kern="1200" dirty="0">
                <a:solidFill>
                  <a:schemeClr val="tx1"/>
                </a:solidFill>
                <a:effectLst/>
                <a:latin typeface="+mn-lt"/>
                <a:ea typeface="+mn-ea"/>
                <a:cs typeface="+mn-cs"/>
              </a:rPr>
              <a:t>Tomada de decisão apoiada e planejamento antecipado</a:t>
            </a:r>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 Reconhecendo que podem surgir diferenças de opinião, mas que, em última análise, as decisões do indivíduo devem ser respeitadas. Apoiando o direito do indivíduo de fazer suas próprias escolhas e estabelecer sua própria identidade e compreensão do que está vivenciando. </a:t>
            </a:r>
          </a:p>
          <a:p>
            <a:r>
              <a:rPr lang="pt-BR" sz="1200" kern="1200" dirty="0">
                <a:solidFill>
                  <a:schemeClr val="tx1"/>
                </a:solidFill>
                <a:effectLst/>
                <a:latin typeface="+mn-lt"/>
                <a:ea typeface="+mn-ea"/>
                <a:cs typeface="+mn-cs"/>
              </a:rPr>
              <a:t>• Descobrindo mais sobre as opções e estratégias de suporte que o indivíduo considera útil manter para melhorar o seu bem-estar. </a:t>
            </a:r>
          </a:p>
          <a:p>
            <a:r>
              <a:rPr lang="pt-BR" sz="1200" kern="1200" dirty="0">
                <a:solidFill>
                  <a:schemeClr val="tx1"/>
                </a:solidFill>
                <a:effectLst/>
                <a:latin typeface="+mn-lt"/>
                <a:ea typeface="+mn-ea"/>
                <a:cs typeface="+mn-cs"/>
              </a:rPr>
              <a:t>• Apoiando os indivíduos a se envolverem ativamente em sua comunidade local. </a:t>
            </a:r>
          </a:p>
          <a:p>
            <a:r>
              <a:rPr lang="pt-BR" sz="1200" kern="1200" dirty="0">
                <a:solidFill>
                  <a:schemeClr val="tx1"/>
                </a:solidFill>
                <a:effectLst/>
                <a:latin typeface="+mn-lt"/>
                <a:ea typeface="+mn-ea"/>
                <a:cs typeface="+mn-cs"/>
              </a:rPr>
              <a:t>• Incluindo o indivíduo na vida familiar e nas decisões em igualdade de condições com os demais membros da família. </a:t>
            </a:r>
          </a:p>
          <a:p>
            <a:r>
              <a:rPr lang="pt-BR" sz="1200" kern="1200" dirty="0">
                <a:solidFill>
                  <a:schemeClr val="tx1"/>
                </a:solidFill>
                <a:effectLst/>
                <a:latin typeface="+mn-lt"/>
                <a:ea typeface="+mn-ea"/>
                <a:cs typeface="+mn-cs"/>
              </a:rPr>
              <a:t>• Apoiando o indivíduo para garantir que ele esteja sendo tratado de forma justa e sem discriminação pelos serviços de saúde e agências locais. </a:t>
            </a:r>
          </a:p>
          <a:p>
            <a:pPr marL="342900" marR="0" lvl="0" indent="-342900">
              <a:lnSpc>
                <a:spcPct val="115000"/>
              </a:lnSpc>
              <a:spcBef>
                <a:spcPts val="0"/>
              </a:spcBef>
              <a:spcAft>
                <a:spcPts val="1000"/>
              </a:spcAft>
              <a:buFont typeface="Symbol" panose="05050102010706020507" pitchFamily="18" charset="2"/>
              <a:buChar char=""/>
            </a:pPr>
            <a:endParaRPr lang="en-CH">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69</a:t>
            </a:fld>
            <a:endParaRPr lang="en-CH"/>
          </a:p>
        </p:txBody>
      </p:sp>
    </p:spTree>
    <p:extLst>
      <p:ext uri="{BB962C8B-B14F-4D97-AF65-F5344CB8AC3E}">
        <p14:creationId xmlns:p14="http://schemas.microsoft.com/office/powerpoint/2010/main" val="51672063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8575" y="147638"/>
            <a:ext cx="3540125" cy="1990725"/>
          </a:xfrm>
        </p:spPr>
      </p:sp>
      <p:sp>
        <p:nvSpPr>
          <p:cNvPr id="3" name="Notes Placeholder 2"/>
          <p:cNvSpPr>
            <a:spLocks noGrp="1"/>
          </p:cNvSpPr>
          <p:nvPr>
            <p:ph type="body" idx="1"/>
          </p:nvPr>
        </p:nvSpPr>
        <p:spPr>
          <a:xfrm>
            <a:off x="685800" y="2160270"/>
            <a:ext cx="5486400" cy="5840730"/>
          </a:xfrm>
        </p:spPr>
        <p:txBody>
          <a:bodyPr/>
          <a:lstStyle/>
          <a:p>
            <a:pPr>
              <a:lnSpc>
                <a:spcPct val="115000"/>
              </a:lnSpc>
              <a:spcAft>
                <a:spcPts val="600"/>
              </a:spcAft>
            </a:pPr>
            <a:r>
              <a:rPr lang="en-GB" b="1" i="1" dirty="0" err="1">
                <a:latin typeface="Calibri" panose="020F0502020204030204" pitchFamily="34" charset="0"/>
                <a:ea typeface="SimSun" panose="02010600030101010101" pitchFamily="2" charset="-122"/>
                <a:cs typeface="Arial" panose="020B0604020202020204" pitchFamily="34" charset="0"/>
              </a:rPr>
              <a:t>Exercício</a:t>
            </a:r>
            <a:r>
              <a:rPr lang="en-GB" b="1" i="1" dirty="0">
                <a:latin typeface="Calibri" panose="020F0502020204030204" pitchFamily="34" charset="0"/>
                <a:ea typeface="SimSun" panose="02010600030101010101" pitchFamily="2" charset="-122"/>
                <a:cs typeface="Arial" panose="020B0604020202020204" pitchFamily="34" charset="0"/>
              </a:rPr>
              <a:t> 4.2: </a:t>
            </a:r>
            <a:r>
              <a:rPr lang="en-GB" b="1" i="1" dirty="0" err="1">
                <a:latin typeface="Calibri" panose="020F0502020204030204" pitchFamily="34" charset="0"/>
                <a:ea typeface="SimSun" panose="02010600030101010101" pitchFamily="2" charset="-122"/>
                <a:cs typeface="Arial" panose="020B0604020202020204" pitchFamily="34" charset="0"/>
              </a:rPr>
              <a:t>Histórias</a:t>
            </a:r>
            <a:r>
              <a:rPr lang="en-GB" b="1" i="1" dirty="0">
                <a:latin typeface="Calibri" panose="020F0502020204030204" pitchFamily="34" charset="0"/>
                <a:ea typeface="SimSun" panose="02010600030101010101" pitchFamily="2" charset="-122"/>
                <a:cs typeface="Arial" panose="020B0604020202020204" pitchFamily="34" charset="0"/>
              </a:rPr>
              <a:t> de </a:t>
            </a:r>
            <a:r>
              <a:rPr lang="en-GB" b="1" i="1" dirty="0" err="1">
                <a:latin typeface="Calibri" panose="020F0502020204030204" pitchFamily="34" charset="0"/>
                <a:ea typeface="SimSun" panose="02010600030101010101" pitchFamily="2" charset="-122"/>
                <a:cs typeface="Arial" panose="020B0604020202020204" pitchFamily="34" charset="0"/>
              </a:rPr>
              <a:t>recuperação</a:t>
            </a:r>
            <a:r>
              <a:rPr lang="en-GB" b="1" i="1" dirty="0">
                <a:latin typeface="Calibri" panose="020F0502020204030204" pitchFamily="34" charset="0"/>
                <a:ea typeface="SimSun" panose="02010600030101010101" pitchFamily="2" charset="-122"/>
                <a:cs typeface="Arial" panose="020B0604020202020204" pitchFamily="34" charset="0"/>
              </a:rPr>
              <a:t> </a:t>
            </a:r>
            <a:r>
              <a:rPr lang="en-GB" b="1" i="1" dirty="0" err="1">
                <a:latin typeface="Calibri" panose="020F0502020204030204" pitchFamily="34" charset="0"/>
                <a:ea typeface="SimSun" panose="02010600030101010101" pitchFamily="2" charset="-122"/>
                <a:cs typeface="Arial" panose="020B0604020202020204" pitchFamily="34" charset="0"/>
              </a:rPr>
              <a:t>pessoal</a:t>
            </a:r>
            <a:r>
              <a:rPr lang="en-GB" b="1" i="1" dirty="0">
                <a:latin typeface="Calibri" panose="020F0502020204030204" pitchFamily="34" charset="0"/>
                <a:ea typeface="SimSun" panose="02010600030101010101" pitchFamily="2" charset="-122"/>
                <a:cs typeface="Arial" panose="020B0604020202020204" pitchFamily="34" charset="0"/>
              </a:rPr>
              <a:t> (20 min.)</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pt-BR" dirty="0">
                <a:solidFill>
                  <a:srgbClr val="4F81BD"/>
                </a:solidFill>
                <a:latin typeface="Calibri" panose="020F0502020204030204" pitchFamily="34" charset="0"/>
                <a:ea typeface="SimSun" panose="02010600030101010101" pitchFamily="2" charset="-122"/>
                <a:cs typeface="Arial" panose="020B0604020202020204" pitchFamily="34" charset="0"/>
              </a:rPr>
              <a:t>Selecione 3 histórias de recuperação pessoal entre os vídeos disponíveis no Projeto Paradigma Aberto:</a:t>
            </a:r>
            <a:endParaRPr lang="en-CH">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pt" b="1" dirty="0">
                <a:latin typeface="Calibri" panose="020F0502020204030204" pitchFamily="34" charset="0"/>
                <a:ea typeface="SimSun" panose="02010600030101010101" pitchFamily="2" charset="-122"/>
                <a:cs typeface="Arial" panose="020B0604020202020204" pitchFamily="34" charset="0"/>
              </a:rPr>
              <a:t>Projeto Paradigma Aberto </a:t>
            </a:r>
            <a:r>
              <a:rPr lang="pt" b="1" i="1" dirty="0">
                <a:latin typeface="Calibri" panose="020F0502020204030204" pitchFamily="34" charset="0"/>
                <a:ea typeface="SimSun" panose="02010600030101010101" pitchFamily="2" charset="-122"/>
                <a:cs typeface="Arial" panose="020B0604020202020204" pitchFamily="34" charset="0"/>
              </a:rPr>
              <a:t>( </a:t>
            </a:r>
            <a:r>
              <a:rPr lang="pt" b="1"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3" action="ppaction://hlinkfile" tooltip="P.J. Moynihan – Digital Eyes Film Producer, 2013 #331">
                  <a:extLst>
                    <a:ext uri="{A12FA001-AC4F-418D-AE19-62706E023703}">
                      <ahyp:hlinkClr xmlns:ahyp="http://schemas.microsoft.com/office/drawing/2018/hyperlinkcolor" val="tx"/>
                    </a:ext>
                  </a:extLst>
                </a:hlinkClick>
              </a:rPr>
              <a:t>18 </a:t>
            </a:r>
            <a:r>
              <a:rPr lang="pt" b="1" i="1" dirty="0">
                <a:latin typeface="Calibri" panose="020F0502020204030204" pitchFamily="34" charset="0"/>
                <a:ea typeface="SimSun" panose="02010600030101010101" pitchFamily="2" charset="-122"/>
                <a:cs typeface="Arial" panose="020B0604020202020204" pitchFamily="34" charset="0"/>
              </a:rPr>
              <a:t>) </a:t>
            </a:r>
            <a:r>
              <a:rPr lang="pt" b="1" dirty="0">
                <a:latin typeface="Calibri" panose="020F0502020204030204" pitchFamily="34" charset="0"/>
                <a:ea typeface="SimSun" panose="02010600030101010101" pitchFamily="2" charset="-122"/>
                <a:cs typeface="Arial" panose="020B0604020202020204" pitchFamily="34" charset="0"/>
              </a:rPr>
              <a:t>:</a:t>
            </a:r>
            <a:endParaRPr lang="en-CH">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pt" u="sng" dirty="0">
                <a:solidFill>
                  <a:srgbClr val="0000FF"/>
                </a:solidFill>
                <a:latin typeface="Calibri" panose="020F0502020204030204" pitchFamily="34" charset="0"/>
                <a:ea typeface="SimSun" panose="02010600030101010101" pitchFamily="2" charset="-122"/>
                <a:cs typeface="Arial" panose="020B0604020202020204" pitchFamily="34" charset="0"/>
              </a:rPr>
              <a:t>https:// </a:t>
            </a:r>
            <a:r>
              <a:rPr lang="pt" u="sng" dirty="0" err="1">
                <a:solidFill>
                  <a:srgbClr val="0000FF"/>
                </a:solidFill>
                <a:latin typeface="Calibri" panose="020F0502020204030204" pitchFamily="34" charset="0"/>
                <a:ea typeface="SimSun" panose="02010600030101010101" pitchFamily="2" charset="-122"/>
                <a:cs typeface="Arial" panose="020B0604020202020204" pitchFamily="34" charset="0"/>
              </a:rPr>
              <a:t>youtu.be</a:t>
            </a:r>
            <a:r>
              <a:rPr lang="pt" u="sng" dirty="0">
                <a:solidFill>
                  <a:srgbClr val="0000FF"/>
                </a:solidFill>
                <a:latin typeface="Calibri" panose="020F0502020204030204" pitchFamily="34" charset="0"/>
                <a:ea typeface="SimSun" panose="02010600030101010101" pitchFamily="2" charset="-122"/>
                <a:cs typeface="Arial" panose="020B0604020202020204" pitchFamily="34" charset="0"/>
              </a:rPr>
              <a:t> /wbu6VWhe86U </a:t>
            </a: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pt-BR" b="1" dirty="0">
                <a:solidFill>
                  <a:srgbClr val="4F81BD"/>
                </a:solidFill>
                <a:latin typeface="Calibri" panose="020F0502020204030204" pitchFamily="34" charset="0"/>
                <a:ea typeface="SimSun" panose="02010600030101010101" pitchFamily="2" charset="-122"/>
                <a:cs typeface="Arial" panose="020B0604020202020204" pitchFamily="34" charset="0"/>
              </a:rPr>
              <a:t>acesso</a:t>
            </a:r>
            <a:r>
              <a:rPr lang="pt" b="1" dirty="0">
                <a:solidFill>
                  <a:srgbClr val="4F81BD"/>
                </a:solidFill>
                <a:latin typeface="Calibri" panose="020F0502020204030204" pitchFamily="34" charset="0"/>
                <a:ea typeface="SimSun" panose="02010600030101010101" pitchFamily="2" charset="-122"/>
                <a:cs typeface="Arial" panose="020B0604020202020204" pitchFamily="34" charset="0"/>
              </a:rPr>
              <a:t> em 9 de abril de 2019).</a:t>
            </a:r>
            <a:endParaRPr lang="en-CH">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Experiências pessoais disponíveis através do link acima incluem: Celia Brown, </a:t>
            </a:r>
            <a:r>
              <a:rPr lang="pt" dirty="0" err="1">
                <a:solidFill>
                  <a:srgbClr val="4F81BD"/>
                </a:solidFill>
                <a:latin typeface="Calibri" panose="020F0502020204030204" pitchFamily="34" charset="0"/>
                <a:ea typeface="SimSun" panose="02010600030101010101" pitchFamily="2" charset="-122"/>
                <a:cs typeface="Arial" panose="020B0604020202020204" pitchFamily="34" charset="0"/>
              </a:rPr>
              <a:t>Oryx</a:t>
            </a: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 Cohen, </a:t>
            </a:r>
            <a:r>
              <a:rPr lang="pt" dirty="0" err="1">
                <a:solidFill>
                  <a:srgbClr val="4F81BD"/>
                </a:solidFill>
                <a:latin typeface="Calibri" panose="020F0502020204030204" pitchFamily="34" charset="0"/>
                <a:ea typeface="SimSun" panose="02010600030101010101" pitchFamily="2" charset="-122"/>
                <a:cs typeface="Arial" panose="020B0604020202020204" pitchFamily="34" charset="0"/>
              </a:rPr>
              <a:t>Sera</a:t>
            </a: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pt" dirty="0" err="1">
                <a:solidFill>
                  <a:srgbClr val="4F81BD"/>
                </a:solidFill>
                <a:latin typeface="Calibri" panose="020F0502020204030204" pitchFamily="34" charset="0"/>
                <a:ea typeface="SimSun" panose="02010600030101010101" pitchFamily="2" charset="-122"/>
                <a:cs typeface="Arial" panose="020B0604020202020204" pitchFamily="34" charset="0"/>
              </a:rPr>
              <a:t>Davidow</a:t>
            </a: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pt" dirty="0">
                <a:latin typeface="Calibri" panose="020F0502020204030204" pitchFamily="34" charset="0"/>
                <a:ea typeface="SimSun" panose="02010600030101010101" pitchFamily="2" charset="-122"/>
                <a:cs typeface="Arial" panose="020B0604020202020204" pitchFamily="34" charset="0"/>
              </a:rPr>
              <a:t> </a:t>
            </a: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Sean Donovan, Dorothy </a:t>
            </a:r>
            <a:r>
              <a:rPr lang="pt" dirty="0" err="1">
                <a:solidFill>
                  <a:srgbClr val="4F81BD"/>
                </a:solidFill>
                <a:latin typeface="Calibri" panose="020F0502020204030204" pitchFamily="34" charset="0"/>
                <a:ea typeface="SimSun" panose="02010600030101010101" pitchFamily="2" charset="-122"/>
                <a:cs typeface="Arial" panose="020B0604020202020204" pitchFamily="34" charset="0"/>
              </a:rPr>
              <a:t>Dundas</a:t>
            </a: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 Will Eberle, Dr. Dan Fisher, Jenna </a:t>
            </a:r>
            <a:r>
              <a:rPr lang="pt" dirty="0" err="1">
                <a:solidFill>
                  <a:srgbClr val="4F81BD"/>
                </a:solidFill>
                <a:latin typeface="Calibri" panose="020F0502020204030204" pitchFamily="34" charset="0"/>
                <a:ea typeface="SimSun" panose="02010600030101010101" pitchFamily="2" charset="-122"/>
                <a:cs typeface="Arial" panose="020B0604020202020204" pitchFamily="34" charset="0"/>
              </a:rPr>
              <a:t>Fogle</a:t>
            </a: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 Marty </a:t>
            </a:r>
            <a:r>
              <a:rPr lang="pt" dirty="0" err="1">
                <a:solidFill>
                  <a:srgbClr val="4F81BD"/>
                </a:solidFill>
                <a:latin typeface="Calibri" panose="020F0502020204030204" pitchFamily="34" charset="0"/>
                <a:ea typeface="SimSun" panose="02010600030101010101" pitchFamily="2" charset="-122"/>
                <a:cs typeface="Arial" panose="020B0604020202020204" pitchFamily="34" charset="0"/>
              </a:rPr>
              <a:t>Hadge</a:t>
            </a: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 , Leah Harris, Michael </a:t>
            </a:r>
            <a:r>
              <a:rPr lang="pt" dirty="0" err="1">
                <a:solidFill>
                  <a:srgbClr val="4F81BD"/>
                </a:solidFill>
                <a:latin typeface="Calibri" panose="020F0502020204030204" pitchFamily="34" charset="0"/>
                <a:ea typeface="SimSun" panose="02010600030101010101" pitchFamily="2" charset="-122"/>
                <a:cs typeface="Arial" panose="020B0604020202020204" pitchFamily="34" charset="0"/>
              </a:rPr>
              <a:t>Kerins</a:t>
            </a: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 , Amy </a:t>
            </a:r>
            <a:r>
              <a:rPr lang="pt" dirty="0" err="1">
                <a:solidFill>
                  <a:srgbClr val="4F81BD"/>
                </a:solidFill>
                <a:latin typeface="Calibri" panose="020F0502020204030204" pitchFamily="34" charset="0"/>
                <a:ea typeface="SimSun" panose="02010600030101010101" pitchFamily="2" charset="-122"/>
                <a:cs typeface="Arial" panose="020B0604020202020204" pitchFamily="34" charset="0"/>
              </a:rPr>
              <a:t>Long</a:t>
            </a: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 Daniel </a:t>
            </a:r>
            <a:r>
              <a:rPr lang="pt" dirty="0" err="1">
                <a:solidFill>
                  <a:srgbClr val="4F81BD"/>
                </a:solidFill>
                <a:latin typeface="Calibri" panose="020F0502020204030204" pitchFamily="34" charset="0"/>
                <a:ea typeface="SimSun" panose="02010600030101010101" pitchFamily="2" charset="-122"/>
                <a:cs typeface="Arial" panose="020B0604020202020204" pitchFamily="34" charset="0"/>
              </a:rPr>
              <a:t>Mackler</a:t>
            </a: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 , </a:t>
            </a:r>
            <a:r>
              <a:rPr lang="pt" dirty="0" err="1">
                <a:solidFill>
                  <a:srgbClr val="4F81BD"/>
                </a:solidFill>
                <a:latin typeface="Calibri" panose="020F0502020204030204" pitchFamily="34" charset="0"/>
                <a:ea typeface="SimSun" panose="02010600030101010101" pitchFamily="2" charset="-122"/>
                <a:cs typeface="Arial" panose="020B0604020202020204" pitchFamily="34" charset="0"/>
              </a:rPr>
              <a:t>Iden</a:t>
            </a: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pt" dirty="0" err="1">
                <a:solidFill>
                  <a:srgbClr val="4F81BD"/>
                </a:solidFill>
                <a:latin typeface="Calibri" panose="020F0502020204030204" pitchFamily="34" charset="0"/>
                <a:ea typeface="SimSun" panose="02010600030101010101" pitchFamily="2" charset="-122"/>
                <a:cs typeface="Arial" panose="020B0604020202020204" pitchFamily="34" charset="0"/>
              </a:rPr>
              <a:t>McCollum</a:t>
            </a: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 Steven Morgan, Matt </a:t>
            </a:r>
            <a:r>
              <a:rPr lang="pt" dirty="0" err="1">
                <a:solidFill>
                  <a:srgbClr val="4F81BD"/>
                </a:solidFill>
                <a:latin typeface="Calibri" panose="020F0502020204030204" pitchFamily="34" charset="0"/>
                <a:ea typeface="SimSun" panose="02010600030101010101" pitchFamily="2" charset="-122"/>
                <a:cs typeface="Arial" panose="020B0604020202020204" pitchFamily="34" charset="0"/>
              </a:rPr>
              <a:t>Samet</a:t>
            </a: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 , </a:t>
            </a:r>
            <a:r>
              <a:rPr lang="pt" dirty="0" err="1">
                <a:solidFill>
                  <a:srgbClr val="4F81BD"/>
                </a:solidFill>
                <a:latin typeface="Calibri" panose="020F0502020204030204" pitchFamily="34" charset="0"/>
                <a:ea typeface="SimSun" panose="02010600030101010101" pitchFamily="2" charset="-122"/>
                <a:cs typeface="Arial" panose="020B0604020202020204" pitchFamily="34" charset="0"/>
              </a:rPr>
              <a:t>Cheryl</a:t>
            </a: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 Sharp, Laura Nicole </a:t>
            </a:r>
            <a:r>
              <a:rPr lang="pt" dirty="0" err="1">
                <a:solidFill>
                  <a:srgbClr val="4F81BD"/>
                </a:solidFill>
                <a:latin typeface="Calibri" panose="020F0502020204030204" pitchFamily="34" charset="0"/>
                <a:ea typeface="SimSun" panose="02010600030101010101" pitchFamily="2" charset="-122"/>
                <a:cs typeface="Arial" panose="020B0604020202020204" pitchFamily="34" charset="0"/>
              </a:rPr>
              <a:t>Sisson</a:t>
            </a: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pt" dirty="0" err="1">
                <a:solidFill>
                  <a:srgbClr val="4F81BD"/>
                </a:solidFill>
                <a:latin typeface="Calibri" panose="020F0502020204030204" pitchFamily="34" charset="0"/>
                <a:ea typeface="SimSun" panose="02010600030101010101" pitchFamily="2" charset="-122"/>
                <a:cs typeface="Arial" panose="020B0604020202020204" pitchFamily="34" charset="0"/>
              </a:rPr>
              <a:t>Ciceley</a:t>
            </a: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 Spencer, Lauren </a:t>
            </a:r>
            <a:r>
              <a:rPr lang="pt" dirty="0" err="1">
                <a:solidFill>
                  <a:srgbClr val="4F81BD"/>
                </a:solidFill>
                <a:latin typeface="Calibri" panose="020F0502020204030204" pitchFamily="34" charset="0"/>
                <a:ea typeface="SimSun" panose="02010600030101010101" pitchFamily="2" charset="-122"/>
                <a:cs typeface="Arial" panose="020B0604020202020204" pitchFamily="34" charset="0"/>
              </a:rPr>
              <a:t>Spiro</a:t>
            </a: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 Leonard Roy Frank, Lauren </a:t>
            </a:r>
            <a:r>
              <a:rPr lang="pt" dirty="0" err="1">
                <a:solidFill>
                  <a:srgbClr val="4F81BD"/>
                </a:solidFill>
                <a:latin typeface="Calibri" panose="020F0502020204030204" pitchFamily="34" charset="0"/>
                <a:ea typeface="SimSun" panose="02010600030101010101" pitchFamily="2" charset="-122"/>
                <a:cs typeface="Arial" panose="020B0604020202020204" pitchFamily="34" charset="0"/>
              </a:rPr>
              <a:t>Spiro</a:t>
            </a: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 Michael </a:t>
            </a:r>
            <a:r>
              <a:rPr lang="pt" dirty="0" err="1">
                <a:solidFill>
                  <a:srgbClr val="4F81BD"/>
                </a:solidFill>
                <a:latin typeface="Calibri" panose="020F0502020204030204" pitchFamily="34" charset="0"/>
                <a:ea typeface="SimSun" panose="02010600030101010101" pitchFamily="2" charset="-122"/>
                <a:cs typeface="Arial" panose="020B0604020202020204" pitchFamily="34" charset="0"/>
              </a:rPr>
              <a:t>Therrien</a:t>
            </a: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 Jr., Faith </a:t>
            </a:r>
            <a:r>
              <a:rPr lang="pt" dirty="0" err="1">
                <a:solidFill>
                  <a:srgbClr val="4F81BD"/>
                </a:solidFill>
                <a:latin typeface="Calibri" panose="020F0502020204030204" pitchFamily="34" charset="0"/>
                <a:ea typeface="SimSun" panose="02010600030101010101" pitchFamily="2" charset="-122"/>
                <a:cs typeface="Arial" panose="020B0604020202020204" pitchFamily="34" charset="0"/>
              </a:rPr>
              <a:t>Rhyne</a:t>
            </a: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 Anne Weaver, Paris Williams, Michael </a:t>
            </a:r>
            <a:r>
              <a:rPr lang="pt" dirty="0" err="1">
                <a:solidFill>
                  <a:srgbClr val="4F81BD"/>
                </a:solidFill>
                <a:latin typeface="Calibri" panose="020F0502020204030204" pitchFamily="34" charset="0"/>
                <a:ea typeface="SimSun" panose="02010600030101010101" pitchFamily="2" charset="-122"/>
                <a:cs typeface="Arial" panose="020B0604020202020204" pitchFamily="34" charset="0"/>
              </a:rPr>
              <a:t>Wilusz</a:t>
            </a: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 ).</a:t>
            </a:r>
            <a:endParaRPr lang="en-CH">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As 3 pessoas a seguir da lista acima fizeram contribuições importantes para estes materiais de treinamento:</a:t>
            </a:r>
            <a:endParaRPr lang="en-CH">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600"/>
              </a:spcAft>
              <a:buFont typeface="Symbol" panose="05050102010706020507" pitchFamily="18" charset="2"/>
              <a:buChar char=""/>
              <a:tabLst>
                <a:tab pos="180340" algn="l"/>
              </a:tabLst>
            </a:pPr>
            <a:r>
              <a:rPr lang="pt" dirty="0">
                <a:latin typeface="Calibri" panose="020F0502020204030204" pitchFamily="34" charset="0"/>
                <a:ea typeface="SimSun" panose="02010600030101010101" pitchFamily="2" charset="-122"/>
                <a:cs typeface="Arial" panose="020B0604020202020204" pitchFamily="34" charset="0"/>
              </a:rPr>
              <a:t>Celia Brown </a:t>
            </a:r>
            <a:r>
              <a:rPr lang="pt" i="1" dirty="0">
                <a:latin typeface="Calibri" panose="020F0502020204030204" pitchFamily="34" charset="0"/>
                <a:ea typeface="SimSun" panose="02010600030101010101" pitchFamily="2" charset="-122"/>
                <a:cs typeface="Arial" panose="020B0604020202020204" pitchFamily="34" charset="0"/>
              </a:rPr>
              <a:t>( </a:t>
            </a:r>
            <a:r>
              <a:rPr lang="pt"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4" action="ppaction://hlinkfile" tooltip="The Open Paradigm Project and Mindfreedom International, 2013 #71">
                  <a:extLst>
                    <a:ext uri="{A12FA001-AC4F-418D-AE19-62706E023703}">
                      <ahyp:hlinkClr xmlns:ahyp="http://schemas.microsoft.com/office/drawing/2018/hyperlinkcolor" val="tx"/>
                    </a:ext>
                  </a:extLst>
                </a:hlinkClick>
              </a:rPr>
              <a:t>19 </a:t>
            </a:r>
            <a:r>
              <a:rPr lang="pt" i="1" dirty="0">
                <a:latin typeface="Calibri" panose="020F0502020204030204" pitchFamily="34" charset="0"/>
                <a:ea typeface="SimSun" panose="02010600030101010101" pitchFamily="2" charset="-122"/>
                <a:cs typeface="Arial" panose="020B0604020202020204" pitchFamily="34" charset="0"/>
              </a:rPr>
              <a:t>) </a:t>
            </a:r>
            <a:r>
              <a:rPr lang="pt" dirty="0">
                <a:latin typeface="Calibri" panose="020F0502020204030204" pitchFamily="34" charset="0"/>
                <a:ea typeface="SimSun" panose="02010600030101010101" pitchFamily="2" charset="-122"/>
                <a:cs typeface="Arial" panose="020B0604020202020204" pitchFamily="34" charset="0"/>
              </a:rPr>
              <a:t>(7:15 min.): </a:t>
            </a:r>
            <a:r>
              <a:rPr lang="pt" u="sng" dirty="0">
                <a:solidFill>
                  <a:srgbClr val="0000FF"/>
                </a:solidFill>
                <a:latin typeface="Calibri" panose="020F0502020204030204" pitchFamily="34" charset="0"/>
                <a:ea typeface="SimSun" panose="02010600030101010101" pitchFamily="2" charset="-122"/>
                <a:cs typeface="Arial" panose="020B0604020202020204" pitchFamily="34" charset="0"/>
              </a:rPr>
              <a:t>https:// </a:t>
            </a:r>
            <a:r>
              <a:rPr lang="pt" u="sng" dirty="0" err="1">
                <a:solidFill>
                  <a:srgbClr val="0000FF"/>
                </a:solidFill>
                <a:latin typeface="Calibri" panose="020F0502020204030204" pitchFamily="34" charset="0"/>
                <a:ea typeface="SimSun" panose="02010600030101010101" pitchFamily="2" charset="-122"/>
                <a:cs typeface="Arial" panose="020B0604020202020204" pitchFamily="34" charset="0"/>
              </a:rPr>
              <a:t>youtu.be</a:t>
            </a:r>
            <a:r>
              <a:rPr lang="pt" u="sng" dirty="0">
                <a:solidFill>
                  <a:srgbClr val="0000FF"/>
                </a:solidFill>
                <a:latin typeface="Calibri" panose="020F0502020204030204" pitchFamily="34" charset="0"/>
                <a:ea typeface="SimSun" panose="02010600030101010101" pitchFamily="2" charset="-122"/>
                <a:cs typeface="Arial" panose="020B0604020202020204" pitchFamily="34" charset="0"/>
              </a:rPr>
              <a:t> /7cEj_rE5Z-c </a:t>
            </a:r>
            <a:r>
              <a:rPr lang="pt" dirty="0">
                <a:latin typeface="Calibri" panose="020F0502020204030204" pitchFamily="34" charset="0"/>
                <a:ea typeface="SimSun" panose="02010600030101010101" pitchFamily="2" charset="-122"/>
                <a:cs typeface="Arial" panose="020B0604020202020204" pitchFamily="34" charset="0"/>
              </a:rPr>
              <a:t>(</a:t>
            </a:r>
            <a:r>
              <a:rPr lang="pt-BR" dirty="0">
                <a:latin typeface="Calibri" panose="020F0502020204030204" pitchFamily="34" charset="0"/>
                <a:ea typeface="SimSun" panose="02010600030101010101" pitchFamily="2" charset="-122"/>
                <a:cs typeface="Arial" panose="020B0604020202020204" pitchFamily="34" charset="0"/>
              </a:rPr>
              <a:t>acesso</a:t>
            </a:r>
            <a:r>
              <a:rPr lang="pt" dirty="0">
                <a:latin typeface="Calibri" panose="020F0502020204030204" pitchFamily="34" charset="0"/>
                <a:ea typeface="SimSun" panose="02010600030101010101" pitchFamily="2" charset="-122"/>
                <a:cs typeface="Arial" panose="020B0604020202020204" pitchFamily="34" charset="0"/>
              </a:rPr>
              <a:t> em 9 de abril de 2019)</a:t>
            </a:r>
            <a:endParaRPr lang="en-CH">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600"/>
              </a:spcAft>
              <a:buFont typeface="Symbol" panose="05050102010706020507" pitchFamily="18" charset="2"/>
              <a:buChar char=""/>
              <a:tabLst>
                <a:tab pos="180340" algn="l"/>
              </a:tabLst>
            </a:pPr>
            <a:r>
              <a:rPr lang="pt" dirty="0" err="1">
                <a:latin typeface="Calibri" panose="020F0502020204030204" pitchFamily="34" charset="0"/>
                <a:ea typeface="SimSun" panose="02010600030101010101" pitchFamily="2" charset="-122"/>
                <a:cs typeface="Arial" panose="020B0604020202020204" pitchFamily="34" charset="0"/>
              </a:rPr>
              <a:t>Oryx</a:t>
            </a:r>
            <a:r>
              <a:rPr lang="pt" dirty="0">
                <a:latin typeface="Calibri" panose="020F0502020204030204" pitchFamily="34" charset="0"/>
                <a:ea typeface="SimSun" panose="02010600030101010101" pitchFamily="2" charset="-122"/>
                <a:cs typeface="Arial" panose="020B0604020202020204" pitchFamily="34" charset="0"/>
              </a:rPr>
              <a:t> Cohen </a:t>
            </a:r>
            <a:r>
              <a:rPr lang="pt" i="1" dirty="0">
                <a:latin typeface="Calibri" panose="020F0502020204030204" pitchFamily="34" charset="0"/>
                <a:ea typeface="SimSun" panose="02010600030101010101" pitchFamily="2" charset="-122"/>
                <a:cs typeface="Arial" panose="020B0604020202020204" pitchFamily="34" charset="0"/>
              </a:rPr>
              <a:t>( </a:t>
            </a:r>
            <a:r>
              <a:rPr lang="pt"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5" action="ppaction://hlinkfile" tooltip="The Open Paradigm Project and the National Empowerment Center, 2013 #72">
                  <a:extLst>
                    <a:ext uri="{A12FA001-AC4F-418D-AE19-62706E023703}">
                      <ahyp:hlinkClr xmlns:ahyp="http://schemas.microsoft.com/office/drawing/2018/hyperlinkcolor" val="tx"/>
                    </a:ext>
                  </a:extLst>
                </a:hlinkClick>
              </a:rPr>
              <a:t>20 </a:t>
            </a:r>
            <a:r>
              <a:rPr lang="pt" i="1" dirty="0">
                <a:latin typeface="Calibri" panose="020F0502020204030204" pitchFamily="34" charset="0"/>
                <a:ea typeface="SimSun" panose="02010600030101010101" pitchFamily="2" charset="-122"/>
                <a:cs typeface="Arial" panose="020B0604020202020204" pitchFamily="34" charset="0"/>
              </a:rPr>
              <a:t>) </a:t>
            </a:r>
            <a:r>
              <a:rPr lang="pt" dirty="0">
                <a:latin typeface="Calibri" panose="020F0502020204030204" pitchFamily="34" charset="0"/>
                <a:ea typeface="SimSun" panose="02010600030101010101" pitchFamily="2" charset="-122"/>
                <a:cs typeface="Arial" panose="020B0604020202020204" pitchFamily="34" charset="0"/>
              </a:rPr>
              <a:t>(4:03 min.): </a:t>
            </a:r>
            <a:r>
              <a:rPr lang="pt" u="sng" dirty="0">
                <a:solidFill>
                  <a:srgbClr val="0000FF"/>
                </a:solidFill>
                <a:latin typeface="Calibri" panose="020F0502020204030204" pitchFamily="34" charset="0"/>
                <a:ea typeface="SimSun" panose="02010600030101010101" pitchFamily="2" charset="-122"/>
                <a:cs typeface="Arial" panose="020B0604020202020204" pitchFamily="34" charset="0"/>
              </a:rPr>
              <a:t>https:// </a:t>
            </a:r>
            <a:r>
              <a:rPr lang="pt" u="sng" dirty="0" err="1">
                <a:solidFill>
                  <a:srgbClr val="0000FF"/>
                </a:solidFill>
                <a:latin typeface="Calibri" panose="020F0502020204030204" pitchFamily="34" charset="0"/>
                <a:ea typeface="SimSun" panose="02010600030101010101" pitchFamily="2" charset="-122"/>
                <a:cs typeface="Arial" panose="020B0604020202020204" pitchFamily="34" charset="0"/>
              </a:rPr>
              <a:t>youtu.be</a:t>
            </a:r>
            <a:r>
              <a:rPr lang="pt" u="sng" dirty="0">
                <a:solidFill>
                  <a:srgbClr val="0000FF"/>
                </a:solidFill>
                <a:latin typeface="Calibri" panose="020F0502020204030204" pitchFamily="34" charset="0"/>
                <a:ea typeface="SimSun" panose="02010600030101010101" pitchFamily="2" charset="-122"/>
                <a:cs typeface="Arial" panose="020B0604020202020204" pitchFamily="34" charset="0"/>
              </a:rPr>
              <a:t> /0k0odQZZlBI </a:t>
            </a:r>
            <a:r>
              <a:rPr lang="pt" dirty="0">
                <a:latin typeface="Calibri" panose="020F0502020204030204" pitchFamily="34" charset="0"/>
                <a:ea typeface="SimSun" panose="02010600030101010101" pitchFamily="2" charset="-122"/>
                <a:cs typeface="Arial" panose="020B0604020202020204" pitchFamily="34" charset="0"/>
              </a:rPr>
              <a:t>(</a:t>
            </a:r>
            <a:r>
              <a:rPr lang="pt-BR" dirty="0">
                <a:latin typeface="Calibri" panose="020F0502020204030204" pitchFamily="34" charset="0"/>
                <a:ea typeface="SimSun" panose="02010600030101010101" pitchFamily="2" charset="-122"/>
                <a:cs typeface="Arial" panose="020B0604020202020204" pitchFamily="34" charset="0"/>
              </a:rPr>
              <a:t>acesso</a:t>
            </a:r>
            <a:r>
              <a:rPr lang="pt" dirty="0">
                <a:latin typeface="Calibri" panose="020F0502020204030204" pitchFamily="34" charset="0"/>
                <a:ea typeface="SimSun" panose="02010600030101010101" pitchFamily="2" charset="-122"/>
                <a:cs typeface="Arial" panose="020B0604020202020204" pitchFamily="34" charset="0"/>
              </a:rPr>
              <a:t> em 9 de abril de 2019)</a:t>
            </a:r>
            <a:endParaRPr lang="en-CH">
              <a:latin typeface="Calibri" panose="020F0502020204030204" pitchFamily="34" charset="0"/>
              <a:ea typeface="SimSun" panose="02010600030101010101" pitchFamily="2" charset="-122"/>
              <a:cs typeface="Arial" panose="020B0604020202020204" pitchFamily="34" charset="0"/>
            </a:endParaRPr>
          </a:p>
          <a:p>
            <a:pPr marL="342900" marR="0" lvl="0" indent="-342900">
              <a:lnSpc>
                <a:spcPct val="115000"/>
              </a:lnSpc>
              <a:spcBef>
                <a:spcPts val="0"/>
              </a:spcBef>
              <a:spcAft>
                <a:spcPts val="600"/>
              </a:spcAft>
              <a:buFont typeface="Symbol" panose="05050102010706020507" pitchFamily="18" charset="2"/>
              <a:buChar char=""/>
              <a:tabLst>
                <a:tab pos="180340" algn="l"/>
              </a:tabLst>
            </a:pPr>
            <a:r>
              <a:rPr lang="pt" dirty="0" err="1">
                <a:latin typeface="Calibri" panose="020F0502020204030204" pitchFamily="34" charset="0"/>
                <a:ea typeface="SimSun" panose="02010600030101010101" pitchFamily="2" charset="-122"/>
                <a:cs typeface="Arial" panose="020B0604020202020204" pitchFamily="34" charset="0"/>
              </a:rPr>
              <a:t>Sera</a:t>
            </a:r>
            <a:r>
              <a:rPr lang="pt" dirty="0">
                <a:latin typeface="Calibri" panose="020F0502020204030204" pitchFamily="34" charset="0"/>
                <a:ea typeface="SimSun" panose="02010600030101010101" pitchFamily="2" charset="-122"/>
                <a:cs typeface="Arial" panose="020B0604020202020204" pitchFamily="34" charset="0"/>
              </a:rPr>
              <a:t> </a:t>
            </a:r>
            <a:r>
              <a:rPr lang="pt" dirty="0" err="1">
                <a:latin typeface="Calibri" panose="020F0502020204030204" pitchFamily="34" charset="0"/>
                <a:ea typeface="SimSun" panose="02010600030101010101" pitchFamily="2" charset="-122"/>
                <a:cs typeface="Arial" panose="020B0604020202020204" pitchFamily="34" charset="0"/>
              </a:rPr>
              <a:t>Davidow</a:t>
            </a:r>
            <a:r>
              <a:rPr lang="pt" dirty="0">
                <a:latin typeface="Calibri" panose="020F0502020204030204" pitchFamily="34" charset="0"/>
                <a:ea typeface="SimSun" panose="02010600030101010101" pitchFamily="2" charset="-122"/>
                <a:cs typeface="Arial" panose="020B0604020202020204" pitchFamily="34" charset="0"/>
              </a:rPr>
              <a:t> </a:t>
            </a:r>
            <a:r>
              <a:rPr lang="pt" i="1" dirty="0">
                <a:latin typeface="Calibri" panose="020F0502020204030204" pitchFamily="34" charset="0"/>
                <a:ea typeface="SimSun" panose="02010600030101010101" pitchFamily="2" charset="-122"/>
                <a:cs typeface="Arial" panose="020B0604020202020204" pitchFamily="34" charset="0"/>
              </a:rPr>
              <a:t>( </a:t>
            </a:r>
            <a:r>
              <a:rPr lang="pt" i="1" dirty="0">
                <a:solidFill>
                  <a:srgbClr val="0000FF"/>
                </a:solidFill>
                <a:latin typeface="Calibri" panose="020F0502020204030204" pitchFamily="34" charset="0"/>
                <a:ea typeface="SimSun" panose="02010600030101010101" pitchFamily="2" charset="-122"/>
                <a:cs typeface="Arial" panose="020B0604020202020204" pitchFamily="34" charset="0"/>
                <a:hlinkClick r:id="rId6" action="ppaction://hlinkfile" tooltip="The Open Paradigm Project and the Western Mass Recovery Learning, 2013 #73">
                  <a:extLst>
                    <a:ext uri="{A12FA001-AC4F-418D-AE19-62706E023703}">
                      <ahyp:hlinkClr xmlns:ahyp="http://schemas.microsoft.com/office/drawing/2018/hyperlinkcolor" val="tx"/>
                    </a:ext>
                  </a:extLst>
                </a:hlinkClick>
              </a:rPr>
              <a:t>21 </a:t>
            </a:r>
            <a:r>
              <a:rPr lang="pt" i="1" dirty="0">
                <a:latin typeface="Calibri" panose="020F0502020204030204" pitchFamily="34" charset="0"/>
                <a:ea typeface="SimSun" panose="02010600030101010101" pitchFamily="2" charset="-122"/>
                <a:cs typeface="Arial" panose="020B0604020202020204" pitchFamily="34" charset="0"/>
              </a:rPr>
              <a:t>) </a:t>
            </a:r>
            <a:r>
              <a:rPr lang="pt" dirty="0">
                <a:latin typeface="Calibri" panose="020F0502020204030204" pitchFamily="34" charset="0"/>
                <a:ea typeface="SimSun" panose="02010600030101010101" pitchFamily="2" charset="-122"/>
                <a:cs typeface="Arial" panose="020B0604020202020204" pitchFamily="34" charset="0"/>
              </a:rPr>
              <a:t>(5:46 min.): </a:t>
            </a:r>
            <a:r>
              <a:rPr lang="pt" u="sng" dirty="0">
                <a:solidFill>
                  <a:srgbClr val="0000FF"/>
                </a:solidFill>
                <a:latin typeface="Calibri" panose="020F0502020204030204" pitchFamily="34" charset="0"/>
                <a:ea typeface="SimSun" panose="02010600030101010101" pitchFamily="2" charset="-122"/>
                <a:cs typeface="Arial" panose="020B0604020202020204" pitchFamily="34" charset="0"/>
              </a:rPr>
              <a:t>https:// </a:t>
            </a:r>
            <a:r>
              <a:rPr lang="pt" u="sng" dirty="0" err="1">
                <a:solidFill>
                  <a:srgbClr val="0000FF"/>
                </a:solidFill>
                <a:latin typeface="Calibri" panose="020F0502020204030204" pitchFamily="34" charset="0"/>
                <a:ea typeface="SimSun" panose="02010600030101010101" pitchFamily="2" charset="-122"/>
                <a:cs typeface="Arial" panose="020B0604020202020204" pitchFamily="34" charset="0"/>
              </a:rPr>
              <a:t>youtu.be</a:t>
            </a:r>
            <a:r>
              <a:rPr lang="pt" u="sng" dirty="0">
                <a:solidFill>
                  <a:srgbClr val="0000FF"/>
                </a:solidFill>
                <a:latin typeface="Calibri" panose="020F0502020204030204" pitchFamily="34" charset="0"/>
                <a:ea typeface="SimSun" panose="02010600030101010101" pitchFamily="2" charset="-122"/>
                <a:cs typeface="Arial" panose="020B0604020202020204" pitchFamily="34" charset="0"/>
              </a:rPr>
              <a:t> /IEvYDb7f7dk </a:t>
            </a:r>
            <a:r>
              <a:rPr lang="pt" dirty="0">
                <a:latin typeface="Calibri" panose="020F0502020204030204" pitchFamily="34" charset="0"/>
                <a:ea typeface="SimSun" panose="02010600030101010101" pitchFamily="2" charset="-122"/>
                <a:cs typeface="Arial" panose="020B0604020202020204" pitchFamily="34" charset="0"/>
              </a:rPr>
              <a:t>(</a:t>
            </a:r>
            <a:r>
              <a:rPr lang="pt-BR" dirty="0">
                <a:latin typeface="Calibri" panose="020F0502020204030204" pitchFamily="34" charset="0"/>
                <a:ea typeface="SimSun" panose="02010600030101010101" pitchFamily="2" charset="-122"/>
                <a:cs typeface="Arial" panose="020B0604020202020204" pitchFamily="34" charset="0"/>
              </a:rPr>
              <a:t>acesso</a:t>
            </a:r>
            <a:r>
              <a:rPr lang="pt" dirty="0">
                <a:latin typeface="Calibri" panose="020F0502020204030204" pitchFamily="34" charset="0"/>
                <a:ea typeface="SimSun" panose="02010600030101010101" pitchFamily="2" charset="-122"/>
                <a:cs typeface="Arial" panose="020B0604020202020204" pitchFamily="34" charset="0"/>
              </a:rPr>
              <a:t> em 9 de abril de 2019)</a:t>
            </a:r>
            <a:endParaRPr lang="en-CH">
              <a:latin typeface="Calibri" panose="020F0502020204030204" pitchFamily="34" charset="0"/>
              <a:ea typeface="SimSun" panose="02010600030101010101" pitchFamily="2" charset="-122"/>
              <a:cs typeface="Arial" panose="020B0604020202020204" pitchFamily="34" charset="0"/>
            </a:endParaRPr>
          </a:p>
          <a:p>
            <a:pPr>
              <a:spcAft>
                <a:spcPts val="600"/>
              </a:spcAft>
            </a:pPr>
            <a:endParaRPr lang="en-GB" dirty="0">
              <a:solidFill>
                <a:srgbClr val="4F81BD"/>
              </a:solidFill>
              <a:latin typeface="Calibri" panose="020F0502020204030204" pitchFamily="34" charset="0"/>
              <a:ea typeface="SimSun" panose="02010600030101010101" pitchFamily="2" charset="-122"/>
              <a:cs typeface="Arial" panose="020B0604020202020204" pitchFamily="34" charset="0"/>
            </a:endParaRPr>
          </a:p>
          <a:p>
            <a:pPr>
              <a:spcAft>
                <a:spcPts val="600"/>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Depois de assistir a três vídeos, peça aos participantes que compartilhem seus pensamentos e comentários sobre o que foi importante para as pessoas durante suas jornadas de recuperação.</a:t>
            </a:r>
            <a:r>
              <a:rPr lang="pt" dirty="0"/>
              <a:t> </a:t>
            </a:r>
            <a:r>
              <a:rPr lang="pt" sz="900" dirty="0">
                <a:latin typeface="Calibri" panose="020F0502020204030204" pitchFamily="34" charset="0"/>
                <a:ea typeface="SimSun" panose="02010600030101010101" pitchFamily="2" charset="-122"/>
                <a:cs typeface="Arial" panose="020B0604020202020204" pitchFamily="34" charset="0"/>
              </a:rPr>
              <a:t> </a:t>
            </a:r>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70</a:t>
            </a:fld>
            <a:endParaRPr lang="en-CH"/>
          </a:p>
        </p:txBody>
      </p:sp>
    </p:spTree>
    <p:extLst>
      <p:ext uri="{BB962C8B-B14F-4D97-AF65-F5344CB8AC3E}">
        <p14:creationId xmlns:p14="http://schemas.microsoft.com/office/powerpoint/2010/main" val="109426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Tempo para </a:t>
            </a:r>
            <a:r>
              <a:rPr lang="en-US" b="1" dirty="0" err="1">
                <a:solidFill>
                  <a:srgbClr val="4F81BD"/>
                </a:solidFill>
                <a:latin typeface="Calibri" panose="020F0502020204030204" pitchFamily="34" charset="0"/>
                <a:ea typeface="Times New Roman" panose="02020603050405020304" pitchFamily="18" charset="0"/>
                <a:cs typeface="Calibri" panose="020F0502020204030204" pitchFamily="34" charset="0"/>
              </a:rPr>
              <a:t>este</a:t>
            </a:r>
            <a:r>
              <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 </a:t>
            </a:r>
            <a:r>
              <a:rPr lang="en-US" b="1" dirty="0" err="1">
                <a:solidFill>
                  <a:srgbClr val="4F81BD"/>
                </a:solidFill>
                <a:latin typeface="Calibri" panose="020F0502020204030204" pitchFamily="34" charset="0"/>
                <a:ea typeface="Times New Roman" panose="02020603050405020304" pitchFamily="18" charset="0"/>
                <a:cs typeface="Calibri" panose="020F0502020204030204" pitchFamily="34" charset="0"/>
              </a:rPr>
              <a:t>tema</a:t>
            </a:r>
            <a:endParaRPr lang="en-US" b="1" dirty="0">
              <a:solidFill>
                <a:srgbClr val="4F81BD"/>
              </a:solidFill>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Aft>
                <a:spcPts val="0"/>
              </a:spcAft>
            </a:pPr>
            <a:r>
              <a:rPr lang="en-US" b="0" dirty="0" err="1">
                <a:solidFill>
                  <a:srgbClr val="4F81BD"/>
                </a:solidFill>
                <a:latin typeface="Calibri" panose="020F0502020204030204" pitchFamily="34" charset="0"/>
                <a:ea typeface="Times New Roman" panose="02020603050405020304" pitchFamily="18" charset="0"/>
                <a:cs typeface="Calibri" panose="020F0502020204030204" pitchFamily="34" charset="0"/>
              </a:rPr>
              <a:t>Aproximadamente</a:t>
            </a:r>
            <a:r>
              <a:rPr lang="en-US" b="0" dirty="0">
                <a:solidFill>
                  <a:srgbClr val="4F81BD"/>
                </a:solidFill>
                <a:latin typeface="Calibri" panose="020F0502020204030204" pitchFamily="34" charset="0"/>
                <a:ea typeface="Times New Roman" panose="02020603050405020304" pitchFamily="18" charset="0"/>
                <a:cs typeface="Calibri" panose="020F0502020204030204" pitchFamily="34" charset="0"/>
              </a:rPr>
              <a:t> 1 hora e 30 </a:t>
            </a:r>
            <a:r>
              <a:rPr lang="en-US" b="0" dirty="0" err="1">
                <a:solidFill>
                  <a:srgbClr val="4F81BD"/>
                </a:solidFill>
                <a:latin typeface="Calibri" panose="020F0502020204030204" pitchFamily="34" charset="0"/>
                <a:ea typeface="Times New Roman" panose="02020603050405020304" pitchFamily="18" charset="0"/>
                <a:cs typeface="Calibri" panose="020F0502020204030204" pitchFamily="34" charset="0"/>
              </a:rPr>
              <a:t>minutos</a:t>
            </a:r>
            <a:r>
              <a:rPr lang="en-US" b="0" dirty="0">
                <a:solidFill>
                  <a:srgbClr val="4F81BD"/>
                </a:solidFill>
                <a:latin typeface="Calibri" panose="020F0502020204030204" pitchFamily="34" charset="0"/>
                <a:ea typeface="Times New Roman" panose="02020603050405020304" pitchFamily="18" charset="0"/>
                <a:cs typeface="Calibri" panose="020F0502020204030204" pitchFamily="34" charset="0"/>
              </a:rPr>
              <a:t>.</a:t>
            </a:r>
          </a:p>
          <a:p>
            <a:pPr>
              <a:lnSpc>
                <a:spcPct val="115000"/>
              </a:lnSpc>
              <a:spcAft>
                <a:spcPts val="0"/>
              </a:spcAft>
            </a:pPr>
            <a:endParaRPr lang="en-US" b="0" dirty="0">
              <a:solidFill>
                <a:srgbClr val="4F81BD"/>
              </a:solidFill>
              <a:latin typeface="Calibri" panose="020F0502020204030204" pitchFamily="34" charset="0"/>
              <a:ea typeface="Times New Roman" panose="02020603050405020304" pitchFamily="18" charset="0"/>
              <a:cs typeface="Calibri" panose="020F050202020403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8</a:t>
            </a:fld>
            <a:endParaRPr lang="en-CH"/>
          </a:p>
        </p:txBody>
      </p:sp>
    </p:spTree>
    <p:extLst>
      <p:ext uri="{BB962C8B-B14F-4D97-AF65-F5344CB8AC3E}">
        <p14:creationId xmlns:p14="http://schemas.microsoft.com/office/powerpoint/2010/main" val="206660699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pt-BR" b="1" dirty="0">
                <a:solidFill>
                  <a:srgbClr val="4F81BD"/>
                </a:solidFill>
                <a:latin typeface="Calibri" panose="020F0502020204030204" pitchFamily="34" charset="0"/>
                <a:ea typeface="Times New Roman" panose="02020603050405020304" pitchFamily="18" charset="0"/>
                <a:cs typeface="Calibri" panose="020F0502020204030204" pitchFamily="34" charset="0"/>
              </a:rPr>
              <a:t>Tempo para este tema</a:t>
            </a:r>
            <a:endParaRPr lang="en-GB"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0"/>
              </a:spcAft>
            </a:pPr>
            <a:r>
              <a:rPr lang="pt" dirty="0">
                <a:solidFill>
                  <a:srgbClr val="000000"/>
                </a:solidFill>
                <a:latin typeface="Calibri" panose="020F0502020204030204" pitchFamily="34" charset="0"/>
                <a:ea typeface="Times New Roman" panose="02020603050405020304" pitchFamily="18" charset="0"/>
                <a:cs typeface="Calibri" panose="020F0502020204030204" pitchFamily="34" charset="0"/>
              </a:rPr>
              <a:t>Aproximadamente 40 minutos.</a:t>
            </a:r>
            <a:endParaRPr lang="en-GB" dirty="0">
              <a:latin typeface="Calibri" panose="020F0502020204030204" pitchFamily="34" charset="0"/>
              <a:ea typeface="SimSun" panose="02010600030101010101" pitchFamily="2" charset="-122"/>
              <a:cs typeface="Arial" panose="020B0604020202020204" pitchFamily="34" charset="0"/>
            </a:endParaRPr>
          </a:p>
          <a:p>
            <a:endParaRPr lang="en-CH"/>
          </a:p>
        </p:txBody>
      </p:sp>
      <p:sp>
        <p:nvSpPr>
          <p:cNvPr id="4" name="Slide Number Placeholder 3"/>
          <p:cNvSpPr>
            <a:spLocks noGrp="1"/>
          </p:cNvSpPr>
          <p:nvPr>
            <p:ph type="sldNum" sz="quarter" idx="5"/>
          </p:nvPr>
        </p:nvSpPr>
        <p:spPr/>
        <p:txBody>
          <a:bodyPr/>
          <a:lstStyle/>
          <a:p>
            <a:fld id="{F4F7DB96-B4E3-48F2-8E35-A4648E993116}" type="slidenum">
              <a:rPr lang="en-CH" smtClean="0"/>
              <a:t>71</a:t>
            </a:fld>
            <a:endParaRPr lang="en-CH"/>
          </a:p>
        </p:txBody>
      </p:sp>
    </p:spTree>
    <p:extLst>
      <p:ext uri="{BB962C8B-B14F-4D97-AF65-F5344CB8AC3E}">
        <p14:creationId xmlns:p14="http://schemas.microsoft.com/office/powerpoint/2010/main" val="324886468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14650" y="77788"/>
            <a:ext cx="654050" cy="368300"/>
          </a:xfrm>
        </p:spPr>
      </p:sp>
      <p:sp>
        <p:nvSpPr>
          <p:cNvPr id="3" name="Notes Placeholder 2"/>
          <p:cNvSpPr>
            <a:spLocks noGrp="1"/>
          </p:cNvSpPr>
          <p:nvPr>
            <p:ph type="body" idx="1"/>
          </p:nvPr>
        </p:nvSpPr>
        <p:spPr>
          <a:xfrm>
            <a:off x="114122" y="462708"/>
            <a:ext cx="6606167" cy="8681291"/>
          </a:xfrm>
        </p:spPr>
        <p:txBody>
          <a:bodyPr/>
          <a:lstStyle/>
          <a:p>
            <a:pPr algn="just">
              <a:lnSpc>
                <a:spcPct val="115000"/>
              </a:lnSpc>
              <a:spcAft>
                <a:spcPts val="600"/>
              </a:spcAft>
            </a:pPr>
            <a:r>
              <a:rPr lang="pt" sz="900" b="1" i="1" dirty="0">
                <a:latin typeface="Calibri" panose="020F0502020204030204" pitchFamily="34" charset="0"/>
                <a:ea typeface="SimSun" panose="02010600030101010101" pitchFamily="2" charset="-122"/>
                <a:cs typeface="Arial" panose="020B0604020202020204" pitchFamily="34" charset="0"/>
              </a:rPr>
              <a:t>Exercício 5.1: </a:t>
            </a:r>
            <a:r>
              <a:rPr lang="pt-BR" sz="900" b="1" i="1" dirty="0">
                <a:latin typeface="Calibri" panose="020F0502020204030204" pitchFamily="34" charset="0"/>
                <a:ea typeface="SimSun" panose="02010600030101010101" pitchFamily="2" charset="-122"/>
                <a:cs typeface="Arial" panose="020B0604020202020204" pitchFamily="34" charset="0"/>
              </a:rPr>
              <a:t>Melhorando as práticas para promover a recuperação em serviços de saúde mental e serviços sociais  </a:t>
            </a:r>
            <a:r>
              <a:rPr lang="pt" sz="900" b="1" i="1" dirty="0">
                <a:latin typeface="Calibri" panose="020F0502020204030204" pitchFamily="34" charset="0"/>
                <a:ea typeface="SimSun" panose="02010600030101010101" pitchFamily="2" charset="-122"/>
                <a:cs typeface="Arial" panose="020B0604020202020204" pitchFamily="34" charset="0"/>
              </a:rPr>
              <a:t>(40 min.)</a:t>
            </a:r>
            <a:endParaRPr lang="en-CH" sz="900">
              <a:latin typeface="Calibri" panose="020F0502020204030204" pitchFamily="34" charset="0"/>
              <a:ea typeface="SimSun" panose="02010600030101010101" pitchFamily="2" charset="-122"/>
              <a:cs typeface="Arial" panose="020B0604020202020204" pitchFamily="34" charset="0"/>
            </a:endParaRPr>
          </a:p>
          <a:p>
            <a:r>
              <a:rPr lang="pt-BR" sz="1200" kern="1200" dirty="0">
                <a:solidFill>
                  <a:schemeClr val="tx1"/>
                </a:solidFill>
                <a:effectLst/>
                <a:latin typeface="+mn-lt"/>
                <a:ea typeface="+mn-ea"/>
                <a:cs typeface="+mn-cs"/>
              </a:rPr>
              <a:t>O objetivo desta atividade é encorajar os participantes a pensar especificamente sobre um serviço de saúde mental ou relacionado com o qual estejam familiarizados e em como traduzir o que aprenderam sobre recuperação em mudanças sustentáveis dentro dele. É importante que os participantes pensem em ações concretas do dia a dia que podem implementar em seu serviço, além de formas de atuação mais amplas, como </a:t>
            </a:r>
            <a:r>
              <a:rPr lang="pt-BR" sz="1200" i="1" kern="1200" dirty="0" err="1">
                <a:solidFill>
                  <a:schemeClr val="tx1"/>
                </a:solidFill>
                <a:effectLst/>
                <a:latin typeface="+mn-lt"/>
                <a:ea typeface="+mn-ea"/>
                <a:cs typeface="+mn-cs"/>
              </a:rPr>
              <a:t>advocacy</a:t>
            </a:r>
            <a:r>
              <a:rPr lang="pt-BR" sz="1200" kern="1200" dirty="0">
                <a:solidFill>
                  <a:schemeClr val="tx1"/>
                </a:solidFill>
                <a:effectLst/>
                <a:latin typeface="+mn-lt"/>
                <a:ea typeface="+mn-ea"/>
                <a:cs typeface="+mn-cs"/>
              </a:rPr>
              <a:t> e conscientização. </a:t>
            </a:r>
          </a:p>
          <a:p>
            <a:pPr algn="just">
              <a:lnSpc>
                <a:spcPct val="115000"/>
              </a:lnSpc>
              <a:spcAft>
                <a:spcPts val="400"/>
              </a:spcAft>
            </a:pPr>
            <a:r>
              <a:rPr lang="pt" sz="900" dirty="0">
                <a:solidFill>
                  <a:srgbClr val="4F81BD"/>
                </a:solidFill>
                <a:latin typeface="Calibri" panose="020F0502020204030204" pitchFamily="34" charset="0"/>
                <a:ea typeface="SimSun" panose="02010600030101010101" pitchFamily="2" charset="-122"/>
                <a:cs typeface="Arial" panose="020B0604020202020204" pitchFamily="34" charset="0"/>
              </a:rPr>
              <a:t>Para este exercício, desenhe três colunas no </a:t>
            </a:r>
            <a:r>
              <a:rPr lang="pt" sz="900" i="1" dirty="0" err="1">
                <a:solidFill>
                  <a:srgbClr val="4F81BD"/>
                </a:solidFill>
                <a:latin typeface="Calibri" panose="020F0502020204030204" pitchFamily="34" charset="0"/>
                <a:ea typeface="SimSun" panose="02010600030101010101" pitchFamily="2" charset="-122"/>
                <a:cs typeface="Arial" panose="020B0604020202020204" pitchFamily="34" charset="0"/>
              </a:rPr>
              <a:t>flipchart</a:t>
            </a:r>
            <a:r>
              <a:rPr lang="pt" sz="900" dirty="0">
                <a:solidFill>
                  <a:srgbClr val="4F81BD"/>
                </a:solidFill>
                <a:latin typeface="Calibri" panose="020F0502020204030204" pitchFamily="34" charset="0"/>
                <a:ea typeface="SimSun" panose="02010600030101010101" pitchFamily="2" charset="-122"/>
                <a:cs typeface="Arial" panose="020B0604020202020204" pitchFamily="34" charset="0"/>
              </a:rPr>
              <a:t> (como na tabela abaixo).</a:t>
            </a:r>
            <a:endParaRPr lang="en-CH" sz="90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400"/>
              </a:spcAft>
            </a:pPr>
            <a:r>
              <a:rPr lang="pt" sz="900" b="1" dirty="0">
                <a:solidFill>
                  <a:srgbClr val="4F81BD"/>
                </a:solidFill>
                <a:latin typeface="Calibri" panose="020F0502020204030204" pitchFamily="34" charset="0"/>
                <a:ea typeface="SimSun" panose="02010600030101010101" pitchFamily="2" charset="-122"/>
                <a:cs typeface="Arial" panose="020B0604020202020204" pitchFamily="34" charset="0"/>
              </a:rPr>
              <a:t>Coluna A: </a:t>
            </a:r>
            <a:r>
              <a:rPr lang="pt" sz="900" dirty="0">
                <a:solidFill>
                  <a:srgbClr val="4F81BD"/>
                </a:solidFill>
                <a:latin typeface="Calibri" panose="020F0502020204030204" pitchFamily="34" charset="0"/>
                <a:ea typeface="SimSun" panose="02010600030101010101" pitchFamily="2" charset="-122"/>
                <a:cs typeface="Arial" panose="020B0604020202020204" pitchFamily="34" charset="0"/>
              </a:rPr>
              <a:t>Mudança nas práticas </a:t>
            </a:r>
            <a:r>
              <a:rPr lang="pt-BR" sz="900" dirty="0">
                <a:solidFill>
                  <a:srgbClr val="4F81BD"/>
                </a:solidFill>
                <a:latin typeface="Calibri" panose="020F0502020204030204" pitchFamily="34" charset="0"/>
                <a:ea typeface="SimSun" panose="02010600030101010101" pitchFamily="2" charset="-122"/>
                <a:cs typeface="Arial" panose="020B0604020202020204" pitchFamily="34" charset="0"/>
              </a:rPr>
              <a:t>da equipe e do serviço para apoiar uma abordagem de recuperação</a:t>
            </a:r>
            <a:endParaRPr lang="en-CH" sz="90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400"/>
              </a:spcAft>
            </a:pPr>
            <a:r>
              <a:rPr lang="pt" sz="900" b="1" dirty="0">
                <a:solidFill>
                  <a:srgbClr val="4F81BD"/>
                </a:solidFill>
                <a:latin typeface="Calibri" panose="020F0502020204030204" pitchFamily="34" charset="0"/>
                <a:ea typeface="SimSun" panose="02010600030101010101" pitchFamily="2" charset="-122"/>
                <a:cs typeface="Arial" panose="020B0604020202020204" pitchFamily="34" charset="0"/>
              </a:rPr>
              <a:t>Coluna </a:t>
            </a:r>
            <a:r>
              <a:rPr lang="pt" sz="900" b="1" dirty="0" err="1">
                <a:solidFill>
                  <a:srgbClr val="4F81BD"/>
                </a:solidFill>
                <a:latin typeface="Calibri" panose="020F0502020204030204" pitchFamily="34" charset="0"/>
                <a:ea typeface="SimSun" panose="02010600030101010101" pitchFamily="2" charset="-122"/>
                <a:cs typeface="Arial" panose="020B0604020202020204" pitchFamily="34" charset="0"/>
              </a:rPr>
              <a:t>B</a:t>
            </a:r>
            <a:r>
              <a:rPr lang="pt" sz="900" b="1"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pt" sz="900" b="0" dirty="0">
                <a:solidFill>
                  <a:srgbClr val="4F81BD"/>
                </a:solidFill>
                <a:latin typeface="Calibri" panose="020F0502020204030204" pitchFamily="34" charset="0"/>
                <a:ea typeface="SimSun" panose="02010600030101010101" pitchFamily="2" charset="-122"/>
                <a:cs typeface="Arial" panose="020B0604020202020204" pitchFamily="34" charset="0"/>
              </a:rPr>
              <a:t>P</a:t>
            </a:r>
            <a:r>
              <a:rPr lang="pt" sz="900" dirty="0">
                <a:solidFill>
                  <a:srgbClr val="4F81BD"/>
                </a:solidFill>
                <a:latin typeface="Calibri" panose="020F0502020204030204" pitchFamily="34" charset="0"/>
                <a:ea typeface="SimSun" panose="02010600030101010101" pitchFamily="2" charset="-122"/>
                <a:cs typeface="Arial" panose="020B0604020202020204" pitchFamily="34" charset="0"/>
              </a:rPr>
              <a:t>otenciais Barreiras</a:t>
            </a:r>
            <a:endParaRPr lang="en-CH" sz="90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400"/>
              </a:spcAft>
            </a:pPr>
            <a:r>
              <a:rPr lang="pt" sz="900" b="1" dirty="0">
                <a:solidFill>
                  <a:srgbClr val="4F81BD"/>
                </a:solidFill>
                <a:latin typeface="Calibri" panose="020F0502020204030204" pitchFamily="34" charset="0"/>
                <a:ea typeface="SimSun" panose="02010600030101010101" pitchFamily="2" charset="-122"/>
                <a:cs typeface="Arial" panose="020B0604020202020204" pitchFamily="34" charset="0"/>
              </a:rPr>
              <a:t>Coluna C: </a:t>
            </a:r>
            <a:r>
              <a:rPr lang="pt" sz="900" dirty="0">
                <a:solidFill>
                  <a:srgbClr val="4F81BD"/>
                </a:solidFill>
                <a:latin typeface="Calibri" panose="020F0502020204030204" pitchFamily="34" charset="0"/>
                <a:ea typeface="SimSun" panose="02010600030101010101" pitchFamily="2" charset="-122"/>
                <a:cs typeface="Arial" panose="020B0604020202020204" pitchFamily="34" charset="0"/>
              </a:rPr>
              <a:t>Passos para superar as barreiras</a:t>
            </a:r>
            <a:endParaRPr lang="en-CH" sz="900">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600"/>
              </a:spcAft>
            </a:pPr>
            <a:r>
              <a:rPr lang="pt" sz="900" dirty="0">
                <a:solidFill>
                  <a:srgbClr val="4F81BD"/>
                </a:solidFill>
                <a:latin typeface="Calibri" panose="020F0502020204030204" pitchFamily="34" charset="0"/>
                <a:ea typeface="SimSun" panose="02010600030101010101" pitchFamily="2" charset="-122"/>
                <a:cs typeface="Arial" panose="020B0604020202020204" pitchFamily="34" charset="0"/>
              </a:rPr>
              <a:t>Primeiro, peça aos participantes que façam um brainstorming sobre as mudanças que devem ocorrer no serviço para melhor apoiar o bem-estar mental e implementar uma abordagem de recuperação. Liste todas as suas ideias de mudança na coluna A.</a:t>
            </a:r>
            <a:endParaRPr lang="en-CH" sz="900">
              <a:latin typeface="Calibri" panose="020F0502020204030204" pitchFamily="34" charset="0"/>
              <a:ea typeface="SimSun" panose="02010600030101010101" pitchFamily="2" charset="-122"/>
              <a:cs typeface="Arial" panose="020B0604020202020204" pitchFamily="34" charset="0"/>
            </a:endParaRPr>
          </a:p>
          <a:p>
            <a:pPr marL="342900" marR="0" lvl="0" indent="-342900" algn="l" defTabSz="914400" rtl="0" eaLnBrk="1" fontAlgn="auto" latinLnBrk="0" hangingPunct="1">
              <a:lnSpc>
                <a:spcPct val="115000"/>
              </a:lnSpc>
              <a:spcBef>
                <a:spcPts val="0"/>
              </a:spcBef>
              <a:spcAft>
                <a:spcPts val="600"/>
              </a:spcAft>
              <a:buClrTx/>
              <a:buSzTx/>
              <a:buFont typeface="+mj-lt"/>
              <a:buAutoNum type="alphaUcParenR"/>
              <a:tabLst/>
              <a:defRPr/>
            </a:pPr>
            <a:r>
              <a:rPr lang="pt-BR" sz="1200" kern="1200" dirty="0">
                <a:solidFill>
                  <a:schemeClr val="tx1"/>
                </a:solidFill>
                <a:effectLst/>
                <a:latin typeface="+mn-lt"/>
                <a:ea typeface="+mn-ea"/>
                <a:cs typeface="+mn-cs"/>
              </a:rPr>
              <a:t>Que mudanças/melhorias são necessárias para a equipe e as práticas de serviço para apoiar uma abordagem de recuperação? </a:t>
            </a:r>
            <a:endParaRPr lang="en-CH" sz="90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600"/>
              </a:spcAft>
            </a:pPr>
            <a:r>
              <a:rPr lang="pt" sz="900" dirty="0">
                <a:solidFill>
                  <a:srgbClr val="4F81BD"/>
                </a:solidFill>
                <a:latin typeface="Calibri" panose="020F0502020204030204" pitchFamily="34" charset="0"/>
                <a:ea typeface="SimSun" panose="02010600030101010101" pitchFamily="2" charset="-122"/>
                <a:cs typeface="Arial" panose="020B0604020202020204" pitchFamily="34" charset="0"/>
              </a:rPr>
              <a:t>Algumas respostas possíveis são:</a:t>
            </a:r>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 Acabar imediatamente com as práticas coercivas, nocivas e abusivas. </a:t>
            </a:r>
          </a:p>
          <a:p>
            <a:r>
              <a:rPr lang="pt-BR" sz="1200" kern="1200" dirty="0">
                <a:solidFill>
                  <a:schemeClr val="tx1"/>
                </a:solidFill>
                <a:effectLst/>
                <a:latin typeface="+mn-lt"/>
                <a:ea typeface="+mn-ea"/>
                <a:cs typeface="+mn-cs"/>
              </a:rPr>
              <a:t>• Respeitar a propriedade das pessoas sobre suas próprias vidas, corpos, narrativas e jornada de recuperação. </a:t>
            </a:r>
          </a:p>
          <a:p>
            <a:r>
              <a:rPr lang="pt-BR" sz="1200" kern="1200" dirty="0">
                <a:solidFill>
                  <a:schemeClr val="tx1"/>
                </a:solidFill>
                <a:effectLst/>
                <a:latin typeface="+mn-lt"/>
                <a:ea typeface="+mn-ea"/>
                <a:cs typeface="+mn-cs"/>
              </a:rPr>
              <a:t>• Assumir a responsabilidade, no nível do serviço, de tomar ações imediatas para remediar a situação. </a:t>
            </a:r>
          </a:p>
          <a:p>
            <a:r>
              <a:rPr lang="pt-BR" sz="1200" kern="1200" dirty="0">
                <a:solidFill>
                  <a:schemeClr val="tx1"/>
                </a:solidFill>
                <a:effectLst/>
                <a:latin typeface="+mn-lt"/>
                <a:ea typeface="+mn-ea"/>
                <a:cs typeface="+mn-cs"/>
              </a:rPr>
              <a:t>• Concentrar mais atenção em alcançar a inclusão na comunidade. </a:t>
            </a:r>
          </a:p>
          <a:p>
            <a:r>
              <a:rPr lang="pt-BR" sz="1200" kern="1200" dirty="0">
                <a:solidFill>
                  <a:schemeClr val="tx1"/>
                </a:solidFill>
                <a:effectLst/>
                <a:latin typeface="+mn-lt"/>
                <a:ea typeface="+mn-ea"/>
                <a:cs typeface="+mn-cs"/>
              </a:rPr>
              <a:t>• Apoiar o empoderamento e o poder de decisão das pessoas. </a:t>
            </a:r>
          </a:p>
          <a:p>
            <a:r>
              <a:rPr lang="pt-BR" sz="1200" kern="1200" dirty="0">
                <a:solidFill>
                  <a:schemeClr val="tx1"/>
                </a:solidFill>
                <a:effectLst/>
                <a:latin typeface="+mn-lt"/>
                <a:ea typeface="+mn-ea"/>
                <a:cs typeface="+mn-cs"/>
              </a:rPr>
              <a:t>• Apoiar as pessoas na superação do isolamento social e na construção de suas próprias redes de apoio social, inclusive reconectando-se com familiares e amigos, colegas ou outros, de acordo com seus desejos. </a:t>
            </a:r>
          </a:p>
          <a:p>
            <a:r>
              <a:rPr lang="pt-BR" sz="1200" kern="1200" dirty="0">
                <a:solidFill>
                  <a:schemeClr val="tx1"/>
                </a:solidFill>
                <a:effectLst/>
                <a:latin typeface="+mn-lt"/>
                <a:ea typeface="+mn-ea"/>
                <a:cs typeface="+mn-cs"/>
              </a:rPr>
              <a:t>• Vincular as pessoas a outros serviços e suportes comunitários convencionais, como serviços e benefícios sociais, habitação, agências de emprego. </a:t>
            </a:r>
          </a:p>
          <a:p>
            <a:r>
              <a:rPr lang="pt-BR" sz="1200" kern="1200" dirty="0">
                <a:solidFill>
                  <a:schemeClr val="tx1"/>
                </a:solidFill>
                <a:effectLst/>
                <a:latin typeface="+mn-lt"/>
                <a:ea typeface="+mn-ea"/>
                <a:cs typeface="+mn-cs"/>
              </a:rPr>
              <a:t>• Vincular as pessoas a oportunidades de treinamento e desenvolvimento de habilidades (por exemplo, treinamento vocacional, emprego remunerado e quaisquer outras habilidades relevantes ou treinamento educacional). </a:t>
            </a:r>
          </a:p>
          <a:p>
            <a:r>
              <a:rPr lang="pt-BR" sz="1200" kern="1200" dirty="0">
                <a:solidFill>
                  <a:schemeClr val="tx1"/>
                </a:solidFill>
                <a:effectLst/>
                <a:latin typeface="+mn-lt"/>
                <a:ea typeface="+mn-ea"/>
                <a:cs typeface="+mn-cs"/>
              </a:rPr>
              <a:t>• Promover e incentivar o apoio entre pares no serviço. </a:t>
            </a:r>
          </a:p>
          <a:p>
            <a:r>
              <a:rPr lang="pt-BR" sz="1200" kern="1200" dirty="0">
                <a:solidFill>
                  <a:schemeClr val="tx1"/>
                </a:solidFill>
                <a:effectLst/>
                <a:latin typeface="+mn-lt"/>
                <a:ea typeface="+mn-ea"/>
                <a:cs typeface="+mn-cs"/>
              </a:rPr>
              <a:t>• Criar um ambiente descontraído e acolhedor onde as pessoas se sintam à vontade para consultar seus profissionais de saúde mental ou outros profissionais quando desejarem. </a:t>
            </a:r>
          </a:p>
          <a:p>
            <a:r>
              <a:rPr lang="pt-BR" sz="1200" kern="1200" dirty="0">
                <a:solidFill>
                  <a:schemeClr val="tx1"/>
                </a:solidFill>
                <a:effectLst/>
                <a:latin typeface="+mn-lt"/>
                <a:ea typeface="+mn-ea"/>
                <a:cs typeface="+mn-cs"/>
              </a:rPr>
              <a:t>• Incentivar as pessoas a discutirem suas preocupações, expressarem suas opiniões e ter autonomia para decidir como desejam viver suas vidas. </a:t>
            </a:r>
          </a:p>
          <a:p>
            <a:r>
              <a:rPr lang="pt-BR" sz="1200" kern="1200" dirty="0">
                <a:solidFill>
                  <a:schemeClr val="tx1"/>
                </a:solidFill>
                <a:effectLst/>
                <a:latin typeface="+mn-lt"/>
                <a:ea typeface="+mn-ea"/>
                <a:cs typeface="+mn-cs"/>
              </a:rPr>
              <a:t>• Encorajar as pessoas a identificar seus objetivos pessoais de recuperação e, se for útil, a elaborar e seguir um plano de recuperação por conta própria ou com a ajuda de uma pessoa de confiança. </a:t>
            </a:r>
          </a:p>
          <a:p>
            <a:r>
              <a:rPr lang="pt-BR" sz="1200" kern="1200" dirty="0">
                <a:solidFill>
                  <a:schemeClr val="tx1"/>
                </a:solidFill>
                <a:effectLst/>
                <a:latin typeface="+mn-lt"/>
                <a:ea typeface="+mn-ea"/>
                <a:cs typeface="+mn-cs"/>
              </a:rPr>
              <a:t>• Demonstrar compaixão e bondade. </a:t>
            </a:r>
          </a:p>
          <a:p>
            <a:r>
              <a:rPr lang="pt-BR" sz="1200" kern="1200" dirty="0">
                <a:solidFill>
                  <a:schemeClr val="tx1"/>
                </a:solidFill>
                <a:effectLst/>
                <a:latin typeface="+mn-lt"/>
                <a:ea typeface="+mn-ea"/>
                <a:cs typeface="+mn-cs"/>
              </a:rPr>
              <a:t>• Apoiar os desejos das pessoas de acessar recursos e experiências espirituais, religiosas e culturais, se solicitado (por exemplo, sala de oração, escrituras religiosas, cura cultural tradicional). </a:t>
            </a:r>
          </a:p>
          <a:p>
            <a:r>
              <a:rPr lang="pt-BR" sz="1200" kern="1200" dirty="0">
                <a:solidFill>
                  <a:schemeClr val="tx1"/>
                </a:solidFill>
                <a:effectLst/>
                <a:latin typeface="+mn-lt"/>
                <a:ea typeface="+mn-ea"/>
                <a:cs typeface="+mn-cs"/>
              </a:rPr>
              <a:t>• Ajudar as pessoas a ter acesso a experiências edificantes e terapêuticas – vinculadas à arte, música, natureza, esporte, redação de diários, autoajuda – de acordo com suas preferências pessoais. </a:t>
            </a:r>
          </a:p>
          <a:p>
            <a:r>
              <a:rPr lang="pt-BR" sz="1200" kern="1200" dirty="0">
                <a:solidFill>
                  <a:schemeClr val="tx1"/>
                </a:solidFill>
                <a:effectLst/>
                <a:latin typeface="+mn-lt"/>
                <a:ea typeface="+mn-ea"/>
                <a:cs typeface="+mn-cs"/>
              </a:rPr>
              <a:t>• Certificar-se de que as pessoas sejam informadas sobre as diferentes opções de suporte disponíveis para elas. </a:t>
            </a:r>
          </a:p>
          <a:p>
            <a:r>
              <a:rPr lang="pt-BR" sz="1200" kern="1200" dirty="0">
                <a:solidFill>
                  <a:schemeClr val="tx1"/>
                </a:solidFill>
                <a:effectLst/>
                <a:latin typeface="+mn-lt"/>
                <a:ea typeface="+mn-ea"/>
                <a:cs typeface="+mn-cs"/>
              </a:rPr>
              <a:t>• Certificar-se de que os funcionários sejam treinados sobre os direitos das pessoas e estejam familiarizados com os padrões internacionais de direitos humanos. </a:t>
            </a:r>
          </a:p>
          <a:p>
            <a:r>
              <a:rPr lang="pt-BR" sz="1200" kern="1200" dirty="0">
                <a:solidFill>
                  <a:schemeClr val="tx1"/>
                </a:solidFill>
                <a:effectLst/>
                <a:latin typeface="+mn-lt"/>
                <a:ea typeface="+mn-ea"/>
                <a:cs typeface="+mn-cs"/>
              </a:rPr>
              <a:t>• Certificar-se de que os funcionários tenham as habilidades para fornecer aconselhamento, informação, educação e apoio aos indivíduos e suas famílias e parceiros de cuidado. </a:t>
            </a:r>
          </a:p>
          <a:p>
            <a:r>
              <a:rPr lang="pt-BR" sz="1200" kern="1200" dirty="0">
                <a:solidFill>
                  <a:schemeClr val="tx1"/>
                </a:solidFill>
                <a:effectLst/>
                <a:latin typeface="+mn-lt"/>
                <a:ea typeface="+mn-ea"/>
                <a:cs typeface="+mn-cs"/>
              </a:rPr>
              <a:t>• Promover a autorreflexão e a avaliação crítica entre a equipe sobre como a equipe pode estar ajudando ou dificultando a recuperação de diferentes pessoas (por exemplo, discriminação, serviços sensíveis ao gênero, como melhor atender às necessidades e contextos de diversas pessoas, etc.). </a:t>
            </a:r>
          </a:p>
          <a:p>
            <a:r>
              <a:rPr lang="pt-BR" sz="1200" kern="1200" dirty="0">
                <a:solidFill>
                  <a:schemeClr val="tx1"/>
                </a:solidFill>
                <a:effectLst/>
                <a:latin typeface="+mn-lt"/>
                <a:ea typeface="+mn-ea"/>
                <a:cs typeface="+mn-cs"/>
              </a:rPr>
              <a:t>• Estar aberto a aprender e ser transformado por pessoas com deficiências psicossociais, intelectuais ou cognitivas ou por qualquer outra pessoa que utilize os serviços. </a:t>
            </a:r>
          </a:p>
          <a:p>
            <a:r>
              <a:rPr lang="pt-BR" sz="1200" kern="1200" dirty="0">
                <a:solidFill>
                  <a:schemeClr val="tx1"/>
                </a:solidFill>
                <a:effectLst/>
                <a:latin typeface="+mn-lt"/>
                <a:ea typeface="+mn-ea"/>
                <a:cs typeface="+mn-cs"/>
              </a:rPr>
              <a:t>• Reconhecer as pessoas como especialistas por experiência. </a:t>
            </a:r>
          </a:p>
          <a:p>
            <a:r>
              <a:rPr lang="pt-BR" sz="1200" kern="1200" dirty="0">
                <a:solidFill>
                  <a:schemeClr val="tx1"/>
                </a:solidFill>
                <a:effectLst/>
                <a:latin typeface="+mn-lt"/>
                <a:ea typeface="+mn-ea"/>
                <a:cs typeface="+mn-cs"/>
              </a:rPr>
              <a:t>• Envolver pessoas com deficiências psicossociais, intelectuais ou cognitivas em todos os níveis do serviço, incluindo reforma, gestão e governança do serviço. </a:t>
            </a:r>
          </a:p>
          <a:p>
            <a:r>
              <a:rPr lang="pt-BR" sz="1200" kern="1200" dirty="0">
                <a:solidFill>
                  <a:schemeClr val="tx1"/>
                </a:solidFill>
                <a:effectLst/>
                <a:latin typeface="+mn-lt"/>
                <a:ea typeface="+mn-ea"/>
                <a:cs typeface="+mn-cs"/>
              </a:rPr>
              <a:t>• Aceitar o envolvimento da família, cuidadores, amigos e outros apoiadores no planejamento e prestação do serviço. </a:t>
            </a:r>
          </a:p>
          <a:p>
            <a:r>
              <a:rPr lang="pt-BR" sz="1200" kern="1200" dirty="0">
                <a:solidFill>
                  <a:schemeClr val="tx1"/>
                </a:solidFill>
                <a:effectLst/>
                <a:latin typeface="+mn-lt"/>
                <a:ea typeface="+mn-ea"/>
                <a:cs typeface="+mn-cs"/>
              </a:rPr>
              <a:t>• Adotar uma abordagem de recuperação baseada no trauma, que reconheça e aborde o trauma que vivido por algumas pessoas. </a:t>
            </a:r>
          </a:p>
          <a:p>
            <a:pPr algn="just">
              <a:lnSpc>
                <a:spcPct val="115000"/>
              </a:lnSpc>
              <a:spcAft>
                <a:spcPts val="1000"/>
              </a:spcAft>
            </a:pPr>
            <a:r>
              <a:rPr lang="pt" sz="900" dirty="0">
                <a:solidFill>
                  <a:srgbClr val="4F81BD"/>
                </a:solidFill>
                <a:latin typeface="Calibri" panose="020F0502020204030204" pitchFamily="34" charset="0"/>
                <a:ea typeface="SimSun" panose="02010600030101010101" pitchFamily="2" charset="-122"/>
                <a:cs typeface="Arial" panose="020B0604020202020204" pitchFamily="34" charset="0"/>
              </a:rPr>
              <a:t>Alguns participantes, em particular profissionais de saúde mental e outros, podem expressar preocupação com a falta de recursos e tempo para realizar todas as ações acima. Isso deve ser discutido abertamente. Nesse momento, o facilitador pode enfatizar que </a:t>
            </a:r>
            <a:r>
              <a:rPr lang="pt-BR" sz="900" dirty="0">
                <a:solidFill>
                  <a:srgbClr val="4F81BD"/>
                </a:solidFill>
                <a:latin typeface="Calibri" panose="020F0502020204030204" pitchFamily="34" charset="0"/>
                <a:ea typeface="SimSun" panose="02010600030101010101" pitchFamily="2" charset="-122"/>
                <a:cs typeface="Arial" panose="020B0604020202020204" pitchFamily="34" charset="0"/>
              </a:rPr>
              <a:t>a defesa </a:t>
            </a:r>
            <a:r>
              <a:rPr lang="pt" sz="900" dirty="0">
                <a:solidFill>
                  <a:srgbClr val="4F81BD"/>
                </a:solidFill>
                <a:latin typeface="Calibri" panose="020F0502020204030204" pitchFamily="34" charset="0"/>
                <a:ea typeface="SimSun" panose="02010600030101010101" pitchFamily="2" charset="-122"/>
                <a:cs typeface="Arial" panose="020B0604020202020204" pitchFamily="34" charset="0"/>
              </a:rPr>
              <a:t> e lobby também são fundamentais para promover mudanças e caminhar na direção certa. O facilitador também pode enfatizar que uma simples reflexão, como esta atividade, é um primeiro passo crucial para a melhoria dos serviços.</a:t>
            </a:r>
            <a:endParaRPr lang="en-CH" sz="900" dirty="0">
              <a:latin typeface="Calibri" panose="020F050202020403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F4F7DB96-B4E3-48F2-8E35-A4648E993116}" type="slidenum">
              <a:rPr lang="en-CH" smtClean="0"/>
              <a:t>72</a:t>
            </a:fld>
            <a:endParaRPr lang="en-CH"/>
          </a:p>
        </p:txBody>
      </p:sp>
    </p:spTree>
    <p:extLst>
      <p:ext uri="{BB962C8B-B14F-4D97-AF65-F5344CB8AC3E}">
        <p14:creationId xmlns:p14="http://schemas.microsoft.com/office/powerpoint/2010/main" val="45825808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Após esse exercício de brainstorming, volte para cada mudança listada na coluna A e peça ao grupo para pensar sobre:</a:t>
            </a:r>
            <a:endParaRPr lang="en-CH">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pt" b="1" dirty="0" err="1">
                <a:solidFill>
                  <a:srgbClr val="333333"/>
                </a:solidFill>
                <a:latin typeface="Calibri" panose="020F0502020204030204" pitchFamily="34" charset="0"/>
                <a:ea typeface="Times New Roman" panose="02020603050405020304" pitchFamily="18" charset="0"/>
                <a:cs typeface="Times New Roman" panose="02020603050405020304" pitchFamily="18" charset="0"/>
              </a:rPr>
              <a:t>B</a:t>
            </a:r>
            <a:r>
              <a:rPr lang="pt" b="1" dirty="0">
                <a:solidFill>
                  <a:srgbClr val="333333"/>
                </a:solidFill>
                <a:latin typeface="Calibri" panose="020F0502020204030204" pitchFamily="34" charset="0"/>
                <a:ea typeface="Times New Roman" panose="02020603050405020304" pitchFamily="18" charset="0"/>
                <a:cs typeface="Times New Roman" panose="02020603050405020304" pitchFamily="18" charset="0"/>
              </a:rPr>
              <a:t>) </a:t>
            </a:r>
            <a:r>
              <a:rPr lang="pt-BR" b="1" dirty="0">
                <a:solidFill>
                  <a:srgbClr val="333333"/>
                </a:solidFill>
                <a:latin typeface="Calibri" panose="020F0502020204030204" pitchFamily="34" charset="0"/>
                <a:ea typeface="Times New Roman" panose="02020603050405020304" pitchFamily="18" charset="0"/>
                <a:cs typeface="Times New Roman" panose="02020603050405020304" pitchFamily="18" charset="0"/>
              </a:rPr>
              <a:t>Que barreiras vão dificultar a implementação dessas medidas?</a:t>
            </a:r>
            <a:endParaRPr lang="en-CH">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pt" b="1" dirty="0">
                <a:solidFill>
                  <a:srgbClr val="333333"/>
                </a:solidFill>
                <a:latin typeface="Calibri" panose="020F0502020204030204" pitchFamily="34" charset="0"/>
                <a:ea typeface="Times New Roman" panose="02020603050405020304" pitchFamily="18" charset="0"/>
                <a:cs typeface="Times New Roman" panose="02020603050405020304" pitchFamily="18" charset="0"/>
              </a:rPr>
              <a:t>C) O que pode ser feito para superar essas barreiras?</a:t>
            </a:r>
            <a:endParaRPr lang="en-CH">
              <a:latin typeface="Calibri" panose="020F0502020204030204" pitchFamily="34" charset="0"/>
              <a:ea typeface="SimSun" panose="02010600030101010101" pitchFamily="2" charset="-122"/>
              <a:cs typeface="Arial" panose="020B0604020202020204" pitchFamily="34" charset="0"/>
            </a:endParaRPr>
          </a:p>
          <a:p>
            <a:pPr algn="just">
              <a:lnSpc>
                <a:spcPct val="115000"/>
              </a:lnSpc>
              <a:spcAft>
                <a:spcPts val="1000"/>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É importante pedir aos participantes que classifiquem as opções entre o que pode ser alcançado a curto, médio e longo prazo. Esta é uma oportunidade para destacar que mudar a cultura de um serviço leva tempo e que nem todos os resultados serão alcançados imediatamente.</a:t>
            </a:r>
            <a:endParaRPr lang="en-CH">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73</a:t>
            </a:fld>
            <a:endParaRPr lang="en-CH"/>
          </a:p>
        </p:txBody>
      </p:sp>
    </p:spTree>
    <p:extLst>
      <p:ext uri="{BB962C8B-B14F-4D97-AF65-F5344CB8AC3E}">
        <p14:creationId xmlns:p14="http://schemas.microsoft.com/office/powerpoint/2010/main" val="78285716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tabela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seguir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inclui</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exemplos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de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medidas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que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podem</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ser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tomadas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para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implementar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uma</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abordagem</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de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recuperação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apoiar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as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pessoas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longo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de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suas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jornadas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de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recuperação</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O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facilitador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pode</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selecionar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alguns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exemplos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para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discutir</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com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os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participantes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além</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de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suas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próprias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 </a:t>
            </a:r>
            <a:r>
              <a:rPr lang="en-GB" dirty="0" err="1">
                <a:solidFill>
                  <a:srgbClr val="4F81BD"/>
                </a:solidFill>
                <a:latin typeface="Calibri" panose="020F0502020204030204" pitchFamily="34" charset="0"/>
                <a:ea typeface="SimSun" panose="02010600030101010101" pitchFamily="2" charset="-122"/>
                <a:cs typeface="Arial" panose="020B0604020202020204" pitchFamily="34" charset="0"/>
              </a:rPr>
              <a:t>ideias</a:t>
            </a:r>
            <a:r>
              <a:rPr lang="en-GB" dirty="0">
                <a:solidFill>
                  <a:srgbClr val="4F81BD"/>
                </a:solidFill>
                <a:latin typeface="Calibri" panose="020F0502020204030204" pitchFamily="34" charset="0"/>
                <a:ea typeface="SimSun" panose="02010600030101010101" pitchFamily="2" charset="-122"/>
                <a:cs typeface="Arial" panose="020B0604020202020204" pitchFamily="34" charset="0"/>
              </a:rPr>
              <a:t>.</a:t>
            </a:r>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74</a:t>
            </a:fld>
            <a:endParaRPr lang="en-CH"/>
          </a:p>
        </p:txBody>
      </p:sp>
    </p:spTree>
    <p:extLst>
      <p:ext uri="{BB962C8B-B14F-4D97-AF65-F5344CB8AC3E}">
        <p14:creationId xmlns:p14="http://schemas.microsoft.com/office/powerpoint/2010/main" val="6333761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75</a:t>
            </a:fld>
            <a:endParaRPr lang="en-CH"/>
          </a:p>
        </p:txBody>
      </p:sp>
    </p:spTree>
    <p:extLst>
      <p:ext uri="{BB962C8B-B14F-4D97-AF65-F5344CB8AC3E}">
        <p14:creationId xmlns:p14="http://schemas.microsoft.com/office/powerpoint/2010/main" val="118654710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F4F7DB96-B4E3-48F2-8E35-A4648E993116}" type="slidenum">
              <a:rPr lang="en-CH" smtClean="0"/>
              <a:t>76</a:t>
            </a:fld>
            <a:endParaRPr lang="en-CH"/>
          </a:p>
        </p:txBody>
      </p:sp>
    </p:spTree>
    <p:extLst>
      <p:ext uri="{BB962C8B-B14F-4D97-AF65-F5344CB8AC3E}">
        <p14:creationId xmlns:p14="http://schemas.microsoft.com/office/powerpoint/2010/main" val="311774115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F7DB96-B4E3-48F2-8E35-A4648E993116}" type="slidenum">
              <a:rPr lang="en-CH" smtClean="0"/>
              <a:t>77</a:t>
            </a:fld>
            <a:endParaRPr lang="en-CH"/>
          </a:p>
        </p:txBody>
      </p:sp>
    </p:spTree>
    <p:extLst>
      <p:ext uri="{BB962C8B-B14F-4D97-AF65-F5344CB8AC3E}">
        <p14:creationId xmlns:p14="http://schemas.microsoft.com/office/powerpoint/2010/main" val="187896908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F7DB96-B4E3-48F2-8E35-A4648E993116}" type="slidenum">
              <a:rPr lang="en-CH" smtClean="0"/>
              <a:t>78</a:t>
            </a:fld>
            <a:endParaRPr lang="en-CH"/>
          </a:p>
        </p:txBody>
      </p:sp>
    </p:spTree>
    <p:extLst>
      <p:ext uri="{BB962C8B-B14F-4D97-AF65-F5344CB8AC3E}">
        <p14:creationId xmlns:p14="http://schemas.microsoft.com/office/powerpoint/2010/main" val="259258958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F7DB96-B4E3-48F2-8E35-A4648E993116}" type="slidenum">
              <a:rPr lang="en-CH" smtClean="0"/>
              <a:t>79</a:t>
            </a:fld>
            <a:endParaRPr lang="en-CH"/>
          </a:p>
        </p:txBody>
      </p:sp>
    </p:spTree>
    <p:extLst>
      <p:ext uri="{BB962C8B-B14F-4D97-AF65-F5344CB8AC3E}">
        <p14:creationId xmlns:p14="http://schemas.microsoft.com/office/powerpoint/2010/main" val="54786031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7DB96-B4E3-48F2-8E35-A4648E993116}" type="slidenum">
              <a:rPr lang="en-CH" smtClean="0"/>
              <a:t>80</a:t>
            </a:fld>
            <a:endParaRPr lang="en-CH"/>
          </a:p>
        </p:txBody>
      </p:sp>
    </p:spTree>
    <p:extLst>
      <p:ext uri="{BB962C8B-B14F-4D97-AF65-F5344CB8AC3E}">
        <p14:creationId xmlns:p14="http://schemas.microsoft.com/office/powerpoint/2010/main" val="658722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0"/>
              </a:spcAft>
            </a:pPr>
            <a:r>
              <a:rPr lang="en-US" b="0" dirty="0" err="1">
                <a:solidFill>
                  <a:srgbClr val="4F81BD"/>
                </a:solidFill>
                <a:latin typeface="Calibri" panose="020F0502020204030204" pitchFamily="34" charset="0"/>
                <a:ea typeface="Times New Roman" panose="02020603050405020304" pitchFamily="18" charset="0"/>
                <a:cs typeface="Calibri" panose="020F0502020204030204" pitchFamily="34" charset="0"/>
              </a:rPr>
              <a:t>Comece</a:t>
            </a:r>
            <a:r>
              <a:rPr lang="en-US" b="0" dirty="0">
                <a:solidFill>
                  <a:srgbClr val="4F81BD"/>
                </a:solidFill>
                <a:latin typeface="Calibri" panose="020F0502020204030204" pitchFamily="34" charset="0"/>
                <a:ea typeface="Times New Roman" panose="02020603050405020304" pitchFamily="18" charset="0"/>
                <a:cs typeface="Calibri" panose="020F0502020204030204" pitchFamily="34" charset="0"/>
              </a:rPr>
              <a:t> </a:t>
            </a:r>
            <a:r>
              <a:rPr lang="en-US" b="0" dirty="0" err="1">
                <a:solidFill>
                  <a:srgbClr val="4F81BD"/>
                </a:solidFill>
                <a:latin typeface="Calibri" panose="020F0502020204030204" pitchFamily="34" charset="0"/>
                <a:ea typeface="Times New Roman" panose="02020603050405020304" pitchFamily="18" charset="0"/>
                <a:cs typeface="Calibri" panose="020F0502020204030204" pitchFamily="34" charset="0"/>
              </a:rPr>
              <a:t>por</a:t>
            </a:r>
            <a:r>
              <a:rPr lang="en-US" b="0" dirty="0">
                <a:solidFill>
                  <a:srgbClr val="4F81BD"/>
                </a:solidFill>
                <a:latin typeface="Calibri" panose="020F0502020204030204" pitchFamily="34" charset="0"/>
                <a:ea typeface="Times New Roman" panose="02020603050405020304" pitchFamily="18" charset="0"/>
                <a:cs typeface="Calibri" panose="020F0502020204030204" pitchFamily="34" charset="0"/>
              </a:rPr>
              <a:t> </a:t>
            </a:r>
            <a:r>
              <a:rPr lang="en-US" b="0" dirty="0" err="1">
                <a:solidFill>
                  <a:srgbClr val="4F81BD"/>
                </a:solidFill>
                <a:latin typeface="Calibri" panose="020F0502020204030204" pitchFamily="34" charset="0"/>
                <a:ea typeface="Times New Roman" panose="02020603050405020304" pitchFamily="18" charset="0"/>
                <a:cs typeface="Calibri" panose="020F0502020204030204" pitchFamily="34" charset="0"/>
              </a:rPr>
              <a:t>fazer</a:t>
            </a:r>
            <a:r>
              <a:rPr lang="en-US" b="0" dirty="0">
                <a:solidFill>
                  <a:srgbClr val="4F81BD"/>
                </a:solidFill>
                <a:latin typeface="Calibri" panose="020F0502020204030204" pitchFamily="34" charset="0"/>
                <a:ea typeface="Times New Roman" panose="02020603050405020304" pitchFamily="18" charset="0"/>
                <a:cs typeface="Calibri" panose="020F0502020204030204" pitchFamily="34" charset="0"/>
              </a:rPr>
              <a:t> a </a:t>
            </a:r>
            <a:r>
              <a:rPr lang="en-US" b="0" dirty="0" err="1">
                <a:solidFill>
                  <a:srgbClr val="4F81BD"/>
                </a:solidFill>
                <a:latin typeface="Calibri" panose="020F0502020204030204" pitchFamily="34" charset="0"/>
                <a:ea typeface="Times New Roman" panose="02020603050405020304" pitchFamily="18" charset="0"/>
                <a:cs typeface="Calibri" panose="020F0502020204030204" pitchFamily="34" charset="0"/>
              </a:rPr>
              <a:t>seguinte</a:t>
            </a:r>
            <a:r>
              <a:rPr lang="en-US" b="0" dirty="0">
                <a:solidFill>
                  <a:srgbClr val="4F81BD"/>
                </a:solidFill>
                <a:latin typeface="Calibri" panose="020F0502020204030204" pitchFamily="34" charset="0"/>
                <a:ea typeface="Times New Roman" panose="02020603050405020304" pitchFamily="18" charset="0"/>
                <a:cs typeface="Calibri" panose="020F0502020204030204" pitchFamily="34" charset="0"/>
              </a:rPr>
              <a:t> </a:t>
            </a:r>
            <a:r>
              <a:rPr lang="en-US" b="0" dirty="0" err="1">
                <a:solidFill>
                  <a:srgbClr val="4F81BD"/>
                </a:solidFill>
                <a:latin typeface="Calibri" panose="020F0502020204030204" pitchFamily="34" charset="0"/>
                <a:ea typeface="Times New Roman" panose="02020603050405020304" pitchFamily="18" charset="0"/>
                <a:cs typeface="Calibri" panose="020F0502020204030204" pitchFamily="34" charset="0"/>
              </a:rPr>
              <a:t>pergunta</a:t>
            </a:r>
            <a:r>
              <a:rPr lang="en-US" b="0" dirty="0">
                <a:solidFill>
                  <a:srgbClr val="4F81BD"/>
                </a:solidFill>
                <a:latin typeface="Calibri" panose="020F0502020204030204" pitchFamily="34" charset="0"/>
                <a:ea typeface="Times New Roman" panose="02020603050405020304" pitchFamily="18" charset="0"/>
                <a:cs typeface="Calibri" panose="020F0502020204030204" pitchFamily="34" charset="0"/>
              </a:rPr>
              <a:t> </a:t>
            </a:r>
            <a:r>
              <a:rPr lang="en-US" b="0" dirty="0" err="1">
                <a:solidFill>
                  <a:srgbClr val="4F81BD"/>
                </a:solidFill>
                <a:latin typeface="Calibri" panose="020F0502020204030204" pitchFamily="34" charset="0"/>
                <a:ea typeface="Times New Roman" panose="02020603050405020304" pitchFamily="18" charset="0"/>
                <a:cs typeface="Calibri" panose="020F0502020204030204" pitchFamily="34" charset="0"/>
              </a:rPr>
              <a:t>aos</a:t>
            </a:r>
            <a:r>
              <a:rPr lang="en-US" b="0" dirty="0">
                <a:solidFill>
                  <a:srgbClr val="4F81BD"/>
                </a:solidFill>
                <a:latin typeface="Calibri" panose="020F0502020204030204" pitchFamily="34" charset="0"/>
                <a:ea typeface="Times New Roman" panose="02020603050405020304" pitchFamily="18" charset="0"/>
                <a:cs typeface="Calibri" panose="020F0502020204030204" pitchFamily="34" charset="0"/>
              </a:rPr>
              <a:t> </a:t>
            </a:r>
            <a:r>
              <a:rPr lang="en-US" b="0" dirty="0" err="1">
                <a:solidFill>
                  <a:srgbClr val="4F81BD"/>
                </a:solidFill>
                <a:latin typeface="Calibri" panose="020F0502020204030204" pitchFamily="34" charset="0"/>
                <a:ea typeface="Times New Roman" panose="02020603050405020304" pitchFamily="18" charset="0"/>
                <a:cs typeface="Calibri" panose="020F0502020204030204" pitchFamily="34" charset="0"/>
              </a:rPr>
              <a:t>participantes</a:t>
            </a:r>
            <a:r>
              <a:rPr lang="en-US" b="0" dirty="0">
                <a:solidFill>
                  <a:srgbClr val="4F81BD"/>
                </a:solidFill>
                <a:latin typeface="Calibri" panose="020F0502020204030204" pitchFamily="34" charset="0"/>
                <a:ea typeface="Times New Roman" panose="02020603050405020304" pitchFamily="18" charset="0"/>
                <a:cs typeface="Calibri" panose="020F0502020204030204" pitchFamily="34" charset="0"/>
              </a:rPr>
              <a:t> (5 min.):</a:t>
            </a:r>
          </a:p>
          <a:p>
            <a:r>
              <a:rPr lang="pt-BR" sz="1200" kern="1200" dirty="0">
                <a:solidFill>
                  <a:schemeClr val="tx1"/>
                </a:solidFill>
                <a:effectLst/>
                <a:latin typeface="+mn-lt"/>
                <a:ea typeface="+mn-ea"/>
                <a:cs typeface="+mn-cs"/>
              </a:rPr>
              <a:t>O que você entende pelo termo “saúde mental”? </a:t>
            </a:r>
          </a:p>
          <a:p>
            <a:pPr>
              <a:lnSpc>
                <a:spcPct val="115000"/>
              </a:lnSpc>
              <a:spcAft>
                <a:spcPts val="0"/>
              </a:spcAft>
            </a:pPr>
            <a:endParaRPr lang="en-US" b="0" dirty="0">
              <a:solidFill>
                <a:srgbClr val="4F81BD"/>
              </a:solidFill>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Aft>
                <a:spcPts val="0"/>
              </a:spcAft>
            </a:pPr>
            <a:r>
              <a:rPr lang="en-US" b="0" dirty="0" err="1">
                <a:solidFill>
                  <a:srgbClr val="4F81BD"/>
                </a:solidFill>
                <a:latin typeface="Calibri" panose="020F0502020204030204" pitchFamily="34" charset="0"/>
                <a:ea typeface="Times New Roman" panose="02020603050405020304" pitchFamily="18" charset="0"/>
                <a:cs typeface="Calibri" panose="020F0502020204030204" pitchFamily="34" charset="0"/>
              </a:rPr>
              <a:t>Dê</a:t>
            </a:r>
            <a:r>
              <a:rPr lang="en-US" b="0" dirty="0">
                <a:solidFill>
                  <a:srgbClr val="4F81BD"/>
                </a:solidFill>
                <a:latin typeface="Calibri" panose="020F0502020204030204" pitchFamily="34" charset="0"/>
                <a:ea typeface="Times New Roman" panose="02020603050405020304" pitchFamily="18" charset="0"/>
                <a:cs typeface="Calibri" panose="020F0502020204030204" pitchFamily="34" charset="0"/>
              </a:rPr>
              <a:t> </a:t>
            </a:r>
            <a:r>
              <a:rPr lang="en-US" b="0" dirty="0" err="1">
                <a:solidFill>
                  <a:srgbClr val="4F81BD"/>
                </a:solidFill>
                <a:latin typeface="Calibri" panose="020F0502020204030204" pitchFamily="34" charset="0"/>
                <a:ea typeface="Times New Roman" panose="02020603050405020304" pitchFamily="18" charset="0"/>
                <a:cs typeface="Calibri" panose="020F0502020204030204" pitchFamily="34" charset="0"/>
              </a:rPr>
              <a:t>alguns</a:t>
            </a:r>
            <a:r>
              <a:rPr lang="en-US" b="0" dirty="0">
                <a:solidFill>
                  <a:srgbClr val="4F81BD"/>
                </a:solidFill>
                <a:latin typeface="Calibri" panose="020F0502020204030204" pitchFamily="34" charset="0"/>
                <a:ea typeface="Times New Roman" panose="02020603050405020304" pitchFamily="18" charset="0"/>
                <a:cs typeface="Calibri" panose="020F0502020204030204" pitchFamily="34" charset="0"/>
              </a:rPr>
              <a:t> </a:t>
            </a:r>
            <a:r>
              <a:rPr lang="en-US" b="0" dirty="0" err="1">
                <a:solidFill>
                  <a:srgbClr val="4F81BD"/>
                </a:solidFill>
                <a:latin typeface="Calibri" panose="020F0502020204030204" pitchFamily="34" charset="0"/>
                <a:ea typeface="Times New Roman" panose="02020603050405020304" pitchFamily="18" charset="0"/>
                <a:cs typeface="Calibri" panose="020F0502020204030204" pitchFamily="34" charset="0"/>
              </a:rPr>
              <a:t>minutos</a:t>
            </a:r>
            <a:r>
              <a:rPr lang="en-US" b="0" dirty="0">
                <a:solidFill>
                  <a:srgbClr val="4F81BD"/>
                </a:solidFill>
                <a:latin typeface="Calibri" panose="020F0502020204030204" pitchFamily="34" charset="0"/>
                <a:ea typeface="Times New Roman" panose="02020603050405020304" pitchFamily="18" charset="0"/>
                <a:cs typeface="Calibri" panose="020F0502020204030204" pitchFamily="34" charset="0"/>
              </a:rPr>
              <a:t> </a:t>
            </a:r>
            <a:r>
              <a:rPr lang="en-US" b="0" dirty="0" err="1">
                <a:solidFill>
                  <a:srgbClr val="4F81BD"/>
                </a:solidFill>
                <a:latin typeface="Calibri" panose="020F0502020204030204" pitchFamily="34" charset="0"/>
                <a:ea typeface="Times New Roman" panose="02020603050405020304" pitchFamily="18" charset="0"/>
                <a:cs typeface="Calibri" panose="020F0502020204030204" pitchFamily="34" charset="0"/>
              </a:rPr>
              <a:t>aos</a:t>
            </a:r>
            <a:r>
              <a:rPr lang="en-US" b="0" dirty="0">
                <a:solidFill>
                  <a:srgbClr val="4F81BD"/>
                </a:solidFill>
                <a:latin typeface="Calibri" panose="020F0502020204030204" pitchFamily="34" charset="0"/>
                <a:ea typeface="Times New Roman" panose="02020603050405020304" pitchFamily="18" charset="0"/>
                <a:cs typeface="Calibri" panose="020F0502020204030204" pitchFamily="34" charset="0"/>
              </a:rPr>
              <a:t> </a:t>
            </a:r>
            <a:r>
              <a:rPr lang="en-US" b="0" dirty="0" err="1">
                <a:solidFill>
                  <a:srgbClr val="4F81BD"/>
                </a:solidFill>
                <a:latin typeface="Calibri" panose="020F0502020204030204" pitchFamily="34" charset="0"/>
                <a:ea typeface="Times New Roman" panose="02020603050405020304" pitchFamily="18" charset="0"/>
                <a:cs typeface="Calibri" panose="020F0502020204030204" pitchFamily="34" charset="0"/>
              </a:rPr>
              <a:t>participantes</a:t>
            </a:r>
            <a:r>
              <a:rPr lang="en-US" b="0" dirty="0">
                <a:solidFill>
                  <a:srgbClr val="4F81BD"/>
                </a:solidFill>
                <a:latin typeface="Calibri" panose="020F0502020204030204" pitchFamily="34" charset="0"/>
                <a:ea typeface="Times New Roman" panose="02020603050405020304" pitchFamily="18" charset="0"/>
                <a:cs typeface="Calibri" panose="020F0502020204030204" pitchFamily="34" charset="0"/>
              </a:rPr>
              <a:t> para </a:t>
            </a:r>
            <a:r>
              <a:rPr lang="en-US" b="0" dirty="0" err="1">
                <a:solidFill>
                  <a:srgbClr val="4F81BD"/>
                </a:solidFill>
                <a:latin typeface="Calibri" panose="020F0502020204030204" pitchFamily="34" charset="0"/>
                <a:ea typeface="Times New Roman" panose="02020603050405020304" pitchFamily="18" charset="0"/>
                <a:cs typeface="Calibri" panose="020F0502020204030204" pitchFamily="34" charset="0"/>
              </a:rPr>
              <a:t>refletirem</a:t>
            </a:r>
            <a:r>
              <a:rPr lang="en-US" b="0" dirty="0">
                <a:solidFill>
                  <a:srgbClr val="4F81BD"/>
                </a:solidFill>
                <a:latin typeface="Calibri" panose="020F0502020204030204" pitchFamily="34" charset="0"/>
                <a:ea typeface="Times New Roman" panose="02020603050405020304" pitchFamily="18" charset="0"/>
                <a:cs typeface="Calibri" panose="020F0502020204030204" pitchFamily="34" charset="0"/>
              </a:rPr>
              <a:t> e </a:t>
            </a:r>
            <a:r>
              <a:rPr lang="en-US" b="0" dirty="0" err="1">
                <a:solidFill>
                  <a:srgbClr val="4F81BD"/>
                </a:solidFill>
                <a:latin typeface="Calibri" panose="020F0502020204030204" pitchFamily="34" charset="0"/>
                <a:ea typeface="Times New Roman" panose="02020603050405020304" pitchFamily="18" charset="0"/>
                <a:cs typeface="Calibri" panose="020F0502020204030204" pitchFamily="34" charset="0"/>
              </a:rPr>
              <a:t>discutirem</a:t>
            </a:r>
            <a:r>
              <a:rPr lang="en-US" b="0" dirty="0">
                <a:solidFill>
                  <a:srgbClr val="4F81BD"/>
                </a:solidFill>
                <a:latin typeface="Calibri" panose="020F0502020204030204" pitchFamily="34" charset="0"/>
                <a:ea typeface="Times New Roman" panose="02020603050405020304" pitchFamily="18" charset="0"/>
                <a:cs typeface="Calibri" panose="020F0502020204030204" pitchFamily="34" charset="0"/>
              </a:rPr>
              <a:t> </a:t>
            </a:r>
            <a:r>
              <a:rPr lang="en-US" b="0" dirty="0" err="1">
                <a:solidFill>
                  <a:srgbClr val="4F81BD"/>
                </a:solidFill>
                <a:latin typeface="Calibri" panose="020F0502020204030204" pitchFamily="34" charset="0"/>
                <a:ea typeface="Times New Roman" panose="02020603050405020304" pitchFamily="18" charset="0"/>
                <a:cs typeface="Calibri" panose="020F0502020204030204" pitchFamily="34" charset="0"/>
              </a:rPr>
              <a:t>esta</a:t>
            </a:r>
            <a:r>
              <a:rPr lang="en-US" b="0" dirty="0">
                <a:solidFill>
                  <a:srgbClr val="4F81BD"/>
                </a:solidFill>
                <a:latin typeface="Calibri" panose="020F0502020204030204" pitchFamily="34" charset="0"/>
                <a:ea typeface="Times New Roman" panose="02020603050405020304" pitchFamily="18" charset="0"/>
                <a:cs typeface="Calibri" panose="020F0502020204030204" pitchFamily="34" charset="0"/>
              </a:rPr>
              <a:t> </a:t>
            </a:r>
            <a:r>
              <a:rPr lang="en-US" b="0" dirty="0" err="1">
                <a:solidFill>
                  <a:srgbClr val="4F81BD"/>
                </a:solidFill>
                <a:latin typeface="Calibri" panose="020F0502020204030204" pitchFamily="34" charset="0"/>
                <a:ea typeface="Times New Roman" panose="02020603050405020304" pitchFamily="18" charset="0"/>
                <a:cs typeface="Calibri" panose="020F0502020204030204" pitchFamily="34" charset="0"/>
              </a:rPr>
              <a:t>questão</a:t>
            </a:r>
            <a:r>
              <a:rPr lang="en-US" b="0" dirty="0">
                <a:solidFill>
                  <a:srgbClr val="4F81BD"/>
                </a:solidFill>
                <a:latin typeface="Calibri" panose="020F0502020204030204" pitchFamily="34" charset="0"/>
                <a:ea typeface="Times New Roman" panose="02020603050405020304" pitchFamily="18" charset="0"/>
                <a:cs typeface="Calibri" panose="020F0502020204030204" pitchFamily="34" charset="0"/>
              </a:rPr>
              <a:t> e </a:t>
            </a:r>
            <a:r>
              <a:rPr lang="en-US" b="0" dirty="0" err="1">
                <a:solidFill>
                  <a:srgbClr val="4F81BD"/>
                </a:solidFill>
                <a:latin typeface="Calibri" panose="020F0502020204030204" pitchFamily="34" charset="0"/>
                <a:ea typeface="Times New Roman" panose="02020603050405020304" pitchFamily="18" charset="0"/>
                <a:cs typeface="Calibri" panose="020F0502020204030204" pitchFamily="34" charset="0"/>
              </a:rPr>
              <a:t>anote</a:t>
            </a:r>
            <a:r>
              <a:rPr lang="en-US" b="0" dirty="0">
                <a:solidFill>
                  <a:srgbClr val="4F81BD"/>
                </a:solidFill>
                <a:latin typeface="Calibri" panose="020F0502020204030204" pitchFamily="34" charset="0"/>
                <a:ea typeface="Times New Roman" panose="02020603050405020304" pitchFamily="18" charset="0"/>
                <a:cs typeface="Calibri" panose="020F0502020204030204" pitchFamily="34" charset="0"/>
              </a:rPr>
              <a:t> as </a:t>
            </a:r>
            <a:r>
              <a:rPr lang="en-US" b="0" dirty="0" err="1">
                <a:solidFill>
                  <a:srgbClr val="4F81BD"/>
                </a:solidFill>
                <a:latin typeface="Calibri" panose="020F0502020204030204" pitchFamily="34" charset="0"/>
                <a:ea typeface="Times New Roman" panose="02020603050405020304" pitchFamily="18" charset="0"/>
                <a:cs typeface="Calibri" panose="020F0502020204030204" pitchFamily="34" charset="0"/>
              </a:rPr>
              <a:t>respostas</a:t>
            </a:r>
            <a:r>
              <a:rPr lang="en-US" b="0" dirty="0">
                <a:solidFill>
                  <a:srgbClr val="4F81BD"/>
                </a:solidFill>
                <a:latin typeface="Calibri" panose="020F0502020204030204" pitchFamily="34" charset="0"/>
                <a:ea typeface="Times New Roman" panose="02020603050405020304" pitchFamily="18" charset="0"/>
                <a:cs typeface="Calibri" panose="020F0502020204030204" pitchFamily="34" charset="0"/>
              </a:rPr>
              <a:t> no </a:t>
            </a:r>
            <a:r>
              <a:rPr lang="en-US" b="0" dirty="0" err="1">
                <a:solidFill>
                  <a:srgbClr val="4F81BD"/>
                </a:solidFill>
                <a:latin typeface="Calibri" panose="020F0502020204030204" pitchFamily="34" charset="0"/>
                <a:ea typeface="Times New Roman" panose="02020603050405020304" pitchFamily="18" charset="0"/>
                <a:cs typeface="Calibri" panose="020F0502020204030204" pitchFamily="34" charset="0"/>
              </a:rPr>
              <a:t>quadro</a:t>
            </a:r>
            <a:r>
              <a:rPr lang="en-US" b="0" dirty="0">
                <a:solidFill>
                  <a:srgbClr val="4F81BD"/>
                </a:solidFill>
                <a:latin typeface="Calibri" panose="020F0502020204030204" pitchFamily="34" charset="0"/>
                <a:ea typeface="Times New Roman" panose="02020603050405020304" pitchFamily="18" charset="0"/>
                <a:cs typeface="Calibri" panose="020F0502020204030204" pitchFamily="34" charset="0"/>
              </a:rPr>
              <a:t>.</a:t>
            </a:r>
            <a:endParaRPr lang="en-CH" b="0" dirty="0">
              <a:latin typeface="Calibri" panose="020F0502020204030204" pitchFamily="34" charset="0"/>
              <a:ea typeface="SimSun" panose="02010600030101010101" pitchFamily="2" charset="-122"/>
              <a:cs typeface="Arial" panose="020B0604020202020204" pitchFamily="34" charset="0"/>
            </a:endParaRPr>
          </a:p>
        </p:txBody>
      </p:sp>
      <p:sp>
        <p:nvSpPr>
          <p:cNvPr id="4" name="Slide Number Placeholder 3"/>
          <p:cNvSpPr>
            <a:spLocks noGrp="1"/>
          </p:cNvSpPr>
          <p:nvPr>
            <p:ph type="sldNum" sz="quarter" idx="5"/>
          </p:nvPr>
        </p:nvSpPr>
        <p:spPr/>
        <p:txBody>
          <a:bodyPr/>
          <a:lstStyle/>
          <a:p>
            <a:fld id="{F4F7DB96-B4E3-48F2-8E35-A4648E993116}" type="slidenum">
              <a:rPr lang="en-CH" smtClean="0"/>
              <a:t>9</a:t>
            </a:fld>
            <a:endParaRPr lang="en-CH"/>
          </a:p>
        </p:txBody>
      </p:sp>
    </p:spTree>
    <p:extLst>
      <p:ext uri="{BB962C8B-B14F-4D97-AF65-F5344CB8AC3E}">
        <p14:creationId xmlns:p14="http://schemas.microsoft.com/office/powerpoint/2010/main" val="235171820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F7DB96-B4E3-48F2-8E35-A4648E993116}" type="slidenum">
              <a:rPr lang="en-CH" smtClean="0"/>
              <a:t>81</a:t>
            </a:fld>
            <a:endParaRPr lang="en-CH"/>
          </a:p>
        </p:txBody>
      </p:sp>
    </p:spTree>
    <p:extLst>
      <p:ext uri="{BB962C8B-B14F-4D97-AF65-F5344CB8AC3E}">
        <p14:creationId xmlns:p14="http://schemas.microsoft.com/office/powerpoint/2010/main" val="177739941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GB" b="1" i="1" dirty="0" err="1">
                <a:latin typeface="Calibri" panose="020F0502020204030204" pitchFamily="34" charset="0"/>
                <a:ea typeface="SimSun" panose="02010600030101010101" pitchFamily="2" charset="-122"/>
                <a:cs typeface="Arial" panose="020B0604020202020204" pitchFamily="34" charset="0"/>
              </a:rPr>
              <a:t>Concluindo</a:t>
            </a:r>
            <a:r>
              <a:rPr lang="en-GB" b="1" i="1" dirty="0">
                <a:latin typeface="Calibri" panose="020F0502020204030204" pitchFamily="34" charset="0"/>
                <a:ea typeface="SimSun" panose="02010600030101010101" pitchFamily="2" charset="-122"/>
                <a:cs typeface="Arial" panose="020B0604020202020204" pitchFamily="34" charset="0"/>
              </a:rPr>
              <a:t> o </a:t>
            </a:r>
            <a:r>
              <a:rPr lang="en-GB" b="1" i="1" dirty="0" err="1">
                <a:latin typeface="Calibri" panose="020F0502020204030204" pitchFamily="34" charset="0"/>
                <a:ea typeface="SimSun" panose="02010600030101010101" pitchFamily="2" charset="-122"/>
                <a:cs typeface="Arial" panose="020B0604020202020204" pitchFamily="34" charset="0"/>
              </a:rPr>
              <a:t>treinamento</a:t>
            </a:r>
            <a:r>
              <a:rPr lang="en-GB" b="1" i="1" dirty="0">
                <a:latin typeface="Calibri" panose="020F0502020204030204" pitchFamily="34" charset="0"/>
                <a:ea typeface="SimSun" panose="02010600030101010101" pitchFamily="2" charset="-122"/>
                <a:cs typeface="Arial" panose="020B0604020202020204" pitchFamily="34" charset="0"/>
              </a:rPr>
              <a:t> (5 min.)</a:t>
            </a:r>
            <a:endParaRPr lang="en-CH" dirty="0">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pt" dirty="0">
                <a:solidFill>
                  <a:srgbClr val="4F81BD"/>
                </a:solidFill>
                <a:latin typeface="Calibri" panose="020F0502020204030204" pitchFamily="34" charset="0"/>
                <a:ea typeface="SimSun" panose="02010600030101010101" pitchFamily="2" charset="-122"/>
                <a:cs typeface="Arial" panose="020B0604020202020204" pitchFamily="34" charset="0"/>
              </a:rPr>
              <a:t>Pergunte aos participantes:</a:t>
            </a:r>
            <a:endParaRPr lang="en-CH">
              <a:latin typeface="Calibri" panose="020F0502020204030204" pitchFamily="34" charset="0"/>
              <a:ea typeface="SimSun" panose="02010600030101010101" pitchFamily="2" charset="-122"/>
              <a:cs typeface="Arial" panose="020B0604020202020204" pitchFamily="34" charset="0"/>
            </a:endParaRPr>
          </a:p>
          <a:p>
            <a:pPr>
              <a:lnSpc>
                <a:spcPct val="115000"/>
              </a:lnSpc>
              <a:spcAft>
                <a:spcPts val="1000"/>
              </a:spcAft>
            </a:pPr>
            <a:r>
              <a:rPr lang="pt-BR" dirty="0">
                <a:latin typeface="Calibri" panose="020F0502020204030204" pitchFamily="34" charset="0"/>
                <a:ea typeface="SimSun" panose="02010600030101010101" pitchFamily="2" charset="-122"/>
                <a:cs typeface="Arial" panose="020B0604020202020204" pitchFamily="34" charset="0"/>
              </a:rPr>
              <a:t>Quais foram os 3 pontos principais que você aprendeu com esta sessão?</a:t>
            </a:r>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82</a:t>
            </a:fld>
            <a:endParaRPr lang="en-CH"/>
          </a:p>
        </p:txBody>
      </p:sp>
    </p:spTree>
    <p:extLst>
      <p:ext uri="{BB962C8B-B14F-4D97-AF65-F5344CB8AC3E}">
        <p14:creationId xmlns:p14="http://schemas.microsoft.com/office/powerpoint/2010/main" val="189841965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pt-BR" dirty="0">
                <a:solidFill>
                  <a:srgbClr val="4F81BD"/>
                </a:solidFill>
                <a:latin typeface="Calibri" panose="020F0502020204030204" pitchFamily="34" charset="0"/>
                <a:ea typeface="SimSun" panose="02010600030101010101" pitchFamily="2" charset="-122"/>
                <a:cs typeface="Arial" panose="020B0604020202020204" pitchFamily="34" charset="0"/>
              </a:rPr>
              <a:t>Prossiga a discussão com estas mensagens da sessão de hoje para levar para casa.</a:t>
            </a:r>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 A saúde mental, o bem-estar e a recuperação são inerentemente pessoais. </a:t>
            </a:r>
          </a:p>
          <a:p>
            <a:r>
              <a:rPr lang="pt-BR" sz="1200" kern="1200" dirty="0">
                <a:solidFill>
                  <a:schemeClr val="tx1"/>
                </a:solidFill>
                <a:effectLst/>
                <a:latin typeface="+mn-lt"/>
                <a:ea typeface="+mn-ea"/>
                <a:cs typeface="+mn-cs"/>
              </a:rPr>
              <a:t>• O respeito pelos direitos humanos é fundamental para proteger a saúde mental e o bem-estar e promover a recuperação. </a:t>
            </a:r>
          </a:p>
          <a:p>
            <a:r>
              <a:rPr lang="pt-BR" sz="1200" kern="1200" dirty="0">
                <a:solidFill>
                  <a:schemeClr val="tx1"/>
                </a:solidFill>
                <a:effectLst/>
                <a:latin typeface="+mn-lt"/>
                <a:ea typeface="+mn-ea"/>
                <a:cs typeface="+mn-cs"/>
              </a:rPr>
              <a:t>• Estimular o desenvolvimento de comunidades justas e inclusivas é uma parte essencial, mas negligenciada, do apoio à saúde mental e ao bem-estar. </a:t>
            </a:r>
          </a:p>
          <a:p>
            <a:r>
              <a:rPr lang="pt-BR" sz="1200" kern="1200" dirty="0">
                <a:solidFill>
                  <a:schemeClr val="tx1"/>
                </a:solidFill>
                <a:effectLst/>
                <a:latin typeface="+mn-lt"/>
                <a:ea typeface="+mn-ea"/>
                <a:cs typeface="+mn-cs"/>
              </a:rPr>
              <a:t>• Indivíduos e serviços podem fazer muito para apoiar as pessoas ao longo de sua jornada de recuperação</a:t>
            </a:r>
            <a:r>
              <a:rPr lang="pt" dirty="0">
                <a:solidFill>
                  <a:srgbClr val="000000"/>
                </a:solidFill>
                <a:latin typeface="Calibri" panose="020F0502020204030204" pitchFamily="34" charset="0"/>
                <a:ea typeface="SimSun" panose="02010600030101010101" pitchFamily="2" charset="-122"/>
                <a:cs typeface="Arial" panose="020B0604020202020204" pitchFamily="34" charset="0"/>
              </a:rPr>
              <a:t>.</a:t>
            </a:r>
            <a:endParaRPr lang="en-CH">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83</a:t>
            </a:fld>
            <a:endParaRPr lang="en-CH"/>
          </a:p>
        </p:txBody>
      </p:sp>
    </p:spTree>
    <p:extLst>
      <p:ext uri="{BB962C8B-B14F-4D97-AF65-F5344CB8AC3E}">
        <p14:creationId xmlns:p14="http://schemas.microsoft.com/office/powerpoint/2010/main" val="415820515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600A8A-902E-430E-A833-453AE05FDB61}" type="slidenum">
              <a:rPr lang="en-GB" smtClean="0"/>
              <a:t>84</a:t>
            </a:fld>
            <a:endParaRPr lang="en-GB"/>
          </a:p>
        </p:txBody>
      </p:sp>
      <p:sp>
        <p:nvSpPr>
          <p:cNvPr id="6" name="Notes Placeholder 2">
            <a:extLst>
              <a:ext uri="{FF2B5EF4-FFF2-40B4-BE49-F238E27FC236}">
                <a16:creationId xmlns:a16="http://schemas.microsoft.com/office/drawing/2014/main" id="{E39834B2-9B84-4A40-99CA-4C54F183263D}"/>
              </a:ext>
            </a:extLst>
          </p:cNvPr>
          <p:cNvSpPr txBox="1">
            <a:spLocks/>
          </p:cNvSpPr>
          <p:nvPr/>
        </p:nvSpPr>
        <p:spPr>
          <a:xfrm>
            <a:off x="307298" y="202367"/>
            <a:ext cx="5862577" cy="9428585"/>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defRPr sz="1100" b="1"/>
            </a:pPr>
            <a:r>
              <a:rPr lang="pt-BR" dirty="0"/>
              <a:t>Conceituação </a:t>
            </a:r>
          </a:p>
          <a:p>
            <a:pPr>
              <a:defRPr sz="1100"/>
            </a:pPr>
            <a:r>
              <a:rPr lang="pt-BR" dirty="0"/>
              <a:t>Michelle Funk (Coordenadora) e Natalie Drew Bold (Diretora Técnica) Política de Saúde Mental e Desenvolvimento de Serviços, Departamento de Saúde Mental e Abuso de Substâncias (OMS, Genebra)</a:t>
            </a:r>
          </a:p>
          <a:p>
            <a:endParaRPr lang="pt-BR" sz="1100" dirty="0"/>
          </a:p>
          <a:p>
            <a:pPr>
              <a:defRPr sz="1100" b="1"/>
            </a:pPr>
            <a:r>
              <a:rPr lang="pt-BR" dirty="0"/>
              <a:t>Equipe de redação e redação</a:t>
            </a:r>
          </a:p>
          <a:p>
            <a:pPr>
              <a:defRPr sz="1100"/>
            </a:pPr>
            <a:r>
              <a:rPr lang="pt-BR" dirty="0"/>
              <a:t>Dra. Michelle Funk, (OMS, Genebra), Natalie Drew Bold (OMS, Genebra); Marie </a:t>
            </a:r>
            <a:r>
              <a:rPr lang="pt-BR" dirty="0" err="1"/>
              <a:t>Baudel</a:t>
            </a:r>
            <a:r>
              <a:rPr lang="pt-BR" dirty="0"/>
              <a:t>, </a:t>
            </a:r>
            <a:r>
              <a:rPr lang="pt-BR" dirty="0" err="1"/>
              <a:t>Université</a:t>
            </a:r>
            <a:r>
              <a:rPr lang="pt-BR" dirty="0"/>
              <a:t> de Nantes, França</a:t>
            </a:r>
          </a:p>
          <a:p>
            <a:endParaRPr lang="pt-BR" sz="1100" dirty="0"/>
          </a:p>
          <a:p>
            <a:pPr>
              <a:defRPr sz="1100" b="1"/>
            </a:pPr>
            <a:r>
              <a:rPr lang="pt-BR" dirty="0"/>
              <a:t>Principais especialistas internacionais</a:t>
            </a:r>
          </a:p>
          <a:p>
            <a:pPr>
              <a:defRPr sz="1100"/>
            </a:pPr>
            <a:r>
              <a:rPr lang="pt-BR" dirty="0"/>
              <a:t>Celia Brown, </a:t>
            </a:r>
            <a:r>
              <a:rPr lang="pt-BR" dirty="0" err="1"/>
              <a:t>MindFreedom</a:t>
            </a:r>
            <a:r>
              <a:rPr lang="pt-BR" dirty="0"/>
              <a:t> </a:t>
            </a:r>
            <a:r>
              <a:rPr lang="pt-BR" dirty="0" err="1"/>
              <a:t>International</a:t>
            </a:r>
            <a:r>
              <a:rPr lang="pt-BR" dirty="0"/>
              <a:t>, (Estados Unidos da América); Mauro Giovanni Carta, Università </a:t>
            </a:r>
            <a:r>
              <a:rPr lang="pt-BR" dirty="0" err="1"/>
              <a:t>degli</a:t>
            </a:r>
            <a:r>
              <a:rPr lang="pt-BR" dirty="0"/>
              <a:t> </a:t>
            </a:r>
            <a:r>
              <a:rPr lang="pt-BR" dirty="0" err="1"/>
              <a:t>studi</a:t>
            </a:r>
            <a:r>
              <a:rPr lang="pt-BR" dirty="0"/>
              <a:t> </a:t>
            </a:r>
            <a:r>
              <a:rPr lang="pt-BR" dirty="0" err="1"/>
              <a:t>di</a:t>
            </a:r>
            <a:r>
              <a:rPr lang="pt-BR" dirty="0"/>
              <a:t> Cagliari (Itália); </a:t>
            </a:r>
            <a:r>
              <a:rPr lang="pt-BR" dirty="0" err="1"/>
              <a:t>Yeni</a:t>
            </a:r>
            <a:r>
              <a:rPr lang="pt-BR" dirty="0"/>
              <a:t> Rosa </a:t>
            </a:r>
            <a:r>
              <a:rPr lang="pt-BR" dirty="0" err="1"/>
              <a:t>Damayanti</a:t>
            </a:r>
            <a:r>
              <a:rPr lang="pt-BR" dirty="0"/>
              <a:t>, Indonésia Mental Health </a:t>
            </a:r>
            <a:r>
              <a:rPr lang="pt-BR" dirty="0" err="1"/>
              <a:t>Association</a:t>
            </a:r>
            <a:r>
              <a:rPr lang="pt-BR" dirty="0"/>
              <a:t> (Indonésia); </a:t>
            </a:r>
            <a:r>
              <a:rPr lang="pt-BR" dirty="0" err="1"/>
              <a:t>Sera</a:t>
            </a:r>
            <a:r>
              <a:rPr lang="pt-BR" dirty="0"/>
              <a:t> </a:t>
            </a:r>
            <a:r>
              <a:rPr lang="pt-BR" dirty="0" err="1"/>
              <a:t>Davidow</a:t>
            </a:r>
            <a:r>
              <a:rPr lang="pt-BR" dirty="0"/>
              <a:t>, Western Mass Recovery Learning Community (Estados Unidos da América); Catalina </a:t>
            </a:r>
            <a:r>
              <a:rPr lang="pt-BR" dirty="0" err="1"/>
              <a:t>Devandas</a:t>
            </a:r>
            <a:r>
              <a:rPr lang="pt-BR" dirty="0"/>
              <a:t> Aguilar, Relatora Especial da ONU sobre os direitos das pessoas com deficiência (Suíça); Julian Eaton, CBM </a:t>
            </a:r>
            <a:r>
              <a:rPr lang="pt-BR" dirty="0" err="1"/>
              <a:t>International</a:t>
            </a:r>
            <a:r>
              <a:rPr lang="pt-BR" dirty="0"/>
              <a:t> e London </a:t>
            </a:r>
            <a:r>
              <a:rPr lang="pt-BR" dirty="0" err="1"/>
              <a:t>School</a:t>
            </a:r>
            <a:r>
              <a:rPr lang="pt-BR" dirty="0"/>
              <a:t> </a:t>
            </a:r>
            <a:r>
              <a:rPr lang="pt-BR" dirty="0" err="1"/>
              <a:t>of</a:t>
            </a:r>
            <a:r>
              <a:rPr lang="pt-BR" dirty="0"/>
              <a:t> </a:t>
            </a:r>
            <a:r>
              <a:rPr lang="pt-BR" dirty="0" err="1"/>
              <a:t>Hygiene</a:t>
            </a:r>
            <a:r>
              <a:rPr lang="pt-BR" dirty="0"/>
              <a:t> </a:t>
            </a:r>
            <a:r>
              <a:rPr lang="pt-BR" dirty="0" err="1"/>
              <a:t>and</a:t>
            </a:r>
            <a:r>
              <a:rPr lang="pt-BR" dirty="0"/>
              <a:t> Tropical Medicine (Reino Unido); Salam Gómez, World Network </a:t>
            </a:r>
            <a:r>
              <a:rPr lang="pt-BR" dirty="0" err="1"/>
              <a:t>of</a:t>
            </a:r>
            <a:r>
              <a:rPr lang="pt-BR" dirty="0"/>
              <a:t> </a:t>
            </a:r>
            <a:r>
              <a:rPr lang="pt-BR" dirty="0" err="1"/>
              <a:t>Users</a:t>
            </a:r>
            <a:r>
              <a:rPr lang="pt-BR" dirty="0"/>
              <a:t> </a:t>
            </a:r>
            <a:r>
              <a:rPr lang="pt-BR" dirty="0" err="1"/>
              <a:t>and</a:t>
            </a:r>
            <a:r>
              <a:rPr lang="pt-BR" dirty="0"/>
              <a:t> </a:t>
            </a:r>
            <a:r>
              <a:rPr lang="pt-BR" dirty="0" err="1"/>
              <a:t>Survivors</a:t>
            </a:r>
            <a:r>
              <a:rPr lang="pt-BR" dirty="0"/>
              <a:t> </a:t>
            </a:r>
            <a:r>
              <a:rPr lang="pt-BR" dirty="0" err="1"/>
              <a:t>of</a:t>
            </a:r>
            <a:r>
              <a:rPr lang="pt-BR" dirty="0"/>
              <a:t> </a:t>
            </a:r>
            <a:r>
              <a:rPr lang="pt-BR" dirty="0" err="1"/>
              <a:t>Psychiatry</a:t>
            </a:r>
            <a:r>
              <a:rPr lang="pt-BR" dirty="0"/>
              <a:t> (Colômbia); Gemma </a:t>
            </a:r>
            <a:r>
              <a:rPr lang="pt-BR" dirty="0" err="1"/>
              <a:t>Hunting</a:t>
            </a:r>
            <a:r>
              <a:rPr lang="pt-BR" dirty="0"/>
              <a:t>, </a:t>
            </a:r>
            <a:r>
              <a:rPr lang="pt-BR" dirty="0" err="1"/>
              <a:t>International</a:t>
            </a:r>
            <a:r>
              <a:rPr lang="pt-BR" dirty="0"/>
              <a:t> </a:t>
            </a:r>
            <a:r>
              <a:rPr lang="pt-BR" dirty="0" err="1"/>
              <a:t>Consultant</a:t>
            </a:r>
            <a:r>
              <a:rPr lang="pt-BR" dirty="0"/>
              <a:t> (Alemanha); Diane Kingston, </a:t>
            </a:r>
            <a:r>
              <a:rPr lang="pt-BR" dirty="0" err="1"/>
              <a:t>International</a:t>
            </a:r>
            <a:r>
              <a:rPr lang="pt-BR" dirty="0"/>
              <a:t> HIV/AIDS Alliance (Reino Unido); </a:t>
            </a:r>
            <a:r>
              <a:rPr lang="pt-BR" dirty="0" err="1"/>
              <a:t>Itzhak</a:t>
            </a:r>
            <a:r>
              <a:rPr lang="pt-BR" dirty="0"/>
              <a:t> </a:t>
            </a:r>
            <a:r>
              <a:rPr lang="pt-BR" dirty="0" err="1"/>
              <a:t>Levav</a:t>
            </a:r>
            <a:r>
              <a:rPr lang="pt-BR" dirty="0"/>
              <a:t>, </a:t>
            </a:r>
            <a:r>
              <a:rPr lang="pt-BR" dirty="0" err="1"/>
              <a:t>Department</a:t>
            </a:r>
            <a:r>
              <a:rPr lang="pt-BR" dirty="0"/>
              <a:t> </a:t>
            </a:r>
            <a:r>
              <a:rPr lang="pt-BR" dirty="0" err="1"/>
              <a:t>of</a:t>
            </a:r>
            <a:r>
              <a:rPr lang="pt-BR" dirty="0"/>
              <a:t> Community Mental Health, </a:t>
            </a:r>
            <a:r>
              <a:rPr lang="pt-BR" dirty="0" err="1"/>
              <a:t>University</a:t>
            </a:r>
            <a:r>
              <a:rPr lang="pt-BR" dirty="0"/>
              <a:t> </a:t>
            </a:r>
            <a:r>
              <a:rPr lang="pt-BR" dirty="0" err="1"/>
              <a:t>of</a:t>
            </a:r>
            <a:r>
              <a:rPr lang="pt-BR" dirty="0"/>
              <a:t> Haifa (Israel); Peter </a:t>
            </a:r>
            <a:r>
              <a:rPr lang="pt-BR" dirty="0" err="1"/>
              <a:t>McGovern</a:t>
            </a:r>
            <a:r>
              <a:rPr lang="pt-BR" dirty="0"/>
              <a:t>, Modum </a:t>
            </a:r>
            <a:r>
              <a:rPr lang="pt-BR" dirty="0" err="1"/>
              <a:t>Bad</a:t>
            </a:r>
            <a:r>
              <a:rPr lang="pt-BR" dirty="0"/>
              <a:t> (Noruega); David McGrath, </a:t>
            </a:r>
            <a:r>
              <a:rPr lang="pt-BR" dirty="0" err="1"/>
              <a:t>International</a:t>
            </a:r>
            <a:r>
              <a:rPr lang="pt-BR" dirty="0"/>
              <a:t> </a:t>
            </a:r>
            <a:r>
              <a:rPr lang="pt-BR" dirty="0" err="1"/>
              <a:t>consultant</a:t>
            </a:r>
            <a:r>
              <a:rPr lang="pt-BR" dirty="0"/>
              <a:t> (Austrália); Tina </a:t>
            </a:r>
            <a:r>
              <a:rPr lang="pt-BR" dirty="0" err="1"/>
              <a:t>Minkowitz</a:t>
            </a:r>
            <a:r>
              <a:rPr lang="pt-BR" dirty="0"/>
              <a:t>, Center for </a:t>
            </a:r>
            <a:r>
              <a:rPr lang="pt-BR" dirty="0" err="1"/>
              <a:t>the</a:t>
            </a:r>
            <a:r>
              <a:rPr lang="pt-BR" dirty="0"/>
              <a:t> </a:t>
            </a:r>
            <a:r>
              <a:rPr lang="pt-BR" dirty="0" err="1"/>
              <a:t>Human</a:t>
            </a:r>
            <a:r>
              <a:rPr lang="pt-BR" dirty="0"/>
              <a:t> </a:t>
            </a:r>
            <a:r>
              <a:rPr lang="pt-BR" dirty="0" err="1"/>
              <a:t>Rights</a:t>
            </a:r>
            <a:r>
              <a:rPr lang="pt-BR" dirty="0"/>
              <a:t> </a:t>
            </a:r>
            <a:r>
              <a:rPr lang="pt-BR" dirty="0" err="1"/>
              <a:t>of</a:t>
            </a:r>
            <a:r>
              <a:rPr lang="pt-BR" dirty="0"/>
              <a:t> </a:t>
            </a:r>
            <a:r>
              <a:rPr lang="pt-BR" dirty="0" err="1"/>
              <a:t>Users</a:t>
            </a:r>
            <a:r>
              <a:rPr lang="pt-BR" dirty="0"/>
              <a:t> </a:t>
            </a:r>
            <a:r>
              <a:rPr lang="pt-BR" dirty="0" err="1"/>
              <a:t>and</a:t>
            </a:r>
            <a:r>
              <a:rPr lang="pt-BR" dirty="0"/>
              <a:t> </a:t>
            </a:r>
            <a:r>
              <a:rPr lang="pt-BR" dirty="0" err="1"/>
              <a:t>Survivors</a:t>
            </a:r>
            <a:r>
              <a:rPr lang="pt-BR" dirty="0"/>
              <a:t> </a:t>
            </a:r>
            <a:r>
              <a:rPr lang="pt-BR" dirty="0" err="1"/>
              <a:t>of</a:t>
            </a:r>
            <a:r>
              <a:rPr lang="pt-BR" dirty="0"/>
              <a:t> </a:t>
            </a:r>
            <a:r>
              <a:rPr lang="pt-BR" dirty="0" err="1"/>
              <a:t>Psychiatry</a:t>
            </a:r>
            <a:r>
              <a:rPr lang="pt-BR" dirty="0"/>
              <a:t> (Estados Unidos da América); Peter </a:t>
            </a:r>
            <a:r>
              <a:rPr lang="pt-BR" dirty="0" err="1"/>
              <a:t>Mittler</a:t>
            </a:r>
            <a:r>
              <a:rPr lang="pt-BR" dirty="0"/>
              <a:t>, </a:t>
            </a:r>
            <a:r>
              <a:rPr lang="pt-BR" dirty="0" err="1"/>
              <a:t>Dementia</a:t>
            </a:r>
            <a:r>
              <a:rPr lang="pt-BR" dirty="0"/>
              <a:t> Alliance </a:t>
            </a:r>
            <a:r>
              <a:rPr lang="pt-BR" dirty="0" err="1"/>
              <a:t>International</a:t>
            </a:r>
            <a:r>
              <a:rPr lang="pt-BR" dirty="0"/>
              <a:t> (Reino Unido); Maria </a:t>
            </a:r>
            <a:r>
              <a:rPr lang="pt-BR" dirty="0" err="1"/>
              <a:t>Francescao</a:t>
            </a:r>
            <a:r>
              <a:rPr lang="pt-BR" dirty="0"/>
              <a:t>, Columbia </a:t>
            </a:r>
            <a:r>
              <a:rPr lang="pt-BR" dirty="0" err="1"/>
              <a:t>University</a:t>
            </a:r>
            <a:r>
              <a:rPr lang="pt-BR" dirty="0"/>
              <a:t> (Estados Unidos da América); Fiona Morrissey, </a:t>
            </a:r>
            <a:r>
              <a:rPr lang="pt-BR" dirty="0" err="1"/>
              <a:t>Disability</a:t>
            </a:r>
            <a:r>
              <a:rPr lang="pt-BR" dirty="0"/>
              <a:t> Law </a:t>
            </a:r>
            <a:r>
              <a:rPr lang="pt-BR" dirty="0" err="1"/>
              <a:t>Research</a:t>
            </a:r>
            <a:r>
              <a:rPr lang="pt-BR" dirty="0"/>
              <a:t> </a:t>
            </a:r>
            <a:r>
              <a:rPr lang="pt-BR" dirty="0" err="1"/>
              <a:t>Consultant</a:t>
            </a:r>
            <a:r>
              <a:rPr lang="pt-BR" dirty="0"/>
              <a:t> (Irlanda); Michael </a:t>
            </a:r>
            <a:r>
              <a:rPr lang="pt-BR" dirty="0" err="1"/>
              <a:t>Nenjga</a:t>
            </a:r>
            <a:r>
              <a:rPr lang="pt-BR" dirty="0"/>
              <a:t>, </a:t>
            </a:r>
            <a:r>
              <a:rPr lang="pt-BR" dirty="0" err="1"/>
              <a:t>and</a:t>
            </a:r>
            <a:r>
              <a:rPr lang="pt-BR" dirty="0"/>
              <a:t> </a:t>
            </a:r>
            <a:r>
              <a:rPr lang="pt-BR" dirty="0" err="1"/>
              <a:t>Survivors</a:t>
            </a:r>
            <a:r>
              <a:rPr lang="pt-BR" dirty="0"/>
              <a:t> </a:t>
            </a:r>
            <a:r>
              <a:rPr lang="pt-BR" dirty="0" err="1"/>
              <a:t>of</a:t>
            </a:r>
            <a:r>
              <a:rPr lang="pt-BR" dirty="0"/>
              <a:t> </a:t>
            </a:r>
            <a:r>
              <a:rPr lang="pt-BR" dirty="0" err="1"/>
              <a:t>Psychiatry</a:t>
            </a:r>
            <a:r>
              <a:rPr lang="pt-BR" dirty="0"/>
              <a:t> in Kenya (Kenya); David W. Kenya; Oaks, </a:t>
            </a:r>
            <a:r>
              <a:rPr lang="pt-BR" dirty="0" err="1"/>
              <a:t>Aciu</a:t>
            </a:r>
            <a:r>
              <a:rPr lang="pt-BR" dirty="0"/>
              <a:t> </a:t>
            </a:r>
            <a:r>
              <a:rPr lang="pt-BR" dirty="0" err="1"/>
              <a:t>Insitute</a:t>
            </a:r>
            <a:r>
              <a:rPr lang="pt-BR" dirty="0"/>
              <a:t>, LLC (Estados Unidos da América); </a:t>
            </a:r>
            <a:r>
              <a:rPr lang="pt-BR" dirty="0" err="1"/>
              <a:t>Soumitra</a:t>
            </a:r>
            <a:r>
              <a:rPr lang="pt-BR" dirty="0"/>
              <a:t> </a:t>
            </a:r>
            <a:r>
              <a:rPr lang="pt-BR" dirty="0" err="1"/>
              <a:t>Pathare</a:t>
            </a:r>
            <a:r>
              <a:rPr lang="pt-BR" dirty="0"/>
              <a:t>, Centre for Mental Health Law </a:t>
            </a:r>
            <a:r>
              <a:rPr lang="pt-BR" dirty="0" err="1"/>
              <a:t>and</a:t>
            </a:r>
            <a:r>
              <a:rPr lang="pt-BR" dirty="0"/>
              <a:t> </a:t>
            </a:r>
            <a:r>
              <a:rPr lang="pt-BR" dirty="0" err="1"/>
              <a:t>Policy</a:t>
            </a:r>
            <a:r>
              <a:rPr lang="pt-BR" dirty="0"/>
              <a:t>, Indian Law Society (Índia); </a:t>
            </a:r>
            <a:r>
              <a:rPr lang="pt-BR" dirty="0" err="1"/>
              <a:t>Dainius</a:t>
            </a:r>
            <a:r>
              <a:rPr lang="pt-BR" dirty="0"/>
              <a:t> </a:t>
            </a:r>
            <a:r>
              <a:rPr lang="pt-BR" dirty="0" err="1"/>
              <a:t>Pūras</a:t>
            </a:r>
            <a:r>
              <a:rPr lang="pt-BR" dirty="0"/>
              <a:t>, Relator Especial sobre o direito de todos ao gozo do mais alto padrão de saúde (Suíça); </a:t>
            </a:r>
            <a:r>
              <a:rPr lang="pt-BR" dirty="0" err="1"/>
              <a:t>Jolijn</a:t>
            </a:r>
            <a:r>
              <a:rPr lang="pt-BR" dirty="0"/>
              <a:t> </a:t>
            </a:r>
            <a:r>
              <a:rPr lang="pt-BR" dirty="0" err="1"/>
              <a:t>Santegoeds</a:t>
            </a:r>
            <a:r>
              <a:rPr lang="pt-BR" dirty="0"/>
              <a:t>, Rede Mundial de Usuários e Sobreviventes de Psiquiatria (Holanda); </a:t>
            </a:r>
            <a:r>
              <a:rPr lang="pt-BR" dirty="0" err="1"/>
              <a:t>Sashi</a:t>
            </a:r>
            <a:r>
              <a:rPr lang="pt-BR" dirty="0"/>
              <a:t> </a:t>
            </a:r>
            <a:r>
              <a:rPr lang="pt-BR" dirty="0" err="1"/>
              <a:t>Sashidharan</a:t>
            </a:r>
            <a:r>
              <a:rPr lang="pt-BR" dirty="0"/>
              <a:t>, Universidade de Glasgow (Reino Unido); Gregory Smith, consultor internacional, (Estados Unidos da América); Kate </a:t>
            </a:r>
            <a:r>
              <a:rPr lang="pt-BR" dirty="0" err="1"/>
              <a:t>Swaffer</a:t>
            </a:r>
            <a:r>
              <a:rPr lang="pt-BR" dirty="0"/>
              <a:t>, </a:t>
            </a:r>
            <a:r>
              <a:rPr lang="pt-BR" dirty="0" err="1"/>
              <a:t>Dementia</a:t>
            </a:r>
            <a:r>
              <a:rPr lang="pt-BR" dirty="0"/>
              <a:t> </a:t>
            </a:r>
            <a:r>
              <a:rPr lang="pt-BR" dirty="0" err="1"/>
              <a:t>International</a:t>
            </a:r>
            <a:r>
              <a:rPr lang="pt-BR" dirty="0"/>
              <a:t> Alliance (Austrália); Carmen Valle, CBM </a:t>
            </a:r>
            <a:r>
              <a:rPr lang="pt-BR" dirty="0" err="1"/>
              <a:t>International</a:t>
            </a:r>
            <a:r>
              <a:rPr lang="pt-BR" dirty="0"/>
              <a:t> (Tailândia); Alberto Vásquez </a:t>
            </a:r>
            <a:r>
              <a:rPr lang="pt-BR" dirty="0" err="1"/>
              <a:t>Encalada</a:t>
            </a:r>
            <a:r>
              <a:rPr lang="pt-BR" dirty="0"/>
              <a:t>, Relator Especial da ONU sobre os direitos das pessoas com deficiência (Suíça)</a:t>
            </a:r>
          </a:p>
          <a:p>
            <a:endParaRPr lang="pt-BR" sz="1100" dirty="0"/>
          </a:p>
          <a:p>
            <a:pPr>
              <a:defRPr sz="1100" b="1"/>
            </a:pPr>
            <a:r>
              <a:rPr lang="pt-BR" dirty="0"/>
              <a:t>Contribuições</a:t>
            </a:r>
          </a:p>
          <a:p>
            <a:pPr>
              <a:defRPr sz="1100">
                <a:solidFill>
                  <a:schemeClr val="accent2"/>
                </a:solidFill>
              </a:defRPr>
            </a:pPr>
            <a:r>
              <a:rPr lang="pt-BR" dirty="0"/>
              <a:t>Revisores técnicos</a:t>
            </a:r>
          </a:p>
          <a:p>
            <a:pPr>
              <a:defRPr sz="1100"/>
            </a:pPr>
            <a:r>
              <a:rPr lang="pt-BR" dirty="0"/>
              <a:t>Abu </a:t>
            </a:r>
            <a:r>
              <a:rPr lang="pt-BR" dirty="0" err="1"/>
              <a:t>Bakar</a:t>
            </a:r>
            <a:r>
              <a:rPr lang="pt-BR" dirty="0"/>
              <a:t> Abdul </a:t>
            </a:r>
            <a:r>
              <a:rPr lang="pt-BR" dirty="0" err="1"/>
              <a:t>Kadir</a:t>
            </a:r>
            <a:r>
              <a:rPr lang="pt-BR" dirty="0"/>
              <a:t>, Hospital </a:t>
            </a:r>
            <a:r>
              <a:rPr lang="pt-BR" dirty="0" err="1"/>
              <a:t>Permai</a:t>
            </a:r>
            <a:r>
              <a:rPr lang="pt-BR" dirty="0"/>
              <a:t> (Malásia); </a:t>
            </a:r>
            <a:r>
              <a:rPr lang="pt-BR" dirty="0" err="1"/>
              <a:t>Robinah</a:t>
            </a:r>
            <a:r>
              <a:rPr lang="pt-BR" dirty="0"/>
              <a:t> </a:t>
            </a:r>
            <a:r>
              <a:rPr lang="pt-BR" dirty="0" err="1"/>
              <a:t>Nakanwagi</a:t>
            </a:r>
            <a:r>
              <a:rPr lang="pt-BR" dirty="0"/>
              <a:t> </a:t>
            </a:r>
            <a:r>
              <a:rPr lang="pt-BR" dirty="0" err="1"/>
              <a:t>Alambuya</a:t>
            </a:r>
            <a:r>
              <a:rPr lang="pt-BR" dirty="0"/>
              <a:t>, Rede Pan-Africana de Pessoas com Deficiências Psicossociais. (Uganda); Anna </a:t>
            </a:r>
            <a:r>
              <a:rPr lang="pt-BR" dirty="0" err="1"/>
              <a:t>Arstein-Kerslake</a:t>
            </a:r>
            <a:r>
              <a:rPr lang="pt-BR" dirty="0"/>
              <a:t>, Melbourne Law </a:t>
            </a:r>
            <a:r>
              <a:rPr lang="pt-BR" dirty="0" err="1"/>
              <a:t>School</a:t>
            </a:r>
            <a:r>
              <a:rPr lang="pt-BR" dirty="0"/>
              <a:t>, </a:t>
            </a:r>
            <a:r>
              <a:rPr lang="pt-BR" dirty="0" err="1"/>
              <a:t>University</a:t>
            </a:r>
            <a:r>
              <a:rPr lang="pt-BR" dirty="0"/>
              <a:t> </a:t>
            </a:r>
            <a:r>
              <a:rPr lang="pt-BR" dirty="0" err="1"/>
              <a:t>of</a:t>
            </a:r>
            <a:r>
              <a:rPr lang="pt-BR" dirty="0"/>
              <a:t> Melbourne (Austrália); Lori </a:t>
            </a:r>
            <a:r>
              <a:rPr lang="pt-BR" dirty="0" err="1"/>
              <a:t>Ashcraft</a:t>
            </a:r>
            <a:r>
              <a:rPr lang="pt-BR" dirty="0"/>
              <a:t>, </a:t>
            </a:r>
            <a:r>
              <a:rPr lang="pt-BR" dirty="0" err="1"/>
              <a:t>Resilience</a:t>
            </a:r>
            <a:r>
              <a:rPr lang="pt-BR" dirty="0"/>
              <a:t> Inc. (Estados Unidos da América); Rod </a:t>
            </a:r>
            <a:r>
              <a:rPr lang="pt-BR" dirty="0" err="1"/>
              <a:t>Astbury</a:t>
            </a:r>
            <a:r>
              <a:rPr lang="pt-BR" dirty="0"/>
              <a:t>, Associação de Saúde Mental da Austrália Ocidental (Austrália); Joseph </a:t>
            </a:r>
            <a:r>
              <a:rPr lang="pt-BR" dirty="0" err="1"/>
              <a:t>Atukunda</a:t>
            </a:r>
            <a:r>
              <a:rPr lang="pt-BR" dirty="0"/>
              <a:t>, </a:t>
            </a:r>
            <a:r>
              <a:rPr lang="pt-BR" dirty="0" err="1"/>
              <a:t>Heartsounds</a:t>
            </a:r>
            <a:r>
              <a:rPr lang="pt-BR" dirty="0"/>
              <a:t>, Uganda (Uganda); David </a:t>
            </a:r>
            <a:r>
              <a:rPr lang="pt-BR" dirty="0" err="1"/>
              <a:t>Axworthy</a:t>
            </a:r>
            <a:r>
              <a:rPr lang="pt-BR" dirty="0"/>
              <a:t>, Comissão de Saúde Mental da Austrália Ocidental (Austrália); Simon </a:t>
            </a:r>
            <a:r>
              <a:rPr lang="pt-BR" dirty="0" err="1"/>
              <a:t>Vasseur</a:t>
            </a:r>
            <a:r>
              <a:rPr lang="pt-BR" dirty="0"/>
              <a:t> </a:t>
            </a:r>
            <a:r>
              <a:rPr lang="pt-BR" dirty="0" err="1"/>
              <a:t>Bacle</a:t>
            </a:r>
            <a:r>
              <a:rPr lang="pt-BR" dirty="0"/>
              <a:t>, EPSM Lille </a:t>
            </a:r>
            <a:r>
              <a:rPr lang="pt-BR" dirty="0" err="1"/>
              <a:t>Metropole</a:t>
            </a:r>
            <a:r>
              <a:rPr lang="pt-BR" dirty="0"/>
              <a:t>, Centro Colaborador da OMS, Lille (França); Sam </a:t>
            </a:r>
            <a:r>
              <a:rPr lang="pt-BR" dirty="0" err="1"/>
              <a:t>Badege</a:t>
            </a:r>
            <a:r>
              <a:rPr lang="pt-BR" dirty="0"/>
              <a:t>, Organização Nacional de Usuários e Sobreviventes da Psiquiatria em Ruanda (Ruanda); </a:t>
            </a:r>
            <a:r>
              <a:rPr lang="pt-BR" dirty="0" err="1"/>
              <a:t>Amrit</a:t>
            </a:r>
            <a:r>
              <a:rPr lang="pt-BR" dirty="0"/>
              <a:t> </a:t>
            </a:r>
            <a:r>
              <a:rPr lang="pt-BR" dirty="0" err="1"/>
              <a:t>Bakhshy</a:t>
            </a:r>
            <a:r>
              <a:rPr lang="pt-BR" dirty="0"/>
              <a:t>, Associação de Conscientização sobre Esquizofrenia (Índia); Anja Baumann, Ação Saúde Mental Alemanha (Alemanha); Jerome </a:t>
            </a:r>
            <a:r>
              <a:rPr lang="pt-BR" dirty="0" err="1"/>
              <a:t>Bickenbach</a:t>
            </a:r>
            <a:r>
              <a:rPr lang="pt-BR" dirty="0"/>
              <a:t>, Universidade de Lucerna (Suíça); Jean-Sébastien Blanc, Associação para a Prevenção da Tortura (Suíça); Pat </a:t>
            </a:r>
            <a:r>
              <a:rPr lang="pt-BR" dirty="0" err="1"/>
              <a:t>Bracken</a:t>
            </a:r>
            <a:r>
              <a:rPr lang="pt-BR" dirty="0"/>
              <a:t>, Psiquiatra Consultor Independente (Irlanda); Simon </a:t>
            </a:r>
            <a:r>
              <a:rPr lang="pt-BR" dirty="0" err="1"/>
              <a:t>Bradstreet</a:t>
            </a:r>
            <a:r>
              <a:rPr lang="pt-BR" dirty="0"/>
              <a:t>, Universidade de Glasgow (Reino Unido); Claudia Pellegrini Braga, Universidade de São Paulo (Brasil); Ministério Público do Rio de Janeiro (Brasil); </a:t>
            </a:r>
            <a:r>
              <a:rPr lang="pt-BR" dirty="0" err="1"/>
              <a:t>Patricia</a:t>
            </a:r>
            <a:r>
              <a:rPr lang="pt-BR" dirty="0"/>
              <a:t> </a:t>
            </a:r>
            <a:r>
              <a:rPr lang="pt-BR" dirty="0" err="1"/>
              <a:t>Brogna</a:t>
            </a:r>
            <a:r>
              <a:rPr lang="pt-BR" dirty="0"/>
              <a:t>, Escola Nacional de Terapia Ocupacional (Argentina); Celia Brown, </a:t>
            </a:r>
            <a:r>
              <a:rPr lang="pt-BR" dirty="0" err="1"/>
              <a:t>MindFreedom</a:t>
            </a:r>
            <a:r>
              <a:rPr lang="pt-BR" dirty="0"/>
              <a:t> </a:t>
            </a:r>
            <a:r>
              <a:rPr lang="pt-BR" dirty="0" err="1"/>
              <a:t>International</a:t>
            </a:r>
            <a:r>
              <a:rPr lang="pt-BR" dirty="0"/>
              <a:t> (Estados Unidos da América); Kimberly </a:t>
            </a:r>
            <a:r>
              <a:rPr lang="pt-BR" dirty="0" err="1"/>
              <a:t>Budnick</a:t>
            </a:r>
            <a:r>
              <a:rPr lang="pt-BR" dirty="0"/>
              <a:t>, Professora do Head Start/Educadora da Primeira Infância (Estados Unidos da América); Janice </a:t>
            </a:r>
            <a:r>
              <a:rPr lang="pt-BR" dirty="0" err="1"/>
              <a:t>Cambri</a:t>
            </a:r>
            <a:r>
              <a:rPr lang="pt-BR" dirty="0"/>
              <a:t>, </a:t>
            </a:r>
            <a:r>
              <a:rPr lang="pt-BR" dirty="0" err="1"/>
              <a:t>Psychosocial</a:t>
            </a:r>
            <a:r>
              <a:rPr lang="pt-BR" dirty="0"/>
              <a:t> </a:t>
            </a:r>
            <a:r>
              <a:rPr lang="pt-BR" dirty="0" err="1"/>
              <a:t>Disability</a:t>
            </a:r>
            <a:r>
              <a:rPr lang="pt-BR" dirty="0"/>
              <a:t> Inclusive </a:t>
            </a:r>
            <a:r>
              <a:rPr lang="pt-BR" dirty="0" err="1"/>
              <a:t>Philippines</a:t>
            </a:r>
            <a:r>
              <a:rPr lang="pt-BR" dirty="0"/>
              <a:t> (Filipinas); </a:t>
            </a:r>
            <a:r>
              <a:rPr lang="pt-BR" dirty="0" err="1"/>
              <a:t>Aleisha</a:t>
            </a:r>
            <a:r>
              <a:rPr lang="pt-BR" dirty="0"/>
              <a:t> Carroll, CBM Austrália (Austrália); Mauro Giovanni Carta, Università </a:t>
            </a:r>
            <a:r>
              <a:rPr lang="pt-BR" dirty="0" err="1"/>
              <a:t>degli</a:t>
            </a:r>
            <a:r>
              <a:rPr lang="pt-BR" dirty="0"/>
              <a:t> </a:t>
            </a:r>
            <a:r>
              <a:rPr lang="pt-BR" dirty="0" err="1"/>
              <a:t>studi</a:t>
            </a:r>
            <a:r>
              <a:rPr lang="pt-BR" dirty="0"/>
              <a:t> </a:t>
            </a:r>
            <a:r>
              <a:rPr lang="pt-BR" dirty="0" err="1"/>
              <a:t>di</a:t>
            </a:r>
            <a:r>
              <a:rPr lang="pt-BR" dirty="0"/>
              <a:t> Cagliari (Itália); </a:t>
            </a:r>
            <a:r>
              <a:rPr lang="pt-BR" dirty="0" err="1"/>
              <a:t>Chauhan</a:t>
            </a:r>
            <a:r>
              <a:rPr lang="pt-BR" dirty="0"/>
              <a:t> </a:t>
            </a:r>
            <a:r>
              <a:rPr lang="pt-BR" dirty="0" err="1"/>
              <a:t>Ajay</a:t>
            </a:r>
            <a:r>
              <a:rPr lang="pt-BR" dirty="0"/>
              <a:t>, Autoridade Estadual de Saúde Mental, Gujarat, (Índia); Facundo Chavez </a:t>
            </a:r>
            <a:r>
              <a:rPr lang="pt-BR" dirty="0" err="1"/>
              <a:t>Penillas</a:t>
            </a:r>
            <a:r>
              <a:rPr lang="pt-BR" dirty="0"/>
              <a:t>, Escritório do Alto Comissariado das Nações Unidas para os Direitos Humanos (Suíça); Daniel </a:t>
            </a:r>
            <a:r>
              <a:rPr lang="pt-BR" dirty="0" err="1"/>
              <a:t>Chisholm</a:t>
            </a:r>
            <a:r>
              <a:rPr lang="pt-BR" dirty="0"/>
              <a:t>, Escritório Regional da OMS para a Europa (Dinamarca); </a:t>
            </a:r>
            <a:endParaRPr lang="pt-BR" sz="1100" dirty="0"/>
          </a:p>
        </p:txBody>
      </p:sp>
    </p:spTree>
    <p:extLst>
      <p:ext uri="{BB962C8B-B14F-4D97-AF65-F5344CB8AC3E}">
        <p14:creationId xmlns:p14="http://schemas.microsoft.com/office/powerpoint/2010/main" val="312461104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600A8A-902E-430E-A833-453AE05FDB61}" type="slidenum">
              <a:rPr lang="en-GB" smtClean="0"/>
              <a:t>85</a:t>
            </a:fld>
            <a:endParaRPr lang="en-GB" dirty="0"/>
          </a:p>
        </p:txBody>
      </p:sp>
      <p:sp>
        <p:nvSpPr>
          <p:cNvPr id="6" name="Notes Placeholder 2">
            <a:extLst>
              <a:ext uri="{FF2B5EF4-FFF2-40B4-BE49-F238E27FC236}">
                <a16:creationId xmlns:a16="http://schemas.microsoft.com/office/drawing/2014/main" id="{BB4BC290-C2F1-4645-B59C-23708C0AE5B5}"/>
              </a:ext>
            </a:extLst>
          </p:cNvPr>
          <p:cNvSpPr txBox="1">
            <a:spLocks/>
          </p:cNvSpPr>
          <p:nvPr/>
        </p:nvSpPr>
        <p:spPr>
          <a:xfrm>
            <a:off x="382249" y="181507"/>
            <a:ext cx="5862577" cy="8733099"/>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defRPr sz="1100"/>
            </a:pPr>
            <a:r>
              <a:rPr lang="lt-LT" dirty="0" err="1"/>
              <a:t>Louise</a:t>
            </a:r>
            <a:r>
              <a:rPr lang="lt-LT" dirty="0"/>
              <a:t> </a:t>
            </a:r>
            <a:r>
              <a:rPr lang="lt-LT" dirty="0" err="1"/>
              <a:t>Christie</a:t>
            </a:r>
            <a:r>
              <a:rPr lang="lt-LT" dirty="0"/>
              <a:t>, </a:t>
            </a:r>
            <a:r>
              <a:rPr lang="lt-LT" dirty="0" err="1"/>
              <a:t>Scottish</a:t>
            </a:r>
            <a:r>
              <a:rPr lang="lt-LT" dirty="0"/>
              <a:t> </a:t>
            </a:r>
            <a:r>
              <a:rPr lang="lt-LT" dirty="0" err="1"/>
              <a:t>Recovery</a:t>
            </a:r>
            <a:r>
              <a:rPr lang="lt-LT" dirty="0"/>
              <a:t> Network (Reino </a:t>
            </a:r>
            <a:r>
              <a:rPr lang="lt-LT" dirty="0" err="1"/>
              <a:t>Unido</a:t>
            </a:r>
            <a:r>
              <a:rPr lang="lt-LT" dirty="0"/>
              <a:t>); </a:t>
            </a:r>
            <a:r>
              <a:rPr lang="lt-LT" dirty="0" err="1"/>
              <a:t>Oryx</a:t>
            </a:r>
            <a:r>
              <a:rPr lang="lt-LT" dirty="0"/>
              <a:t> </a:t>
            </a:r>
            <a:r>
              <a:rPr lang="lt-LT" dirty="0" err="1"/>
              <a:t>Cohen</a:t>
            </a:r>
            <a:r>
              <a:rPr lang="lt-LT" dirty="0"/>
              <a:t>, </a:t>
            </a:r>
            <a:r>
              <a:rPr lang="lt-LT" dirty="0" err="1"/>
              <a:t>National</a:t>
            </a:r>
            <a:r>
              <a:rPr lang="lt-LT" dirty="0"/>
              <a:t> </a:t>
            </a:r>
            <a:r>
              <a:rPr lang="lt-LT" dirty="0" err="1"/>
              <a:t>Empowerment</a:t>
            </a:r>
            <a:r>
              <a:rPr lang="lt-LT" dirty="0"/>
              <a:t> </a:t>
            </a:r>
            <a:r>
              <a:rPr lang="lt-LT" dirty="0" err="1"/>
              <a:t>Center</a:t>
            </a:r>
            <a:r>
              <a:rPr lang="lt-LT" dirty="0"/>
              <a:t> (</a:t>
            </a:r>
            <a:r>
              <a:rPr lang="lt-LT" dirty="0" err="1"/>
              <a:t>Estados</a:t>
            </a:r>
            <a:r>
              <a:rPr lang="lt-LT" dirty="0"/>
              <a:t> </a:t>
            </a:r>
            <a:r>
              <a:rPr lang="lt-LT" dirty="0" err="1"/>
              <a:t>Unidos</a:t>
            </a:r>
            <a:r>
              <a:rPr lang="lt-LT" dirty="0"/>
              <a:t> </a:t>
            </a:r>
            <a:r>
              <a:rPr lang="lt-LT" dirty="0" err="1"/>
              <a:t>da</a:t>
            </a:r>
            <a:r>
              <a:rPr lang="lt-LT" dirty="0"/>
              <a:t> </a:t>
            </a:r>
            <a:r>
              <a:rPr lang="lt-LT" dirty="0" err="1"/>
              <a:t>América</a:t>
            </a:r>
            <a:r>
              <a:rPr lang="lt-LT" dirty="0"/>
              <a:t>); </a:t>
            </a:r>
            <a:r>
              <a:rPr lang="lt-LT" dirty="0" err="1"/>
              <a:t>Celline</a:t>
            </a:r>
            <a:r>
              <a:rPr lang="lt-LT" dirty="0"/>
              <a:t> </a:t>
            </a:r>
            <a:r>
              <a:rPr lang="lt-LT" dirty="0" err="1"/>
              <a:t>Cole</a:t>
            </a:r>
            <a:r>
              <a:rPr lang="lt-LT" dirty="0"/>
              <a:t>, </a:t>
            </a:r>
            <a:r>
              <a:rPr lang="lt-LT" dirty="0" err="1"/>
              <a:t>Freie</a:t>
            </a:r>
            <a:r>
              <a:rPr lang="lt-LT" dirty="0"/>
              <a:t> </a:t>
            </a:r>
            <a:r>
              <a:rPr lang="lt-LT" dirty="0" err="1"/>
              <a:t>Universität</a:t>
            </a:r>
            <a:r>
              <a:rPr lang="lt-LT" dirty="0"/>
              <a:t> </a:t>
            </a:r>
            <a:r>
              <a:rPr lang="lt-LT" dirty="0" err="1"/>
              <a:t>Berlin</a:t>
            </a:r>
            <a:r>
              <a:rPr lang="lt-LT" dirty="0"/>
              <a:t> (</a:t>
            </a:r>
            <a:r>
              <a:rPr lang="lt-LT" dirty="0" err="1"/>
              <a:t>Alemanha</a:t>
            </a:r>
            <a:r>
              <a:rPr lang="lt-LT" dirty="0"/>
              <a:t>); </a:t>
            </a:r>
            <a:r>
              <a:rPr lang="lt-LT" dirty="0" err="1"/>
              <a:t>Janice</a:t>
            </a:r>
            <a:r>
              <a:rPr lang="lt-LT" dirty="0"/>
              <a:t> </a:t>
            </a:r>
            <a:r>
              <a:rPr lang="lt-LT" dirty="0" err="1"/>
              <a:t>Cooper</a:t>
            </a:r>
            <a:r>
              <a:rPr lang="lt-LT" dirty="0"/>
              <a:t>, </a:t>
            </a:r>
            <a:r>
              <a:rPr lang="lt-LT" dirty="0" err="1"/>
              <a:t>Carter</a:t>
            </a:r>
            <a:r>
              <a:rPr lang="lt-LT" dirty="0"/>
              <a:t> </a:t>
            </a:r>
            <a:r>
              <a:rPr lang="lt-LT" dirty="0" err="1"/>
              <a:t>Center</a:t>
            </a:r>
            <a:r>
              <a:rPr lang="lt-LT" dirty="0"/>
              <a:t> (</a:t>
            </a:r>
            <a:r>
              <a:rPr lang="lt-LT" dirty="0" err="1"/>
              <a:t>Libéria</a:t>
            </a:r>
            <a:r>
              <a:rPr lang="lt-LT" dirty="0"/>
              <a:t>); </a:t>
            </a:r>
            <a:r>
              <a:rPr lang="lt-LT" dirty="0" err="1"/>
              <a:t>Jillian</a:t>
            </a:r>
            <a:r>
              <a:rPr lang="lt-LT" dirty="0"/>
              <a:t> </a:t>
            </a:r>
            <a:r>
              <a:rPr lang="lt-LT" dirty="0" err="1"/>
              <a:t>Craigie</a:t>
            </a:r>
            <a:r>
              <a:rPr lang="lt-LT" dirty="0"/>
              <a:t>, </a:t>
            </a:r>
            <a:r>
              <a:rPr lang="lt-LT" dirty="0" err="1"/>
              <a:t>Kings</a:t>
            </a:r>
            <a:r>
              <a:rPr lang="lt-LT" dirty="0"/>
              <a:t> </a:t>
            </a:r>
            <a:r>
              <a:rPr lang="lt-LT" dirty="0" err="1"/>
              <a:t>College</a:t>
            </a:r>
            <a:r>
              <a:rPr lang="lt-LT" dirty="0"/>
              <a:t> </a:t>
            </a:r>
            <a:r>
              <a:rPr lang="lt-LT" dirty="0" err="1"/>
              <a:t>London</a:t>
            </a:r>
            <a:r>
              <a:rPr lang="lt-LT" dirty="0"/>
              <a:t> (Reino </a:t>
            </a:r>
            <a:r>
              <a:rPr lang="lt-LT" dirty="0" err="1"/>
              <a:t>Unido</a:t>
            </a:r>
            <a:r>
              <a:rPr lang="lt-LT" dirty="0"/>
              <a:t>); </a:t>
            </a:r>
            <a:r>
              <a:rPr lang="lt-LT" dirty="0" err="1"/>
              <a:t>David</a:t>
            </a:r>
            <a:r>
              <a:rPr lang="lt-LT" dirty="0"/>
              <a:t> </a:t>
            </a:r>
            <a:r>
              <a:rPr lang="lt-LT" dirty="0" err="1"/>
              <a:t>Crepaz-Keay</a:t>
            </a:r>
            <a:r>
              <a:rPr lang="lt-LT" dirty="0"/>
              <a:t>, </a:t>
            </a:r>
            <a:r>
              <a:rPr lang="lt-LT" dirty="0" err="1"/>
              <a:t>Fundação</a:t>
            </a:r>
            <a:r>
              <a:rPr lang="lt-LT" dirty="0"/>
              <a:t> de </a:t>
            </a:r>
            <a:r>
              <a:rPr lang="lt-LT" dirty="0" err="1"/>
              <a:t>Saúde</a:t>
            </a:r>
            <a:r>
              <a:rPr lang="lt-LT" dirty="0"/>
              <a:t> </a:t>
            </a:r>
            <a:r>
              <a:rPr lang="lt-LT" dirty="0" err="1"/>
              <a:t>Mental</a:t>
            </a:r>
            <a:r>
              <a:rPr lang="lt-LT" dirty="0"/>
              <a:t> (Reino </a:t>
            </a:r>
            <a:r>
              <a:rPr lang="lt-LT" dirty="0" err="1"/>
              <a:t>Unido</a:t>
            </a:r>
            <a:r>
              <a:rPr lang="lt-LT" dirty="0"/>
              <a:t>); Rita </a:t>
            </a:r>
            <a:r>
              <a:rPr lang="lt-LT" dirty="0" err="1"/>
              <a:t>Cronise</a:t>
            </a:r>
            <a:r>
              <a:rPr lang="lt-LT" dirty="0"/>
              <a:t>, </a:t>
            </a:r>
            <a:r>
              <a:rPr lang="lt-LT" dirty="0" err="1"/>
              <a:t>Associação</a:t>
            </a:r>
            <a:r>
              <a:rPr lang="lt-LT" dirty="0"/>
              <a:t> </a:t>
            </a:r>
            <a:r>
              <a:rPr lang="lt-LT" dirty="0" err="1"/>
              <a:t>Internacional</a:t>
            </a:r>
            <a:r>
              <a:rPr lang="lt-LT" dirty="0"/>
              <a:t> de </a:t>
            </a:r>
            <a:r>
              <a:rPr lang="lt-LT" dirty="0" err="1"/>
              <a:t>Apoiadores</a:t>
            </a:r>
            <a:r>
              <a:rPr lang="lt-LT" dirty="0"/>
              <a:t> de </a:t>
            </a:r>
            <a:r>
              <a:rPr lang="lt-LT" dirty="0" err="1"/>
              <a:t>Pares</a:t>
            </a:r>
            <a:r>
              <a:rPr lang="lt-LT" dirty="0"/>
              <a:t> (</a:t>
            </a:r>
            <a:r>
              <a:rPr lang="lt-LT" dirty="0" err="1"/>
              <a:t>Estados</a:t>
            </a:r>
            <a:r>
              <a:rPr lang="lt-LT" dirty="0"/>
              <a:t> </a:t>
            </a:r>
            <a:r>
              <a:rPr lang="lt-LT" dirty="0" err="1"/>
              <a:t>Unidos</a:t>
            </a:r>
            <a:r>
              <a:rPr lang="lt-LT" dirty="0"/>
              <a:t> </a:t>
            </a:r>
            <a:r>
              <a:rPr lang="lt-LT" dirty="0" err="1"/>
              <a:t>da</a:t>
            </a:r>
            <a:r>
              <a:rPr lang="lt-LT" dirty="0"/>
              <a:t> </a:t>
            </a:r>
            <a:r>
              <a:rPr lang="lt-LT" dirty="0" err="1"/>
              <a:t>América</a:t>
            </a:r>
            <a:r>
              <a:rPr lang="lt-LT" dirty="0"/>
              <a:t>); </a:t>
            </a:r>
            <a:r>
              <a:rPr lang="lt-LT" dirty="0" err="1"/>
              <a:t>Gaia</a:t>
            </a:r>
            <a:r>
              <a:rPr lang="lt-LT" dirty="0"/>
              <a:t> </a:t>
            </a:r>
            <a:r>
              <a:rPr lang="lt-LT" dirty="0" err="1"/>
              <a:t>Montauti</a:t>
            </a:r>
            <a:r>
              <a:rPr lang="lt-LT" dirty="0"/>
              <a:t> </a:t>
            </a:r>
            <a:r>
              <a:rPr lang="lt-LT" dirty="0" err="1"/>
              <a:t>d’Harcourt</a:t>
            </a:r>
            <a:r>
              <a:rPr lang="lt-LT" dirty="0"/>
              <a:t>, </a:t>
            </a:r>
            <a:r>
              <a:rPr lang="lt-LT" dirty="0" err="1"/>
              <a:t>Fundação</a:t>
            </a:r>
            <a:r>
              <a:rPr lang="lt-LT" dirty="0"/>
              <a:t> </a:t>
            </a:r>
            <a:r>
              <a:rPr lang="lt-LT" dirty="0" err="1"/>
              <a:t>d’Harcourt</a:t>
            </a:r>
            <a:r>
              <a:rPr lang="lt-LT" dirty="0"/>
              <a:t> (</a:t>
            </a:r>
            <a:r>
              <a:rPr lang="lt-LT" dirty="0" err="1"/>
              <a:t>Suíça</a:t>
            </a:r>
            <a:r>
              <a:rPr lang="lt-LT" dirty="0"/>
              <a:t>); </a:t>
            </a:r>
            <a:r>
              <a:rPr lang="lt-LT" dirty="0" err="1"/>
              <a:t>Yeni</a:t>
            </a:r>
            <a:r>
              <a:rPr lang="lt-LT" dirty="0"/>
              <a:t> Rosa </a:t>
            </a:r>
            <a:r>
              <a:rPr lang="lt-LT" dirty="0" err="1"/>
              <a:t>Damayanti</a:t>
            </a:r>
            <a:r>
              <a:rPr lang="lt-LT" dirty="0"/>
              <a:t>, </a:t>
            </a:r>
            <a:r>
              <a:rPr lang="lt-LT" dirty="0" err="1"/>
              <a:t>Associação</a:t>
            </a:r>
            <a:r>
              <a:rPr lang="lt-LT" dirty="0"/>
              <a:t> de </a:t>
            </a:r>
            <a:r>
              <a:rPr lang="lt-LT" dirty="0" err="1"/>
              <a:t>Saúde</a:t>
            </a:r>
            <a:r>
              <a:rPr lang="lt-LT" dirty="0"/>
              <a:t> </a:t>
            </a:r>
            <a:r>
              <a:rPr lang="lt-LT" dirty="0" err="1"/>
              <a:t>Mental</a:t>
            </a:r>
            <a:r>
              <a:rPr lang="lt-LT" dirty="0"/>
              <a:t> </a:t>
            </a:r>
            <a:r>
              <a:rPr lang="lt-LT" dirty="0" err="1"/>
              <a:t>da</a:t>
            </a:r>
            <a:r>
              <a:rPr lang="lt-LT" dirty="0"/>
              <a:t> </a:t>
            </a:r>
            <a:r>
              <a:rPr lang="lt-LT" dirty="0" err="1"/>
              <a:t>Indonésia</a:t>
            </a:r>
            <a:r>
              <a:rPr lang="lt-LT" dirty="0"/>
              <a:t> (</a:t>
            </a:r>
            <a:r>
              <a:rPr lang="lt-LT" dirty="0" err="1"/>
              <a:t>Indonésia</a:t>
            </a:r>
            <a:r>
              <a:rPr lang="lt-LT" dirty="0"/>
              <a:t>); </a:t>
            </a:r>
            <a:r>
              <a:rPr lang="lt-LT" dirty="0" err="1"/>
              <a:t>Sera</a:t>
            </a:r>
            <a:r>
              <a:rPr lang="lt-LT" dirty="0"/>
              <a:t> </a:t>
            </a:r>
            <a:r>
              <a:rPr lang="lt-LT" dirty="0" err="1"/>
              <a:t>Davidow</a:t>
            </a:r>
            <a:r>
              <a:rPr lang="lt-LT" dirty="0"/>
              <a:t>, </a:t>
            </a:r>
            <a:r>
              <a:rPr lang="lt-LT" dirty="0" err="1"/>
              <a:t>Comunidade</a:t>
            </a:r>
            <a:r>
              <a:rPr lang="lt-LT" dirty="0"/>
              <a:t> de </a:t>
            </a:r>
            <a:r>
              <a:rPr lang="lt-LT" dirty="0" err="1"/>
              <a:t>Aprendizagem</a:t>
            </a:r>
            <a:r>
              <a:rPr lang="lt-LT" dirty="0"/>
              <a:t> de </a:t>
            </a:r>
            <a:r>
              <a:rPr lang="lt-LT" dirty="0" err="1"/>
              <a:t>Recuperação</a:t>
            </a:r>
            <a:r>
              <a:rPr lang="lt-LT" dirty="0"/>
              <a:t> de Western </a:t>
            </a:r>
            <a:r>
              <a:rPr lang="lt-LT" dirty="0" err="1"/>
              <a:t>Mass</a:t>
            </a:r>
            <a:r>
              <a:rPr lang="lt-LT" dirty="0"/>
              <a:t> (</a:t>
            </a:r>
            <a:r>
              <a:rPr lang="lt-LT" dirty="0" err="1"/>
              <a:t>Estados</a:t>
            </a:r>
            <a:r>
              <a:rPr lang="lt-LT" dirty="0"/>
              <a:t> </a:t>
            </a:r>
            <a:r>
              <a:rPr lang="lt-LT" dirty="0" err="1"/>
              <a:t>Unidos</a:t>
            </a:r>
            <a:r>
              <a:rPr lang="lt-LT" dirty="0"/>
              <a:t> </a:t>
            </a:r>
            <a:r>
              <a:rPr lang="lt-LT" dirty="0" err="1"/>
              <a:t>da</a:t>
            </a:r>
            <a:r>
              <a:rPr lang="lt-LT" dirty="0"/>
              <a:t> </a:t>
            </a:r>
            <a:r>
              <a:rPr lang="lt-LT" dirty="0" err="1"/>
              <a:t>América</a:t>
            </a:r>
            <a:r>
              <a:rPr lang="lt-LT" dirty="0"/>
              <a:t>); Laura </a:t>
            </a:r>
            <a:r>
              <a:rPr lang="lt-LT" dirty="0" err="1"/>
              <a:t>Davidson</a:t>
            </a:r>
            <a:r>
              <a:rPr lang="lt-LT" dirty="0"/>
              <a:t>, </a:t>
            </a:r>
            <a:r>
              <a:rPr lang="lt-LT" dirty="0" err="1"/>
              <a:t>advogada</a:t>
            </a:r>
            <a:r>
              <a:rPr lang="lt-LT" dirty="0"/>
              <a:t> e </a:t>
            </a:r>
            <a:r>
              <a:rPr lang="lt-LT" dirty="0" err="1"/>
              <a:t>consultora</a:t>
            </a:r>
            <a:r>
              <a:rPr lang="lt-LT" dirty="0"/>
              <a:t> de </a:t>
            </a:r>
            <a:r>
              <a:rPr lang="lt-LT" dirty="0" err="1"/>
              <a:t>desenvolvimento</a:t>
            </a:r>
            <a:r>
              <a:rPr lang="lt-LT" dirty="0"/>
              <a:t> (Reino </a:t>
            </a:r>
            <a:r>
              <a:rPr lang="lt-LT" dirty="0" err="1"/>
              <a:t>Unido</a:t>
            </a:r>
            <a:r>
              <a:rPr lang="lt-LT" dirty="0"/>
              <a:t>); </a:t>
            </a:r>
            <a:r>
              <a:rPr lang="lt-LT" dirty="0" err="1"/>
              <a:t>Lucia</a:t>
            </a:r>
            <a:r>
              <a:rPr lang="lt-LT" dirty="0"/>
              <a:t> de </a:t>
            </a:r>
            <a:r>
              <a:rPr lang="lt-LT" dirty="0" err="1"/>
              <a:t>la</a:t>
            </a:r>
            <a:r>
              <a:rPr lang="lt-LT" dirty="0"/>
              <a:t> Sierra, </a:t>
            </a:r>
            <a:r>
              <a:rPr lang="lt-LT" dirty="0" err="1"/>
              <a:t>Escritório</a:t>
            </a:r>
            <a:r>
              <a:rPr lang="lt-LT" dirty="0"/>
              <a:t> </a:t>
            </a:r>
            <a:r>
              <a:rPr lang="lt-LT" dirty="0" err="1"/>
              <a:t>do</a:t>
            </a:r>
            <a:r>
              <a:rPr lang="lt-LT" dirty="0"/>
              <a:t> Alto </a:t>
            </a:r>
            <a:r>
              <a:rPr lang="lt-LT" dirty="0" err="1"/>
              <a:t>Comissariado</a:t>
            </a:r>
            <a:r>
              <a:rPr lang="lt-LT" dirty="0"/>
              <a:t> </a:t>
            </a:r>
            <a:r>
              <a:rPr lang="lt-LT" dirty="0" err="1"/>
              <a:t>das</a:t>
            </a:r>
            <a:r>
              <a:rPr lang="lt-LT" dirty="0"/>
              <a:t> </a:t>
            </a:r>
            <a:r>
              <a:rPr lang="lt-LT" dirty="0" err="1"/>
              <a:t>Nações</a:t>
            </a:r>
            <a:r>
              <a:rPr lang="lt-LT" dirty="0"/>
              <a:t> </a:t>
            </a:r>
            <a:r>
              <a:rPr lang="lt-LT" dirty="0" err="1"/>
              <a:t>Unidas</a:t>
            </a:r>
            <a:r>
              <a:rPr lang="lt-LT" dirty="0"/>
              <a:t> para </a:t>
            </a:r>
            <a:r>
              <a:rPr lang="lt-LT" dirty="0" err="1"/>
              <a:t>os</a:t>
            </a:r>
            <a:r>
              <a:rPr lang="lt-LT" dirty="0"/>
              <a:t> </a:t>
            </a:r>
            <a:r>
              <a:rPr lang="lt-LT" dirty="0" err="1"/>
              <a:t>Direitos</a:t>
            </a:r>
            <a:r>
              <a:rPr lang="lt-LT" dirty="0"/>
              <a:t> Humanos (</a:t>
            </a:r>
            <a:r>
              <a:rPr lang="lt-LT" dirty="0" err="1"/>
              <a:t>Suíça</a:t>
            </a:r>
            <a:r>
              <a:rPr lang="lt-LT" dirty="0"/>
              <a:t>); </a:t>
            </a:r>
            <a:r>
              <a:rPr lang="lt-LT" dirty="0" err="1"/>
              <a:t>Theresia</a:t>
            </a:r>
            <a:r>
              <a:rPr lang="lt-LT" dirty="0"/>
              <a:t> </a:t>
            </a:r>
            <a:r>
              <a:rPr lang="lt-LT" dirty="0" err="1"/>
              <a:t>Degener</a:t>
            </a:r>
            <a:r>
              <a:rPr lang="lt-LT" dirty="0"/>
              <a:t>, </a:t>
            </a:r>
            <a:r>
              <a:rPr lang="lt-LT" dirty="0" err="1"/>
              <a:t>Bochum</a:t>
            </a:r>
            <a:r>
              <a:rPr lang="lt-LT" dirty="0"/>
              <a:t> </a:t>
            </a:r>
            <a:r>
              <a:rPr lang="lt-LT" dirty="0" err="1"/>
              <a:t>Center</a:t>
            </a:r>
            <a:r>
              <a:rPr lang="lt-LT" dirty="0"/>
              <a:t> </a:t>
            </a:r>
            <a:r>
              <a:rPr lang="lt-LT" dirty="0" err="1"/>
              <a:t>for</a:t>
            </a:r>
            <a:r>
              <a:rPr lang="lt-LT" dirty="0"/>
              <a:t> </a:t>
            </a:r>
            <a:r>
              <a:rPr lang="lt-LT" dirty="0" err="1"/>
              <a:t>Disability</a:t>
            </a:r>
            <a:r>
              <a:rPr lang="lt-LT" dirty="0"/>
              <a:t> </a:t>
            </a:r>
            <a:r>
              <a:rPr lang="lt-LT" dirty="0" err="1"/>
              <a:t>Studies</a:t>
            </a:r>
            <a:r>
              <a:rPr lang="lt-LT" dirty="0"/>
              <a:t> (BODYS), </a:t>
            </a:r>
            <a:r>
              <a:rPr lang="lt-LT" dirty="0" err="1"/>
              <a:t>Universidade</a:t>
            </a:r>
            <a:r>
              <a:rPr lang="lt-LT" dirty="0"/>
              <a:t> Protestante de </a:t>
            </a:r>
            <a:r>
              <a:rPr lang="lt-LT" dirty="0" err="1"/>
              <a:t>Estudos</a:t>
            </a:r>
            <a:r>
              <a:rPr lang="lt-LT" dirty="0"/>
              <a:t> </a:t>
            </a:r>
            <a:r>
              <a:rPr lang="lt-LT" dirty="0" err="1"/>
              <a:t>Aplicados</a:t>
            </a:r>
            <a:r>
              <a:rPr lang="lt-LT" dirty="0"/>
              <a:t> (</a:t>
            </a:r>
            <a:r>
              <a:rPr lang="lt-LT" dirty="0" err="1"/>
              <a:t>Alemanha</a:t>
            </a:r>
            <a:r>
              <a:rPr lang="lt-LT" dirty="0"/>
              <a:t>); </a:t>
            </a:r>
            <a:r>
              <a:rPr lang="lt-LT" dirty="0" err="1"/>
              <a:t>Paolo</a:t>
            </a:r>
            <a:r>
              <a:rPr lang="lt-LT" dirty="0"/>
              <a:t> </a:t>
            </a:r>
            <a:r>
              <a:rPr lang="lt-LT" dirty="0" err="1"/>
              <a:t>del</a:t>
            </a:r>
            <a:r>
              <a:rPr lang="lt-LT" dirty="0"/>
              <a:t> </a:t>
            </a:r>
            <a:r>
              <a:rPr lang="lt-LT" dirty="0" err="1"/>
              <a:t>Vecchio</a:t>
            </a:r>
            <a:r>
              <a:rPr lang="lt-LT" dirty="0"/>
              <a:t>, </a:t>
            </a:r>
            <a:r>
              <a:rPr lang="lt-LT" dirty="0" err="1"/>
              <a:t>Administração</a:t>
            </a:r>
            <a:r>
              <a:rPr lang="lt-LT" dirty="0"/>
              <a:t> de </a:t>
            </a:r>
            <a:r>
              <a:rPr lang="lt-LT" dirty="0" err="1"/>
              <a:t>Serviços</a:t>
            </a:r>
            <a:r>
              <a:rPr lang="lt-LT" dirty="0"/>
              <a:t> de </a:t>
            </a:r>
            <a:r>
              <a:rPr lang="lt-LT" dirty="0" err="1"/>
              <a:t>Abuso</a:t>
            </a:r>
            <a:r>
              <a:rPr lang="lt-LT" dirty="0"/>
              <a:t> de </a:t>
            </a:r>
            <a:r>
              <a:rPr lang="lt-LT" dirty="0" err="1"/>
              <a:t>Substâncias</a:t>
            </a:r>
            <a:r>
              <a:rPr lang="lt-LT" dirty="0"/>
              <a:t> e </a:t>
            </a:r>
            <a:r>
              <a:rPr lang="lt-LT" dirty="0" err="1"/>
              <a:t>Saúde</a:t>
            </a:r>
            <a:r>
              <a:rPr lang="lt-LT" dirty="0"/>
              <a:t> </a:t>
            </a:r>
            <a:r>
              <a:rPr lang="lt-LT" dirty="0" err="1"/>
              <a:t>Mental</a:t>
            </a:r>
            <a:r>
              <a:rPr lang="lt-LT" dirty="0"/>
              <a:t> (</a:t>
            </a:r>
            <a:r>
              <a:rPr lang="lt-LT" dirty="0" err="1"/>
              <a:t>Estados</a:t>
            </a:r>
            <a:r>
              <a:rPr lang="lt-LT" dirty="0"/>
              <a:t> </a:t>
            </a:r>
            <a:r>
              <a:rPr lang="lt-LT" dirty="0" err="1"/>
              <a:t>Unidos</a:t>
            </a:r>
            <a:r>
              <a:rPr lang="lt-LT" dirty="0"/>
              <a:t> </a:t>
            </a:r>
            <a:r>
              <a:rPr lang="lt-LT" dirty="0" err="1"/>
              <a:t>da</a:t>
            </a:r>
            <a:r>
              <a:rPr lang="lt-LT" dirty="0"/>
              <a:t> </a:t>
            </a:r>
            <a:r>
              <a:rPr lang="lt-LT" dirty="0" err="1"/>
              <a:t>América</a:t>
            </a:r>
            <a:r>
              <a:rPr lang="lt-LT" dirty="0"/>
              <a:t>); </a:t>
            </a:r>
            <a:r>
              <a:rPr lang="lt-LT" dirty="0" err="1"/>
              <a:t>Manuel</a:t>
            </a:r>
            <a:r>
              <a:rPr lang="lt-LT" dirty="0"/>
              <a:t> </a:t>
            </a:r>
            <a:r>
              <a:rPr lang="lt-LT" dirty="0" err="1"/>
              <a:t>Desviat</a:t>
            </a:r>
            <a:r>
              <a:rPr lang="lt-LT" dirty="0"/>
              <a:t>, </a:t>
            </a:r>
            <a:r>
              <a:rPr lang="lt-LT" dirty="0" err="1"/>
              <a:t>Atopos</a:t>
            </a:r>
            <a:r>
              <a:rPr lang="lt-LT" dirty="0"/>
              <a:t>, </a:t>
            </a:r>
            <a:r>
              <a:rPr lang="lt-LT" dirty="0" err="1"/>
              <a:t>Saúde</a:t>
            </a:r>
            <a:r>
              <a:rPr lang="lt-LT" dirty="0"/>
              <a:t> </a:t>
            </a:r>
            <a:r>
              <a:rPr lang="lt-LT" dirty="0" err="1"/>
              <a:t>Mental</a:t>
            </a:r>
            <a:r>
              <a:rPr lang="lt-LT" dirty="0"/>
              <a:t>, </a:t>
            </a:r>
            <a:r>
              <a:rPr lang="lt-LT" dirty="0" err="1"/>
              <a:t>Comunidade</a:t>
            </a:r>
            <a:r>
              <a:rPr lang="lt-LT" dirty="0"/>
              <a:t> e </a:t>
            </a:r>
            <a:r>
              <a:rPr lang="lt-LT" dirty="0" err="1"/>
              <a:t>Cultura</a:t>
            </a:r>
            <a:r>
              <a:rPr lang="lt-LT" dirty="0"/>
              <a:t> (</a:t>
            </a:r>
            <a:r>
              <a:rPr lang="lt-LT" dirty="0" err="1"/>
              <a:t>Espanha</a:t>
            </a:r>
            <a:r>
              <a:rPr lang="lt-LT" dirty="0"/>
              <a:t>); </a:t>
            </a:r>
            <a:r>
              <a:rPr lang="lt-LT" dirty="0" err="1"/>
              <a:t>Catalina</a:t>
            </a:r>
            <a:r>
              <a:rPr lang="lt-LT" dirty="0"/>
              <a:t> </a:t>
            </a:r>
            <a:r>
              <a:rPr lang="lt-LT" dirty="0" err="1"/>
              <a:t>Devandas</a:t>
            </a:r>
            <a:r>
              <a:rPr lang="lt-LT" dirty="0"/>
              <a:t> </a:t>
            </a:r>
            <a:r>
              <a:rPr lang="lt-LT" dirty="0" err="1"/>
              <a:t>Aguilar</a:t>
            </a:r>
            <a:r>
              <a:rPr lang="lt-LT" dirty="0"/>
              <a:t>, </a:t>
            </a:r>
            <a:r>
              <a:rPr lang="lt-LT" dirty="0" err="1"/>
              <a:t>Relatora</a:t>
            </a:r>
            <a:r>
              <a:rPr lang="lt-LT" dirty="0"/>
              <a:t> </a:t>
            </a:r>
            <a:r>
              <a:rPr lang="lt-LT" dirty="0" err="1"/>
              <a:t>Especial</a:t>
            </a:r>
            <a:r>
              <a:rPr lang="lt-LT" dirty="0"/>
              <a:t> </a:t>
            </a:r>
            <a:r>
              <a:rPr lang="lt-LT" dirty="0" err="1"/>
              <a:t>da</a:t>
            </a:r>
            <a:r>
              <a:rPr lang="lt-LT" dirty="0"/>
              <a:t> ONU </a:t>
            </a:r>
            <a:r>
              <a:rPr lang="lt-LT" dirty="0" err="1"/>
              <a:t>sobre</a:t>
            </a:r>
            <a:r>
              <a:rPr lang="lt-LT" dirty="0"/>
              <a:t> </a:t>
            </a:r>
            <a:r>
              <a:rPr lang="lt-LT" dirty="0" err="1"/>
              <a:t>os</a:t>
            </a:r>
            <a:r>
              <a:rPr lang="lt-LT" dirty="0"/>
              <a:t> </a:t>
            </a:r>
            <a:r>
              <a:rPr lang="lt-LT" dirty="0" err="1"/>
              <a:t>direitos</a:t>
            </a:r>
            <a:r>
              <a:rPr lang="lt-LT" dirty="0"/>
              <a:t> </a:t>
            </a:r>
            <a:r>
              <a:rPr lang="lt-LT" dirty="0" err="1"/>
              <a:t>das</a:t>
            </a:r>
            <a:r>
              <a:rPr lang="lt-LT" dirty="0"/>
              <a:t> </a:t>
            </a:r>
            <a:r>
              <a:rPr lang="lt-LT" dirty="0" err="1"/>
              <a:t>pessoas</a:t>
            </a:r>
            <a:r>
              <a:rPr lang="lt-LT" dirty="0"/>
              <a:t> </a:t>
            </a:r>
            <a:r>
              <a:rPr lang="lt-LT" dirty="0" err="1"/>
              <a:t>com</a:t>
            </a:r>
            <a:r>
              <a:rPr lang="lt-LT" dirty="0"/>
              <a:t> </a:t>
            </a:r>
            <a:r>
              <a:rPr lang="lt-LT" dirty="0" err="1"/>
              <a:t>deficiência</a:t>
            </a:r>
            <a:r>
              <a:rPr lang="lt-LT" dirty="0"/>
              <a:t> (</a:t>
            </a:r>
            <a:r>
              <a:rPr lang="lt-LT" dirty="0" err="1"/>
              <a:t>Suíça</a:t>
            </a:r>
            <a:r>
              <a:rPr lang="lt-LT" dirty="0"/>
              <a:t>); </a:t>
            </a:r>
            <a:r>
              <a:rPr lang="lt-LT" dirty="0" err="1"/>
              <a:t>Alex</a:t>
            </a:r>
            <a:r>
              <a:rPr lang="lt-LT" dirty="0"/>
              <a:t> </a:t>
            </a:r>
            <a:r>
              <a:rPr lang="lt-LT" dirty="0" err="1"/>
              <a:t>Devine</a:t>
            </a:r>
            <a:r>
              <a:rPr lang="lt-LT" dirty="0"/>
              <a:t>, </a:t>
            </a:r>
            <a:r>
              <a:rPr lang="lt-LT" dirty="0" err="1"/>
              <a:t>Universidade</a:t>
            </a:r>
            <a:r>
              <a:rPr lang="lt-LT" dirty="0"/>
              <a:t> de </a:t>
            </a:r>
            <a:r>
              <a:rPr lang="lt-LT" dirty="0" err="1"/>
              <a:t>Melbourne</a:t>
            </a:r>
            <a:r>
              <a:rPr lang="lt-LT" dirty="0"/>
              <a:t> (</a:t>
            </a:r>
            <a:r>
              <a:rPr lang="lt-LT" dirty="0" err="1"/>
              <a:t>Austrália</a:t>
            </a:r>
            <a:r>
              <a:rPr lang="lt-LT" dirty="0"/>
              <a:t>); </a:t>
            </a:r>
            <a:r>
              <a:rPr lang="lt-LT" dirty="0" err="1"/>
              <a:t>Christopher</a:t>
            </a:r>
            <a:r>
              <a:rPr lang="lt-LT" dirty="0"/>
              <a:t> </a:t>
            </a:r>
            <a:r>
              <a:rPr lang="lt-LT" dirty="0" err="1"/>
              <a:t>Dowrick</a:t>
            </a:r>
            <a:r>
              <a:rPr lang="lt-LT" dirty="0"/>
              <a:t>, </a:t>
            </a:r>
            <a:r>
              <a:rPr lang="lt-LT" dirty="0" err="1"/>
              <a:t>Universidade</a:t>
            </a:r>
            <a:r>
              <a:rPr lang="lt-LT" dirty="0"/>
              <a:t> de </a:t>
            </a:r>
            <a:r>
              <a:rPr lang="lt-LT" dirty="0" err="1"/>
              <a:t>Liverpool</a:t>
            </a:r>
            <a:r>
              <a:rPr lang="lt-LT" dirty="0"/>
              <a:t> (Reino </a:t>
            </a:r>
            <a:r>
              <a:rPr lang="lt-LT" dirty="0" err="1"/>
              <a:t>Unido</a:t>
            </a:r>
            <a:r>
              <a:rPr lang="lt-LT" dirty="0"/>
              <a:t>); </a:t>
            </a:r>
            <a:r>
              <a:rPr lang="lt-LT" dirty="0" err="1"/>
              <a:t>Julian</a:t>
            </a:r>
            <a:r>
              <a:rPr lang="lt-LT" dirty="0"/>
              <a:t> </a:t>
            </a:r>
            <a:r>
              <a:rPr lang="lt-LT" dirty="0" err="1"/>
              <a:t>Eaton</a:t>
            </a:r>
            <a:r>
              <a:rPr lang="lt-LT" dirty="0"/>
              <a:t>, CBM International e </a:t>
            </a:r>
            <a:r>
              <a:rPr lang="lt-LT" dirty="0" err="1"/>
              <a:t>Escola</a:t>
            </a:r>
            <a:r>
              <a:rPr lang="lt-LT" dirty="0"/>
              <a:t> de </a:t>
            </a:r>
            <a:r>
              <a:rPr lang="lt-LT" dirty="0" err="1"/>
              <a:t>Higiene</a:t>
            </a:r>
            <a:r>
              <a:rPr lang="lt-LT" dirty="0"/>
              <a:t> e Medicina </a:t>
            </a:r>
            <a:r>
              <a:rPr lang="lt-LT" dirty="0" err="1"/>
              <a:t>Tropical</a:t>
            </a:r>
            <a:r>
              <a:rPr lang="lt-LT" dirty="0"/>
              <a:t> de </a:t>
            </a:r>
            <a:r>
              <a:rPr lang="lt-LT" dirty="0" err="1"/>
              <a:t>Londres</a:t>
            </a:r>
            <a:r>
              <a:rPr lang="lt-LT" dirty="0"/>
              <a:t> (Reino </a:t>
            </a:r>
            <a:r>
              <a:rPr lang="lt-LT" dirty="0" err="1"/>
              <a:t>Unido</a:t>
            </a:r>
            <a:r>
              <a:rPr lang="lt-LT" dirty="0"/>
              <a:t>); </a:t>
            </a:r>
            <a:r>
              <a:rPr lang="lt-LT" dirty="0" err="1"/>
              <a:t>Rabih</a:t>
            </a:r>
            <a:r>
              <a:rPr lang="lt-LT" dirty="0"/>
              <a:t> </a:t>
            </a:r>
            <a:r>
              <a:rPr lang="lt-LT" dirty="0" err="1"/>
              <a:t>El</a:t>
            </a:r>
            <a:r>
              <a:rPr lang="lt-LT" dirty="0"/>
              <a:t> </a:t>
            </a:r>
            <a:r>
              <a:rPr lang="lt-LT" dirty="0" err="1"/>
              <a:t>Chammay</a:t>
            </a:r>
            <a:r>
              <a:rPr lang="lt-LT" dirty="0"/>
              <a:t>, </a:t>
            </a:r>
            <a:r>
              <a:rPr lang="lt-LT" dirty="0" err="1"/>
              <a:t>Ministério</a:t>
            </a:r>
            <a:r>
              <a:rPr lang="lt-LT" dirty="0"/>
              <a:t> </a:t>
            </a:r>
            <a:r>
              <a:rPr lang="lt-LT" dirty="0" err="1"/>
              <a:t>da</a:t>
            </a:r>
            <a:r>
              <a:rPr lang="lt-LT" dirty="0"/>
              <a:t> </a:t>
            </a:r>
            <a:r>
              <a:rPr lang="lt-LT" dirty="0" err="1"/>
              <a:t>Saúde</a:t>
            </a:r>
            <a:r>
              <a:rPr lang="lt-LT" dirty="0"/>
              <a:t> (</a:t>
            </a:r>
            <a:r>
              <a:rPr lang="lt-LT" dirty="0" err="1"/>
              <a:t>Líbano</a:t>
            </a:r>
            <a:r>
              <a:rPr lang="lt-LT" dirty="0"/>
              <a:t>); </a:t>
            </a:r>
            <a:r>
              <a:rPr lang="lt-LT" dirty="0" err="1"/>
              <a:t>Mona</a:t>
            </a:r>
            <a:r>
              <a:rPr lang="lt-LT" dirty="0"/>
              <a:t> </a:t>
            </a:r>
            <a:r>
              <a:rPr lang="lt-LT" dirty="0" err="1"/>
              <a:t>El-Bilsha</a:t>
            </a:r>
            <a:r>
              <a:rPr lang="lt-LT" dirty="0"/>
              <a:t>, </a:t>
            </a:r>
            <a:r>
              <a:rPr lang="lt-LT" dirty="0" err="1"/>
              <a:t>Universidade</a:t>
            </a:r>
            <a:r>
              <a:rPr lang="lt-LT" dirty="0"/>
              <a:t> de </a:t>
            </a:r>
            <a:r>
              <a:rPr lang="lt-LT" dirty="0" err="1"/>
              <a:t>Mansoura</a:t>
            </a:r>
            <a:r>
              <a:rPr lang="lt-LT" dirty="0"/>
              <a:t> (</a:t>
            </a:r>
            <a:r>
              <a:rPr lang="lt-LT" dirty="0" err="1"/>
              <a:t>Egito</a:t>
            </a:r>
            <a:r>
              <a:rPr lang="lt-LT" dirty="0"/>
              <a:t>); </a:t>
            </a:r>
            <a:r>
              <a:rPr lang="lt-LT" dirty="0" err="1"/>
              <a:t>Ragia</a:t>
            </a:r>
            <a:r>
              <a:rPr lang="lt-LT" dirty="0"/>
              <a:t> </a:t>
            </a:r>
            <a:r>
              <a:rPr lang="lt-LT" dirty="0" err="1"/>
              <a:t>Elgerzawy</a:t>
            </a:r>
            <a:r>
              <a:rPr lang="lt-LT" dirty="0"/>
              <a:t>, </a:t>
            </a:r>
            <a:r>
              <a:rPr lang="lt-LT" dirty="0" err="1"/>
              <a:t>Iniciativa</a:t>
            </a:r>
            <a:r>
              <a:rPr lang="lt-LT" dirty="0"/>
              <a:t> </a:t>
            </a:r>
            <a:r>
              <a:rPr lang="lt-LT" dirty="0" err="1"/>
              <a:t>Egípcia</a:t>
            </a:r>
            <a:r>
              <a:rPr lang="lt-LT" dirty="0"/>
              <a:t> para </a:t>
            </a:r>
            <a:r>
              <a:rPr lang="lt-LT" dirty="0" err="1"/>
              <a:t>os</a:t>
            </a:r>
            <a:r>
              <a:rPr lang="lt-LT" dirty="0"/>
              <a:t> </a:t>
            </a:r>
            <a:r>
              <a:rPr lang="lt-LT" dirty="0" err="1"/>
              <a:t>Direitos</a:t>
            </a:r>
            <a:r>
              <a:rPr lang="lt-LT" dirty="0"/>
              <a:t> </a:t>
            </a:r>
            <a:r>
              <a:rPr lang="lt-LT" dirty="0" err="1"/>
              <a:t>Pessoais</a:t>
            </a:r>
            <a:r>
              <a:rPr lang="lt-LT" dirty="0"/>
              <a:t> (</a:t>
            </a:r>
            <a:r>
              <a:rPr lang="lt-LT" dirty="0" err="1"/>
              <a:t>Egito</a:t>
            </a:r>
            <a:r>
              <a:rPr lang="lt-LT" dirty="0"/>
              <a:t>); </a:t>
            </a:r>
            <a:r>
              <a:rPr lang="lt-LT" dirty="0" err="1"/>
              <a:t>Radó</a:t>
            </a:r>
            <a:r>
              <a:rPr lang="lt-LT" dirty="0"/>
              <a:t> </a:t>
            </a:r>
            <a:r>
              <a:rPr lang="lt-LT" dirty="0" err="1"/>
              <a:t>Iván</a:t>
            </a:r>
            <a:r>
              <a:rPr lang="lt-LT" dirty="0"/>
              <a:t>, </a:t>
            </a:r>
            <a:r>
              <a:rPr lang="lt-LT" dirty="0" err="1"/>
              <a:t>Fórum</a:t>
            </a:r>
            <a:r>
              <a:rPr lang="lt-LT" dirty="0"/>
              <a:t> de </a:t>
            </a:r>
            <a:r>
              <a:rPr lang="lt-LT" dirty="0" err="1"/>
              <a:t>Interesse</a:t>
            </a:r>
            <a:r>
              <a:rPr lang="lt-LT" dirty="0"/>
              <a:t> </a:t>
            </a:r>
            <a:r>
              <a:rPr lang="lt-LT" dirty="0" err="1"/>
              <a:t>em</a:t>
            </a:r>
            <a:r>
              <a:rPr lang="lt-LT" dirty="0"/>
              <a:t> </a:t>
            </a:r>
            <a:r>
              <a:rPr lang="lt-LT" dirty="0" err="1"/>
              <a:t>Saúde</a:t>
            </a:r>
            <a:r>
              <a:rPr lang="lt-LT" dirty="0"/>
              <a:t> </a:t>
            </a:r>
            <a:r>
              <a:rPr lang="lt-LT" dirty="0" err="1"/>
              <a:t>Mental</a:t>
            </a:r>
            <a:r>
              <a:rPr lang="lt-LT" dirty="0"/>
              <a:t> (</a:t>
            </a:r>
            <a:r>
              <a:rPr lang="lt-LT" dirty="0" err="1"/>
              <a:t>Hungria</a:t>
            </a:r>
            <a:r>
              <a:rPr lang="lt-LT" dirty="0"/>
              <a:t>); </a:t>
            </a:r>
            <a:r>
              <a:rPr lang="lt-LT" dirty="0" err="1"/>
              <a:t>Natalia</a:t>
            </a:r>
            <a:r>
              <a:rPr lang="lt-LT" dirty="0"/>
              <a:t> Santos Estrada, </a:t>
            </a:r>
            <a:r>
              <a:rPr lang="lt-LT" dirty="0" err="1"/>
              <a:t>Colectivo</a:t>
            </a:r>
            <a:r>
              <a:rPr lang="lt-LT" dirty="0"/>
              <a:t> </a:t>
            </a:r>
            <a:r>
              <a:rPr lang="lt-LT" dirty="0" err="1"/>
              <a:t>Chuhcan</a:t>
            </a:r>
            <a:r>
              <a:rPr lang="lt-LT" dirty="0"/>
              <a:t> (</a:t>
            </a:r>
            <a:r>
              <a:rPr lang="lt-LT" dirty="0" err="1"/>
              <a:t>México</a:t>
            </a:r>
            <a:r>
              <a:rPr lang="lt-LT" dirty="0"/>
              <a:t>); </a:t>
            </a:r>
            <a:r>
              <a:rPr lang="lt-LT" dirty="0" err="1"/>
              <a:t>Timothy</a:t>
            </a:r>
            <a:r>
              <a:rPr lang="lt-LT" dirty="0"/>
              <a:t> </a:t>
            </a:r>
            <a:r>
              <a:rPr lang="lt-LT" dirty="0" err="1"/>
              <a:t>P</a:t>
            </a:r>
            <a:r>
              <a:rPr lang="lt-LT" dirty="0"/>
              <a:t>. </a:t>
            </a:r>
            <a:r>
              <a:rPr lang="lt-LT" dirty="0" err="1"/>
              <a:t>Fadgen</a:t>
            </a:r>
            <a:r>
              <a:rPr lang="lt-LT" dirty="0"/>
              <a:t>, </a:t>
            </a:r>
            <a:r>
              <a:rPr lang="lt-LT" dirty="0" err="1"/>
              <a:t>Universidade</a:t>
            </a:r>
            <a:r>
              <a:rPr lang="lt-LT" dirty="0"/>
              <a:t> de </a:t>
            </a:r>
            <a:r>
              <a:rPr lang="lt-LT" dirty="0" err="1"/>
              <a:t>Auckland</a:t>
            </a:r>
            <a:r>
              <a:rPr lang="lt-LT" dirty="0"/>
              <a:t> (Nova </a:t>
            </a:r>
            <a:r>
              <a:rPr lang="lt-LT" dirty="0" err="1"/>
              <a:t>Zelândia</a:t>
            </a:r>
            <a:r>
              <a:rPr lang="lt-LT" dirty="0"/>
              <a:t>); </a:t>
            </a:r>
            <a:r>
              <a:rPr lang="lt-LT" dirty="0" err="1"/>
              <a:t>Michael</a:t>
            </a:r>
            <a:r>
              <a:rPr lang="lt-LT" dirty="0"/>
              <a:t> </a:t>
            </a:r>
            <a:r>
              <a:rPr lang="lt-LT" dirty="0" err="1"/>
              <a:t>Elnemais</a:t>
            </a:r>
            <a:r>
              <a:rPr lang="lt-LT" dirty="0"/>
              <a:t> </a:t>
            </a:r>
            <a:r>
              <a:rPr lang="lt-LT" dirty="0" err="1"/>
              <a:t>Fawzy</a:t>
            </a:r>
            <a:r>
              <a:rPr lang="lt-LT" dirty="0"/>
              <a:t>, </a:t>
            </a:r>
            <a:r>
              <a:rPr lang="lt-LT" dirty="0" err="1"/>
              <a:t>Hospital</a:t>
            </a:r>
            <a:r>
              <a:rPr lang="lt-LT" dirty="0"/>
              <a:t> de </a:t>
            </a:r>
            <a:r>
              <a:rPr lang="lt-LT" dirty="0" err="1"/>
              <a:t>Saúde</a:t>
            </a:r>
            <a:r>
              <a:rPr lang="lt-LT" dirty="0"/>
              <a:t> </a:t>
            </a:r>
            <a:r>
              <a:rPr lang="lt-LT" dirty="0" err="1"/>
              <a:t>Mental</a:t>
            </a:r>
            <a:r>
              <a:rPr lang="lt-LT" dirty="0"/>
              <a:t> </a:t>
            </a:r>
            <a:r>
              <a:rPr lang="lt-LT" dirty="0" err="1"/>
              <a:t>El-Abbassia</a:t>
            </a:r>
            <a:r>
              <a:rPr lang="lt-LT" dirty="0"/>
              <a:t> (</a:t>
            </a:r>
            <a:r>
              <a:rPr lang="lt-LT" dirty="0" err="1"/>
              <a:t>Egito</a:t>
            </a:r>
            <a:r>
              <a:rPr lang="lt-LT" dirty="0"/>
              <a:t>); </a:t>
            </a:r>
            <a:r>
              <a:rPr lang="lt-LT" dirty="0" err="1"/>
              <a:t>Alva</a:t>
            </a:r>
            <a:r>
              <a:rPr lang="lt-LT" dirty="0"/>
              <a:t> </a:t>
            </a:r>
            <a:r>
              <a:rPr lang="lt-LT" dirty="0" err="1"/>
              <a:t>Finn</a:t>
            </a:r>
            <a:r>
              <a:rPr lang="lt-LT" dirty="0"/>
              <a:t>, </a:t>
            </a:r>
            <a:r>
              <a:rPr lang="lt-LT" dirty="0" err="1"/>
              <a:t>Saúde</a:t>
            </a:r>
            <a:r>
              <a:rPr lang="lt-LT" dirty="0"/>
              <a:t> </a:t>
            </a:r>
            <a:r>
              <a:rPr lang="lt-LT" dirty="0" err="1"/>
              <a:t>Mental</a:t>
            </a:r>
            <a:r>
              <a:rPr lang="lt-LT" dirty="0"/>
              <a:t> Europa (</a:t>
            </a:r>
            <a:r>
              <a:rPr lang="lt-LT" dirty="0" err="1"/>
              <a:t>Bélgica</a:t>
            </a:r>
            <a:r>
              <a:rPr lang="lt-LT" dirty="0"/>
              <a:t>); </a:t>
            </a:r>
            <a:r>
              <a:rPr lang="lt-LT" dirty="0" err="1"/>
              <a:t>Susanne</a:t>
            </a:r>
            <a:r>
              <a:rPr lang="lt-LT" dirty="0"/>
              <a:t> </a:t>
            </a:r>
            <a:r>
              <a:rPr lang="lt-LT" dirty="0" err="1"/>
              <a:t>Forrest</a:t>
            </a:r>
            <a:r>
              <a:rPr lang="lt-LT" dirty="0"/>
              <a:t>, </a:t>
            </a:r>
            <a:r>
              <a:rPr lang="lt-LT" dirty="0" err="1"/>
              <a:t>Educação</a:t>
            </a:r>
            <a:r>
              <a:rPr lang="lt-LT" dirty="0"/>
              <a:t> </a:t>
            </a:r>
            <a:r>
              <a:rPr lang="lt-LT" dirty="0" err="1"/>
              <a:t>do</a:t>
            </a:r>
            <a:r>
              <a:rPr lang="lt-LT" dirty="0"/>
              <a:t> </a:t>
            </a:r>
            <a:r>
              <a:rPr lang="lt-LT" dirty="0" err="1"/>
              <a:t>Serviço</a:t>
            </a:r>
            <a:r>
              <a:rPr lang="lt-LT" dirty="0"/>
              <a:t> </a:t>
            </a:r>
            <a:r>
              <a:rPr lang="lt-LT" dirty="0" err="1"/>
              <a:t>Nacional</a:t>
            </a:r>
            <a:r>
              <a:rPr lang="lt-LT" dirty="0"/>
              <a:t> de </a:t>
            </a:r>
            <a:r>
              <a:rPr lang="lt-LT" dirty="0" err="1"/>
              <a:t>Saúde</a:t>
            </a:r>
            <a:r>
              <a:rPr lang="lt-LT" dirty="0"/>
              <a:t> para a </a:t>
            </a:r>
            <a:r>
              <a:rPr lang="lt-LT" dirty="0" err="1"/>
              <a:t>Escócia</a:t>
            </a:r>
            <a:r>
              <a:rPr lang="lt-LT" dirty="0"/>
              <a:t> (Reino </a:t>
            </a:r>
            <a:r>
              <a:rPr lang="lt-LT" dirty="0" err="1"/>
              <a:t>Unido</a:t>
            </a:r>
            <a:r>
              <a:rPr lang="lt-LT" dirty="0"/>
              <a:t>); </a:t>
            </a:r>
            <a:r>
              <a:rPr lang="lt-LT" dirty="0" err="1"/>
              <a:t>Rodrigo</a:t>
            </a:r>
            <a:r>
              <a:rPr lang="lt-LT" dirty="0"/>
              <a:t> </a:t>
            </a:r>
            <a:r>
              <a:rPr lang="lt-LT" dirty="0" err="1"/>
              <a:t>Fredes</a:t>
            </a:r>
            <a:r>
              <a:rPr lang="lt-LT" dirty="0"/>
              <a:t>, </a:t>
            </a:r>
            <a:r>
              <a:rPr lang="lt-LT" dirty="0" err="1"/>
              <a:t>Locos</a:t>
            </a:r>
            <a:r>
              <a:rPr lang="lt-LT" dirty="0"/>
              <a:t> </a:t>
            </a:r>
            <a:r>
              <a:rPr lang="lt-LT" dirty="0" err="1"/>
              <a:t>por</a:t>
            </a:r>
            <a:r>
              <a:rPr lang="lt-LT" dirty="0"/>
              <a:t> </a:t>
            </a:r>
            <a:r>
              <a:rPr lang="lt-LT" dirty="0" err="1"/>
              <a:t>Nuestros</a:t>
            </a:r>
            <a:r>
              <a:rPr lang="lt-LT" dirty="0"/>
              <a:t> </a:t>
            </a:r>
            <a:r>
              <a:rPr lang="lt-LT" dirty="0" err="1"/>
              <a:t>Derechos</a:t>
            </a:r>
            <a:r>
              <a:rPr lang="lt-LT" dirty="0"/>
              <a:t> (</a:t>
            </a:r>
            <a:r>
              <a:rPr lang="lt-LT" dirty="0" err="1"/>
              <a:t>Chile</a:t>
            </a:r>
            <a:r>
              <a:rPr lang="lt-LT" dirty="0"/>
              <a:t>); </a:t>
            </a:r>
            <a:r>
              <a:rPr lang="lt-LT" dirty="0" err="1"/>
              <a:t>Paul</a:t>
            </a:r>
            <a:r>
              <a:rPr lang="lt-LT" dirty="0"/>
              <a:t> </a:t>
            </a:r>
            <a:r>
              <a:rPr lang="lt-LT" dirty="0" err="1"/>
              <a:t>Fung</a:t>
            </a:r>
            <a:r>
              <a:rPr lang="lt-LT" dirty="0"/>
              <a:t>, </a:t>
            </a:r>
            <a:r>
              <a:rPr lang="lt-LT" dirty="0" err="1"/>
              <a:t>Portfólio</a:t>
            </a:r>
            <a:r>
              <a:rPr lang="lt-LT" dirty="0"/>
              <a:t> de </a:t>
            </a:r>
            <a:r>
              <a:rPr lang="lt-LT" dirty="0" err="1"/>
              <a:t>Saúde</a:t>
            </a:r>
            <a:r>
              <a:rPr lang="lt-LT" dirty="0"/>
              <a:t> </a:t>
            </a:r>
            <a:r>
              <a:rPr lang="lt-LT" dirty="0" err="1"/>
              <a:t>Mental</a:t>
            </a:r>
            <a:r>
              <a:rPr lang="lt-LT" dirty="0"/>
              <a:t>, HETI </a:t>
            </a:r>
            <a:r>
              <a:rPr lang="lt-LT" dirty="0" err="1"/>
              <a:t>Ensino</a:t>
            </a:r>
            <a:r>
              <a:rPr lang="lt-LT" dirty="0"/>
              <a:t> </a:t>
            </a:r>
            <a:r>
              <a:rPr lang="lt-LT" dirty="0" err="1"/>
              <a:t>Superior</a:t>
            </a:r>
            <a:r>
              <a:rPr lang="lt-LT" dirty="0"/>
              <a:t> (</a:t>
            </a:r>
            <a:r>
              <a:rPr lang="lt-LT" dirty="0" err="1"/>
              <a:t>Austrália</a:t>
            </a:r>
            <a:r>
              <a:rPr lang="lt-LT" dirty="0"/>
              <a:t>); </a:t>
            </a:r>
            <a:r>
              <a:rPr lang="lt-LT" dirty="0" err="1"/>
              <a:t>Lynn</a:t>
            </a:r>
            <a:r>
              <a:rPr lang="lt-LT" dirty="0"/>
              <a:t> </a:t>
            </a:r>
            <a:r>
              <a:rPr lang="lt-LT" dirty="0" err="1"/>
              <a:t>Gentile</a:t>
            </a:r>
            <a:r>
              <a:rPr lang="lt-LT" dirty="0"/>
              <a:t>, </a:t>
            </a:r>
            <a:r>
              <a:rPr lang="lt-LT" dirty="0" err="1"/>
              <a:t>Escritório</a:t>
            </a:r>
            <a:r>
              <a:rPr lang="lt-LT" dirty="0"/>
              <a:t> </a:t>
            </a:r>
            <a:r>
              <a:rPr lang="lt-LT" dirty="0" err="1"/>
              <a:t>do</a:t>
            </a:r>
            <a:r>
              <a:rPr lang="lt-LT" dirty="0"/>
              <a:t> Alto </a:t>
            </a:r>
            <a:r>
              <a:rPr lang="lt-LT" dirty="0" err="1"/>
              <a:t>Comissariado</a:t>
            </a:r>
            <a:r>
              <a:rPr lang="lt-LT" dirty="0"/>
              <a:t> </a:t>
            </a:r>
            <a:r>
              <a:rPr lang="lt-LT" dirty="0" err="1"/>
              <a:t>das</a:t>
            </a:r>
            <a:r>
              <a:rPr lang="lt-LT" dirty="0"/>
              <a:t> </a:t>
            </a:r>
            <a:r>
              <a:rPr lang="lt-LT" dirty="0" err="1"/>
              <a:t>Nações</a:t>
            </a:r>
            <a:r>
              <a:rPr lang="lt-LT" dirty="0"/>
              <a:t> </a:t>
            </a:r>
            <a:r>
              <a:rPr lang="lt-LT" dirty="0" err="1"/>
              <a:t>Unidas</a:t>
            </a:r>
            <a:r>
              <a:rPr lang="lt-LT" dirty="0"/>
              <a:t> para </a:t>
            </a:r>
            <a:r>
              <a:rPr lang="lt-LT" dirty="0" err="1"/>
              <a:t>os</a:t>
            </a:r>
            <a:r>
              <a:rPr lang="lt-LT" dirty="0"/>
              <a:t> </a:t>
            </a:r>
            <a:r>
              <a:rPr lang="lt-LT" dirty="0" err="1"/>
              <a:t>Direitos</a:t>
            </a:r>
            <a:r>
              <a:rPr lang="lt-LT" dirty="0"/>
              <a:t> Humanos (</a:t>
            </a:r>
            <a:r>
              <a:rPr lang="lt-LT" dirty="0" err="1"/>
              <a:t>Suíça</a:t>
            </a:r>
            <a:r>
              <a:rPr lang="lt-LT" dirty="0"/>
              <a:t>); </a:t>
            </a:r>
            <a:r>
              <a:rPr lang="lt-LT" dirty="0" err="1"/>
              <a:t>Kirsty</a:t>
            </a:r>
            <a:r>
              <a:rPr lang="lt-LT" dirty="0"/>
              <a:t> Giles, </a:t>
            </a:r>
            <a:r>
              <a:rPr lang="lt-LT" dirty="0" err="1"/>
              <a:t>South</a:t>
            </a:r>
            <a:r>
              <a:rPr lang="lt-LT" dirty="0"/>
              <a:t> </a:t>
            </a:r>
            <a:r>
              <a:rPr lang="lt-LT" dirty="0" err="1"/>
              <a:t>London</a:t>
            </a:r>
            <a:r>
              <a:rPr lang="lt-LT" dirty="0"/>
              <a:t> </a:t>
            </a:r>
            <a:r>
              <a:rPr lang="lt-LT" dirty="0" err="1"/>
              <a:t>and</a:t>
            </a:r>
            <a:r>
              <a:rPr lang="lt-LT" dirty="0"/>
              <a:t> </a:t>
            </a:r>
            <a:r>
              <a:rPr lang="lt-LT" dirty="0" err="1"/>
              <a:t>Maudsley</a:t>
            </a:r>
            <a:r>
              <a:rPr lang="lt-LT" dirty="0"/>
              <a:t> (</a:t>
            </a:r>
            <a:r>
              <a:rPr lang="lt-LT" dirty="0" err="1"/>
              <a:t>SLaM</a:t>
            </a:r>
            <a:r>
              <a:rPr lang="lt-LT" dirty="0"/>
              <a:t>) </a:t>
            </a:r>
            <a:r>
              <a:rPr lang="lt-LT" dirty="0" err="1"/>
              <a:t>Recovery</a:t>
            </a:r>
            <a:r>
              <a:rPr lang="lt-LT" dirty="0"/>
              <a:t> </a:t>
            </a:r>
            <a:r>
              <a:rPr lang="lt-LT" dirty="0" err="1"/>
              <a:t>College</a:t>
            </a:r>
            <a:r>
              <a:rPr lang="lt-LT" dirty="0"/>
              <a:t> (Reino </a:t>
            </a:r>
            <a:r>
              <a:rPr lang="lt-LT" dirty="0" err="1"/>
              <a:t>Unido</a:t>
            </a:r>
            <a:r>
              <a:rPr lang="lt-LT" dirty="0"/>
              <a:t>); </a:t>
            </a:r>
            <a:r>
              <a:rPr lang="lt-LT" dirty="0" err="1"/>
              <a:t>Salam</a:t>
            </a:r>
            <a:r>
              <a:rPr lang="lt-LT" dirty="0"/>
              <a:t> </a:t>
            </a:r>
            <a:r>
              <a:rPr lang="lt-LT" dirty="0" err="1"/>
              <a:t>Gómez</a:t>
            </a:r>
            <a:r>
              <a:rPr lang="lt-LT" dirty="0"/>
              <a:t>, Rede </a:t>
            </a:r>
            <a:r>
              <a:rPr lang="lt-LT" dirty="0" err="1"/>
              <a:t>Mundial</a:t>
            </a:r>
            <a:r>
              <a:rPr lang="lt-LT" dirty="0"/>
              <a:t> de </a:t>
            </a:r>
            <a:r>
              <a:rPr lang="lt-LT" dirty="0" err="1"/>
              <a:t>Usuários</a:t>
            </a:r>
            <a:r>
              <a:rPr lang="lt-LT" dirty="0"/>
              <a:t> e </a:t>
            </a:r>
            <a:r>
              <a:rPr lang="lt-LT" dirty="0" err="1"/>
              <a:t>Sobreviventes</a:t>
            </a:r>
            <a:r>
              <a:rPr lang="lt-LT" dirty="0"/>
              <a:t> </a:t>
            </a:r>
            <a:r>
              <a:rPr lang="lt-LT" dirty="0" err="1"/>
              <a:t>da</a:t>
            </a:r>
            <a:r>
              <a:rPr lang="lt-LT" dirty="0"/>
              <a:t> </a:t>
            </a:r>
            <a:r>
              <a:rPr lang="lt-LT" dirty="0" err="1"/>
              <a:t>Psiquiatria</a:t>
            </a:r>
            <a:r>
              <a:rPr lang="lt-LT" dirty="0"/>
              <a:t> (</a:t>
            </a:r>
            <a:r>
              <a:rPr lang="lt-LT" dirty="0" err="1"/>
              <a:t>Colômbia</a:t>
            </a:r>
            <a:r>
              <a:rPr lang="lt-LT" dirty="0"/>
              <a:t>); Ugnė Grigaitė, ONG </a:t>
            </a:r>
            <a:r>
              <a:rPr lang="lt-LT" dirty="0" err="1"/>
              <a:t>Mental</a:t>
            </a:r>
            <a:r>
              <a:rPr lang="lt-LT" dirty="0"/>
              <a:t> </a:t>
            </a:r>
            <a:r>
              <a:rPr lang="lt-LT" dirty="0" err="1"/>
              <a:t>Health</a:t>
            </a:r>
            <a:r>
              <a:rPr lang="lt-LT" dirty="0"/>
              <a:t> </a:t>
            </a:r>
            <a:r>
              <a:rPr lang="lt-LT" dirty="0" err="1"/>
              <a:t>Perspectives</a:t>
            </a:r>
            <a:r>
              <a:rPr lang="lt-LT" dirty="0"/>
              <a:t> </a:t>
            </a:r>
            <a:r>
              <a:rPr lang="lt-LT" dirty="0" err="1"/>
              <a:t>and</a:t>
            </a:r>
            <a:r>
              <a:rPr lang="lt-LT" dirty="0"/>
              <a:t> </a:t>
            </a:r>
            <a:r>
              <a:rPr lang="lt-LT" dirty="0" err="1"/>
              <a:t>Human</a:t>
            </a:r>
            <a:r>
              <a:rPr lang="lt-LT" dirty="0"/>
              <a:t> </a:t>
            </a:r>
            <a:r>
              <a:rPr lang="lt-LT" dirty="0" err="1"/>
              <a:t>Rights</a:t>
            </a:r>
            <a:r>
              <a:rPr lang="lt-LT" dirty="0"/>
              <a:t> </a:t>
            </a:r>
            <a:r>
              <a:rPr lang="lt-LT" dirty="0" err="1"/>
              <a:t>Monitoring</a:t>
            </a:r>
            <a:r>
              <a:rPr lang="lt-LT" dirty="0"/>
              <a:t> Institute (</a:t>
            </a:r>
            <a:r>
              <a:rPr lang="lt-LT" dirty="0" err="1"/>
              <a:t>Lituânia</a:t>
            </a:r>
            <a:r>
              <a:rPr lang="lt-LT" dirty="0"/>
              <a:t>); </a:t>
            </a:r>
            <a:r>
              <a:rPr lang="lt-LT" dirty="0" err="1"/>
              <a:t>Margaret</a:t>
            </a:r>
            <a:r>
              <a:rPr lang="lt-LT" dirty="0"/>
              <a:t> </a:t>
            </a:r>
            <a:r>
              <a:rPr lang="lt-LT" dirty="0" err="1"/>
              <a:t>Grigg</a:t>
            </a:r>
            <a:r>
              <a:rPr lang="lt-LT" dirty="0"/>
              <a:t>, Departamento de </a:t>
            </a:r>
            <a:r>
              <a:rPr lang="lt-LT" dirty="0" err="1"/>
              <a:t>Saúde</a:t>
            </a:r>
            <a:r>
              <a:rPr lang="lt-LT" dirty="0"/>
              <a:t> e </a:t>
            </a:r>
            <a:r>
              <a:rPr lang="lt-LT" dirty="0" err="1"/>
              <a:t>Serviços</a:t>
            </a:r>
            <a:r>
              <a:rPr lang="lt-LT" dirty="0"/>
              <a:t> Humanos, </a:t>
            </a:r>
            <a:r>
              <a:rPr lang="lt-LT" dirty="0" err="1"/>
              <a:t>Melbourne</a:t>
            </a:r>
            <a:r>
              <a:rPr lang="lt-LT" dirty="0"/>
              <a:t> (</a:t>
            </a:r>
            <a:r>
              <a:rPr lang="lt-LT" dirty="0" err="1"/>
              <a:t>Austrália</a:t>
            </a:r>
            <a:r>
              <a:rPr lang="lt-LT" dirty="0"/>
              <a:t>); </a:t>
            </a:r>
            <a:r>
              <a:rPr lang="lt-LT" dirty="0" err="1"/>
              <a:t>Oye</a:t>
            </a:r>
            <a:r>
              <a:rPr lang="lt-LT" dirty="0"/>
              <a:t> </a:t>
            </a:r>
            <a:r>
              <a:rPr lang="lt-LT" dirty="0" err="1"/>
              <a:t>Gureje</a:t>
            </a:r>
            <a:r>
              <a:rPr lang="lt-LT" dirty="0"/>
              <a:t>, Departamento de </a:t>
            </a:r>
            <a:r>
              <a:rPr lang="lt-LT" dirty="0" err="1"/>
              <a:t>Psiquiatria</a:t>
            </a:r>
            <a:r>
              <a:rPr lang="lt-LT" dirty="0"/>
              <a:t>, </a:t>
            </a:r>
            <a:r>
              <a:rPr lang="lt-LT" dirty="0" err="1"/>
              <a:t>Universidade</a:t>
            </a:r>
            <a:r>
              <a:rPr lang="lt-LT" dirty="0"/>
              <a:t> de </a:t>
            </a:r>
            <a:r>
              <a:rPr lang="lt-LT" dirty="0" err="1"/>
              <a:t>Ibadan</a:t>
            </a:r>
            <a:r>
              <a:rPr lang="lt-LT" dirty="0"/>
              <a:t> (</a:t>
            </a:r>
            <a:r>
              <a:rPr lang="lt-LT" dirty="0" err="1"/>
              <a:t>Nigéria</a:t>
            </a:r>
            <a:r>
              <a:rPr lang="lt-LT" dirty="0"/>
              <a:t>); </a:t>
            </a:r>
            <a:r>
              <a:rPr lang="lt-LT" dirty="0" err="1"/>
              <a:t>Cerdic</a:t>
            </a:r>
            <a:r>
              <a:rPr lang="lt-LT" dirty="0"/>
              <a:t> </a:t>
            </a:r>
            <a:r>
              <a:rPr lang="lt-LT" dirty="0" err="1"/>
              <a:t>Hall</a:t>
            </a:r>
            <a:r>
              <a:rPr lang="lt-LT" dirty="0"/>
              <a:t>, </a:t>
            </a:r>
            <a:r>
              <a:rPr lang="lt-LT" dirty="0" err="1"/>
              <a:t>Camden</a:t>
            </a:r>
            <a:r>
              <a:rPr lang="lt-LT" dirty="0"/>
              <a:t> </a:t>
            </a:r>
            <a:r>
              <a:rPr lang="lt-LT" dirty="0" err="1"/>
              <a:t>and</a:t>
            </a:r>
            <a:r>
              <a:rPr lang="lt-LT" dirty="0"/>
              <a:t> </a:t>
            </a:r>
            <a:r>
              <a:rPr lang="lt-LT" dirty="0" err="1"/>
              <a:t>Islington</a:t>
            </a:r>
            <a:r>
              <a:rPr lang="lt-LT" dirty="0"/>
              <a:t> NHS </a:t>
            </a:r>
            <a:r>
              <a:rPr lang="lt-LT" dirty="0" err="1"/>
              <a:t>Foundation</a:t>
            </a:r>
            <a:r>
              <a:rPr lang="lt-LT" dirty="0"/>
              <a:t> </a:t>
            </a:r>
            <a:r>
              <a:rPr lang="lt-LT" dirty="0" err="1"/>
              <a:t>Trust</a:t>
            </a:r>
            <a:r>
              <a:rPr lang="lt-LT" dirty="0"/>
              <a:t>, (Reino </a:t>
            </a:r>
            <a:r>
              <a:rPr lang="lt-LT" dirty="0" err="1"/>
              <a:t>Unido</a:t>
            </a:r>
            <a:r>
              <a:rPr lang="lt-LT" dirty="0"/>
              <a:t>); </a:t>
            </a:r>
            <a:r>
              <a:rPr lang="lt-LT" dirty="0" err="1"/>
              <a:t>Julie</a:t>
            </a:r>
            <a:r>
              <a:rPr lang="lt-LT" dirty="0"/>
              <a:t> </a:t>
            </a:r>
            <a:r>
              <a:rPr lang="lt-LT" dirty="0" err="1"/>
              <a:t>Hannah</a:t>
            </a:r>
            <a:r>
              <a:rPr lang="lt-LT" dirty="0"/>
              <a:t>, Centro de </a:t>
            </a:r>
            <a:r>
              <a:rPr lang="lt-LT" dirty="0" err="1"/>
              <a:t>Direitos</a:t>
            </a:r>
            <a:r>
              <a:rPr lang="lt-LT" dirty="0"/>
              <a:t> Humanos, </a:t>
            </a:r>
            <a:r>
              <a:rPr lang="lt-LT" dirty="0" err="1"/>
              <a:t>Universidade</a:t>
            </a:r>
            <a:r>
              <a:rPr lang="lt-LT" dirty="0"/>
              <a:t> de </a:t>
            </a:r>
            <a:r>
              <a:rPr lang="lt-LT" dirty="0" err="1"/>
              <a:t>Essex</a:t>
            </a:r>
            <a:r>
              <a:rPr lang="lt-LT" dirty="0"/>
              <a:t> (Reino </a:t>
            </a:r>
            <a:r>
              <a:rPr lang="lt-LT" dirty="0" err="1"/>
              <a:t>Unido</a:t>
            </a:r>
            <a:r>
              <a:rPr lang="lt-LT" dirty="0"/>
              <a:t>); </a:t>
            </a:r>
            <a:r>
              <a:rPr lang="lt-LT" dirty="0" err="1"/>
              <a:t>Steve</a:t>
            </a:r>
            <a:r>
              <a:rPr lang="lt-LT" dirty="0"/>
              <a:t> </a:t>
            </a:r>
            <a:r>
              <a:rPr lang="lt-LT" dirty="0" err="1"/>
              <a:t>Harrington</a:t>
            </a:r>
            <a:r>
              <a:rPr lang="lt-LT" dirty="0"/>
              <a:t>, </a:t>
            </a:r>
            <a:r>
              <a:rPr lang="lt-LT" dirty="0" err="1"/>
              <a:t>Associação</a:t>
            </a:r>
            <a:r>
              <a:rPr lang="lt-LT" dirty="0"/>
              <a:t> </a:t>
            </a:r>
            <a:r>
              <a:rPr lang="lt-LT" dirty="0" err="1"/>
              <a:t>Internacional</a:t>
            </a:r>
            <a:r>
              <a:rPr lang="lt-LT" dirty="0"/>
              <a:t> de </a:t>
            </a:r>
            <a:r>
              <a:rPr lang="lt-LT" dirty="0" err="1"/>
              <a:t>Apoiadores</a:t>
            </a:r>
            <a:r>
              <a:rPr lang="lt-LT" dirty="0"/>
              <a:t> de </a:t>
            </a:r>
            <a:r>
              <a:rPr lang="lt-LT" dirty="0" err="1"/>
              <a:t>Pares</a:t>
            </a:r>
            <a:r>
              <a:rPr lang="lt-LT" dirty="0"/>
              <a:t> (</a:t>
            </a:r>
            <a:r>
              <a:rPr lang="lt-LT" dirty="0" err="1"/>
              <a:t>Estados</a:t>
            </a:r>
            <a:r>
              <a:rPr lang="lt-LT" dirty="0"/>
              <a:t> </a:t>
            </a:r>
            <a:r>
              <a:rPr lang="lt-LT" dirty="0" err="1"/>
              <a:t>Unidos</a:t>
            </a:r>
            <a:r>
              <a:rPr lang="lt-LT" dirty="0"/>
              <a:t> </a:t>
            </a:r>
            <a:r>
              <a:rPr lang="lt-LT" dirty="0" err="1"/>
              <a:t>da</a:t>
            </a:r>
            <a:r>
              <a:rPr lang="lt-LT" dirty="0"/>
              <a:t> </a:t>
            </a:r>
            <a:r>
              <a:rPr lang="lt-LT" dirty="0" err="1"/>
              <a:t>América</a:t>
            </a:r>
            <a:r>
              <a:rPr lang="lt-LT" dirty="0"/>
              <a:t>); </a:t>
            </a:r>
            <a:r>
              <a:rPr lang="lt-LT" dirty="0" err="1"/>
              <a:t>Akiko</a:t>
            </a:r>
            <a:r>
              <a:rPr lang="lt-LT" dirty="0"/>
              <a:t> </a:t>
            </a:r>
            <a:r>
              <a:rPr lang="lt-LT" dirty="0" err="1"/>
              <a:t>Hart</a:t>
            </a:r>
            <a:r>
              <a:rPr lang="lt-LT" dirty="0"/>
              <a:t>, </a:t>
            </a:r>
            <a:r>
              <a:rPr lang="lt-LT" dirty="0" err="1"/>
              <a:t>Mental</a:t>
            </a:r>
            <a:r>
              <a:rPr lang="lt-LT" dirty="0"/>
              <a:t> </a:t>
            </a:r>
            <a:r>
              <a:rPr lang="lt-LT" dirty="0" err="1"/>
              <a:t>Health</a:t>
            </a:r>
            <a:r>
              <a:rPr lang="lt-LT" dirty="0"/>
              <a:t> </a:t>
            </a:r>
            <a:r>
              <a:rPr lang="lt-LT" dirty="0" err="1"/>
              <a:t>Europe</a:t>
            </a:r>
            <a:r>
              <a:rPr lang="lt-LT" dirty="0"/>
              <a:t> (</a:t>
            </a:r>
            <a:r>
              <a:rPr lang="lt-LT" dirty="0" err="1"/>
              <a:t>Bélgica</a:t>
            </a:r>
            <a:r>
              <a:rPr lang="lt-LT" dirty="0"/>
              <a:t>); </a:t>
            </a:r>
            <a:r>
              <a:rPr lang="lt-LT" dirty="0" err="1"/>
              <a:t>Renae</a:t>
            </a:r>
            <a:r>
              <a:rPr lang="lt-LT" dirty="0"/>
              <a:t> </a:t>
            </a:r>
            <a:r>
              <a:rPr lang="lt-LT" dirty="0" err="1"/>
              <a:t>Hodgson</a:t>
            </a:r>
            <a:r>
              <a:rPr lang="lt-LT" dirty="0"/>
              <a:t>, </a:t>
            </a:r>
            <a:r>
              <a:rPr lang="lt-LT" dirty="0" err="1"/>
              <a:t>Comissão</a:t>
            </a:r>
            <a:r>
              <a:rPr lang="lt-LT" dirty="0"/>
              <a:t> de </a:t>
            </a:r>
            <a:r>
              <a:rPr lang="lt-LT" dirty="0" err="1"/>
              <a:t>Saúde</a:t>
            </a:r>
            <a:r>
              <a:rPr lang="lt-LT" dirty="0"/>
              <a:t> </a:t>
            </a:r>
            <a:r>
              <a:rPr lang="lt-LT" dirty="0" err="1"/>
              <a:t>Mental</a:t>
            </a:r>
            <a:r>
              <a:rPr lang="lt-LT" dirty="0"/>
              <a:t> </a:t>
            </a:r>
            <a:r>
              <a:rPr lang="lt-LT" dirty="0" err="1"/>
              <a:t>da</a:t>
            </a:r>
            <a:r>
              <a:rPr lang="lt-LT" dirty="0"/>
              <a:t> </a:t>
            </a:r>
            <a:r>
              <a:rPr lang="lt-LT" dirty="0" err="1"/>
              <a:t>Austrália</a:t>
            </a:r>
            <a:r>
              <a:rPr lang="lt-LT" dirty="0"/>
              <a:t> </a:t>
            </a:r>
            <a:r>
              <a:rPr lang="lt-LT" dirty="0" err="1"/>
              <a:t>Ocidental</a:t>
            </a:r>
            <a:r>
              <a:rPr lang="lt-LT" dirty="0"/>
              <a:t> (</a:t>
            </a:r>
            <a:r>
              <a:rPr lang="lt-LT" dirty="0" err="1"/>
              <a:t>Austrália</a:t>
            </a:r>
            <a:r>
              <a:rPr lang="lt-LT" dirty="0"/>
              <a:t>); </a:t>
            </a:r>
            <a:r>
              <a:rPr lang="lt-LT" dirty="0" err="1"/>
              <a:t>Nicole</a:t>
            </a:r>
            <a:r>
              <a:rPr lang="lt-LT" dirty="0"/>
              <a:t> </a:t>
            </a:r>
            <a:r>
              <a:rPr lang="lt-LT" dirty="0" err="1"/>
              <a:t>Hogan</a:t>
            </a:r>
            <a:r>
              <a:rPr lang="lt-LT" dirty="0"/>
              <a:t>, </a:t>
            </a:r>
            <a:r>
              <a:rPr lang="lt-LT" dirty="0" err="1"/>
              <a:t>Fundação</a:t>
            </a:r>
            <a:r>
              <a:rPr lang="lt-LT" dirty="0"/>
              <a:t> NHS </a:t>
            </a:r>
            <a:r>
              <a:rPr lang="lt-LT" dirty="0" err="1"/>
              <a:t>dos</a:t>
            </a:r>
            <a:r>
              <a:rPr lang="lt-LT" dirty="0"/>
              <a:t> </a:t>
            </a:r>
            <a:r>
              <a:rPr lang="lt-LT" dirty="0" err="1"/>
              <a:t>Hospitais</a:t>
            </a:r>
            <a:r>
              <a:rPr lang="lt-LT" dirty="0"/>
              <a:t> de </a:t>
            </a:r>
            <a:r>
              <a:rPr lang="lt-LT" dirty="0" err="1"/>
              <a:t>Hampshire</a:t>
            </a:r>
            <a:r>
              <a:rPr lang="lt-LT" dirty="0"/>
              <a:t> (Reino </a:t>
            </a:r>
            <a:r>
              <a:rPr lang="lt-LT" dirty="0" err="1"/>
              <a:t>Unido</a:t>
            </a:r>
            <a:r>
              <a:rPr lang="lt-LT" dirty="0"/>
              <a:t>); </a:t>
            </a:r>
            <a:r>
              <a:rPr lang="lt-LT" dirty="0" err="1"/>
              <a:t>Frances</a:t>
            </a:r>
            <a:r>
              <a:rPr lang="lt-LT" dirty="0"/>
              <a:t> </a:t>
            </a:r>
            <a:r>
              <a:rPr lang="lt-LT" dirty="0" err="1"/>
              <a:t>Hughes</a:t>
            </a:r>
            <a:r>
              <a:rPr lang="lt-LT" dirty="0"/>
              <a:t>, </a:t>
            </a:r>
            <a:r>
              <a:rPr lang="lt-LT" dirty="0" err="1"/>
              <a:t>Cutting</a:t>
            </a:r>
            <a:r>
              <a:rPr lang="lt-LT" dirty="0"/>
              <a:t> </a:t>
            </a:r>
            <a:r>
              <a:rPr lang="lt-LT" dirty="0" err="1"/>
              <a:t>Edge</a:t>
            </a:r>
            <a:r>
              <a:rPr lang="lt-LT" dirty="0"/>
              <a:t> </a:t>
            </a:r>
            <a:r>
              <a:rPr lang="lt-LT" dirty="0" err="1"/>
              <a:t>Oceania</a:t>
            </a:r>
            <a:r>
              <a:rPr lang="lt-LT" dirty="0"/>
              <a:t> (Nova </a:t>
            </a:r>
            <a:r>
              <a:rPr lang="lt-LT" dirty="0" err="1"/>
              <a:t>Zelândia</a:t>
            </a:r>
            <a:r>
              <a:rPr lang="lt-LT" dirty="0"/>
              <a:t>); </a:t>
            </a:r>
            <a:r>
              <a:rPr lang="lt-LT" dirty="0" err="1"/>
              <a:t>Gemma</a:t>
            </a:r>
            <a:r>
              <a:rPr lang="lt-LT" dirty="0"/>
              <a:t> </a:t>
            </a:r>
            <a:r>
              <a:rPr lang="lt-LT" dirty="0" err="1"/>
              <a:t>Hunting</a:t>
            </a:r>
            <a:r>
              <a:rPr lang="lt-LT" dirty="0"/>
              <a:t>, </a:t>
            </a:r>
            <a:r>
              <a:rPr lang="lt-LT" dirty="0" err="1"/>
              <a:t>Consultora</a:t>
            </a:r>
            <a:r>
              <a:rPr lang="lt-LT" dirty="0"/>
              <a:t> </a:t>
            </a:r>
            <a:r>
              <a:rPr lang="lt-LT" dirty="0" err="1"/>
              <a:t>Internacional</a:t>
            </a:r>
            <a:r>
              <a:rPr lang="lt-LT" dirty="0"/>
              <a:t> (</a:t>
            </a:r>
            <a:r>
              <a:rPr lang="lt-LT" dirty="0" err="1"/>
              <a:t>Alemanha</a:t>
            </a:r>
            <a:r>
              <a:rPr lang="lt-LT" dirty="0"/>
              <a:t>); </a:t>
            </a:r>
            <a:r>
              <a:rPr lang="lt-LT" dirty="0" err="1"/>
              <a:t>Hiroto</a:t>
            </a:r>
            <a:r>
              <a:rPr lang="lt-LT" dirty="0"/>
              <a:t> </a:t>
            </a:r>
            <a:r>
              <a:rPr lang="lt-LT" dirty="0" err="1"/>
              <a:t>Ito</a:t>
            </a:r>
            <a:r>
              <a:rPr lang="lt-LT" dirty="0"/>
              <a:t>, Centro </a:t>
            </a:r>
            <a:r>
              <a:rPr lang="lt-LT" dirty="0" err="1"/>
              <a:t>Nacional</a:t>
            </a:r>
            <a:r>
              <a:rPr lang="lt-LT" dirty="0"/>
              <a:t> de </a:t>
            </a:r>
            <a:r>
              <a:rPr lang="lt-LT" dirty="0" err="1"/>
              <a:t>Neurologia</a:t>
            </a:r>
            <a:r>
              <a:rPr lang="lt-LT" dirty="0"/>
              <a:t> e </a:t>
            </a:r>
            <a:r>
              <a:rPr lang="lt-LT" dirty="0" err="1"/>
              <a:t>Psiquiatria</a:t>
            </a:r>
            <a:r>
              <a:rPr lang="lt-LT" dirty="0"/>
              <a:t> (</a:t>
            </a:r>
            <a:r>
              <a:rPr lang="lt-LT" dirty="0" err="1"/>
              <a:t>Japão</a:t>
            </a:r>
            <a:r>
              <a:rPr lang="lt-LT" dirty="0"/>
              <a:t>); </a:t>
            </a:r>
            <a:r>
              <a:rPr lang="lt-LT" dirty="0" err="1"/>
              <a:t>Maths</a:t>
            </a:r>
            <a:r>
              <a:rPr lang="lt-LT" dirty="0"/>
              <a:t> </a:t>
            </a:r>
            <a:r>
              <a:rPr lang="lt-LT" dirty="0" err="1"/>
              <a:t>Jesperson</a:t>
            </a:r>
            <a:r>
              <a:rPr lang="lt-LT" dirty="0"/>
              <a:t>, PO-</a:t>
            </a:r>
            <a:r>
              <a:rPr lang="lt-LT" dirty="0" err="1"/>
              <a:t>Skåne</a:t>
            </a:r>
            <a:r>
              <a:rPr lang="lt-LT" dirty="0"/>
              <a:t> (</a:t>
            </a:r>
            <a:r>
              <a:rPr lang="lt-LT" dirty="0" err="1"/>
              <a:t>Suécia</a:t>
            </a:r>
            <a:r>
              <a:rPr lang="lt-LT" dirty="0"/>
              <a:t>); </a:t>
            </a:r>
            <a:r>
              <a:rPr lang="lt-LT" dirty="0" err="1"/>
              <a:t>Lucy</a:t>
            </a:r>
            <a:r>
              <a:rPr lang="lt-LT" dirty="0"/>
              <a:t> </a:t>
            </a:r>
            <a:r>
              <a:rPr lang="lt-LT" dirty="0" err="1"/>
              <a:t>Johnstone</a:t>
            </a:r>
            <a:r>
              <a:rPr lang="lt-LT" dirty="0"/>
              <a:t>, </a:t>
            </a:r>
            <a:r>
              <a:rPr lang="lt-LT" dirty="0" err="1"/>
              <a:t>Psicóloga</a:t>
            </a:r>
            <a:r>
              <a:rPr lang="lt-LT" dirty="0"/>
              <a:t> </a:t>
            </a:r>
            <a:r>
              <a:rPr lang="lt-LT" dirty="0" err="1"/>
              <a:t>Clínica</a:t>
            </a:r>
            <a:r>
              <a:rPr lang="lt-LT" dirty="0"/>
              <a:t> </a:t>
            </a:r>
            <a:r>
              <a:rPr lang="lt-LT" dirty="0" err="1"/>
              <a:t>Consultora</a:t>
            </a:r>
            <a:r>
              <a:rPr lang="lt-LT" dirty="0"/>
              <a:t> e </a:t>
            </a:r>
            <a:r>
              <a:rPr lang="lt-LT" dirty="0" err="1"/>
              <a:t>Formadora</a:t>
            </a:r>
            <a:r>
              <a:rPr lang="lt-LT" dirty="0"/>
              <a:t> </a:t>
            </a:r>
            <a:r>
              <a:rPr lang="lt-LT" dirty="0" err="1"/>
              <a:t>Independente</a:t>
            </a:r>
            <a:r>
              <a:rPr lang="lt-LT" dirty="0"/>
              <a:t> (Reino </a:t>
            </a:r>
            <a:r>
              <a:rPr lang="lt-LT" dirty="0" err="1"/>
              <a:t>Unido</a:t>
            </a:r>
            <a:r>
              <a:rPr lang="lt-LT" dirty="0"/>
              <a:t>); Titus </a:t>
            </a:r>
            <a:r>
              <a:rPr lang="lt-LT" dirty="0" err="1"/>
              <a:t>Joseph</a:t>
            </a:r>
            <a:r>
              <a:rPr lang="lt-LT" dirty="0"/>
              <a:t>, Centro de </a:t>
            </a:r>
            <a:r>
              <a:rPr lang="lt-LT" dirty="0" err="1"/>
              <a:t>Direito</a:t>
            </a:r>
            <a:r>
              <a:rPr lang="lt-LT" dirty="0"/>
              <a:t> e </a:t>
            </a:r>
            <a:r>
              <a:rPr lang="lt-LT" dirty="0" err="1"/>
              <a:t>Política</a:t>
            </a:r>
            <a:r>
              <a:rPr lang="lt-LT" dirty="0"/>
              <a:t> de </a:t>
            </a:r>
            <a:r>
              <a:rPr lang="lt-LT" dirty="0" err="1"/>
              <a:t>Saúde</a:t>
            </a:r>
            <a:r>
              <a:rPr lang="lt-LT" dirty="0"/>
              <a:t> </a:t>
            </a:r>
            <a:r>
              <a:rPr lang="lt-LT" dirty="0" err="1"/>
              <a:t>Mental</a:t>
            </a:r>
            <a:r>
              <a:rPr lang="lt-LT" dirty="0"/>
              <a:t>, </a:t>
            </a:r>
            <a:r>
              <a:rPr lang="lt-LT" dirty="0" err="1"/>
              <a:t>Sociedade</a:t>
            </a:r>
            <a:r>
              <a:rPr lang="lt-LT" dirty="0"/>
              <a:t> </a:t>
            </a:r>
            <a:r>
              <a:rPr lang="lt-LT" dirty="0" err="1"/>
              <a:t>Jurídica</a:t>
            </a:r>
            <a:r>
              <a:rPr lang="lt-LT" dirty="0"/>
              <a:t> </a:t>
            </a:r>
            <a:r>
              <a:rPr lang="lt-LT" dirty="0" err="1"/>
              <a:t>Indiana</a:t>
            </a:r>
            <a:r>
              <a:rPr lang="lt-LT" dirty="0"/>
              <a:t> (</a:t>
            </a:r>
            <a:r>
              <a:rPr lang="lt-LT" dirty="0" err="1"/>
              <a:t>Índia</a:t>
            </a:r>
            <a:r>
              <a:rPr lang="lt-LT" dirty="0"/>
              <a:t>); Dovilė Juodkaitė, </a:t>
            </a:r>
            <a:r>
              <a:rPr lang="lt-LT" dirty="0" err="1"/>
              <a:t>Fórum</a:t>
            </a:r>
            <a:r>
              <a:rPr lang="lt-LT" dirty="0"/>
              <a:t> </a:t>
            </a:r>
            <a:r>
              <a:rPr lang="lt-LT" dirty="0" err="1"/>
              <a:t>Lituano</a:t>
            </a:r>
            <a:r>
              <a:rPr lang="lt-LT" dirty="0"/>
              <a:t> para a </a:t>
            </a:r>
            <a:r>
              <a:rPr lang="lt-LT" dirty="0" err="1"/>
              <a:t>Deficiência</a:t>
            </a:r>
            <a:r>
              <a:rPr lang="lt-LT" dirty="0"/>
              <a:t> (</a:t>
            </a:r>
            <a:r>
              <a:rPr lang="lt-LT" dirty="0" err="1"/>
              <a:t>Lituânia</a:t>
            </a:r>
            <a:r>
              <a:rPr lang="lt-LT" dirty="0"/>
              <a:t>); </a:t>
            </a:r>
            <a:r>
              <a:rPr lang="lt-LT" dirty="0" err="1"/>
              <a:t>Rachel</a:t>
            </a:r>
            <a:r>
              <a:rPr lang="lt-LT" dirty="0"/>
              <a:t> </a:t>
            </a:r>
            <a:r>
              <a:rPr lang="lt-LT" dirty="0" err="1"/>
              <a:t>Kachaje</a:t>
            </a:r>
            <a:r>
              <a:rPr lang="lt-LT" dirty="0"/>
              <a:t>, </a:t>
            </a:r>
            <a:r>
              <a:rPr lang="lt-LT" dirty="0" err="1"/>
              <a:t>Disabled</a:t>
            </a:r>
            <a:r>
              <a:rPr lang="lt-LT" dirty="0"/>
              <a:t> </a:t>
            </a:r>
            <a:r>
              <a:rPr lang="lt-LT" dirty="0" err="1"/>
              <a:t>People's</a:t>
            </a:r>
            <a:r>
              <a:rPr lang="lt-LT" dirty="0"/>
              <a:t> International (</a:t>
            </a:r>
            <a:r>
              <a:rPr lang="lt-LT" dirty="0" err="1"/>
              <a:t>Malawi</a:t>
            </a:r>
            <a:r>
              <a:rPr lang="lt-LT" dirty="0"/>
              <a:t>); </a:t>
            </a:r>
            <a:r>
              <a:rPr lang="lt-LT" dirty="0" err="1"/>
              <a:t>Jasmine</a:t>
            </a:r>
            <a:r>
              <a:rPr lang="lt-LT" dirty="0"/>
              <a:t> </a:t>
            </a:r>
            <a:r>
              <a:rPr lang="lt-LT" dirty="0" err="1"/>
              <a:t>Kalha</a:t>
            </a:r>
            <a:r>
              <a:rPr lang="lt-LT" dirty="0"/>
              <a:t>, Centro de </a:t>
            </a:r>
            <a:r>
              <a:rPr lang="lt-LT" dirty="0" err="1"/>
              <a:t>Direito</a:t>
            </a:r>
            <a:r>
              <a:rPr lang="lt-LT" dirty="0"/>
              <a:t> e </a:t>
            </a:r>
            <a:r>
              <a:rPr lang="lt-LT" dirty="0" err="1"/>
              <a:t>Política</a:t>
            </a:r>
            <a:r>
              <a:rPr lang="lt-LT" dirty="0"/>
              <a:t> de </a:t>
            </a:r>
            <a:r>
              <a:rPr lang="lt-LT" dirty="0" err="1"/>
              <a:t>Saúde</a:t>
            </a:r>
            <a:r>
              <a:rPr lang="lt-LT" dirty="0"/>
              <a:t> </a:t>
            </a:r>
            <a:r>
              <a:rPr lang="lt-LT" dirty="0" err="1"/>
              <a:t>Mental</a:t>
            </a:r>
            <a:r>
              <a:rPr lang="lt-LT" dirty="0"/>
              <a:t>, </a:t>
            </a:r>
            <a:r>
              <a:rPr lang="lt-LT" dirty="0" err="1"/>
              <a:t>Sociedade</a:t>
            </a:r>
            <a:r>
              <a:rPr lang="lt-LT" dirty="0"/>
              <a:t> </a:t>
            </a:r>
            <a:r>
              <a:rPr lang="lt-LT" dirty="0" err="1"/>
              <a:t>Jurídica</a:t>
            </a:r>
            <a:r>
              <a:rPr lang="lt-LT" dirty="0"/>
              <a:t> </a:t>
            </a:r>
            <a:r>
              <a:rPr lang="lt-LT" dirty="0" err="1"/>
              <a:t>Indiana</a:t>
            </a:r>
            <a:r>
              <a:rPr lang="lt-LT" dirty="0"/>
              <a:t> (</a:t>
            </a:r>
            <a:r>
              <a:rPr lang="lt-LT" dirty="0" err="1"/>
              <a:t>Índia</a:t>
            </a:r>
            <a:r>
              <a:rPr lang="lt-LT" dirty="0"/>
              <a:t>); </a:t>
            </a:r>
            <a:r>
              <a:rPr lang="lt-LT" dirty="0" err="1"/>
              <a:t>Elizabeth</a:t>
            </a:r>
            <a:r>
              <a:rPr lang="lt-LT" dirty="0"/>
              <a:t> </a:t>
            </a:r>
            <a:r>
              <a:rPr lang="lt-LT" dirty="0" err="1"/>
              <a:t>Kamundia</a:t>
            </a:r>
            <a:r>
              <a:rPr lang="lt-LT" dirty="0"/>
              <a:t>, </a:t>
            </a:r>
            <a:r>
              <a:rPr lang="lt-LT" dirty="0" err="1"/>
              <a:t>Comissão</a:t>
            </a:r>
            <a:r>
              <a:rPr lang="lt-LT" dirty="0"/>
              <a:t> </a:t>
            </a:r>
            <a:r>
              <a:rPr lang="lt-LT" dirty="0" err="1"/>
              <a:t>Nacional</a:t>
            </a:r>
            <a:r>
              <a:rPr lang="lt-LT" dirty="0"/>
              <a:t> de </a:t>
            </a:r>
            <a:r>
              <a:rPr lang="lt-LT" dirty="0" err="1"/>
              <a:t>Direitos</a:t>
            </a:r>
            <a:r>
              <a:rPr lang="lt-LT" dirty="0"/>
              <a:t> Humanos (</a:t>
            </a:r>
            <a:r>
              <a:rPr lang="lt-LT" dirty="0" err="1"/>
              <a:t>Quênia</a:t>
            </a:r>
            <a:r>
              <a:rPr lang="lt-LT" dirty="0"/>
              <a:t>); </a:t>
            </a:r>
            <a:r>
              <a:rPr lang="lt-LT" dirty="0" err="1"/>
              <a:t>Yasmin</a:t>
            </a:r>
            <a:r>
              <a:rPr lang="lt-LT" dirty="0"/>
              <a:t> </a:t>
            </a:r>
            <a:r>
              <a:rPr lang="lt-LT" dirty="0" err="1"/>
              <a:t>Kapadia</a:t>
            </a:r>
            <a:r>
              <a:rPr lang="lt-LT" dirty="0"/>
              <a:t>, </a:t>
            </a:r>
            <a:r>
              <a:rPr lang="lt-LT" dirty="0" err="1"/>
              <a:t>Sussex</a:t>
            </a:r>
            <a:r>
              <a:rPr lang="lt-LT" dirty="0"/>
              <a:t> </a:t>
            </a:r>
            <a:r>
              <a:rPr lang="lt-LT" dirty="0" err="1"/>
              <a:t>Recovery</a:t>
            </a:r>
            <a:r>
              <a:rPr lang="lt-LT" dirty="0"/>
              <a:t> </a:t>
            </a:r>
            <a:r>
              <a:rPr lang="lt-LT" dirty="0" err="1"/>
              <a:t>College</a:t>
            </a:r>
            <a:r>
              <a:rPr lang="lt-LT" dirty="0"/>
              <a:t> (Reino </a:t>
            </a:r>
            <a:r>
              <a:rPr lang="lt-LT" dirty="0" err="1"/>
              <a:t>Unido</a:t>
            </a:r>
            <a:r>
              <a:rPr lang="lt-LT" dirty="0"/>
              <a:t>); </a:t>
            </a:r>
            <a:r>
              <a:rPr lang="lt-LT" dirty="0" err="1"/>
              <a:t>Brendan</a:t>
            </a:r>
            <a:r>
              <a:rPr lang="lt-LT" dirty="0"/>
              <a:t> </a:t>
            </a:r>
            <a:r>
              <a:rPr lang="lt-LT" dirty="0" err="1"/>
              <a:t>Kelly</a:t>
            </a:r>
            <a:r>
              <a:rPr lang="lt-LT" dirty="0"/>
              <a:t>, </a:t>
            </a:r>
            <a:r>
              <a:rPr lang="lt-LT" dirty="0" err="1"/>
              <a:t>Trinity</a:t>
            </a:r>
            <a:r>
              <a:rPr lang="lt-LT" dirty="0"/>
              <a:t> </a:t>
            </a:r>
            <a:r>
              <a:rPr lang="lt-LT" dirty="0" err="1"/>
              <a:t>College</a:t>
            </a:r>
            <a:r>
              <a:rPr lang="lt-LT" dirty="0"/>
              <a:t> Dublin (</a:t>
            </a:r>
            <a:r>
              <a:rPr lang="lt-LT" dirty="0" err="1"/>
              <a:t>Irlanda</a:t>
            </a:r>
            <a:r>
              <a:rPr lang="lt-LT" dirty="0"/>
              <a:t>); Mary </a:t>
            </a:r>
            <a:r>
              <a:rPr lang="lt-LT" dirty="0" err="1"/>
              <a:t>Keogh</a:t>
            </a:r>
            <a:r>
              <a:rPr lang="lt-LT" dirty="0"/>
              <a:t>, CBM International (</a:t>
            </a:r>
            <a:r>
              <a:rPr lang="lt-LT" dirty="0" err="1"/>
              <a:t>Irlanda</a:t>
            </a:r>
            <a:r>
              <a:rPr lang="lt-LT" dirty="0"/>
              <a:t>); </a:t>
            </a:r>
            <a:r>
              <a:rPr lang="lt-LT" dirty="0" err="1"/>
              <a:t>Akwatu</a:t>
            </a:r>
            <a:r>
              <a:rPr lang="lt-LT" dirty="0"/>
              <a:t> </a:t>
            </a:r>
            <a:r>
              <a:rPr lang="lt-LT" dirty="0" err="1"/>
              <a:t>Khenti</a:t>
            </a:r>
            <a:r>
              <a:rPr lang="lt-LT" dirty="0"/>
              <a:t>, </a:t>
            </a:r>
            <a:r>
              <a:rPr lang="lt-LT" dirty="0" err="1"/>
              <a:t>Diretoria</a:t>
            </a:r>
            <a:r>
              <a:rPr lang="lt-LT" dirty="0"/>
              <a:t> </a:t>
            </a:r>
            <a:r>
              <a:rPr lang="lt-LT" dirty="0" err="1"/>
              <a:t>Antirracismo</a:t>
            </a:r>
            <a:r>
              <a:rPr lang="lt-LT" dirty="0"/>
              <a:t> de </a:t>
            </a:r>
            <a:r>
              <a:rPr lang="lt-LT" dirty="0" err="1"/>
              <a:t>Ontário</a:t>
            </a:r>
            <a:r>
              <a:rPr lang="lt-LT" dirty="0"/>
              <a:t>, </a:t>
            </a:r>
            <a:r>
              <a:rPr lang="lt-LT" dirty="0" err="1"/>
              <a:t>Ministério</a:t>
            </a:r>
            <a:r>
              <a:rPr lang="lt-LT" dirty="0"/>
              <a:t> </a:t>
            </a:r>
            <a:r>
              <a:rPr lang="lt-LT" dirty="0" err="1"/>
              <a:t>da</a:t>
            </a:r>
            <a:r>
              <a:rPr lang="lt-LT" dirty="0"/>
              <a:t> </a:t>
            </a:r>
            <a:r>
              <a:rPr lang="lt-LT" dirty="0" err="1"/>
              <a:t>Segurança</a:t>
            </a:r>
            <a:r>
              <a:rPr lang="lt-LT" dirty="0"/>
              <a:t> </a:t>
            </a:r>
            <a:r>
              <a:rPr lang="lt-LT" dirty="0" err="1"/>
              <a:t>Comunitária</a:t>
            </a:r>
            <a:r>
              <a:rPr lang="lt-LT" dirty="0"/>
              <a:t> e </a:t>
            </a:r>
            <a:r>
              <a:rPr lang="lt-LT" dirty="0" err="1"/>
              <a:t>Serviços</a:t>
            </a:r>
            <a:r>
              <a:rPr lang="lt-LT" dirty="0"/>
              <a:t> </a:t>
            </a:r>
            <a:r>
              <a:rPr lang="lt-LT" dirty="0" err="1"/>
              <a:t>Correcionais</a:t>
            </a:r>
            <a:r>
              <a:rPr lang="lt-LT" dirty="0"/>
              <a:t> (</a:t>
            </a:r>
            <a:r>
              <a:rPr lang="lt-LT" dirty="0" err="1"/>
              <a:t>Canadá</a:t>
            </a:r>
            <a:r>
              <a:rPr lang="lt-LT" dirty="0"/>
              <a:t>); </a:t>
            </a:r>
            <a:r>
              <a:rPr lang="lt-LT" dirty="0" err="1"/>
              <a:t>Seongsu</a:t>
            </a:r>
            <a:r>
              <a:rPr lang="lt-LT" dirty="0"/>
              <a:t> </a:t>
            </a:r>
            <a:r>
              <a:rPr lang="lt-LT" dirty="0" err="1"/>
              <a:t>Kim</a:t>
            </a:r>
            <a:r>
              <a:rPr lang="lt-LT" dirty="0"/>
              <a:t>, Centro </a:t>
            </a:r>
            <a:r>
              <a:rPr lang="lt-LT" dirty="0" err="1"/>
              <a:t>Colaborador</a:t>
            </a:r>
            <a:r>
              <a:rPr lang="lt-LT" dirty="0"/>
              <a:t> </a:t>
            </a:r>
            <a:r>
              <a:rPr lang="lt-LT" dirty="0" err="1"/>
              <a:t>da</a:t>
            </a:r>
            <a:r>
              <a:rPr lang="lt-LT" dirty="0"/>
              <a:t> OMS, </a:t>
            </a:r>
            <a:r>
              <a:rPr lang="lt-LT" dirty="0" err="1"/>
              <a:t>Hospital</a:t>
            </a:r>
            <a:r>
              <a:rPr lang="lt-LT" dirty="0"/>
              <a:t> </a:t>
            </a:r>
            <a:r>
              <a:rPr lang="lt-LT" dirty="0" err="1"/>
              <a:t>Psiquiátrico</a:t>
            </a:r>
            <a:r>
              <a:rPr lang="lt-LT" dirty="0"/>
              <a:t> de </a:t>
            </a:r>
            <a:r>
              <a:rPr lang="lt-LT" dirty="0" err="1"/>
              <a:t>Yongin</a:t>
            </a:r>
            <a:r>
              <a:rPr lang="lt-LT" dirty="0"/>
              <a:t> (</a:t>
            </a:r>
            <a:r>
              <a:rPr lang="lt-LT" dirty="0" err="1"/>
              <a:t>Coreia</a:t>
            </a:r>
            <a:r>
              <a:rPr lang="lt-LT" dirty="0"/>
              <a:t> </a:t>
            </a:r>
            <a:r>
              <a:rPr lang="lt-LT" dirty="0" err="1"/>
              <a:t>do</a:t>
            </a:r>
            <a:r>
              <a:rPr lang="lt-LT" dirty="0"/>
              <a:t> </a:t>
            </a:r>
            <a:r>
              <a:rPr lang="lt-LT" dirty="0" err="1"/>
              <a:t>Sul</a:t>
            </a:r>
            <a:r>
              <a:rPr lang="lt-LT" dirty="0"/>
              <a:t>); </a:t>
            </a:r>
            <a:r>
              <a:rPr lang="lt-LT" dirty="0" err="1"/>
              <a:t>Diane</a:t>
            </a:r>
            <a:r>
              <a:rPr lang="lt-LT" dirty="0"/>
              <a:t> </a:t>
            </a:r>
            <a:r>
              <a:rPr lang="lt-LT" dirty="0" err="1"/>
              <a:t>Kingston</a:t>
            </a:r>
            <a:r>
              <a:rPr lang="lt-LT" dirty="0"/>
              <a:t>, </a:t>
            </a:r>
            <a:r>
              <a:rPr lang="lt-LT" dirty="0" err="1"/>
              <a:t>Aliança</a:t>
            </a:r>
            <a:r>
              <a:rPr lang="lt-LT" dirty="0"/>
              <a:t> </a:t>
            </a:r>
            <a:r>
              <a:rPr lang="lt-LT" dirty="0" err="1"/>
              <a:t>Internacional</a:t>
            </a:r>
            <a:r>
              <a:rPr lang="lt-LT" dirty="0"/>
              <a:t> </a:t>
            </a:r>
            <a:r>
              <a:rPr lang="lt-LT" dirty="0" err="1"/>
              <a:t>contra</a:t>
            </a:r>
            <a:r>
              <a:rPr lang="lt-LT" dirty="0"/>
              <a:t> o HIV/AIDS (Reino </a:t>
            </a:r>
            <a:r>
              <a:rPr lang="lt-LT" dirty="0" err="1"/>
              <a:t>Unido</a:t>
            </a:r>
            <a:r>
              <a:rPr lang="lt-LT" dirty="0"/>
              <a:t>); </a:t>
            </a:r>
            <a:r>
              <a:rPr lang="lt-LT" dirty="0" err="1"/>
              <a:t>Rishav</a:t>
            </a:r>
            <a:r>
              <a:rPr lang="lt-LT" dirty="0"/>
              <a:t> </a:t>
            </a:r>
            <a:r>
              <a:rPr lang="lt-LT" dirty="0" err="1"/>
              <a:t>Koirala</a:t>
            </a:r>
            <a:r>
              <a:rPr lang="lt-LT" dirty="0"/>
              <a:t>, </a:t>
            </a:r>
            <a:r>
              <a:rPr lang="lt-LT" dirty="0" err="1"/>
              <a:t>Universidade</a:t>
            </a:r>
            <a:r>
              <a:rPr lang="lt-LT" dirty="0"/>
              <a:t> de Oslo (</a:t>
            </a:r>
            <a:r>
              <a:rPr lang="lt-LT" dirty="0" err="1"/>
              <a:t>Noruega</a:t>
            </a:r>
            <a:r>
              <a:rPr lang="lt-LT" dirty="0"/>
              <a:t>); </a:t>
            </a:r>
            <a:r>
              <a:rPr lang="lt-LT" dirty="0" err="1"/>
              <a:t>Mika</a:t>
            </a:r>
            <a:r>
              <a:rPr lang="lt-LT" dirty="0"/>
              <a:t> </a:t>
            </a:r>
            <a:r>
              <a:rPr lang="lt-LT" dirty="0" err="1"/>
              <a:t>Kontiainen</a:t>
            </a:r>
            <a:r>
              <a:rPr lang="lt-LT" dirty="0"/>
              <a:t>, Departamento de </a:t>
            </a:r>
            <a:r>
              <a:rPr lang="lt-LT" dirty="0" err="1"/>
              <a:t>Relações</a:t>
            </a:r>
            <a:r>
              <a:rPr lang="lt-LT" dirty="0"/>
              <a:t> </a:t>
            </a:r>
            <a:r>
              <a:rPr lang="lt-LT" dirty="0" err="1"/>
              <a:t>Exteriores</a:t>
            </a:r>
            <a:r>
              <a:rPr lang="lt-LT" dirty="0"/>
              <a:t> e </a:t>
            </a:r>
            <a:r>
              <a:rPr lang="lt-LT" dirty="0" err="1"/>
              <a:t>Comércio</a:t>
            </a:r>
            <a:r>
              <a:rPr lang="lt-LT" dirty="0"/>
              <a:t> (</a:t>
            </a:r>
            <a:r>
              <a:rPr lang="lt-LT" dirty="0" err="1"/>
              <a:t>Austrália</a:t>
            </a:r>
            <a:r>
              <a:rPr lang="lt-LT" dirty="0"/>
              <a:t>); </a:t>
            </a:r>
            <a:r>
              <a:rPr lang="lt-LT" dirty="0" err="1"/>
              <a:t>Sadhvi</a:t>
            </a:r>
            <a:r>
              <a:rPr lang="lt-LT" dirty="0"/>
              <a:t> </a:t>
            </a:r>
            <a:r>
              <a:rPr lang="lt-LT" dirty="0" err="1"/>
              <a:t>Krishnamoorthy</a:t>
            </a:r>
            <a:r>
              <a:rPr lang="lt-LT" dirty="0"/>
              <a:t>, Centro de </a:t>
            </a:r>
            <a:r>
              <a:rPr lang="lt-LT" dirty="0" err="1"/>
              <a:t>Legislação</a:t>
            </a:r>
            <a:r>
              <a:rPr lang="lt-LT" dirty="0"/>
              <a:t> e </a:t>
            </a:r>
            <a:r>
              <a:rPr lang="lt-LT" dirty="0" err="1"/>
              <a:t>Políticas</a:t>
            </a:r>
            <a:r>
              <a:rPr lang="lt-LT" dirty="0"/>
              <a:t> de </a:t>
            </a:r>
            <a:r>
              <a:rPr lang="lt-LT" dirty="0" err="1"/>
              <a:t>Saúde</a:t>
            </a:r>
            <a:r>
              <a:rPr lang="lt-LT" dirty="0"/>
              <a:t> </a:t>
            </a:r>
            <a:r>
              <a:rPr lang="lt-LT" dirty="0" err="1"/>
              <a:t>Mental</a:t>
            </a:r>
            <a:r>
              <a:rPr lang="lt-LT" dirty="0"/>
              <a:t>, </a:t>
            </a:r>
            <a:r>
              <a:rPr lang="lt-LT" dirty="0" err="1"/>
              <a:t>Sociedade</a:t>
            </a:r>
            <a:r>
              <a:rPr lang="lt-LT" dirty="0"/>
              <a:t> </a:t>
            </a:r>
            <a:r>
              <a:rPr lang="lt-LT" dirty="0" err="1"/>
              <a:t>Jurídica</a:t>
            </a:r>
            <a:r>
              <a:rPr lang="lt-LT" dirty="0"/>
              <a:t> </a:t>
            </a:r>
            <a:r>
              <a:rPr lang="lt-LT" dirty="0" err="1"/>
              <a:t>Indiana</a:t>
            </a:r>
            <a:r>
              <a:rPr lang="lt-LT" dirty="0"/>
              <a:t> (</a:t>
            </a:r>
            <a:r>
              <a:rPr lang="lt-LT" dirty="0" err="1"/>
              <a:t>Índia</a:t>
            </a:r>
            <a:r>
              <a:rPr lang="lt-LT" dirty="0"/>
              <a:t>); </a:t>
            </a:r>
            <a:r>
              <a:rPr lang="lt-LT" dirty="0" err="1"/>
              <a:t>Anna</a:t>
            </a:r>
            <a:r>
              <a:rPr lang="lt-LT" dirty="0"/>
              <a:t> </a:t>
            </a:r>
            <a:r>
              <a:rPr lang="lt-LT" dirty="0" err="1"/>
              <a:t>Kudiyarova</a:t>
            </a:r>
            <a:r>
              <a:rPr lang="lt-LT" dirty="0"/>
              <a:t>, Instituto </a:t>
            </a:r>
            <a:r>
              <a:rPr lang="lt-LT" dirty="0" err="1"/>
              <a:t>Psicanalítico</a:t>
            </a:r>
            <a:r>
              <a:rPr lang="lt-LT" dirty="0"/>
              <a:t> </a:t>
            </a:r>
            <a:r>
              <a:rPr lang="lt-LT" dirty="0" err="1"/>
              <a:t>da</a:t>
            </a:r>
            <a:r>
              <a:rPr lang="lt-LT" dirty="0"/>
              <a:t> </a:t>
            </a:r>
            <a:r>
              <a:rPr lang="lt-LT" dirty="0" err="1"/>
              <a:t>Ásia</a:t>
            </a:r>
            <a:r>
              <a:rPr lang="lt-LT" dirty="0"/>
              <a:t> </a:t>
            </a:r>
            <a:r>
              <a:rPr lang="lt-LT" dirty="0" err="1"/>
              <a:t>Central</a:t>
            </a:r>
            <a:r>
              <a:rPr lang="lt-LT" dirty="0"/>
              <a:t> (</a:t>
            </a:r>
            <a:r>
              <a:rPr lang="lt-LT" dirty="0" err="1"/>
              <a:t>Cazaquistão</a:t>
            </a:r>
            <a:r>
              <a:rPr lang="lt-LT" dirty="0"/>
              <a:t>); Linda Lee, </a:t>
            </a:r>
            <a:r>
              <a:rPr lang="lt-LT" dirty="0" err="1"/>
              <a:t>Saúde</a:t>
            </a:r>
            <a:r>
              <a:rPr lang="lt-LT" dirty="0"/>
              <a:t> </a:t>
            </a:r>
            <a:r>
              <a:rPr lang="lt-LT" dirty="0" err="1"/>
              <a:t>Mental</a:t>
            </a:r>
            <a:r>
              <a:rPr lang="lt-LT" dirty="0"/>
              <a:t> </a:t>
            </a:r>
            <a:r>
              <a:rPr lang="lt-LT" dirty="0" err="1"/>
              <a:t>Mundial</a:t>
            </a:r>
            <a:r>
              <a:rPr lang="lt-LT" dirty="0"/>
              <a:t> (</a:t>
            </a:r>
            <a:r>
              <a:rPr lang="lt-LT" dirty="0" err="1"/>
              <a:t>Canadá</a:t>
            </a:r>
            <a:r>
              <a:rPr lang="lt-LT" dirty="0"/>
              <a:t>); </a:t>
            </a:r>
            <a:r>
              <a:rPr lang="lt-LT" dirty="0" err="1"/>
              <a:t>Itzhak</a:t>
            </a:r>
            <a:r>
              <a:rPr lang="lt-LT" dirty="0"/>
              <a:t> </a:t>
            </a:r>
            <a:r>
              <a:rPr lang="lt-LT" dirty="0" err="1"/>
              <a:t>Levav</a:t>
            </a:r>
            <a:r>
              <a:rPr lang="lt-LT" dirty="0"/>
              <a:t>, Departamento de </a:t>
            </a:r>
            <a:r>
              <a:rPr lang="lt-LT" dirty="0" err="1"/>
              <a:t>Saúde</a:t>
            </a:r>
            <a:r>
              <a:rPr lang="lt-LT" dirty="0"/>
              <a:t> </a:t>
            </a:r>
            <a:r>
              <a:rPr lang="lt-LT" dirty="0" err="1"/>
              <a:t>Mental</a:t>
            </a:r>
            <a:r>
              <a:rPr lang="lt-LT" dirty="0"/>
              <a:t> </a:t>
            </a:r>
            <a:r>
              <a:rPr lang="lt-LT" dirty="0" err="1"/>
              <a:t>Comunitária</a:t>
            </a:r>
            <a:r>
              <a:rPr lang="lt-LT" dirty="0"/>
              <a:t>, </a:t>
            </a:r>
            <a:r>
              <a:rPr lang="lt-LT" dirty="0" err="1"/>
              <a:t>Universidade</a:t>
            </a:r>
            <a:r>
              <a:rPr lang="lt-LT" dirty="0"/>
              <a:t> de Haifa (</a:t>
            </a:r>
            <a:r>
              <a:rPr lang="lt-LT" dirty="0" err="1"/>
              <a:t>Israel</a:t>
            </a:r>
            <a:r>
              <a:rPr lang="lt-LT" dirty="0"/>
              <a:t>); </a:t>
            </a:r>
            <a:r>
              <a:rPr lang="lt-LT" dirty="0" err="1"/>
              <a:t>Maureen</a:t>
            </a:r>
            <a:r>
              <a:rPr lang="lt-LT" dirty="0"/>
              <a:t> </a:t>
            </a:r>
            <a:r>
              <a:rPr lang="lt-LT" dirty="0" err="1"/>
              <a:t>Lewis</a:t>
            </a:r>
            <a:r>
              <a:rPr lang="lt-LT" dirty="0"/>
              <a:t>, </a:t>
            </a:r>
            <a:r>
              <a:rPr lang="lt-LT" dirty="0" err="1"/>
              <a:t>Comissão</a:t>
            </a:r>
            <a:r>
              <a:rPr lang="lt-LT" dirty="0"/>
              <a:t> de </a:t>
            </a:r>
            <a:r>
              <a:rPr lang="lt-LT" dirty="0" err="1"/>
              <a:t>Saúde</a:t>
            </a:r>
            <a:r>
              <a:rPr lang="lt-LT" dirty="0"/>
              <a:t> </a:t>
            </a:r>
            <a:r>
              <a:rPr lang="lt-LT" dirty="0" err="1"/>
              <a:t>Mental</a:t>
            </a:r>
            <a:r>
              <a:rPr lang="lt-LT" dirty="0"/>
              <a:t> (</a:t>
            </a:r>
            <a:r>
              <a:rPr lang="lt-LT" dirty="0" err="1"/>
              <a:t>Austrália</a:t>
            </a:r>
            <a:r>
              <a:rPr lang="lt-LT" dirty="0"/>
              <a:t>); Laura </a:t>
            </a:r>
            <a:r>
              <a:rPr lang="lt-LT" dirty="0" err="1"/>
              <a:t>Loli</a:t>
            </a:r>
            <a:r>
              <a:rPr lang="lt-LT" dirty="0"/>
              <a:t>-Dano, Centro de </a:t>
            </a:r>
            <a:r>
              <a:rPr lang="lt-LT" dirty="0" err="1"/>
              <a:t>Dependência</a:t>
            </a:r>
            <a:r>
              <a:rPr lang="lt-LT" dirty="0"/>
              <a:t> </a:t>
            </a:r>
            <a:r>
              <a:rPr lang="lt-LT" dirty="0" err="1"/>
              <a:t>Química</a:t>
            </a:r>
            <a:r>
              <a:rPr lang="lt-LT" dirty="0"/>
              <a:t> e </a:t>
            </a:r>
            <a:r>
              <a:rPr lang="lt-LT" dirty="0" err="1"/>
              <a:t>Saúde</a:t>
            </a:r>
            <a:r>
              <a:rPr lang="lt-LT" dirty="0"/>
              <a:t> </a:t>
            </a:r>
            <a:r>
              <a:rPr lang="lt-LT" dirty="0" err="1"/>
              <a:t>Mental</a:t>
            </a:r>
            <a:r>
              <a:rPr lang="lt-LT" dirty="0"/>
              <a:t> (</a:t>
            </a:r>
            <a:r>
              <a:rPr lang="lt-LT" dirty="0" err="1"/>
              <a:t>Canadá</a:t>
            </a:r>
            <a:r>
              <a:rPr lang="lt-LT" dirty="0"/>
              <a:t>); </a:t>
            </a:r>
            <a:r>
              <a:rPr lang="lt-LT" dirty="0" err="1"/>
              <a:t>Eleanor</a:t>
            </a:r>
            <a:r>
              <a:rPr lang="lt-LT" dirty="0"/>
              <a:t> </a:t>
            </a:r>
            <a:r>
              <a:rPr lang="lt-LT" dirty="0" err="1"/>
              <a:t>Longden</a:t>
            </a:r>
            <a:r>
              <a:rPr lang="lt-LT" dirty="0"/>
              <a:t>, </a:t>
            </a:r>
            <a:r>
              <a:rPr lang="lt-LT" dirty="0" err="1"/>
              <a:t>Fundação</a:t>
            </a:r>
            <a:r>
              <a:rPr lang="lt-LT" dirty="0"/>
              <a:t> de </a:t>
            </a:r>
            <a:r>
              <a:rPr lang="lt-LT" dirty="0" err="1"/>
              <a:t>Saúde</a:t>
            </a:r>
            <a:r>
              <a:rPr lang="lt-LT" dirty="0"/>
              <a:t> </a:t>
            </a:r>
            <a:r>
              <a:rPr lang="lt-LT" dirty="0" err="1"/>
              <a:t>Mental</a:t>
            </a:r>
            <a:r>
              <a:rPr lang="lt-LT" dirty="0"/>
              <a:t> </a:t>
            </a:r>
            <a:r>
              <a:rPr lang="lt-LT" dirty="0" err="1"/>
              <a:t>da</a:t>
            </a:r>
            <a:r>
              <a:rPr lang="lt-LT" dirty="0"/>
              <a:t> Grande </a:t>
            </a:r>
            <a:r>
              <a:rPr lang="lt-LT" dirty="0" err="1"/>
              <a:t>Manchester</a:t>
            </a:r>
            <a:r>
              <a:rPr lang="lt-LT" dirty="0"/>
              <a:t> (Reino </a:t>
            </a:r>
            <a:r>
              <a:rPr lang="lt-LT" dirty="0" err="1"/>
              <a:t>Unido</a:t>
            </a:r>
            <a:r>
              <a:rPr lang="lt-LT" dirty="0"/>
              <a:t>); </a:t>
            </a:r>
            <a:r>
              <a:rPr lang="lt-LT" dirty="0" err="1"/>
              <a:t>Crick</a:t>
            </a:r>
            <a:r>
              <a:rPr lang="lt-LT" dirty="0"/>
              <a:t> </a:t>
            </a:r>
            <a:r>
              <a:rPr lang="lt-LT" dirty="0" err="1"/>
              <a:t>Lund</a:t>
            </a:r>
            <a:r>
              <a:rPr lang="lt-LT" dirty="0"/>
              <a:t>, </a:t>
            </a:r>
            <a:r>
              <a:rPr lang="lt-LT" dirty="0" err="1"/>
              <a:t>Universidade</a:t>
            </a:r>
            <a:r>
              <a:rPr lang="lt-LT" dirty="0"/>
              <a:t> </a:t>
            </a:r>
            <a:r>
              <a:rPr lang="lt-LT" dirty="0" err="1"/>
              <a:t>da</a:t>
            </a:r>
            <a:r>
              <a:rPr lang="lt-LT" dirty="0"/>
              <a:t> </a:t>
            </a:r>
            <a:r>
              <a:rPr lang="lt-LT" dirty="0" err="1"/>
              <a:t>Cidade</a:t>
            </a:r>
            <a:r>
              <a:rPr lang="lt-LT" dirty="0"/>
              <a:t> </a:t>
            </a:r>
            <a:r>
              <a:rPr lang="lt-LT" dirty="0" err="1"/>
              <a:t>do</a:t>
            </a:r>
            <a:r>
              <a:rPr lang="lt-LT" dirty="0"/>
              <a:t> </a:t>
            </a:r>
            <a:r>
              <a:rPr lang="lt-LT" dirty="0" err="1"/>
              <a:t>Cabo</a:t>
            </a:r>
            <a:r>
              <a:rPr lang="lt-LT" dirty="0"/>
              <a:t> (</a:t>
            </a:r>
            <a:r>
              <a:rPr lang="lt-LT" dirty="0" err="1"/>
              <a:t>África</a:t>
            </a:r>
            <a:r>
              <a:rPr lang="lt-LT" dirty="0"/>
              <a:t> </a:t>
            </a:r>
            <a:r>
              <a:rPr lang="lt-LT" dirty="0" err="1"/>
              <a:t>do</a:t>
            </a:r>
            <a:r>
              <a:rPr lang="lt-LT" dirty="0"/>
              <a:t> </a:t>
            </a:r>
            <a:r>
              <a:rPr lang="lt-LT" dirty="0" err="1"/>
              <a:t>Sul</a:t>
            </a:r>
            <a:r>
              <a:rPr lang="lt-LT" dirty="0"/>
              <a:t>); </a:t>
            </a:r>
            <a:r>
              <a:rPr lang="lt-LT" dirty="0" err="1"/>
              <a:t>Judy</a:t>
            </a:r>
            <a:r>
              <a:rPr lang="lt-LT" dirty="0"/>
              <a:t> </a:t>
            </a:r>
            <a:r>
              <a:rPr lang="lt-LT" dirty="0" err="1"/>
              <a:t>Wanjiru</a:t>
            </a:r>
            <a:r>
              <a:rPr lang="lt-LT" dirty="0"/>
              <a:t> </a:t>
            </a:r>
            <a:r>
              <a:rPr lang="lt-LT" dirty="0" err="1"/>
              <a:t>Mbuthia</a:t>
            </a:r>
            <a:r>
              <a:rPr lang="lt-LT" dirty="0"/>
              <a:t>, </a:t>
            </a:r>
            <a:r>
              <a:rPr lang="lt-LT" dirty="0" err="1"/>
              <a:t>Serviços</a:t>
            </a:r>
            <a:r>
              <a:rPr lang="lt-LT" dirty="0"/>
              <a:t> de </a:t>
            </a:r>
            <a:r>
              <a:rPr lang="lt-LT" dirty="0" err="1"/>
              <a:t>Saúde</a:t>
            </a:r>
            <a:r>
              <a:rPr lang="lt-LT" dirty="0"/>
              <a:t> </a:t>
            </a:r>
            <a:r>
              <a:rPr lang="lt-LT" dirty="0" err="1"/>
              <a:t>Mental</a:t>
            </a:r>
            <a:r>
              <a:rPr lang="lt-LT" dirty="0"/>
              <a:t> </a:t>
            </a:r>
            <a:r>
              <a:rPr lang="lt-LT" dirty="0" err="1"/>
              <a:t>Uzima</a:t>
            </a:r>
            <a:r>
              <a:rPr lang="lt-LT" dirty="0"/>
              <a:t> (</a:t>
            </a:r>
            <a:r>
              <a:rPr lang="lt-LT" dirty="0" err="1"/>
              <a:t>Quênia</a:t>
            </a:r>
            <a:r>
              <a:rPr lang="lt-LT" dirty="0"/>
              <a:t>); </a:t>
            </a:r>
            <a:r>
              <a:rPr lang="lt-LT" dirty="0" err="1"/>
              <a:t>John</a:t>
            </a:r>
            <a:r>
              <a:rPr lang="lt-LT" dirty="0"/>
              <a:t> </a:t>
            </a:r>
            <a:r>
              <a:rPr lang="lt-LT" dirty="0" err="1"/>
              <a:t>McCormack</a:t>
            </a:r>
            <a:r>
              <a:rPr lang="lt-LT" dirty="0"/>
              <a:t>, Rede </a:t>
            </a:r>
            <a:r>
              <a:rPr lang="lt-LT" dirty="0" err="1"/>
              <a:t>Escocesa</a:t>
            </a:r>
            <a:r>
              <a:rPr lang="lt-LT" dirty="0"/>
              <a:t> de </a:t>
            </a:r>
            <a:r>
              <a:rPr lang="lt-LT" dirty="0" err="1"/>
              <a:t>Recuperação</a:t>
            </a:r>
            <a:r>
              <a:rPr lang="lt-LT" dirty="0"/>
              <a:t> (Reino </a:t>
            </a:r>
            <a:r>
              <a:rPr lang="lt-LT" dirty="0" err="1"/>
              <a:t>Unido</a:t>
            </a:r>
            <a:r>
              <a:rPr lang="lt-LT" dirty="0"/>
              <a:t>); </a:t>
            </a:r>
            <a:r>
              <a:rPr lang="lt-LT" dirty="0" err="1"/>
              <a:t>Peter</a:t>
            </a:r>
            <a:r>
              <a:rPr lang="lt-LT" dirty="0"/>
              <a:t> </a:t>
            </a:r>
            <a:r>
              <a:rPr lang="lt-LT" dirty="0" err="1"/>
              <a:t>McGovern</a:t>
            </a:r>
            <a:r>
              <a:rPr lang="lt-LT" dirty="0"/>
              <a:t>, </a:t>
            </a:r>
            <a:r>
              <a:rPr lang="lt-LT" dirty="0" err="1"/>
              <a:t>Modum</a:t>
            </a:r>
            <a:r>
              <a:rPr lang="lt-LT" dirty="0"/>
              <a:t> </a:t>
            </a:r>
            <a:r>
              <a:rPr lang="lt-LT" dirty="0" err="1"/>
              <a:t>Bad</a:t>
            </a:r>
            <a:r>
              <a:rPr lang="lt-LT" dirty="0"/>
              <a:t> (</a:t>
            </a:r>
            <a:r>
              <a:rPr lang="lt-LT" dirty="0" err="1"/>
              <a:t>Noruega</a:t>
            </a:r>
            <a:r>
              <a:rPr lang="lt-LT" dirty="0"/>
              <a:t>); </a:t>
            </a:r>
          </a:p>
          <a:p>
            <a:endParaRPr lang="lt-LT" sz="1100" dirty="0"/>
          </a:p>
        </p:txBody>
      </p:sp>
    </p:spTree>
    <p:extLst>
      <p:ext uri="{BB962C8B-B14F-4D97-AF65-F5344CB8AC3E}">
        <p14:creationId xmlns:p14="http://schemas.microsoft.com/office/powerpoint/2010/main" val="409271031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600A8A-902E-430E-A833-453AE05FDB61}" type="slidenum">
              <a:rPr lang="en-GB" smtClean="0"/>
              <a:t>86</a:t>
            </a:fld>
            <a:endParaRPr lang="en-GB"/>
          </a:p>
        </p:txBody>
      </p:sp>
      <p:sp>
        <p:nvSpPr>
          <p:cNvPr id="6" name="Notes Placeholder 2">
            <a:extLst>
              <a:ext uri="{FF2B5EF4-FFF2-40B4-BE49-F238E27FC236}">
                <a16:creationId xmlns:a16="http://schemas.microsoft.com/office/drawing/2014/main" id="{FB8600E2-8D8E-DD4D-BD45-985786C1AD16}"/>
              </a:ext>
            </a:extLst>
          </p:cNvPr>
          <p:cNvSpPr txBox="1">
            <a:spLocks/>
          </p:cNvSpPr>
          <p:nvPr/>
        </p:nvSpPr>
        <p:spPr>
          <a:xfrm>
            <a:off x="457200" y="457200"/>
            <a:ext cx="5862577" cy="8733099"/>
          </a:xfrm>
          <a:prstGeom prst="rect">
            <a:avLst/>
          </a:prstGeom>
        </p:spPr>
        <p:txBody>
          <a:bodyPr vert="horz" lIns="95562" tIns="47781" rIns="95562" bIns="47781" rtlCol="0"/>
          <a:lst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a:lstStyle>
          <a:p>
            <a:pPr>
              <a:defRPr sz="1100"/>
            </a:pPr>
            <a:r>
              <a:rPr lang="pt-BR" dirty="0"/>
              <a:t>David McGrath, consultor internacional (Austrália); Emily </a:t>
            </a:r>
            <a:r>
              <a:rPr lang="pt-BR" dirty="0" err="1"/>
              <a:t>McLoughlin</a:t>
            </a:r>
            <a:r>
              <a:rPr lang="pt-BR" dirty="0"/>
              <a:t>, consultora internacional (Irlanda); Bernadette </a:t>
            </a:r>
            <a:r>
              <a:rPr lang="pt-BR" dirty="0" err="1"/>
              <a:t>McSherry</a:t>
            </a:r>
            <a:r>
              <a:rPr lang="pt-BR" dirty="0"/>
              <a:t>, Universidade de Melbourne (Austrália); Roberto </a:t>
            </a:r>
            <a:r>
              <a:rPr lang="pt-BR" dirty="0" err="1"/>
              <a:t>Mezzina</a:t>
            </a:r>
            <a:r>
              <a:rPr lang="pt-BR" dirty="0"/>
              <a:t>, Centro Colaborador da OMS, Trieste (Itália); Tina </a:t>
            </a:r>
            <a:r>
              <a:rPr lang="pt-BR" dirty="0" err="1"/>
              <a:t>Minkowitz</a:t>
            </a:r>
            <a:r>
              <a:rPr lang="pt-BR" dirty="0"/>
              <a:t>, Centro para os Direitos Humanos dos Usuários e Sobreviventes da Psiquiatria (Estados Unidos da América); Peter </a:t>
            </a:r>
            <a:r>
              <a:rPr lang="pt-BR" dirty="0" err="1"/>
              <a:t>Mittler</a:t>
            </a:r>
            <a:r>
              <a:rPr lang="pt-BR" dirty="0"/>
              <a:t>, Aliança Internacional contra a Demência (Reino Unido); Pamela Molina Toledo, Organização dos Estados Americanos (Estados Unidos da América); Andrew </a:t>
            </a:r>
            <a:r>
              <a:rPr lang="pt-BR" dirty="0" err="1"/>
              <a:t>Molodynski</a:t>
            </a:r>
            <a:r>
              <a:rPr lang="pt-BR" dirty="0"/>
              <a:t>, Oxford Health NHS Foundation Trust (Reino Unido); Maria Francesca Moro, Universidade de Columbia (Estados Unidos da América); Fiona Morrissey, Consultora de Pesquisa em Direito da Deficiência (Irlanda); </a:t>
            </a:r>
            <a:r>
              <a:rPr lang="pt-BR" dirty="0" err="1"/>
              <a:t>Melita</a:t>
            </a:r>
            <a:r>
              <a:rPr lang="pt-BR" dirty="0"/>
              <a:t> </a:t>
            </a:r>
            <a:r>
              <a:rPr lang="pt-BR" dirty="0" err="1"/>
              <a:t>Murko</a:t>
            </a:r>
            <a:r>
              <a:rPr lang="pt-BR" dirty="0"/>
              <a:t>, Escritório Regional da OMS para a Europa (Dinamarca); Chris Nas, </a:t>
            </a:r>
            <a:r>
              <a:rPr lang="pt-BR" dirty="0" err="1"/>
              <a:t>Trimbos</a:t>
            </a:r>
            <a:r>
              <a:rPr lang="pt-BR" dirty="0"/>
              <a:t> </a:t>
            </a:r>
            <a:r>
              <a:rPr lang="pt-BR" dirty="0" err="1"/>
              <a:t>International</a:t>
            </a:r>
            <a:r>
              <a:rPr lang="pt-BR" dirty="0"/>
              <a:t> (Países Baixos); Sutherland Carrie, Departamento para o Desenvolvimento Internacional (Reino Unido); Michael </a:t>
            </a:r>
            <a:r>
              <a:rPr lang="pt-BR" dirty="0" err="1"/>
              <a:t>Njenga</a:t>
            </a:r>
            <a:r>
              <a:rPr lang="pt-BR" dirty="0"/>
              <a:t>, Usuários e Sobreviventes da Psiquiatria no Quênia (Quênia); </a:t>
            </a:r>
            <a:r>
              <a:rPr lang="pt-BR" dirty="0" err="1"/>
              <a:t>Aikaterini</a:t>
            </a:r>
            <a:r>
              <a:rPr lang="pt-BR" dirty="0"/>
              <a:t> - </a:t>
            </a:r>
            <a:r>
              <a:rPr lang="pt-BR" dirty="0" err="1"/>
              <a:t>Katerina</a:t>
            </a:r>
            <a:r>
              <a:rPr lang="pt-BR" dirty="0"/>
              <a:t> </a:t>
            </a:r>
            <a:r>
              <a:rPr lang="pt-BR" dirty="0" err="1"/>
              <a:t>Nomidou</a:t>
            </a:r>
            <a:r>
              <a:rPr lang="pt-BR" dirty="0"/>
              <a:t>, GAMIAN-</a:t>
            </a:r>
            <a:r>
              <a:rPr lang="pt-BR" dirty="0" err="1"/>
              <a:t>Europe</a:t>
            </a:r>
            <a:r>
              <a:rPr lang="pt-BR" dirty="0"/>
              <a:t> (Bélgica) &amp; SOFPSI N. SERRON (Grécia); Peter </a:t>
            </a:r>
            <a:r>
              <a:rPr lang="pt-BR" dirty="0" err="1"/>
              <a:t>Oakes</a:t>
            </a:r>
            <a:r>
              <a:rPr lang="pt-BR" dirty="0"/>
              <a:t>, Universidade de Hull (Reino Unido); David W. Oaks, </a:t>
            </a:r>
            <a:r>
              <a:rPr lang="pt-BR" dirty="0" err="1"/>
              <a:t>Aciu</a:t>
            </a:r>
            <a:r>
              <a:rPr lang="pt-BR" dirty="0"/>
              <a:t> </a:t>
            </a:r>
            <a:r>
              <a:rPr lang="pt-BR" dirty="0" err="1"/>
              <a:t>Insitute</a:t>
            </a:r>
            <a:r>
              <a:rPr lang="pt-BR" dirty="0"/>
              <a:t>, LLC (Estados Unidos da América); Martin </a:t>
            </a:r>
            <a:r>
              <a:rPr lang="pt-BR" dirty="0" err="1"/>
              <a:t>Orrell</a:t>
            </a:r>
            <a:r>
              <a:rPr lang="pt-BR" dirty="0"/>
              <a:t>, Instituto de Saúde Mental, Universidade de Nottingham (Reino Unido); Abdelaziz </a:t>
            </a:r>
            <a:r>
              <a:rPr lang="pt-BR" dirty="0" err="1"/>
              <a:t>Awadelseed</a:t>
            </a:r>
            <a:r>
              <a:rPr lang="pt-BR" dirty="0"/>
              <a:t> </a:t>
            </a:r>
            <a:r>
              <a:rPr lang="pt-BR" dirty="0" err="1"/>
              <a:t>Alhassan</a:t>
            </a:r>
            <a:r>
              <a:rPr lang="pt-BR" dirty="0"/>
              <a:t> Osman, Hospital Al Amal, Dubai (Emirados Árabes Unidos); Gareth Owen, </a:t>
            </a:r>
            <a:r>
              <a:rPr lang="pt-BR" dirty="0" err="1"/>
              <a:t>King's</a:t>
            </a:r>
            <a:r>
              <a:rPr lang="pt-BR" dirty="0"/>
              <a:t> </a:t>
            </a:r>
            <a:r>
              <a:rPr lang="pt-BR" dirty="0" err="1"/>
              <a:t>College</a:t>
            </a:r>
            <a:r>
              <a:rPr lang="pt-BR" dirty="0"/>
              <a:t> London (Reino Unido); </a:t>
            </a:r>
            <a:r>
              <a:rPr lang="pt-BR" dirty="0" err="1"/>
              <a:t>Soumitra</a:t>
            </a:r>
            <a:r>
              <a:rPr lang="pt-BR" dirty="0"/>
              <a:t> </a:t>
            </a:r>
            <a:r>
              <a:rPr lang="pt-BR" dirty="0" err="1"/>
              <a:t>Pathare</a:t>
            </a:r>
            <a:r>
              <a:rPr lang="pt-BR" dirty="0"/>
              <a:t>, Centro de Direito e Política de Saúde Mental, Sociedade Jurídica Indiana (Índia); Sara </a:t>
            </a:r>
            <a:r>
              <a:rPr lang="pt-BR" dirty="0" err="1"/>
              <a:t>Pedersini</a:t>
            </a:r>
            <a:r>
              <a:rPr lang="pt-BR" dirty="0"/>
              <a:t>, Fundação d'</a:t>
            </a:r>
            <a:r>
              <a:rPr lang="pt-BR" dirty="0" err="1"/>
              <a:t>Harcourt</a:t>
            </a:r>
            <a:r>
              <a:rPr lang="pt-BR" dirty="0"/>
              <a:t> (Suíça); Elvira </a:t>
            </a:r>
            <a:r>
              <a:rPr lang="pt-BR" dirty="0" err="1"/>
              <a:t>Pértega</a:t>
            </a:r>
            <a:r>
              <a:rPr lang="pt-BR" dirty="0"/>
              <a:t> </a:t>
            </a:r>
            <a:r>
              <a:rPr lang="pt-BR" dirty="0" err="1"/>
              <a:t>Andía</a:t>
            </a:r>
            <a:r>
              <a:rPr lang="pt-BR" dirty="0"/>
              <a:t>, Universidade de Saint Louis (Espanha); </a:t>
            </a:r>
            <a:r>
              <a:rPr lang="pt-BR" dirty="0" err="1"/>
              <a:t>Dainius</a:t>
            </a:r>
            <a:r>
              <a:rPr lang="pt-BR" dirty="0"/>
              <a:t> </a:t>
            </a:r>
            <a:r>
              <a:rPr lang="pt-BR" dirty="0" err="1"/>
              <a:t>Pūras</a:t>
            </a:r>
            <a:r>
              <a:rPr lang="pt-BR" dirty="0"/>
              <a:t>, Relator Especial sobre o direito de todos ao gozo do mais alto padrão de saúde possível (Suíça); </a:t>
            </a:r>
            <a:r>
              <a:rPr lang="pt-BR" dirty="0" err="1"/>
              <a:t>Thara</a:t>
            </a:r>
            <a:r>
              <a:rPr lang="pt-BR" dirty="0"/>
              <a:t> </a:t>
            </a:r>
            <a:r>
              <a:rPr lang="pt-BR" dirty="0" err="1"/>
              <a:t>Rangaswamy</a:t>
            </a:r>
            <a:r>
              <a:rPr lang="pt-BR" dirty="0"/>
              <a:t>, Fundação de Pesquisa sobre Esquizofrenia (Índia); </a:t>
            </a:r>
            <a:r>
              <a:rPr lang="pt-BR" dirty="0" err="1"/>
              <a:t>Manaan</a:t>
            </a:r>
            <a:r>
              <a:rPr lang="pt-BR" dirty="0"/>
              <a:t> Kar Ray, Fundação Cambridgeshire e Peterborough NHS (Reino Unido); </a:t>
            </a:r>
            <a:r>
              <a:rPr lang="pt-BR" dirty="0" err="1"/>
              <a:t>Mayssa</a:t>
            </a:r>
            <a:r>
              <a:rPr lang="pt-BR" dirty="0"/>
              <a:t> </a:t>
            </a:r>
            <a:r>
              <a:rPr lang="pt-BR" dirty="0" err="1"/>
              <a:t>Rekhis</a:t>
            </a:r>
            <a:r>
              <a:rPr lang="pt-BR" dirty="0"/>
              <a:t>, Faculdade de Medicina, Universidade El Manar de </a:t>
            </a:r>
            <a:r>
              <a:rPr lang="pt-BR" dirty="0" err="1"/>
              <a:t>Tunis</a:t>
            </a:r>
            <a:r>
              <a:rPr lang="pt-BR" dirty="0"/>
              <a:t> (Tunísia); Julie </a:t>
            </a:r>
            <a:r>
              <a:rPr lang="pt-BR" dirty="0" err="1"/>
              <a:t>Repper</a:t>
            </a:r>
            <a:r>
              <a:rPr lang="pt-BR" dirty="0"/>
              <a:t>, Universidade de Nottingham (Reino Unido); </a:t>
            </a:r>
            <a:r>
              <a:rPr lang="pt-BR" dirty="0" err="1"/>
              <a:t>Genevra</a:t>
            </a:r>
            <a:r>
              <a:rPr lang="pt-BR" dirty="0"/>
              <a:t> Richardson, </a:t>
            </a:r>
            <a:r>
              <a:rPr lang="pt-BR" dirty="0" err="1"/>
              <a:t>King's</a:t>
            </a:r>
            <a:r>
              <a:rPr lang="pt-BR" dirty="0"/>
              <a:t> </a:t>
            </a:r>
            <a:r>
              <a:rPr lang="pt-BR" dirty="0" err="1"/>
              <a:t>College</a:t>
            </a:r>
            <a:r>
              <a:rPr lang="pt-BR" dirty="0"/>
              <a:t> London (Reino Unido); Annie Robb, Centro Ubuntu (África do Sul); Jean Luc </a:t>
            </a:r>
            <a:r>
              <a:rPr lang="pt-BR" dirty="0" err="1"/>
              <a:t>Roelandt</a:t>
            </a:r>
            <a:r>
              <a:rPr lang="pt-BR" dirty="0"/>
              <a:t>, EPSM Lille </a:t>
            </a:r>
            <a:r>
              <a:rPr lang="pt-BR" dirty="0" err="1"/>
              <a:t>Metropole</a:t>
            </a:r>
            <a:r>
              <a:rPr lang="pt-BR" dirty="0"/>
              <a:t>, Centro Colaborador da OMS, Lille (França); Eric Rosenthal, </a:t>
            </a:r>
            <a:r>
              <a:rPr lang="pt-BR" dirty="0" err="1"/>
              <a:t>Disability</a:t>
            </a:r>
            <a:r>
              <a:rPr lang="pt-BR" dirty="0"/>
              <a:t> </a:t>
            </a:r>
            <a:r>
              <a:rPr lang="pt-BR" dirty="0" err="1"/>
              <a:t>Rights</a:t>
            </a:r>
            <a:r>
              <a:rPr lang="pt-BR" dirty="0"/>
              <a:t> </a:t>
            </a:r>
            <a:r>
              <a:rPr lang="pt-BR" dirty="0" err="1"/>
              <a:t>International</a:t>
            </a:r>
            <a:r>
              <a:rPr lang="pt-BR" dirty="0"/>
              <a:t> (Estados Unidos da América); Raul Montoya </a:t>
            </a:r>
            <a:r>
              <a:rPr lang="pt-BR" dirty="0" err="1"/>
              <a:t>Santamaría</a:t>
            </a:r>
            <a:r>
              <a:rPr lang="pt-BR" dirty="0"/>
              <a:t>, </a:t>
            </a:r>
            <a:r>
              <a:rPr lang="pt-BR" dirty="0" err="1"/>
              <a:t>Colectivo</a:t>
            </a:r>
            <a:r>
              <a:rPr lang="pt-BR" dirty="0"/>
              <a:t> </a:t>
            </a:r>
            <a:r>
              <a:rPr lang="pt-BR" dirty="0" err="1"/>
              <a:t>Chuhcan</a:t>
            </a:r>
            <a:r>
              <a:rPr lang="pt-BR" dirty="0"/>
              <a:t> A.C. (México); </a:t>
            </a:r>
            <a:r>
              <a:rPr lang="pt-BR" dirty="0" err="1"/>
              <a:t>Jolijn</a:t>
            </a:r>
            <a:r>
              <a:rPr lang="pt-BR" dirty="0"/>
              <a:t> </a:t>
            </a:r>
            <a:r>
              <a:rPr lang="pt-BR" dirty="0" err="1"/>
              <a:t>Santegoeds</a:t>
            </a:r>
            <a:r>
              <a:rPr lang="pt-BR" dirty="0"/>
              <a:t>, Rede Mundial de Usuários e Sobreviventes da Psiquiatria (Países Baixos); Benedetto </a:t>
            </a:r>
            <a:r>
              <a:rPr lang="pt-BR" dirty="0" err="1"/>
              <a:t>Saraceno</a:t>
            </a:r>
            <a:r>
              <a:rPr lang="pt-BR" dirty="0"/>
              <a:t>, Instituto de Saúde Mental Global de Lisboa (Suíça); </a:t>
            </a:r>
            <a:r>
              <a:rPr lang="pt-BR" dirty="0" err="1"/>
              <a:t>Sashi</a:t>
            </a:r>
            <a:r>
              <a:rPr lang="pt-BR" dirty="0"/>
              <a:t> </a:t>
            </a:r>
            <a:r>
              <a:rPr lang="pt-BR" dirty="0" err="1"/>
              <a:t>Sashidharan</a:t>
            </a:r>
            <a:r>
              <a:rPr lang="pt-BR" dirty="0"/>
              <a:t>, Universidade de Glasgow (Reino Unido); Marianne </a:t>
            </a:r>
            <a:r>
              <a:rPr lang="pt-BR" dirty="0" err="1"/>
              <a:t>Schulze</a:t>
            </a:r>
            <a:r>
              <a:rPr lang="pt-BR" dirty="0"/>
              <a:t>, consultora internacional (Áustria); </a:t>
            </a:r>
          </a:p>
          <a:p>
            <a:pPr lvl="0">
              <a:defRPr sz="1100"/>
            </a:pPr>
            <a:r>
              <a:rPr lang="pt-BR" dirty="0"/>
              <a:t>Tom Shakespeare, Escola de Higiene e Medicina Tropical de Londres (Reino Unido); Gordon Singer, consultor especialista (Canadá); Frances Skerritt, especialista em pares (Canadá); Mike </a:t>
            </a:r>
            <a:r>
              <a:rPr lang="pt-BR" dirty="0" err="1"/>
              <a:t>Slade</a:t>
            </a:r>
            <a:r>
              <a:rPr lang="pt-BR" dirty="0"/>
              <a:t>, Universidade de Nottingham (Reino Unido); Gregory Smith, consultor internacional (Estados Unidos da América); Natasa Dale, Comissão de Saúde Mental da Austrália Ocidental (Austrália); Michael Ashley Stein, Faculdade de Direito de Harvard (Estados Unidos da América); Anthony Stratford, Mind Australia (Austrália); Charlene </a:t>
            </a:r>
            <a:r>
              <a:rPr lang="pt-BR" dirty="0" err="1"/>
              <a:t>Sunkel</a:t>
            </a:r>
            <a:r>
              <a:rPr lang="pt-BR" dirty="0"/>
              <a:t>, Rede Global de Pares em Saúde Mental (África do Sul); Kate </a:t>
            </a:r>
            <a:r>
              <a:rPr lang="pt-BR" dirty="0" err="1"/>
              <a:t>Swaffer</a:t>
            </a:r>
            <a:r>
              <a:rPr lang="pt-BR" dirty="0"/>
              <a:t>, Aliança Internacional para a Demência (Austrália); Shelly Thomson, Departamento de Relações Exteriores e Comércio (Austrália); Carmen Valle, CBM </a:t>
            </a:r>
            <a:r>
              <a:rPr lang="pt-BR" dirty="0" err="1"/>
              <a:t>International</a:t>
            </a:r>
            <a:r>
              <a:rPr lang="pt-BR" dirty="0"/>
              <a:t> (Tailândia); Alberto Vásquez </a:t>
            </a:r>
            <a:r>
              <a:rPr lang="pt-BR" dirty="0" err="1"/>
              <a:t>Encalada</a:t>
            </a:r>
            <a:r>
              <a:rPr lang="pt-BR" dirty="0"/>
              <a:t>, Gabinete do Relator Especial da ONU sobre os direitos das pessoas com deficiência (Suíça); Javier Vasquez, Vice-presidente, Programas de Saúde, </a:t>
            </a:r>
            <a:r>
              <a:rPr lang="pt-BR" dirty="0" err="1"/>
              <a:t>Special</a:t>
            </a:r>
            <a:r>
              <a:rPr lang="pt-BR" dirty="0"/>
              <a:t> </a:t>
            </a:r>
            <a:r>
              <a:rPr lang="pt-BR" dirty="0" err="1"/>
              <a:t>Olympics</a:t>
            </a:r>
            <a:r>
              <a:rPr lang="pt-BR" dirty="0"/>
              <a:t>, Internacional (Estados Unidos da América); Benjamin </a:t>
            </a:r>
            <a:r>
              <a:rPr lang="pt-BR" dirty="0" err="1"/>
              <a:t>Veness</a:t>
            </a:r>
            <a:r>
              <a:rPr lang="pt-BR" dirty="0"/>
              <a:t>, Alfred Health (Austrália); Peter </a:t>
            </a:r>
            <a:r>
              <a:rPr lang="pt-BR" dirty="0" err="1"/>
              <a:t>Ventevogel</a:t>
            </a:r>
            <a:r>
              <a:rPr lang="pt-BR" dirty="0"/>
              <a:t>, Seção de Saúde Pública, Alto Comissariado das Nações Unidas para Refugiados (Suíça); Carla Aparecida Arena Ventura, Universidade de São Paulo (Brasil); Alison </a:t>
            </a:r>
            <a:r>
              <a:rPr lang="pt-BR" dirty="0" err="1"/>
              <a:t>Xamon</a:t>
            </a:r>
            <a:r>
              <a:rPr lang="pt-BR" dirty="0"/>
              <a:t>, Associação de Saúde Mental da Austrália Ocidental, Presidente (Austrália).</a:t>
            </a:r>
          </a:p>
          <a:p>
            <a:endParaRPr lang="pt-BR" sz="1100" dirty="0"/>
          </a:p>
          <a:p>
            <a:endParaRPr lang="pt-BR" sz="1100" dirty="0"/>
          </a:p>
        </p:txBody>
      </p:sp>
    </p:spTree>
    <p:extLst>
      <p:ext uri="{BB962C8B-B14F-4D97-AF65-F5344CB8AC3E}">
        <p14:creationId xmlns:p14="http://schemas.microsoft.com/office/powerpoint/2010/main" val="294721338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600A8A-902E-430E-A833-453AE05FDB61}" type="slidenum">
              <a:rPr lang="en-GB" smtClean="0"/>
              <a:t>87</a:t>
            </a:fld>
            <a:endParaRPr lang="en-GB"/>
          </a:p>
        </p:txBody>
      </p:sp>
      <p:sp>
        <p:nvSpPr>
          <p:cNvPr id="6" name="Rectangle 5">
            <a:extLst>
              <a:ext uri="{FF2B5EF4-FFF2-40B4-BE49-F238E27FC236}">
                <a16:creationId xmlns:a16="http://schemas.microsoft.com/office/drawing/2014/main" id="{81C9797D-20C1-1240-B59B-0845ED22F4BB}"/>
              </a:ext>
            </a:extLst>
          </p:cNvPr>
          <p:cNvSpPr/>
          <p:nvPr/>
        </p:nvSpPr>
        <p:spPr>
          <a:xfrm>
            <a:off x="337278" y="249257"/>
            <a:ext cx="5897302" cy="8894743"/>
          </a:xfrm>
          <a:prstGeom prst="rect">
            <a:avLst/>
          </a:prstGeom>
        </p:spPr>
        <p:txBody>
          <a:bodyPr wrap="square">
            <a:spAutoFit/>
          </a:bodyPr>
          <a:lstStyle/>
          <a:p>
            <a:pPr>
              <a:defRPr sz="1100" b="1">
                <a:solidFill>
                  <a:schemeClr val="accent2"/>
                </a:solidFill>
              </a:defRPr>
            </a:pPr>
            <a:r>
              <a:rPr lang="pt-BR" dirty="0"/>
              <a:t>Estagiários da OMS</a:t>
            </a:r>
          </a:p>
          <a:p>
            <a:pPr>
              <a:defRPr sz="1100"/>
            </a:pPr>
            <a:r>
              <a:rPr lang="pt-BR" dirty="0"/>
              <a:t>Mona </a:t>
            </a:r>
            <a:r>
              <a:rPr lang="pt-BR" dirty="0" err="1"/>
              <a:t>Alqazzaz</a:t>
            </a:r>
            <a:r>
              <a:rPr lang="pt-BR" dirty="0"/>
              <a:t>, Paul </a:t>
            </a:r>
            <a:r>
              <a:rPr lang="pt-BR" dirty="0" err="1"/>
              <a:t>Christiansen</a:t>
            </a:r>
            <a:r>
              <a:rPr lang="pt-BR" dirty="0"/>
              <a:t>, Casey Chu, Julia Faure, Stephanie Fletcher, Jane </a:t>
            </a:r>
            <a:r>
              <a:rPr lang="pt-BR" dirty="0" err="1"/>
              <a:t>Henty</a:t>
            </a:r>
            <a:r>
              <a:rPr lang="pt-BR" dirty="0"/>
              <a:t>, </a:t>
            </a:r>
            <a:r>
              <a:rPr lang="pt-BR" dirty="0" err="1"/>
              <a:t>Angela</a:t>
            </a:r>
            <a:r>
              <a:rPr lang="pt-BR" dirty="0"/>
              <a:t> </a:t>
            </a:r>
            <a:r>
              <a:rPr lang="pt-BR" dirty="0" err="1"/>
              <a:t>Hogg</a:t>
            </a:r>
            <a:r>
              <a:rPr lang="pt-BR" dirty="0"/>
              <a:t>, April </a:t>
            </a:r>
            <a:r>
              <a:rPr lang="pt-BR" dirty="0" err="1"/>
              <a:t>Jakubec</a:t>
            </a:r>
            <a:r>
              <a:rPr lang="pt-BR" dirty="0"/>
              <a:t>, </a:t>
            </a:r>
            <a:r>
              <a:rPr lang="pt-BR" dirty="0" err="1"/>
              <a:t>Gunnhild</a:t>
            </a:r>
            <a:r>
              <a:rPr lang="pt-BR" dirty="0"/>
              <a:t> </a:t>
            </a:r>
            <a:r>
              <a:rPr lang="pt-BR" dirty="0" err="1"/>
              <a:t>Kjaer</a:t>
            </a:r>
            <a:r>
              <a:rPr lang="pt-BR" dirty="0"/>
              <a:t>, Yuri Lee, Adrienne Li, </a:t>
            </a:r>
            <a:r>
              <a:rPr lang="pt-BR" dirty="0" err="1"/>
              <a:t>Kaitlyn</a:t>
            </a:r>
            <a:r>
              <a:rPr lang="pt-BR" dirty="0"/>
              <a:t> Lyle, </a:t>
            </a:r>
            <a:r>
              <a:rPr lang="pt-BR" dirty="0" err="1"/>
              <a:t>Joy</a:t>
            </a:r>
            <a:r>
              <a:rPr lang="pt-BR" dirty="0"/>
              <a:t> </a:t>
            </a:r>
            <a:r>
              <a:rPr lang="pt-BR" dirty="0" err="1"/>
              <a:t>Muhia</a:t>
            </a:r>
            <a:r>
              <a:rPr lang="pt-BR" dirty="0"/>
              <a:t>, Zoe </a:t>
            </a:r>
            <a:r>
              <a:rPr lang="pt-BR" dirty="0" err="1"/>
              <a:t>Mulliez</a:t>
            </a:r>
            <a:r>
              <a:rPr lang="pt-BR" dirty="0"/>
              <a:t>, Maria Paula </a:t>
            </a:r>
            <a:r>
              <a:rPr lang="pt-BR" dirty="0" err="1"/>
              <a:t>Acuna</a:t>
            </a:r>
            <a:r>
              <a:rPr lang="pt-BR" dirty="0"/>
              <a:t> Gonzalez, Jade </a:t>
            </a:r>
            <a:r>
              <a:rPr lang="pt-BR" dirty="0" err="1"/>
              <a:t>Presnell</a:t>
            </a:r>
            <a:r>
              <a:rPr lang="pt-BR" dirty="0"/>
              <a:t>, </a:t>
            </a:r>
            <a:r>
              <a:rPr lang="pt-BR" dirty="0" err="1"/>
              <a:t>Sarika</a:t>
            </a:r>
            <a:r>
              <a:rPr lang="pt-BR" dirty="0"/>
              <a:t> Sharma, </a:t>
            </a:r>
            <a:r>
              <a:rPr lang="pt-BR" dirty="0" err="1"/>
              <a:t>Katelyn</a:t>
            </a:r>
            <a:r>
              <a:rPr lang="pt-BR" dirty="0"/>
              <a:t> </a:t>
            </a:r>
            <a:r>
              <a:rPr lang="pt-BR" dirty="0" err="1"/>
              <a:t>Tenbensel</a:t>
            </a:r>
            <a:r>
              <a:rPr lang="pt-BR" dirty="0"/>
              <a:t>, Peter </a:t>
            </a:r>
            <a:r>
              <a:rPr lang="pt-BR" dirty="0" err="1"/>
              <a:t>Varnum</a:t>
            </a:r>
            <a:r>
              <a:rPr lang="pt-BR" dirty="0"/>
              <a:t>, </a:t>
            </a:r>
            <a:r>
              <a:rPr lang="pt-BR" dirty="0" err="1"/>
              <a:t>Xin</a:t>
            </a:r>
            <a:r>
              <a:rPr lang="pt-BR" dirty="0"/>
              <a:t> </a:t>
            </a:r>
            <a:r>
              <a:rPr lang="pt-BR" dirty="0" err="1"/>
              <a:t>Ya</a:t>
            </a:r>
            <a:r>
              <a:rPr lang="pt-BR" dirty="0"/>
              <a:t> </a:t>
            </a:r>
            <a:r>
              <a:rPr lang="pt-BR" dirty="0" err="1"/>
              <a:t>Lim</a:t>
            </a:r>
            <a:r>
              <a:rPr lang="pt-BR" dirty="0"/>
              <a:t>, </a:t>
            </a:r>
            <a:r>
              <a:rPr lang="pt-BR" dirty="0" err="1"/>
              <a:t>Izabella</a:t>
            </a:r>
            <a:r>
              <a:rPr lang="pt-BR" dirty="0"/>
              <a:t> Zant</a:t>
            </a:r>
            <a:endParaRPr lang="pt-BR" sz="1100" dirty="0"/>
          </a:p>
          <a:p>
            <a:endParaRPr lang="pt-BR" sz="1100" dirty="0"/>
          </a:p>
          <a:p>
            <a:pPr>
              <a:defRPr sz="1100" b="1">
                <a:solidFill>
                  <a:schemeClr val="accent2"/>
                </a:solidFill>
              </a:defRPr>
            </a:pPr>
            <a:r>
              <a:rPr lang="pt-BR" dirty="0"/>
              <a:t>Sede da OMS e Escritórios Regionais </a:t>
            </a:r>
          </a:p>
          <a:p>
            <a:pPr>
              <a:defRPr sz="1100"/>
            </a:pPr>
            <a:r>
              <a:rPr lang="pt-BR" dirty="0" err="1"/>
              <a:t>Nazneen</a:t>
            </a:r>
            <a:r>
              <a:rPr lang="pt-BR" dirty="0"/>
              <a:t> Anwar (OMS/SEARO), Florence </a:t>
            </a:r>
            <a:r>
              <a:rPr lang="pt-BR" dirty="0" err="1"/>
              <a:t>Baingana</a:t>
            </a:r>
            <a:r>
              <a:rPr lang="pt-BR" dirty="0"/>
              <a:t> (OMS/AFRO),  Andrea Bruni (OMS/AMRO), </a:t>
            </a:r>
            <a:r>
              <a:rPr lang="pt-BR" dirty="0" err="1"/>
              <a:t>Darryl</a:t>
            </a:r>
            <a:r>
              <a:rPr lang="pt-BR" dirty="0"/>
              <a:t> Barrett (OMS/WPRO), Rebecca Bosco Thomas (OMS HQ), Claudina </a:t>
            </a:r>
            <a:r>
              <a:rPr lang="pt-BR" dirty="0" err="1"/>
              <a:t>Cayetano</a:t>
            </a:r>
            <a:r>
              <a:rPr lang="pt-BR" dirty="0"/>
              <a:t> (OMS/AMRO), Daniel </a:t>
            </a:r>
            <a:r>
              <a:rPr lang="pt-BR" dirty="0" err="1"/>
              <a:t>Chisholm</a:t>
            </a:r>
            <a:r>
              <a:rPr lang="pt-BR" dirty="0"/>
              <a:t> (OMS/EURO), </a:t>
            </a:r>
            <a:r>
              <a:rPr lang="pt-BR" dirty="0" err="1"/>
              <a:t>Neerja</a:t>
            </a:r>
            <a:r>
              <a:rPr lang="pt-BR" dirty="0"/>
              <a:t> </a:t>
            </a:r>
            <a:r>
              <a:rPr lang="pt-BR" dirty="0" err="1"/>
              <a:t>Chowdary</a:t>
            </a:r>
            <a:r>
              <a:rPr lang="pt-BR" dirty="0"/>
              <a:t> (HOHQ), </a:t>
            </a:r>
            <a:r>
              <a:rPr lang="pt-BR" dirty="0" err="1"/>
              <a:t>Fahmy</a:t>
            </a:r>
            <a:r>
              <a:rPr lang="pt-BR" dirty="0"/>
              <a:t> Hanna (OMS HQ), Eva </a:t>
            </a:r>
            <a:r>
              <a:rPr lang="pt-BR" dirty="0" err="1"/>
              <a:t>Lustigova</a:t>
            </a:r>
            <a:r>
              <a:rPr lang="pt-BR" dirty="0"/>
              <a:t> (OMS HQ), Carmen Martinez (OMS/AMRO), Maristela Monteiro (OMS/AMRO), </a:t>
            </a:r>
            <a:r>
              <a:rPr lang="pt-BR" dirty="0" err="1"/>
              <a:t>Melita</a:t>
            </a:r>
            <a:r>
              <a:rPr lang="pt-BR" dirty="0"/>
              <a:t> </a:t>
            </a:r>
            <a:r>
              <a:rPr lang="pt-BR" dirty="0" err="1"/>
              <a:t>Murko</a:t>
            </a:r>
            <a:r>
              <a:rPr lang="pt-BR" dirty="0"/>
              <a:t> (OMS/EURO), Khalid Saeed (OMS/EMRO), Steven </a:t>
            </a:r>
            <a:r>
              <a:rPr lang="pt-BR" dirty="0" err="1"/>
              <a:t>Shongwe</a:t>
            </a:r>
            <a:r>
              <a:rPr lang="pt-BR" dirty="0"/>
              <a:t> (OMS/AFRO),  </a:t>
            </a:r>
            <a:r>
              <a:rPr lang="pt-BR" dirty="0" err="1"/>
              <a:t>Yutaro</a:t>
            </a:r>
            <a:r>
              <a:rPr lang="pt-BR" dirty="0"/>
              <a:t> </a:t>
            </a:r>
            <a:r>
              <a:rPr lang="pt-BR" dirty="0" err="1"/>
              <a:t>Setoya</a:t>
            </a:r>
            <a:r>
              <a:rPr lang="pt-BR" dirty="0"/>
              <a:t> (OMS/WPRO), Martin </a:t>
            </a:r>
            <a:r>
              <a:rPr lang="pt-BR" dirty="0" err="1"/>
              <a:t>Vandendyck</a:t>
            </a:r>
            <a:r>
              <a:rPr lang="pt-BR" dirty="0"/>
              <a:t> (OMS/WPRO),  Mark Van </a:t>
            </a:r>
            <a:r>
              <a:rPr lang="pt-BR" dirty="0" err="1"/>
              <a:t>Ommeren</a:t>
            </a:r>
            <a:r>
              <a:rPr lang="pt-BR" dirty="0"/>
              <a:t> (OMS HQ), Edith Van '</a:t>
            </a:r>
            <a:r>
              <a:rPr lang="pt-BR" dirty="0" err="1"/>
              <a:t>t</a:t>
            </a:r>
            <a:r>
              <a:rPr lang="pt-BR" dirty="0"/>
              <a:t> </a:t>
            </a:r>
            <a:r>
              <a:rPr lang="pt-BR" dirty="0" err="1"/>
              <a:t>Hof</a:t>
            </a:r>
            <a:r>
              <a:rPr lang="pt-BR" dirty="0"/>
              <a:t> (OMS HQ) e </a:t>
            </a:r>
            <a:r>
              <a:rPr lang="pt-BR" dirty="0" err="1"/>
              <a:t>Dévora</a:t>
            </a:r>
            <a:r>
              <a:rPr lang="pt-BR" dirty="0"/>
              <a:t> </a:t>
            </a:r>
            <a:r>
              <a:rPr lang="pt-BR" dirty="0" err="1"/>
              <a:t>Kestel</a:t>
            </a:r>
            <a:r>
              <a:rPr lang="pt-BR" dirty="0"/>
              <a:t> (OMS HQ).</a:t>
            </a:r>
          </a:p>
          <a:p>
            <a:endParaRPr lang="pt-BR" sz="1100" dirty="0"/>
          </a:p>
          <a:p>
            <a:pPr>
              <a:defRPr sz="1100" b="1"/>
            </a:pPr>
            <a:r>
              <a:rPr lang="pt-BR" dirty="0"/>
              <a:t>Apoio administrativo e editorial da OMS</a:t>
            </a:r>
            <a:endParaRPr lang="pt-BR" sz="1100" dirty="0"/>
          </a:p>
          <a:p>
            <a:pPr>
              <a:defRPr sz="1100"/>
            </a:pPr>
            <a:r>
              <a:rPr lang="pt-BR" dirty="0" err="1"/>
              <a:t>Patricia</a:t>
            </a:r>
            <a:r>
              <a:rPr lang="pt-BR" dirty="0"/>
              <a:t> Robertson, Política de Saúde Mental e Desenvolvimento de Serviços, Departamento de Saúde Mental e Abuso de Substâncias (OMS, Genebra); David </a:t>
            </a:r>
            <a:r>
              <a:rPr lang="pt-BR" dirty="0" err="1"/>
              <a:t>Bramley</a:t>
            </a:r>
            <a:r>
              <a:rPr lang="pt-BR" dirty="0"/>
              <a:t>, edição (Suíça); Julia Faure (França), Casey Chu (Canadá) e Benjamin Funk (Suíça), design e suporte</a:t>
            </a:r>
          </a:p>
          <a:p>
            <a:endParaRPr lang="pt-BR" sz="1100" dirty="0"/>
          </a:p>
          <a:p>
            <a:pPr>
              <a:defRPr sz="1100" b="1"/>
            </a:pPr>
            <a:r>
              <a:rPr lang="pt-BR" dirty="0"/>
              <a:t>Contribuições em vídeo</a:t>
            </a:r>
          </a:p>
          <a:p>
            <a:pPr>
              <a:defRPr sz="1100"/>
            </a:pPr>
            <a:r>
              <a:rPr lang="pt-BR" dirty="0"/>
              <a:t>Gostaríamos de agradecer aos seguintes indivíduos e organizações por concederem permissão para usar seus vídeos nesses materiais:</a:t>
            </a:r>
          </a:p>
          <a:p>
            <a:endParaRPr lang="pt-BR" sz="1100" dirty="0"/>
          </a:p>
          <a:p>
            <a:pPr>
              <a:defRPr sz="1100" b="1"/>
            </a:pPr>
            <a:r>
              <a:rPr lang="pt-BR" dirty="0"/>
              <a:t>50 mães, 50 crianças, 1 cromossomo extra</a:t>
            </a:r>
          </a:p>
          <a:p>
            <a:pPr>
              <a:defRPr sz="1100" i="1"/>
            </a:pPr>
            <a:r>
              <a:rPr lang="pt-BR" dirty="0"/>
              <a:t>Vídeo produzido pela </a:t>
            </a:r>
            <a:r>
              <a:rPr lang="pt-BR" dirty="0" err="1"/>
              <a:t>Wouldn</a:t>
            </a:r>
            <a:r>
              <a:rPr lang="pt-BR" dirty="0"/>
              <a:t> '</a:t>
            </a:r>
            <a:r>
              <a:rPr lang="pt-BR" dirty="0" err="1"/>
              <a:t>t</a:t>
            </a:r>
            <a:r>
              <a:rPr lang="pt-BR" dirty="0"/>
              <a:t> </a:t>
            </a:r>
            <a:r>
              <a:rPr lang="pt-BR" dirty="0" err="1"/>
              <a:t>Change</a:t>
            </a:r>
            <a:r>
              <a:rPr lang="pt-BR" dirty="0"/>
              <a:t> a Thing</a:t>
            </a:r>
          </a:p>
          <a:p>
            <a:pPr>
              <a:defRPr sz="1100" b="1"/>
            </a:pPr>
            <a:r>
              <a:rPr lang="pt-BR" dirty="0"/>
              <a:t>Quebrando as correntes por </a:t>
            </a:r>
            <a:r>
              <a:rPr lang="pt-BR" dirty="0" err="1"/>
              <a:t>Erminia</a:t>
            </a:r>
            <a:r>
              <a:rPr lang="pt-BR" dirty="0"/>
              <a:t> Colucci</a:t>
            </a:r>
          </a:p>
          <a:p>
            <a:pPr>
              <a:defRPr sz="1100" i="1"/>
            </a:pPr>
            <a:r>
              <a:rPr lang="pt-BR" dirty="0"/>
              <a:t>Vídeo produzido pela </a:t>
            </a:r>
            <a:r>
              <a:rPr lang="pt-BR" dirty="0" err="1"/>
              <a:t>Movie-Ment</a:t>
            </a:r>
            <a:endParaRPr lang="pt-BR" sz="1100" i="1" dirty="0"/>
          </a:p>
          <a:p>
            <a:pPr>
              <a:defRPr sz="1100" b="1"/>
            </a:pPr>
            <a:r>
              <a:rPr lang="pt-BR" dirty="0"/>
              <a:t>Acorrentado e preso na Somalilândia</a:t>
            </a:r>
          </a:p>
          <a:p>
            <a:pPr>
              <a:defRPr sz="1100" i="1"/>
            </a:pPr>
            <a:r>
              <a:rPr lang="pt-BR" dirty="0"/>
              <a:t>Vídeo produzido pela </a:t>
            </a:r>
            <a:r>
              <a:rPr lang="pt-BR" dirty="0" err="1"/>
              <a:t>Human</a:t>
            </a:r>
            <a:r>
              <a:rPr lang="pt-BR" dirty="0"/>
              <a:t> </a:t>
            </a:r>
            <a:r>
              <a:rPr lang="pt-BR" dirty="0" err="1"/>
              <a:t>Rights</a:t>
            </a:r>
            <a:r>
              <a:rPr lang="pt-BR" dirty="0"/>
              <a:t> </a:t>
            </a:r>
            <a:r>
              <a:rPr lang="pt-BR" dirty="0" err="1"/>
              <a:t>Watch</a:t>
            </a:r>
            <a:endParaRPr lang="pt-BR" dirty="0"/>
          </a:p>
          <a:p>
            <a:pPr>
              <a:defRPr sz="1100" b="1"/>
            </a:pPr>
            <a:r>
              <a:rPr lang="pt-BR" dirty="0"/>
              <a:t>Círculos de Apoio</a:t>
            </a:r>
          </a:p>
          <a:p>
            <a:pPr>
              <a:defRPr sz="1100" i="1"/>
            </a:pPr>
            <a:r>
              <a:rPr lang="pt-BR" dirty="0"/>
              <a:t>Vídeo produzido pela </a:t>
            </a:r>
            <a:r>
              <a:rPr lang="pt-BR" dirty="0" err="1"/>
              <a:t>Inclusion</a:t>
            </a:r>
            <a:r>
              <a:rPr lang="pt-BR" dirty="0"/>
              <a:t> Melbourne</a:t>
            </a:r>
          </a:p>
          <a:p>
            <a:pPr>
              <a:defRPr sz="1100" b="1"/>
            </a:pPr>
            <a:r>
              <a:rPr lang="pt-BR" dirty="0"/>
              <a:t>Descolonizar a Mente: Um Diálogo Transcultural sobre Direitos, Inclusão e Comunidade (Rede Internacional para Alternativas e Recuperação - INTAR, Índia, 2016)</a:t>
            </a:r>
          </a:p>
          <a:p>
            <a:pPr>
              <a:defRPr sz="1100" i="1"/>
            </a:pPr>
            <a:r>
              <a:rPr lang="pt-BR" dirty="0"/>
              <a:t>Vídeo produzido pela </a:t>
            </a:r>
            <a:r>
              <a:rPr lang="pt-BR" dirty="0" err="1"/>
              <a:t>Bapu</a:t>
            </a:r>
            <a:r>
              <a:rPr lang="pt-BR" dirty="0"/>
              <a:t> Trust para Pesquisa sobre Mente e Discurso</a:t>
            </a:r>
          </a:p>
          <a:p>
            <a:pPr>
              <a:defRPr sz="1100" b="1"/>
            </a:pPr>
            <a:r>
              <a:rPr lang="pt-BR" dirty="0"/>
              <a:t>Demência, Deficiência e Direitos - Kate </a:t>
            </a:r>
            <a:r>
              <a:rPr lang="pt-BR" dirty="0" err="1"/>
              <a:t>Swaffer</a:t>
            </a:r>
            <a:endParaRPr lang="pt-BR" sz="1100" b="1" dirty="0"/>
          </a:p>
          <a:p>
            <a:pPr>
              <a:defRPr sz="1100" i="1"/>
            </a:pPr>
            <a:r>
              <a:rPr lang="pt-BR" dirty="0"/>
              <a:t>Vídeo produzido pela </a:t>
            </a:r>
            <a:r>
              <a:rPr lang="pt-BR" dirty="0" err="1"/>
              <a:t>Dementia</a:t>
            </a:r>
            <a:r>
              <a:rPr lang="pt-BR" dirty="0"/>
              <a:t> Alliance </a:t>
            </a:r>
            <a:r>
              <a:rPr lang="pt-BR" dirty="0" err="1"/>
              <a:t>International</a:t>
            </a:r>
            <a:endParaRPr lang="pt-BR" dirty="0"/>
          </a:p>
          <a:p>
            <a:pPr>
              <a:defRPr sz="1100" b="1"/>
            </a:pPr>
            <a:r>
              <a:rPr lang="pt-BR" dirty="0"/>
              <a:t>Impressões Digitais e Impressões nos Pés</a:t>
            </a:r>
          </a:p>
          <a:p>
            <a:pPr>
              <a:defRPr sz="1100" i="1"/>
            </a:pPr>
            <a:r>
              <a:rPr lang="pt-BR" dirty="0"/>
              <a:t>Vídeo produzido pela PROMISE Global</a:t>
            </a:r>
          </a:p>
          <a:p>
            <a:pPr>
              <a:defRPr sz="1100" b="1"/>
            </a:pPr>
            <a:r>
              <a:rPr lang="pt-BR" dirty="0"/>
              <a:t>Esqueça o Estigma</a:t>
            </a:r>
            <a:endParaRPr lang="pt-BR" sz="1100" dirty="0"/>
          </a:p>
          <a:p>
            <a:pPr>
              <a:defRPr sz="1100" i="1"/>
            </a:pPr>
            <a:r>
              <a:rPr lang="pt-BR" dirty="0"/>
              <a:t>Vídeo produzido pela The Alzheimer Society </a:t>
            </a:r>
            <a:r>
              <a:rPr lang="pt-BR" dirty="0" err="1"/>
              <a:t>of</a:t>
            </a:r>
            <a:r>
              <a:rPr lang="pt-BR" dirty="0"/>
              <a:t> Ireland</a:t>
            </a:r>
            <a:endParaRPr lang="pt-BR" sz="1100" dirty="0"/>
          </a:p>
          <a:p>
            <a:pPr>
              <a:defRPr sz="1100" b="1"/>
            </a:pPr>
            <a:r>
              <a:rPr lang="pt-BR" dirty="0"/>
              <a:t>Gana: abuso de pessoas com deficiência</a:t>
            </a:r>
            <a:endParaRPr lang="pt-BR" sz="1100" dirty="0"/>
          </a:p>
          <a:p>
            <a:pPr>
              <a:defRPr sz="1100" i="1"/>
            </a:pPr>
            <a:r>
              <a:rPr lang="pt-BR" dirty="0"/>
              <a:t>Vídeo produzido pela </a:t>
            </a:r>
            <a:r>
              <a:rPr lang="pt-BR" dirty="0" err="1"/>
              <a:t>Human</a:t>
            </a:r>
            <a:r>
              <a:rPr lang="pt-BR" dirty="0"/>
              <a:t> </a:t>
            </a:r>
            <a:r>
              <a:rPr lang="pt-BR" dirty="0" err="1"/>
              <a:t>Rights</a:t>
            </a:r>
            <a:r>
              <a:rPr lang="pt-BR" dirty="0"/>
              <a:t> </a:t>
            </a:r>
            <a:r>
              <a:rPr lang="pt-BR" dirty="0" err="1"/>
              <a:t>Watch</a:t>
            </a:r>
            <a:endParaRPr lang="pt-BR" sz="1100" dirty="0"/>
          </a:p>
          <a:p>
            <a:pPr>
              <a:defRPr sz="1100" b="1"/>
            </a:pPr>
            <a:r>
              <a:rPr lang="pt-BR" dirty="0"/>
              <a:t>Campanha Global: O Direito de Decidir</a:t>
            </a:r>
            <a:endParaRPr lang="pt-BR" sz="1100" dirty="0"/>
          </a:p>
          <a:p>
            <a:pPr>
              <a:defRPr sz="1100" i="1"/>
            </a:pPr>
            <a:r>
              <a:rPr lang="pt-BR" dirty="0"/>
              <a:t>Vídeo produzido pela </a:t>
            </a:r>
            <a:r>
              <a:rPr lang="pt-BR" dirty="0" err="1"/>
              <a:t>Inclusion</a:t>
            </a:r>
            <a:r>
              <a:rPr lang="pt-BR" dirty="0"/>
              <a:t> </a:t>
            </a:r>
            <a:r>
              <a:rPr lang="pt-BR" dirty="0" err="1"/>
              <a:t>International</a:t>
            </a:r>
            <a:endParaRPr lang="pt-BR" sz="1100" dirty="0"/>
          </a:p>
          <a:p>
            <a:pPr>
              <a:defRPr sz="1100" b="1"/>
            </a:pPr>
            <a:r>
              <a:rPr lang="pt-BR" dirty="0"/>
              <a:t>Direitos Humanos, Envelhecimento e Demência: Desafiando a Prática Atual por Kate </a:t>
            </a:r>
            <a:r>
              <a:rPr lang="pt-BR" dirty="0" err="1"/>
              <a:t>Swaffer</a:t>
            </a:r>
            <a:endParaRPr lang="pt-BR" sz="1100" dirty="0"/>
          </a:p>
          <a:p>
            <a:pPr>
              <a:defRPr sz="1100" i="1"/>
            </a:pPr>
            <a:r>
              <a:rPr lang="pt-BR" dirty="0"/>
              <a:t>Vídeo produzido pela </a:t>
            </a:r>
            <a:r>
              <a:rPr lang="pt-BR" dirty="0" err="1"/>
              <a:t>Your</a:t>
            </a:r>
            <a:r>
              <a:rPr lang="pt-BR" dirty="0"/>
              <a:t> </a:t>
            </a:r>
            <a:r>
              <a:rPr lang="pt-BR" dirty="0" err="1"/>
              <a:t>aged</a:t>
            </a:r>
            <a:r>
              <a:rPr lang="pt-BR" dirty="0"/>
              <a:t> </a:t>
            </a:r>
            <a:r>
              <a:rPr lang="pt-BR" dirty="0" err="1"/>
              <a:t>and</a:t>
            </a:r>
            <a:r>
              <a:rPr lang="pt-BR" dirty="0"/>
              <a:t> </a:t>
            </a:r>
            <a:r>
              <a:rPr lang="pt-BR" dirty="0" err="1"/>
              <a:t>disability</a:t>
            </a:r>
            <a:r>
              <a:rPr lang="pt-BR" dirty="0"/>
              <a:t> </a:t>
            </a:r>
            <a:r>
              <a:rPr lang="pt-BR" dirty="0" err="1"/>
              <a:t>advocates</a:t>
            </a:r>
            <a:r>
              <a:rPr lang="pt-BR" dirty="0"/>
              <a:t> (ADA), Austrália</a:t>
            </a:r>
          </a:p>
          <a:p>
            <a:pPr>
              <a:defRPr sz="1100" b="1"/>
            </a:pPr>
            <a:r>
              <a:rPr lang="pt-BR" dirty="0"/>
              <a:t>Eu vou para casa</a:t>
            </a:r>
          </a:p>
          <a:p>
            <a:pPr>
              <a:defRPr sz="1100" i="1"/>
            </a:pPr>
            <a:r>
              <a:rPr lang="pt-BR" dirty="0"/>
              <a:t>Vídeo produzido pela WITF TV, </a:t>
            </a:r>
            <a:r>
              <a:rPr lang="pt-BR" dirty="0" err="1"/>
              <a:t>Harrisburg</a:t>
            </a:r>
            <a:r>
              <a:rPr lang="pt-BR" dirty="0"/>
              <a:t>, PA. © 2016 WITF</a:t>
            </a:r>
            <a:endParaRPr lang="pt-BR" sz="1100" b="1" dirty="0"/>
          </a:p>
          <a:p>
            <a:pPr>
              <a:defRPr sz="1100" b="1"/>
            </a:pPr>
            <a:r>
              <a:rPr lang="pt-BR" dirty="0"/>
              <a:t>Visão geral da saúde inclusiva</a:t>
            </a:r>
            <a:endParaRPr lang="pt-BR" sz="1100" dirty="0"/>
          </a:p>
          <a:p>
            <a:pPr>
              <a:defRPr sz="1100" i="1"/>
            </a:pPr>
            <a:r>
              <a:rPr lang="pt-BR" dirty="0"/>
              <a:t>Vídeo produzido pela </a:t>
            </a:r>
            <a:r>
              <a:rPr lang="pt-BR" dirty="0" err="1"/>
              <a:t>Special</a:t>
            </a:r>
            <a:r>
              <a:rPr lang="pt-BR" dirty="0"/>
              <a:t> </a:t>
            </a:r>
            <a:r>
              <a:rPr lang="pt-BR" dirty="0" err="1"/>
              <a:t>Olympics</a:t>
            </a:r>
            <a:endParaRPr lang="pt-BR" sz="1100" dirty="0"/>
          </a:p>
          <a:p>
            <a:endParaRPr lang="pt-BR" sz="1100" dirty="0"/>
          </a:p>
        </p:txBody>
      </p:sp>
    </p:spTree>
    <p:extLst>
      <p:ext uri="{BB962C8B-B14F-4D97-AF65-F5344CB8AC3E}">
        <p14:creationId xmlns:p14="http://schemas.microsoft.com/office/powerpoint/2010/main" val="265365763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600A8A-902E-430E-A833-453AE05FDB61}" type="slidenum">
              <a:rPr lang="en-GB" smtClean="0"/>
              <a:t>88</a:t>
            </a:fld>
            <a:endParaRPr lang="en-GB"/>
          </a:p>
        </p:txBody>
      </p:sp>
      <p:sp>
        <p:nvSpPr>
          <p:cNvPr id="6" name="Notes Placeholder 2">
            <a:extLst>
              <a:ext uri="{FF2B5EF4-FFF2-40B4-BE49-F238E27FC236}">
                <a16:creationId xmlns:a16="http://schemas.microsoft.com/office/drawing/2014/main" id="{4E4C020D-5ED4-D645-86CB-A01A5766EBBD}"/>
              </a:ext>
            </a:extLst>
          </p:cNvPr>
          <p:cNvSpPr txBox="1">
            <a:spLocks/>
          </p:cNvSpPr>
          <p:nvPr/>
        </p:nvSpPr>
        <p:spPr>
          <a:xfrm>
            <a:off x="232347" y="172615"/>
            <a:ext cx="5897301" cy="8971385"/>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defRPr sz="1100" b="1"/>
            </a:pPr>
            <a:r>
              <a:rPr lang="pt-BR" dirty="0"/>
              <a:t>Advocacia Independente, história de James</a:t>
            </a:r>
            <a:endParaRPr lang="pt-BR" sz="1100" dirty="0"/>
          </a:p>
          <a:p>
            <a:pPr>
              <a:defRPr sz="1100" i="1"/>
            </a:pPr>
            <a:r>
              <a:rPr lang="pt-BR" dirty="0"/>
              <a:t>Vídeo produzido pela Scottish Independent </a:t>
            </a:r>
            <a:r>
              <a:rPr lang="pt-BR" dirty="0" err="1"/>
              <a:t>Advocacy</a:t>
            </a:r>
            <a:r>
              <a:rPr lang="pt-BR" dirty="0"/>
              <a:t> Alliance</a:t>
            </a:r>
            <a:endParaRPr lang="pt-BR" sz="1100" dirty="0"/>
          </a:p>
          <a:p>
            <a:pPr>
              <a:defRPr sz="1100" b="1"/>
            </a:pPr>
            <a:r>
              <a:rPr lang="pt-BR" dirty="0"/>
              <a:t>Entrevista - Atleta olímpica especial Victoria Smith, ESPN, 4 de julho de 2018</a:t>
            </a:r>
            <a:endParaRPr lang="pt-BR" sz="1100" dirty="0"/>
          </a:p>
          <a:p>
            <a:pPr>
              <a:defRPr sz="1100" i="1"/>
            </a:pPr>
            <a:r>
              <a:rPr lang="pt-BR" dirty="0"/>
              <a:t>Vídeo produzido pela </a:t>
            </a:r>
            <a:r>
              <a:rPr lang="pt-BR" dirty="0" err="1"/>
              <a:t>Special</a:t>
            </a:r>
            <a:r>
              <a:rPr lang="pt-BR" dirty="0"/>
              <a:t> </a:t>
            </a:r>
            <a:r>
              <a:rPr lang="pt-BR" dirty="0" err="1"/>
              <a:t>Olympics</a:t>
            </a:r>
            <a:endParaRPr lang="pt-BR" sz="1100" dirty="0"/>
          </a:p>
          <a:p>
            <a:pPr>
              <a:defRPr sz="1100" b="1"/>
            </a:pPr>
            <a:r>
              <a:rPr lang="pt-BR" dirty="0"/>
              <a:t>Vivendo em Comunidade</a:t>
            </a:r>
            <a:endParaRPr lang="pt-BR" sz="1100" dirty="0"/>
          </a:p>
          <a:p>
            <a:pPr>
              <a:defRPr sz="1100" i="1"/>
            </a:pPr>
            <a:r>
              <a:rPr lang="pt-BR" dirty="0"/>
              <a:t>Vídeo produzido pela Associação Libanesa de Autodefesa (LASA) e pelo Fundo para os Direitos das Pessoas com Deficiência (DRF)</a:t>
            </a:r>
            <a:endParaRPr lang="pt-BR" sz="1100" b="1" dirty="0"/>
          </a:p>
          <a:p>
            <a:pPr>
              <a:defRPr sz="1100" b="1" kern="1200">
                <a:solidFill>
                  <a:schemeClr val="tx1"/>
                </a:solidFill>
                <a:effectLst/>
                <a:latin typeface="+mn-lt"/>
                <a:ea typeface="+mn-ea"/>
                <a:cs typeface="+mn-cs"/>
              </a:defRPr>
            </a:pPr>
            <a:r>
              <a:rPr lang="pt-BR" dirty="0"/>
              <a:t>Vivendo em Frente</a:t>
            </a:r>
            <a:endParaRPr lang="pt-BR" sz="1100" dirty="0"/>
          </a:p>
          <a:p>
            <a:pPr>
              <a:defRPr sz="1100" i="1" kern="1200">
                <a:solidFill>
                  <a:schemeClr val="tx1"/>
                </a:solidFill>
                <a:effectLst/>
                <a:latin typeface="+mn-lt"/>
                <a:ea typeface="+mn-ea"/>
                <a:cs typeface="+mn-cs"/>
              </a:defRPr>
            </a:pPr>
            <a:r>
              <a:rPr lang="pt-BR" dirty="0"/>
              <a:t>Vídeo produzido pela </a:t>
            </a:r>
            <a:r>
              <a:rPr lang="pt-BR" dirty="0" err="1"/>
              <a:t>LedBetter</a:t>
            </a:r>
            <a:r>
              <a:rPr lang="pt-BR" dirty="0"/>
              <a:t> Films</a:t>
            </a:r>
            <a:endParaRPr lang="pt-BR" sz="1100" dirty="0"/>
          </a:p>
          <a:p>
            <a:pPr>
              <a:defRPr sz="1100" b="1" kern="1200">
                <a:solidFill>
                  <a:schemeClr val="tx1"/>
                </a:solidFill>
                <a:effectLst/>
                <a:latin typeface="+mn-lt"/>
                <a:ea typeface="+mn-ea"/>
                <a:cs typeface="+mn-cs"/>
              </a:defRPr>
            </a:pPr>
            <a:r>
              <a:rPr lang="pt-BR" dirty="0"/>
              <a:t>Viver com problemas de saúde mental na Rússia</a:t>
            </a:r>
            <a:endParaRPr lang="pt-BR" sz="1100" dirty="0"/>
          </a:p>
          <a:p>
            <a:pPr>
              <a:defRPr sz="1100" i="1" kern="1200">
                <a:solidFill>
                  <a:schemeClr val="tx1"/>
                </a:solidFill>
                <a:effectLst/>
                <a:latin typeface="+mn-lt"/>
                <a:ea typeface="+mn-ea"/>
                <a:cs typeface="+mn-cs"/>
              </a:defRPr>
            </a:pPr>
            <a:r>
              <a:rPr lang="pt-BR" dirty="0"/>
              <a:t>Vídeo produzido pela Sky News</a:t>
            </a:r>
            <a:endParaRPr lang="pt-BR" sz="1100" dirty="0"/>
          </a:p>
          <a:p>
            <a:pPr>
              <a:defRPr sz="1100" b="1" kern="1200">
                <a:solidFill>
                  <a:schemeClr val="tx1"/>
                </a:solidFill>
                <a:effectLst/>
                <a:latin typeface="+mn-lt"/>
                <a:ea typeface="+mn-ea"/>
                <a:cs typeface="+mn-cs"/>
              </a:defRPr>
            </a:pPr>
            <a:r>
              <a:rPr lang="pt-BR" dirty="0"/>
              <a:t>Amor, perda e riso - Viver com demência</a:t>
            </a:r>
            <a:endParaRPr lang="pt-BR" sz="1100" dirty="0"/>
          </a:p>
          <a:p>
            <a:pPr>
              <a:defRPr sz="1100" i="1" kern="1200">
                <a:solidFill>
                  <a:schemeClr val="tx1"/>
                </a:solidFill>
                <a:effectLst/>
                <a:latin typeface="+mn-lt"/>
                <a:ea typeface="+mn-ea"/>
                <a:cs typeface="+mn-cs"/>
              </a:defRPr>
            </a:pPr>
            <a:r>
              <a:rPr lang="pt-BR" dirty="0"/>
              <a:t>Vídeo produzido pela Fire Films</a:t>
            </a:r>
            <a:endParaRPr lang="pt-BR" sz="1100" dirty="0"/>
          </a:p>
          <a:p>
            <a:pPr>
              <a:defRPr sz="1100" b="1" kern="1200">
                <a:solidFill>
                  <a:schemeClr val="tx1"/>
                </a:solidFill>
                <a:effectLst/>
                <a:latin typeface="+mn-lt"/>
                <a:ea typeface="+mn-ea"/>
                <a:cs typeface="+mn-cs"/>
              </a:defRPr>
            </a:pPr>
            <a:r>
              <a:rPr lang="pt-BR" dirty="0"/>
              <a:t>Mari Yamamoto</a:t>
            </a:r>
            <a:endParaRPr lang="pt-BR" sz="1100" dirty="0"/>
          </a:p>
          <a:p>
            <a:pPr>
              <a:defRPr sz="1100" i="1" kern="1200">
                <a:solidFill>
                  <a:schemeClr val="tx1"/>
                </a:solidFill>
                <a:effectLst/>
                <a:latin typeface="+mn-lt"/>
                <a:ea typeface="+mn-ea"/>
                <a:cs typeface="+mn-cs"/>
              </a:defRPr>
            </a:pPr>
            <a:r>
              <a:rPr lang="pt-BR" dirty="0"/>
              <a:t>Vídeo produzido pela </a:t>
            </a:r>
            <a:r>
              <a:rPr lang="pt-BR" dirty="0" err="1"/>
              <a:t>Bapu</a:t>
            </a:r>
            <a:r>
              <a:rPr lang="pt-BR" dirty="0"/>
              <a:t> Trust para Pesquisa sobre Mente e Discurso</a:t>
            </a:r>
            <a:endParaRPr lang="pt-BR" sz="1100" dirty="0"/>
          </a:p>
          <a:p>
            <a:pPr>
              <a:defRPr sz="1100" b="1" kern="1200">
                <a:solidFill>
                  <a:schemeClr val="tx1"/>
                </a:solidFill>
                <a:effectLst/>
                <a:latin typeface="+mn-lt"/>
                <a:ea typeface="+mn-ea"/>
                <a:cs typeface="+mn-cs"/>
              </a:defRPr>
            </a:pPr>
            <a:r>
              <a:rPr lang="pt-BR" dirty="0"/>
              <a:t>Campeões de apoio a pares de saúde mental, Uganda 2013</a:t>
            </a:r>
            <a:endParaRPr lang="pt-BR" sz="1100" dirty="0"/>
          </a:p>
          <a:p>
            <a:pPr>
              <a:defRPr sz="1100" i="1" kern="1200">
                <a:solidFill>
                  <a:schemeClr val="tx1"/>
                </a:solidFill>
                <a:effectLst/>
                <a:latin typeface="+mn-lt"/>
                <a:ea typeface="+mn-ea"/>
                <a:cs typeface="+mn-cs"/>
              </a:defRPr>
            </a:pPr>
            <a:r>
              <a:rPr lang="pt-BR" dirty="0"/>
              <a:t>Vídeo produzido pela </a:t>
            </a:r>
            <a:r>
              <a:rPr lang="pt-BR" dirty="0" err="1"/>
              <a:t>Cerdic</a:t>
            </a:r>
            <a:r>
              <a:rPr lang="pt-BR" dirty="0"/>
              <a:t> Hall</a:t>
            </a:r>
            <a:endParaRPr lang="pt-BR" sz="1100" dirty="0"/>
          </a:p>
          <a:p>
            <a:pPr>
              <a:defRPr sz="1100" b="1" kern="1200">
                <a:solidFill>
                  <a:schemeClr val="tx1"/>
                </a:solidFill>
                <a:effectLst/>
                <a:latin typeface="+mn-lt"/>
                <a:ea typeface="+mn-ea"/>
                <a:cs typeface="+mn-cs"/>
              </a:defRPr>
            </a:pPr>
            <a:r>
              <a:rPr lang="pt-BR" dirty="0"/>
              <a:t>Indo além dos rótulos psiquiátricos</a:t>
            </a:r>
            <a:endParaRPr lang="pt-BR" sz="1100" dirty="0"/>
          </a:p>
          <a:p>
            <a:pPr>
              <a:defRPr sz="1100" i="1" kern="1200">
                <a:solidFill>
                  <a:schemeClr val="tx1"/>
                </a:solidFill>
                <a:effectLst/>
                <a:latin typeface="+mn-lt"/>
                <a:ea typeface="+mn-ea"/>
                <a:cs typeface="+mn-cs"/>
              </a:defRPr>
            </a:pPr>
            <a:r>
              <a:rPr lang="pt-BR" dirty="0"/>
              <a:t>Vídeo produzido pelo The Open </a:t>
            </a:r>
            <a:r>
              <a:rPr lang="pt-BR" dirty="0" err="1"/>
              <a:t>Paradigm</a:t>
            </a:r>
            <a:r>
              <a:rPr lang="pt-BR" dirty="0"/>
              <a:t> Project/ P.J. </a:t>
            </a:r>
            <a:r>
              <a:rPr lang="pt-BR" dirty="0" err="1"/>
              <a:t>Moynihan</a:t>
            </a:r>
            <a:r>
              <a:rPr lang="pt-BR" dirty="0"/>
              <a:t>, Digital Eyes </a:t>
            </a:r>
            <a:r>
              <a:rPr lang="pt-BR" dirty="0" err="1"/>
              <a:t>Film</a:t>
            </a:r>
            <a:r>
              <a:rPr lang="pt-BR" dirty="0"/>
              <a:t> Producer </a:t>
            </a:r>
            <a:endParaRPr lang="pt-BR" sz="1100" dirty="0"/>
          </a:p>
          <a:p>
            <a:pPr>
              <a:defRPr sz="1100" b="1" kern="1200">
                <a:solidFill>
                  <a:schemeClr val="tx1"/>
                </a:solidFill>
                <a:effectLst/>
                <a:latin typeface="+mn-lt"/>
                <a:ea typeface="+mn-ea"/>
                <a:cs typeface="+mn-cs"/>
              </a:defRPr>
            </a:pPr>
            <a:r>
              <a:rPr lang="pt-BR" dirty="0"/>
              <a:t>'Meu sonho é fazer pizza': os fornecedores com síndrome de Down</a:t>
            </a:r>
            <a:endParaRPr lang="pt-BR" sz="1100" dirty="0"/>
          </a:p>
          <a:p>
            <a:pPr>
              <a:defRPr sz="1100" i="1" kern="1200">
                <a:solidFill>
                  <a:schemeClr val="tx1"/>
                </a:solidFill>
                <a:effectLst/>
                <a:latin typeface="+mn-lt"/>
                <a:ea typeface="+mn-ea"/>
                <a:cs typeface="+mn-cs"/>
              </a:defRPr>
            </a:pPr>
            <a:r>
              <a:rPr lang="pt-BR" dirty="0"/>
              <a:t>Vídeo produzido pelo The Guardian</a:t>
            </a:r>
            <a:endParaRPr lang="pt-BR" sz="1100" dirty="0"/>
          </a:p>
          <a:p>
            <a:pPr>
              <a:defRPr sz="1100" b="1" kern="1200">
                <a:solidFill>
                  <a:schemeClr val="tx1"/>
                </a:solidFill>
                <a:effectLst/>
                <a:latin typeface="+mn-lt"/>
                <a:ea typeface="+mn-ea"/>
                <a:cs typeface="+mn-cs"/>
              </a:defRPr>
            </a:pPr>
            <a:r>
              <a:rPr lang="pt-BR" dirty="0"/>
              <a:t>Minha história: Timothy</a:t>
            </a:r>
            <a:endParaRPr lang="pt-BR" sz="1100" dirty="0"/>
          </a:p>
          <a:p>
            <a:pPr>
              <a:defRPr sz="1100" i="1" kern="1200">
                <a:solidFill>
                  <a:schemeClr val="tx1"/>
                </a:solidFill>
                <a:effectLst/>
                <a:latin typeface="+mn-lt"/>
                <a:ea typeface="+mn-ea"/>
                <a:cs typeface="+mn-cs"/>
              </a:defRPr>
            </a:pPr>
            <a:r>
              <a:rPr lang="pt-BR" dirty="0"/>
              <a:t>Vídeo produzido pela </a:t>
            </a:r>
            <a:r>
              <a:rPr lang="pt-BR" dirty="0" err="1"/>
              <a:t>End</a:t>
            </a:r>
            <a:r>
              <a:rPr lang="pt-BR" dirty="0"/>
              <a:t> </a:t>
            </a:r>
            <a:r>
              <a:rPr lang="pt-BR" dirty="0" err="1"/>
              <a:t>the</a:t>
            </a:r>
            <a:r>
              <a:rPr lang="pt-BR" dirty="0"/>
              <a:t> </a:t>
            </a:r>
            <a:r>
              <a:rPr lang="pt-BR" dirty="0" err="1"/>
              <a:t>Cycle</a:t>
            </a:r>
            <a:r>
              <a:rPr lang="pt-BR" dirty="0"/>
              <a:t> (Iniciativa da CBM Austrália)</a:t>
            </a:r>
            <a:endParaRPr lang="pt-BR" sz="1100" dirty="0"/>
          </a:p>
          <a:p>
            <a:pPr>
              <a:defRPr sz="1100" b="1" kern="1200">
                <a:solidFill>
                  <a:schemeClr val="tx1"/>
                </a:solidFill>
                <a:effectLst/>
                <a:latin typeface="+mn-lt"/>
                <a:ea typeface="+mn-ea"/>
                <a:cs typeface="+mn-cs"/>
              </a:defRPr>
            </a:pPr>
            <a:r>
              <a:rPr lang="pt-BR" dirty="0"/>
              <a:t> Neil </a:t>
            </a:r>
            <a:r>
              <a:rPr lang="pt-BR" dirty="0" err="1"/>
              <a:t>Laybourn</a:t>
            </a:r>
            <a:r>
              <a:rPr lang="pt-BR" dirty="0"/>
              <a:t> e Jonny Benjamin discutem saúde mental</a:t>
            </a:r>
            <a:endParaRPr lang="pt-BR" sz="1100" dirty="0"/>
          </a:p>
          <a:p>
            <a:pPr>
              <a:defRPr sz="1100" i="1" kern="1200">
                <a:solidFill>
                  <a:schemeClr val="tx1"/>
                </a:solidFill>
                <a:effectLst/>
                <a:latin typeface="+mn-lt"/>
                <a:ea typeface="+mn-ea"/>
                <a:cs typeface="+mn-cs"/>
              </a:defRPr>
            </a:pPr>
            <a:r>
              <a:rPr lang="pt-BR" dirty="0"/>
              <a:t>Vídeo produzido pela </a:t>
            </a:r>
            <a:r>
              <a:rPr lang="pt-BR" dirty="0" err="1"/>
              <a:t>Rethink</a:t>
            </a:r>
            <a:r>
              <a:rPr lang="pt-BR" dirty="0"/>
              <a:t> Mental </a:t>
            </a:r>
            <a:r>
              <a:rPr lang="pt-BR" dirty="0" err="1"/>
              <a:t>Illness</a:t>
            </a:r>
            <a:endParaRPr lang="pt-BR" sz="1100" dirty="0"/>
          </a:p>
          <a:p>
            <a:pPr>
              <a:defRPr sz="1100" b="1" kern="1200">
                <a:solidFill>
                  <a:schemeClr val="tx1"/>
                </a:solidFill>
                <a:effectLst/>
                <a:latin typeface="+mn-lt"/>
                <a:ea typeface="+mn-ea"/>
                <a:cs typeface="+mn-cs"/>
              </a:defRPr>
            </a:pPr>
            <a:r>
              <a:rPr lang="pt-BR" dirty="0"/>
              <a:t>Nenhuma força primeiro</a:t>
            </a:r>
            <a:endParaRPr lang="pt-BR" sz="1100" dirty="0"/>
          </a:p>
          <a:p>
            <a:pPr>
              <a:defRPr sz="1100" i="1" kern="1200">
                <a:solidFill>
                  <a:schemeClr val="tx1"/>
                </a:solidFill>
                <a:effectLst/>
                <a:latin typeface="+mn-lt"/>
                <a:ea typeface="+mn-ea"/>
                <a:cs typeface="+mn-cs"/>
              </a:defRPr>
            </a:pPr>
            <a:r>
              <a:rPr lang="pt-BR" dirty="0"/>
              <a:t>Vídeo produzido pela </a:t>
            </a:r>
            <a:r>
              <a:rPr lang="pt-BR" dirty="0" err="1"/>
              <a:t>Mersey</a:t>
            </a:r>
            <a:r>
              <a:rPr lang="pt-BR" dirty="0"/>
              <a:t> </a:t>
            </a:r>
            <a:r>
              <a:rPr lang="pt-BR" dirty="0" err="1"/>
              <a:t>Care</a:t>
            </a:r>
            <a:r>
              <a:rPr lang="pt-BR" dirty="0"/>
              <a:t> NHS Foundation Trust</a:t>
            </a:r>
            <a:endParaRPr lang="pt-BR" sz="1100" dirty="0"/>
          </a:p>
          <a:p>
            <a:pPr>
              <a:defRPr sz="1100" b="1" kern="1200">
                <a:solidFill>
                  <a:schemeClr val="tx1"/>
                </a:solidFill>
                <a:effectLst/>
                <a:latin typeface="+mn-lt"/>
                <a:ea typeface="+mn-ea"/>
                <a:cs typeface="+mn-cs"/>
              </a:defRPr>
            </a:pPr>
            <a:r>
              <a:rPr lang="pt-BR" dirty="0"/>
              <a:t>Não há mais barreiras</a:t>
            </a:r>
            <a:endParaRPr lang="pt-BR" sz="1100" dirty="0"/>
          </a:p>
          <a:p>
            <a:pPr>
              <a:defRPr sz="1100" i="1" kern="1200">
                <a:solidFill>
                  <a:schemeClr val="tx1"/>
                </a:solidFill>
                <a:effectLst/>
                <a:latin typeface="+mn-lt"/>
                <a:ea typeface="+mn-ea"/>
                <a:cs typeface="+mn-cs"/>
              </a:defRPr>
            </a:pPr>
            <a:r>
              <a:rPr lang="pt-BR" dirty="0"/>
              <a:t>Vídeo produzido pela BC Self </a:t>
            </a:r>
            <a:r>
              <a:rPr lang="pt-BR" dirty="0" err="1"/>
              <a:t>Advocacy</a:t>
            </a:r>
            <a:r>
              <a:rPr lang="pt-BR" dirty="0"/>
              <a:t> Foundation</a:t>
            </a:r>
            <a:endParaRPr lang="pt-BR" sz="1100" dirty="0"/>
          </a:p>
          <a:p>
            <a:pPr>
              <a:defRPr sz="1100" b="1" kern="1200">
                <a:solidFill>
                  <a:schemeClr val="tx1"/>
                </a:solidFill>
                <a:effectLst/>
                <a:latin typeface="+mn-lt"/>
                <a:ea typeface="+mn-ea"/>
                <a:cs typeface="+mn-cs"/>
              </a:defRPr>
            </a:pPr>
            <a:r>
              <a:rPr lang="pt-BR" dirty="0"/>
              <a:t>‘</a:t>
            </a:r>
            <a:r>
              <a:rPr lang="pt-BR" dirty="0" err="1"/>
              <a:t>Not</a:t>
            </a:r>
            <a:r>
              <a:rPr lang="pt-BR" dirty="0"/>
              <a:t> </a:t>
            </a:r>
            <a:r>
              <a:rPr lang="pt-BR" dirty="0" err="1"/>
              <a:t>Without</a:t>
            </a:r>
            <a:r>
              <a:rPr lang="pt-BR" dirty="0"/>
              <a:t> Us’ de Sam Avery e Mental Health </a:t>
            </a:r>
            <a:r>
              <a:rPr lang="pt-BR" dirty="0" err="1"/>
              <a:t>Peer</a:t>
            </a:r>
            <a:r>
              <a:rPr lang="pt-BR" dirty="0"/>
              <a:t> Connection</a:t>
            </a:r>
            <a:endParaRPr lang="pt-BR" sz="1100" dirty="0"/>
          </a:p>
          <a:p>
            <a:pPr>
              <a:defRPr sz="1100" i="1" kern="1200">
                <a:solidFill>
                  <a:schemeClr val="tx1"/>
                </a:solidFill>
                <a:effectLst/>
                <a:latin typeface="+mn-lt"/>
                <a:ea typeface="+mn-ea"/>
                <a:cs typeface="+mn-cs"/>
              </a:defRPr>
            </a:pPr>
            <a:r>
              <a:rPr lang="pt-BR" dirty="0"/>
              <a:t>Vídeo produzido pela Mental Health </a:t>
            </a:r>
            <a:r>
              <a:rPr lang="pt-BR" dirty="0" err="1"/>
              <a:t>Peer</a:t>
            </a:r>
            <a:r>
              <a:rPr lang="pt-BR" dirty="0"/>
              <a:t> Connection</a:t>
            </a:r>
            <a:endParaRPr lang="pt-BR" sz="1100" dirty="0"/>
          </a:p>
          <a:p>
            <a:pPr>
              <a:defRPr sz="1100" b="1" kern="1200">
                <a:solidFill>
                  <a:schemeClr val="tx1"/>
                </a:solidFill>
                <a:effectLst/>
                <a:latin typeface="+mn-lt"/>
                <a:ea typeface="+mn-ea"/>
                <a:cs typeface="+mn-cs"/>
              </a:defRPr>
            </a:pPr>
            <a:r>
              <a:rPr lang="pt-BR" dirty="0"/>
              <a:t> Diálogo aberto: uma abordagem finlandesa alternativa para curar a psicose (filme completo)</a:t>
            </a:r>
            <a:endParaRPr lang="pt-BR" sz="1100" dirty="0"/>
          </a:p>
          <a:p>
            <a:pPr>
              <a:defRPr sz="1100" i="1" kern="1200">
                <a:solidFill>
                  <a:schemeClr val="tx1"/>
                </a:solidFill>
                <a:effectLst/>
                <a:latin typeface="+mn-lt"/>
                <a:ea typeface="+mn-ea"/>
                <a:cs typeface="+mn-cs"/>
              </a:defRPr>
            </a:pPr>
            <a:r>
              <a:rPr lang="pt-BR" dirty="0"/>
              <a:t>Vídeo produzido por Daniel </a:t>
            </a:r>
            <a:r>
              <a:rPr lang="pt-BR" dirty="0" err="1"/>
              <a:t>Mackler</a:t>
            </a:r>
            <a:r>
              <a:rPr lang="pt-BR" dirty="0"/>
              <a:t>, Cineasta</a:t>
            </a:r>
            <a:endParaRPr lang="pt-BR" sz="1100" dirty="0"/>
          </a:p>
          <a:p>
            <a:pPr>
              <a:defRPr sz="1100" b="1" kern="1200">
                <a:solidFill>
                  <a:schemeClr val="tx1"/>
                </a:solidFill>
                <a:effectLst/>
                <a:latin typeface="+mn-lt"/>
                <a:ea typeface="+mn-ea"/>
                <a:cs typeface="+mn-cs"/>
              </a:defRPr>
            </a:pPr>
            <a:r>
              <a:rPr lang="pt-BR" dirty="0"/>
              <a:t> The Open </a:t>
            </a:r>
            <a:r>
              <a:rPr lang="pt-BR" dirty="0" err="1"/>
              <a:t>Paradigm</a:t>
            </a:r>
            <a:r>
              <a:rPr lang="pt-BR" dirty="0"/>
              <a:t> Project – Celia Brown</a:t>
            </a:r>
            <a:endParaRPr lang="pt-BR" sz="1100" dirty="0"/>
          </a:p>
          <a:p>
            <a:pPr>
              <a:defRPr sz="1100" i="1" kern="1200">
                <a:solidFill>
                  <a:schemeClr val="tx1"/>
                </a:solidFill>
                <a:effectLst/>
                <a:latin typeface="+mn-lt"/>
                <a:ea typeface="+mn-ea"/>
                <a:cs typeface="+mn-cs"/>
              </a:defRPr>
            </a:pPr>
            <a:r>
              <a:rPr lang="pt-BR" dirty="0"/>
              <a:t>Vídeo produzido pelo The Open </a:t>
            </a:r>
            <a:r>
              <a:rPr lang="pt-BR" dirty="0" err="1"/>
              <a:t>Paradigm</a:t>
            </a:r>
            <a:r>
              <a:rPr lang="pt-BR" dirty="0"/>
              <a:t> Project/ </a:t>
            </a:r>
            <a:r>
              <a:rPr lang="pt-BR" dirty="0" err="1"/>
              <a:t>Mindfreedom</a:t>
            </a:r>
            <a:r>
              <a:rPr lang="pt-BR" dirty="0"/>
              <a:t> </a:t>
            </a:r>
            <a:r>
              <a:rPr lang="pt-BR" dirty="0" err="1"/>
              <a:t>International</a:t>
            </a:r>
            <a:endParaRPr lang="pt-BR" sz="1100" dirty="0"/>
          </a:p>
          <a:p>
            <a:pPr>
              <a:defRPr sz="1100" b="1" kern="1200">
                <a:solidFill>
                  <a:schemeClr val="tx1"/>
                </a:solidFill>
                <a:effectLst/>
                <a:latin typeface="+mn-lt"/>
                <a:ea typeface="+mn-ea"/>
                <a:cs typeface="+mn-cs"/>
              </a:defRPr>
            </a:pPr>
            <a:r>
              <a:rPr lang="pt-BR" dirty="0"/>
              <a:t>Open </a:t>
            </a:r>
            <a:r>
              <a:rPr lang="pt-BR" dirty="0" err="1"/>
              <a:t>Paradigm</a:t>
            </a:r>
            <a:r>
              <a:rPr lang="pt-BR" dirty="0"/>
              <a:t> Project – Dorothy </a:t>
            </a:r>
            <a:r>
              <a:rPr lang="pt-BR" dirty="0" err="1"/>
              <a:t>Dundas</a:t>
            </a:r>
            <a:endParaRPr lang="pt-BR" sz="1100" dirty="0"/>
          </a:p>
          <a:p>
            <a:pPr>
              <a:defRPr sz="1100" i="1" kern="1200">
                <a:solidFill>
                  <a:schemeClr val="tx1"/>
                </a:solidFill>
                <a:effectLst/>
                <a:latin typeface="+mn-lt"/>
                <a:ea typeface="+mn-ea"/>
                <a:cs typeface="+mn-cs"/>
              </a:defRPr>
            </a:pPr>
            <a:r>
              <a:rPr lang="pt-BR" dirty="0"/>
              <a:t>Vídeo produzido pelo The Open </a:t>
            </a:r>
            <a:r>
              <a:rPr lang="pt-BR" dirty="0" err="1"/>
              <a:t>Paradigm</a:t>
            </a:r>
            <a:r>
              <a:rPr lang="pt-BR" dirty="0"/>
              <a:t> Project</a:t>
            </a:r>
          </a:p>
          <a:p>
            <a:pPr>
              <a:defRPr sz="1100" b="1"/>
            </a:pPr>
            <a:r>
              <a:rPr lang="pt-BR" dirty="0"/>
              <a:t>Open </a:t>
            </a:r>
            <a:r>
              <a:rPr lang="pt-BR" dirty="0" err="1"/>
              <a:t>Paradigm</a:t>
            </a:r>
            <a:r>
              <a:rPr lang="pt-BR" dirty="0"/>
              <a:t> Project – </a:t>
            </a:r>
            <a:r>
              <a:rPr lang="pt-BR" dirty="0" err="1"/>
              <a:t>Oryx</a:t>
            </a:r>
            <a:r>
              <a:rPr lang="pt-BR" dirty="0"/>
              <a:t> Cohen</a:t>
            </a:r>
            <a:endParaRPr lang="pt-BR" sz="1100" dirty="0"/>
          </a:p>
          <a:p>
            <a:pPr>
              <a:defRPr sz="1100" i="1"/>
            </a:pPr>
            <a:r>
              <a:rPr lang="pt-BR" dirty="0"/>
              <a:t>Vídeo produzido pelo The Open </a:t>
            </a:r>
            <a:r>
              <a:rPr lang="pt-BR" dirty="0" err="1"/>
              <a:t>Paradigm</a:t>
            </a:r>
            <a:r>
              <a:rPr lang="pt-BR" dirty="0"/>
              <a:t> Project/ </a:t>
            </a:r>
            <a:r>
              <a:rPr lang="pt-BR" dirty="0" err="1"/>
              <a:t>National</a:t>
            </a:r>
            <a:r>
              <a:rPr lang="pt-BR" dirty="0"/>
              <a:t> Empowerment Center</a:t>
            </a:r>
            <a:endParaRPr lang="pt-BR" sz="1100" dirty="0"/>
          </a:p>
          <a:p>
            <a:pPr>
              <a:defRPr sz="1100" b="1"/>
            </a:pPr>
            <a:r>
              <a:rPr lang="pt-BR" dirty="0"/>
              <a:t>Open </a:t>
            </a:r>
            <a:r>
              <a:rPr lang="pt-BR" dirty="0" err="1"/>
              <a:t>Paradigm</a:t>
            </a:r>
            <a:r>
              <a:rPr lang="pt-BR" dirty="0"/>
              <a:t> Project - </a:t>
            </a:r>
            <a:r>
              <a:rPr lang="pt-BR" dirty="0" err="1"/>
              <a:t>Sera</a:t>
            </a:r>
            <a:r>
              <a:rPr lang="pt-BR" dirty="0"/>
              <a:t> </a:t>
            </a:r>
            <a:r>
              <a:rPr lang="pt-BR" dirty="0" err="1"/>
              <a:t>Davidow</a:t>
            </a:r>
            <a:endParaRPr lang="pt-BR" sz="1100" dirty="0"/>
          </a:p>
          <a:p>
            <a:pPr>
              <a:defRPr sz="1100" i="1"/>
            </a:pPr>
            <a:r>
              <a:rPr lang="pt-BR" dirty="0"/>
              <a:t>Vídeo produzido pelo The Open </a:t>
            </a:r>
            <a:r>
              <a:rPr lang="pt-BR" dirty="0" err="1"/>
              <a:t>Paradigm</a:t>
            </a:r>
            <a:r>
              <a:rPr lang="pt-BR" dirty="0"/>
              <a:t> Project/ Western Mass Recovery Learning</a:t>
            </a:r>
            <a:endParaRPr lang="pt-BR" sz="1100" dirty="0"/>
          </a:p>
          <a:p>
            <a:pPr>
              <a:defRPr sz="1100" b="1"/>
            </a:pPr>
            <a:r>
              <a:rPr lang="pt-BR" dirty="0" err="1"/>
              <a:t>Ovidores</a:t>
            </a:r>
            <a:r>
              <a:rPr lang="pt-BR" dirty="0"/>
              <a:t> de Vozes Canal Futura, Brasil 2017</a:t>
            </a:r>
            <a:endParaRPr lang="pt-BR" sz="1100" dirty="0"/>
          </a:p>
          <a:p>
            <a:pPr>
              <a:defRPr sz="1100" i="1"/>
            </a:pPr>
            <a:r>
              <a:rPr lang="pt-BR" dirty="0"/>
              <a:t>Vídeo produzido pela L4 Filmes</a:t>
            </a:r>
            <a:endParaRPr lang="pt-BR" sz="1100" dirty="0"/>
          </a:p>
          <a:p>
            <a:pPr>
              <a:defRPr sz="1100" b="1"/>
            </a:pPr>
            <a:r>
              <a:rPr lang="pt-BR" dirty="0"/>
              <a:t> Pavimentando o caminho para a recuperação - o Sistema de Ouvidoria Pessoal</a:t>
            </a:r>
            <a:endParaRPr lang="pt-BR" sz="1100" dirty="0"/>
          </a:p>
          <a:p>
            <a:pPr>
              <a:defRPr sz="1100" i="1"/>
            </a:pPr>
            <a:r>
              <a:rPr lang="pt-BR" dirty="0"/>
              <a:t>Vídeo produzido pela Mental Health </a:t>
            </a:r>
            <a:r>
              <a:rPr lang="pt-BR" dirty="0" err="1"/>
              <a:t>Europe</a:t>
            </a:r>
            <a:r>
              <a:rPr lang="pt-BR" dirty="0"/>
              <a:t> (</a:t>
            </a:r>
            <a:r>
              <a:rPr lang="pt-BR" u="sng" dirty="0">
                <a:hlinkClick r:id="rId3"/>
              </a:rPr>
              <a:t>www.mhe-sme.org</a:t>
            </a:r>
            <a:r>
              <a:rPr lang="pt-BR" dirty="0"/>
              <a:t>)</a:t>
            </a:r>
          </a:p>
          <a:p>
            <a:pPr>
              <a:defRPr sz="1100" b="1"/>
            </a:pPr>
            <a:r>
              <a:rPr lang="pt-BR" dirty="0"/>
              <a:t>Advocacia entre Pares Em Ação</a:t>
            </a:r>
            <a:endParaRPr lang="pt-BR" sz="1100" dirty="0"/>
          </a:p>
          <a:p>
            <a:pPr>
              <a:defRPr sz="1050" i="1"/>
            </a:pPr>
            <a:r>
              <a:rPr lang="pt-BR" dirty="0"/>
              <a:t>Vídeo produzido e dirigido por David W. Barker, </a:t>
            </a:r>
            <a:r>
              <a:rPr lang="pt-BR" dirty="0" err="1"/>
              <a:t>Createus</a:t>
            </a:r>
            <a:r>
              <a:rPr lang="pt-BR" dirty="0"/>
              <a:t> Media Inc. (</a:t>
            </a:r>
            <a:r>
              <a:rPr lang="pt-BR" dirty="0" err="1"/>
              <a:t>www.createusmedia.com</a:t>
            </a:r>
            <a:r>
              <a:rPr lang="pt-BR" dirty="0"/>
              <a:t>)</a:t>
            </a:r>
            <a:endParaRPr lang="pt-BR" sz="1050" dirty="0"/>
          </a:p>
          <a:p>
            <a:pPr>
              <a:defRPr sz="1050" i="1"/>
            </a:pPr>
            <a:r>
              <a:rPr lang="pt-BR" dirty="0"/>
              <a:t>© 2014 </a:t>
            </a:r>
            <a:r>
              <a:rPr lang="pt-BR" dirty="0" err="1"/>
              <a:t>Createus</a:t>
            </a:r>
            <a:r>
              <a:rPr lang="pt-BR" dirty="0"/>
              <a:t> Media Inc., Todos os direitos reservados. Usado com permissão da Organização Mundial da Saúde. Entre em contato com </a:t>
            </a:r>
            <a:r>
              <a:rPr lang="pt-BR" dirty="0" err="1"/>
              <a:t>info@createusmedia.com</a:t>
            </a:r>
            <a:r>
              <a:rPr lang="pt-BR" dirty="0"/>
              <a:t> para obter mais informações. Agradecimentos especiais a Rita </a:t>
            </a:r>
            <a:r>
              <a:rPr lang="pt-BR" dirty="0" err="1"/>
              <a:t>Cronise</a:t>
            </a:r>
            <a:r>
              <a:rPr lang="pt-BR" dirty="0"/>
              <a:t> por toda a sua ajuda e apoio.</a:t>
            </a:r>
            <a:endParaRPr lang="pt-BR" sz="1050" dirty="0"/>
          </a:p>
          <a:p>
            <a:pPr>
              <a:defRPr sz="1100" b="1"/>
            </a:pPr>
            <a:r>
              <a:rPr lang="pt-BR" i="1" dirty="0"/>
              <a:t> </a:t>
            </a:r>
            <a:r>
              <a:rPr lang="pt-BR" dirty="0"/>
              <a:t>Planejamento antecipado – Viver com demência de início mais jovem</a:t>
            </a:r>
            <a:endParaRPr lang="pt-BR" sz="1100" dirty="0"/>
          </a:p>
          <a:p>
            <a:pPr>
              <a:defRPr sz="1100" i="1"/>
            </a:pPr>
            <a:r>
              <a:rPr lang="pt-BR" dirty="0"/>
              <a:t>Vídeo original produzido pelo Office for </a:t>
            </a:r>
            <a:r>
              <a:rPr lang="pt-BR" dirty="0" err="1"/>
              <a:t>the</a:t>
            </a:r>
            <a:r>
              <a:rPr lang="pt-BR" dirty="0"/>
              <a:t> </a:t>
            </a:r>
            <a:r>
              <a:rPr lang="pt-BR" dirty="0" err="1"/>
              <a:t>Ageing</a:t>
            </a:r>
            <a:r>
              <a:rPr lang="pt-BR" dirty="0"/>
              <a:t>, SA Health, Adelaide, Austrália. Direitos autorais criativos: Kate </a:t>
            </a:r>
            <a:r>
              <a:rPr lang="pt-BR" dirty="0" err="1"/>
              <a:t>Swaffer</a:t>
            </a:r>
            <a:r>
              <a:rPr lang="pt-BR" dirty="0"/>
              <a:t> e </a:t>
            </a:r>
            <a:r>
              <a:rPr lang="pt-BR" dirty="0" err="1"/>
              <a:t>Dementia</a:t>
            </a:r>
            <a:r>
              <a:rPr lang="pt-BR" dirty="0"/>
              <a:t> Alliance </a:t>
            </a:r>
            <a:r>
              <a:rPr lang="pt-BR" dirty="0" err="1"/>
              <a:t>International</a:t>
            </a:r>
            <a:endParaRPr lang="pt-BR" sz="1100" dirty="0"/>
          </a:p>
          <a:p>
            <a:pPr>
              <a:defRPr sz="1100" b="1"/>
            </a:pPr>
            <a:r>
              <a:rPr lang="pt-BR" dirty="0"/>
              <a:t> </a:t>
            </a:r>
            <a:endParaRPr lang="pt-BR" sz="1100" dirty="0"/>
          </a:p>
          <a:p>
            <a:endParaRPr lang="pt-BR" sz="1100" i="1" dirty="0"/>
          </a:p>
          <a:p>
            <a:endParaRPr lang="pt-BR" sz="1100" dirty="0"/>
          </a:p>
          <a:p>
            <a:endParaRPr lang="pt-BR" sz="1100" dirty="0"/>
          </a:p>
        </p:txBody>
      </p:sp>
    </p:spTree>
    <p:extLst>
      <p:ext uri="{BB962C8B-B14F-4D97-AF65-F5344CB8AC3E}">
        <p14:creationId xmlns:p14="http://schemas.microsoft.com/office/powerpoint/2010/main" val="189268650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1600A8A-902E-430E-A833-453AE05FDB61}" type="slidenum">
              <a:rPr lang="en-GB" smtClean="0"/>
              <a:t>89</a:t>
            </a:fld>
            <a:endParaRPr lang="en-GB"/>
          </a:p>
        </p:txBody>
      </p:sp>
      <p:sp>
        <p:nvSpPr>
          <p:cNvPr id="5" name="Notes Placeholder 2">
            <a:extLst>
              <a:ext uri="{FF2B5EF4-FFF2-40B4-BE49-F238E27FC236}">
                <a16:creationId xmlns:a16="http://schemas.microsoft.com/office/drawing/2014/main" id="{4A02CB07-EE7C-7847-B761-443D8D8F2D7D}"/>
              </a:ext>
            </a:extLst>
          </p:cNvPr>
          <p:cNvSpPr txBox="1">
            <a:spLocks/>
          </p:cNvSpPr>
          <p:nvPr/>
        </p:nvSpPr>
        <p:spPr>
          <a:xfrm>
            <a:off x="187377" y="242047"/>
            <a:ext cx="5874152" cy="8659906"/>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defRPr sz="1100" b="1"/>
            </a:pPr>
            <a:r>
              <a:rPr lang="pt-BR" dirty="0"/>
              <a:t>Qualidade nos Serviços Sociais - Entendendo a Convenção sobre os Direitos das Pessoas com Deficiência</a:t>
            </a:r>
            <a:endParaRPr lang="pt-BR" sz="1100" dirty="0"/>
          </a:p>
          <a:p>
            <a:pPr>
              <a:defRPr sz="1100" i="1"/>
            </a:pPr>
            <a:r>
              <a:rPr lang="pt-BR" dirty="0"/>
              <a:t>Vídeo produzido pela Unidade Europeia de Qualidade no Serviço Social (EQUASS) da Plataforma Europeia para a Reabilitação (EPR) (</a:t>
            </a:r>
            <a:r>
              <a:rPr lang="pt-BR" dirty="0" err="1"/>
              <a:t>www.epr.eu</a:t>
            </a:r>
            <a:r>
              <a:rPr lang="pt-BR" dirty="0"/>
              <a:t> – </a:t>
            </a:r>
            <a:r>
              <a:rPr lang="pt-BR" u="sng" dirty="0">
                <a:hlinkClick r:id="rId3"/>
              </a:rPr>
              <a:t>www.equass.be</a:t>
            </a:r>
            <a:r>
              <a:rPr lang="pt-BR" dirty="0"/>
              <a:t>). Com apoio financeiro do Programa da União Europeia para o Emprego e a Inovação Social “</a:t>
            </a:r>
            <a:r>
              <a:rPr lang="pt-BR" dirty="0" err="1"/>
              <a:t>EaSI</a:t>
            </a:r>
            <a:r>
              <a:rPr lang="pt-BR" dirty="0"/>
              <a:t>” (2014-2020) – http://</a:t>
            </a:r>
            <a:r>
              <a:rPr lang="pt-BR" dirty="0" err="1"/>
              <a:t>ec.europa.eu</a:t>
            </a:r>
            <a:r>
              <a:rPr lang="pt-BR" dirty="0"/>
              <a:t>/social/</a:t>
            </a:r>
            <a:r>
              <a:rPr lang="pt-BR" dirty="0" err="1"/>
              <a:t>easi</a:t>
            </a:r>
            <a:r>
              <a:rPr lang="pt-BR" dirty="0"/>
              <a:t>.</a:t>
            </a:r>
            <a:endParaRPr lang="pt-BR" sz="1100" dirty="0"/>
          </a:p>
          <a:p>
            <a:pPr>
              <a:defRPr sz="1100" i="1"/>
            </a:pPr>
            <a:r>
              <a:rPr lang="pt-BR" dirty="0"/>
              <a:t>Animação: S. </a:t>
            </a:r>
            <a:r>
              <a:rPr lang="pt-BR" dirty="0" err="1"/>
              <a:t>Allaeys</a:t>
            </a:r>
            <a:r>
              <a:rPr lang="pt-BR" dirty="0"/>
              <a:t> – QUIDOS. Apoio ao conteúdo: Fórum Europeu das Pessoas com Deficiência</a:t>
            </a:r>
            <a:endParaRPr lang="pt-BR" sz="1100" b="1" dirty="0"/>
          </a:p>
          <a:p>
            <a:pPr>
              <a:defRPr sz="1100"/>
            </a:pPr>
            <a:r>
              <a:rPr lang="pt-BR" b="1" dirty="0"/>
              <a:t>Aumentar a conscientização sobre a realidade de viver com demência</a:t>
            </a:r>
            <a:r>
              <a:rPr lang="pt-BR" dirty="0"/>
              <a:t>, </a:t>
            </a:r>
            <a:endParaRPr lang="pt-BR" sz="1100" dirty="0"/>
          </a:p>
          <a:p>
            <a:pPr>
              <a:defRPr sz="1100"/>
            </a:pPr>
            <a:r>
              <a:rPr lang="pt-BR" dirty="0"/>
              <a:t>Vídeo produzido pela Mental Health Foundation (Reino Unido)</a:t>
            </a:r>
            <a:endParaRPr lang="pt-BR" sz="1100" dirty="0"/>
          </a:p>
          <a:p>
            <a:pPr>
              <a:defRPr sz="1100" b="1"/>
            </a:pPr>
            <a:r>
              <a:rPr lang="pt-BR" dirty="0"/>
              <a:t> Recuperação de transtornos mentais, uma palestra de </a:t>
            </a:r>
            <a:r>
              <a:rPr lang="pt-BR" dirty="0" err="1"/>
              <a:t>Patricia</a:t>
            </a:r>
            <a:r>
              <a:rPr lang="pt-BR" dirty="0"/>
              <a:t> </a:t>
            </a:r>
            <a:r>
              <a:rPr lang="pt-BR" dirty="0" err="1"/>
              <a:t>Deegan</a:t>
            </a:r>
            <a:endParaRPr lang="pt-BR" sz="1100" dirty="0"/>
          </a:p>
          <a:p>
            <a:pPr>
              <a:defRPr sz="1100" i="1"/>
            </a:pPr>
            <a:r>
              <a:rPr lang="pt-BR" dirty="0"/>
              <a:t>Vídeo produzido por </a:t>
            </a:r>
            <a:r>
              <a:rPr lang="pt-BR" dirty="0" err="1"/>
              <a:t>Patricia</a:t>
            </a:r>
            <a:r>
              <a:rPr lang="pt-BR" dirty="0"/>
              <a:t> E. </a:t>
            </a:r>
            <a:r>
              <a:rPr lang="pt-BR" dirty="0" err="1"/>
              <a:t>Deegan</a:t>
            </a:r>
            <a:r>
              <a:rPr lang="pt-BR" dirty="0"/>
              <a:t>, Pat </a:t>
            </a:r>
            <a:r>
              <a:rPr lang="pt-BR" dirty="0" err="1"/>
              <a:t>Deegan</a:t>
            </a:r>
            <a:r>
              <a:rPr lang="pt-BR" dirty="0"/>
              <a:t> PhD &amp; Associates LLC</a:t>
            </a:r>
            <a:endParaRPr lang="pt-BR" sz="1100" dirty="0"/>
          </a:p>
          <a:p>
            <a:pPr>
              <a:defRPr sz="1100"/>
            </a:pPr>
            <a:r>
              <a:rPr lang="pt-BR" b="1" dirty="0" err="1"/>
              <a:t>Reshma</a:t>
            </a:r>
            <a:r>
              <a:rPr lang="pt-BR" b="1" dirty="0"/>
              <a:t> </a:t>
            </a:r>
            <a:r>
              <a:rPr lang="pt-BR" b="1" dirty="0" err="1"/>
              <a:t>Valliappan</a:t>
            </a:r>
            <a:r>
              <a:rPr lang="pt-BR" b="1" dirty="0"/>
              <a:t> </a:t>
            </a:r>
            <a:r>
              <a:rPr lang="pt-BR" dirty="0"/>
              <a:t>(Rede Internacional para Alternativas e Recuperação - INTAR, Índia, 2016)</a:t>
            </a:r>
            <a:endParaRPr lang="pt-BR" sz="1100" dirty="0"/>
          </a:p>
          <a:p>
            <a:pPr>
              <a:defRPr sz="1100" i="1"/>
            </a:pPr>
            <a:r>
              <a:rPr lang="pt-BR" dirty="0"/>
              <a:t>Vídeo produzido pela </a:t>
            </a:r>
            <a:r>
              <a:rPr lang="pt-BR" dirty="0" err="1"/>
              <a:t>Bapu</a:t>
            </a:r>
            <a:r>
              <a:rPr lang="pt-BR" dirty="0"/>
              <a:t> Trust para Pesquisa sobre Mente e Discurso</a:t>
            </a:r>
            <a:endParaRPr lang="pt-BR" sz="1100" dirty="0"/>
          </a:p>
          <a:p>
            <a:pPr>
              <a:defRPr sz="1100" b="1"/>
            </a:pPr>
            <a:r>
              <a:rPr lang="pt-BR" dirty="0"/>
              <a:t>Rory </a:t>
            </a:r>
            <a:r>
              <a:rPr lang="pt-BR" dirty="0" err="1"/>
              <a:t>Doody</a:t>
            </a:r>
            <a:r>
              <a:rPr lang="pt-BR" dirty="0"/>
              <a:t> sobre sua experiência com a legislação de capacidade e os serviços de saúde mental da Irlanda (35:36). </a:t>
            </a:r>
            <a:endParaRPr lang="pt-BR" sz="1100" dirty="0"/>
          </a:p>
          <a:p>
            <a:pPr>
              <a:defRPr sz="1100" i="1"/>
            </a:pPr>
            <a:r>
              <a:rPr lang="pt-BR" dirty="0"/>
              <a:t>Vídeo produzido pela Anistia Internacional Irlanda</a:t>
            </a:r>
            <a:endParaRPr lang="pt-BR" sz="1100" dirty="0"/>
          </a:p>
          <a:p>
            <a:pPr>
              <a:defRPr sz="1100" b="1"/>
            </a:pPr>
            <a:r>
              <a:rPr lang="pt-BR" dirty="0"/>
              <a:t> Reclusão: Ashley </a:t>
            </a:r>
            <a:r>
              <a:rPr lang="pt-BR" dirty="0" err="1"/>
              <a:t>Peacock</a:t>
            </a:r>
            <a:endParaRPr lang="pt-BR" sz="1100" dirty="0"/>
          </a:p>
          <a:p>
            <a:pPr>
              <a:defRPr sz="1100" i="1"/>
            </a:pPr>
            <a:r>
              <a:rPr lang="pt-BR" dirty="0"/>
              <a:t>Vídeo produzido pela </a:t>
            </a:r>
            <a:r>
              <a:rPr lang="pt-BR" dirty="0" err="1"/>
              <a:t>Attitude</a:t>
            </a:r>
            <a:r>
              <a:rPr lang="pt-BR" dirty="0"/>
              <a:t> Pictures Ltd. Atitude de Cortesia – todos os direitos reservados.</a:t>
            </a:r>
            <a:endParaRPr lang="pt-BR" sz="1100" dirty="0"/>
          </a:p>
          <a:p>
            <a:pPr>
              <a:defRPr sz="1100" b="1"/>
            </a:pPr>
            <a:r>
              <a:rPr lang="pt-BR" dirty="0"/>
              <a:t>Programa de Saúde Mental da Comunidade Urbana </a:t>
            </a:r>
            <a:r>
              <a:rPr lang="pt-BR" dirty="0" err="1"/>
              <a:t>Seher</a:t>
            </a:r>
            <a:r>
              <a:rPr lang="pt-BR" dirty="0"/>
              <a:t>, Pune</a:t>
            </a:r>
            <a:endParaRPr lang="pt-BR" sz="1100" dirty="0"/>
          </a:p>
          <a:p>
            <a:pPr>
              <a:defRPr sz="1100" i="1"/>
            </a:pPr>
            <a:r>
              <a:rPr lang="pt-BR" dirty="0"/>
              <a:t>Vídeo produzido pela </a:t>
            </a:r>
            <a:r>
              <a:rPr lang="pt-BR" dirty="0" err="1"/>
              <a:t>Bapu</a:t>
            </a:r>
            <a:r>
              <a:rPr lang="pt-BR" dirty="0"/>
              <a:t> Trust para Pesquisa sobre Mente e Discurso</a:t>
            </a:r>
            <a:endParaRPr lang="pt-BR" sz="1100" dirty="0"/>
          </a:p>
          <a:p>
            <a:pPr>
              <a:defRPr sz="1100" b="1"/>
            </a:pPr>
            <a:r>
              <a:rPr lang="pt-BR" dirty="0" err="1"/>
              <a:t>Auto-defesa</a:t>
            </a:r>
            <a:endParaRPr lang="pt-BR" sz="1100" dirty="0"/>
          </a:p>
          <a:p>
            <a:pPr>
              <a:defRPr sz="1100" i="1"/>
            </a:pPr>
            <a:r>
              <a:rPr lang="pt-BR" dirty="0"/>
              <a:t>Vídeo produzido pela Self </a:t>
            </a:r>
            <a:r>
              <a:rPr lang="pt-BR" dirty="0" err="1"/>
              <a:t>Advocacy</a:t>
            </a:r>
            <a:r>
              <a:rPr lang="pt-BR" dirty="0"/>
              <a:t> Online (@</a:t>
            </a:r>
            <a:r>
              <a:rPr lang="pt-BR" dirty="0" err="1"/>
              <a:t>selfadvocacyonline.org</a:t>
            </a:r>
            <a:r>
              <a:rPr lang="pt-BR" dirty="0"/>
              <a:t>)</a:t>
            </a:r>
            <a:endParaRPr lang="pt-BR" sz="1100" dirty="0"/>
          </a:p>
          <a:p>
            <a:pPr>
              <a:defRPr sz="1100" b="1"/>
            </a:pPr>
            <a:r>
              <a:rPr lang="pt-BR" dirty="0"/>
              <a:t>Redes sociais, diálogo aberto e recuperação da psicose - </a:t>
            </a:r>
            <a:r>
              <a:rPr lang="pt-BR" dirty="0" err="1"/>
              <a:t>Jaakko</a:t>
            </a:r>
            <a:r>
              <a:rPr lang="pt-BR" dirty="0"/>
              <a:t> </a:t>
            </a:r>
            <a:r>
              <a:rPr lang="pt-BR" dirty="0" err="1"/>
              <a:t>Seikkula</a:t>
            </a:r>
            <a:r>
              <a:rPr lang="pt-BR" dirty="0"/>
              <a:t>, PhD</a:t>
            </a:r>
            <a:endParaRPr lang="pt-BR" sz="1100" dirty="0"/>
          </a:p>
          <a:p>
            <a:pPr>
              <a:defRPr sz="1100" i="1"/>
            </a:pPr>
            <a:r>
              <a:rPr lang="pt-BR" dirty="0"/>
              <a:t>Vídeo produzido por Daniel </a:t>
            </a:r>
            <a:r>
              <a:rPr lang="pt-BR" dirty="0" err="1"/>
              <a:t>Mackler</a:t>
            </a:r>
            <a:r>
              <a:rPr lang="pt-BR" dirty="0"/>
              <a:t>, Cineasta</a:t>
            </a:r>
            <a:endParaRPr lang="pt-BR" sz="1100" dirty="0"/>
          </a:p>
          <a:p>
            <a:pPr>
              <a:defRPr sz="1100"/>
            </a:pPr>
            <a:r>
              <a:rPr lang="pt-BR" b="1" dirty="0"/>
              <a:t>Discurso de Craig </a:t>
            </a:r>
            <a:r>
              <a:rPr lang="pt-BR" b="1" dirty="0" err="1"/>
              <a:t>Mokhiber</a:t>
            </a:r>
            <a:r>
              <a:rPr lang="pt-BR" b="1" dirty="0"/>
              <a:t>, Vice-Secretário-Geral Adjunto para os Direitos Humanos, Gabinete do Alto Comissariado para os Direitos Humanos</a:t>
            </a:r>
            <a:r>
              <a:rPr lang="pt-BR" dirty="0"/>
              <a:t> , proferido durante o evento ‘Hora de Agir sobre Saúde Mental Global - Construir Impulso sobre Saúde Mental na Era dos ODS’, realizado por ocasião da 73ª Sessão da Assembleia Geral das Nações Unidas.</a:t>
            </a:r>
            <a:endParaRPr lang="pt-BR" sz="1100" dirty="0"/>
          </a:p>
          <a:p>
            <a:pPr>
              <a:defRPr sz="1100" i="1"/>
            </a:pPr>
            <a:r>
              <a:rPr lang="pt-BR" dirty="0"/>
              <a:t>Vídeo produzido pela UN Web TV (TV da ONU na Internet)</a:t>
            </a:r>
            <a:endParaRPr lang="pt-BR" sz="1100" dirty="0"/>
          </a:p>
          <a:p>
            <a:pPr>
              <a:defRPr sz="1100" b="1"/>
            </a:pPr>
            <a:r>
              <a:rPr lang="pt-BR" dirty="0"/>
              <a:t>Agradecemos aos colegas de John Howard pelo apoio</a:t>
            </a:r>
            <a:endParaRPr lang="pt-BR" sz="1100" dirty="0"/>
          </a:p>
          <a:p>
            <a:pPr>
              <a:defRPr sz="1100" i="1"/>
            </a:pPr>
            <a:r>
              <a:rPr lang="pt-BR" dirty="0"/>
              <a:t>Vídeo produzido pela </a:t>
            </a:r>
            <a:r>
              <a:rPr lang="pt-BR" dirty="0" err="1"/>
              <a:t>Cerdic</a:t>
            </a:r>
            <a:r>
              <a:rPr lang="pt-BR" dirty="0"/>
              <a:t> Hall</a:t>
            </a:r>
            <a:endParaRPr lang="pt-BR" sz="1100" dirty="0"/>
          </a:p>
          <a:p>
            <a:pPr>
              <a:defRPr sz="1100" b="1"/>
            </a:pPr>
            <a:r>
              <a:rPr lang="pt-BR" dirty="0"/>
              <a:t>O Projeto Gestalt: Acabar com o estigma</a:t>
            </a:r>
            <a:endParaRPr lang="pt-BR" sz="1100" dirty="0"/>
          </a:p>
          <a:p>
            <a:pPr>
              <a:defRPr sz="1100" i="1"/>
            </a:pPr>
            <a:r>
              <a:rPr lang="pt-BR" dirty="0"/>
              <a:t>Vídeo produzido por Kian </a:t>
            </a:r>
            <a:r>
              <a:rPr lang="pt-BR" dirty="0" err="1"/>
              <a:t>Madjedi</a:t>
            </a:r>
            <a:r>
              <a:rPr lang="pt-BR" dirty="0"/>
              <a:t>, Cineasta</a:t>
            </a:r>
          </a:p>
          <a:p>
            <a:pPr>
              <a:defRPr sz="1100" b="1"/>
            </a:pPr>
            <a:r>
              <a:rPr lang="pt-BR" dirty="0"/>
              <a:t>O T.D.M. (Modelo de Descarga Transitória)</a:t>
            </a:r>
            <a:endParaRPr lang="pt-BR" sz="1100" dirty="0"/>
          </a:p>
          <a:p>
            <a:pPr>
              <a:defRPr sz="1100" i="1"/>
            </a:pPr>
            <a:r>
              <a:rPr lang="pt-BR" dirty="0"/>
              <a:t>Vídeo produzido pela </a:t>
            </a:r>
            <a:r>
              <a:rPr lang="pt-BR" dirty="0" err="1"/>
              <a:t>LedBetter</a:t>
            </a:r>
            <a:r>
              <a:rPr lang="pt-BR" dirty="0"/>
              <a:t> Films</a:t>
            </a:r>
            <a:endParaRPr lang="pt-BR" sz="1100" dirty="0"/>
          </a:p>
          <a:p>
            <a:pPr>
              <a:defRPr sz="1100" b="1"/>
            </a:pPr>
            <a:r>
              <a:rPr lang="pt-BR" dirty="0"/>
              <a:t>Esta é a história de um movimento pelos direitos civis</a:t>
            </a:r>
            <a:endParaRPr lang="pt-BR" sz="1100" dirty="0"/>
          </a:p>
          <a:p>
            <a:pPr>
              <a:defRPr sz="1100" i="1"/>
            </a:pPr>
            <a:r>
              <a:rPr lang="pt-BR" dirty="0"/>
              <a:t>Vídeo produzido pela </a:t>
            </a:r>
            <a:r>
              <a:rPr lang="pt-BR" dirty="0" err="1"/>
              <a:t>Inclusion</a:t>
            </a:r>
            <a:r>
              <a:rPr lang="pt-BR" dirty="0"/>
              <a:t> BC</a:t>
            </a:r>
            <a:endParaRPr lang="pt-BR" sz="1100" dirty="0"/>
          </a:p>
          <a:p>
            <a:pPr>
              <a:defRPr sz="1100" b="1"/>
            </a:pPr>
            <a:r>
              <a:rPr lang="pt-BR" dirty="0"/>
              <a:t>Uganda: ‘Acabar com o abuso’</a:t>
            </a:r>
            <a:endParaRPr lang="pt-BR" sz="1100" dirty="0"/>
          </a:p>
          <a:p>
            <a:pPr>
              <a:defRPr sz="1100" i="1"/>
            </a:pPr>
            <a:r>
              <a:rPr lang="pt-BR" dirty="0"/>
              <a:t>Vídeo produzido pela </a:t>
            </a:r>
            <a:r>
              <a:rPr lang="pt-BR" dirty="0" err="1"/>
              <a:t>Validity</a:t>
            </a:r>
            <a:r>
              <a:rPr lang="pt-BR" dirty="0"/>
              <a:t>, anteriormente Centro de Defesa da Deficiência Mental (MDAC)</a:t>
            </a:r>
            <a:endParaRPr lang="pt-BR" sz="1100" dirty="0"/>
          </a:p>
          <a:p>
            <a:pPr>
              <a:defRPr sz="1100" b="1"/>
            </a:pPr>
            <a:r>
              <a:rPr lang="pt-BR" dirty="0"/>
              <a:t>NU CDPD: O que é o artigo 19 e vida independente?</a:t>
            </a:r>
            <a:endParaRPr lang="pt-BR" sz="1100" dirty="0"/>
          </a:p>
          <a:p>
            <a:pPr>
              <a:defRPr sz="1100" i="1"/>
            </a:pPr>
            <a:r>
              <a:rPr lang="pt-BR" dirty="0"/>
              <a:t>Vídeo produzido pela Mental Health </a:t>
            </a:r>
            <a:r>
              <a:rPr lang="pt-BR" dirty="0" err="1"/>
              <a:t>Europe</a:t>
            </a:r>
            <a:r>
              <a:rPr lang="pt-BR" dirty="0"/>
              <a:t> (</a:t>
            </a:r>
            <a:r>
              <a:rPr lang="pt-BR" u="sng" dirty="0">
                <a:hlinkClick r:id="rId4"/>
              </a:rPr>
              <a:t>www.mhe-sme.org</a:t>
            </a:r>
            <a:r>
              <a:rPr lang="pt-BR" dirty="0"/>
              <a:t>)</a:t>
            </a:r>
            <a:endParaRPr lang="pt-BR" sz="1100" dirty="0"/>
          </a:p>
          <a:p>
            <a:pPr>
              <a:defRPr sz="1100" b="1"/>
            </a:pPr>
            <a:r>
              <a:rPr lang="pt-BR" dirty="0"/>
              <a:t>UN CDPD: O que é o Artigo 12 e Capacidade Jurídica?</a:t>
            </a:r>
            <a:endParaRPr lang="pt-BR" sz="1100" dirty="0"/>
          </a:p>
          <a:p>
            <a:pPr>
              <a:defRPr sz="1100" i="1"/>
            </a:pPr>
            <a:r>
              <a:rPr lang="pt-BR" dirty="0"/>
              <a:t>Vídeo produzido pela Mental Health </a:t>
            </a:r>
            <a:r>
              <a:rPr lang="pt-BR" u="sng" dirty="0" err="1"/>
              <a:t>Europe</a:t>
            </a:r>
            <a:r>
              <a:rPr lang="pt-BR" u="sng" dirty="0"/>
              <a:t> (</a:t>
            </a:r>
            <a:r>
              <a:rPr lang="pt-BR" u="sng" dirty="0">
                <a:hlinkClick r:id="rId4"/>
              </a:rPr>
              <a:t>www.mhe-sme.org</a:t>
            </a:r>
            <a:r>
              <a:rPr lang="pt-BR" dirty="0"/>
              <a:t>)</a:t>
            </a:r>
            <a:endParaRPr lang="pt-BR" sz="1100" dirty="0"/>
          </a:p>
          <a:p>
            <a:pPr>
              <a:defRPr sz="1100" b="1"/>
            </a:pPr>
            <a:r>
              <a:rPr lang="pt-BR" dirty="0"/>
              <a:t>Declaração Universal dos Direitos Humanos</a:t>
            </a:r>
            <a:endParaRPr lang="pt-BR" sz="1100" dirty="0"/>
          </a:p>
          <a:p>
            <a:pPr>
              <a:defRPr sz="1100" i="1"/>
            </a:pPr>
            <a:r>
              <a:rPr lang="pt-BR" dirty="0"/>
              <a:t>Vídeo produzido pelo Escritório do Alto Comissariado das Nações Unidas para os Direitos Humanos</a:t>
            </a:r>
            <a:endParaRPr lang="pt-BR" sz="1100" dirty="0"/>
          </a:p>
          <a:p>
            <a:pPr>
              <a:defRPr sz="1100" b="1"/>
            </a:pPr>
            <a:r>
              <a:rPr lang="pt-BR" dirty="0"/>
              <a:t>O que é Recuperação?</a:t>
            </a:r>
            <a:endParaRPr lang="pt-BR" sz="1100" dirty="0"/>
          </a:p>
          <a:p>
            <a:pPr>
              <a:defRPr sz="1100" i="1"/>
            </a:pPr>
            <a:r>
              <a:rPr lang="pt-BR" dirty="0"/>
              <a:t>Vídeo produzido pela Mental Health </a:t>
            </a:r>
            <a:r>
              <a:rPr lang="pt-BR" dirty="0" err="1"/>
              <a:t>Europe</a:t>
            </a:r>
            <a:r>
              <a:rPr lang="pt-BR" dirty="0"/>
              <a:t> (</a:t>
            </a:r>
            <a:r>
              <a:rPr lang="pt-BR" dirty="0" err="1"/>
              <a:t>www.mhe-sme.org</a:t>
            </a:r>
            <a:r>
              <a:rPr lang="pt-BR" dirty="0"/>
              <a:t>)</a:t>
            </a:r>
            <a:endParaRPr lang="pt-BR" sz="1100" dirty="0"/>
          </a:p>
          <a:p>
            <a:pPr>
              <a:defRPr sz="1100" b="1"/>
            </a:pPr>
            <a:r>
              <a:rPr lang="pt-BR" dirty="0"/>
              <a:t>Qual é o papel de um Assistente Pessoal? </a:t>
            </a:r>
            <a:endParaRPr lang="pt-BR" sz="1100" dirty="0"/>
          </a:p>
          <a:p>
            <a:pPr>
              <a:defRPr sz="1100" i="1"/>
            </a:pPr>
            <a:r>
              <a:rPr lang="pt-BR" dirty="0"/>
              <a:t>Vídeo produzido pela </a:t>
            </a:r>
            <a:r>
              <a:rPr lang="pt-BR" dirty="0" err="1"/>
              <a:t>Ruils</a:t>
            </a:r>
            <a:r>
              <a:rPr lang="pt-BR" dirty="0"/>
              <a:t> - </a:t>
            </a:r>
            <a:r>
              <a:rPr lang="pt-BR" dirty="0" err="1"/>
              <a:t>Disability</a:t>
            </a:r>
            <a:r>
              <a:rPr lang="pt-BR" dirty="0"/>
              <a:t> </a:t>
            </a:r>
            <a:r>
              <a:rPr lang="pt-BR" dirty="0" err="1"/>
              <a:t>Action</a:t>
            </a:r>
            <a:r>
              <a:rPr lang="pt-BR" dirty="0"/>
              <a:t> &amp; </a:t>
            </a:r>
            <a:r>
              <a:rPr lang="pt-BR" dirty="0" err="1"/>
              <a:t>Advice</a:t>
            </a:r>
            <a:r>
              <a:rPr lang="pt-BR" dirty="0"/>
              <a:t> Centre (DAAC)</a:t>
            </a:r>
            <a:endParaRPr lang="pt-BR" sz="1100" dirty="0"/>
          </a:p>
          <a:p>
            <a:pPr>
              <a:defRPr sz="1100" b="1"/>
            </a:pPr>
            <a:r>
              <a:rPr lang="pt-BR" dirty="0"/>
              <a:t>Por que a autodefesa é importante</a:t>
            </a:r>
            <a:endParaRPr lang="pt-BR" sz="1100" dirty="0"/>
          </a:p>
          <a:p>
            <a:pPr>
              <a:defRPr sz="1100" i="1"/>
            </a:pPr>
            <a:r>
              <a:rPr lang="pt-BR" dirty="0"/>
              <a:t>Vídeo produzido pela </a:t>
            </a:r>
            <a:r>
              <a:rPr lang="pt-BR" dirty="0" err="1"/>
              <a:t>Inclusion</a:t>
            </a:r>
            <a:r>
              <a:rPr lang="pt-BR" dirty="0"/>
              <a:t> </a:t>
            </a:r>
            <a:r>
              <a:rPr lang="pt-BR" dirty="0" err="1"/>
              <a:t>International</a:t>
            </a:r>
            <a:endParaRPr lang="pt-BR" sz="1100" dirty="0"/>
          </a:p>
          <a:p>
            <a:pPr>
              <a:defRPr sz="1100" b="1"/>
            </a:pPr>
            <a:r>
              <a:rPr lang="pt-BR" dirty="0"/>
              <a:t>Mulheres Institucionalizadas Contra Sua Vontade Na Índia</a:t>
            </a:r>
            <a:endParaRPr lang="pt-BR" sz="1100" dirty="0"/>
          </a:p>
          <a:p>
            <a:pPr>
              <a:defRPr sz="1100" i="1"/>
            </a:pPr>
            <a:r>
              <a:rPr lang="pt-BR" dirty="0"/>
              <a:t>Vídeo produzido pela </a:t>
            </a:r>
            <a:r>
              <a:rPr lang="pt-BR" dirty="0" err="1"/>
              <a:t>Human</a:t>
            </a:r>
            <a:r>
              <a:rPr lang="pt-BR" dirty="0"/>
              <a:t> </a:t>
            </a:r>
            <a:r>
              <a:rPr lang="pt-BR" dirty="0" err="1"/>
              <a:t>Rights</a:t>
            </a:r>
            <a:r>
              <a:rPr lang="pt-BR" dirty="0"/>
              <a:t> </a:t>
            </a:r>
            <a:r>
              <a:rPr lang="pt-BR" dirty="0" err="1"/>
              <a:t>Watch</a:t>
            </a:r>
            <a:endParaRPr lang="pt-BR" sz="1100" dirty="0"/>
          </a:p>
          <a:p>
            <a:endParaRPr lang="pt-BR" sz="1100" dirty="0"/>
          </a:p>
          <a:p>
            <a:endParaRPr lang="pt-BR" sz="1100" dirty="0"/>
          </a:p>
          <a:p>
            <a:endParaRPr lang="pt-BR" sz="1100" dirty="0"/>
          </a:p>
        </p:txBody>
      </p:sp>
    </p:spTree>
    <p:extLst>
      <p:ext uri="{BB962C8B-B14F-4D97-AF65-F5344CB8AC3E}">
        <p14:creationId xmlns:p14="http://schemas.microsoft.com/office/powerpoint/2010/main" val="194448943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F4F7DB96-B4E3-48F2-8E35-A4648E993116}" type="slidenum">
              <a:rPr lang="en-CH" smtClean="0"/>
              <a:t>90</a:t>
            </a:fld>
            <a:endParaRPr lang="en-CH"/>
          </a:p>
        </p:txBody>
      </p:sp>
      <p:sp>
        <p:nvSpPr>
          <p:cNvPr id="5" name="Notes Placeholder 2">
            <a:extLst>
              <a:ext uri="{FF2B5EF4-FFF2-40B4-BE49-F238E27FC236}">
                <a16:creationId xmlns:a16="http://schemas.microsoft.com/office/drawing/2014/main" id="{82AF8836-6BE7-EF41-8BCD-3BFB2AE3E823}"/>
              </a:ext>
            </a:extLst>
          </p:cNvPr>
          <p:cNvSpPr txBox="1">
            <a:spLocks/>
          </p:cNvSpPr>
          <p:nvPr/>
        </p:nvSpPr>
        <p:spPr>
          <a:xfrm>
            <a:off x="457200" y="457200"/>
            <a:ext cx="5897301" cy="4312024"/>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defRPr sz="1100" b="1"/>
            </a:pPr>
            <a:r>
              <a:rPr lang="pt-BR" dirty="0"/>
              <a:t>Trabalhando juntos - Escola </a:t>
            </a:r>
            <a:r>
              <a:rPr lang="pt-BR" dirty="0" err="1"/>
              <a:t>Ivymount</a:t>
            </a:r>
            <a:r>
              <a:rPr lang="pt-BR" dirty="0"/>
              <a:t> e OPAS</a:t>
            </a:r>
            <a:endParaRPr lang="pt-BR" sz="1100" dirty="0"/>
          </a:p>
          <a:p>
            <a:pPr>
              <a:defRPr sz="1100" i="1"/>
            </a:pPr>
            <a:r>
              <a:rPr lang="pt-BR" dirty="0"/>
              <a:t>Vídeo produzido pela Organização Pan-Americana da Saúde (OPAS)/Organização Mundial da Saúde - Escritório Regional para as Américas (AMRO)</a:t>
            </a:r>
          </a:p>
          <a:p>
            <a:pPr>
              <a:defRPr sz="1100" b="1"/>
            </a:pPr>
            <a:r>
              <a:rPr lang="pt-BR" dirty="0"/>
              <a:t>Você pode se recuperar (</a:t>
            </a:r>
            <a:r>
              <a:rPr lang="pt-BR" dirty="0" err="1"/>
              <a:t>Reshma</a:t>
            </a:r>
            <a:r>
              <a:rPr lang="pt-BR" dirty="0"/>
              <a:t> </a:t>
            </a:r>
            <a:r>
              <a:rPr lang="pt-BR" dirty="0" err="1"/>
              <a:t>Valliappan</a:t>
            </a:r>
            <a:r>
              <a:rPr lang="pt-BR" dirty="0"/>
              <a:t>, Índia)</a:t>
            </a:r>
            <a:endParaRPr lang="pt-BR" sz="1100" dirty="0"/>
          </a:p>
          <a:p>
            <a:pPr>
              <a:defRPr sz="1100" i="1"/>
            </a:pPr>
            <a:r>
              <a:rPr lang="pt-BR" dirty="0"/>
              <a:t>Vídeo produzido pela ASHA Internacional</a:t>
            </a:r>
            <a:endParaRPr lang="pt-BR" sz="1100" dirty="0"/>
          </a:p>
          <a:p>
            <a:pPr>
              <a:defRPr sz="1100"/>
            </a:pPr>
            <a:r>
              <a:rPr lang="pt-BR" dirty="0"/>
              <a:t> </a:t>
            </a:r>
            <a:endParaRPr lang="pt-BR" sz="1100" dirty="0"/>
          </a:p>
          <a:p>
            <a:pPr>
              <a:defRPr sz="1100" b="1" u="sng"/>
            </a:pPr>
            <a:r>
              <a:rPr lang="pt-BR" dirty="0"/>
              <a:t>Suporte financeiro e outros</a:t>
            </a:r>
            <a:endParaRPr lang="pt-BR" sz="1100" b="1" dirty="0"/>
          </a:p>
          <a:p>
            <a:pPr>
              <a:defRPr sz="1100"/>
            </a:pPr>
            <a:r>
              <a:rPr lang="pt-BR" dirty="0"/>
              <a:t> </a:t>
            </a:r>
            <a:endParaRPr lang="pt-BR" sz="1100" dirty="0"/>
          </a:p>
          <a:p>
            <a:pPr>
              <a:defRPr sz="1100"/>
            </a:pPr>
            <a:r>
              <a:rPr lang="pt-BR" dirty="0"/>
              <a:t>A OMS gostaria de agradecer à Grand </a:t>
            </a:r>
            <a:r>
              <a:rPr lang="pt-BR" dirty="0" err="1"/>
              <a:t>Challenges</a:t>
            </a:r>
            <a:r>
              <a:rPr lang="pt-BR" dirty="0"/>
              <a:t> Canada, financiada pelo Governo do Canadá, pela Comissão de Saúde Mental, pelo Governo da Austrália Ocidental, pela CBM </a:t>
            </a:r>
            <a:r>
              <a:rPr lang="pt-BR" dirty="0" err="1"/>
              <a:t>International</a:t>
            </a:r>
            <a:r>
              <a:rPr lang="pt-BR" dirty="0"/>
              <a:t> e pelo Departamento de Desenvolvimento Internacional do Reino Unido por seu generoso apoio financeiro ao desenvolvimento dos módulos de treinamento </a:t>
            </a:r>
            <a:r>
              <a:rPr lang="pt-BR" dirty="0" err="1"/>
              <a:t>QualityRights</a:t>
            </a:r>
            <a:r>
              <a:rPr lang="pt-BR" dirty="0"/>
              <a:t>.</a:t>
            </a:r>
            <a:endParaRPr lang="pt-BR" sz="1100" dirty="0"/>
          </a:p>
          <a:p>
            <a:pPr>
              <a:defRPr sz="1100"/>
            </a:pPr>
            <a:r>
              <a:rPr lang="pt-BR" dirty="0"/>
              <a:t> </a:t>
            </a:r>
            <a:endParaRPr lang="pt-BR" sz="1100" dirty="0"/>
          </a:p>
          <a:p>
            <a:pPr>
              <a:defRPr sz="1100"/>
            </a:pPr>
            <a:r>
              <a:rPr lang="pt-BR" dirty="0"/>
              <a:t>A OMS gostaria de agradecer à </a:t>
            </a:r>
            <a:r>
              <a:rPr lang="pt-BR" dirty="0" err="1"/>
              <a:t>International</a:t>
            </a:r>
            <a:r>
              <a:rPr lang="pt-BR" dirty="0"/>
              <a:t> </a:t>
            </a:r>
            <a:r>
              <a:rPr lang="pt-BR" dirty="0" err="1"/>
              <a:t>Disability</a:t>
            </a:r>
            <a:r>
              <a:rPr lang="pt-BR" dirty="0"/>
              <a:t> Alliance (IDA) por fornecer apoio financeiro a vários revisores dos módulos OMS </a:t>
            </a:r>
            <a:r>
              <a:rPr lang="pt-BR" dirty="0" err="1"/>
              <a:t>QualityRights</a:t>
            </a:r>
            <a:r>
              <a:rPr lang="pt-BR" dirty="0"/>
              <a:t>.</a:t>
            </a:r>
            <a:endParaRPr lang="pt-BR" sz="1100" dirty="0"/>
          </a:p>
          <a:p>
            <a:endParaRPr lang="pt-BR" sz="1100" dirty="0"/>
          </a:p>
        </p:txBody>
      </p:sp>
      <p:sp>
        <p:nvSpPr>
          <p:cNvPr id="2" name="Espaço Reservado para Anotações 1">
            <a:extLst>
              <a:ext uri="{FF2B5EF4-FFF2-40B4-BE49-F238E27FC236}">
                <a16:creationId xmlns:a16="http://schemas.microsoft.com/office/drawing/2014/main" id="{086DEDF0-85D5-BC92-5E88-6C9BE5B18CA8}"/>
              </a:ext>
            </a:extLst>
          </p:cNvPr>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2988143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b="1" dirty="0" err="1">
                <a:latin typeface="Calibri" panose="020F0502020204030204" pitchFamily="34" charset="0"/>
                <a:ea typeface="SimSun" panose="02010600030101010101" pitchFamily="2" charset="-122"/>
                <a:cs typeface="Arial" panose="020B0604020202020204" pitchFamily="34" charset="0"/>
              </a:rPr>
              <a:t>Apresentação</a:t>
            </a:r>
            <a:r>
              <a:rPr lang="en-GB" b="1" dirty="0">
                <a:latin typeface="Calibri" panose="020F0502020204030204" pitchFamily="34" charset="0"/>
                <a:ea typeface="SimSun" panose="02010600030101010101" pitchFamily="2" charset="-122"/>
                <a:cs typeface="Arial" panose="020B0604020202020204" pitchFamily="34" charset="0"/>
              </a:rPr>
              <a:t>: O que </a:t>
            </a:r>
            <a:r>
              <a:rPr lang="en-GB" b="1" dirty="0" err="1">
                <a:latin typeface="Calibri" panose="020F0502020204030204" pitchFamily="34" charset="0"/>
                <a:ea typeface="SimSun" panose="02010600030101010101" pitchFamily="2" charset="-122"/>
                <a:cs typeface="Arial" panose="020B0604020202020204" pitchFamily="34" charset="0"/>
              </a:rPr>
              <a:t>significa</a:t>
            </a:r>
            <a:r>
              <a:rPr lang="en-GB" b="1" dirty="0">
                <a:latin typeface="Calibri" panose="020F0502020204030204" pitchFamily="34" charset="0"/>
                <a:ea typeface="SimSun" panose="02010600030101010101" pitchFamily="2" charset="-122"/>
                <a:cs typeface="Arial" panose="020B0604020202020204" pitchFamily="34" charset="0"/>
              </a:rPr>
              <a:t> </a:t>
            </a:r>
            <a:r>
              <a:rPr lang="en-GB" b="1" dirty="0" err="1">
                <a:latin typeface="Calibri" panose="020F0502020204030204" pitchFamily="34" charset="0"/>
                <a:ea typeface="SimSun" panose="02010600030101010101" pitchFamily="2" charset="-122"/>
                <a:cs typeface="Arial" panose="020B0604020202020204" pitchFamily="34" charset="0"/>
              </a:rPr>
              <a:t>saúde</a:t>
            </a:r>
            <a:r>
              <a:rPr lang="en-GB" b="1" dirty="0">
                <a:latin typeface="Calibri" panose="020F0502020204030204" pitchFamily="34" charset="0"/>
                <a:ea typeface="SimSun" panose="02010600030101010101" pitchFamily="2" charset="-122"/>
                <a:cs typeface="Arial" panose="020B0604020202020204" pitchFamily="34" charset="0"/>
              </a:rPr>
              <a:t> mental? (25 mi</a:t>
            </a:r>
            <a:r>
              <a:rPr lang="en-GB" b="1" strike="noStrike" dirty="0">
                <a:latin typeface="Calibri" panose="020F0502020204030204" pitchFamily="34" charset="0"/>
                <a:ea typeface="SimSun" panose="02010600030101010101" pitchFamily="2" charset="-122"/>
                <a:cs typeface="Arial" panose="020B0604020202020204" pitchFamily="34" charset="0"/>
              </a:rPr>
              <a:t>n.)</a:t>
            </a:r>
          </a:p>
          <a:p>
            <a:pPr>
              <a:lnSpc>
                <a:spcPct val="115000"/>
              </a:lnSpc>
              <a:spcAft>
                <a:spcPts val="1000"/>
              </a:spcAft>
            </a:pPr>
            <a:r>
              <a:rPr lang="en-US" dirty="0" err="1">
                <a:latin typeface="Calibri" panose="020F0502020204030204" pitchFamily="34" charset="0"/>
                <a:ea typeface="Times New Roman" panose="02020603050405020304" pitchFamily="18" charset="0"/>
                <a:cs typeface="Times New Roman" panose="02020603050405020304" pitchFamily="18" charset="0"/>
              </a:rPr>
              <a:t>Definir</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saúde</a:t>
            </a:r>
            <a:r>
              <a:rPr lang="en-US" dirty="0">
                <a:latin typeface="Calibri" panose="020F0502020204030204" pitchFamily="34" charset="0"/>
                <a:ea typeface="Times New Roman" panose="02020603050405020304" pitchFamily="18" charset="0"/>
                <a:cs typeface="Times New Roman" panose="02020603050405020304" pitchFamily="18" charset="0"/>
              </a:rPr>
              <a:t> mental e </a:t>
            </a:r>
            <a:r>
              <a:rPr lang="en-US" dirty="0" err="1">
                <a:latin typeface="Calibri" panose="020F0502020204030204" pitchFamily="34" charset="0"/>
                <a:ea typeface="Times New Roman" panose="02020603050405020304" pitchFamily="18" charset="0"/>
                <a:cs typeface="Times New Roman" panose="02020603050405020304" pitchFamily="18" charset="0"/>
              </a:rPr>
              <a:t>bem-estar</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não</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é</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fácil</a:t>
            </a:r>
            <a:r>
              <a:rPr lang="en-US" dirty="0">
                <a:latin typeface="Calibri" panose="020F0502020204030204" pitchFamily="34" charset="0"/>
                <a:ea typeface="Times New Roman" panose="02020603050405020304" pitchFamily="18" charset="0"/>
                <a:cs typeface="Times New Roman" panose="02020603050405020304" pitchFamily="18" charset="0"/>
              </a:rPr>
              <a:t>.</a:t>
            </a:r>
          </a:p>
          <a:p>
            <a:pPr>
              <a:lnSpc>
                <a:spcPct val="115000"/>
              </a:lnSpc>
              <a:spcAft>
                <a:spcPts val="1000"/>
              </a:spcAft>
            </a:pPr>
            <a:r>
              <a:rPr lang="en-US" dirty="0">
                <a:latin typeface="Calibri" panose="020F0502020204030204" pitchFamily="34" charset="0"/>
                <a:ea typeface="Times New Roman" panose="02020603050405020304" pitchFamily="18" charset="0"/>
                <a:cs typeface="Times New Roman" panose="02020603050405020304" pitchFamily="18" charset="0"/>
              </a:rPr>
              <a:t>A </a:t>
            </a:r>
            <a:r>
              <a:rPr lang="en-US" dirty="0" err="1">
                <a:latin typeface="Calibri" panose="020F0502020204030204" pitchFamily="34" charset="0"/>
                <a:ea typeface="Times New Roman" panose="02020603050405020304" pitchFamily="18" charset="0"/>
                <a:cs typeface="Times New Roman" panose="02020603050405020304" pitchFamily="18" charset="0"/>
              </a:rPr>
              <a:t>resposta</a:t>
            </a:r>
            <a:r>
              <a:rPr lang="en-US" dirty="0">
                <a:latin typeface="Calibri" panose="020F0502020204030204" pitchFamily="34" charset="0"/>
                <a:ea typeface="Times New Roman" panose="02020603050405020304" pitchFamily="18" charset="0"/>
                <a:cs typeface="Times New Roman" panose="02020603050405020304" pitchFamily="18" charset="0"/>
              </a:rPr>
              <a:t> à </a:t>
            </a:r>
            <a:r>
              <a:rPr lang="en-US" dirty="0" err="1">
                <a:latin typeface="Calibri" panose="020F0502020204030204" pitchFamily="34" charset="0"/>
                <a:ea typeface="Times New Roman" panose="02020603050405020304" pitchFamily="18" charset="0"/>
                <a:cs typeface="Times New Roman" panose="02020603050405020304" pitchFamily="18" charset="0"/>
              </a:rPr>
              <a:t>pergunta</a:t>
            </a:r>
            <a:r>
              <a:rPr lang="en-US" dirty="0">
                <a:latin typeface="Calibri" panose="020F0502020204030204" pitchFamily="34" charset="0"/>
                <a:ea typeface="Times New Roman" panose="02020603050405020304" pitchFamily="18" charset="0"/>
                <a:cs typeface="Times New Roman" panose="02020603050405020304" pitchFamily="18" charset="0"/>
              </a:rPr>
              <a:t> “O que </a:t>
            </a:r>
            <a:r>
              <a:rPr lang="en-US" dirty="0" err="1">
                <a:latin typeface="Calibri" panose="020F0502020204030204" pitchFamily="34" charset="0"/>
                <a:ea typeface="Times New Roman" panose="02020603050405020304" pitchFamily="18" charset="0"/>
                <a:cs typeface="Times New Roman" panose="02020603050405020304" pitchFamily="18" charset="0"/>
              </a:rPr>
              <a:t>é</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saúde</a:t>
            </a:r>
            <a:r>
              <a:rPr lang="en-US" dirty="0">
                <a:latin typeface="Calibri" panose="020F0502020204030204" pitchFamily="34" charset="0"/>
                <a:ea typeface="Times New Roman" panose="02020603050405020304" pitchFamily="18" charset="0"/>
                <a:cs typeface="Times New Roman" panose="02020603050405020304" pitchFamily="18" charset="0"/>
              </a:rPr>
              <a:t> mental?” </a:t>
            </a:r>
            <a:r>
              <a:rPr lang="en-US" dirty="0" err="1">
                <a:latin typeface="Calibri" panose="020F0502020204030204" pitchFamily="34" charset="0"/>
                <a:ea typeface="Times New Roman" panose="02020603050405020304" pitchFamily="18" charset="0"/>
                <a:cs typeface="Times New Roman" panose="02020603050405020304" pitchFamily="18" charset="0"/>
              </a:rPr>
              <a:t>é</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fundamentalmente</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pessoal</a:t>
            </a:r>
            <a:r>
              <a:rPr lang="en-US" dirty="0">
                <a:latin typeface="Calibri" panose="020F0502020204030204" pitchFamily="34" charset="0"/>
                <a:ea typeface="Times New Roman" panose="02020603050405020304" pitchFamily="18" charset="0"/>
                <a:cs typeface="Times New Roman" panose="02020603050405020304" pitchFamily="18" charset="0"/>
              </a:rPr>
              <a:t> e </a:t>
            </a:r>
            <a:r>
              <a:rPr lang="en-US" dirty="0" err="1">
                <a:latin typeface="Calibri" panose="020F0502020204030204" pitchFamily="34" charset="0"/>
                <a:ea typeface="Times New Roman" panose="02020603050405020304" pitchFamily="18" charset="0"/>
                <a:cs typeface="Times New Roman" panose="02020603050405020304" pitchFamily="18" charset="0"/>
              </a:rPr>
              <a:t>subjetiva</a:t>
            </a:r>
            <a:r>
              <a:rPr lang="en-US" dirty="0">
                <a:latin typeface="Calibri" panose="020F0502020204030204" pitchFamily="34" charset="0"/>
                <a:ea typeface="Times New Roman" panose="02020603050405020304" pitchFamily="18" charset="0"/>
                <a:cs typeface="Times New Roman" panose="02020603050405020304" pitchFamily="18" charset="0"/>
              </a:rPr>
              <a:t>. As </a:t>
            </a:r>
            <a:r>
              <a:rPr lang="en-US" dirty="0" err="1">
                <a:latin typeface="Calibri" panose="020F0502020204030204" pitchFamily="34" charset="0"/>
                <a:ea typeface="Times New Roman" panose="02020603050405020304" pitchFamily="18" charset="0"/>
                <a:cs typeface="Times New Roman" panose="02020603050405020304" pitchFamily="18" charset="0"/>
              </a:rPr>
              <a:t>pessoas</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devem</a:t>
            </a:r>
            <a:r>
              <a:rPr lang="en-US" dirty="0">
                <a:latin typeface="Calibri" panose="020F0502020204030204" pitchFamily="34" charset="0"/>
                <a:ea typeface="Times New Roman" panose="02020603050405020304" pitchFamily="18" charset="0"/>
                <a:cs typeface="Times New Roman" panose="02020603050405020304" pitchFamily="18" charset="0"/>
              </a:rPr>
              <a:t> ser </a:t>
            </a:r>
            <a:r>
              <a:rPr lang="en-US" dirty="0" err="1">
                <a:latin typeface="Calibri" panose="020F0502020204030204" pitchFamily="34" charset="0"/>
                <a:ea typeface="Times New Roman" panose="02020603050405020304" pitchFamily="18" charset="0"/>
                <a:cs typeface="Times New Roman" panose="02020603050405020304" pitchFamily="18" charset="0"/>
              </a:rPr>
              <a:t>capazes</a:t>
            </a:r>
            <a:r>
              <a:rPr lang="en-US" dirty="0">
                <a:latin typeface="Calibri" panose="020F0502020204030204" pitchFamily="34" charset="0"/>
                <a:ea typeface="Times New Roman" panose="02020603050405020304" pitchFamily="18" charset="0"/>
                <a:cs typeface="Times New Roman" panose="02020603050405020304" pitchFamily="18" charset="0"/>
              </a:rPr>
              <a:t> de </a:t>
            </a:r>
            <a:r>
              <a:rPr lang="en-US" dirty="0" err="1">
                <a:latin typeface="Calibri" panose="020F0502020204030204" pitchFamily="34" charset="0"/>
                <a:ea typeface="Times New Roman" panose="02020603050405020304" pitchFamily="18" charset="0"/>
                <a:cs typeface="Times New Roman" panose="02020603050405020304" pitchFamily="18" charset="0"/>
              </a:rPr>
              <a:t>definir</a:t>
            </a:r>
            <a:r>
              <a:rPr lang="en-US" dirty="0">
                <a:latin typeface="Calibri" panose="020F0502020204030204" pitchFamily="34" charset="0"/>
                <a:ea typeface="Times New Roman" panose="02020603050405020304" pitchFamily="18" charset="0"/>
                <a:cs typeface="Times New Roman" panose="02020603050405020304" pitchFamily="18" charset="0"/>
              </a:rPr>
              <a:t> o que </a:t>
            </a:r>
            <a:r>
              <a:rPr lang="en-US" dirty="0" err="1">
                <a:latin typeface="Calibri" panose="020F0502020204030204" pitchFamily="34" charset="0"/>
                <a:ea typeface="Times New Roman" panose="02020603050405020304" pitchFamily="18" charset="0"/>
                <a:cs typeface="Times New Roman" panose="02020603050405020304" pitchFamily="18" charset="0"/>
              </a:rPr>
              <a:t>saúde</a:t>
            </a:r>
            <a:r>
              <a:rPr lang="en-US" dirty="0">
                <a:latin typeface="Calibri" panose="020F0502020204030204" pitchFamily="34" charset="0"/>
                <a:ea typeface="Times New Roman" panose="02020603050405020304" pitchFamily="18" charset="0"/>
                <a:cs typeface="Times New Roman" panose="02020603050405020304" pitchFamily="18" charset="0"/>
              </a:rPr>
              <a:t> mental </a:t>
            </a:r>
            <a:r>
              <a:rPr lang="en-US" dirty="0" err="1">
                <a:latin typeface="Calibri" panose="020F0502020204030204" pitchFamily="34" charset="0"/>
                <a:ea typeface="Times New Roman" panose="02020603050405020304" pitchFamily="18" charset="0"/>
                <a:cs typeface="Times New Roman" panose="02020603050405020304" pitchFamily="18" charset="0"/>
              </a:rPr>
              <a:t>significa</a:t>
            </a:r>
            <a:r>
              <a:rPr lang="en-US" dirty="0">
                <a:latin typeface="Calibri" panose="020F0502020204030204" pitchFamily="34" charset="0"/>
                <a:ea typeface="Times New Roman" panose="02020603050405020304" pitchFamily="18" charset="0"/>
                <a:cs typeface="Times New Roman" panose="02020603050405020304" pitchFamily="18" charset="0"/>
              </a:rPr>
              <a:t> para </a:t>
            </a:r>
            <a:r>
              <a:rPr lang="en-US" dirty="0" err="1">
                <a:latin typeface="Calibri" panose="020F0502020204030204" pitchFamily="34" charset="0"/>
                <a:ea typeface="Times New Roman" panose="02020603050405020304" pitchFamily="18" charset="0"/>
                <a:cs typeface="Times New Roman" panose="02020603050405020304" pitchFamily="18" charset="0"/>
              </a:rPr>
              <a:t>elas</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mesmas</a:t>
            </a:r>
            <a:r>
              <a:rPr lang="en-US" dirty="0">
                <a:latin typeface="Calibri" panose="020F0502020204030204" pitchFamily="34" charset="0"/>
                <a:ea typeface="Times New Roman" panose="02020603050405020304" pitchFamily="18" charset="0"/>
                <a:cs typeface="Times New Roman" panose="02020603050405020304" pitchFamily="18" charset="0"/>
              </a:rPr>
              <a:t>. Por </a:t>
            </a:r>
            <a:r>
              <a:rPr lang="en-US" dirty="0" err="1">
                <a:latin typeface="Calibri" panose="020F0502020204030204" pitchFamily="34" charset="0"/>
                <a:ea typeface="Times New Roman" panose="02020603050405020304" pitchFamily="18" charset="0"/>
                <a:cs typeface="Times New Roman" panose="02020603050405020304" pitchFamily="18" charset="0"/>
              </a:rPr>
              <a:t>exemplo</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pode</a:t>
            </a:r>
            <a:r>
              <a:rPr lang="en-US" dirty="0">
                <a:latin typeface="Calibri" panose="020F0502020204030204" pitchFamily="34" charset="0"/>
                <a:ea typeface="Times New Roman" panose="02020603050405020304" pitchFamily="18" charset="0"/>
                <a:cs typeface="Times New Roman" panose="02020603050405020304" pitchFamily="18" charset="0"/>
              </a:rPr>
              <a:t> ser:</a:t>
            </a:r>
          </a:p>
          <a:p>
            <a:pPr marL="628650" lvl="1" indent="-171450">
              <a:lnSpc>
                <a:spcPct val="115000"/>
              </a:lnSpc>
              <a:spcAft>
                <a:spcPts val="1000"/>
              </a:spcAft>
              <a:buFont typeface="Arial" panose="020B0604020202020204" pitchFamily="34" charset="0"/>
              <a:buChar char="•"/>
            </a:pPr>
            <a:r>
              <a:rPr lang="en-US" dirty="0" err="1">
                <a:latin typeface="Calibri" panose="020F0502020204030204" pitchFamily="34" charset="0"/>
                <a:ea typeface="Times New Roman" panose="02020603050405020304" pitchFamily="18" charset="0"/>
                <a:cs typeface="Times New Roman" panose="02020603050405020304" pitchFamily="18" charset="0"/>
              </a:rPr>
              <a:t>uma</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sensação</a:t>
            </a:r>
            <a:r>
              <a:rPr lang="en-US" dirty="0">
                <a:latin typeface="Calibri" panose="020F0502020204030204" pitchFamily="34" charset="0"/>
                <a:ea typeface="Times New Roman" panose="02020603050405020304" pitchFamily="18" charset="0"/>
                <a:cs typeface="Times New Roman" panose="02020603050405020304" pitchFamily="18" charset="0"/>
              </a:rPr>
              <a:t> de </a:t>
            </a:r>
            <a:r>
              <a:rPr lang="en-US" dirty="0" err="1">
                <a:latin typeface="Calibri" panose="020F0502020204030204" pitchFamily="34" charset="0"/>
                <a:ea typeface="Times New Roman" panose="02020603050405020304" pitchFamily="18" charset="0"/>
                <a:cs typeface="Times New Roman" panose="02020603050405020304" pitchFamily="18" charset="0"/>
              </a:rPr>
              <a:t>bem-estar</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interno</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628650" lvl="1" indent="-171450">
              <a:lnSpc>
                <a:spcPct val="115000"/>
              </a:lnSpc>
              <a:spcAft>
                <a:spcPts val="1000"/>
              </a:spcAft>
              <a:buFont typeface="Arial" panose="020B0604020202020204" pitchFamily="34" charset="0"/>
              <a:buChar char="•"/>
            </a:pPr>
            <a:r>
              <a:rPr lang="en-US" dirty="0" err="1">
                <a:latin typeface="Calibri" panose="020F0502020204030204" pitchFamily="34" charset="0"/>
                <a:ea typeface="Times New Roman" panose="02020603050405020304" pitchFamily="18" charset="0"/>
                <a:cs typeface="Times New Roman" panose="02020603050405020304" pitchFamily="18" charset="0"/>
              </a:rPr>
              <a:t>Sentir</a:t>
            </a:r>
            <a:r>
              <a:rPr lang="en-US" dirty="0">
                <a:latin typeface="Calibri" panose="020F0502020204030204" pitchFamily="34" charset="0"/>
                <a:ea typeface="Times New Roman" panose="02020603050405020304" pitchFamily="18" charset="0"/>
                <a:cs typeface="Times New Roman" panose="02020603050405020304" pitchFamily="18" charset="0"/>
              </a:rPr>
              <a:t>-se </a:t>
            </a:r>
            <a:r>
              <a:rPr lang="en-US" dirty="0" err="1">
                <a:latin typeface="Calibri" panose="020F0502020204030204" pitchFamily="34" charset="0"/>
                <a:ea typeface="Times New Roman" panose="02020603050405020304" pitchFamily="18" charset="0"/>
                <a:cs typeface="Times New Roman" panose="02020603050405020304" pitchFamily="18" charset="0"/>
              </a:rPr>
              <a:t>em</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sintonia</a:t>
            </a:r>
            <a:r>
              <a:rPr lang="en-US" dirty="0">
                <a:latin typeface="Calibri" panose="020F0502020204030204" pitchFamily="34" charset="0"/>
                <a:ea typeface="Times New Roman" panose="02020603050405020304" pitchFamily="18" charset="0"/>
                <a:cs typeface="Times New Roman" panose="02020603050405020304" pitchFamily="18" charset="0"/>
              </a:rPr>
              <a:t> com as </a:t>
            </a:r>
            <a:r>
              <a:rPr lang="en-US" dirty="0" err="1">
                <a:latin typeface="Calibri" panose="020F0502020204030204" pitchFamily="34" charset="0"/>
                <a:ea typeface="Times New Roman" panose="02020603050405020304" pitchFamily="18" charset="0"/>
                <a:cs typeface="Times New Roman" panose="02020603050405020304" pitchFamily="18" charset="0"/>
              </a:rPr>
              <a:t>próprias</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crenças</a:t>
            </a:r>
            <a:r>
              <a:rPr lang="en-US" dirty="0">
                <a:latin typeface="Calibri" panose="020F0502020204030204" pitchFamily="34" charset="0"/>
                <a:ea typeface="Times New Roman" panose="02020603050405020304" pitchFamily="18" charset="0"/>
                <a:cs typeface="Times New Roman" panose="02020603050405020304" pitchFamily="18" charset="0"/>
              </a:rPr>
              <a:t> e </a:t>
            </a:r>
            <a:r>
              <a:rPr lang="en-US" dirty="0" err="1">
                <a:latin typeface="Calibri" panose="020F0502020204030204" pitchFamily="34" charset="0"/>
                <a:ea typeface="Times New Roman" panose="02020603050405020304" pitchFamily="18" charset="0"/>
                <a:cs typeface="Times New Roman" panose="02020603050405020304" pitchFamily="18" charset="0"/>
              </a:rPr>
              <a:t>valores</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628650" lvl="1" indent="-171450">
              <a:lnSpc>
                <a:spcPct val="115000"/>
              </a:lnSpc>
              <a:spcAft>
                <a:spcPts val="1000"/>
              </a:spcAft>
              <a:buFont typeface="Arial" panose="020B0604020202020204" pitchFamily="34" charset="0"/>
              <a:buChar char="•"/>
            </a:pPr>
            <a:r>
              <a:rPr lang="en-US" dirty="0" err="1">
                <a:latin typeface="Calibri" panose="020F0502020204030204" pitchFamily="34" charset="0"/>
                <a:ea typeface="Times New Roman" panose="02020603050405020304" pitchFamily="18" charset="0"/>
                <a:cs typeface="Times New Roman" panose="02020603050405020304" pitchFamily="18" charset="0"/>
              </a:rPr>
              <a:t>sentir</a:t>
            </a:r>
            <a:r>
              <a:rPr lang="en-US" dirty="0">
                <a:latin typeface="Calibri" panose="020F0502020204030204" pitchFamily="34" charset="0"/>
                <a:ea typeface="Times New Roman" panose="02020603050405020304" pitchFamily="18" charset="0"/>
                <a:cs typeface="Times New Roman" panose="02020603050405020304" pitchFamily="18" charset="0"/>
              </a:rPr>
              <a:t>-se </a:t>
            </a:r>
            <a:r>
              <a:rPr lang="en-US" dirty="0" err="1">
                <a:latin typeface="Calibri" panose="020F0502020204030204" pitchFamily="34" charset="0"/>
                <a:ea typeface="Times New Roman" panose="02020603050405020304" pitchFamily="18" charset="0"/>
                <a:cs typeface="Times New Roman" panose="02020603050405020304" pitchFamily="18" charset="0"/>
              </a:rPr>
              <a:t>em</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paz</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consigo</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mesmo</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628650" lvl="1" indent="-171450">
              <a:lnSpc>
                <a:spcPct val="115000"/>
              </a:lnSpc>
              <a:spcAft>
                <a:spcPts val="1000"/>
              </a:spcAft>
              <a:buFont typeface="Arial" panose="020B0604020202020204" pitchFamily="34" charset="0"/>
              <a:buChar char="•"/>
            </a:pPr>
            <a:r>
              <a:rPr lang="en-US" dirty="0" err="1">
                <a:latin typeface="Calibri" panose="020F0502020204030204" pitchFamily="34" charset="0"/>
                <a:ea typeface="Times New Roman" panose="02020603050405020304" pitchFamily="18" charset="0"/>
                <a:cs typeface="Times New Roman" panose="02020603050405020304" pitchFamily="18" charset="0"/>
              </a:rPr>
              <a:t>sentir</a:t>
            </a:r>
            <a:r>
              <a:rPr lang="en-US" dirty="0">
                <a:latin typeface="Calibri" panose="020F0502020204030204" pitchFamily="34" charset="0"/>
                <a:ea typeface="Times New Roman" panose="02020603050405020304" pitchFamily="18" charset="0"/>
                <a:cs typeface="Times New Roman" panose="02020603050405020304" pitchFamily="18" charset="0"/>
              </a:rPr>
              <a:t>-se </a:t>
            </a:r>
            <a:r>
              <a:rPr lang="en-US" dirty="0" err="1">
                <a:latin typeface="Calibri" panose="020F0502020204030204" pitchFamily="34" charset="0"/>
                <a:ea typeface="Times New Roman" panose="02020603050405020304" pitchFamily="18" charset="0"/>
                <a:cs typeface="Times New Roman" panose="02020603050405020304" pitchFamily="18" charset="0"/>
              </a:rPr>
              <a:t>positivo</a:t>
            </a:r>
            <a:r>
              <a:rPr lang="en-US" dirty="0">
                <a:latin typeface="Calibri" panose="020F0502020204030204" pitchFamily="34" charset="0"/>
                <a:ea typeface="Times New Roman" panose="02020603050405020304" pitchFamily="18" charset="0"/>
                <a:cs typeface="Times New Roman" panose="02020603050405020304" pitchFamily="18" charset="0"/>
              </a:rPr>
              <a:t> e </a:t>
            </a:r>
            <a:r>
              <a:rPr lang="en-US" dirty="0" err="1">
                <a:latin typeface="Calibri" panose="020F0502020204030204" pitchFamily="34" charset="0"/>
                <a:ea typeface="Times New Roman" panose="02020603050405020304" pitchFamily="18" charset="0"/>
                <a:cs typeface="Times New Roman" panose="02020603050405020304" pitchFamily="18" charset="0"/>
              </a:rPr>
              <a:t>otimista</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em</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dirty="0" err="1">
                <a:latin typeface="Calibri" panose="020F0502020204030204" pitchFamily="34" charset="0"/>
                <a:ea typeface="Times New Roman" panose="02020603050405020304" pitchFamily="18" charset="0"/>
                <a:cs typeface="Times New Roman" panose="02020603050405020304" pitchFamily="18" charset="0"/>
              </a:rPr>
              <a:t>relação</a:t>
            </a:r>
            <a:r>
              <a:rPr lang="en-US" dirty="0">
                <a:latin typeface="Calibri" panose="020F0502020204030204" pitchFamily="34" charset="0"/>
                <a:ea typeface="Times New Roman" panose="02020603050405020304" pitchFamily="18" charset="0"/>
                <a:cs typeface="Times New Roman" panose="02020603050405020304" pitchFamily="18" charset="0"/>
              </a:rPr>
              <a:t> à </a:t>
            </a:r>
            <a:r>
              <a:rPr lang="en-US" dirty="0" err="1">
                <a:latin typeface="Calibri" panose="020F0502020204030204" pitchFamily="34" charset="0"/>
                <a:ea typeface="Times New Roman" panose="02020603050405020304" pitchFamily="18" charset="0"/>
                <a:cs typeface="Times New Roman" panose="02020603050405020304" pitchFamily="18" charset="0"/>
              </a:rPr>
              <a:t>vida</a:t>
            </a:r>
            <a:r>
              <a:rPr lang="en-US" dirty="0">
                <a:latin typeface="Calibri" panose="020F0502020204030204" pitchFamily="34" charset="0"/>
                <a:ea typeface="Times New Roman" panose="02020603050405020304" pitchFamily="18" charset="0"/>
                <a:cs typeface="Times New Roman" panose="02020603050405020304" pitchFamily="18" charset="0"/>
              </a:rPr>
              <a:t>.</a:t>
            </a:r>
            <a:endParaRPr lang="en-CH" dirty="0">
              <a:latin typeface="Calibri" panose="020F0502020204030204" pitchFamily="34" charset="0"/>
              <a:ea typeface="SimSun" panose="02010600030101010101" pitchFamily="2" charset="-122"/>
              <a:cs typeface="Arial" panose="020B0604020202020204" pitchFamily="34" charset="0"/>
            </a:endParaRPr>
          </a:p>
          <a:p>
            <a:endParaRPr lang="en-CH" dirty="0"/>
          </a:p>
        </p:txBody>
      </p:sp>
      <p:sp>
        <p:nvSpPr>
          <p:cNvPr id="4" name="Slide Number Placeholder 3"/>
          <p:cNvSpPr>
            <a:spLocks noGrp="1"/>
          </p:cNvSpPr>
          <p:nvPr>
            <p:ph type="sldNum" sz="quarter" idx="5"/>
          </p:nvPr>
        </p:nvSpPr>
        <p:spPr/>
        <p:txBody>
          <a:bodyPr/>
          <a:lstStyle/>
          <a:p>
            <a:fld id="{F4F7DB96-B4E3-48F2-8E35-A4648E993116}" type="slidenum">
              <a:rPr lang="en-CH" smtClean="0"/>
              <a:t>10</a:t>
            </a:fld>
            <a:endParaRPr lang="en-CH"/>
          </a:p>
        </p:txBody>
      </p:sp>
    </p:spTree>
    <p:extLst>
      <p:ext uri="{BB962C8B-B14F-4D97-AF65-F5344CB8AC3E}">
        <p14:creationId xmlns:p14="http://schemas.microsoft.com/office/powerpoint/2010/main" val="85371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Master" Target="../slideMasters/slideMaster1.xml"/><Relationship Id="rId7" Type="http://schemas.openxmlformats.org/officeDocument/2006/relationships/image" Target="../media/image4.emf"/><Relationship Id="rId2" Type="http://schemas.openxmlformats.org/officeDocument/2006/relationships/tags" Target="../tags/tag1.xml"/><Relationship Id="rId1" Type="http://schemas.openxmlformats.org/officeDocument/2006/relationships/themeOverride" Target="../theme/themeOverride2.xml"/><Relationship Id="rId6" Type="http://schemas.openxmlformats.org/officeDocument/2006/relationships/image" Target="../media/image1.png"/><Relationship Id="rId5" Type="http://schemas.openxmlformats.org/officeDocument/2006/relationships/image" Target="../media/image3.emf"/><Relationship Id="rId4" Type="http://schemas.openxmlformats.org/officeDocument/2006/relationships/oleObject" Target="../embeddings/oleObject1.bin"/></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3.xml"/><Relationship Id="rId7" Type="http://schemas.openxmlformats.org/officeDocument/2006/relationships/image" Target="../media/image1.png"/><Relationship Id="rId2" Type="http://schemas.openxmlformats.org/officeDocument/2006/relationships/tags" Target="../tags/tag2.xml"/><Relationship Id="rId1" Type="http://schemas.openxmlformats.org/officeDocument/2006/relationships/themeOverride" Target="../theme/themeOverride3.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FE2EE-FDBE-42A3-A11C-340988B8701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CH"/>
          </a:p>
        </p:txBody>
      </p:sp>
      <p:sp>
        <p:nvSpPr>
          <p:cNvPr id="3" name="Subtitle 2">
            <a:extLst>
              <a:ext uri="{FF2B5EF4-FFF2-40B4-BE49-F238E27FC236}">
                <a16:creationId xmlns:a16="http://schemas.microsoft.com/office/drawing/2014/main" id="{14BCBC09-C75D-43A4-9FD5-810D407F8EE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H"/>
          </a:p>
        </p:txBody>
      </p:sp>
      <p:sp>
        <p:nvSpPr>
          <p:cNvPr id="4" name="Date Placeholder 3">
            <a:extLst>
              <a:ext uri="{FF2B5EF4-FFF2-40B4-BE49-F238E27FC236}">
                <a16:creationId xmlns:a16="http://schemas.microsoft.com/office/drawing/2014/main" id="{FCE0F358-9A5E-4375-843A-AA40D8C05433}"/>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en-CH" smtClean="0"/>
              <a:t>08/28/2025</a:t>
            </a:fld>
            <a:endParaRPr lang="en-CH"/>
          </a:p>
        </p:txBody>
      </p:sp>
      <p:sp>
        <p:nvSpPr>
          <p:cNvPr id="5" name="Footer Placeholder 4">
            <a:extLst>
              <a:ext uri="{FF2B5EF4-FFF2-40B4-BE49-F238E27FC236}">
                <a16:creationId xmlns:a16="http://schemas.microsoft.com/office/drawing/2014/main" id="{EFF83ACA-F13C-4A5C-A2AF-CB098E798D5A}"/>
              </a:ext>
            </a:extLst>
          </p:cNvPr>
          <p:cNvSpPr>
            <a:spLocks noGrp="1"/>
          </p:cNvSpPr>
          <p:nvPr>
            <p:ph type="ftr" sz="quarter" idx="11"/>
          </p:nvPr>
        </p:nvSpPr>
        <p:spPr>
          <a:xfrm>
            <a:off x="4038600" y="6356350"/>
            <a:ext cx="4114800" cy="365125"/>
          </a:xfrm>
          <a:prstGeom prst="rect">
            <a:avLst/>
          </a:prstGeom>
        </p:spPr>
        <p:txBody>
          <a:bodyPr/>
          <a:lstStyle/>
          <a:p>
            <a:endParaRPr lang="en-CH"/>
          </a:p>
        </p:txBody>
      </p:sp>
      <p:sp>
        <p:nvSpPr>
          <p:cNvPr id="6" name="Slide Number Placeholder 5">
            <a:extLst>
              <a:ext uri="{FF2B5EF4-FFF2-40B4-BE49-F238E27FC236}">
                <a16:creationId xmlns:a16="http://schemas.microsoft.com/office/drawing/2014/main" id="{82E44F0B-2AA9-4607-9B6B-2E6D724135FE}"/>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en-CH" smtClean="0"/>
              <a:t>‹nº›</a:t>
            </a:fld>
            <a:endParaRPr lang="en-CH"/>
          </a:p>
        </p:txBody>
      </p:sp>
    </p:spTree>
    <p:extLst>
      <p:ext uri="{BB962C8B-B14F-4D97-AF65-F5344CB8AC3E}">
        <p14:creationId xmlns:p14="http://schemas.microsoft.com/office/powerpoint/2010/main" val="2668065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36E470-3595-435F-B39E-4F826216EC5A}"/>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en-CH" smtClean="0"/>
              <a:t>08/28/2025</a:t>
            </a:fld>
            <a:endParaRPr lang="en-CH"/>
          </a:p>
        </p:txBody>
      </p:sp>
      <p:sp>
        <p:nvSpPr>
          <p:cNvPr id="3" name="Footer Placeholder 2">
            <a:extLst>
              <a:ext uri="{FF2B5EF4-FFF2-40B4-BE49-F238E27FC236}">
                <a16:creationId xmlns:a16="http://schemas.microsoft.com/office/drawing/2014/main" id="{B6759E66-783A-49F6-AEDC-5FEE09B906DD}"/>
              </a:ext>
            </a:extLst>
          </p:cNvPr>
          <p:cNvSpPr>
            <a:spLocks noGrp="1"/>
          </p:cNvSpPr>
          <p:nvPr>
            <p:ph type="ftr" sz="quarter" idx="11"/>
          </p:nvPr>
        </p:nvSpPr>
        <p:spPr>
          <a:xfrm>
            <a:off x="4038600" y="6356350"/>
            <a:ext cx="4114800" cy="365125"/>
          </a:xfrm>
          <a:prstGeom prst="rect">
            <a:avLst/>
          </a:prstGeom>
        </p:spPr>
        <p:txBody>
          <a:bodyPr/>
          <a:lstStyle/>
          <a:p>
            <a:endParaRPr lang="en-CH"/>
          </a:p>
        </p:txBody>
      </p:sp>
      <p:sp>
        <p:nvSpPr>
          <p:cNvPr id="4" name="Slide Number Placeholder 3">
            <a:extLst>
              <a:ext uri="{FF2B5EF4-FFF2-40B4-BE49-F238E27FC236}">
                <a16:creationId xmlns:a16="http://schemas.microsoft.com/office/drawing/2014/main" id="{C4DDBD1F-3457-4B47-AF7B-3909AA22ADD9}"/>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en-CH" smtClean="0"/>
              <a:t>‹nº›</a:t>
            </a:fld>
            <a:endParaRPr lang="en-CH"/>
          </a:p>
        </p:txBody>
      </p:sp>
    </p:spTree>
    <p:extLst>
      <p:ext uri="{BB962C8B-B14F-4D97-AF65-F5344CB8AC3E}">
        <p14:creationId xmlns:p14="http://schemas.microsoft.com/office/powerpoint/2010/main" val="3591838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6286C-026E-4475-80A8-04096D8351A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H"/>
          </a:p>
        </p:txBody>
      </p:sp>
      <p:sp>
        <p:nvSpPr>
          <p:cNvPr id="3" name="Content Placeholder 2">
            <a:extLst>
              <a:ext uri="{FF2B5EF4-FFF2-40B4-BE49-F238E27FC236}">
                <a16:creationId xmlns:a16="http://schemas.microsoft.com/office/drawing/2014/main" id="{E8294557-2394-4A99-8D2C-5EEA94C1498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Text Placeholder 3">
            <a:extLst>
              <a:ext uri="{FF2B5EF4-FFF2-40B4-BE49-F238E27FC236}">
                <a16:creationId xmlns:a16="http://schemas.microsoft.com/office/drawing/2014/main" id="{270135C3-9383-498F-A10F-B1364FD013F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FD23F0-44B4-4262-BCF7-3F5F9E7A9744}"/>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en-CH" smtClean="0"/>
              <a:t>08/28/2025</a:t>
            </a:fld>
            <a:endParaRPr lang="en-CH"/>
          </a:p>
        </p:txBody>
      </p:sp>
      <p:sp>
        <p:nvSpPr>
          <p:cNvPr id="6" name="Footer Placeholder 5">
            <a:extLst>
              <a:ext uri="{FF2B5EF4-FFF2-40B4-BE49-F238E27FC236}">
                <a16:creationId xmlns:a16="http://schemas.microsoft.com/office/drawing/2014/main" id="{7C80FDFD-E519-4E5F-9FD0-509298BC39B2}"/>
              </a:ext>
            </a:extLst>
          </p:cNvPr>
          <p:cNvSpPr>
            <a:spLocks noGrp="1"/>
          </p:cNvSpPr>
          <p:nvPr>
            <p:ph type="ftr" sz="quarter" idx="11"/>
          </p:nvPr>
        </p:nvSpPr>
        <p:spPr>
          <a:xfrm>
            <a:off x="4038600" y="6356350"/>
            <a:ext cx="4114800" cy="365125"/>
          </a:xfrm>
          <a:prstGeom prst="rect">
            <a:avLst/>
          </a:prstGeom>
        </p:spPr>
        <p:txBody>
          <a:bodyPr/>
          <a:lstStyle/>
          <a:p>
            <a:endParaRPr lang="en-CH"/>
          </a:p>
        </p:txBody>
      </p:sp>
      <p:sp>
        <p:nvSpPr>
          <p:cNvPr id="7" name="Slide Number Placeholder 6">
            <a:extLst>
              <a:ext uri="{FF2B5EF4-FFF2-40B4-BE49-F238E27FC236}">
                <a16:creationId xmlns:a16="http://schemas.microsoft.com/office/drawing/2014/main" id="{8285EE89-E30B-4720-AE66-93D20F2D121D}"/>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en-CH" smtClean="0"/>
              <a:t>‹nº›</a:t>
            </a:fld>
            <a:endParaRPr lang="en-CH"/>
          </a:p>
        </p:txBody>
      </p:sp>
    </p:spTree>
    <p:extLst>
      <p:ext uri="{BB962C8B-B14F-4D97-AF65-F5344CB8AC3E}">
        <p14:creationId xmlns:p14="http://schemas.microsoft.com/office/powerpoint/2010/main" val="3418579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97EA9-12B4-45DC-A0E2-F43DF5EC8E5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H"/>
          </a:p>
        </p:txBody>
      </p:sp>
      <p:sp>
        <p:nvSpPr>
          <p:cNvPr id="3" name="Picture Placeholder 2">
            <a:extLst>
              <a:ext uri="{FF2B5EF4-FFF2-40B4-BE49-F238E27FC236}">
                <a16:creationId xmlns:a16="http://schemas.microsoft.com/office/drawing/2014/main" id="{11CBD3E8-C3B6-4DCB-922F-F0D01E0F20A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H"/>
          </a:p>
        </p:txBody>
      </p:sp>
      <p:sp>
        <p:nvSpPr>
          <p:cNvPr id="4" name="Text Placeholder 3">
            <a:extLst>
              <a:ext uri="{FF2B5EF4-FFF2-40B4-BE49-F238E27FC236}">
                <a16:creationId xmlns:a16="http://schemas.microsoft.com/office/drawing/2014/main" id="{16BD5033-7259-4CE6-AE5F-8F2F0113A8C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B9F0214-DAD0-41DB-A622-4E25CB3991BD}"/>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en-CH" smtClean="0"/>
              <a:t>08/28/2025</a:t>
            </a:fld>
            <a:endParaRPr lang="en-CH"/>
          </a:p>
        </p:txBody>
      </p:sp>
      <p:sp>
        <p:nvSpPr>
          <p:cNvPr id="6" name="Footer Placeholder 5">
            <a:extLst>
              <a:ext uri="{FF2B5EF4-FFF2-40B4-BE49-F238E27FC236}">
                <a16:creationId xmlns:a16="http://schemas.microsoft.com/office/drawing/2014/main" id="{2E34270C-4443-4E27-BD8A-5F4AB8F67100}"/>
              </a:ext>
            </a:extLst>
          </p:cNvPr>
          <p:cNvSpPr>
            <a:spLocks noGrp="1"/>
          </p:cNvSpPr>
          <p:nvPr>
            <p:ph type="ftr" sz="quarter" idx="11"/>
          </p:nvPr>
        </p:nvSpPr>
        <p:spPr>
          <a:xfrm>
            <a:off x="4038600" y="6356350"/>
            <a:ext cx="4114800" cy="365125"/>
          </a:xfrm>
          <a:prstGeom prst="rect">
            <a:avLst/>
          </a:prstGeom>
        </p:spPr>
        <p:txBody>
          <a:bodyPr/>
          <a:lstStyle/>
          <a:p>
            <a:endParaRPr lang="en-CH"/>
          </a:p>
        </p:txBody>
      </p:sp>
      <p:sp>
        <p:nvSpPr>
          <p:cNvPr id="7" name="Slide Number Placeholder 6">
            <a:extLst>
              <a:ext uri="{FF2B5EF4-FFF2-40B4-BE49-F238E27FC236}">
                <a16:creationId xmlns:a16="http://schemas.microsoft.com/office/drawing/2014/main" id="{68D8EA9D-1F7E-4ECA-8FF8-66AFB940A7CD}"/>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en-CH" smtClean="0"/>
              <a:t>‹nº›</a:t>
            </a:fld>
            <a:endParaRPr lang="en-CH"/>
          </a:p>
        </p:txBody>
      </p:sp>
    </p:spTree>
    <p:extLst>
      <p:ext uri="{BB962C8B-B14F-4D97-AF65-F5344CB8AC3E}">
        <p14:creationId xmlns:p14="http://schemas.microsoft.com/office/powerpoint/2010/main" val="3594878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CCD70-B67B-4905-BEDC-8ED9914B11C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F4B6D3EC-BE4E-4269-99F1-8369746781C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81EDDA91-7C5F-4A8E-902E-D00648D3A9A3}"/>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en-CH" smtClean="0"/>
              <a:t>08/28/2025</a:t>
            </a:fld>
            <a:endParaRPr lang="en-CH"/>
          </a:p>
        </p:txBody>
      </p:sp>
      <p:sp>
        <p:nvSpPr>
          <p:cNvPr id="5" name="Footer Placeholder 4">
            <a:extLst>
              <a:ext uri="{FF2B5EF4-FFF2-40B4-BE49-F238E27FC236}">
                <a16:creationId xmlns:a16="http://schemas.microsoft.com/office/drawing/2014/main" id="{F03E7EFB-3BC6-4D20-9261-CE7439433815}"/>
              </a:ext>
            </a:extLst>
          </p:cNvPr>
          <p:cNvSpPr>
            <a:spLocks noGrp="1"/>
          </p:cNvSpPr>
          <p:nvPr>
            <p:ph type="ftr" sz="quarter" idx="11"/>
          </p:nvPr>
        </p:nvSpPr>
        <p:spPr>
          <a:xfrm>
            <a:off x="4038600" y="6356350"/>
            <a:ext cx="4114800" cy="365125"/>
          </a:xfrm>
          <a:prstGeom prst="rect">
            <a:avLst/>
          </a:prstGeom>
        </p:spPr>
        <p:txBody>
          <a:bodyPr/>
          <a:lstStyle/>
          <a:p>
            <a:endParaRPr lang="en-CH"/>
          </a:p>
        </p:txBody>
      </p:sp>
      <p:sp>
        <p:nvSpPr>
          <p:cNvPr id="6" name="Slide Number Placeholder 5">
            <a:extLst>
              <a:ext uri="{FF2B5EF4-FFF2-40B4-BE49-F238E27FC236}">
                <a16:creationId xmlns:a16="http://schemas.microsoft.com/office/drawing/2014/main" id="{BC1430C7-6764-48DC-A6C8-22A118BACDA2}"/>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en-CH" smtClean="0"/>
              <a:t>‹nº›</a:t>
            </a:fld>
            <a:endParaRPr lang="en-CH"/>
          </a:p>
        </p:txBody>
      </p:sp>
    </p:spTree>
    <p:extLst>
      <p:ext uri="{BB962C8B-B14F-4D97-AF65-F5344CB8AC3E}">
        <p14:creationId xmlns:p14="http://schemas.microsoft.com/office/powerpoint/2010/main" val="2482714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CCA0DB-9740-486E-BFDA-24AC2EC7055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40DA1A0C-B511-47E1-A9E3-6E9F06B9188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90FA2332-047C-4AB4-8A65-DE3BADF1EEF2}"/>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en-CH" smtClean="0"/>
              <a:t>08/28/2025</a:t>
            </a:fld>
            <a:endParaRPr lang="en-CH"/>
          </a:p>
        </p:txBody>
      </p:sp>
      <p:sp>
        <p:nvSpPr>
          <p:cNvPr id="5" name="Footer Placeholder 4">
            <a:extLst>
              <a:ext uri="{FF2B5EF4-FFF2-40B4-BE49-F238E27FC236}">
                <a16:creationId xmlns:a16="http://schemas.microsoft.com/office/drawing/2014/main" id="{A959C1B2-6769-4751-919D-519D53971BD1}"/>
              </a:ext>
            </a:extLst>
          </p:cNvPr>
          <p:cNvSpPr>
            <a:spLocks noGrp="1"/>
          </p:cNvSpPr>
          <p:nvPr>
            <p:ph type="ftr" sz="quarter" idx="11"/>
          </p:nvPr>
        </p:nvSpPr>
        <p:spPr>
          <a:xfrm>
            <a:off x="4038600" y="6356350"/>
            <a:ext cx="4114800" cy="365125"/>
          </a:xfrm>
          <a:prstGeom prst="rect">
            <a:avLst/>
          </a:prstGeom>
        </p:spPr>
        <p:txBody>
          <a:bodyPr/>
          <a:lstStyle/>
          <a:p>
            <a:endParaRPr lang="en-CH"/>
          </a:p>
        </p:txBody>
      </p:sp>
      <p:sp>
        <p:nvSpPr>
          <p:cNvPr id="6" name="Slide Number Placeholder 5">
            <a:extLst>
              <a:ext uri="{FF2B5EF4-FFF2-40B4-BE49-F238E27FC236}">
                <a16:creationId xmlns:a16="http://schemas.microsoft.com/office/drawing/2014/main" id="{6C1230A6-6A26-4AF3-967A-34B1A4DF52B8}"/>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en-CH" smtClean="0"/>
              <a:t>‹nº›</a:t>
            </a:fld>
            <a:endParaRPr lang="en-CH"/>
          </a:p>
        </p:txBody>
      </p:sp>
    </p:spTree>
    <p:extLst>
      <p:ext uri="{BB962C8B-B14F-4D97-AF65-F5344CB8AC3E}">
        <p14:creationId xmlns:p14="http://schemas.microsoft.com/office/powerpoint/2010/main" val="1774641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Content" preserve="1" userDrawn="1">
  <p:cSld name="Title &amp;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034587" y="6623100"/>
            <a:ext cx="1648619" cy="216000"/>
          </a:xfrm>
          <a:prstGeom prst="rect">
            <a:avLst/>
          </a:prstGeom>
        </p:spPr>
        <p:txBody>
          <a:bodyPr/>
          <a:lstStyle/>
          <a:p>
            <a:fld id="{04260D4A-DEC1-45DD-8AB2-A3349BAAA59E}" type="slidenum">
              <a:rPr lang="en-US" smtClean="0"/>
              <a:pPr/>
              <a:t>‹nº›</a:t>
            </a:fld>
            <a:endParaRPr lang="en-US"/>
          </a:p>
        </p:txBody>
      </p:sp>
      <p:sp>
        <p:nvSpPr>
          <p:cNvPr id="14" name="Text Placeholder 13"/>
          <p:cNvSpPr>
            <a:spLocks noGrp="1"/>
          </p:cNvSpPr>
          <p:nvPr>
            <p:ph type="body" sz="quarter" idx="13"/>
          </p:nvPr>
        </p:nvSpPr>
        <p:spPr>
          <a:xfrm>
            <a:off x="507207" y="946614"/>
            <a:ext cx="11174400" cy="360000"/>
          </a:xfrm>
          <a:prstGeom prst="rect">
            <a:avLst/>
          </a:prstGeom>
        </p:spPr>
        <p:txBody>
          <a:bodyPr lIns="0" tIns="0" rIns="0" bIns="0" anchor="b">
            <a:noAutofit/>
          </a:bodyPr>
          <a:lstStyle>
            <a:lvl1pPr algn="l" defTabSz="914400" rtl="0" eaLnBrk="1" latinLnBrk="0" hangingPunct="1">
              <a:lnSpc>
                <a:spcPts val="3300"/>
              </a:lnSpc>
              <a:spcBef>
                <a:spcPct val="0"/>
              </a:spcBef>
              <a:spcAft>
                <a:spcPts val="0"/>
              </a:spcAft>
              <a:buNone/>
              <a:defRPr lang="en-US" sz="2200" b="1" kern="1200" spc="-100" baseline="0" dirty="0">
                <a:solidFill>
                  <a:schemeClr val="accent2"/>
                </a:solidFill>
                <a:latin typeface="Century Gothic" panose="020B0502020202020204" pitchFamily="34" charset="0"/>
                <a:ea typeface="+mj-ea"/>
                <a:cs typeface="+mj-cs"/>
              </a:defRPr>
            </a:lvl1pPr>
          </a:lstStyle>
          <a:p>
            <a:pPr lvl="0"/>
            <a:r>
              <a:rPr lang="en-US" dirty="0"/>
              <a:t>Click to edit Master text styles</a:t>
            </a:r>
          </a:p>
        </p:txBody>
      </p:sp>
      <p:sp>
        <p:nvSpPr>
          <p:cNvPr id="10" name="Content Placeholder 9"/>
          <p:cNvSpPr>
            <a:spLocks noGrp="1"/>
          </p:cNvSpPr>
          <p:nvPr>
            <p:ph sz="quarter" idx="14"/>
          </p:nvPr>
        </p:nvSpPr>
        <p:spPr>
          <a:xfrm>
            <a:off x="507195" y="1511188"/>
            <a:ext cx="11174412" cy="4500000"/>
          </a:xfrm>
          <a:prstGeom prst="rect">
            <a:avLst/>
          </a:prstGeom>
        </p:spPr>
        <p:txBody>
          <a:bodyPr/>
          <a:lstStyle>
            <a:lvl1pPr>
              <a:defRPr sz="2200">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88630" y="514614"/>
            <a:ext cx="9792000" cy="432000"/>
          </a:xfrm>
          <a:prstGeom prst="rect">
            <a:avLst/>
          </a:prstGeom>
        </p:spPr>
        <p:txBody>
          <a:bodyPr/>
          <a:lstStyle>
            <a:lvl1pPr>
              <a:defRPr sz="3000" b="1">
                <a:solidFill>
                  <a:schemeClr val="accent1"/>
                </a:solidFill>
                <a:latin typeface="Century Gothic" panose="020B0502020202020204"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C62BEDE9-A43C-A14D-BFE7-B85F455EE8F8}"/>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sp>
        <p:nvSpPr>
          <p:cNvPr id="9" name="Rectangle 8">
            <a:extLst>
              <a:ext uri="{FF2B5EF4-FFF2-40B4-BE49-F238E27FC236}">
                <a16:creationId xmlns:a16="http://schemas.microsoft.com/office/drawing/2014/main" id="{83ECFC17-58E7-EB4A-B4DC-42C788BDC60C}"/>
              </a:ext>
            </a:extLst>
          </p:cNvPr>
          <p:cNvSpPr/>
          <p:nvPr userDrawn="1"/>
        </p:nvSpPr>
        <p:spPr>
          <a:xfrm>
            <a:off x="0" y="6604200"/>
            <a:ext cx="12192000" cy="2538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2" name="Slide Number Placeholder 5">
            <a:extLst>
              <a:ext uri="{FF2B5EF4-FFF2-40B4-BE49-F238E27FC236}">
                <a16:creationId xmlns:a16="http://schemas.microsoft.com/office/drawing/2014/main" id="{D33E077A-DF5E-424F-8D61-C1885D3B0DAB}"/>
              </a:ext>
            </a:extLst>
          </p:cNvPr>
          <p:cNvSpPr txBox="1">
            <a:spLocks/>
          </p:cNvSpPr>
          <p:nvPr userDrawn="1"/>
        </p:nvSpPr>
        <p:spPr>
          <a:xfrm>
            <a:off x="10405922" y="6642000"/>
            <a:ext cx="1648619" cy="216000"/>
          </a:xfrm>
          <a:prstGeom prst="rect">
            <a:avLst/>
          </a:prstGeom>
        </p:spPr>
        <p:txBody>
          <a:bodyPr vert="horz" lIns="0" tIns="0" rIns="0" bIns="0" rtlCol="0" anchor="ctr" anchorCtr="0">
            <a:noAutofit/>
          </a:bodyPr>
          <a:lstStyle>
            <a:defPPr>
              <a:defRPr lang="en-CH"/>
            </a:defPPr>
            <a:lvl1pPr marL="0" algn="r"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B918AD-5F4D-49AE-B18F-E06A9462217A}" type="slidenum">
              <a:rPr lang="en-US" smtClean="0"/>
              <a:pPr/>
              <a:t>‹nº›</a:t>
            </a:fld>
            <a:endParaRPr lang="en-US" dirty="0"/>
          </a:p>
        </p:txBody>
      </p:sp>
      <p:pic>
        <p:nvPicPr>
          <p:cNvPr id="3" name="Imagem 2" descr="Logotipo&#10;&#10;O conteúdo gerado por IA pode estar incorreto.">
            <a:extLst>
              <a:ext uri="{FF2B5EF4-FFF2-40B4-BE49-F238E27FC236}">
                <a16:creationId xmlns:a16="http://schemas.microsoft.com/office/drawing/2014/main" id="{FAFD088F-6A5F-ACFE-64F3-FB98A82A459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71561" y="5526858"/>
            <a:ext cx="982980" cy="893728"/>
          </a:xfrm>
          <a:prstGeom prst="rect">
            <a:avLst/>
          </a:prstGeom>
        </p:spPr>
      </p:pic>
    </p:spTree>
    <p:extLst>
      <p:ext uri="{BB962C8B-B14F-4D97-AF65-F5344CB8AC3E}">
        <p14:creationId xmlns:p14="http://schemas.microsoft.com/office/powerpoint/2010/main" val="2057107417"/>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53" imgH="353" progId="TCLayout.ActiveDocument.1">
                  <p:embed/>
                </p:oleObj>
              </mc:Choice>
              <mc:Fallback>
                <p:oleObj name="think-cell Slide" r:id="rId4" imgW="353" imgH="353"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itle 6"/>
          <p:cNvSpPr>
            <a:spLocks noGrp="1"/>
          </p:cNvSpPr>
          <p:nvPr>
            <p:ph type="title"/>
          </p:nvPr>
        </p:nvSpPr>
        <p:spPr>
          <a:xfrm>
            <a:off x="507206" y="2313946"/>
            <a:ext cx="9792000" cy="432000"/>
          </a:xfrm>
          <a:prstGeom prst="rect">
            <a:avLst/>
          </a:prstGeom>
        </p:spPr>
        <p:txBody>
          <a:bodyPr/>
          <a:lstStyle>
            <a:lvl1pPr>
              <a:defRPr sz="4000" b="1">
                <a:solidFill>
                  <a:schemeClr val="accent1"/>
                </a:solidFill>
                <a:latin typeface="Century Gothic" panose="020B0502020202020204"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1A157C42-A791-DD4B-8824-DD8855140549}"/>
              </a:ext>
            </a:extLst>
          </p:cNvPr>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5484177"/>
            <a:ext cx="982980" cy="1122363"/>
          </a:xfrm>
          <a:prstGeom prst="rect">
            <a:avLst/>
          </a:prstGeom>
          <a:noFill/>
          <a:ln>
            <a:noFill/>
          </a:ln>
        </p:spPr>
      </p:pic>
      <p:pic>
        <p:nvPicPr>
          <p:cNvPr id="3" name="Picture 2">
            <a:extLst>
              <a:ext uri="{FF2B5EF4-FFF2-40B4-BE49-F238E27FC236}">
                <a16:creationId xmlns:a16="http://schemas.microsoft.com/office/drawing/2014/main" id="{95E54E74-F366-2848-BEB3-9B41F6F182CA}"/>
              </a:ext>
            </a:extLst>
          </p:cNvPr>
          <p:cNvPicPr>
            <a:picLocks noChangeAspect="1"/>
          </p:cNvPicPr>
          <p:nvPr userDrawn="1"/>
        </p:nvPicPr>
        <p:blipFill>
          <a:blip r:embed="rId7"/>
          <a:stretch>
            <a:fillRect/>
          </a:stretch>
        </p:blipFill>
        <p:spPr>
          <a:xfrm>
            <a:off x="0" y="6623100"/>
            <a:ext cx="12192000" cy="254000"/>
          </a:xfrm>
          <a:prstGeom prst="rect">
            <a:avLst/>
          </a:prstGeom>
        </p:spPr>
      </p:pic>
      <p:sp>
        <p:nvSpPr>
          <p:cNvPr id="11" name="Slide Number Placeholder 5">
            <a:extLst>
              <a:ext uri="{FF2B5EF4-FFF2-40B4-BE49-F238E27FC236}">
                <a16:creationId xmlns:a16="http://schemas.microsoft.com/office/drawing/2014/main" id="{42FD4ADF-9930-B540-A57A-78538EA59913}"/>
              </a:ext>
            </a:extLst>
          </p:cNvPr>
          <p:cNvSpPr txBox="1">
            <a:spLocks/>
          </p:cNvSpPr>
          <p:nvPr userDrawn="1"/>
        </p:nvSpPr>
        <p:spPr>
          <a:xfrm>
            <a:off x="10405922" y="6642000"/>
            <a:ext cx="1648619" cy="216000"/>
          </a:xfrm>
          <a:prstGeom prst="rect">
            <a:avLst/>
          </a:prstGeom>
        </p:spPr>
        <p:txBody>
          <a:bodyPr vert="horz" lIns="0" tIns="0" rIns="0" bIns="0" rtlCol="0" anchor="ctr" anchorCtr="0">
            <a:noAutofit/>
          </a:bodyPr>
          <a:lstStyle>
            <a:defPPr>
              <a:defRPr lang="en-CH"/>
            </a:defPPr>
            <a:lvl1pPr marL="0" algn="r" defTabSz="9144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FB918AD-5F4D-49AE-B18F-E06A9462217A}" type="slidenum">
              <a:rPr lang="en-US" smtClean="0"/>
              <a:pPr/>
              <a:t>‹nº›</a:t>
            </a:fld>
            <a:endParaRPr lang="en-US" dirty="0"/>
          </a:p>
        </p:txBody>
      </p:sp>
      <p:pic>
        <p:nvPicPr>
          <p:cNvPr id="4" name="Imagem 3" descr="Logotipo&#10;&#10;O conteúdo gerado por IA pode estar incorreto.">
            <a:extLst>
              <a:ext uri="{FF2B5EF4-FFF2-40B4-BE49-F238E27FC236}">
                <a16:creationId xmlns:a16="http://schemas.microsoft.com/office/drawing/2014/main" id="{3FEB6D12-2373-7F36-B656-6BD100C35B2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071561" y="5526858"/>
            <a:ext cx="982980" cy="893728"/>
          </a:xfrm>
          <a:prstGeom prst="rect">
            <a:avLst/>
          </a:prstGeom>
        </p:spPr>
      </p:pic>
    </p:spTree>
    <p:extLst>
      <p:ext uri="{BB962C8B-B14F-4D97-AF65-F5344CB8AC3E}">
        <p14:creationId xmlns:p14="http://schemas.microsoft.com/office/powerpoint/2010/main" val="1561711114"/>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 Internal" preserve="1" userDrawn="1">
  <p:cSld name="Section Header - Internal">
    <p:bg bwMode="gray">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53" imgH="353" progId="TCLayout.ActiveDocument.1">
                  <p:embed/>
                </p:oleObj>
              </mc:Choice>
              <mc:Fallback>
                <p:oleObj name="think-cell Slide" r:id="rId5" imgW="353" imgH="353"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E8E94F3-9FBF-45F5-9848-3D8FC241580A}"/>
              </a:ext>
            </a:extLst>
          </p:cNvPr>
          <p:cNvSpPr/>
          <p:nvPr userDrawn="1"/>
        </p:nvSpPr>
        <p:spPr>
          <a:xfrm>
            <a:off x="0" y="5558400"/>
            <a:ext cx="12192000" cy="1299600"/>
          </a:xfrm>
          <a:prstGeom prst="rect">
            <a:avLst/>
          </a:prstGeom>
          <a:gradFill>
            <a:gsLst>
              <a:gs pos="0">
                <a:schemeClr val="accent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ctrTitle"/>
          </p:nvPr>
        </p:nvSpPr>
        <p:spPr>
          <a:xfrm>
            <a:off x="507206" y="720000"/>
            <a:ext cx="11088000" cy="2934000"/>
          </a:xfrm>
          <a:prstGeom prst="rect">
            <a:avLst/>
          </a:prstGeom>
        </p:spPr>
        <p:txBody>
          <a:bodyPr anchor="b">
            <a:normAutofit/>
          </a:bodyPr>
          <a:lstStyle>
            <a:lvl1pPr algn="l">
              <a:lnSpc>
                <a:spcPts val="6500"/>
              </a:lnSpc>
              <a:defRPr sz="6000" b="1">
                <a:solidFill>
                  <a:schemeClr val="accent1"/>
                </a:solidFill>
                <a:effectLst/>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507205" y="3688350"/>
            <a:ext cx="11088000" cy="1617074"/>
          </a:xfrm>
          <a:prstGeom prst="rect">
            <a:avLst/>
          </a:prstGeom>
        </p:spPr>
        <p:txBody>
          <a:bodyPr lIns="0" rIns="0" anchor="t">
            <a:noAutofit/>
          </a:bodyPr>
          <a:lstStyle>
            <a:lvl1pPr marL="0" indent="0" algn="l">
              <a:buNone/>
              <a:defRPr lang="en-US" sz="4000" b="1" kern="1200" spc="-100" baseline="0" dirty="0">
                <a:solidFill>
                  <a:schemeClr val="accent2"/>
                </a:solidFill>
                <a:effectLst/>
                <a:latin typeface="Century Gothic" panose="020B0502020202020204" pitchFamily="34" charset="0"/>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Classification" hidden="1"/>
          <p:cNvSpPr txBox="1">
            <a:spLocks/>
          </p:cNvSpPr>
          <p:nvPr userDrawn="1">
            <p:custDataLst>
              <p:tags r:id="rId3"/>
            </p:custDataLst>
          </p:nvPr>
        </p:nvSpPr>
        <p:spPr>
          <a:xfrm>
            <a:off x="507205" y="0"/>
            <a:ext cx="1427759" cy="177686"/>
          </a:xfrm>
          <a:prstGeom prst="rect">
            <a:avLst/>
          </a:prstGeom>
          <a:solidFill>
            <a:srgbClr val="7A1D3A"/>
          </a:solidFill>
        </p:spPr>
        <p:txBody>
          <a:bodyPr vert="horz" lIns="0" tIns="0" rIns="0" bIns="0" rtlCol="0" anchor="ctr" anchorCtr="0">
            <a:noAutofit/>
          </a:bodyPr>
          <a:lstStyle>
            <a:defPPr>
              <a:defRPr lang="en-US"/>
            </a:defPPr>
            <a:lvl1pPr marL="0" algn="l" defTabSz="228600" rtl="0" eaLnBrk="1" latinLnBrk="0" hangingPunct="1">
              <a:defRPr sz="1000" kern="1200">
                <a:solidFill>
                  <a:schemeClr val="bg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a:r>
              <a:rPr lang="en-US" sz="900">
                <a:solidFill>
                  <a:srgbClr val="FFFFFF"/>
                </a:solidFill>
                <a:latin typeface="+mj-lt"/>
              </a:rPr>
              <a:t>Strictly confidential</a:t>
            </a:r>
          </a:p>
        </p:txBody>
      </p:sp>
      <p:pic>
        <p:nvPicPr>
          <p:cNvPr id="8" name="Picture 7">
            <a:extLst>
              <a:ext uri="{FF2B5EF4-FFF2-40B4-BE49-F238E27FC236}">
                <a16:creationId xmlns:a16="http://schemas.microsoft.com/office/drawing/2014/main" id="{BD9C1FFE-CE2F-FC43-95DF-C2C9DCE31DD7}"/>
              </a:ext>
            </a:extLst>
          </p:cNvPr>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5304" y="124468"/>
            <a:ext cx="1277726" cy="1428108"/>
          </a:xfrm>
          <a:prstGeom prst="rect">
            <a:avLst/>
          </a:prstGeom>
          <a:noFill/>
          <a:ln>
            <a:noFill/>
          </a:ln>
        </p:spPr>
      </p:pic>
      <p:pic>
        <p:nvPicPr>
          <p:cNvPr id="10" name="Picture 9" descr="https://extranet.who.int/datacol/answer_upload.asp?survey_id=475&amp;view_id=326&amp;question_id=15106&amp;answer_id=47397&amp;respondent_id=22063">
            <a:extLst>
              <a:ext uri="{FF2B5EF4-FFF2-40B4-BE49-F238E27FC236}">
                <a16:creationId xmlns:a16="http://schemas.microsoft.com/office/drawing/2014/main" id="{1AC5AAA3-0566-8D49-AA48-5D77450E64C2}"/>
              </a:ext>
            </a:extLst>
          </p:cNvPr>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601200" y="163778"/>
            <a:ext cx="2395909" cy="842062"/>
          </a:xfrm>
          <a:prstGeom prst="rect">
            <a:avLst/>
          </a:prstGeom>
          <a:noFill/>
          <a:ln>
            <a:noFill/>
          </a:ln>
        </p:spPr>
      </p:pic>
    </p:spTree>
    <p:extLst>
      <p:ext uri="{BB962C8B-B14F-4D97-AF65-F5344CB8AC3E}">
        <p14:creationId xmlns:p14="http://schemas.microsoft.com/office/powerpoint/2010/main" val="1543580012"/>
      </p:ext>
    </p:extLst>
  </p:cSld>
  <p:clrMapOvr>
    <a:overrideClrMapping bg1="lt1" tx1="dk1" bg2="lt2" tx2="dk2" accent1="accent1" accent2="accent2" accent3="accent3" accent4="accent4" accent5="accent5" accent6="accent6" hlink="hlink" folHlink="folHlink"/>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2DE9-5F77-4538-9A47-EA21E6B19F9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30AB3F9C-D6E1-4D62-B01B-E65D1EF6B5D5}"/>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D121EFFA-5052-45D6-9E12-3BE55EA15657}"/>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en-CH" smtClean="0"/>
              <a:t>08/28/2025</a:t>
            </a:fld>
            <a:endParaRPr lang="en-CH"/>
          </a:p>
        </p:txBody>
      </p:sp>
      <p:sp>
        <p:nvSpPr>
          <p:cNvPr id="5" name="Footer Placeholder 4">
            <a:extLst>
              <a:ext uri="{FF2B5EF4-FFF2-40B4-BE49-F238E27FC236}">
                <a16:creationId xmlns:a16="http://schemas.microsoft.com/office/drawing/2014/main" id="{A20E105F-EDE1-4C00-A310-6FC5DAB62D9F}"/>
              </a:ext>
            </a:extLst>
          </p:cNvPr>
          <p:cNvSpPr>
            <a:spLocks noGrp="1"/>
          </p:cNvSpPr>
          <p:nvPr>
            <p:ph type="ftr" sz="quarter" idx="11"/>
          </p:nvPr>
        </p:nvSpPr>
        <p:spPr>
          <a:xfrm>
            <a:off x="4038600" y="6356350"/>
            <a:ext cx="4114800" cy="365125"/>
          </a:xfrm>
          <a:prstGeom prst="rect">
            <a:avLst/>
          </a:prstGeom>
        </p:spPr>
        <p:txBody>
          <a:bodyPr/>
          <a:lstStyle/>
          <a:p>
            <a:endParaRPr lang="en-CH"/>
          </a:p>
        </p:txBody>
      </p:sp>
      <p:sp>
        <p:nvSpPr>
          <p:cNvPr id="6" name="Slide Number Placeholder 5">
            <a:extLst>
              <a:ext uri="{FF2B5EF4-FFF2-40B4-BE49-F238E27FC236}">
                <a16:creationId xmlns:a16="http://schemas.microsoft.com/office/drawing/2014/main" id="{C110D5D1-95DA-48C5-8559-429A98FBF50B}"/>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en-CH" smtClean="0"/>
              <a:t>‹nº›</a:t>
            </a:fld>
            <a:endParaRPr lang="en-CH"/>
          </a:p>
        </p:txBody>
      </p:sp>
      <p:pic>
        <p:nvPicPr>
          <p:cNvPr id="7" name="Picture 6">
            <a:extLst>
              <a:ext uri="{FF2B5EF4-FFF2-40B4-BE49-F238E27FC236}">
                <a16:creationId xmlns:a16="http://schemas.microsoft.com/office/drawing/2014/main" id="{CF95AEC8-AEE7-4D23-AE00-B67DCD8F3909}"/>
              </a:ext>
            </a:extLst>
          </p:cNvPr>
          <p:cNvPicPr>
            <a:picLocks noChangeAspect="1"/>
          </p:cNvPicPr>
          <p:nvPr userDrawn="1"/>
        </p:nvPicPr>
        <p:blipFill>
          <a:blip r:embed="rId2"/>
          <a:stretch>
            <a:fillRect/>
          </a:stretch>
        </p:blipFill>
        <p:spPr>
          <a:xfrm>
            <a:off x="0" y="5705776"/>
            <a:ext cx="841321" cy="1121761"/>
          </a:xfrm>
          <a:prstGeom prst="rect">
            <a:avLst/>
          </a:prstGeom>
        </p:spPr>
      </p:pic>
      <p:pic>
        <p:nvPicPr>
          <p:cNvPr id="8" name="Picture 7">
            <a:extLst>
              <a:ext uri="{FF2B5EF4-FFF2-40B4-BE49-F238E27FC236}">
                <a16:creationId xmlns:a16="http://schemas.microsoft.com/office/drawing/2014/main" id="{DB0EA716-85A3-434E-A3EB-584F97FD183A}"/>
              </a:ext>
            </a:extLst>
          </p:cNvPr>
          <p:cNvPicPr>
            <a:picLocks noChangeAspect="1"/>
          </p:cNvPicPr>
          <p:nvPr userDrawn="1"/>
        </p:nvPicPr>
        <p:blipFill>
          <a:blip r:embed="rId3"/>
          <a:stretch>
            <a:fillRect/>
          </a:stretch>
        </p:blipFill>
        <p:spPr>
          <a:xfrm>
            <a:off x="10215262" y="6223981"/>
            <a:ext cx="1871634" cy="603556"/>
          </a:xfrm>
          <a:prstGeom prst="rect">
            <a:avLst/>
          </a:prstGeom>
        </p:spPr>
      </p:pic>
    </p:spTree>
    <p:extLst>
      <p:ext uri="{BB962C8B-B14F-4D97-AF65-F5344CB8AC3E}">
        <p14:creationId xmlns:p14="http://schemas.microsoft.com/office/powerpoint/2010/main" val="3277233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46505-3C7E-4397-9896-350F857EFDA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CH"/>
          </a:p>
        </p:txBody>
      </p:sp>
      <p:sp>
        <p:nvSpPr>
          <p:cNvPr id="3" name="Text Placeholder 2">
            <a:extLst>
              <a:ext uri="{FF2B5EF4-FFF2-40B4-BE49-F238E27FC236}">
                <a16:creationId xmlns:a16="http://schemas.microsoft.com/office/drawing/2014/main" id="{8BAB2C53-552C-4CC3-8C55-107034EA669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25B7EA1-CB60-4EF2-B64D-1921E6486736}"/>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en-CH" smtClean="0"/>
              <a:t>08/28/2025</a:t>
            </a:fld>
            <a:endParaRPr lang="en-CH"/>
          </a:p>
        </p:txBody>
      </p:sp>
      <p:sp>
        <p:nvSpPr>
          <p:cNvPr id="5" name="Footer Placeholder 4">
            <a:extLst>
              <a:ext uri="{FF2B5EF4-FFF2-40B4-BE49-F238E27FC236}">
                <a16:creationId xmlns:a16="http://schemas.microsoft.com/office/drawing/2014/main" id="{AF635FA2-DD7C-479D-9ADB-6135A69EB0A3}"/>
              </a:ext>
            </a:extLst>
          </p:cNvPr>
          <p:cNvSpPr>
            <a:spLocks noGrp="1"/>
          </p:cNvSpPr>
          <p:nvPr>
            <p:ph type="ftr" sz="quarter" idx="11"/>
          </p:nvPr>
        </p:nvSpPr>
        <p:spPr>
          <a:xfrm>
            <a:off x="4038600" y="6356350"/>
            <a:ext cx="4114800" cy="365125"/>
          </a:xfrm>
          <a:prstGeom prst="rect">
            <a:avLst/>
          </a:prstGeom>
        </p:spPr>
        <p:txBody>
          <a:bodyPr/>
          <a:lstStyle/>
          <a:p>
            <a:endParaRPr lang="en-CH"/>
          </a:p>
        </p:txBody>
      </p:sp>
      <p:sp>
        <p:nvSpPr>
          <p:cNvPr id="6" name="Slide Number Placeholder 5">
            <a:extLst>
              <a:ext uri="{FF2B5EF4-FFF2-40B4-BE49-F238E27FC236}">
                <a16:creationId xmlns:a16="http://schemas.microsoft.com/office/drawing/2014/main" id="{F9522A52-B7CF-47E6-813C-D86B4CE84156}"/>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en-CH" smtClean="0"/>
              <a:t>‹nº›</a:t>
            </a:fld>
            <a:endParaRPr lang="en-CH"/>
          </a:p>
        </p:txBody>
      </p:sp>
    </p:spTree>
    <p:extLst>
      <p:ext uri="{BB962C8B-B14F-4D97-AF65-F5344CB8AC3E}">
        <p14:creationId xmlns:p14="http://schemas.microsoft.com/office/powerpoint/2010/main" val="3099041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93B45-FDE0-406B-BC76-68C377CE299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D7AD8205-5E93-4BDA-B8EF-7DDA9D087C94}"/>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Content Placeholder 3">
            <a:extLst>
              <a:ext uri="{FF2B5EF4-FFF2-40B4-BE49-F238E27FC236}">
                <a16:creationId xmlns:a16="http://schemas.microsoft.com/office/drawing/2014/main" id="{CAC4EEC3-87A3-47A5-AB2B-80E9D0766B10}"/>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Date Placeholder 4">
            <a:extLst>
              <a:ext uri="{FF2B5EF4-FFF2-40B4-BE49-F238E27FC236}">
                <a16:creationId xmlns:a16="http://schemas.microsoft.com/office/drawing/2014/main" id="{B2ECBAA2-9BBA-4548-8380-1ED915ECF873}"/>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en-CH" smtClean="0"/>
              <a:t>08/28/2025</a:t>
            </a:fld>
            <a:endParaRPr lang="en-CH"/>
          </a:p>
        </p:txBody>
      </p:sp>
      <p:sp>
        <p:nvSpPr>
          <p:cNvPr id="6" name="Footer Placeholder 5">
            <a:extLst>
              <a:ext uri="{FF2B5EF4-FFF2-40B4-BE49-F238E27FC236}">
                <a16:creationId xmlns:a16="http://schemas.microsoft.com/office/drawing/2014/main" id="{380629EE-BAAD-483C-B196-7B38BCB0E42E}"/>
              </a:ext>
            </a:extLst>
          </p:cNvPr>
          <p:cNvSpPr>
            <a:spLocks noGrp="1"/>
          </p:cNvSpPr>
          <p:nvPr>
            <p:ph type="ftr" sz="quarter" idx="11"/>
          </p:nvPr>
        </p:nvSpPr>
        <p:spPr>
          <a:xfrm>
            <a:off x="4038600" y="6356350"/>
            <a:ext cx="4114800" cy="365125"/>
          </a:xfrm>
          <a:prstGeom prst="rect">
            <a:avLst/>
          </a:prstGeom>
        </p:spPr>
        <p:txBody>
          <a:bodyPr/>
          <a:lstStyle/>
          <a:p>
            <a:endParaRPr lang="en-CH"/>
          </a:p>
        </p:txBody>
      </p:sp>
      <p:sp>
        <p:nvSpPr>
          <p:cNvPr id="7" name="Slide Number Placeholder 6">
            <a:extLst>
              <a:ext uri="{FF2B5EF4-FFF2-40B4-BE49-F238E27FC236}">
                <a16:creationId xmlns:a16="http://schemas.microsoft.com/office/drawing/2014/main" id="{161F5FEE-9C50-48AA-ABB1-9FAD4AC4DB09}"/>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en-CH" smtClean="0"/>
              <a:t>‹nº›</a:t>
            </a:fld>
            <a:endParaRPr lang="en-CH"/>
          </a:p>
        </p:txBody>
      </p:sp>
    </p:spTree>
    <p:extLst>
      <p:ext uri="{BB962C8B-B14F-4D97-AF65-F5344CB8AC3E}">
        <p14:creationId xmlns:p14="http://schemas.microsoft.com/office/powerpoint/2010/main" val="2735183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04E47-229B-4ADC-95E0-F25D7B28C16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CH"/>
          </a:p>
        </p:txBody>
      </p:sp>
      <p:sp>
        <p:nvSpPr>
          <p:cNvPr id="3" name="Text Placeholder 2">
            <a:extLst>
              <a:ext uri="{FF2B5EF4-FFF2-40B4-BE49-F238E27FC236}">
                <a16:creationId xmlns:a16="http://schemas.microsoft.com/office/drawing/2014/main" id="{B280A2D8-3EE1-431B-BC75-44D5D634B02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FF78DAE-7305-4E0F-955F-E647C4AE4603}"/>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Text Placeholder 4">
            <a:extLst>
              <a:ext uri="{FF2B5EF4-FFF2-40B4-BE49-F238E27FC236}">
                <a16:creationId xmlns:a16="http://schemas.microsoft.com/office/drawing/2014/main" id="{FD4DBBEA-DFF1-4C55-9465-71C2BF510AB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0810729-6297-46A5-8E25-9C7489D0992E}"/>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7" name="Date Placeholder 6">
            <a:extLst>
              <a:ext uri="{FF2B5EF4-FFF2-40B4-BE49-F238E27FC236}">
                <a16:creationId xmlns:a16="http://schemas.microsoft.com/office/drawing/2014/main" id="{B40C1C3F-06FF-4498-85CF-30A670B936A6}"/>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en-CH" smtClean="0"/>
              <a:t>08/28/2025</a:t>
            </a:fld>
            <a:endParaRPr lang="en-CH"/>
          </a:p>
        </p:txBody>
      </p:sp>
      <p:sp>
        <p:nvSpPr>
          <p:cNvPr id="8" name="Footer Placeholder 7">
            <a:extLst>
              <a:ext uri="{FF2B5EF4-FFF2-40B4-BE49-F238E27FC236}">
                <a16:creationId xmlns:a16="http://schemas.microsoft.com/office/drawing/2014/main" id="{C8C74825-78DE-4860-AEEF-CA962B89AE59}"/>
              </a:ext>
            </a:extLst>
          </p:cNvPr>
          <p:cNvSpPr>
            <a:spLocks noGrp="1"/>
          </p:cNvSpPr>
          <p:nvPr>
            <p:ph type="ftr" sz="quarter" idx="11"/>
          </p:nvPr>
        </p:nvSpPr>
        <p:spPr>
          <a:xfrm>
            <a:off x="4038600" y="6356350"/>
            <a:ext cx="4114800" cy="365125"/>
          </a:xfrm>
          <a:prstGeom prst="rect">
            <a:avLst/>
          </a:prstGeom>
        </p:spPr>
        <p:txBody>
          <a:bodyPr/>
          <a:lstStyle/>
          <a:p>
            <a:endParaRPr lang="en-CH"/>
          </a:p>
        </p:txBody>
      </p:sp>
      <p:sp>
        <p:nvSpPr>
          <p:cNvPr id="9" name="Slide Number Placeholder 8">
            <a:extLst>
              <a:ext uri="{FF2B5EF4-FFF2-40B4-BE49-F238E27FC236}">
                <a16:creationId xmlns:a16="http://schemas.microsoft.com/office/drawing/2014/main" id="{54BD4D24-37AB-46B1-A451-C55C187CF36E}"/>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en-CH" smtClean="0"/>
              <a:t>‹nº›</a:t>
            </a:fld>
            <a:endParaRPr lang="en-CH"/>
          </a:p>
        </p:txBody>
      </p:sp>
    </p:spTree>
    <p:extLst>
      <p:ext uri="{BB962C8B-B14F-4D97-AF65-F5344CB8AC3E}">
        <p14:creationId xmlns:p14="http://schemas.microsoft.com/office/powerpoint/2010/main" val="2687260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A4EFD-22BD-468B-97BC-87689EA8690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H"/>
          </a:p>
        </p:txBody>
      </p:sp>
      <p:sp>
        <p:nvSpPr>
          <p:cNvPr id="3" name="Date Placeholder 2">
            <a:extLst>
              <a:ext uri="{FF2B5EF4-FFF2-40B4-BE49-F238E27FC236}">
                <a16:creationId xmlns:a16="http://schemas.microsoft.com/office/drawing/2014/main" id="{C101460D-B19A-470B-8570-70C846150397}"/>
              </a:ext>
            </a:extLst>
          </p:cNvPr>
          <p:cNvSpPr>
            <a:spLocks noGrp="1"/>
          </p:cNvSpPr>
          <p:nvPr>
            <p:ph type="dt" sz="half" idx="10"/>
          </p:nvPr>
        </p:nvSpPr>
        <p:spPr>
          <a:xfrm>
            <a:off x="838200" y="6356350"/>
            <a:ext cx="2743200" cy="365125"/>
          </a:xfrm>
          <a:prstGeom prst="rect">
            <a:avLst/>
          </a:prstGeom>
        </p:spPr>
        <p:txBody>
          <a:bodyPr/>
          <a:lstStyle/>
          <a:p>
            <a:fld id="{DE55411E-BC08-44A7-8F62-F22372D5DCBC}" type="datetimeFigureOut">
              <a:rPr lang="en-CH" smtClean="0"/>
              <a:t>08/28/2025</a:t>
            </a:fld>
            <a:endParaRPr lang="en-CH"/>
          </a:p>
        </p:txBody>
      </p:sp>
      <p:sp>
        <p:nvSpPr>
          <p:cNvPr id="4" name="Footer Placeholder 3">
            <a:extLst>
              <a:ext uri="{FF2B5EF4-FFF2-40B4-BE49-F238E27FC236}">
                <a16:creationId xmlns:a16="http://schemas.microsoft.com/office/drawing/2014/main" id="{4E49D1AE-5070-42C6-A4EF-5151FE6699E7}"/>
              </a:ext>
            </a:extLst>
          </p:cNvPr>
          <p:cNvSpPr>
            <a:spLocks noGrp="1"/>
          </p:cNvSpPr>
          <p:nvPr>
            <p:ph type="ftr" sz="quarter" idx="11"/>
          </p:nvPr>
        </p:nvSpPr>
        <p:spPr>
          <a:xfrm>
            <a:off x="4038600" y="6356350"/>
            <a:ext cx="4114800" cy="365125"/>
          </a:xfrm>
          <a:prstGeom prst="rect">
            <a:avLst/>
          </a:prstGeom>
        </p:spPr>
        <p:txBody>
          <a:bodyPr/>
          <a:lstStyle/>
          <a:p>
            <a:endParaRPr lang="en-CH"/>
          </a:p>
        </p:txBody>
      </p:sp>
      <p:sp>
        <p:nvSpPr>
          <p:cNvPr id="5" name="Slide Number Placeholder 4">
            <a:extLst>
              <a:ext uri="{FF2B5EF4-FFF2-40B4-BE49-F238E27FC236}">
                <a16:creationId xmlns:a16="http://schemas.microsoft.com/office/drawing/2014/main" id="{136275CF-0B5B-401C-BC80-1EDD5FEDC55D}"/>
              </a:ext>
            </a:extLst>
          </p:cNvPr>
          <p:cNvSpPr>
            <a:spLocks noGrp="1"/>
          </p:cNvSpPr>
          <p:nvPr>
            <p:ph type="sldNum" sz="quarter" idx="12"/>
          </p:nvPr>
        </p:nvSpPr>
        <p:spPr>
          <a:xfrm>
            <a:off x="8610600" y="6356350"/>
            <a:ext cx="2743200" cy="365125"/>
          </a:xfrm>
          <a:prstGeom prst="rect">
            <a:avLst/>
          </a:prstGeom>
        </p:spPr>
        <p:txBody>
          <a:bodyPr/>
          <a:lstStyle/>
          <a:p>
            <a:fld id="{39C7B30D-D25F-4DF3-AE47-BDF3EC9675EC}" type="slidenum">
              <a:rPr lang="en-CH" smtClean="0"/>
              <a:t>‹nº›</a:t>
            </a:fld>
            <a:endParaRPr lang="en-CH"/>
          </a:p>
        </p:txBody>
      </p:sp>
    </p:spTree>
    <p:extLst>
      <p:ext uri="{BB962C8B-B14F-4D97-AF65-F5344CB8AC3E}">
        <p14:creationId xmlns:p14="http://schemas.microsoft.com/office/powerpoint/2010/main" val="4207753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385031"/>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74" r:id="rId3"/>
    <p:sldLayoutId id="2147483672"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hyperlink" Target="https://www.who.int/publications-detail/who-qualityrights-guidance-and-training-tools" TargetMode="Externa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youtu.be/CDGpKMgKWbU"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youtu.be/Ozqq5rET9kk"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youtu.be/E0YbpciUxRk"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youtu.be/kkDi0WvoR4o"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hyperlink" Target="https://youtu.be/ZdONPEyGknI"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youtu.be/7cEj_rE5Z-c"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hyperlink" Target="https://youtu.be/IEvYDb7f7dk" TargetMode="External"/><Relationship Id="rId4" Type="http://schemas.openxmlformats.org/officeDocument/2006/relationships/hyperlink" Target="https://youtu.be/0k0odQZZlBI" TargetMode="Externa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A33C6F5-CE3A-4008-BC56-DBA1F76257E5}"/>
              </a:ext>
            </a:extLst>
          </p:cNvPr>
          <p:cNvSpPr/>
          <p:nvPr/>
        </p:nvSpPr>
        <p:spPr>
          <a:xfrm>
            <a:off x="-14515" y="4889498"/>
            <a:ext cx="12192001" cy="1983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500" dirty="0" err="1">
              <a:solidFill>
                <a:schemeClr val="bg1"/>
              </a:solidFill>
            </a:endParaRPr>
          </a:p>
        </p:txBody>
      </p:sp>
      <p:pic>
        <p:nvPicPr>
          <p:cNvPr id="5" name="Picture 3">
            <a:extLst>
              <a:ext uri="{FF2B5EF4-FFF2-40B4-BE49-F238E27FC236}">
                <a16:creationId xmlns:a16="http://schemas.microsoft.com/office/drawing/2014/main" id="{9A6E0113-B30B-4220-8312-A5C0350224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9" t="56586" r="119" b="1277"/>
          <a:stretch/>
        </p:blipFill>
        <p:spPr bwMode="auto">
          <a:xfrm>
            <a:off x="-14516" y="-1"/>
            <a:ext cx="12206515" cy="3429001"/>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sx="0" sy="0" algn="ctr" rotWithShape="0">
                    <a:srgbClr val="DCD6D4">
                      <a:alpha val="0"/>
                    </a:srgbClr>
                  </a:outerShdw>
                </a:effectLst>
              </a14:hiddenEffects>
            </a:ext>
          </a:extLst>
        </p:spPr>
      </p:pic>
      <p:grpSp>
        <p:nvGrpSpPr>
          <p:cNvPr id="6" name="Group 5">
            <a:extLst>
              <a:ext uri="{FF2B5EF4-FFF2-40B4-BE49-F238E27FC236}">
                <a16:creationId xmlns:a16="http://schemas.microsoft.com/office/drawing/2014/main" id="{E9DFEB22-E759-4243-81A0-025B8746DE33}"/>
              </a:ext>
            </a:extLst>
          </p:cNvPr>
          <p:cNvGrpSpPr/>
          <p:nvPr/>
        </p:nvGrpSpPr>
        <p:grpSpPr>
          <a:xfrm>
            <a:off x="395133" y="2745561"/>
            <a:ext cx="7030682" cy="2143938"/>
            <a:chOff x="438676" y="5057052"/>
            <a:chExt cx="7030682" cy="2029099"/>
          </a:xfrm>
        </p:grpSpPr>
        <p:sp>
          <p:nvSpPr>
            <p:cNvPr id="7" name="Text Box 4">
              <a:extLst>
                <a:ext uri="{FF2B5EF4-FFF2-40B4-BE49-F238E27FC236}">
                  <a16:creationId xmlns:a16="http://schemas.microsoft.com/office/drawing/2014/main" id="{71C7B2CF-40C4-4F8D-9157-A9B81ECA204C}"/>
                </a:ext>
              </a:extLst>
            </p:cNvPr>
            <p:cNvSpPr txBox="1">
              <a:spLocks noChangeArrowheads="1"/>
            </p:cNvSpPr>
            <p:nvPr/>
          </p:nvSpPr>
          <p:spPr bwMode="auto">
            <a:xfrm>
              <a:off x="438676" y="5367549"/>
              <a:ext cx="4815496" cy="1718602"/>
            </a:xfrm>
            <a:prstGeom prst="rect">
              <a:avLst/>
            </a:prstGeom>
            <a:solidFill>
              <a:srgbClr val="00B0F0"/>
            </a:solidFill>
            <a:ln>
              <a:noFill/>
            </a:ln>
            <a:effectLst>
              <a:outerShdw blurRad="50800" dist="38100" dir="2700000" algn="tl" rotWithShape="0">
                <a:srgbClr val="000000">
                  <a:alpha val="39999"/>
                </a:srgbClr>
              </a:outerShdw>
            </a:effectLst>
            <a:extLst>
              <a:ext uri="{91240B29-F687-4F45-9708-019B960494DF}">
                <a14:hiddenLine xmlns:a14="http://schemas.microsoft.com/office/drawing/2010/main" w="57150" algn="ctr">
                  <a:solidFill>
                    <a:srgbClr val="FFFFFE"/>
                  </a:solidFill>
                  <a:miter lim="800000"/>
                  <a:headEnd/>
                  <a:tailEnd/>
                </a14:hiddenLine>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5">
              <a:extLst>
                <a:ext uri="{FF2B5EF4-FFF2-40B4-BE49-F238E27FC236}">
                  <a16:creationId xmlns:a16="http://schemas.microsoft.com/office/drawing/2014/main" id="{13783919-5700-4482-AC88-BBF203D64302}"/>
                </a:ext>
              </a:extLst>
            </p:cNvPr>
            <p:cNvSpPr txBox="1">
              <a:spLocks noChangeArrowheads="1"/>
            </p:cNvSpPr>
            <p:nvPr/>
          </p:nvSpPr>
          <p:spPr bwMode="auto">
            <a:xfrm>
              <a:off x="505516" y="5057052"/>
              <a:ext cx="6963842" cy="1169798"/>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34925" lvl="0" indent="0" algn="l" defTabSz="914400" rtl="0" eaLnBrk="0" fontAlgn="base" latinLnBrk="0" hangingPunct="0">
                <a:lnSpc>
                  <a:spcPct val="128000"/>
                </a:lnSpc>
                <a:spcBef>
                  <a:spcPct val="0"/>
                </a:spcBef>
                <a:spcAft>
                  <a:spcPct val="0"/>
                </a:spcAft>
                <a:buClrTx/>
                <a:buSzTx/>
                <a:buFontTx/>
                <a:buNone/>
                <a:tabLst/>
              </a:pPr>
              <a:endParaRPr kumimoji="0" lang="en-US" altLang="en-US" sz="2400" b="1" i="0" u="none" strike="noStrike" cap="none" normalizeH="0" baseline="0" dirty="0">
                <a:ln>
                  <a:noFill/>
                </a:ln>
                <a:solidFill>
                  <a:srgbClr val="FFFFFE"/>
                </a:solidFill>
                <a:effectLst/>
                <a:latin typeface="Calibri" panose="020F0502020204030204" pitchFamily="34" charset="0"/>
              </a:endParaRPr>
            </a:p>
            <a:p>
              <a:pPr lvl="0" eaLnBrk="0" fontAlgn="base" hangingPunct="0">
                <a:spcBef>
                  <a:spcPct val="0"/>
                </a:spcBef>
                <a:spcAft>
                  <a:spcPct val="0"/>
                </a:spcAft>
              </a:pPr>
              <a:r>
                <a:rPr lang="en-US" altLang="en-US" sz="4800" b="1" dirty="0" err="1">
                  <a:solidFill>
                    <a:srgbClr val="FFFFFE"/>
                  </a:solidFill>
                  <a:latin typeface="Calibri" panose="020F0502020204030204" pitchFamily="34" charset="0"/>
                </a:rPr>
                <a:t>Recuperação</a:t>
              </a:r>
              <a:r>
                <a:rPr lang="en-US" altLang="en-US" sz="4800" b="1" dirty="0">
                  <a:solidFill>
                    <a:srgbClr val="FFFFFE"/>
                  </a:solidFill>
                  <a:latin typeface="Calibri" panose="020F0502020204030204" pitchFamily="34" charset="0"/>
                </a:rPr>
                <a:t> e o </a:t>
              </a:r>
            </a:p>
            <a:p>
              <a:pPr lvl="0" eaLnBrk="0" fontAlgn="base" hangingPunct="0">
                <a:spcBef>
                  <a:spcPct val="0"/>
                </a:spcBef>
                <a:spcAft>
                  <a:spcPct val="0"/>
                </a:spcAft>
              </a:pPr>
              <a:r>
                <a:rPr lang="en-US" altLang="en-US" sz="4800" b="1" dirty="0" err="1">
                  <a:solidFill>
                    <a:srgbClr val="FFFFFE"/>
                  </a:solidFill>
                  <a:latin typeface="Calibri" panose="020F0502020204030204" pitchFamily="34" charset="0"/>
                </a:rPr>
                <a:t>direito</a:t>
              </a:r>
              <a:r>
                <a:rPr lang="en-US" altLang="en-US" sz="4800" b="1" dirty="0">
                  <a:solidFill>
                    <a:srgbClr val="FFFFFE"/>
                  </a:solidFill>
                  <a:latin typeface="Calibri" panose="020F0502020204030204" pitchFamily="34" charset="0"/>
                </a:rPr>
                <a:t> à </a:t>
              </a:r>
              <a:r>
                <a:rPr lang="en-US" altLang="en-US" sz="4800" b="1" dirty="0" err="1">
                  <a:solidFill>
                    <a:srgbClr val="FFFFFE"/>
                  </a:solidFill>
                  <a:latin typeface="Calibri" panose="020F0502020204030204" pitchFamily="34" charset="0"/>
                </a:rPr>
                <a:t>saúde</a:t>
              </a:r>
              <a:endParaRPr kumimoji="0" lang="en-US" altLang="en-US" sz="4800" b="1" i="0" u="none" strike="noStrike" cap="none" normalizeH="0" baseline="0" dirty="0">
                <a:ln>
                  <a:noFill/>
                </a:ln>
                <a:solidFill>
                  <a:srgbClr val="FFFFFE"/>
                </a:solidFill>
                <a:effectLst/>
                <a:latin typeface="Calibri" panose="020F0502020204030204" pitchFamily="34" charset="0"/>
              </a:endParaRPr>
            </a:p>
          </p:txBody>
        </p:sp>
      </p:grpSp>
      <p:sp>
        <p:nvSpPr>
          <p:cNvPr id="9" name="Rectangle 6">
            <a:extLst>
              <a:ext uri="{FF2B5EF4-FFF2-40B4-BE49-F238E27FC236}">
                <a16:creationId xmlns:a16="http://schemas.microsoft.com/office/drawing/2014/main" id="{3B18EFA3-65A5-4B8E-B37E-CC057EFE6E71}"/>
              </a:ext>
            </a:extLst>
          </p:cNvPr>
          <p:cNvSpPr>
            <a:spLocks noChangeArrowheads="1"/>
          </p:cNvSpPr>
          <p:nvPr/>
        </p:nvSpPr>
        <p:spPr bwMode="auto">
          <a:xfrm rot="16200000">
            <a:off x="4959750" y="-411970"/>
            <a:ext cx="2243467" cy="12192000"/>
          </a:xfrm>
          <a:prstGeom prst="rect">
            <a:avLst/>
          </a:prstGeom>
          <a:gradFill rotWithShape="1">
            <a:gsLst>
              <a:gs pos="0">
                <a:srgbClr val="00B0F0">
                  <a:gamma/>
                  <a:shade val="60000"/>
                  <a:invGamma/>
                </a:srgbClr>
              </a:gs>
              <a:gs pos="100000">
                <a:srgbClr val="00B0F0">
                  <a:alpha val="0"/>
                </a:srgbClr>
              </a:gs>
            </a:gsLst>
            <a:lin ang="0" scaled="1"/>
          </a:gradFill>
          <a:ln w="31750" algn="ctr">
            <a:solidFill>
              <a:srgbClr val="DCD6D4">
                <a:alpha val="0"/>
              </a:srgbClr>
            </a:solidFill>
            <a:miter lim="800000"/>
            <a:headEnd/>
            <a:tailEnd/>
          </a:ln>
          <a:effectLst/>
          <a:extLst>
            <a:ext uri="{AF507438-7753-43E0-B8FC-AC1667EBCBE1}">
              <a14:hiddenEffects xmlns:a14="http://schemas.microsoft.com/office/drawing/2010/main">
                <a:effectLst>
                  <a:outerShdw blurRad="63500"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Text Box 13">
            <a:extLst>
              <a:ext uri="{FF2B5EF4-FFF2-40B4-BE49-F238E27FC236}">
                <a16:creationId xmlns:a16="http://schemas.microsoft.com/office/drawing/2014/main" id="{52C9B636-449C-4024-AA96-839452621A79}"/>
              </a:ext>
            </a:extLst>
          </p:cNvPr>
          <p:cNvSpPr txBox="1">
            <a:spLocks noChangeArrowheads="1"/>
          </p:cNvSpPr>
          <p:nvPr/>
        </p:nvSpPr>
        <p:spPr bwMode="auto">
          <a:xfrm>
            <a:off x="9898742" y="249572"/>
            <a:ext cx="2293258" cy="514692"/>
          </a:xfrm>
          <a:prstGeom prst="rect">
            <a:avLst/>
          </a:prstGeom>
          <a:solidFill>
            <a:srgbClr val="00B0F0"/>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57150" algn="ctr">
                <a:solidFill>
                  <a:srgbClr val="FFFFFE"/>
                </a:solidFill>
                <a:miter lim="800000"/>
                <a:headEnd/>
                <a:tailEnd/>
              </a14:hiddenLine>
            </a:ext>
          </a:extLst>
        </p:spPr>
        <p:txBody>
          <a:bodyPr vert="horz" wrap="square" lIns="36576" tIns="36576" rIns="36576" bIns="36576" numCol="1" anchor="t" anchorCtr="0" compatLnSpc="1">
            <a:prstTxWarp prst="textNoShape">
              <a:avLst/>
            </a:prstTxWarp>
          </a:bodyPr>
          <a:lstStyle/>
          <a:p>
            <a:pPr lvl="0" algn="ctr" eaLnBrk="0" fontAlgn="base" hangingPunct="0">
              <a:spcBef>
                <a:spcPct val="0"/>
              </a:spcBef>
              <a:spcAft>
                <a:spcPct val="0"/>
              </a:spcAft>
            </a:pPr>
            <a:r>
              <a:rPr lang="pt-BR" sz="2800" dirty="0">
                <a:solidFill>
                  <a:srgbClr val="FFFFFE"/>
                </a:solidFill>
                <a:latin typeface="Calibri" panose="020F0502020204030204" pitchFamily="34" charset="0"/>
              </a:rPr>
              <a:t>Slides do curso</a:t>
            </a:r>
            <a:endParaRPr lang="pt-BR" sz="2800" dirty="0">
              <a:latin typeface="Arial" panose="020B0604020202020204" pitchFamily="34" charset="0"/>
            </a:endParaRPr>
          </a:p>
        </p:txBody>
      </p:sp>
      <p:sp>
        <p:nvSpPr>
          <p:cNvPr id="16" name="Text Box 2">
            <a:extLst>
              <a:ext uri="{FF2B5EF4-FFF2-40B4-BE49-F238E27FC236}">
                <a16:creationId xmlns:a16="http://schemas.microsoft.com/office/drawing/2014/main" id="{2E5E10E5-E027-4D7D-9A44-3DD9E69055DC}"/>
              </a:ext>
            </a:extLst>
          </p:cNvPr>
          <p:cNvSpPr txBox="1">
            <a:spLocks noChangeArrowheads="1"/>
          </p:cNvSpPr>
          <p:nvPr/>
        </p:nvSpPr>
        <p:spPr bwMode="auto">
          <a:xfrm>
            <a:off x="461972" y="4889499"/>
            <a:ext cx="8339127" cy="525463"/>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lvl="0" eaLnBrk="0" fontAlgn="base" hangingPunct="0">
              <a:spcBef>
                <a:spcPct val="0"/>
              </a:spcBef>
              <a:spcAft>
                <a:spcPct val="0"/>
              </a:spcAft>
            </a:pPr>
            <a:r>
              <a:rPr kumimoji="0" lang="en-GB" altLang="en-US" sz="3000" b="0" i="0" u="none" strike="noStrike" cap="none" normalizeH="0" baseline="0" dirty="0" err="1">
                <a:ln>
                  <a:noFill/>
                </a:ln>
                <a:solidFill>
                  <a:srgbClr val="00B0F0"/>
                </a:solidFill>
                <a:effectLst/>
                <a:latin typeface="Calibri" panose="020F0502020204030204" pitchFamily="34" charset="0"/>
              </a:rPr>
              <a:t>Treinamento</a:t>
            </a:r>
            <a:r>
              <a:rPr kumimoji="0" lang="en-GB" altLang="en-US" sz="3000" b="0" i="0" u="none" strike="noStrike" cap="none" normalizeH="0" baseline="0" dirty="0">
                <a:ln>
                  <a:noFill/>
                </a:ln>
                <a:solidFill>
                  <a:srgbClr val="00B0F0"/>
                </a:solidFill>
                <a:effectLst/>
                <a:latin typeface="Calibri" panose="020F0502020204030204" pitchFamily="34" charset="0"/>
              </a:rPr>
              <a:t> principal </a:t>
            </a:r>
            <a:r>
              <a:rPr kumimoji="0" lang="en-GB" altLang="en-US" sz="3000" b="0" i="1" u="none" strike="noStrike" cap="none" normalizeH="0" baseline="0" dirty="0" err="1">
                <a:ln>
                  <a:noFill/>
                </a:ln>
                <a:solidFill>
                  <a:srgbClr val="00B0F0"/>
                </a:solidFill>
                <a:effectLst/>
                <a:latin typeface="Calibri" panose="020F0502020204030204" pitchFamily="34" charset="0"/>
              </a:rPr>
              <a:t>QualityRights</a:t>
            </a:r>
            <a:r>
              <a:rPr kumimoji="0" lang="en-GB" altLang="en-US" sz="3000" b="0" i="1" u="none" strike="noStrike" cap="none" normalizeH="0" baseline="0" dirty="0">
                <a:ln>
                  <a:noFill/>
                </a:ln>
                <a:solidFill>
                  <a:srgbClr val="00B0F0"/>
                </a:solidFill>
                <a:effectLst/>
                <a:latin typeface="Calibri" panose="020F0502020204030204" pitchFamily="34" charset="0"/>
              </a:rPr>
              <a:t> </a:t>
            </a:r>
            <a:r>
              <a:rPr lang="en-GB" altLang="en-US" sz="3000" dirty="0">
                <a:solidFill>
                  <a:srgbClr val="00B0F0"/>
                </a:solidFill>
                <a:latin typeface="Calibri" panose="020F0502020204030204" pitchFamily="34" charset="0"/>
              </a:rPr>
              <a:t>da OMS </a:t>
            </a:r>
            <a:r>
              <a:rPr kumimoji="0" lang="en-GB" altLang="en-US" sz="3000" b="0" i="1" u="none" strike="noStrike" cap="none" normalizeH="0" baseline="0" dirty="0">
                <a:ln>
                  <a:noFill/>
                </a:ln>
                <a:solidFill>
                  <a:srgbClr val="00B0F0"/>
                </a:solidFill>
                <a:effectLst/>
                <a:latin typeface="Calibri" panose="020F0502020204030204" pitchFamily="34" charset="0"/>
              </a:rPr>
              <a:t>:</a:t>
            </a:r>
            <a:r>
              <a:rPr kumimoji="0" lang="en-GB" altLang="en-US" sz="3000" b="0" i="0" u="none" strike="noStrike" cap="none" normalizeH="0" baseline="0" dirty="0">
                <a:ln>
                  <a:noFill/>
                </a:ln>
                <a:solidFill>
                  <a:srgbClr val="00B0F0"/>
                </a:solidFill>
                <a:effectLst/>
                <a:latin typeface="Calibri" panose="020F0502020204030204" pitchFamily="34" charset="0"/>
              </a:rPr>
              <a:t> </a:t>
            </a:r>
            <a:r>
              <a:rPr kumimoji="0" lang="en-GB" altLang="en-US" sz="3000" b="0" i="0" u="none" strike="noStrike" cap="none" normalizeH="0" baseline="0" dirty="0" err="1">
                <a:ln>
                  <a:noFill/>
                </a:ln>
                <a:solidFill>
                  <a:srgbClr val="00B0F0"/>
                </a:solidFill>
                <a:effectLst/>
                <a:latin typeface="Calibri" panose="020F0502020204030204" pitchFamily="34" charset="0"/>
              </a:rPr>
              <a:t>saúde</a:t>
            </a:r>
            <a:r>
              <a:rPr kumimoji="0" lang="en-GB" altLang="en-US" sz="3000" b="0" i="0" u="none" strike="noStrike" cap="none" normalizeH="0" baseline="0" dirty="0">
                <a:ln>
                  <a:noFill/>
                </a:ln>
                <a:solidFill>
                  <a:srgbClr val="00B0F0"/>
                </a:solidFill>
                <a:effectLst/>
                <a:latin typeface="Calibri" panose="020F0502020204030204" pitchFamily="34" charset="0"/>
              </a:rPr>
              <a:t> mental e </a:t>
            </a:r>
            <a:r>
              <a:rPr kumimoji="0" lang="en-GB" altLang="en-US" sz="3000" b="0" i="0" u="none" strike="noStrike" cap="none" normalizeH="0" baseline="0" dirty="0" err="1">
                <a:ln>
                  <a:noFill/>
                </a:ln>
                <a:solidFill>
                  <a:srgbClr val="00B0F0"/>
                </a:solidFill>
                <a:effectLst/>
                <a:latin typeface="Calibri" panose="020F0502020204030204" pitchFamily="34" charset="0"/>
              </a:rPr>
              <a:t>serviços</a:t>
            </a:r>
            <a:r>
              <a:rPr kumimoji="0" lang="en-GB" altLang="en-US" sz="3000" b="0" i="0" u="none" strike="noStrike" cap="none" normalizeH="0" baseline="0" dirty="0">
                <a:ln>
                  <a:noFill/>
                </a:ln>
                <a:solidFill>
                  <a:srgbClr val="00B0F0"/>
                </a:solidFill>
                <a:effectLst/>
                <a:latin typeface="Calibri" panose="020F0502020204030204" pitchFamily="34" charset="0"/>
              </a:rPr>
              <a:t> </a:t>
            </a:r>
            <a:r>
              <a:rPr kumimoji="0" lang="en-GB" altLang="en-US" sz="3000" b="0" i="0" u="none" strike="noStrike" cap="none" normalizeH="0" baseline="0" dirty="0" err="1">
                <a:ln>
                  <a:noFill/>
                </a:ln>
                <a:solidFill>
                  <a:srgbClr val="00B0F0"/>
                </a:solidFill>
                <a:effectLst/>
                <a:latin typeface="Calibri" panose="020F0502020204030204" pitchFamily="34" charset="0"/>
              </a:rPr>
              <a:t>sociais</a:t>
            </a:r>
            <a:endParaRPr kumimoji="0" lang="en-GB" altLang="en-US" sz="3000" b="0" i="0" u="none" strike="noStrike" cap="none" normalizeH="0" baseline="0" dirty="0">
              <a:ln>
                <a:noFill/>
              </a:ln>
              <a:solidFill>
                <a:srgbClr val="00B0F0"/>
              </a:solidFill>
              <a:effectLst/>
              <a:latin typeface="Calibri" panose="020F0502020204030204" pitchFamily="34" charset="0"/>
            </a:endParaRPr>
          </a:p>
        </p:txBody>
      </p:sp>
      <p:sp>
        <p:nvSpPr>
          <p:cNvPr id="2" name="Text Box 2">
            <a:extLst>
              <a:ext uri="{FF2B5EF4-FFF2-40B4-BE49-F238E27FC236}">
                <a16:creationId xmlns:a16="http://schemas.microsoft.com/office/drawing/2014/main" id="{23C38957-8F97-45B3-84EE-D59774EDD948}"/>
              </a:ext>
            </a:extLst>
          </p:cNvPr>
          <p:cNvSpPr txBox="1">
            <a:spLocks noChangeArrowheads="1"/>
          </p:cNvSpPr>
          <p:nvPr/>
        </p:nvSpPr>
        <p:spPr bwMode="auto">
          <a:xfrm>
            <a:off x="10685742" y="3148890"/>
            <a:ext cx="1573213" cy="250826"/>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E"/>
                </a:solidFill>
                <a:effectLst/>
                <a:latin typeface="Calibri" panose="020F0502020204030204" pitchFamily="34" charset="0"/>
              </a:rPr>
              <a:t>UN Photo/Martine Perret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3" name="Agrupar 2">
            <a:extLst>
              <a:ext uri="{FF2B5EF4-FFF2-40B4-BE49-F238E27FC236}">
                <a16:creationId xmlns:a16="http://schemas.microsoft.com/office/drawing/2014/main" id="{F4F69B55-1030-674A-0E48-5E65E0B71234}"/>
              </a:ext>
            </a:extLst>
          </p:cNvPr>
          <p:cNvGrpSpPr/>
          <p:nvPr/>
        </p:nvGrpSpPr>
        <p:grpSpPr>
          <a:xfrm>
            <a:off x="7698941" y="5441619"/>
            <a:ext cx="4279232" cy="1238986"/>
            <a:chOff x="7698941" y="5441619"/>
            <a:chExt cx="4279232" cy="1238986"/>
          </a:xfrm>
        </p:grpSpPr>
        <p:grpSp>
          <p:nvGrpSpPr>
            <p:cNvPr id="4" name="Group 12">
              <a:extLst>
                <a:ext uri="{FF2B5EF4-FFF2-40B4-BE49-F238E27FC236}">
                  <a16:creationId xmlns:a16="http://schemas.microsoft.com/office/drawing/2014/main" id="{FD88FF95-FBE8-2933-787F-F34E7D1FE6C3}"/>
                </a:ext>
              </a:extLst>
            </p:cNvPr>
            <p:cNvGrpSpPr/>
            <p:nvPr/>
          </p:nvGrpSpPr>
          <p:grpSpPr>
            <a:xfrm>
              <a:off x="10685742" y="5441619"/>
              <a:ext cx="1292431" cy="1238986"/>
              <a:chOff x="158998" y="5422506"/>
              <a:chExt cx="1133135" cy="1128709"/>
            </a:xfrm>
          </p:grpSpPr>
          <p:pic>
            <p:nvPicPr>
              <p:cNvPr id="19" name="Picture 8">
                <a:extLst>
                  <a:ext uri="{FF2B5EF4-FFF2-40B4-BE49-F238E27FC236}">
                    <a16:creationId xmlns:a16="http://schemas.microsoft.com/office/drawing/2014/main" id="{F90AF03E-B796-2522-B643-54A05D0D66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998" y="5422506"/>
                <a:ext cx="1133135" cy="939657"/>
              </a:xfrm>
              <a:prstGeom prst="rect">
                <a:avLst/>
              </a:prstGeom>
              <a:noFill/>
              <a:ln>
                <a:noFill/>
              </a:ln>
              <a:effectLst/>
              <a:extLst>
                <a:ext uri="{909E8E84-426E-40DD-AFC4-6F175D3DCCD1}">
                  <a14:hiddenFill xmlns:a14="http://schemas.microsoft.com/office/drawing/2010/main">
                    <a:solidFill>
                      <a:srgbClr val="FFFFFE"/>
                    </a:solidFill>
                  </a14:hiddenFill>
                </a:ext>
                <a:ext uri="{91240B29-F687-4F45-9708-019B960494DF}">
                  <a14:hiddenLine xmlns:a14="http://schemas.microsoft.com/office/drawing/2010/main" w="25400" algn="ctr">
                    <a:solidFill>
                      <a:srgbClr val="212120"/>
                    </a:solidFill>
                    <a:miter lim="800000"/>
                    <a:headEnd/>
                    <a:tailEnd/>
                  </a14:hiddenLine>
                </a:ext>
                <a:ext uri="{AF507438-7753-43E0-B8FC-AC1667EBCBE1}">
                  <a14:hiddenEffects xmlns:a14="http://schemas.microsoft.com/office/drawing/2010/main">
                    <a:effectLst>
                      <a:outerShdw dist="35921" dir="2700000" algn="ctr" rotWithShape="0">
                        <a:srgbClr val="DCD6D4"/>
                      </a:outerShdw>
                    </a:effectLst>
                  </a14:hiddenEffects>
                </a:ext>
              </a:extLst>
            </p:spPr>
          </p:pic>
          <p:sp>
            <p:nvSpPr>
              <p:cNvPr id="20" name="TextBox 14">
                <a:extLst>
                  <a:ext uri="{FF2B5EF4-FFF2-40B4-BE49-F238E27FC236}">
                    <a16:creationId xmlns:a16="http://schemas.microsoft.com/office/drawing/2014/main" id="{A82BC7DA-DA70-02CA-CABC-3530D4A96BBB}"/>
                  </a:ext>
                </a:extLst>
              </p:cNvPr>
              <p:cNvSpPr txBox="1"/>
              <p:nvPr/>
            </p:nvSpPr>
            <p:spPr>
              <a:xfrm>
                <a:off x="290136" y="6375666"/>
                <a:ext cx="870857" cy="175549"/>
              </a:xfrm>
              <a:prstGeom prst="rect">
                <a:avLst/>
              </a:prstGeom>
              <a:noFill/>
            </p:spPr>
            <p:txBody>
              <a:bodyPr wrap="square" lIns="0" tIns="0" rIns="0" bIns="0">
                <a:noAutofit/>
              </a:bodyPr>
              <a:lstStyle/>
              <a:p>
                <a:pPr algn="ctr">
                  <a:defRPr sz="1400">
                    <a:solidFill>
                      <a:srgbClr val="FF0000"/>
                    </a:solidFill>
                  </a:defRPr>
                </a:pPr>
                <a:r>
                  <a:t>QualityRights</a:t>
                </a:r>
              </a:p>
            </p:txBody>
          </p:sp>
        </p:grpSp>
        <p:pic>
          <p:nvPicPr>
            <p:cNvPr id="11" name="Imagem 10" descr="Logotipo&#10;&#10;O conteúdo gerado por IA pode estar incorreto.">
              <a:extLst>
                <a:ext uri="{FF2B5EF4-FFF2-40B4-BE49-F238E27FC236}">
                  <a16:creationId xmlns:a16="http://schemas.microsoft.com/office/drawing/2014/main" id="{59B7F530-7210-19F4-57E1-3933DDF841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0682" y="5925258"/>
              <a:ext cx="1295744" cy="755347"/>
            </a:xfrm>
            <a:prstGeom prst="rect">
              <a:avLst/>
            </a:prstGeom>
          </p:spPr>
        </p:pic>
        <p:pic>
          <p:nvPicPr>
            <p:cNvPr id="18" name="Imagem 17" descr="Logotipo&#10;&#10;O conteúdo gerado por IA pode estar incorreto.">
              <a:extLst>
                <a:ext uri="{FF2B5EF4-FFF2-40B4-BE49-F238E27FC236}">
                  <a16:creationId xmlns:a16="http://schemas.microsoft.com/office/drawing/2014/main" id="{B24EFBE7-C839-98C4-E93C-2EDA6C8E85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98941" y="5505524"/>
              <a:ext cx="1292431" cy="1175081"/>
            </a:xfrm>
            <a:prstGeom prst="rect">
              <a:avLst/>
            </a:prstGeom>
          </p:spPr>
        </p:pic>
      </p:grpSp>
    </p:spTree>
    <p:extLst>
      <p:ext uri="{BB962C8B-B14F-4D97-AF65-F5344CB8AC3E}">
        <p14:creationId xmlns:p14="http://schemas.microsoft.com/office/powerpoint/2010/main" val="4274420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6D9C49-DCC7-4238-BCBC-87DD54BA9E48}"/>
              </a:ext>
            </a:extLst>
          </p:cNvPr>
          <p:cNvSpPr>
            <a:spLocks noGrp="1"/>
          </p:cNvSpPr>
          <p:nvPr>
            <p:ph sz="quarter" idx="14"/>
          </p:nvPr>
        </p:nvSpPr>
        <p:spPr>
          <a:xfrm>
            <a:off x="826718" y="2362056"/>
            <a:ext cx="10831436" cy="1783157"/>
          </a:xfrm>
        </p:spPr>
        <p:txBody>
          <a:bodyPr>
            <a:normAutofit/>
          </a:bodyPr>
          <a:lstStyle/>
          <a:p>
            <a:pPr algn="just"/>
            <a:r>
              <a:rPr lang="en-US" sz="2000" dirty="0"/>
              <a:t> “O que </a:t>
            </a:r>
            <a:r>
              <a:rPr lang="en-US" sz="2000" dirty="0" err="1"/>
              <a:t>é</a:t>
            </a:r>
            <a:r>
              <a:rPr lang="en-US" sz="2000" dirty="0"/>
              <a:t> </a:t>
            </a:r>
            <a:r>
              <a:rPr lang="en-US" sz="2000" dirty="0" err="1"/>
              <a:t>saúde</a:t>
            </a:r>
            <a:r>
              <a:rPr lang="en-US" sz="2000" dirty="0"/>
              <a:t> mental?” </a:t>
            </a:r>
            <a:r>
              <a:rPr lang="en-US" sz="2000" dirty="0" err="1"/>
              <a:t>é</a:t>
            </a:r>
            <a:r>
              <a:rPr lang="en-US" sz="2000" dirty="0"/>
              <a:t> </a:t>
            </a:r>
            <a:r>
              <a:rPr lang="en-US" sz="2000" dirty="0" err="1"/>
              <a:t>fundamentalmente</a:t>
            </a:r>
            <a:r>
              <a:rPr lang="en-US" sz="2000" dirty="0"/>
              <a:t> </a:t>
            </a:r>
            <a:r>
              <a:rPr lang="en-US" sz="2000" dirty="0" err="1"/>
              <a:t>pessoal</a:t>
            </a:r>
            <a:r>
              <a:rPr lang="en-US" sz="2000" dirty="0"/>
              <a:t> e </a:t>
            </a:r>
            <a:r>
              <a:rPr lang="en-US" sz="2000" dirty="0" err="1"/>
              <a:t>subjetivo</a:t>
            </a:r>
            <a:r>
              <a:rPr lang="en-US" sz="2000" dirty="0"/>
              <a:t>. </a:t>
            </a:r>
          </a:p>
          <a:p>
            <a:pPr lvl="2" algn="just"/>
            <a:r>
              <a:rPr lang="en-US" dirty="0" err="1"/>
              <a:t>uma</a:t>
            </a:r>
            <a:r>
              <a:rPr lang="en-US" dirty="0"/>
              <a:t> </a:t>
            </a:r>
            <a:r>
              <a:rPr lang="en-US" dirty="0" err="1"/>
              <a:t>sensação</a:t>
            </a:r>
            <a:r>
              <a:rPr lang="en-US" dirty="0"/>
              <a:t> de </a:t>
            </a:r>
            <a:r>
              <a:rPr lang="en-US" dirty="0" err="1"/>
              <a:t>bem-estar</a:t>
            </a:r>
            <a:r>
              <a:rPr lang="en-US" dirty="0"/>
              <a:t> </a:t>
            </a:r>
            <a:r>
              <a:rPr lang="en-US" dirty="0" err="1"/>
              <a:t>interno</a:t>
            </a:r>
            <a:endParaRPr lang="en-US" dirty="0"/>
          </a:p>
          <a:p>
            <a:pPr lvl="2" algn="just"/>
            <a:r>
              <a:rPr lang="en-US" dirty="0" err="1"/>
              <a:t>sentir</a:t>
            </a:r>
            <a:r>
              <a:rPr lang="en-US" dirty="0"/>
              <a:t>-se </a:t>
            </a:r>
            <a:r>
              <a:rPr lang="en-US" dirty="0" err="1"/>
              <a:t>em</a:t>
            </a:r>
            <a:r>
              <a:rPr lang="en-US" dirty="0"/>
              <a:t> </a:t>
            </a:r>
            <a:r>
              <a:rPr lang="en-US" dirty="0" err="1"/>
              <a:t>sintonia</a:t>
            </a:r>
            <a:r>
              <a:rPr lang="en-US" dirty="0"/>
              <a:t> com as </a:t>
            </a:r>
            <a:r>
              <a:rPr lang="en-US" dirty="0" err="1"/>
              <a:t>próprias</a:t>
            </a:r>
            <a:r>
              <a:rPr lang="en-US" dirty="0"/>
              <a:t> </a:t>
            </a:r>
            <a:r>
              <a:rPr lang="en-US" dirty="0" err="1"/>
              <a:t>crenças</a:t>
            </a:r>
            <a:r>
              <a:rPr lang="en-US" dirty="0"/>
              <a:t> e </a:t>
            </a:r>
            <a:r>
              <a:rPr lang="en-US" dirty="0" err="1"/>
              <a:t>valores</a:t>
            </a:r>
            <a:endParaRPr lang="en-US" dirty="0"/>
          </a:p>
          <a:p>
            <a:pPr lvl="2" algn="just"/>
            <a:r>
              <a:rPr lang="en-US" dirty="0" err="1"/>
              <a:t>sentir</a:t>
            </a:r>
            <a:r>
              <a:rPr lang="en-US" dirty="0"/>
              <a:t>-se </a:t>
            </a:r>
            <a:r>
              <a:rPr lang="en-US" dirty="0" err="1"/>
              <a:t>em</a:t>
            </a:r>
            <a:r>
              <a:rPr lang="en-US" dirty="0"/>
              <a:t> </a:t>
            </a:r>
            <a:r>
              <a:rPr lang="en-US" dirty="0" err="1"/>
              <a:t>paz</a:t>
            </a:r>
            <a:r>
              <a:rPr lang="en-US" dirty="0"/>
              <a:t> </a:t>
            </a:r>
            <a:r>
              <a:rPr lang="en-US" dirty="0" err="1"/>
              <a:t>consigo</a:t>
            </a:r>
            <a:r>
              <a:rPr lang="en-US" dirty="0"/>
              <a:t> </a:t>
            </a:r>
            <a:r>
              <a:rPr lang="en-US" dirty="0" err="1"/>
              <a:t>mesmo</a:t>
            </a:r>
            <a:endParaRPr lang="en-US" dirty="0"/>
          </a:p>
          <a:p>
            <a:pPr lvl="2" algn="just"/>
            <a:r>
              <a:rPr lang="en-US" dirty="0" err="1"/>
              <a:t>sentir</a:t>
            </a:r>
            <a:r>
              <a:rPr lang="en-US" dirty="0"/>
              <a:t>-se </a:t>
            </a:r>
            <a:r>
              <a:rPr lang="en-US" dirty="0" err="1"/>
              <a:t>positivo</a:t>
            </a:r>
            <a:r>
              <a:rPr lang="en-US" dirty="0"/>
              <a:t> e </a:t>
            </a:r>
            <a:r>
              <a:rPr lang="en-US" dirty="0" err="1"/>
              <a:t>otimista</a:t>
            </a:r>
            <a:r>
              <a:rPr lang="en-US" dirty="0"/>
              <a:t> </a:t>
            </a:r>
            <a:r>
              <a:rPr lang="en-US" dirty="0" err="1"/>
              <a:t>em</a:t>
            </a:r>
            <a:r>
              <a:rPr lang="en-US" dirty="0"/>
              <a:t> </a:t>
            </a:r>
            <a:r>
              <a:rPr lang="en-US" dirty="0" err="1"/>
              <a:t>relação</a:t>
            </a:r>
            <a:r>
              <a:rPr lang="en-US" dirty="0"/>
              <a:t> à </a:t>
            </a:r>
            <a:r>
              <a:rPr lang="en-US" dirty="0" err="1"/>
              <a:t>vida</a:t>
            </a:r>
            <a:r>
              <a:rPr lang="en-US" dirty="0"/>
              <a:t>.</a:t>
            </a:r>
          </a:p>
          <a:p>
            <a:endParaRPr lang="en-CH" dirty="0"/>
          </a:p>
        </p:txBody>
      </p:sp>
      <p:sp>
        <p:nvSpPr>
          <p:cNvPr id="2" name="Title 1">
            <a:extLst>
              <a:ext uri="{FF2B5EF4-FFF2-40B4-BE49-F238E27FC236}">
                <a16:creationId xmlns:a16="http://schemas.microsoft.com/office/drawing/2014/main" id="{DA0AA4B3-09D5-4D45-A0A5-C9BD324B8EE3}"/>
              </a:ext>
            </a:extLst>
          </p:cNvPr>
          <p:cNvSpPr>
            <a:spLocks noGrp="1"/>
          </p:cNvSpPr>
          <p:nvPr>
            <p:ph type="title"/>
          </p:nvPr>
        </p:nvSpPr>
        <p:spPr>
          <a:xfrm>
            <a:off x="194315" y="639874"/>
            <a:ext cx="11803370" cy="432000"/>
          </a:xfrm>
        </p:spPr>
        <p:txBody>
          <a:bodyPr>
            <a:noAutofit/>
          </a:bodyPr>
          <a:lstStyle/>
          <a:p>
            <a:pPr algn="ctr"/>
            <a:r>
              <a:rPr lang="en-GB" dirty="0" err="1">
                <a:ea typeface="SimSun" panose="02010600030101010101" pitchFamily="2" charset="-122"/>
                <a:cs typeface="Calibri Light" panose="020F0302020204030204" pitchFamily="34" charset="0"/>
              </a:rPr>
              <a:t>Apresentação</a:t>
            </a:r>
            <a:r>
              <a:rPr lang="en-GB" dirty="0">
                <a:ea typeface="SimSun" panose="02010600030101010101" pitchFamily="2" charset="-122"/>
                <a:cs typeface="Calibri Light" panose="020F0302020204030204" pitchFamily="34" charset="0"/>
              </a:rPr>
              <a:t>: </a:t>
            </a:r>
            <a:r>
              <a:rPr lang="pt-BR" dirty="0"/>
              <a:t>O que significa saúde mental? </a:t>
            </a:r>
            <a:r>
              <a:rPr lang="en-GB" dirty="0">
                <a:ea typeface="SimSun" panose="02010600030101010101" pitchFamily="2" charset="-122"/>
                <a:cs typeface="Calibri Light" panose="020F0302020204030204" pitchFamily="34" charset="0"/>
              </a:rPr>
              <a:t>- 1</a:t>
            </a:r>
            <a:endParaRPr lang="en-CH" b="1" dirty="0">
              <a:cs typeface="Calibri Light" panose="020F0302020204030204" pitchFamily="34" charset="0"/>
            </a:endParaRPr>
          </a:p>
        </p:txBody>
      </p:sp>
    </p:spTree>
    <p:extLst>
      <p:ext uri="{BB962C8B-B14F-4D97-AF65-F5344CB8AC3E}">
        <p14:creationId xmlns:p14="http://schemas.microsoft.com/office/powerpoint/2010/main" val="726564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3D52D0-3F41-42B1-9B20-0A02CCD27BFB}"/>
              </a:ext>
            </a:extLst>
          </p:cNvPr>
          <p:cNvSpPr>
            <a:spLocks noGrp="1"/>
          </p:cNvSpPr>
          <p:nvPr>
            <p:ph sz="quarter" idx="14"/>
          </p:nvPr>
        </p:nvSpPr>
        <p:spPr>
          <a:xfrm>
            <a:off x="508794" y="2124964"/>
            <a:ext cx="11174412" cy="1745579"/>
          </a:xfrm>
        </p:spPr>
        <p:txBody>
          <a:bodyPr/>
          <a:lstStyle/>
          <a:p>
            <a:pPr algn="just">
              <a:lnSpc>
                <a:spcPct val="100000"/>
              </a:lnSpc>
              <a:spcBef>
                <a:spcPts val="600"/>
              </a:spcBef>
            </a:pPr>
            <a:r>
              <a:rPr lang="en-US" sz="2000" b="1" dirty="0">
                <a:ea typeface="Times New Roman" panose="02020603050405020304" pitchFamily="18" charset="0"/>
                <a:cs typeface="Times New Roman" panose="02020603050405020304" pitchFamily="18" charset="0"/>
              </a:rPr>
              <a:t>Mal-</a:t>
            </a:r>
            <a:r>
              <a:rPr lang="en-US" sz="2000" b="1" dirty="0" err="1">
                <a:ea typeface="Times New Roman" panose="02020603050405020304" pitchFamily="18" charset="0"/>
                <a:cs typeface="Times New Roman" panose="02020603050405020304" pitchFamily="18" charset="0"/>
              </a:rPr>
              <a:t>entendidos</a:t>
            </a:r>
            <a:r>
              <a:rPr lang="en-US" sz="2000" b="1" dirty="0">
                <a:ea typeface="Times New Roman" panose="02020603050405020304" pitchFamily="18" charset="0"/>
                <a:cs typeface="Times New Roman" panose="02020603050405020304" pitchFamily="18" charset="0"/>
              </a:rPr>
              <a:t> a </a:t>
            </a:r>
            <a:r>
              <a:rPr lang="en-US" sz="2000" b="1" dirty="0" err="1">
                <a:ea typeface="Times New Roman" panose="02020603050405020304" pitchFamily="18" charset="0"/>
                <a:cs typeface="Times New Roman" panose="02020603050405020304" pitchFamily="18" charset="0"/>
              </a:rPr>
              <a:t>evitar</a:t>
            </a:r>
            <a:r>
              <a:rPr lang="en-US" sz="2000" b="1" dirty="0">
                <a:ea typeface="Times New Roman" panose="02020603050405020304" pitchFamily="18" charset="0"/>
                <a:cs typeface="Times New Roman" panose="02020603050405020304" pitchFamily="18" charset="0"/>
              </a:rPr>
              <a:t>: </a:t>
            </a:r>
          </a:p>
          <a:p>
            <a:pPr lvl="2" algn="just">
              <a:lnSpc>
                <a:spcPct val="100000"/>
              </a:lnSpc>
              <a:spcBef>
                <a:spcPts val="600"/>
              </a:spcBef>
            </a:pPr>
            <a:r>
              <a:rPr lang="en-US" dirty="0">
                <a:ea typeface="Times New Roman" panose="02020603050405020304" pitchFamily="18" charset="0"/>
                <a:cs typeface="Times New Roman" panose="02020603050405020304" pitchFamily="18" charset="0"/>
              </a:rPr>
              <a:t>A </a:t>
            </a:r>
            <a:r>
              <a:rPr lang="en-US" dirty="0" err="1">
                <a:ea typeface="Times New Roman" panose="02020603050405020304" pitchFamily="18" charset="0"/>
                <a:cs typeface="Times New Roman" panose="02020603050405020304" pitchFamily="18" charset="0"/>
              </a:rPr>
              <a:t>saúde</a:t>
            </a:r>
            <a:r>
              <a:rPr lang="en-US" dirty="0">
                <a:ea typeface="Times New Roman" panose="02020603050405020304" pitchFamily="18" charset="0"/>
                <a:cs typeface="Times New Roman" panose="02020603050405020304" pitchFamily="18" charset="0"/>
              </a:rPr>
              <a:t> mental </a:t>
            </a:r>
            <a:r>
              <a:rPr lang="en-US" dirty="0" err="1">
                <a:ea typeface="Times New Roman" panose="02020603050405020304" pitchFamily="18" charset="0"/>
                <a:cs typeface="Times New Roman" panose="02020603050405020304" pitchFamily="18" charset="0"/>
              </a:rPr>
              <a:t>é</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equivalente</a:t>
            </a:r>
            <a:r>
              <a:rPr lang="en-US" dirty="0">
                <a:ea typeface="Times New Roman" panose="02020603050405020304" pitchFamily="18" charset="0"/>
                <a:cs typeface="Times New Roman" panose="02020603050405020304" pitchFamily="18" charset="0"/>
              </a:rPr>
              <a:t> à </a:t>
            </a:r>
            <a:r>
              <a:rPr lang="en-US" dirty="0" err="1">
                <a:ea typeface="Times New Roman" panose="02020603050405020304" pitchFamily="18" charset="0"/>
                <a:cs typeface="Times New Roman" panose="02020603050405020304" pitchFamily="18" charset="0"/>
              </a:rPr>
              <a:t>ausência</a:t>
            </a:r>
            <a:r>
              <a:rPr lang="en-US" dirty="0">
                <a:ea typeface="Times New Roman" panose="02020603050405020304" pitchFamily="18" charset="0"/>
                <a:cs typeface="Times New Roman" panose="02020603050405020304" pitchFamily="18" charset="0"/>
              </a:rPr>
              <a:t> de </a:t>
            </a:r>
            <a:r>
              <a:rPr lang="en-US" dirty="0" err="1">
                <a:ea typeface="Times New Roman" panose="02020603050405020304" pitchFamily="18" charset="0"/>
                <a:cs typeface="Times New Roman" panose="02020603050405020304" pitchFamily="18" charset="0"/>
              </a:rPr>
              <a:t>uma</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condição</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ou</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deficiência</a:t>
            </a:r>
            <a:r>
              <a:rPr lang="en-US" dirty="0">
                <a:ea typeface="Times New Roman" panose="02020603050405020304" pitchFamily="18" charset="0"/>
                <a:cs typeface="Times New Roman" panose="02020603050405020304" pitchFamily="18" charset="0"/>
              </a:rPr>
              <a:t> mental. </a:t>
            </a:r>
          </a:p>
          <a:p>
            <a:pPr lvl="2" algn="just">
              <a:lnSpc>
                <a:spcPct val="100000"/>
              </a:lnSpc>
              <a:spcBef>
                <a:spcPts val="600"/>
              </a:spcBef>
            </a:pPr>
            <a:r>
              <a:rPr lang="en-US" dirty="0">
                <a:ea typeface="Times New Roman" panose="02020603050405020304" pitchFamily="18" charset="0"/>
                <a:cs typeface="Times New Roman" panose="02020603050405020304" pitchFamily="18" charset="0"/>
              </a:rPr>
              <a:t>A </a:t>
            </a:r>
            <a:r>
              <a:rPr lang="en-US" dirty="0" err="1">
                <a:ea typeface="Times New Roman" panose="02020603050405020304" pitchFamily="18" charset="0"/>
                <a:cs typeface="Times New Roman" panose="02020603050405020304" pitchFamily="18" charset="0"/>
              </a:rPr>
              <a:t>saúde</a:t>
            </a:r>
            <a:r>
              <a:rPr lang="en-US" dirty="0">
                <a:ea typeface="Times New Roman" panose="02020603050405020304" pitchFamily="18" charset="0"/>
                <a:cs typeface="Times New Roman" panose="02020603050405020304" pitchFamily="18" charset="0"/>
              </a:rPr>
              <a:t> mental </a:t>
            </a:r>
            <a:r>
              <a:rPr lang="en-US" dirty="0" err="1">
                <a:ea typeface="Times New Roman" panose="02020603050405020304" pitchFamily="18" charset="0"/>
                <a:cs typeface="Times New Roman" panose="02020603050405020304" pitchFamily="18" charset="0"/>
              </a:rPr>
              <a:t>pode</a:t>
            </a:r>
            <a:r>
              <a:rPr lang="en-US" dirty="0">
                <a:ea typeface="Times New Roman" panose="02020603050405020304" pitchFamily="18" charset="0"/>
                <a:cs typeface="Times New Roman" panose="02020603050405020304" pitchFamily="18" charset="0"/>
              </a:rPr>
              <a:t> ser </a:t>
            </a:r>
            <a:r>
              <a:rPr lang="en-US" dirty="0" err="1">
                <a:ea typeface="Times New Roman" panose="02020603050405020304" pitchFamily="18" charset="0"/>
                <a:cs typeface="Times New Roman" panose="02020603050405020304" pitchFamily="18" charset="0"/>
              </a:rPr>
              <a:t>definida</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objetivamente</a:t>
            </a:r>
            <a:r>
              <a:rPr lang="en-US" dirty="0">
                <a:ea typeface="Times New Roman" panose="02020603050405020304" pitchFamily="18" charset="0"/>
                <a:cs typeface="Times New Roman" panose="02020603050405020304" pitchFamily="18" charset="0"/>
              </a:rPr>
              <a:t>. </a:t>
            </a:r>
          </a:p>
          <a:p>
            <a:pPr lvl="2" algn="just">
              <a:lnSpc>
                <a:spcPct val="100000"/>
              </a:lnSpc>
              <a:spcBef>
                <a:spcPts val="600"/>
              </a:spcBef>
            </a:pPr>
            <a:r>
              <a:rPr lang="en-US" dirty="0" err="1">
                <a:ea typeface="Times New Roman" panose="02020603050405020304" pitchFamily="18" charset="0"/>
                <a:cs typeface="Times New Roman" panose="02020603050405020304" pitchFamily="18" charset="0"/>
              </a:rPr>
              <a:t>Existem</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padrões</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ou</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critérios</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específicos</a:t>
            </a:r>
            <a:r>
              <a:rPr lang="en-US" dirty="0">
                <a:ea typeface="Times New Roman" panose="02020603050405020304" pitchFamily="18" charset="0"/>
                <a:cs typeface="Times New Roman" panose="02020603050405020304" pitchFamily="18" charset="0"/>
              </a:rPr>
              <a:t> para </a:t>
            </a:r>
            <a:r>
              <a:rPr lang="en-US" dirty="0" err="1">
                <a:ea typeface="Times New Roman" panose="02020603050405020304" pitchFamily="18" charset="0"/>
                <a:cs typeface="Times New Roman" panose="02020603050405020304" pitchFamily="18" charset="0"/>
              </a:rPr>
              <a:t>determinar</a:t>
            </a:r>
            <a:r>
              <a:rPr lang="en-US" dirty="0">
                <a:ea typeface="Times New Roman" panose="02020603050405020304" pitchFamily="18" charset="0"/>
                <a:cs typeface="Times New Roman" panose="02020603050405020304" pitchFamily="18" charset="0"/>
              </a:rPr>
              <a:t> o que </a:t>
            </a:r>
            <a:r>
              <a:rPr lang="en-US" dirty="0" err="1">
                <a:ea typeface="Times New Roman" panose="02020603050405020304" pitchFamily="18" charset="0"/>
                <a:cs typeface="Times New Roman" panose="02020603050405020304" pitchFamily="18" charset="0"/>
              </a:rPr>
              <a:t>é</a:t>
            </a:r>
            <a:r>
              <a:rPr lang="en-US" dirty="0">
                <a:ea typeface="Times New Roman" panose="02020603050405020304" pitchFamily="18" charset="0"/>
                <a:cs typeface="Times New Roman" panose="02020603050405020304" pitchFamily="18" charset="0"/>
              </a:rPr>
              <a:t> </a:t>
            </a:r>
            <a:r>
              <a:rPr lang="en-US" dirty="0" err="1">
                <a:ea typeface="Times New Roman" panose="02020603050405020304" pitchFamily="18" charset="0"/>
                <a:cs typeface="Times New Roman" panose="02020603050405020304" pitchFamily="18" charset="0"/>
              </a:rPr>
              <a:t>uma</a:t>
            </a:r>
            <a:r>
              <a:rPr lang="en-US" dirty="0">
                <a:ea typeface="Times New Roman" panose="02020603050405020304" pitchFamily="18" charset="0"/>
                <a:cs typeface="Times New Roman" panose="02020603050405020304" pitchFamily="18" charset="0"/>
              </a:rPr>
              <a:t> boa </a:t>
            </a:r>
            <a:r>
              <a:rPr lang="en-US" dirty="0" err="1">
                <a:ea typeface="Times New Roman" panose="02020603050405020304" pitchFamily="18" charset="0"/>
                <a:cs typeface="Times New Roman" panose="02020603050405020304" pitchFamily="18" charset="0"/>
              </a:rPr>
              <a:t>saúde</a:t>
            </a:r>
            <a:r>
              <a:rPr lang="en-US" dirty="0">
                <a:ea typeface="Times New Roman" panose="02020603050405020304" pitchFamily="18" charset="0"/>
                <a:cs typeface="Times New Roman" panose="02020603050405020304" pitchFamily="18" charset="0"/>
              </a:rPr>
              <a:t> mental.</a:t>
            </a:r>
          </a:p>
        </p:txBody>
      </p:sp>
      <p:sp>
        <p:nvSpPr>
          <p:cNvPr id="2" name="Title 1">
            <a:extLst>
              <a:ext uri="{FF2B5EF4-FFF2-40B4-BE49-F238E27FC236}">
                <a16:creationId xmlns:a16="http://schemas.microsoft.com/office/drawing/2014/main" id="{56628987-A8E4-469D-A037-132EFCB21E45}"/>
              </a:ext>
            </a:extLst>
          </p:cNvPr>
          <p:cNvSpPr>
            <a:spLocks noGrp="1"/>
          </p:cNvSpPr>
          <p:nvPr>
            <p:ph type="title"/>
          </p:nvPr>
        </p:nvSpPr>
        <p:spPr>
          <a:xfrm>
            <a:off x="388630" y="514614"/>
            <a:ext cx="11561200" cy="432000"/>
          </a:xfrm>
        </p:spPr>
        <p:txBody>
          <a:bodyPr/>
          <a:lstStyle/>
          <a:p>
            <a:pPr algn="ctr"/>
            <a:r>
              <a:rPr lang="en-GB" dirty="0" err="1">
                <a:ea typeface="SimSun" panose="02010600030101010101" pitchFamily="2" charset="-122"/>
                <a:cs typeface="Calibri Light" panose="020F0302020204030204" pitchFamily="34" charset="0"/>
              </a:rPr>
              <a:t>Apresentação</a:t>
            </a:r>
            <a:r>
              <a:rPr lang="en-GB" dirty="0">
                <a:ea typeface="SimSun" panose="02010600030101010101" pitchFamily="2" charset="-122"/>
                <a:cs typeface="Calibri Light" panose="020F0302020204030204" pitchFamily="34" charset="0"/>
              </a:rPr>
              <a:t>: O que </a:t>
            </a:r>
            <a:r>
              <a:rPr lang="en-GB" dirty="0" err="1">
                <a:ea typeface="SimSun" panose="02010600030101010101" pitchFamily="2" charset="-122"/>
                <a:cs typeface="Calibri Light" panose="020F0302020204030204" pitchFamily="34" charset="0"/>
              </a:rPr>
              <a:t>significa</a:t>
            </a:r>
            <a:r>
              <a:rPr lang="en-GB" dirty="0">
                <a:ea typeface="SimSun" panose="02010600030101010101" pitchFamily="2" charset="-122"/>
                <a:cs typeface="Calibri Light" panose="020F0302020204030204" pitchFamily="34" charset="0"/>
              </a:rPr>
              <a:t> </a:t>
            </a:r>
            <a:r>
              <a:rPr lang="en-GB" dirty="0" err="1">
                <a:ea typeface="SimSun" panose="02010600030101010101" pitchFamily="2" charset="-122"/>
                <a:cs typeface="Calibri Light" panose="020F0302020204030204" pitchFamily="34" charset="0"/>
              </a:rPr>
              <a:t>saúde</a:t>
            </a:r>
            <a:r>
              <a:rPr lang="en-GB" dirty="0">
                <a:ea typeface="SimSun" panose="02010600030101010101" pitchFamily="2" charset="-122"/>
                <a:cs typeface="Calibri Light" panose="020F0302020204030204" pitchFamily="34" charset="0"/>
              </a:rPr>
              <a:t> mental? - </a:t>
            </a:r>
            <a:r>
              <a:rPr lang="en-GB" b="1" dirty="0">
                <a:ea typeface="SimSun" panose="02010600030101010101" pitchFamily="2" charset="-122"/>
                <a:cs typeface="Calibri Light" panose="020F0302020204030204" pitchFamily="34" charset="0"/>
              </a:rPr>
              <a:t>2</a:t>
            </a:r>
            <a:endParaRPr lang="en-CH" dirty="0"/>
          </a:p>
        </p:txBody>
      </p:sp>
    </p:spTree>
    <p:extLst>
      <p:ext uri="{BB962C8B-B14F-4D97-AF65-F5344CB8AC3E}">
        <p14:creationId xmlns:p14="http://schemas.microsoft.com/office/powerpoint/2010/main" val="491635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85416E-709B-4370-AA2D-BEF55B198A1D}"/>
              </a:ext>
            </a:extLst>
          </p:cNvPr>
          <p:cNvSpPr>
            <a:spLocks noGrp="1"/>
          </p:cNvSpPr>
          <p:nvPr>
            <p:ph sz="quarter" idx="14"/>
          </p:nvPr>
        </p:nvSpPr>
        <p:spPr>
          <a:xfrm>
            <a:off x="508794" y="1943188"/>
            <a:ext cx="11174412" cy="3223650"/>
          </a:xfrm>
        </p:spPr>
        <p:txBody>
          <a:bodyPr/>
          <a:lstStyle/>
          <a:p>
            <a:pPr algn="just">
              <a:lnSpc>
                <a:spcPct val="100000"/>
              </a:lnSpc>
              <a:spcBef>
                <a:spcPts val="600"/>
              </a:spcBef>
            </a:pPr>
            <a:r>
              <a:rPr lang="en-US" sz="2000" dirty="0" err="1"/>
              <a:t>Tentar</a:t>
            </a:r>
            <a:r>
              <a:rPr lang="en-US" sz="2000" dirty="0"/>
              <a:t> </a:t>
            </a:r>
            <a:r>
              <a:rPr lang="en-US" sz="2000" dirty="0" err="1"/>
              <a:t>impor</a:t>
            </a:r>
            <a:r>
              <a:rPr lang="en-US" sz="2000" dirty="0"/>
              <a:t> </a:t>
            </a:r>
            <a:r>
              <a:rPr lang="en-US" sz="2000" dirty="0" err="1"/>
              <a:t>uma</a:t>
            </a:r>
            <a:r>
              <a:rPr lang="en-US" sz="2000" dirty="0"/>
              <a:t> </a:t>
            </a:r>
            <a:r>
              <a:rPr lang="en-US" sz="2000" dirty="0" err="1"/>
              <a:t>definição</a:t>
            </a:r>
            <a:r>
              <a:rPr lang="en-US" sz="2000" dirty="0"/>
              <a:t> </a:t>
            </a:r>
            <a:r>
              <a:rPr lang="en-US" sz="2000" dirty="0" err="1"/>
              <a:t>ou</a:t>
            </a:r>
            <a:r>
              <a:rPr lang="en-US" sz="2000" dirty="0"/>
              <a:t> </a:t>
            </a:r>
            <a:r>
              <a:rPr lang="en-US" sz="2000" dirty="0" err="1"/>
              <a:t>padrões</a:t>
            </a:r>
            <a:r>
              <a:rPr lang="en-US" sz="2000" dirty="0"/>
              <a:t> de boa </a:t>
            </a:r>
            <a:r>
              <a:rPr lang="en-US" sz="2000" dirty="0" err="1"/>
              <a:t>saúde</a:t>
            </a:r>
            <a:r>
              <a:rPr lang="en-US" sz="2000" dirty="0"/>
              <a:t> mental que se </a:t>
            </a:r>
            <a:r>
              <a:rPr lang="en-US" sz="2000" dirty="0" err="1"/>
              <a:t>apliquem</a:t>
            </a:r>
            <a:r>
              <a:rPr lang="en-US" sz="2000" dirty="0"/>
              <a:t> a </a:t>
            </a:r>
            <a:r>
              <a:rPr lang="en-US" sz="2000" dirty="0" err="1"/>
              <a:t>todos</a:t>
            </a:r>
            <a:r>
              <a:rPr lang="en-US" sz="2000" dirty="0"/>
              <a:t> </a:t>
            </a:r>
            <a:r>
              <a:rPr lang="en-US" sz="2000" dirty="0" err="1"/>
              <a:t>é</a:t>
            </a:r>
            <a:r>
              <a:rPr lang="en-US" sz="2000" dirty="0"/>
              <a:t> </a:t>
            </a:r>
            <a:r>
              <a:rPr lang="en-US" sz="2000" dirty="0" err="1"/>
              <a:t>problemático</a:t>
            </a:r>
            <a:r>
              <a:rPr lang="en-US" sz="2000" dirty="0"/>
              <a:t>. </a:t>
            </a:r>
          </a:p>
          <a:p>
            <a:pPr algn="just">
              <a:lnSpc>
                <a:spcPct val="100000"/>
              </a:lnSpc>
              <a:spcBef>
                <a:spcPts val="600"/>
              </a:spcBef>
            </a:pPr>
            <a:r>
              <a:rPr lang="pt-BR" sz="2000" dirty="0"/>
              <a:t>O padrão pode ser </a:t>
            </a:r>
            <a:r>
              <a:rPr lang="en-US" sz="2000" dirty="0" err="1"/>
              <a:t>usado</a:t>
            </a:r>
            <a:r>
              <a:rPr lang="en-US" sz="2000" dirty="0"/>
              <a:t> para </a:t>
            </a:r>
            <a:r>
              <a:rPr lang="en-US" sz="2000" dirty="0" err="1"/>
              <a:t>impor</a:t>
            </a:r>
            <a:r>
              <a:rPr lang="en-US" sz="2000" dirty="0"/>
              <a:t> </a:t>
            </a:r>
            <a:r>
              <a:rPr lang="en-US" sz="2000" dirty="0" err="1"/>
              <a:t>crenças</a:t>
            </a:r>
            <a:r>
              <a:rPr lang="en-US" sz="2000" dirty="0"/>
              <a:t>, </a:t>
            </a:r>
            <a:r>
              <a:rPr lang="en-US" sz="2000" dirty="0" err="1"/>
              <a:t>valores</a:t>
            </a:r>
            <a:r>
              <a:rPr lang="en-US" sz="2000" dirty="0"/>
              <a:t> e </a:t>
            </a:r>
            <a:r>
              <a:rPr lang="en-US" sz="2000" dirty="0" err="1"/>
              <a:t>normas</a:t>
            </a:r>
            <a:r>
              <a:rPr lang="en-US" sz="2000" dirty="0"/>
              <a:t> </a:t>
            </a:r>
            <a:r>
              <a:rPr lang="en-US" sz="2000" dirty="0" err="1"/>
              <a:t>sociais</a:t>
            </a:r>
            <a:r>
              <a:rPr lang="en-US" sz="2000" dirty="0"/>
              <a:t> a </a:t>
            </a:r>
            <a:r>
              <a:rPr lang="en-US" sz="2000" dirty="0" err="1"/>
              <a:t>outras</a:t>
            </a:r>
            <a:r>
              <a:rPr lang="en-US" sz="2000" dirty="0"/>
              <a:t> </a:t>
            </a:r>
            <a:r>
              <a:rPr lang="en-US" sz="2000" dirty="0" err="1"/>
              <a:t>pessoas</a:t>
            </a:r>
            <a:r>
              <a:rPr lang="en-US" sz="2000" dirty="0"/>
              <a:t> e/</a:t>
            </a:r>
            <a:r>
              <a:rPr lang="en-US" sz="2000" dirty="0" err="1"/>
              <a:t>ou</a:t>
            </a:r>
            <a:r>
              <a:rPr lang="en-US" sz="2000" dirty="0"/>
              <a:t> para </a:t>
            </a:r>
            <a:r>
              <a:rPr lang="en-US" sz="2000" dirty="0" err="1"/>
              <a:t>destacar</a:t>
            </a:r>
            <a:r>
              <a:rPr lang="en-US" sz="2000" dirty="0"/>
              <a:t> </a:t>
            </a:r>
            <a:r>
              <a:rPr lang="en-US" sz="2000" dirty="0" err="1"/>
              <a:t>pessoas</a:t>
            </a:r>
            <a:r>
              <a:rPr lang="en-US" sz="2000" dirty="0"/>
              <a:t> que </a:t>
            </a:r>
            <a:r>
              <a:rPr lang="en-US" sz="2000" dirty="0" err="1"/>
              <a:t>não</a:t>
            </a:r>
            <a:r>
              <a:rPr lang="en-US" sz="2000" dirty="0"/>
              <a:t> se </a:t>
            </a:r>
            <a:r>
              <a:rPr lang="en-US" sz="2000" dirty="0" err="1"/>
              <a:t>conformam</a:t>
            </a:r>
            <a:r>
              <a:rPr lang="en-US" sz="2000" dirty="0"/>
              <a:t> com </a:t>
            </a:r>
            <a:r>
              <a:rPr lang="en-US" sz="2000" dirty="0" err="1"/>
              <a:t>certas</a:t>
            </a:r>
            <a:r>
              <a:rPr lang="en-US" sz="2000" dirty="0"/>
              <a:t> </a:t>
            </a:r>
            <a:r>
              <a:rPr lang="en-US" sz="2000" dirty="0" err="1"/>
              <a:t>crenças</a:t>
            </a:r>
            <a:r>
              <a:rPr lang="en-US" sz="2000" dirty="0"/>
              <a:t>, </a:t>
            </a:r>
            <a:r>
              <a:rPr lang="en-US" sz="2000" dirty="0" err="1"/>
              <a:t>valores</a:t>
            </a:r>
            <a:r>
              <a:rPr lang="en-US" sz="2000" dirty="0"/>
              <a:t> e </a:t>
            </a:r>
            <a:r>
              <a:rPr lang="en-US" sz="2000" dirty="0" err="1"/>
              <a:t>normas</a:t>
            </a:r>
            <a:r>
              <a:rPr lang="en-US" sz="2000" dirty="0"/>
              <a:t> </a:t>
            </a:r>
            <a:r>
              <a:rPr lang="en-US" sz="2000" dirty="0" err="1"/>
              <a:t>sociais</a:t>
            </a:r>
            <a:r>
              <a:rPr lang="en-US" sz="2000" dirty="0"/>
              <a:t> </a:t>
            </a:r>
            <a:r>
              <a:rPr lang="en-US" sz="2000" dirty="0" err="1"/>
              <a:t>dominantes</a:t>
            </a:r>
            <a:r>
              <a:rPr lang="en-US" sz="2000" dirty="0"/>
              <a:t>. </a:t>
            </a:r>
          </a:p>
          <a:p>
            <a:pPr algn="just">
              <a:lnSpc>
                <a:spcPct val="100000"/>
              </a:lnSpc>
              <a:spcBef>
                <a:spcPts val="600"/>
              </a:spcBef>
            </a:pPr>
            <a:r>
              <a:rPr lang="en-US" sz="2000" dirty="0"/>
              <a:t>Pode </a:t>
            </a:r>
            <a:r>
              <a:rPr lang="en-US" sz="2000" dirty="0" err="1"/>
              <a:t>levar</a:t>
            </a:r>
            <a:r>
              <a:rPr lang="en-US" sz="2000" dirty="0"/>
              <a:t> à </a:t>
            </a:r>
            <a:r>
              <a:rPr lang="en-US" sz="2000" dirty="0" err="1"/>
              <a:t>exclusão</a:t>
            </a:r>
            <a:r>
              <a:rPr lang="en-US" sz="2000" dirty="0"/>
              <a:t>, </a:t>
            </a:r>
            <a:r>
              <a:rPr lang="en-US" sz="2000" dirty="0" err="1"/>
              <a:t>discriminação</a:t>
            </a:r>
            <a:r>
              <a:rPr lang="en-US" sz="2000" dirty="0"/>
              <a:t> e </a:t>
            </a:r>
            <a:r>
              <a:rPr lang="en-US" sz="2000" dirty="0" err="1"/>
              <a:t>medicalização</a:t>
            </a:r>
            <a:r>
              <a:rPr lang="en-US" sz="2000" dirty="0"/>
              <a:t> de </a:t>
            </a:r>
            <a:r>
              <a:rPr lang="en-US" sz="2000" dirty="0" err="1"/>
              <a:t>comportamentos</a:t>
            </a:r>
            <a:r>
              <a:rPr lang="en-US" sz="2000" dirty="0"/>
              <a:t> “</a:t>
            </a:r>
            <a:r>
              <a:rPr lang="en-US" sz="2000" dirty="0" err="1"/>
              <a:t>anormais</a:t>
            </a:r>
            <a:r>
              <a:rPr lang="en-US" sz="2000" dirty="0"/>
              <a:t>”.</a:t>
            </a:r>
          </a:p>
          <a:p>
            <a:pPr algn="just">
              <a:lnSpc>
                <a:spcPct val="100000"/>
              </a:lnSpc>
              <a:spcBef>
                <a:spcPts val="600"/>
              </a:spcBef>
            </a:pPr>
            <a:r>
              <a:rPr lang="en-US" sz="2000" dirty="0"/>
              <a:t>Tais </a:t>
            </a:r>
            <a:r>
              <a:rPr lang="en-US" sz="2000" dirty="0" err="1"/>
              <a:t>crenças</a:t>
            </a:r>
            <a:r>
              <a:rPr lang="en-US" sz="2000" dirty="0"/>
              <a:t>, </a:t>
            </a:r>
            <a:r>
              <a:rPr lang="en-US" sz="2000" dirty="0" err="1"/>
              <a:t>valores</a:t>
            </a:r>
            <a:r>
              <a:rPr lang="en-US" sz="2000" dirty="0"/>
              <a:t> e </a:t>
            </a:r>
            <a:r>
              <a:rPr lang="en-US" sz="2000" dirty="0" err="1"/>
              <a:t>normas</a:t>
            </a:r>
            <a:r>
              <a:rPr lang="en-US" sz="2000" dirty="0"/>
              <a:t> </a:t>
            </a:r>
            <a:r>
              <a:rPr lang="en-US" sz="2000" dirty="0" err="1"/>
              <a:t>podem</a:t>
            </a:r>
            <a:r>
              <a:rPr lang="en-US" sz="2000" dirty="0"/>
              <a:t> </a:t>
            </a:r>
            <a:r>
              <a:rPr lang="en-US" sz="2000" dirty="0" err="1"/>
              <a:t>incluir</a:t>
            </a:r>
            <a:r>
              <a:rPr lang="en-US" sz="2000" dirty="0"/>
              <a:t>, </a:t>
            </a:r>
            <a:r>
              <a:rPr lang="en-US" sz="2000" dirty="0" err="1"/>
              <a:t>por</a:t>
            </a:r>
            <a:r>
              <a:rPr lang="en-US" sz="2000" dirty="0"/>
              <a:t> </a:t>
            </a:r>
            <a:r>
              <a:rPr lang="en-US" sz="2000" dirty="0" err="1"/>
              <a:t>exemplo</a:t>
            </a:r>
            <a:r>
              <a:rPr lang="en-US" sz="2000" dirty="0"/>
              <a:t>, que </a:t>
            </a:r>
            <a:r>
              <a:rPr lang="en-US" sz="2000" dirty="0" err="1"/>
              <a:t>pessoas</a:t>
            </a:r>
            <a:r>
              <a:rPr lang="en-US" sz="2000" dirty="0"/>
              <a:t> com boa </a:t>
            </a:r>
            <a:r>
              <a:rPr lang="en-US" sz="2000" dirty="0" err="1"/>
              <a:t>saúde</a:t>
            </a:r>
            <a:r>
              <a:rPr lang="en-US" sz="2000" dirty="0"/>
              <a:t> mental </a:t>
            </a:r>
            <a:r>
              <a:rPr lang="en-US" sz="2000" dirty="0" err="1"/>
              <a:t>devem</a:t>
            </a:r>
            <a:r>
              <a:rPr lang="en-US" sz="2000" dirty="0"/>
              <a:t> ser </a:t>
            </a:r>
            <a:r>
              <a:rPr lang="en-US" sz="2000" dirty="0" err="1"/>
              <a:t>capazes</a:t>
            </a:r>
            <a:r>
              <a:rPr lang="en-US" sz="2000" dirty="0"/>
              <a:t> de </a:t>
            </a:r>
            <a:r>
              <a:rPr lang="en-US" sz="2000" dirty="0" err="1"/>
              <a:t>trabalhar</a:t>
            </a:r>
            <a:r>
              <a:rPr lang="en-US" sz="2000" dirty="0"/>
              <a:t>, </a:t>
            </a:r>
            <a:r>
              <a:rPr lang="en-US" sz="2000" dirty="0" err="1"/>
              <a:t>casar</a:t>
            </a:r>
            <a:r>
              <a:rPr lang="en-US" sz="2000" dirty="0"/>
              <a:t> e </a:t>
            </a:r>
            <a:r>
              <a:rPr lang="en-US" sz="2000" dirty="0" err="1"/>
              <a:t>ter</a:t>
            </a:r>
            <a:r>
              <a:rPr lang="en-US" sz="2000" dirty="0"/>
              <a:t> </a:t>
            </a:r>
            <a:r>
              <a:rPr lang="en-US" sz="2000" dirty="0" err="1"/>
              <a:t>uma</a:t>
            </a:r>
            <a:r>
              <a:rPr lang="en-US" sz="2000" dirty="0"/>
              <a:t> </a:t>
            </a:r>
            <a:r>
              <a:rPr lang="en-US" sz="2000" dirty="0" err="1"/>
              <a:t>família</a:t>
            </a:r>
            <a:r>
              <a:rPr lang="en-US" sz="2000" dirty="0"/>
              <a:t>, lidar com </a:t>
            </a:r>
            <a:r>
              <a:rPr lang="en-US" sz="2000" dirty="0" err="1"/>
              <a:t>alta</a:t>
            </a:r>
            <a:r>
              <a:rPr lang="en-US" sz="2000" dirty="0"/>
              <a:t> </a:t>
            </a:r>
            <a:r>
              <a:rPr lang="en-US" sz="2000" dirty="0" err="1"/>
              <a:t>pressão</a:t>
            </a:r>
            <a:r>
              <a:rPr lang="en-US" sz="2000" dirty="0"/>
              <a:t> e </a:t>
            </a:r>
            <a:r>
              <a:rPr lang="en-US" sz="2000" dirty="0" err="1"/>
              <a:t>ter</a:t>
            </a:r>
            <a:r>
              <a:rPr lang="en-US" sz="2000" dirty="0"/>
              <a:t> um </a:t>
            </a:r>
            <a:r>
              <a:rPr lang="en-US" sz="2000" dirty="0" err="1"/>
              <a:t>bom</a:t>
            </a:r>
            <a:r>
              <a:rPr lang="en-US" sz="2000" dirty="0"/>
              <a:t> </a:t>
            </a:r>
            <a:r>
              <a:rPr lang="en-US" sz="2000" dirty="0" err="1"/>
              <a:t>desempenho</a:t>
            </a:r>
            <a:r>
              <a:rPr lang="en-US" sz="2000" dirty="0"/>
              <a:t> </a:t>
            </a:r>
            <a:r>
              <a:rPr lang="en-US" sz="2000" dirty="0" err="1"/>
              <a:t>em</a:t>
            </a:r>
            <a:r>
              <a:rPr lang="en-US" sz="2000" dirty="0"/>
              <a:t> um </a:t>
            </a:r>
            <a:r>
              <a:rPr lang="en-US" sz="2000" dirty="0" err="1"/>
              <a:t>ambiente</a:t>
            </a:r>
            <a:r>
              <a:rPr lang="en-US" sz="2000" dirty="0"/>
              <a:t> de </a:t>
            </a:r>
            <a:r>
              <a:rPr lang="en-US" sz="2000" dirty="0" err="1"/>
              <a:t>trabalho</a:t>
            </a:r>
            <a:r>
              <a:rPr lang="en-US" sz="2000" dirty="0"/>
              <a:t> </a:t>
            </a:r>
            <a:r>
              <a:rPr lang="en-US" sz="2000" dirty="0" err="1"/>
              <a:t>competitivo</a:t>
            </a:r>
            <a:r>
              <a:rPr lang="en-US" sz="2000" dirty="0"/>
              <a:t>. </a:t>
            </a:r>
          </a:p>
          <a:p>
            <a:pPr algn="just">
              <a:lnSpc>
                <a:spcPct val="100000"/>
              </a:lnSpc>
              <a:spcBef>
                <a:spcPts val="600"/>
              </a:spcBef>
            </a:pPr>
            <a:r>
              <a:rPr lang="en-US" sz="2000" dirty="0"/>
              <a:t>Esses </a:t>
            </a:r>
            <a:r>
              <a:rPr lang="en-US" sz="2000" dirty="0" err="1"/>
              <a:t>tipos</a:t>
            </a:r>
            <a:r>
              <a:rPr lang="en-US" sz="2000" dirty="0"/>
              <a:t> de </a:t>
            </a:r>
            <a:r>
              <a:rPr lang="en-US" sz="2000" dirty="0" err="1"/>
              <a:t>padrões</a:t>
            </a:r>
            <a:r>
              <a:rPr lang="en-US" sz="2000" dirty="0"/>
              <a:t> </a:t>
            </a:r>
            <a:r>
              <a:rPr lang="en-US" sz="2000" dirty="0" err="1"/>
              <a:t>estão</a:t>
            </a:r>
            <a:r>
              <a:rPr lang="en-US" sz="2000" dirty="0"/>
              <a:t> </a:t>
            </a:r>
            <a:r>
              <a:rPr lang="en-US" sz="2000" dirty="0" err="1"/>
              <a:t>frequentemente</a:t>
            </a:r>
            <a:r>
              <a:rPr lang="en-US" sz="2000" dirty="0"/>
              <a:t> </a:t>
            </a:r>
            <a:r>
              <a:rPr lang="en-US" sz="2000" dirty="0" err="1"/>
              <a:t>ligados</a:t>
            </a:r>
            <a:r>
              <a:rPr lang="en-US" sz="2000" dirty="0"/>
              <a:t> a </a:t>
            </a:r>
            <a:r>
              <a:rPr lang="en-US" sz="2000" dirty="0" err="1"/>
              <a:t>expectativas</a:t>
            </a:r>
            <a:r>
              <a:rPr lang="en-US" sz="2000" dirty="0"/>
              <a:t> </a:t>
            </a:r>
            <a:r>
              <a:rPr lang="en-US" sz="2000" dirty="0" err="1"/>
              <a:t>sociais</a:t>
            </a:r>
            <a:r>
              <a:rPr lang="en-US" sz="2000" dirty="0"/>
              <a:t> </a:t>
            </a:r>
            <a:r>
              <a:rPr lang="en-US" sz="2000" dirty="0" err="1"/>
              <a:t>em</a:t>
            </a:r>
            <a:r>
              <a:rPr lang="en-US" sz="2000" dirty="0"/>
              <a:t> </a:t>
            </a:r>
            <a:r>
              <a:rPr lang="en-US" sz="2000" dirty="0" err="1"/>
              <a:t>relação</a:t>
            </a:r>
            <a:r>
              <a:rPr lang="en-US" sz="2000" dirty="0"/>
              <a:t> </a:t>
            </a:r>
            <a:r>
              <a:rPr lang="en-US" sz="2000" dirty="0" err="1"/>
              <a:t>ao</a:t>
            </a:r>
            <a:r>
              <a:rPr lang="en-US" sz="2000" dirty="0"/>
              <a:t> </a:t>
            </a:r>
            <a:r>
              <a:rPr lang="en-US" sz="2000" dirty="0" err="1"/>
              <a:t>gênero</a:t>
            </a:r>
            <a:r>
              <a:rPr lang="en-US" sz="2000" dirty="0"/>
              <a:t> </a:t>
            </a:r>
            <a:r>
              <a:rPr lang="en-US" sz="2000" dirty="0" err="1"/>
              <a:t>ou</a:t>
            </a:r>
            <a:r>
              <a:rPr lang="en-US" sz="2000" dirty="0"/>
              <a:t> </a:t>
            </a:r>
            <a:r>
              <a:rPr lang="en-US" sz="2000" dirty="0" err="1"/>
              <a:t>aos</a:t>
            </a:r>
            <a:r>
              <a:rPr lang="en-US" sz="2000" dirty="0"/>
              <a:t> </a:t>
            </a:r>
            <a:r>
              <a:rPr lang="en-US" sz="2000" dirty="0" err="1"/>
              <a:t>papéis</a:t>
            </a:r>
            <a:r>
              <a:rPr lang="en-US" sz="2000" dirty="0"/>
              <a:t> </a:t>
            </a:r>
            <a:r>
              <a:rPr lang="en-US" sz="2000" dirty="0" err="1"/>
              <a:t>sociais</a:t>
            </a:r>
            <a:r>
              <a:rPr lang="en-US" sz="2000" dirty="0"/>
              <a:t>. </a:t>
            </a:r>
            <a:endParaRPr lang="en-CH" sz="2000" dirty="0"/>
          </a:p>
          <a:p>
            <a:endParaRPr lang="en-CH" dirty="0"/>
          </a:p>
          <a:p>
            <a:endParaRPr lang="en-CH" dirty="0"/>
          </a:p>
        </p:txBody>
      </p:sp>
      <p:sp>
        <p:nvSpPr>
          <p:cNvPr id="2" name="Title 1">
            <a:extLst>
              <a:ext uri="{FF2B5EF4-FFF2-40B4-BE49-F238E27FC236}">
                <a16:creationId xmlns:a16="http://schemas.microsoft.com/office/drawing/2014/main" id="{D681F3DF-C22F-4A11-B877-C8CC0A3FCA00}"/>
              </a:ext>
            </a:extLst>
          </p:cNvPr>
          <p:cNvSpPr>
            <a:spLocks noGrp="1"/>
          </p:cNvSpPr>
          <p:nvPr>
            <p:ph type="title"/>
          </p:nvPr>
        </p:nvSpPr>
        <p:spPr>
          <a:xfrm>
            <a:off x="388630" y="514614"/>
            <a:ext cx="11385836" cy="432000"/>
          </a:xfrm>
        </p:spPr>
        <p:txBody>
          <a:bodyPr/>
          <a:lstStyle/>
          <a:p>
            <a:pPr algn="ctr"/>
            <a:r>
              <a:rPr lang="en-GB" dirty="0" err="1"/>
              <a:t>Apresentação</a:t>
            </a:r>
            <a:r>
              <a:rPr lang="en-GB" dirty="0"/>
              <a:t>: O que </a:t>
            </a:r>
            <a:r>
              <a:rPr lang="en-GB" dirty="0" err="1"/>
              <a:t>significa</a:t>
            </a:r>
            <a:r>
              <a:rPr lang="en-GB" dirty="0"/>
              <a:t> </a:t>
            </a:r>
            <a:r>
              <a:rPr lang="en-GB" dirty="0" err="1"/>
              <a:t>saúde</a:t>
            </a:r>
            <a:r>
              <a:rPr lang="en-GB" dirty="0"/>
              <a:t> mental? - 3</a:t>
            </a:r>
            <a:endParaRPr lang="en-CH" dirty="0"/>
          </a:p>
        </p:txBody>
      </p:sp>
    </p:spTree>
    <p:extLst>
      <p:ext uri="{BB962C8B-B14F-4D97-AF65-F5344CB8AC3E}">
        <p14:creationId xmlns:p14="http://schemas.microsoft.com/office/powerpoint/2010/main" val="3713533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7E04501-0243-934B-8AE3-8E386CBD6830}"/>
              </a:ext>
            </a:extLst>
          </p:cNvPr>
          <p:cNvSpPr>
            <a:spLocks noGrp="1"/>
          </p:cNvSpPr>
          <p:nvPr>
            <p:ph type="body" sz="quarter" idx="13"/>
          </p:nvPr>
        </p:nvSpPr>
        <p:spPr>
          <a:xfrm>
            <a:off x="508806" y="1663052"/>
            <a:ext cx="11174400" cy="360000"/>
          </a:xfrm>
        </p:spPr>
        <p:txBody>
          <a:bodyPr/>
          <a:lstStyle/>
          <a:p>
            <a:r>
              <a:rPr lang="en-GB" kern="0" spc="0" dirty="0"/>
              <a:t>Saúde mental e </a:t>
            </a:r>
            <a:r>
              <a:rPr lang="en-GB" kern="0" spc="0" dirty="0" err="1"/>
              <a:t>diagnóstico</a:t>
            </a:r>
            <a:r>
              <a:rPr lang="en-GB" kern="0" spc="0" dirty="0"/>
              <a:t> (a)</a:t>
            </a:r>
            <a:endParaRPr lang="en-US" kern="0" spc="0" dirty="0"/>
          </a:p>
        </p:txBody>
      </p:sp>
      <p:sp>
        <p:nvSpPr>
          <p:cNvPr id="3" name="Content Placeholder 2">
            <a:extLst>
              <a:ext uri="{FF2B5EF4-FFF2-40B4-BE49-F238E27FC236}">
                <a16:creationId xmlns:a16="http://schemas.microsoft.com/office/drawing/2014/main" id="{64240C3D-2D67-4DCE-A229-B13EB0ABF0D9}"/>
              </a:ext>
            </a:extLst>
          </p:cNvPr>
          <p:cNvSpPr>
            <a:spLocks noGrp="1"/>
          </p:cNvSpPr>
          <p:nvPr>
            <p:ph sz="quarter" idx="14"/>
          </p:nvPr>
        </p:nvSpPr>
        <p:spPr>
          <a:xfrm>
            <a:off x="508794" y="2777068"/>
            <a:ext cx="11174412" cy="1519359"/>
          </a:xfrm>
        </p:spPr>
        <p:txBody>
          <a:bodyPr/>
          <a:lstStyle/>
          <a:p>
            <a:pPr marL="171450" indent="-171450" algn="just">
              <a:lnSpc>
                <a:spcPct val="100000"/>
              </a:lnSpc>
              <a:spcBef>
                <a:spcPts val="600"/>
              </a:spcBef>
            </a:pPr>
            <a:r>
              <a:rPr lang="pt" sz="2000" dirty="0">
                <a:ea typeface="SimSun" panose="02010600030101010101" pitchFamily="2" charset="-122"/>
                <a:cs typeface="Arial" panose="020B0604020202020204" pitchFamily="34" charset="0"/>
              </a:rPr>
              <a:t>Como termo médico, é usado para descrever padrões de experiências e comportamentos que podem causar sofrimento e/ou ser vistos como difíceis de entender. Inclui rótulos como depressão, transtorno de ansiedade, esquizofrenia, psicose e assim por diante.</a:t>
            </a:r>
          </a:p>
          <a:p>
            <a:pPr marL="171450" indent="-171450" algn="just">
              <a:lnSpc>
                <a:spcPct val="100000"/>
              </a:lnSpc>
              <a:spcBef>
                <a:spcPts val="600"/>
              </a:spcBef>
            </a:pPr>
            <a:r>
              <a:rPr lang="pt" sz="2000" dirty="0">
                <a:ea typeface="SimSun" panose="02010600030101010101" pitchFamily="2" charset="-122"/>
                <a:cs typeface="Arial" panose="020B0604020202020204" pitchFamily="34" charset="0"/>
              </a:rPr>
              <a:t>Isso implica que o que as pessoas vivenciam são sintomas de uma condição médica ou doença.</a:t>
            </a:r>
            <a:endParaRPr lang="en-CH" sz="2000" dirty="0">
              <a:ea typeface="SimSun" panose="02010600030101010101" pitchFamily="2" charset="-122"/>
              <a:cs typeface="Arial" panose="020B0604020202020204" pitchFamily="34" charset="0"/>
            </a:endParaRPr>
          </a:p>
          <a:p>
            <a:endParaRPr lang="en-CH" dirty="0"/>
          </a:p>
        </p:txBody>
      </p:sp>
      <p:sp>
        <p:nvSpPr>
          <p:cNvPr id="2" name="Title 1">
            <a:extLst>
              <a:ext uri="{FF2B5EF4-FFF2-40B4-BE49-F238E27FC236}">
                <a16:creationId xmlns:a16="http://schemas.microsoft.com/office/drawing/2014/main" id="{F3CD44E9-A2EB-4717-A151-5062F14BDB33}"/>
              </a:ext>
            </a:extLst>
          </p:cNvPr>
          <p:cNvSpPr>
            <a:spLocks noGrp="1"/>
          </p:cNvSpPr>
          <p:nvPr>
            <p:ph type="title"/>
          </p:nvPr>
        </p:nvSpPr>
        <p:spPr>
          <a:xfrm>
            <a:off x="384081" y="477036"/>
            <a:ext cx="11174412" cy="432000"/>
          </a:xfrm>
        </p:spPr>
        <p:txBody>
          <a:bodyPr/>
          <a:lstStyle/>
          <a:p>
            <a:pPr algn="ctr"/>
            <a:r>
              <a:rPr lang="en-GB" dirty="0" err="1"/>
              <a:t>Apresentação</a:t>
            </a:r>
            <a:r>
              <a:rPr lang="en-GB" dirty="0"/>
              <a:t>: O que </a:t>
            </a:r>
            <a:r>
              <a:rPr lang="en-GB" dirty="0" err="1"/>
              <a:t>significa</a:t>
            </a:r>
            <a:r>
              <a:rPr lang="en-GB" dirty="0"/>
              <a:t> </a:t>
            </a:r>
            <a:r>
              <a:rPr lang="en-GB" dirty="0" err="1"/>
              <a:t>saúde</a:t>
            </a:r>
            <a:r>
              <a:rPr lang="en-GB" dirty="0"/>
              <a:t> mental? – 4</a:t>
            </a:r>
            <a:endParaRPr lang="en-CH" dirty="0"/>
          </a:p>
        </p:txBody>
      </p:sp>
    </p:spTree>
    <p:extLst>
      <p:ext uri="{BB962C8B-B14F-4D97-AF65-F5344CB8AC3E}">
        <p14:creationId xmlns:p14="http://schemas.microsoft.com/office/powerpoint/2010/main" val="1819344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C3DDB36-6043-134B-A996-B688611E56CB}"/>
              </a:ext>
            </a:extLst>
          </p:cNvPr>
          <p:cNvSpPr>
            <a:spLocks noGrp="1"/>
          </p:cNvSpPr>
          <p:nvPr>
            <p:ph type="body" sz="quarter" idx="13"/>
          </p:nvPr>
        </p:nvSpPr>
        <p:spPr>
          <a:xfrm>
            <a:off x="508806" y="1162614"/>
            <a:ext cx="11174400" cy="360000"/>
          </a:xfrm>
        </p:spPr>
        <p:txBody>
          <a:bodyPr/>
          <a:lstStyle/>
          <a:p>
            <a:r>
              <a:rPr lang="en-GB" kern="0" spc="0" dirty="0"/>
              <a:t>Saúde mental e </a:t>
            </a:r>
            <a:r>
              <a:rPr lang="en-GB" kern="0" spc="0" dirty="0" err="1"/>
              <a:t>diagnóstico</a:t>
            </a:r>
            <a:r>
              <a:rPr lang="en-GB" kern="0" spc="0" dirty="0"/>
              <a:t> (b)</a:t>
            </a:r>
            <a:endParaRPr lang="en-US" kern="0" spc="0" dirty="0"/>
          </a:p>
        </p:txBody>
      </p:sp>
      <p:sp>
        <p:nvSpPr>
          <p:cNvPr id="3" name="Content Placeholder 2">
            <a:extLst>
              <a:ext uri="{FF2B5EF4-FFF2-40B4-BE49-F238E27FC236}">
                <a16:creationId xmlns:a16="http://schemas.microsoft.com/office/drawing/2014/main" id="{4B10A9F3-6DE5-47A1-966A-0E702C09D2ED}"/>
              </a:ext>
            </a:extLst>
          </p:cNvPr>
          <p:cNvSpPr>
            <a:spLocks noGrp="1"/>
          </p:cNvSpPr>
          <p:nvPr>
            <p:ph sz="quarter" idx="14"/>
          </p:nvPr>
        </p:nvSpPr>
        <p:spPr>
          <a:xfrm>
            <a:off x="801666" y="2098614"/>
            <a:ext cx="10881552" cy="3046328"/>
          </a:xfrm>
        </p:spPr>
        <p:txBody>
          <a:bodyPr>
            <a:normAutofit lnSpcReduction="10000"/>
          </a:bodyPr>
          <a:lstStyle/>
          <a:p>
            <a:pPr marL="342900" marR="0" lvl="0" indent="-342900" algn="just">
              <a:lnSpc>
                <a:spcPct val="100000"/>
              </a:lnSpc>
              <a:spcBef>
                <a:spcPts val="600"/>
              </a:spcBef>
              <a:spcAft>
                <a:spcPts val="0"/>
              </a:spcAft>
              <a:buSzPts val="800"/>
              <a:buFont typeface="Calibri" panose="020F0502020204030204" pitchFamily="34" charset="0"/>
              <a:buChar char="●"/>
            </a:pPr>
            <a:r>
              <a:rPr lang="en-GB" sz="2000" dirty="0" err="1">
                <a:ea typeface="SimSun" panose="02010600030101010101" pitchFamily="2" charset="-122"/>
                <a:cs typeface="Times New Roman" panose="02020603050405020304" pitchFamily="18" charset="0"/>
              </a:rPr>
              <a:t>Algumas</a:t>
            </a:r>
            <a:r>
              <a:rPr lang="en-GB" sz="2000" dirty="0">
                <a:ea typeface="SimSun" panose="02010600030101010101" pitchFamily="2" charset="-122"/>
                <a:cs typeface="Times New Roman" panose="02020603050405020304" pitchFamily="18" charset="0"/>
              </a:rPr>
              <a:t> </a:t>
            </a:r>
            <a:r>
              <a:rPr lang="en-GB" sz="2000" dirty="0" err="1">
                <a:ea typeface="SimSun" panose="02010600030101010101" pitchFamily="2" charset="-122"/>
                <a:cs typeface="Times New Roman" panose="02020603050405020304" pitchFamily="18" charset="0"/>
              </a:rPr>
              <a:t>pessoas</a:t>
            </a:r>
            <a:r>
              <a:rPr lang="en-GB" sz="2000" dirty="0">
                <a:ea typeface="SimSun" panose="02010600030101010101" pitchFamily="2" charset="-122"/>
                <a:cs typeface="Times New Roman" panose="02020603050405020304" pitchFamily="18" charset="0"/>
              </a:rPr>
              <a:t> </a:t>
            </a:r>
            <a:r>
              <a:rPr lang="en-GB" sz="2000" dirty="0" err="1">
                <a:ea typeface="SimSun" panose="02010600030101010101" pitchFamily="2" charset="-122"/>
                <a:cs typeface="Times New Roman" panose="02020603050405020304" pitchFamily="18" charset="0"/>
              </a:rPr>
              <a:t>podem</a:t>
            </a:r>
            <a:r>
              <a:rPr lang="en-GB" sz="2000" dirty="0">
                <a:ea typeface="SimSun" panose="02010600030101010101" pitchFamily="2" charset="-122"/>
                <a:cs typeface="Times New Roman" panose="02020603050405020304" pitchFamily="18" charset="0"/>
              </a:rPr>
              <a:t> achar </a:t>
            </a:r>
            <a:r>
              <a:rPr lang="en-GB" sz="2000" dirty="0" err="1">
                <a:ea typeface="SimSun" panose="02010600030101010101" pitchFamily="2" charset="-122"/>
                <a:cs typeface="Times New Roman" panose="02020603050405020304" pitchFamily="18" charset="0"/>
              </a:rPr>
              <a:t>útil</a:t>
            </a:r>
            <a:r>
              <a:rPr lang="en-GB" sz="2000" dirty="0">
                <a:ea typeface="SimSun" panose="02010600030101010101" pitchFamily="2" charset="-122"/>
                <a:cs typeface="Times New Roman" panose="02020603050405020304" pitchFamily="18" charset="0"/>
              </a:rPr>
              <a:t> ser </a:t>
            </a:r>
            <a:r>
              <a:rPr lang="en-GB" sz="2000" dirty="0" err="1">
                <a:ea typeface="SimSun" panose="02010600030101010101" pitchFamily="2" charset="-122"/>
                <a:cs typeface="Times New Roman" panose="02020603050405020304" pitchFamily="18" charset="0"/>
              </a:rPr>
              <a:t>diagnosticadas</a:t>
            </a:r>
            <a:r>
              <a:rPr lang="en-GB" sz="2000" dirty="0">
                <a:ea typeface="SimSun" panose="02010600030101010101" pitchFamily="2" charset="-122"/>
                <a:cs typeface="Times New Roman" panose="02020603050405020304" pitchFamily="18" charset="0"/>
              </a:rPr>
              <a:t>, pois </a:t>
            </a:r>
            <a:r>
              <a:rPr lang="en-GB" sz="2000" dirty="0" err="1">
                <a:ea typeface="SimSun" panose="02010600030101010101" pitchFamily="2" charset="-122"/>
                <a:cs typeface="Times New Roman" panose="02020603050405020304" pitchFamily="18" charset="0"/>
              </a:rPr>
              <a:t>isso</a:t>
            </a:r>
            <a:r>
              <a:rPr lang="en-GB" sz="2000" dirty="0">
                <a:ea typeface="SimSun" panose="02010600030101010101" pitchFamily="2" charset="-122"/>
                <a:cs typeface="Times New Roman" panose="02020603050405020304" pitchFamily="18" charset="0"/>
              </a:rPr>
              <a:t> </a:t>
            </a:r>
            <a:r>
              <a:rPr lang="en-GB" sz="2000" dirty="0" err="1">
                <a:ea typeface="SimSun" panose="02010600030101010101" pitchFamily="2" charset="-122"/>
                <a:cs typeface="Times New Roman" panose="02020603050405020304" pitchFamily="18" charset="0"/>
              </a:rPr>
              <a:t>fornece</a:t>
            </a:r>
            <a:r>
              <a:rPr lang="en-GB" sz="2000" dirty="0">
                <a:ea typeface="SimSun" panose="02010600030101010101" pitchFamily="2" charset="-122"/>
                <a:cs typeface="Times New Roman" panose="02020603050405020304" pitchFamily="18" charset="0"/>
              </a:rPr>
              <a:t> </a:t>
            </a:r>
            <a:r>
              <a:rPr lang="en-GB" sz="2000" dirty="0" err="1">
                <a:ea typeface="SimSun" panose="02010600030101010101" pitchFamily="2" charset="-122"/>
                <a:cs typeface="Times New Roman" panose="02020603050405020304" pitchFamily="18" charset="0"/>
              </a:rPr>
              <a:t>uma</a:t>
            </a:r>
            <a:r>
              <a:rPr lang="en-GB" sz="2000" dirty="0">
                <a:ea typeface="SimSun" panose="02010600030101010101" pitchFamily="2" charset="-122"/>
                <a:cs typeface="Times New Roman" panose="02020603050405020304" pitchFamily="18" charset="0"/>
              </a:rPr>
              <a:t> </a:t>
            </a:r>
            <a:r>
              <a:rPr lang="en-GB" sz="2000" dirty="0" err="1">
                <a:ea typeface="SimSun" panose="02010600030101010101" pitchFamily="2" charset="-122"/>
                <a:cs typeface="Times New Roman" panose="02020603050405020304" pitchFamily="18" charset="0"/>
              </a:rPr>
              <a:t>explicação</a:t>
            </a:r>
            <a:r>
              <a:rPr lang="en-GB" sz="2000" dirty="0">
                <a:ea typeface="SimSun" panose="02010600030101010101" pitchFamily="2" charset="-122"/>
                <a:cs typeface="Times New Roman" panose="02020603050405020304" pitchFamily="18" charset="0"/>
              </a:rPr>
              <a:t> para </a:t>
            </a:r>
            <a:r>
              <a:rPr lang="en-GB" sz="2000" dirty="0" err="1">
                <a:ea typeface="SimSun" panose="02010600030101010101" pitchFamily="2" charset="-122"/>
                <a:cs typeface="Times New Roman" panose="02020603050405020304" pitchFamily="18" charset="0"/>
              </a:rPr>
              <a:t>seus</a:t>
            </a:r>
            <a:r>
              <a:rPr lang="en-GB" sz="2000" dirty="0">
                <a:ea typeface="SimSun" panose="02010600030101010101" pitchFamily="2" charset="-122"/>
                <a:cs typeface="Times New Roman" panose="02020603050405020304" pitchFamily="18" charset="0"/>
              </a:rPr>
              <a:t> </a:t>
            </a:r>
            <a:r>
              <a:rPr lang="en-GB" sz="2000" dirty="0" err="1">
                <a:ea typeface="SimSun" panose="02010600030101010101" pitchFamily="2" charset="-122"/>
                <a:cs typeface="Times New Roman" panose="02020603050405020304" pitchFamily="18" charset="0"/>
              </a:rPr>
              <a:t>problemas</a:t>
            </a:r>
            <a:r>
              <a:rPr lang="en-GB" sz="2000" dirty="0">
                <a:ea typeface="SimSun" panose="02010600030101010101" pitchFamily="2" charset="-122"/>
                <a:cs typeface="Times New Roman" panose="02020603050405020304" pitchFamily="18" charset="0"/>
              </a:rPr>
              <a:t>.</a:t>
            </a:r>
          </a:p>
          <a:p>
            <a:pPr marL="342900" marR="0" lvl="0" indent="-342900" algn="just">
              <a:lnSpc>
                <a:spcPct val="100000"/>
              </a:lnSpc>
              <a:spcBef>
                <a:spcPts val="600"/>
              </a:spcBef>
              <a:spcAft>
                <a:spcPts val="0"/>
              </a:spcAft>
              <a:buSzPts val="800"/>
              <a:buFont typeface="Calibri" panose="020F0502020204030204" pitchFamily="34" charset="0"/>
              <a:buChar char="●"/>
            </a:pPr>
            <a:r>
              <a:rPr lang="en-GB" sz="2000" dirty="0" err="1">
                <a:ea typeface="SimSun" panose="02010600030101010101" pitchFamily="2" charset="-122"/>
                <a:cs typeface="Times New Roman" panose="02020603050405020304" pitchFamily="18" charset="0"/>
              </a:rPr>
              <a:t>Outras</a:t>
            </a:r>
            <a:r>
              <a:rPr lang="en-GB" sz="2000" dirty="0">
                <a:ea typeface="SimSun" panose="02010600030101010101" pitchFamily="2" charset="-122"/>
                <a:cs typeface="Times New Roman" panose="02020603050405020304" pitchFamily="18" charset="0"/>
              </a:rPr>
              <a:t> </a:t>
            </a:r>
            <a:r>
              <a:rPr lang="en-GB" sz="2000" dirty="0" err="1">
                <a:ea typeface="SimSun" panose="02010600030101010101" pitchFamily="2" charset="-122"/>
                <a:cs typeface="Times New Roman" panose="02020603050405020304" pitchFamily="18" charset="0"/>
              </a:rPr>
              <a:t>consideram</a:t>
            </a:r>
            <a:r>
              <a:rPr lang="en-GB" sz="2000" dirty="0">
                <a:ea typeface="SimSun" panose="02010600030101010101" pitchFamily="2" charset="-122"/>
                <a:cs typeface="Times New Roman" panose="02020603050405020304" pitchFamily="18" charset="0"/>
              </a:rPr>
              <a:t> </a:t>
            </a:r>
            <a:r>
              <a:rPr lang="en-GB" sz="2000" dirty="0" err="1">
                <a:ea typeface="SimSun" panose="02010600030101010101" pitchFamily="2" charset="-122"/>
                <a:cs typeface="Times New Roman" panose="02020603050405020304" pitchFamily="18" charset="0"/>
              </a:rPr>
              <a:t>os</a:t>
            </a:r>
            <a:r>
              <a:rPr lang="en-GB" sz="2000" dirty="0">
                <a:ea typeface="SimSun" panose="02010600030101010101" pitchFamily="2" charset="-122"/>
                <a:cs typeface="Times New Roman" panose="02020603050405020304" pitchFamily="18" charset="0"/>
              </a:rPr>
              <a:t> </a:t>
            </a:r>
            <a:r>
              <a:rPr lang="en-GB" sz="2000" dirty="0" err="1">
                <a:ea typeface="SimSun" panose="02010600030101010101" pitchFamily="2" charset="-122"/>
                <a:cs typeface="Times New Roman" panose="02020603050405020304" pitchFamily="18" charset="0"/>
              </a:rPr>
              <a:t>diagnósticos</a:t>
            </a:r>
            <a:r>
              <a:rPr lang="en-GB" sz="2000" dirty="0">
                <a:ea typeface="SimSun" panose="02010600030101010101" pitchFamily="2" charset="-122"/>
                <a:cs typeface="Times New Roman" panose="02020603050405020304" pitchFamily="18" charset="0"/>
              </a:rPr>
              <a:t> </a:t>
            </a:r>
            <a:r>
              <a:rPr lang="en-GB" sz="2000" dirty="0" err="1">
                <a:ea typeface="SimSun" panose="02010600030101010101" pitchFamily="2" charset="-122"/>
                <a:cs typeface="Times New Roman" panose="02020603050405020304" pitchFamily="18" charset="0"/>
              </a:rPr>
              <a:t>estigmatizantes</a:t>
            </a:r>
            <a:r>
              <a:rPr lang="en-GB" sz="2000" dirty="0">
                <a:ea typeface="SimSun" panose="02010600030101010101" pitchFamily="2" charset="-122"/>
                <a:cs typeface="Times New Roman" panose="02020603050405020304" pitchFamily="18" charset="0"/>
              </a:rPr>
              <a:t>, pois </a:t>
            </a:r>
            <a:r>
              <a:rPr lang="en-GB" sz="2000" dirty="0" err="1">
                <a:ea typeface="SimSun" panose="02010600030101010101" pitchFamily="2" charset="-122"/>
                <a:cs typeface="Times New Roman" panose="02020603050405020304" pitchFamily="18" charset="0"/>
              </a:rPr>
              <a:t>implicam</a:t>
            </a:r>
            <a:r>
              <a:rPr lang="en-GB" sz="2000" dirty="0">
                <a:ea typeface="SimSun" panose="02010600030101010101" pitchFamily="2" charset="-122"/>
                <a:cs typeface="Times New Roman" panose="02020603050405020304" pitchFamily="18" charset="0"/>
              </a:rPr>
              <a:t> que </a:t>
            </a:r>
            <a:r>
              <a:rPr lang="en-GB" sz="2000" dirty="0" err="1">
                <a:ea typeface="SimSun" panose="02010600030101010101" pitchFamily="2" charset="-122"/>
                <a:cs typeface="Times New Roman" panose="02020603050405020304" pitchFamily="18" charset="0"/>
              </a:rPr>
              <a:t>há</a:t>
            </a:r>
            <a:r>
              <a:rPr lang="en-GB" sz="2000" dirty="0">
                <a:ea typeface="SimSun" panose="02010600030101010101" pitchFamily="2" charset="-122"/>
                <a:cs typeface="Times New Roman" panose="02020603050405020304" pitchFamily="18" charset="0"/>
              </a:rPr>
              <a:t> algo de </a:t>
            </a:r>
            <a:r>
              <a:rPr lang="en-GB" sz="2000" dirty="0" err="1">
                <a:ea typeface="SimSun" panose="02010600030101010101" pitchFamily="2" charset="-122"/>
                <a:cs typeface="Times New Roman" panose="02020603050405020304" pitchFamily="18" charset="0"/>
              </a:rPr>
              <a:t>errado</a:t>
            </a:r>
            <a:r>
              <a:rPr lang="en-GB" sz="2000" dirty="0">
                <a:ea typeface="SimSun" panose="02010600030101010101" pitchFamily="2" charset="-122"/>
                <a:cs typeface="Times New Roman" panose="02020603050405020304" pitchFamily="18" charset="0"/>
              </a:rPr>
              <a:t> com o </a:t>
            </a:r>
            <a:r>
              <a:rPr lang="en-GB" sz="2000" dirty="0" err="1">
                <a:ea typeface="SimSun" panose="02010600030101010101" pitchFamily="2" charset="-122"/>
                <a:cs typeface="Times New Roman" panose="02020603050405020304" pitchFamily="18" charset="0"/>
              </a:rPr>
              <a:t>cérebro</a:t>
            </a:r>
            <a:r>
              <a:rPr lang="en-GB" sz="2000" dirty="0">
                <a:ea typeface="SimSun" panose="02010600030101010101" pitchFamily="2" charset="-122"/>
                <a:cs typeface="Times New Roman" panose="02020603050405020304" pitchFamily="18" charset="0"/>
              </a:rPr>
              <a:t>.</a:t>
            </a:r>
          </a:p>
          <a:p>
            <a:pPr marL="342900" marR="0" lvl="0" indent="-342900" algn="just">
              <a:lnSpc>
                <a:spcPct val="100000"/>
              </a:lnSpc>
              <a:spcBef>
                <a:spcPts val="600"/>
              </a:spcBef>
              <a:spcAft>
                <a:spcPts val="0"/>
              </a:spcAft>
              <a:buSzPts val="800"/>
              <a:buFont typeface="Calibri" panose="020F0502020204030204" pitchFamily="34" charset="0"/>
              <a:buChar char="●"/>
            </a:pPr>
            <a:r>
              <a:rPr lang="en-GB" sz="2000" dirty="0" err="1">
                <a:ea typeface="SimSun" panose="02010600030101010101" pitchFamily="2" charset="-122"/>
                <a:cs typeface="Times New Roman" panose="02020603050405020304" pitchFamily="18" charset="0"/>
              </a:rPr>
              <a:t>Os</a:t>
            </a:r>
            <a:r>
              <a:rPr lang="en-GB" sz="2000" dirty="0">
                <a:ea typeface="SimSun" panose="02010600030101010101" pitchFamily="2" charset="-122"/>
                <a:cs typeface="Times New Roman" panose="02020603050405020304" pitchFamily="18" charset="0"/>
              </a:rPr>
              <a:t> </a:t>
            </a:r>
            <a:r>
              <a:rPr lang="en-GB" sz="2000" dirty="0" err="1">
                <a:ea typeface="SimSun" panose="02010600030101010101" pitchFamily="2" charset="-122"/>
                <a:cs typeface="Times New Roman" panose="02020603050405020304" pitchFamily="18" charset="0"/>
              </a:rPr>
              <a:t>diagnósticos</a:t>
            </a:r>
            <a:r>
              <a:rPr lang="en-GB" sz="2000" dirty="0">
                <a:ea typeface="SimSun" panose="02010600030101010101" pitchFamily="2" charset="-122"/>
                <a:cs typeface="Times New Roman" panose="02020603050405020304" pitchFamily="18" charset="0"/>
              </a:rPr>
              <a:t> </a:t>
            </a:r>
            <a:r>
              <a:rPr lang="en-GB" sz="2000" dirty="0" err="1">
                <a:ea typeface="SimSun" panose="02010600030101010101" pitchFamily="2" charset="-122"/>
                <a:cs typeface="Times New Roman" panose="02020603050405020304" pitchFamily="18" charset="0"/>
              </a:rPr>
              <a:t>são</a:t>
            </a:r>
            <a:r>
              <a:rPr lang="en-GB" sz="2000" dirty="0">
                <a:ea typeface="SimSun" panose="02010600030101010101" pitchFamily="2" charset="-122"/>
                <a:cs typeface="Times New Roman" panose="02020603050405020304" pitchFamily="18" charset="0"/>
              </a:rPr>
              <a:t> </a:t>
            </a:r>
            <a:r>
              <a:rPr lang="en-GB" sz="2000" dirty="0" err="1">
                <a:ea typeface="SimSun" panose="02010600030101010101" pitchFamily="2" charset="-122"/>
                <a:cs typeface="Times New Roman" panose="02020603050405020304" pitchFamily="18" charset="0"/>
              </a:rPr>
              <a:t>baseados</a:t>
            </a:r>
            <a:r>
              <a:rPr lang="en-GB" sz="2000" dirty="0">
                <a:ea typeface="SimSun" panose="02010600030101010101" pitchFamily="2" charset="-122"/>
                <a:cs typeface="Times New Roman" panose="02020603050405020304" pitchFamily="18" charset="0"/>
              </a:rPr>
              <a:t> </a:t>
            </a:r>
            <a:r>
              <a:rPr lang="en-GB" sz="2000" dirty="0" err="1">
                <a:ea typeface="SimSun" panose="02010600030101010101" pitchFamily="2" charset="-122"/>
                <a:cs typeface="Times New Roman" panose="02020603050405020304" pitchFamily="18" charset="0"/>
              </a:rPr>
              <a:t>em</a:t>
            </a:r>
            <a:r>
              <a:rPr lang="en-GB" sz="2000" dirty="0">
                <a:ea typeface="SimSun" panose="02010600030101010101" pitchFamily="2" charset="-122"/>
                <a:cs typeface="Times New Roman" panose="02020603050405020304" pitchFamily="18" charset="0"/>
              </a:rPr>
              <a:t> um </a:t>
            </a:r>
            <a:r>
              <a:rPr lang="en-GB" sz="2000" dirty="0" err="1">
                <a:ea typeface="SimSun" panose="02010600030101010101" pitchFamily="2" charset="-122"/>
                <a:cs typeface="Times New Roman" panose="02020603050405020304" pitchFamily="18" charset="0"/>
              </a:rPr>
              <a:t>julgamento</a:t>
            </a:r>
            <a:r>
              <a:rPr lang="en-GB" sz="2000" dirty="0">
                <a:ea typeface="SimSun" panose="02010600030101010101" pitchFamily="2" charset="-122"/>
                <a:cs typeface="Times New Roman" panose="02020603050405020304" pitchFamily="18" charset="0"/>
              </a:rPr>
              <a:t> </a:t>
            </a:r>
            <a:r>
              <a:rPr lang="en-GB" sz="2000" dirty="0" err="1">
                <a:ea typeface="SimSun" panose="02010600030101010101" pitchFamily="2" charset="-122"/>
                <a:cs typeface="Times New Roman" panose="02020603050405020304" pitchFamily="18" charset="0"/>
              </a:rPr>
              <a:t>sobre</a:t>
            </a:r>
            <a:r>
              <a:rPr lang="en-GB" sz="2000" dirty="0">
                <a:ea typeface="SimSun" panose="02010600030101010101" pitchFamily="2" charset="-122"/>
                <a:cs typeface="Times New Roman" panose="02020603050405020304" pitchFamily="18" charset="0"/>
              </a:rPr>
              <a:t> o que </a:t>
            </a:r>
            <a:r>
              <a:rPr lang="en-GB" sz="2000" dirty="0" err="1">
                <a:ea typeface="SimSun" panose="02010600030101010101" pitchFamily="2" charset="-122"/>
                <a:cs typeface="Times New Roman" panose="02020603050405020304" pitchFamily="18" charset="0"/>
              </a:rPr>
              <a:t>é</a:t>
            </a:r>
            <a:r>
              <a:rPr lang="en-GB" sz="2000" dirty="0">
                <a:ea typeface="SimSun" panose="02010600030101010101" pitchFamily="2" charset="-122"/>
                <a:cs typeface="Times New Roman" panose="02020603050405020304" pitchFamily="18" charset="0"/>
              </a:rPr>
              <a:t> um </a:t>
            </a:r>
            <a:r>
              <a:rPr lang="en-GB" sz="2000" dirty="0" err="1">
                <a:ea typeface="SimSun" panose="02010600030101010101" pitchFamily="2" charset="-122"/>
                <a:cs typeface="Times New Roman" panose="02020603050405020304" pitchFamily="18" charset="0"/>
              </a:rPr>
              <a:t>comportamento</a:t>
            </a:r>
            <a:r>
              <a:rPr lang="en-GB" sz="2000" dirty="0">
                <a:ea typeface="SimSun" panose="02010600030101010101" pitchFamily="2" charset="-122"/>
                <a:cs typeface="Times New Roman" panose="02020603050405020304" pitchFamily="18" charset="0"/>
              </a:rPr>
              <a:t> “normal” — </a:t>
            </a:r>
            <a:r>
              <a:rPr lang="en-GB" sz="2000" dirty="0" err="1">
                <a:ea typeface="SimSun" panose="02010600030101010101" pitchFamily="2" charset="-122"/>
                <a:cs typeface="Times New Roman" panose="02020603050405020304" pitchFamily="18" charset="0"/>
              </a:rPr>
              <a:t>algumas</a:t>
            </a:r>
            <a:r>
              <a:rPr lang="en-GB" sz="2000" dirty="0">
                <a:ea typeface="SimSun" panose="02010600030101010101" pitchFamily="2" charset="-122"/>
                <a:cs typeface="Times New Roman" panose="02020603050405020304" pitchFamily="18" charset="0"/>
              </a:rPr>
              <a:t> </a:t>
            </a:r>
            <a:r>
              <a:rPr lang="en-GB" sz="2000" dirty="0" err="1">
                <a:ea typeface="SimSun" panose="02010600030101010101" pitchFamily="2" charset="-122"/>
                <a:cs typeface="Times New Roman" panose="02020603050405020304" pitchFamily="18" charset="0"/>
              </a:rPr>
              <a:t>pessoas</a:t>
            </a:r>
            <a:r>
              <a:rPr lang="en-GB" sz="2000" dirty="0">
                <a:ea typeface="SimSun" panose="02010600030101010101" pitchFamily="2" charset="-122"/>
                <a:cs typeface="Times New Roman" panose="02020603050405020304" pitchFamily="18" charset="0"/>
              </a:rPr>
              <a:t> </a:t>
            </a:r>
            <a:r>
              <a:rPr lang="en-GB" sz="2000" dirty="0" err="1">
                <a:ea typeface="SimSun" panose="02010600030101010101" pitchFamily="2" charset="-122"/>
                <a:cs typeface="Times New Roman" panose="02020603050405020304" pitchFamily="18" charset="0"/>
              </a:rPr>
              <a:t>recebem</a:t>
            </a:r>
            <a:r>
              <a:rPr lang="en-GB" sz="2000" dirty="0">
                <a:ea typeface="SimSun" panose="02010600030101010101" pitchFamily="2" charset="-122"/>
                <a:cs typeface="Times New Roman" panose="02020603050405020304" pitchFamily="18" charset="0"/>
              </a:rPr>
              <a:t> um </a:t>
            </a:r>
            <a:r>
              <a:rPr lang="en-GB" sz="2000" dirty="0" err="1">
                <a:ea typeface="SimSun" panose="02010600030101010101" pitchFamily="2" charset="-122"/>
                <a:cs typeface="Times New Roman" panose="02020603050405020304" pitchFamily="18" charset="0"/>
              </a:rPr>
              <a:t>diagnóstico</a:t>
            </a:r>
            <a:r>
              <a:rPr lang="en-GB" sz="2000" dirty="0">
                <a:ea typeface="SimSun" panose="02010600030101010101" pitchFamily="2" charset="-122"/>
                <a:cs typeface="Times New Roman" panose="02020603050405020304" pitchFamily="18" charset="0"/>
              </a:rPr>
              <a:t> </a:t>
            </a:r>
            <a:r>
              <a:rPr lang="en-GB" sz="2000" dirty="0" err="1">
                <a:ea typeface="SimSun" panose="02010600030101010101" pitchFamily="2" charset="-122"/>
                <a:cs typeface="Times New Roman" panose="02020603050405020304" pitchFamily="18" charset="0"/>
              </a:rPr>
              <a:t>psiquiátrico</a:t>
            </a:r>
            <a:r>
              <a:rPr lang="en-GB" sz="2000" dirty="0">
                <a:ea typeface="SimSun" panose="02010600030101010101" pitchFamily="2" charset="-122"/>
                <a:cs typeface="Times New Roman" panose="02020603050405020304" pitchFamily="18" charset="0"/>
              </a:rPr>
              <a:t> </a:t>
            </a:r>
            <a:r>
              <a:rPr lang="en-GB" sz="2000" dirty="0" err="1">
                <a:ea typeface="SimSun" panose="02010600030101010101" pitchFamily="2" charset="-122"/>
                <a:cs typeface="Times New Roman" panose="02020603050405020304" pitchFamily="18" charset="0"/>
              </a:rPr>
              <a:t>porque</a:t>
            </a:r>
            <a:r>
              <a:rPr lang="en-GB" sz="2000" dirty="0">
                <a:ea typeface="SimSun" panose="02010600030101010101" pitchFamily="2" charset="-122"/>
                <a:cs typeface="Times New Roman" panose="02020603050405020304" pitchFamily="18" charset="0"/>
              </a:rPr>
              <a:t> </a:t>
            </a:r>
            <a:r>
              <a:rPr lang="en-GB" sz="2000" dirty="0" err="1">
                <a:ea typeface="SimSun" panose="02010600030101010101" pitchFamily="2" charset="-122"/>
                <a:cs typeface="Times New Roman" panose="02020603050405020304" pitchFamily="18" charset="0"/>
              </a:rPr>
              <a:t>seu</a:t>
            </a:r>
            <a:r>
              <a:rPr lang="en-GB" sz="2000" dirty="0">
                <a:ea typeface="SimSun" panose="02010600030101010101" pitchFamily="2" charset="-122"/>
                <a:cs typeface="Times New Roman" panose="02020603050405020304" pitchFamily="18" charset="0"/>
              </a:rPr>
              <a:t> </a:t>
            </a:r>
            <a:r>
              <a:rPr lang="en-GB" sz="2000" dirty="0" err="1">
                <a:ea typeface="SimSun" panose="02010600030101010101" pitchFamily="2" charset="-122"/>
                <a:cs typeface="Times New Roman" panose="02020603050405020304" pitchFamily="18" charset="0"/>
              </a:rPr>
              <a:t>comportamento</a:t>
            </a:r>
            <a:r>
              <a:rPr lang="en-GB" sz="2000" dirty="0">
                <a:ea typeface="SimSun" panose="02010600030101010101" pitchFamily="2" charset="-122"/>
                <a:cs typeface="Times New Roman" panose="02020603050405020304" pitchFamily="18" charset="0"/>
              </a:rPr>
              <a:t> </a:t>
            </a:r>
            <a:r>
              <a:rPr lang="en-GB" sz="2000" dirty="0" err="1">
                <a:ea typeface="SimSun" panose="02010600030101010101" pitchFamily="2" charset="-122"/>
                <a:cs typeface="Times New Roman" panose="02020603050405020304" pitchFamily="18" charset="0"/>
              </a:rPr>
              <a:t>não</a:t>
            </a:r>
            <a:r>
              <a:rPr lang="en-GB" sz="2000" dirty="0">
                <a:ea typeface="SimSun" panose="02010600030101010101" pitchFamily="2" charset="-122"/>
                <a:cs typeface="Times New Roman" panose="02020603050405020304" pitchFamily="18" charset="0"/>
              </a:rPr>
              <a:t> </a:t>
            </a:r>
            <a:r>
              <a:rPr lang="en-GB" sz="2000" dirty="0" err="1">
                <a:ea typeface="SimSun" panose="02010600030101010101" pitchFamily="2" charset="-122"/>
                <a:cs typeface="Times New Roman" panose="02020603050405020304" pitchFamily="18" charset="0"/>
              </a:rPr>
              <a:t>é</a:t>
            </a:r>
            <a:r>
              <a:rPr lang="en-GB" sz="2000" dirty="0">
                <a:ea typeface="SimSun" panose="02010600030101010101" pitchFamily="2" charset="-122"/>
                <a:cs typeface="Times New Roman" panose="02020603050405020304" pitchFamily="18" charset="0"/>
              </a:rPr>
              <a:t> </a:t>
            </a:r>
            <a:r>
              <a:rPr lang="en-GB" sz="2000" dirty="0" err="1">
                <a:ea typeface="SimSun" panose="02010600030101010101" pitchFamily="2" charset="-122"/>
                <a:cs typeface="Times New Roman" panose="02020603050405020304" pitchFamily="18" charset="0"/>
              </a:rPr>
              <a:t>aceito</a:t>
            </a:r>
            <a:r>
              <a:rPr lang="en-GB" sz="2000" dirty="0">
                <a:ea typeface="SimSun" panose="02010600030101010101" pitchFamily="2" charset="-122"/>
                <a:cs typeface="Times New Roman" panose="02020603050405020304" pitchFamily="18" charset="0"/>
              </a:rPr>
              <a:t> </a:t>
            </a:r>
            <a:r>
              <a:rPr lang="en-GB" sz="2000" dirty="0" err="1">
                <a:ea typeface="SimSun" panose="02010600030101010101" pitchFamily="2" charset="-122"/>
                <a:cs typeface="Times New Roman" panose="02020603050405020304" pitchFamily="18" charset="0"/>
              </a:rPr>
              <a:t>em</a:t>
            </a:r>
            <a:r>
              <a:rPr lang="en-GB" sz="2000" dirty="0">
                <a:ea typeface="SimSun" panose="02010600030101010101" pitchFamily="2" charset="-122"/>
                <a:cs typeface="Times New Roman" panose="02020603050405020304" pitchFamily="18" charset="0"/>
              </a:rPr>
              <a:t> </a:t>
            </a:r>
            <a:r>
              <a:rPr lang="en-GB" sz="2000" dirty="0" err="1">
                <a:ea typeface="SimSun" panose="02010600030101010101" pitchFamily="2" charset="-122"/>
                <a:cs typeface="Times New Roman" panose="02020603050405020304" pitchFamily="18" charset="0"/>
              </a:rPr>
              <a:t>sua</a:t>
            </a:r>
            <a:r>
              <a:rPr lang="en-GB" sz="2000" dirty="0">
                <a:ea typeface="SimSun" panose="02010600030101010101" pitchFamily="2" charset="-122"/>
                <a:cs typeface="Times New Roman" panose="02020603050405020304" pitchFamily="18" charset="0"/>
              </a:rPr>
              <a:t> </a:t>
            </a:r>
            <a:r>
              <a:rPr lang="en-GB" sz="2000" dirty="0" err="1">
                <a:ea typeface="SimSun" panose="02010600030101010101" pitchFamily="2" charset="-122"/>
                <a:cs typeface="Times New Roman" panose="02020603050405020304" pitchFamily="18" charset="0"/>
              </a:rPr>
              <a:t>sociedade</a:t>
            </a:r>
            <a:r>
              <a:rPr lang="en-GB" sz="2000" dirty="0">
                <a:ea typeface="SimSun" panose="02010600030101010101" pitchFamily="2" charset="-122"/>
                <a:cs typeface="Times New Roman" panose="02020603050405020304" pitchFamily="18" charset="0"/>
              </a:rPr>
              <a:t> </a:t>
            </a:r>
            <a:r>
              <a:rPr lang="en-GB" sz="2000" dirty="0" err="1">
                <a:ea typeface="SimSun" panose="02010600030101010101" pitchFamily="2" charset="-122"/>
                <a:cs typeface="Times New Roman" panose="02020603050405020304" pitchFamily="18" charset="0"/>
              </a:rPr>
              <a:t>ou</a:t>
            </a:r>
            <a:r>
              <a:rPr lang="en-GB" sz="2000" dirty="0">
                <a:ea typeface="SimSun" panose="02010600030101010101" pitchFamily="2" charset="-122"/>
                <a:cs typeface="Times New Roman" panose="02020603050405020304" pitchFamily="18" charset="0"/>
              </a:rPr>
              <a:t> </a:t>
            </a:r>
            <a:r>
              <a:rPr lang="en-GB" sz="2000" dirty="0" err="1">
                <a:ea typeface="SimSun" panose="02010600030101010101" pitchFamily="2" charset="-122"/>
                <a:cs typeface="Times New Roman" panose="02020603050405020304" pitchFamily="18" charset="0"/>
              </a:rPr>
              <a:t>cultura</a:t>
            </a:r>
            <a:r>
              <a:rPr lang="en-GB" sz="2000" dirty="0">
                <a:ea typeface="SimSun" panose="02010600030101010101" pitchFamily="2" charset="-122"/>
                <a:cs typeface="Times New Roman" panose="02020603050405020304" pitchFamily="18" charset="0"/>
              </a:rPr>
              <a:t>. </a:t>
            </a:r>
          </a:p>
          <a:p>
            <a:pPr marL="342900" marR="0" lvl="0" indent="-342900" algn="just">
              <a:lnSpc>
                <a:spcPct val="100000"/>
              </a:lnSpc>
              <a:spcBef>
                <a:spcPts val="600"/>
              </a:spcBef>
              <a:spcAft>
                <a:spcPts val="0"/>
              </a:spcAft>
              <a:buSzPts val="800"/>
              <a:buFont typeface="Calibri" panose="020F0502020204030204" pitchFamily="34" charset="0"/>
              <a:buChar char="●"/>
            </a:pPr>
            <a:r>
              <a:rPr lang="en-GB" sz="2000" dirty="0" err="1">
                <a:ea typeface="SimSun" panose="02010600030101010101" pitchFamily="2" charset="-122"/>
                <a:cs typeface="Times New Roman" panose="02020603050405020304" pitchFamily="18" charset="0"/>
              </a:rPr>
              <a:t>Algumas</a:t>
            </a:r>
            <a:r>
              <a:rPr lang="en-GB" sz="2000" dirty="0">
                <a:ea typeface="SimSun" panose="02010600030101010101" pitchFamily="2" charset="-122"/>
                <a:cs typeface="Times New Roman" panose="02020603050405020304" pitchFamily="18" charset="0"/>
              </a:rPr>
              <a:t> </a:t>
            </a:r>
            <a:r>
              <a:rPr lang="en-GB" sz="2000" dirty="0" err="1">
                <a:ea typeface="SimSun" panose="02010600030101010101" pitchFamily="2" charset="-122"/>
                <a:cs typeface="Times New Roman" panose="02020603050405020304" pitchFamily="18" charset="0"/>
              </a:rPr>
              <a:t>pessoas</a:t>
            </a:r>
            <a:r>
              <a:rPr lang="en-GB" sz="2000" dirty="0">
                <a:ea typeface="SimSun" panose="02010600030101010101" pitchFamily="2" charset="-122"/>
                <a:cs typeface="Times New Roman" panose="02020603050405020304" pitchFamily="18" charset="0"/>
              </a:rPr>
              <a:t> </a:t>
            </a:r>
            <a:r>
              <a:rPr lang="en-GB" sz="2000" dirty="0" err="1">
                <a:ea typeface="SimSun" panose="02010600030101010101" pitchFamily="2" charset="-122"/>
                <a:cs typeface="Times New Roman" panose="02020603050405020304" pitchFamily="18" charset="0"/>
              </a:rPr>
              <a:t>também</a:t>
            </a:r>
            <a:r>
              <a:rPr lang="en-GB" sz="2000" dirty="0">
                <a:ea typeface="SimSun" panose="02010600030101010101" pitchFamily="2" charset="-122"/>
                <a:cs typeface="Times New Roman" panose="02020603050405020304" pitchFamily="18" charset="0"/>
              </a:rPr>
              <a:t> </a:t>
            </a:r>
            <a:r>
              <a:rPr lang="en-GB" sz="2000" dirty="0" err="1">
                <a:ea typeface="SimSun" panose="02010600030101010101" pitchFamily="2" charset="-122"/>
                <a:cs typeface="Times New Roman" panose="02020603050405020304" pitchFamily="18" charset="0"/>
              </a:rPr>
              <a:t>podem</a:t>
            </a:r>
            <a:r>
              <a:rPr lang="en-GB" sz="2000" dirty="0">
                <a:ea typeface="SimSun" panose="02010600030101010101" pitchFamily="2" charset="-122"/>
                <a:cs typeface="Times New Roman" panose="02020603050405020304" pitchFamily="18" charset="0"/>
              </a:rPr>
              <a:t> achar que o </a:t>
            </a:r>
            <a:r>
              <a:rPr lang="en-GB" sz="2000" dirty="0" err="1">
                <a:ea typeface="SimSun" panose="02010600030101010101" pitchFamily="2" charset="-122"/>
                <a:cs typeface="Times New Roman" panose="02020603050405020304" pitchFamily="18" charset="0"/>
              </a:rPr>
              <a:t>diagnóstico</a:t>
            </a:r>
            <a:r>
              <a:rPr lang="en-GB" sz="2000" dirty="0">
                <a:ea typeface="SimSun" panose="02010600030101010101" pitchFamily="2" charset="-122"/>
                <a:cs typeface="Times New Roman" panose="02020603050405020304" pitchFamily="18" charset="0"/>
              </a:rPr>
              <a:t> que </a:t>
            </a:r>
            <a:r>
              <a:rPr lang="en-GB" sz="2000" dirty="0" err="1">
                <a:ea typeface="SimSun" panose="02010600030101010101" pitchFamily="2" charset="-122"/>
                <a:cs typeface="Times New Roman" panose="02020603050405020304" pitchFamily="18" charset="0"/>
              </a:rPr>
              <a:t>recebem</a:t>
            </a:r>
            <a:r>
              <a:rPr lang="en-GB" sz="2000" dirty="0">
                <a:ea typeface="SimSun" panose="02010600030101010101" pitchFamily="2" charset="-122"/>
                <a:cs typeface="Times New Roman" panose="02020603050405020304" pitchFamily="18" charset="0"/>
              </a:rPr>
              <a:t> </a:t>
            </a:r>
            <a:r>
              <a:rPr lang="en-GB" sz="2000" dirty="0" err="1">
                <a:ea typeface="SimSun" panose="02010600030101010101" pitchFamily="2" charset="-122"/>
                <a:cs typeface="Times New Roman" panose="02020603050405020304" pitchFamily="18" charset="0"/>
              </a:rPr>
              <a:t>tem</a:t>
            </a:r>
            <a:r>
              <a:rPr lang="en-GB" sz="2000" dirty="0">
                <a:ea typeface="SimSun" panose="02010600030101010101" pitchFamily="2" charset="-122"/>
                <a:cs typeface="Times New Roman" panose="02020603050405020304" pitchFamily="18" charset="0"/>
              </a:rPr>
              <a:t> um </a:t>
            </a:r>
            <a:r>
              <a:rPr lang="en-GB" sz="2000" dirty="0" err="1">
                <a:ea typeface="SimSun" panose="02010600030101010101" pitchFamily="2" charset="-122"/>
                <a:cs typeface="Times New Roman" panose="02020603050405020304" pitchFamily="18" charset="0"/>
              </a:rPr>
              <a:t>impacto</a:t>
            </a:r>
            <a:r>
              <a:rPr lang="en-GB" sz="2000" dirty="0">
                <a:ea typeface="SimSun" panose="02010600030101010101" pitchFamily="2" charset="-122"/>
                <a:cs typeface="Times New Roman" panose="02020603050405020304" pitchFamily="18" charset="0"/>
              </a:rPr>
              <a:t> </a:t>
            </a:r>
            <a:r>
              <a:rPr lang="en-GB" sz="2000" dirty="0" err="1">
                <a:ea typeface="SimSun" panose="02010600030101010101" pitchFamily="2" charset="-122"/>
                <a:cs typeface="Times New Roman" panose="02020603050405020304" pitchFamily="18" charset="0"/>
              </a:rPr>
              <a:t>mais</a:t>
            </a:r>
            <a:r>
              <a:rPr lang="en-GB" sz="2000" dirty="0">
                <a:ea typeface="SimSun" panose="02010600030101010101" pitchFamily="2" charset="-122"/>
                <a:cs typeface="Times New Roman" panose="02020603050405020304" pitchFamily="18" charset="0"/>
              </a:rPr>
              <a:t> </a:t>
            </a:r>
            <a:r>
              <a:rPr lang="en-GB" sz="2000" dirty="0" err="1">
                <a:ea typeface="SimSun" panose="02010600030101010101" pitchFamily="2" charset="-122"/>
                <a:cs typeface="Times New Roman" panose="02020603050405020304" pitchFamily="18" charset="0"/>
              </a:rPr>
              <a:t>negativo</a:t>
            </a:r>
            <a:r>
              <a:rPr lang="en-GB" sz="2000" dirty="0">
                <a:ea typeface="SimSun" panose="02010600030101010101" pitchFamily="2" charset="-122"/>
                <a:cs typeface="Times New Roman" panose="02020603050405020304" pitchFamily="18" charset="0"/>
              </a:rPr>
              <a:t> </a:t>
            </a:r>
            <a:r>
              <a:rPr lang="en-GB" sz="2000" dirty="0" err="1">
                <a:ea typeface="SimSun" panose="02010600030101010101" pitchFamily="2" charset="-122"/>
                <a:cs typeface="Times New Roman" panose="02020603050405020304" pitchFamily="18" charset="0"/>
              </a:rPr>
              <a:t>em</a:t>
            </a:r>
            <a:r>
              <a:rPr lang="en-GB" sz="2000" dirty="0">
                <a:ea typeface="SimSun" panose="02010600030101010101" pitchFamily="2" charset="-122"/>
                <a:cs typeface="Times New Roman" panose="02020603050405020304" pitchFamily="18" charset="0"/>
              </a:rPr>
              <a:t> </a:t>
            </a:r>
            <a:r>
              <a:rPr lang="en-GB" sz="2000" dirty="0" err="1">
                <a:ea typeface="SimSun" panose="02010600030101010101" pitchFamily="2" charset="-122"/>
                <a:cs typeface="Times New Roman" panose="02020603050405020304" pitchFamily="18" charset="0"/>
              </a:rPr>
              <a:t>sua</a:t>
            </a:r>
            <a:r>
              <a:rPr lang="en-GB" sz="2000" dirty="0">
                <a:ea typeface="SimSun" panose="02010600030101010101" pitchFamily="2" charset="-122"/>
                <a:cs typeface="Times New Roman" panose="02020603050405020304" pitchFamily="18" charset="0"/>
              </a:rPr>
              <a:t> </a:t>
            </a:r>
            <a:r>
              <a:rPr lang="en-GB" sz="2000" dirty="0" err="1">
                <a:ea typeface="SimSun" panose="02010600030101010101" pitchFamily="2" charset="-122"/>
                <a:cs typeface="Times New Roman" panose="02020603050405020304" pitchFamily="18" charset="0"/>
              </a:rPr>
              <a:t>vida</a:t>
            </a:r>
            <a:r>
              <a:rPr lang="en-GB" sz="2000" dirty="0">
                <a:ea typeface="SimSun" panose="02010600030101010101" pitchFamily="2" charset="-122"/>
                <a:cs typeface="Times New Roman" panose="02020603050405020304" pitchFamily="18" charset="0"/>
              </a:rPr>
              <a:t> e </a:t>
            </a:r>
            <a:r>
              <a:rPr lang="en-GB" sz="2000" dirty="0" err="1">
                <a:ea typeface="SimSun" panose="02010600030101010101" pitchFamily="2" charset="-122"/>
                <a:cs typeface="Times New Roman" panose="02020603050405020304" pitchFamily="18" charset="0"/>
              </a:rPr>
              <a:t>bem-estar</a:t>
            </a:r>
            <a:r>
              <a:rPr lang="en-GB" sz="2000" dirty="0">
                <a:ea typeface="SimSun" panose="02010600030101010101" pitchFamily="2" charset="-122"/>
                <a:cs typeface="Times New Roman" panose="02020603050405020304" pitchFamily="18" charset="0"/>
              </a:rPr>
              <a:t> do que </a:t>
            </a:r>
            <a:r>
              <a:rPr lang="en-GB" sz="2000" dirty="0" err="1">
                <a:ea typeface="SimSun" panose="02010600030101010101" pitchFamily="2" charset="-122"/>
                <a:cs typeface="Times New Roman" panose="02020603050405020304" pitchFamily="18" charset="0"/>
              </a:rPr>
              <a:t>seu</a:t>
            </a:r>
            <a:r>
              <a:rPr lang="en-GB" sz="2000" dirty="0">
                <a:ea typeface="SimSun" panose="02010600030101010101" pitchFamily="2" charset="-122"/>
                <a:cs typeface="Times New Roman" panose="02020603050405020304" pitchFamily="18" charset="0"/>
              </a:rPr>
              <a:t> </a:t>
            </a:r>
            <a:r>
              <a:rPr lang="en-GB" sz="2000" dirty="0" err="1">
                <a:ea typeface="SimSun" panose="02010600030101010101" pitchFamily="2" charset="-122"/>
                <a:cs typeface="Times New Roman" panose="02020603050405020304" pitchFamily="18" charset="0"/>
              </a:rPr>
              <a:t>sofrimento</a:t>
            </a:r>
            <a:r>
              <a:rPr lang="en-GB" sz="2000" dirty="0">
                <a:ea typeface="SimSun" panose="02010600030101010101" pitchFamily="2" charset="-122"/>
                <a:cs typeface="Times New Roman" panose="02020603050405020304" pitchFamily="18" charset="0"/>
              </a:rPr>
              <a:t> </a:t>
            </a:r>
            <a:r>
              <a:rPr lang="en-GB" sz="2000" dirty="0" err="1">
                <a:ea typeface="SimSun" panose="02010600030101010101" pitchFamily="2" charset="-122"/>
                <a:cs typeface="Times New Roman" panose="02020603050405020304" pitchFamily="18" charset="0"/>
              </a:rPr>
              <a:t>ou</a:t>
            </a:r>
            <a:r>
              <a:rPr lang="en-GB" sz="2000" dirty="0">
                <a:ea typeface="SimSun" panose="02010600030101010101" pitchFamily="2" charset="-122"/>
                <a:cs typeface="Times New Roman" panose="02020603050405020304" pitchFamily="18" charset="0"/>
              </a:rPr>
              <a:t> </a:t>
            </a:r>
            <a:r>
              <a:rPr lang="en-GB" sz="2000" dirty="0" err="1">
                <a:ea typeface="SimSun" panose="02010600030101010101" pitchFamily="2" charset="-122"/>
                <a:cs typeface="Times New Roman" panose="02020603050405020304" pitchFamily="18" charset="0"/>
              </a:rPr>
              <a:t>experiências</a:t>
            </a:r>
            <a:r>
              <a:rPr lang="en-GB" sz="2000" dirty="0">
                <a:ea typeface="SimSun" panose="02010600030101010101" pitchFamily="2" charset="-122"/>
                <a:cs typeface="Times New Roman" panose="02020603050405020304" pitchFamily="18" charset="0"/>
              </a:rPr>
              <a:t>.</a:t>
            </a:r>
            <a:endParaRPr lang="en-CH" sz="2000" dirty="0">
              <a:ea typeface="SimSun" panose="02010600030101010101" pitchFamily="2" charset="-122"/>
              <a:cs typeface="Times New Roman" panose="02020603050405020304" pitchFamily="18" charset="0"/>
            </a:endParaRPr>
          </a:p>
        </p:txBody>
      </p:sp>
      <p:sp>
        <p:nvSpPr>
          <p:cNvPr id="2" name="Title 1">
            <a:extLst>
              <a:ext uri="{FF2B5EF4-FFF2-40B4-BE49-F238E27FC236}">
                <a16:creationId xmlns:a16="http://schemas.microsoft.com/office/drawing/2014/main" id="{9E63A671-065C-41D1-8811-E37B6F0273EB}"/>
              </a:ext>
            </a:extLst>
          </p:cNvPr>
          <p:cNvSpPr>
            <a:spLocks noGrp="1"/>
          </p:cNvSpPr>
          <p:nvPr>
            <p:ph type="title"/>
          </p:nvPr>
        </p:nvSpPr>
        <p:spPr>
          <a:xfrm>
            <a:off x="388630" y="514614"/>
            <a:ext cx="11294576" cy="432000"/>
          </a:xfrm>
        </p:spPr>
        <p:txBody>
          <a:bodyPr/>
          <a:lstStyle/>
          <a:p>
            <a:pPr algn="ctr"/>
            <a:r>
              <a:rPr lang="en-GB" dirty="0" err="1">
                <a:ea typeface="SimSun" panose="02010600030101010101" pitchFamily="2" charset="-122"/>
                <a:cs typeface="Calibri Light" panose="020F0302020204030204" pitchFamily="34" charset="0"/>
              </a:rPr>
              <a:t>Apresentação</a:t>
            </a:r>
            <a:r>
              <a:rPr lang="en-GB" dirty="0">
                <a:ea typeface="SimSun" panose="02010600030101010101" pitchFamily="2" charset="-122"/>
                <a:cs typeface="Calibri Light" panose="020F0302020204030204" pitchFamily="34" charset="0"/>
              </a:rPr>
              <a:t>: O que </a:t>
            </a:r>
            <a:r>
              <a:rPr lang="en-GB" dirty="0" err="1">
                <a:ea typeface="SimSun" panose="02010600030101010101" pitchFamily="2" charset="-122"/>
                <a:cs typeface="Calibri Light" panose="020F0302020204030204" pitchFamily="34" charset="0"/>
              </a:rPr>
              <a:t>significa</a:t>
            </a:r>
            <a:r>
              <a:rPr lang="en-GB" dirty="0">
                <a:ea typeface="SimSun" panose="02010600030101010101" pitchFamily="2" charset="-122"/>
                <a:cs typeface="Calibri Light" panose="020F0302020204030204" pitchFamily="34" charset="0"/>
              </a:rPr>
              <a:t> </a:t>
            </a:r>
            <a:r>
              <a:rPr lang="en-GB" dirty="0" err="1">
                <a:ea typeface="SimSun" panose="02010600030101010101" pitchFamily="2" charset="-122"/>
                <a:cs typeface="Calibri Light" panose="020F0302020204030204" pitchFamily="34" charset="0"/>
              </a:rPr>
              <a:t>saúde</a:t>
            </a:r>
            <a:r>
              <a:rPr lang="en-GB" dirty="0">
                <a:ea typeface="SimSun" panose="02010600030101010101" pitchFamily="2" charset="-122"/>
                <a:cs typeface="Calibri Light" panose="020F0302020204030204" pitchFamily="34" charset="0"/>
              </a:rPr>
              <a:t> mental? – 5</a:t>
            </a:r>
            <a:endParaRPr lang="en-CH" dirty="0"/>
          </a:p>
        </p:txBody>
      </p:sp>
    </p:spTree>
    <p:extLst>
      <p:ext uri="{BB962C8B-B14F-4D97-AF65-F5344CB8AC3E}">
        <p14:creationId xmlns:p14="http://schemas.microsoft.com/office/powerpoint/2010/main" val="2676763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FBF50F9-B535-704F-AE95-8116B1B4A4E2}"/>
              </a:ext>
            </a:extLst>
          </p:cNvPr>
          <p:cNvSpPr>
            <a:spLocks noGrp="1"/>
          </p:cNvSpPr>
          <p:nvPr>
            <p:ph type="body" sz="quarter" idx="13"/>
          </p:nvPr>
        </p:nvSpPr>
        <p:spPr>
          <a:xfrm>
            <a:off x="594889" y="1530326"/>
            <a:ext cx="11174400" cy="360000"/>
          </a:xfrm>
        </p:spPr>
        <p:txBody>
          <a:bodyPr/>
          <a:lstStyle/>
          <a:p>
            <a:r>
              <a:rPr lang="en-GB" kern="0" spc="0" dirty="0"/>
              <a:t>Saúde mental e </a:t>
            </a:r>
            <a:r>
              <a:rPr lang="en-GB" kern="0" spc="0" dirty="0" err="1"/>
              <a:t>diagnóstico</a:t>
            </a:r>
            <a:r>
              <a:rPr lang="en-GB" kern="0" spc="0" dirty="0"/>
              <a:t> (c)</a:t>
            </a:r>
            <a:endParaRPr lang="en-US" kern="0" spc="0" dirty="0"/>
          </a:p>
        </p:txBody>
      </p:sp>
      <p:sp>
        <p:nvSpPr>
          <p:cNvPr id="3" name="Content Placeholder 2">
            <a:extLst>
              <a:ext uri="{FF2B5EF4-FFF2-40B4-BE49-F238E27FC236}">
                <a16:creationId xmlns:a16="http://schemas.microsoft.com/office/drawing/2014/main" id="{D17F214D-14B4-44ED-B99A-E3B5F3C2D85D}"/>
              </a:ext>
            </a:extLst>
          </p:cNvPr>
          <p:cNvSpPr>
            <a:spLocks noGrp="1"/>
          </p:cNvSpPr>
          <p:nvPr>
            <p:ph sz="quarter" idx="14"/>
          </p:nvPr>
        </p:nvSpPr>
        <p:spPr>
          <a:xfrm>
            <a:off x="507207" y="2259495"/>
            <a:ext cx="11174412" cy="2859644"/>
          </a:xfrm>
        </p:spPr>
        <p:txBody>
          <a:bodyPr>
            <a:normAutofit fontScale="92500"/>
          </a:bodyPr>
          <a:lstStyle/>
          <a:p>
            <a:pPr marL="0" marR="0" indent="0" algn="just">
              <a:lnSpc>
                <a:spcPct val="110000"/>
              </a:lnSpc>
              <a:spcBef>
                <a:spcPts val="600"/>
              </a:spcBef>
              <a:buNone/>
            </a:pPr>
            <a:r>
              <a:rPr lang="en-GB" dirty="0">
                <a:ea typeface="SimSun" panose="02010600030101010101" pitchFamily="2" charset="-122"/>
                <a:cs typeface="Arial" panose="020B0604020202020204" pitchFamily="34" charset="0"/>
              </a:rPr>
              <a:t>As </a:t>
            </a:r>
            <a:r>
              <a:rPr lang="en-GB" dirty="0" err="1">
                <a:ea typeface="SimSun" panose="02010600030101010101" pitchFamily="2" charset="-122"/>
                <a:cs typeface="Arial" panose="020B0604020202020204" pitchFamily="34" charset="0"/>
              </a:rPr>
              <a:t>pessoas</a:t>
            </a:r>
            <a:r>
              <a:rPr lang="en-GB" dirty="0">
                <a:ea typeface="SimSun" panose="02010600030101010101" pitchFamily="2" charset="-122"/>
                <a:cs typeface="Arial" panose="020B0604020202020204" pitchFamily="34" charset="0"/>
              </a:rPr>
              <a:t> </a:t>
            </a:r>
            <a:r>
              <a:rPr lang="en-GB" dirty="0" err="1">
                <a:ea typeface="SimSun" panose="02010600030101010101" pitchFamily="2" charset="-122"/>
                <a:cs typeface="Arial" panose="020B0604020202020204" pitchFamily="34" charset="0"/>
              </a:rPr>
              <a:t>podem</a:t>
            </a:r>
            <a:r>
              <a:rPr lang="en-GB" dirty="0">
                <a:ea typeface="SimSun" panose="02010600030101010101" pitchFamily="2" charset="-122"/>
                <a:cs typeface="Arial" panose="020B0604020202020204" pitchFamily="34" charset="0"/>
              </a:rPr>
              <a:t> </a:t>
            </a:r>
            <a:r>
              <a:rPr lang="en-GB" dirty="0" err="1">
                <a:ea typeface="SimSun" panose="02010600030101010101" pitchFamily="2" charset="-122"/>
                <a:cs typeface="Arial" panose="020B0604020202020204" pitchFamily="34" charset="0"/>
              </a:rPr>
              <a:t>escolher</a:t>
            </a:r>
            <a:r>
              <a:rPr lang="en-GB" dirty="0">
                <a:ea typeface="SimSun" panose="02010600030101010101" pitchFamily="2" charset="-122"/>
                <a:cs typeface="Arial" panose="020B0604020202020204" pitchFamily="34" charset="0"/>
              </a:rPr>
              <a:t> </a:t>
            </a:r>
            <a:r>
              <a:rPr lang="en-GB" dirty="0" err="1">
                <a:ea typeface="SimSun" panose="02010600030101010101" pitchFamily="2" charset="-122"/>
                <a:cs typeface="Arial" panose="020B0604020202020204" pitchFamily="34" charset="0"/>
              </a:rPr>
              <a:t>formas</a:t>
            </a:r>
            <a:r>
              <a:rPr lang="en-GB" dirty="0">
                <a:ea typeface="SimSun" panose="02010600030101010101" pitchFamily="2" charset="-122"/>
                <a:cs typeface="Arial" panose="020B0604020202020204" pitchFamily="34" charset="0"/>
              </a:rPr>
              <a:t> </a:t>
            </a:r>
            <a:r>
              <a:rPr lang="en-GB" dirty="0" err="1">
                <a:ea typeface="SimSun" panose="02010600030101010101" pitchFamily="2" charset="-122"/>
                <a:cs typeface="Arial" panose="020B0604020202020204" pitchFamily="34" charset="0"/>
              </a:rPr>
              <a:t>alternativas</a:t>
            </a:r>
            <a:r>
              <a:rPr lang="en-GB" dirty="0">
                <a:ea typeface="SimSun" panose="02010600030101010101" pitchFamily="2" charset="-122"/>
                <a:cs typeface="Arial" panose="020B0604020202020204" pitchFamily="34" charset="0"/>
              </a:rPr>
              <a:t> de </a:t>
            </a:r>
            <a:r>
              <a:rPr lang="en-GB" dirty="0" err="1">
                <a:ea typeface="SimSun" panose="02010600030101010101" pitchFamily="2" charset="-122"/>
                <a:cs typeface="Arial" panose="020B0604020202020204" pitchFamily="34" charset="0"/>
              </a:rPr>
              <a:t>pensar</a:t>
            </a:r>
            <a:r>
              <a:rPr lang="en-GB" dirty="0">
                <a:ea typeface="SimSun" panose="02010600030101010101" pitchFamily="2" charset="-122"/>
                <a:cs typeface="Arial" panose="020B0604020202020204" pitchFamily="34" charset="0"/>
              </a:rPr>
              <a:t> </a:t>
            </a:r>
            <a:r>
              <a:rPr lang="en-GB" dirty="0" err="1">
                <a:ea typeface="SimSun" panose="02010600030101010101" pitchFamily="2" charset="-122"/>
                <a:cs typeface="Arial" panose="020B0604020202020204" pitchFamily="34" charset="0"/>
              </a:rPr>
              <a:t>sobre</a:t>
            </a:r>
            <a:r>
              <a:rPr lang="en-GB" dirty="0">
                <a:ea typeface="SimSun" panose="02010600030101010101" pitchFamily="2" charset="-122"/>
                <a:cs typeface="Arial" panose="020B0604020202020204" pitchFamily="34" charset="0"/>
              </a:rPr>
              <a:t> </a:t>
            </a:r>
            <a:r>
              <a:rPr lang="en-GB" dirty="0" err="1">
                <a:ea typeface="SimSun" panose="02010600030101010101" pitchFamily="2" charset="-122"/>
                <a:cs typeface="Arial" panose="020B0604020202020204" pitchFamily="34" charset="0"/>
              </a:rPr>
              <a:t>sua</a:t>
            </a:r>
            <a:r>
              <a:rPr lang="en-GB" dirty="0">
                <a:ea typeface="SimSun" panose="02010600030101010101" pitchFamily="2" charset="-122"/>
                <a:cs typeface="Arial" panose="020B0604020202020204" pitchFamily="34" charset="0"/>
              </a:rPr>
              <a:t> </a:t>
            </a:r>
            <a:r>
              <a:rPr lang="en-GB" dirty="0" err="1">
                <a:ea typeface="SimSun" panose="02010600030101010101" pitchFamily="2" charset="-122"/>
                <a:cs typeface="Arial" panose="020B0604020202020204" pitchFamily="34" charset="0"/>
              </a:rPr>
              <a:t>experiência</a:t>
            </a:r>
            <a:r>
              <a:rPr lang="en-GB" dirty="0">
                <a:ea typeface="SimSun" panose="02010600030101010101" pitchFamily="2" charset="-122"/>
                <a:cs typeface="Arial" panose="020B0604020202020204" pitchFamily="34" charset="0"/>
              </a:rPr>
              <a:t>: </a:t>
            </a:r>
          </a:p>
          <a:p>
            <a:pPr algn="just">
              <a:lnSpc>
                <a:spcPct val="110000"/>
              </a:lnSpc>
              <a:spcBef>
                <a:spcPts val="600"/>
              </a:spcBef>
            </a:pPr>
            <a:r>
              <a:rPr lang="en-GB" dirty="0">
                <a:ea typeface="SimSun" panose="02010600030101010101" pitchFamily="2" charset="-122"/>
                <a:cs typeface="Arial" panose="020B0604020202020204" pitchFamily="34" charset="0"/>
              </a:rPr>
              <a:t>Para </a:t>
            </a:r>
            <a:r>
              <a:rPr lang="en-GB" dirty="0" err="1">
                <a:ea typeface="SimSun" panose="02010600030101010101" pitchFamily="2" charset="-122"/>
                <a:cs typeface="Arial" panose="020B0604020202020204" pitchFamily="34" charset="0"/>
              </a:rPr>
              <a:t>muitas</a:t>
            </a:r>
            <a:r>
              <a:rPr lang="en-GB" dirty="0">
                <a:ea typeface="SimSun" panose="02010600030101010101" pitchFamily="2" charset="-122"/>
                <a:cs typeface="Arial" panose="020B0604020202020204" pitchFamily="34" charset="0"/>
              </a:rPr>
              <a:t> </a:t>
            </a:r>
            <a:r>
              <a:rPr lang="en-GB" dirty="0" err="1">
                <a:ea typeface="SimSun" panose="02010600030101010101" pitchFamily="2" charset="-122"/>
                <a:cs typeface="Arial" panose="020B0604020202020204" pitchFamily="34" charset="0"/>
              </a:rPr>
              <a:t>pessoas</a:t>
            </a:r>
            <a:r>
              <a:rPr lang="en-GB" dirty="0">
                <a:ea typeface="SimSun" panose="02010600030101010101" pitchFamily="2" charset="-122"/>
                <a:cs typeface="Arial" panose="020B0604020202020204" pitchFamily="34" charset="0"/>
              </a:rPr>
              <a:t>, o que </a:t>
            </a:r>
            <a:r>
              <a:rPr lang="en-GB" dirty="0" err="1">
                <a:ea typeface="SimSun" panose="02010600030101010101" pitchFamily="2" charset="-122"/>
                <a:cs typeface="Arial" panose="020B0604020202020204" pitchFamily="34" charset="0"/>
              </a:rPr>
              <a:t>vivenciam</a:t>
            </a:r>
            <a:r>
              <a:rPr lang="en-GB" dirty="0">
                <a:ea typeface="SimSun" panose="02010600030101010101" pitchFamily="2" charset="-122"/>
                <a:cs typeface="Arial" panose="020B0604020202020204" pitchFamily="34" charset="0"/>
              </a:rPr>
              <a:t> </a:t>
            </a:r>
            <a:r>
              <a:rPr lang="en-GB" dirty="0" err="1">
                <a:ea typeface="SimSun" panose="02010600030101010101" pitchFamily="2" charset="-122"/>
                <a:cs typeface="Arial" panose="020B0604020202020204" pitchFamily="34" charset="0"/>
              </a:rPr>
              <a:t>pode</a:t>
            </a:r>
            <a:r>
              <a:rPr lang="en-GB" dirty="0">
                <a:ea typeface="SimSun" panose="02010600030101010101" pitchFamily="2" charset="-122"/>
                <a:cs typeface="Arial" panose="020B0604020202020204" pitchFamily="34" charset="0"/>
              </a:rPr>
              <a:t> ser o </a:t>
            </a:r>
            <a:r>
              <a:rPr lang="en-GB" dirty="0" err="1">
                <a:ea typeface="SimSun" panose="02010600030101010101" pitchFamily="2" charset="-122"/>
                <a:cs typeface="Arial" panose="020B0604020202020204" pitchFamily="34" charset="0"/>
              </a:rPr>
              <a:t>resultado</a:t>
            </a:r>
            <a:r>
              <a:rPr lang="en-GB" dirty="0">
                <a:ea typeface="SimSun" panose="02010600030101010101" pitchFamily="2" charset="-122"/>
                <a:cs typeface="Arial" panose="020B0604020202020204" pitchFamily="34" charset="0"/>
              </a:rPr>
              <a:t> de um </a:t>
            </a:r>
            <a:r>
              <a:rPr lang="en-GB" dirty="0" err="1">
                <a:ea typeface="SimSun" panose="02010600030101010101" pitchFamily="2" charset="-122"/>
                <a:cs typeface="Arial" panose="020B0604020202020204" pitchFamily="34" charset="0"/>
              </a:rPr>
              <a:t>ou</a:t>
            </a:r>
            <a:r>
              <a:rPr lang="en-GB" dirty="0">
                <a:ea typeface="SimSun" panose="02010600030101010101" pitchFamily="2" charset="-122"/>
                <a:cs typeface="Arial" panose="020B0604020202020204" pitchFamily="34" charset="0"/>
              </a:rPr>
              <a:t> </a:t>
            </a:r>
            <a:r>
              <a:rPr lang="en-GB" dirty="0" err="1">
                <a:ea typeface="SimSun" panose="02010600030101010101" pitchFamily="2" charset="-122"/>
                <a:cs typeface="Arial" panose="020B0604020202020204" pitchFamily="34" charset="0"/>
              </a:rPr>
              <a:t>mais</a:t>
            </a:r>
            <a:r>
              <a:rPr lang="en-GB" dirty="0">
                <a:ea typeface="SimSun" panose="02010600030101010101" pitchFamily="2" charset="-122"/>
                <a:cs typeface="Arial" panose="020B0604020202020204" pitchFamily="34" charset="0"/>
              </a:rPr>
              <a:t> </a:t>
            </a:r>
            <a:r>
              <a:rPr lang="en-GB" dirty="0" err="1">
                <a:ea typeface="SimSun" panose="02010600030101010101" pitchFamily="2" charset="-122"/>
                <a:cs typeface="Arial" panose="020B0604020202020204" pitchFamily="34" charset="0"/>
              </a:rPr>
              <a:t>eventos</a:t>
            </a:r>
            <a:r>
              <a:rPr lang="en-GB" dirty="0">
                <a:ea typeface="SimSun" panose="02010600030101010101" pitchFamily="2" charset="-122"/>
                <a:cs typeface="Arial" panose="020B0604020202020204" pitchFamily="34" charset="0"/>
              </a:rPr>
              <a:t> </a:t>
            </a:r>
            <a:r>
              <a:rPr lang="en-GB" dirty="0" err="1">
                <a:ea typeface="SimSun" panose="02010600030101010101" pitchFamily="2" charset="-122"/>
                <a:cs typeface="Arial" panose="020B0604020202020204" pitchFamily="34" charset="0"/>
              </a:rPr>
              <a:t>traumáticos</a:t>
            </a:r>
            <a:r>
              <a:rPr lang="en-GB" dirty="0">
                <a:ea typeface="SimSun" panose="02010600030101010101" pitchFamily="2" charset="-122"/>
                <a:cs typeface="Arial" panose="020B0604020202020204" pitchFamily="34" charset="0"/>
              </a:rPr>
              <a:t> que </a:t>
            </a:r>
            <a:r>
              <a:rPr lang="en-GB" dirty="0" err="1">
                <a:ea typeface="SimSun" panose="02010600030101010101" pitchFamily="2" charset="-122"/>
                <a:cs typeface="Arial" panose="020B0604020202020204" pitchFamily="34" charset="0"/>
              </a:rPr>
              <a:t>ocorreram</a:t>
            </a:r>
            <a:r>
              <a:rPr lang="en-GB" dirty="0">
                <a:ea typeface="SimSun" panose="02010600030101010101" pitchFamily="2" charset="-122"/>
                <a:cs typeface="Arial" panose="020B0604020202020204" pitchFamily="34" charset="0"/>
              </a:rPr>
              <a:t> </a:t>
            </a:r>
            <a:r>
              <a:rPr lang="en-GB" dirty="0" err="1">
                <a:ea typeface="SimSun" panose="02010600030101010101" pitchFamily="2" charset="-122"/>
                <a:cs typeface="Arial" panose="020B0604020202020204" pitchFamily="34" charset="0"/>
              </a:rPr>
              <a:t>em</a:t>
            </a:r>
            <a:r>
              <a:rPr lang="en-GB" dirty="0">
                <a:ea typeface="SimSun" panose="02010600030101010101" pitchFamily="2" charset="-122"/>
                <a:cs typeface="Arial" panose="020B0604020202020204" pitchFamily="34" charset="0"/>
              </a:rPr>
              <a:t> </a:t>
            </a:r>
            <a:r>
              <a:rPr lang="en-GB" dirty="0" err="1">
                <a:ea typeface="SimSun" panose="02010600030101010101" pitchFamily="2" charset="-122"/>
                <a:cs typeface="Arial" panose="020B0604020202020204" pitchFamily="34" charset="0"/>
              </a:rPr>
              <a:t>suas</a:t>
            </a:r>
            <a:r>
              <a:rPr lang="en-GB" dirty="0">
                <a:ea typeface="SimSun" panose="02010600030101010101" pitchFamily="2" charset="-122"/>
                <a:cs typeface="Arial" panose="020B0604020202020204" pitchFamily="34" charset="0"/>
              </a:rPr>
              <a:t> </a:t>
            </a:r>
            <a:r>
              <a:rPr lang="en-GB" dirty="0" err="1">
                <a:ea typeface="SimSun" panose="02010600030101010101" pitchFamily="2" charset="-122"/>
                <a:cs typeface="Arial" panose="020B0604020202020204" pitchFamily="34" charset="0"/>
              </a:rPr>
              <a:t>vidas</a:t>
            </a:r>
            <a:r>
              <a:rPr lang="en-GB" dirty="0">
                <a:ea typeface="SimSun" panose="02010600030101010101" pitchFamily="2" charset="-122"/>
                <a:cs typeface="Arial" panose="020B0604020202020204" pitchFamily="34" charset="0"/>
              </a:rPr>
              <a:t> e </a:t>
            </a:r>
            <a:r>
              <a:rPr lang="en-GB" dirty="0" err="1">
                <a:ea typeface="SimSun" panose="02010600030101010101" pitchFamily="2" charset="-122"/>
                <a:cs typeface="Arial" panose="020B0604020202020204" pitchFamily="34" charset="0"/>
              </a:rPr>
              <a:t>sua</a:t>
            </a:r>
            <a:r>
              <a:rPr lang="en-GB" dirty="0">
                <a:ea typeface="SimSun" panose="02010600030101010101" pitchFamily="2" charset="-122"/>
                <a:cs typeface="Arial" panose="020B0604020202020204" pitchFamily="34" charset="0"/>
              </a:rPr>
              <a:t> </a:t>
            </a:r>
            <a:r>
              <a:rPr lang="en-GB" dirty="0" err="1">
                <a:ea typeface="SimSun" panose="02010600030101010101" pitchFamily="2" charset="-122"/>
                <a:cs typeface="Arial" panose="020B0604020202020204" pitchFamily="34" charset="0"/>
              </a:rPr>
              <a:t>angústia</a:t>
            </a:r>
            <a:r>
              <a:rPr lang="en-GB" dirty="0">
                <a:ea typeface="SimSun" panose="02010600030101010101" pitchFamily="2" charset="-122"/>
                <a:cs typeface="Arial" panose="020B0604020202020204" pitchFamily="34" charset="0"/>
              </a:rPr>
              <a:t> </a:t>
            </a:r>
            <a:r>
              <a:rPr lang="en-GB" dirty="0" err="1">
                <a:ea typeface="SimSun" panose="02010600030101010101" pitchFamily="2" charset="-122"/>
                <a:cs typeface="Arial" panose="020B0604020202020204" pitchFamily="34" charset="0"/>
              </a:rPr>
              <a:t>ou</a:t>
            </a:r>
            <a:r>
              <a:rPr lang="en-GB" dirty="0">
                <a:ea typeface="SimSun" panose="02010600030101010101" pitchFamily="2" charset="-122"/>
                <a:cs typeface="Arial" panose="020B0604020202020204" pitchFamily="34" charset="0"/>
              </a:rPr>
              <a:t> </a:t>
            </a:r>
            <a:r>
              <a:rPr lang="en-GB" dirty="0" err="1">
                <a:ea typeface="SimSun" panose="02010600030101010101" pitchFamily="2" charset="-122"/>
                <a:cs typeface="Arial" panose="020B0604020202020204" pitchFamily="34" charset="0"/>
              </a:rPr>
              <a:t>experiências</a:t>
            </a:r>
            <a:r>
              <a:rPr lang="en-GB" dirty="0">
                <a:ea typeface="SimSun" panose="02010600030101010101" pitchFamily="2" charset="-122"/>
                <a:cs typeface="Arial" panose="020B0604020202020204" pitchFamily="34" charset="0"/>
              </a:rPr>
              <a:t> </a:t>
            </a:r>
            <a:r>
              <a:rPr lang="en-GB" dirty="0" err="1">
                <a:ea typeface="SimSun" panose="02010600030101010101" pitchFamily="2" charset="-122"/>
                <a:cs typeface="Arial" panose="020B0604020202020204" pitchFamily="34" charset="0"/>
              </a:rPr>
              <a:t>incomuns</a:t>
            </a:r>
            <a:r>
              <a:rPr lang="en-GB" dirty="0">
                <a:ea typeface="SimSun" panose="02010600030101010101" pitchFamily="2" charset="-122"/>
                <a:cs typeface="Arial" panose="020B0604020202020204" pitchFamily="34" charset="0"/>
              </a:rPr>
              <a:t> </a:t>
            </a:r>
            <a:r>
              <a:rPr lang="en-GB" dirty="0" err="1">
                <a:ea typeface="SimSun" panose="02010600030101010101" pitchFamily="2" charset="-122"/>
                <a:cs typeface="Arial" panose="020B0604020202020204" pitchFamily="34" charset="0"/>
              </a:rPr>
              <a:t>são</a:t>
            </a:r>
            <a:r>
              <a:rPr lang="en-GB" dirty="0">
                <a:ea typeface="SimSun" panose="02010600030101010101" pitchFamily="2" charset="-122"/>
                <a:cs typeface="Arial" panose="020B0604020202020204" pitchFamily="34" charset="0"/>
              </a:rPr>
              <a:t> </a:t>
            </a:r>
            <a:r>
              <a:rPr lang="en-GB" dirty="0" err="1">
                <a:ea typeface="SimSun" panose="02010600030101010101" pitchFamily="2" charset="-122"/>
                <a:cs typeface="Arial" panose="020B0604020202020204" pitchFamily="34" charset="0"/>
              </a:rPr>
              <a:t>respostas</a:t>
            </a:r>
            <a:r>
              <a:rPr lang="en-GB" dirty="0">
                <a:ea typeface="SimSun" panose="02010600030101010101" pitchFamily="2" charset="-122"/>
                <a:cs typeface="Arial" panose="020B0604020202020204" pitchFamily="34" charset="0"/>
              </a:rPr>
              <a:t> </a:t>
            </a:r>
            <a:r>
              <a:rPr lang="en-GB" dirty="0" err="1">
                <a:ea typeface="SimSun" panose="02010600030101010101" pitchFamily="2" charset="-122"/>
                <a:cs typeface="Arial" panose="020B0604020202020204" pitchFamily="34" charset="0"/>
              </a:rPr>
              <a:t>naturais</a:t>
            </a:r>
            <a:r>
              <a:rPr lang="en-GB" dirty="0">
                <a:ea typeface="SimSun" panose="02010600030101010101" pitchFamily="2" charset="-122"/>
                <a:cs typeface="Arial" panose="020B0604020202020204" pitchFamily="34" charset="0"/>
              </a:rPr>
              <a:t> </a:t>
            </a:r>
            <a:r>
              <a:rPr lang="en-GB" dirty="0" err="1">
                <a:ea typeface="SimSun" panose="02010600030101010101" pitchFamily="2" charset="-122"/>
                <a:cs typeface="Arial" panose="020B0604020202020204" pitchFamily="34" charset="0"/>
              </a:rPr>
              <a:t>ou</a:t>
            </a:r>
            <a:r>
              <a:rPr lang="en-GB" dirty="0">
                <a:ea typeface="SimSun" panose="02010600030101010101" pitchFamily="2" charset="-122"/>
                <a:cs typeface="Arial" panose="020B0604020202020204" pitchFamily="34" charset="0"/>
              </a:rPr>
              <a:t> </a:t>
            </a:r>
            <a:r>
              <a:rPr lang="en-GB" dirty="0" err="1">
                <a:ea typeface="SimSun" panose="02010600030101010101" pitchFamily="2" charset="-122"/>
                <a:cs typeface="Arial" panose="020B0604020202020204" pitchFamily="34" charset="0"/>
              </a:rPr>
              <a:t>formas</a:t>
            </a:r>
            <a:r>
              <a:rPr lang="en-GB" dirty="0">
                <a:ea typeface="SimSun" panose="02010600030101010101" pitchFamily="2" charset="-122"/>
                <a:cs typeface="Arial" panose="020B0604020202020204" pitchFamily="34" charset="0"/>
              </a:rPr>
              <a:t> de lidar com esses </a:t>
            </a:r>
            <a:r>
              <a:rPr lang="en-GB" dirty="0" err="1">
                <a:ea typeface="SimSun" panose="02010600030101010101" pitchFamily="2" charset="-122"/>
                <a:cs typeface="Arial" panose="020B0604020202020204" pitchFamily="34" charset="0"/>
              </a:rPr>
              <a:t>eventos</a:t>
            </a:r>
            <a:r>
              <a:rPr lang="en-GB" dirty="0">
                <a:ea typeface="SimSun" panose="02010600030101010101" pitchFamily="2" charset="-122"/>
                <a:cs typeface="Arial" panose="020B0604020202020204" pitchFamily="34" charset="0"/>
              </a:rPr>
              <a:t>. </a:t>
            </a:r>
          </a:p>
          <a:p>
            <a:pPr algn="just">
              <a:lnSpc>
                <a:spcPct val="110000"/>
              </a:lnSpc>
              <a:spcBef>
                <a:spcPts val="600"/>
              </a:spcBef>
            </a:pPr>
            <a:r>
              <a:rPr lang="en-GB" dirty="0">
                <a:ea typeface="SimSun" panose="02010600030101010101" pitchFamily="2" charset="-122"/>
                <a:cs typeface="Arial" panose="020B0604020202020204" pitchFamily="34" charset="0"/>
              </a:rPr>
              <a:t>As </a:t>
            </a:r>
            <a:r>
              <a:rPr lang="en-GB" dirty="0" err="1">
                <a:ea typeface="SimSun" panose="02010600030101010101" pitchFamily="2" charset="-122"/>
                <a:cs typeface="Arial" panose="020B0604020202020204" pitchFamily="34" charset="0"/>
              </a:rPr>
              <a:t>pessoas</a:t>
            </a:r>
            <a:r>
              <a:rPr lang="en-GB" dirty="0">
                <a:ea typeface="SimSun" panose="02010600030101010101" pitchFamily="2" charset="-122"/>
                <a:cs typeface="Arial" panose="020B0604020202020204" pitchFamily="34" charset="0"/>
              </a:rPr>
              <a:t> </a:t>
            </a:r>
            <a:r>
              <a:rPr lang="en-GB" dirty="0" err="1">
                <a:ea typeface="SimSun" panose="02010600030101010101" pitchFamily="2" charset="-122"/>
                <a:cs typeface="Arial" panose="020B0604020202020204" pitchFamily="34" charset="0"/>
              </a:rPr>
              <a:t>também</a:t>
            </a:r>
            <a:r>
              <a:rPr lang="en-GB" dirty="0">
                <a:ea typeface="SimSun" panose="02010600030101010101" pitchFamily="2" charset="-122"/>
                <a:cs typeface="Arial" panose="020B0604020202020204" pitchFamily="34" charset="0"/>
              </a:rPr>
              <a:t> </a:t>
            </a:r>
            <a:r>
              <a:rPr lang="en-GB" dirty="0" err="1">
                <a:ea typeface="SimSun" panose="02010600030101010101" pitchFamily="2" charset="-122"/>
                <a:cs typeface="Arial" panose="020B0604020202020204" pitchFamily="34" charset="0"/>
              </a:rPr>
              <a:t>podem</a:t>
            </a:r>
            <a:r>
              <a:rPr lang="en-GB" dirty="0">
                <a:ea typeface="SimSun" panose="02010600030101010101" pitchFamily="2" charset="-122"/>
                <a:cs typeface="Arial" panose="020B0604020202020204" pitchFamily="34" charset="0"/>
              </a:rPr>
              <a:t> </a:t>
            </a:r>
            <a:r>
              <a:rPr lang="en-GB" dirty="0" err="1">
                <a:ea typeface="SimSun" panose="02010600030101010101" pitchFamily="2" charset="-122"/>
                <a:cs typeface="Arial" panose="020B0604020202020204" pitchFamily="34" charset="0"/>
              </a:rPr>
              <a:t>explicar</a:t>
            </a:r>
            <a:r>
              <a:rPr lang="en-GB" dirty="0">
                <a:ea typeface="SimSun" panose="02010600030101010101" pitchFamily="2" charset="-122"/>
                <a:cs typeface="Arial" panose="020B0604020202020204" pitchFamily="34" charset="0"/>
              </a:rPr>
              <a:t> </a:t>
            </a:r>
            <a:r>
              <a:rPr lang="en-GB" dirty="0" err="1">
                <a:ea typeface="SimSun" panose="02010600030101010101" pitchFamily="2" charset="-122"/>
                <a:cs typeface="Arial" panose="020B0604020202020204" pitchFamily="34" charset="0"/>
              </a:rPr>
              <a:t>sua</a:t>
            </a:r>
            <a:r>
              <a:rPr lang="en-GB" dirty="0">
                <a:ea typeface="SimSun" panose="02010600030101010101" pitchFamily="2" charset="-122"/>
                <a:cs typeface="Arial" panose="020B0604020202020204" pitchFamily="34" charset="0"/>
              </a:rPr>
              <a:t> </a:t>
            </a:r>
            <a:r>
              <a:rPr lang="en-GB" dirty="0" err="1">
                <a:ea typeface="SimSun" panose="02010600030101010101" pitchFamily="2" charset="-122"/>
                <a:cs typeface="Arial" panose="020B0604020202020204" pitchFamily="34" charset="0"/>
              </a:rPr>
              <a:t>angústia</a:t>
            </a:r>
            <a:r>
              <a:rPr lang="en-GB" dirty="0">
                <a:ea typeface="SimSun" panose="02010600030101010101" pitchFamily="2" charset="-122"/>
                <a:cs typeface="Arial" panose="020B0604020202020204" pitchFamily="34" charset="0"/>
              </a:rPr>
              <a:t> </a:t>
            </a:r>
            <a:r>
              <a:rPr lang="en-GB" dirty="0" err="1">
                <a:ea typeface="SimSun" panose="02010600030101010101" pitchFamily="2" charset="-122"/>
                <a:cs typeface="Arial" panose="020B0604020202020204" pitchFamily="34" charset="0"/>
              </a:rPr>
              <a:t>como</a:t>
            </a:r>
            <a:r>
              <a:rPr lang="en-GB" dirty="0">
                <a:ea typeface="SimSun" panose="02010600030101010101" pitchFamily="2" charset="-122"/>
                <a:cs typeface="Arial" panose="020B0604020202020204" pitchFamily="34" charset="0"/>
              </a:rPr>
              <a:t> </a:t>
            </a:r>
            <a:r>
              <a:rPr lang="en-GB" dirty="0" err="1">
                <a:ea typeface="SimSun" panose="02010600030101010101" pitchFamily="2" charset="-122"/>
                <a:cs typeface="Arial" panose="020B0604020202020204" pitchFamily="34" charset="0"/>
              </a:rPr>
              <a:t>proveniente</a:t>
            </a:r>
            <a:r>
              <a:rPr lang="en-GB" dirty="0">
                <a:ea typeface="SimSun" panose="02010600030101010101" pitchFamily="2" charset="-122"/>
                <a:cs typeface="Arial" panose="020B0604020202020204" pitchFamily="34" charset="0"/>
              </a:rPr>
              <a:t> </a:t>
            </a:r>
            <a:r>
              <a:rPr lang="en-GB" dirty="0" err="1">
                <a:ea typeface="SimSun" panose="02010600030101010101" pitchFamily="2" charset="-122"/>
                <a:cs typeface="Arial" panose="020B0604020202020204" pitchFamily="34" charset="0"/>
              </a:rPr>
              <a:t>ou</a:t>
            </a:r>
            <a:r>
              <a:rPr lang="en-GB" dirty="0">
                <a:ea typeface="SimSun" panose="02010600030101010101" pitchFamily="2" charset="-122"/>
                <a:cs typeface="Arial" panose="020B0604020202020204" pitchFamily="34" charset="0"/>
              </a:rPr>
              <a:t> </a:t>
            </a:r>
            <a:r>
              <a:rPr lang="en-GB" dirty="0" err="1">
                <a:ea typeface="SimSun" panose="02010600030101010101" pitchFamily="2" charset="-122"/>
                <a:cs typeface="Arial" panose="020B0604020202020204" pitchFamily="34" charset="0"/>
              </a:rPr>
              <a:t>causada</a:t>
            </a:r>
            <a:r>
              <a:rPr lang="en-GB" dirty="0">
                <a:ea typeface="SimSun" panose="02010600030101010101" pitchFamily="2" charset="-122"/>
                <a:cs typeface="Arial" panose="020B0604020202020204" pitchFamily="34" charset="0"/>
              </a:rPr>
              <a:t> </a:t>
            </a:r>
            <a:r>
              <a:rPr lang="en-GB" dirty="0" err="1">
                <a:ea typeface="SimSun" panose="02010600030101010101" pitchFamily="2" charset="-122"/>
                <a:cs typeface="Arial" panose="020B0604020202020204" pitchFamily="34" charset="0"/>
              </a:rPr>
              <a:t>por</a:t>
            </a:r>
            <a:r>
              <a:rPr lang="en-GB" dirty="0">
                <a:ea typeface="SimSun" panose="02010600030101010101" pitchFamily="2" charset="-122"/>
                <a:cs typeface="Arial" panose="020B0604020202020204" pitchFamily="34" charset="0"/>
              </a:rPr>
              <a:t> um </a:t>
            </a:r>
            <a:r>
              <a:rPr lang="en-GB" dirty="0" err="1">
                <a:ea typeface="SimSun" panose="02010600030101010101" pitchFamily="2" charset="-122"/>
                <a:cs typeface="Arial" panose="020B0604020202020204" pitchFamily="34" charset="0"/>
              </a:rPr>
              <a:t>contexto</a:t>
            </a:r>
            <a:r>
              <a:rPr lang="en-GB" dirty="0">
                <a:ea typeface="SimSun" panose="02010600030101010101" pitchFamily="2" charset="-122"/>
                <a:cs typeface="Arial" panose="020B0604020202020204" pitchFamily="34" charset="0"/>
              </a:rPr>
              <a:t> </a:t>
            </a:r>
            <a:r>
              <a:rPr lang="en-GB" dirty="0" err="1">
                <a:ea typeface="SimSun" panose="02010600030101010101" pitchFamily="2" charset="-122"/>
                <a:cs typeface="Arial" panose="020B0604020202020204" pitchFamily="34" charset="0"/>
              </a:rPr>
              <a:t>difícil</a:t>
            </a:r>
            <a:r>
              <a:rPr lang="en-GB" dirty="0">
                <a:ea typeface="SimSun" panose="02010600030101010101" pitchFamily="2" charset="-122"/>
                <a:cs typeface="Arial" panose="020B0604020202020204" pitchFamily="34" charset="0"/>
              </a:rPr>
              <a:t> </a:t>
            </a:r>
            <a:r>
              <a:rPr lang="en-GB" dirty="0" err="1">
                <a:ea typeface="SimSun" panose="02010600030101010101" pitchFamily="2" charset="-122"/>
                <a:cs typeface="Arial" panose="020B0604020202020204" pitchFamily="34" charset="0"/>
              </a:rPr>
              <a:t>ou</a:t>
            </a:r>
            <a:r>
              <a:rPr lang="en-GB" dirty="0">
                <a:ea typeface="SimSun" panose="02010600030101010101" pitchFamily="2" charset="-122"/>
                <a:cs typeface="Arial" panose="020B0604020202020204" pitchFamily="34" charset="0"/>
              </a:rPr>
              <a:t> </a:t>
            </a:r>
            <a:r>
              <a:rPr lang="en-GB" dirty="0" err="1">
                <a:ea typeface="SimSun" panose="02010600030101010101" pitchFamily="2" charset="-122"/>
                <a:cs typeface="Arial" panose="020B0604020202020204" pitchFamily="34" charset="0"/>
              </a:rPr>
              <a:t>eventos</a:t>
            </a:r>
            <a:r>
              <a:rPr lang="en-GB" dirty="0">
                <a:ea typeface="SimSun" panose="02010600030101010101" pitchFamily="2" charset="-122"/>
                <a:cs typeface="Arial" panose="020B0604020202020204" pitchFamily="34" charset="0"/>
              </a:rPr>
              <a:t> </a:t>
            </a:r>
            <a:r>
              <a:rPr lang="en-GB" dirty="0" err="1">
                <a:ea typeface="SimSun" panose="02010600030101010101" pitchFamily="2" charset="-122"/>
                <a:cs typeface="Arial" panose="020B0604020202020204" pitchFamily="34" charset="0"/>
              </a:rPr>
              <a:t>traumáticos</a:t>
            </a:r>
            <a:r>
              <a:rPr lang="en-GB" dirty="0">
                <a:ea typeface="SimSun" panose="02010600030101010101" pitchFamily="2" charset="-122"/>
                <a:cs typeface="Arial" panose="020B0604020202020204" pitchFamily="34" charset="0"/>
              </a:rPr>
              <a:t> (</a:t>
            </a:r>
            <a:r>
              <a:rPr lang="en-GB" dirty="0" err="1">
                <a:ea typeface="SimSun" panose="02010600030101010101" pitchFamily="2" charset="-122"/>
                <a:cs typeface="Arial" panose="020B0604020202020204" pitchFamily="34" charset="0"/>
              </a:rPr>
              <a:t>pobreza</a:t>
            </a:r>
            <a:r>
              <a:rPr lang="en-GB" dirty="0">
                <a:ea typeface="SimSun" panose="02010600030101010101" pitchFamily="2" charset="-122"/>
                <a:cs typeface="Arial" panose="020B0604020202020204" pitchFamily="34" charset="0"/>
              </a:rPr>
              <a:t>, </a:t>
            </a:r>
            <a:r>
              <a:rPr lang="en-GB" dirty="0" err="1">
                <a:ea typeface="SimSun" panose="02010600030101010101" pitchFamily="2" charset="-122"/>
                <a:cs typeface="Arial" panose="020B0604020202020204" pitchFamily="34" charset="0"/>
              </a:rPr>
              <a:t>desemprego</a:t>
            </a:r>
            <a:r>
              <a:rPr lang="en-GB" dirty="0">
                <a:ea typeface="SimSun" panose="02010600030101010101" pitchFamily="2" charset="-122"/>
                <a:cs typeface="Arial" panose="020B0604020202020204" pitchFamily="34" charset="0"/>
              </a:rPr>
              <a:t>, </a:t>
            </a:r>
            <a:r>
              <a:rPr lang="en-GB" dirty="0" err="1">
                <a:ea typeface="SimSun" panose="02010600030101010101" pitchFamily="2" charset="-122"/>
                <a:cs typeface="Arial" panose="020B0604020202020204" pitchFamily="34" charset="0"/>
              </a:rPr>
              <a:t>desafios</a:t>
            </a:r>
            <a:r>
              <a:rPr lang="en-GB" dirty="0">
                <a:ea typeface="SimSun" panose="02010600030101010101" pitchFamily="2" charset="-122"/>
                <a:cs typeface="Arial" panose="020B0604020202020204" pitchFamily="34" charset="0"/>
              </a:rPr>
              <a:t> </a:t>
            </a:r>
            <a:r>
              <a:rPr lang="en-GB" dirty="0" err="1">
                <a:ea typeface="SimSun" panose="02010600030101010101" pitchFamily="2" charset="-122"/>
                <a:cs typeface="Arial" panose="020B0604020202020204" pitchFamily="34" charset="0"/>
              </a:rPr>
              <a:t>nos</a:t>
            </a:r>
            <a:r>
              <a:rPr lang="en-GB" dirty="0">
                <a:ea typeface="SimSun" panose="02010600030101010101" pitchFamily="2" charset="-122"/>
                <a:cs typeface="Arial" panose="020B0604020202020204" pitchFamily="34" charset="0"/>
              </a:rPr>
              <a:t> </a:t>
            </a:r>
            <a:r>
              <a:rPr lang="en-GB" dirty="0" err="1">
                <a:ea typeface="SimSun" panose="02010600030101010101" pitchFamily="2" charset="-122"/>
                <a:cs typeface="Arial" panose="020B0604020202020204" pitchFamily="34" charset="0"/>
              </a:rPr>
              <a:t>relacionamentos</a:t>
            </a:r>
            <a:r>
              <a:rPr lang="en-GB" dirty="0">
                <a:ea typeface="SimSun" panose="02010600030101010101" pitchFamily="2" charset="-122"/>
                <a:cs typeface="Arial" panose="020B0604020202020204" pitchFamily="34" charset="0"/>
              </a:rPr>
              <a:t>, </a:t>
            </a:r>
            <a:r>
              <a:rPr lang="en-GB" dirty="0" err="1">
                <a:ea typeface="SimSun" panose="02010600030101010101" pitchFamily="2" charset="-122"/>
                <a:cs typeface="Arial" panose="020B0604020202020204" pitchFamily="34" charset="0"/>
              </a:rPr>
              <a:t>exclusão</a:t>
            </a:r>
            <a:r>
              <a:rPr lang="en-GB" dirty="0">
                <a:ea typeface="SimSun" panose="02010600030101010101" pitchFamily="2" charset="-122"/>
                <a:cs typeface="Arial" panose="020B0604020202020204" pitchFamily="34" charset="0"/>
              </a:rPr>
              <a:t>, </a:t>
            </a:r>
            <a:r>
              <a:rPr lang="en-GB" dirty="0" err="1">
                <a:ea typeface="SimSun" panose="02010600030101010101" pitchFamily="2" charset="-122"/>
                <a:cs typeface="Arial" panose="020B0604020202020204" pitchFamily="34" charset="0"/>
              </a:rPr>
              <a:t>discriminação</a:t>
            </a:r>
            <a:r>
              <a:rPr lang="en-GB" dirty="0">
                <a:ea typeface="SimSun" panose="02010600030101010101" pitchFamily="2" charset="-122"/>
                <a:cs typeface="Arial" panose="020B0604020202020204" pitchFamily="34" charset="0"/>
              </a:rPr>
              <a:t>). </a:t>
            </a:r>
          </a:p>
          <a:p>
            <a:pPr algn="just">
              <a:lnSpc>
                <a:spcPct val="110000"/>
              </a:lnSpc>
              <a:spcBef>
                <a:spcPts val="600"/>
              </a:spcBef>
            </a:pPr>
            <a:r>
              <a:rPr lang="en-GB" dirty="0">
                <a:ea typeface="SimSun" panose="02010600030101010101" pitchFamily="2" charset="-122"/>
                <a:cs typeface="Arial" panose="020B0604020202020204" pitchFamily="34" charset="0"/>
              </a:rPr>
              <a:t>Outros </a:t>
            </a:r>
            <a:r>
              <a:rPr lang="en-GB" dirty="0" err="1">
                <a:ea typeface="SimSun" panose="02010600030101010101" pitchFamily="2" charset="-122"/>
                <a:cs typeface="Arial" panose="020B0604020202020204" pitchFamily="34" charset="0"/>
              </a:rPr>
              <a:t>encontram</a:t>
            </a:r>
            <a:r>
              <a:rPr lang="en-GB" dirty="0">
                <a:ea typeface="SimSun" panose="02010600030101010101" pitchFamily="2" charset="-122"/>
                <a:cs typeface="Arial" panose="020B0604020202020204" pitchFamily="34" charset="0"/>
              </a:rPr>
              <a:t> </a:t>
            </a:r>
            <a:r>
              <a:rPr lang="en-GB" dirty="0" err="1">
                <a:ea typeface="SimSun" panose="02010600030101010101" pitchFamily="2" charset="-122"/>
                <a:cs typeface="Arial" panose="020B0604020202020204" pitchFamily="34" charset="0"/>
              </a:rPr>
              <a:t>significados</a:t>
            </a:r>
            <a:r>
              <a:rPr lang="en-GB" dirty="0">
                <a:ea typeface="SimSun" panose="02010600030101010101" pitchFamily="2" charset="-122"/>
                <a:cs typeface="Arial" panose="020B0604020202020204" pitchFamily="34" charset="0"/>
              </a:rPr>
              <a:t> </a:t>
            </a:r>
            <a:r>
              <a:rPr lang="en-GB" dirty="0" err="1">
                <a:ea typeface="SimSun" panose="02010600030101010101" pitchFamily="2" charset="-122"/>
                <a:cs typeface="Arial" panose="020B0604020202020204" pitchFamily="34" charset="0"/>
              </a:rPr>
              <a:t>espirituais</a:t>
            </a:r>
            <a:r>
              <a:rPr lang="en-GB" dirty="0">
                <a:ea typeface="SimSun" panose="02010600030101010101" pitchFamily="2" charset="-122"/>
                <a:cs typeface="Arial" panose="020B0604020202020204" pitchFamily="34" charset="0"/>
              </a:rPr>
              <a:t>, </a:t>
            </a:r>
            <a:r>
              <a:rPr lang="en-GB" dirty="0" err="1">
                <a:ea typeface="SimSun" panose="02010600030101010101" pitchFamily="2" charset="-122"/>
                <a:cs typeface="Arial" panose="020B0604020202020204" pitchFamily="34" charset="0"/>
              </a:rPr>
              <a:t>culturais</a:t>
            </a:r>
            <a:r>
              <a:rPr lang="en-GB" dirty="0">
                <a:ea typeface="SimSun" panose="02010600030101010101" pitchFamily="2" charset="-122"/>
                <a:cs typeface="Arial" panose="020B0604020202020204" pitchFamily="34" charset="0"/>
              </a:rPr>
              <a:t> </a:t>
            </a:r>
            <a:r>
              <a:rPr lang="en-GB" dirty="0" err="1">
                <a:ea typeface="SimSun" panose="02010600030101010101" pitchFamily="2" charset="-122"/>
                <a:cs typeface="Arial" panose="020B0604020202020204" pitchFamily="34" charset="0"/>
              </a:rPr>
              <a:t>ou</a:t>
            </a:r>
            <a:r>
              <a:rPr lang="en-GB" dirty="0">
                <a:ea typeface="SimSun" panose="02010600030101010101" pitchFamily="2" charset="-122"/>
                <a:cs typeface="Arial" panose="020B0604020202020204" pitchFamily="34" charset="0"/>
              </a:rPr>
              <a:t> outros para </a:t>
            </a:r>
            <a:r>
              <a:rPr lang="en-GB" dirty="0" err="1">
                <a:ea typeface="SimSun" panose="02010600030101010101" pitchFamily="2" charset="-122"/>
                <a:cs typeface="Arial" panose="020B0604020202020204" pitchFamily="34" charset="0"/>
              </a:rPr>
              <a:t>sua</a:t>
            </a:r>
            <a:r>
              <a:rPr lang="en-GB" dirty="0">
                <a:ea typeface="SimSun" panose="02010600030101010101" pitchFamily="2" charset="-122"/>
                <a:cs typeface="Arial" panose="020B0604020202020204" pitchFamily="34" charset="0"/>
              </a:rPr>
              <a:t> </a:t>
            </a:r>
            <a:r>
              <a:rPr lang="en-GB" dirty="0" err="1">
                <a:ea typeface="SimSun" panose="02010600030101010101" pitchFamily="2" charset="-122"/>
                <a:cs typeface="Arial" panose="020B0604020202020204" pitchFamily="34" charset="0"/>
              </a:rPr>
              <a:t>experiência</a:t>
            </a:r>
            <a:r>
              <a:rPr lang="en-GB" dirty="0">
                <a:ea typeface="SimSun" panose="02010600030101010101" pitchFamily="2" charset="-122"/>
                <a:cs typeface="Arial" panose="020B0604020202020204" pitchFamily="34" charset="0"/>
              </a:rPr>
              <a:t>. </a:t>
            </a:r>
          </a:p>
          <a:p>
            <a:pPr marL="0" marR="0" indent="0" algn="just">
              <a:lnSpc>
                <a:spcPct val="115000"/>
              </a:lnSpc>
              <a:spcBef>
                <a:spcPts val="0"/>
              </a:spcBef>
              <a:spcAft>
                <a:spcPts val="1000"/>
              </a:spcAft>
              <a:buNone/>
            </a:pPr>
            <a:endParaRPr lang="en-GB" dirty="0">
              <a:ea typeface="SimSun" panose="02010600030101010101" pitchFamily="2" charset="-122"/>
              <a:cs typeface="Arial" panose="020B0604020202020204" pitchFamily="34" charset="0"/>
            </a:endParaRPr>
          </a:p>
          <a:p>
            <a:endParaRPr lang="en-CH" dirty="0"/>
          </a:p>
        </p:txBody>
      </p:sp>
      <p:sp>
        <p:nvSpPr>
          <p:cNvPr id="2" name="Title 1">
            <a:extLst>
              <a:ext uri="{FF2B5EF4-FFF2-40B4-BE49-F238E27FC236}">
                <a16:creationId xmlns:a16="http://schemas.microsoft.com/office/drawing/2014/main" id="{E80C37AA-C41A-416E-BD6C-9C263CB877B5}"/>
              </a:ext>
            </a:extLst>
          </p:cNvPr>
          <p:cNvSpPr>
            <a:spLocks noGrp="1"/>
          </p:cNvSpPr>
          <p:nvPr>
            <p:ph type="title"/>
          </p:nvPr>
        </p:nvSpPr>
        <p:spPr>
          <a:xfrm>
            <a:off x="388629" y="514614"/>
            <a:ext cx="11292977" cy="432000"/>
          </a:xfrm>
        </p:spPr>
        <p:txBody>
          <a:bodyPr/>
          <a:lstStyle/>
          <a:p>
            <a:pPr algn="ctr"/>
            <a:r>
              <a:rPr lang="en-GB" dirty="0" err="1">
                <a:ea typeface="SimSun" panose="02010600030101010101" pitchFamily="2" charset="-122"/>
                <a:cs typeface="Calibri Light" panose="020F0302020204030204" pitchFamily="34" charset="0"/>
              </a:rPr>
              <a:t>Apresentação</a:t>
            </a:r>
            <a:r>
              <a:rPr lang="en-GB" dirty="0">
                <a:ea typeface="SimSun" panose="02010600030101010101" pitchFamily="2" charset="-122"/>
                <a:cs typeface="Calibri Light" panose="020F0302020204030204" pitchFamily="34" charset="0"/>
              </a:rPr>
              <a:t>: O que </a:t>
            </a:r>
            <a:r>
              <a:rPr lang="en-GB" dirty="0" err="1">
                <a:ea typeface="SimSun" panose="02010600030101010101" pitchFamily="2" charset="-122"/>
                <a:cs typeface="Calibri Light" panose="020F0302020204030204" pitchFamily="34" charset="0"/>
              </a:rPr>
              <a:t>significa</a:t>
            </a:r>
            <a:r>
              <a:rPr lang="en-GB" dirty="0">
                <a:ea typeface="SimSun" panose="02010600030101010101" pitchFamily="2" charset="-122"/>
                <a:cs typeface="Calibri Light" panose="020F0302020204030204" pitchFamily="34" charset="0"/>
              </a:rPr>
              <a:t> </a:t>
            </a:r>
            <a:r>
              <a:rPr lang="en-GB" dirty="0" err="1">
                <a:ea typeface="SimSun" panose="02010600030101010101" pitchFamily="2" charset="-122"/>
                <a:cs typeface="Calibri Light" panose="020F0302020204030204" pitchFamily="34" charset="0"/>
              </a:rPr>
              <a:t>saúde</a:t>
            </a:r>
            <a:r>
              <a:rPr lang="en-GB" dirty="0">
                <a:ea typeface="SimSun" panose="02010600030101010101" pitchFamily="2" charset="-122"/>
                <a:cs typeface="Calibri Light" panose="020F0302020204030204" pitchFamily="34" charset="0"/>
              </a:rPr>
              <a:t> mental? – </a:t>
            </a:r>
            <a:r>
              <a:rPr lang="en-GB" b="1" dirty="0">
                <a:ea typeface="SimSun" panose="02010600030101010101" pitchFamily="2" charset="-122"/>
                <a:cs typeface="Calibri Light" panose="020F0302020204030204" pitchFamily="34" charset="0"/>
              </a:rPr>
              <a:t>6</a:t>
            </a:r>
            <a:endParaRPr lang="en-CH" dirty="0"/>
          </a:p>
        </p:txBody>
      </p:sp>
    </p:spTree>
    <p:extLst>
      <p:ext uri="{BB962C8B-B14F-4D97-AF65-F5344CB8AC3E}">
        <p14:creationId xmlns:p14="http://schemas.microsoft.com/office/powerpoint/2010/main" val="3532927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DD48D90-8467-3C43-A1FF-57E540376777}"/>
              </a:ext>
            </a:extLst>
          </p:cNvPr>
          <p:cNvSpPr>
            <a:spLocks noGrp="1"/>
          </p:cNvSpPr>
          <p:nvPr>
            <p:ph type="body" sz="quarter" idx="13"/>
          </p:nvPr>
        </p:nvSpPr>
        <p:spPr>
          <a:xfrm>
            <a:off x="507207" y="1348950"/>
            <a:ext cx="11174400" cy="360000"/>
          </a:xfrm>
        </p:spPr>
        <p:txBody>
          <a:bodyPr/>
          <a:lstStyle/>
          <a:p>
            <a:r>
              <a:rPr lang="en-GB" kern="0" spc="0" dirty="0" err="1"/>
              <a:t>Saúde</a:t>
            </a:r>
            <a:r>
              <a:rPr lang="en-GB" kern="0" spc="0" dirty="0"/>
              <a:t> mental e </a:t>
            </a:r>
            <a:r>
              <a:rPr lang="en-GB" kern="0" spc="0" dirty="0" err="1"/>
              <a:t>diagnóstico</a:t>
            </a:r>
            <a:r>
              <a:rPr lang="en-GB" kern="0" spc="0" dirty="0"/>
              <a:t> (d)</a:t>
            </a:r>
            <a:endParaRPr lang="en-US" kern="0" spc="0" dirty="0"/>
          </a:p>
        </p:txBody>
      </p:sp>
      <p:sp>
        <p:nvSpPr>
          <p:cNvPr id="3" name="Content Placeholder 2">
            <a:extLst>
              <a:ext uri="{FF2B5EF4-FFF2-40B4-BE49-F238E27FC236}">
                <a16:creationId xmlns:a16="http://schemas.microsoft.com/office/drawing/2014/main" id="{FE0CEEBD-417B-4E9C-BAD3-FF3B66A73389}"/>
              </a:ext>
            </a:extLst>
          </p:cNvPr>
          <p:cNvSpPr>
            <a:spLocks noGrp="1"/>
          </p:cNvSpPr>
          <p:nvPr>
            <p:ph sz="quarter" idx="14"/>
          </p:nvPr>
        </p:nvSpPr>
        <p:spPr>
          <a:xfrm>
            <a:off x="508794" y="2231188"/>
            <a:ext cx="11174412" cy="2863650"/>
          </a:xfrm>
        </p:spPr>
        <p:txBody>
          <a:bodyPr/>
          <a:lstStyle/>
          <a:p>
            <a:pPr algn="just">
              <a:lnSpc>
                <a:spcPct val="100000"/>
              </a:lnSpc>
              <a:spcBef>
                <a:spcPts val="600"/>
              </a:spcBef>
            </a:pPr>
            <a:r>
              <a:rPr lang="en-GB" sz="2000" dirty="0" err="1"/>
              <a:t>Essas</a:t>
            </a:r>
            <a:r>
              <a:rPr lang="en-GB" sz="2000" dirty="0"/>
              <a:t> </a:t>
            </a:r>
            <a:r>
              <a:rPr lang="en-GB" sz="2000" dirty="0" err="1"/>
              <a:t>formas</a:t>
            </a:r>
            <a:r>
              <a:rPr lang="en-GB" sz="2000" dirty="0"/>
              <a:t> </a:t>
            </a:r>
            <a:r>
              <a:rPr lang="en-GB" sz="2000" dirty="0" err="1"/>
              <a:t>alternativas</a:t>
            </a:r>
            <a:r>
              <a:rPr lang="en-GB" sz="2000" dirty="0"/>
              <a:t> de </a:t>
            </a:r>
            <a:r>
              <a:rPr lang="en-GB" sz="2000" dirty="0" err="1"/>
              <a:t>pensar</a:t>
            </a:r>
            <a:r>
              <a:rPr lang="en-GB" sz="2000" dirty="0"/>
              <a:t> </a:t>
            </a:r>
            <a:r>
              <a:rPr lang="en-GB" sz="2000" dirty="0" err="1"/>
              <a:t>podem</a:t>
            </a:r>
            <a:r>
              <a:rPr lang="en-GB" sz="2000" dirty="0"/>
              <a:t> ser </a:t>
            </a:r>
            <a:r>
              <a:rPr lang="en-GB" sz="2000" dirty="0" err="1"/>
              <a:t>úteis</a:t>
            </a:r>
            <a:r>
              <a:rPr lang="en-GB" sz="2000" dirty="0"/>
              <a:t> para as </a:t>
            </a:r>
            <a:r>
              <a:rPr lang="en-GB" sz="2000" dirty="0" err="1"/>
              <a:t>pessoas</a:t>
            </a:r>
            <a:r>
              <a:rPr lang="en-GB" sz="2000" dirty="0"/>
              <a:t>, </a:t>
            </a:r>
            <a:r>
              <a:rPr lang="en-GB" sz="2000" dirty="0" err="1"/>
              <a:t>ajudando</a:t>
            </a:r>
            <a:r>
              <a:rPr lang="en-GB" sz="2000" dirty="0"/>
              <a:t>-as a </a:t>
            </a:r>
            <a:r>
              <a:rPr lang="en-GB" sz="2000" dirty="0" err="1"/>
              <a:t>superar</a:t>
            </a:r>
            <a:r>
              <a:rPr lang="en-GB" sz="2000" dirty="0"/>
              <a:t> </a:t>
            </a:r>
            <a:r>
              <a:rPr lang="en-GB" sz="2000" dirty="0" err="1"/>
              <a:t>situações</a:t>
            </a:r>
            <a:r>
              <a:rPr lang="en-GB" sz="2000" dirty="0"/>
              <a:t> </a:t>
            </a:r>
            <a:r>
              <a:rPr lang="en-GB" sz="2000" dirty="0" err="1"/>
              <a:t>ou</a:t>
            </a:r>
            <a:r>
              <a:rPr lang="en-GB" sz="2000" dirty="0"/>
              <a:t> </a:t>
            </a:r>
            <a:r>
              <a:rPr lang="en-GB" sz="2000" dirty="0" err="1"/>
              <a:t>experiências</a:t>
            </a:r>
            <a:r>
              <a:rPr lang="en-GB" sz="2000" dirty="0"/>
              <a:t> </a:t>
            </a:r>
            <a:r>
              <a:rPr lang="en-GB" sz="2000" dirty="0" err="1"/>
              <a:t>difíceis</a:t>
            </a:r>
            <a:r>
              <a:rPr lang="en-GB" sz="2000" dirty="0"/>
              <a:t>. </a:t>
            </a:r>
          </a:p>
          <a:p>
            <a:pPr algn="just">
              <a:lnSpc>
                <a:spcPct val="100000"/>
              </a:lnSpc>
              <a:spcBef>
                <a:spcPts val="600"/>
              </a:spcBef>
            </a:pPr>
            <a:r>
              <a:rPr lang="en-GB" sz="2000" dirty="0" err="1"/>
              <a:t>Apesar</a:t>
            </a:r>
            <a:r>
              <a:rPr lang="en-GB" sz="2000" dirty="0"/>
              <a:t> </a:t>
            </a:r>
            <a:r>
              <a:rPr lang="en-GB" sz="2000" dirty="0" err="1"/>
              <a:t>disso</a:t>
            </a:r>
            <a:r>
              <a:rPr lang="en-GB" sz="2000" dirty="0"/>
              <a:t>, a </a:t>
            </a:r>
            <a:r>
              <a:rPr lang="en-GB" sz="2000" dirty="0" err="1"/>
              <a:t>recusa</a:t>
            </a:r>
            <a:r>
              <a:rPr lang="en-GB" sz="2000" dirty="0"/>
              <a:t> das </a:t>
            </a:r>
            <a:r>
              <a:rPr lang="en-GB" sz="2000" dirty="0" err="1"/>
              <a:t>pessoas</a:t>
            </a:r>
            <a:r>
              <a:rPr lang="en-GB" sz="2000" dirty="0"/>
              <a:t> </a:t>
            </a:r>
            <a:r>
              <a:rPr lang="en-GB" sz="2000" dirty="0" err="1"/>
              <a:t>em</a:t>
            </a:r>
            <a:r>
              <a:rPr lang="en-GB" sz="2000" dirty="0"/>
              <a:t> </a:t>
            </a:r>
            <a:r>
              <a:rPr lang="en-GB" sz="2000" dirty="0" err="1"/>
              <a:t>aceitar</a:t>
            </a:r>
            <a:r>
              <a:rPr lang="en-GB" sz="2000" dirty="0"/>
              <a:t> um </a:t>
            </a:r>
            <a:r>
              <a:rPr lang="en-GB" sz="2000" dirty="0" err="1"/>
              <a:t>diagnóstico</a:t>
            </a:r>
            <a:r>
              <a:rPr lang="en-GB" sz="2000" dirty="0"/>
              <a:t> </a:t>
            </a:r>
            <a:r>
              <a:rPr lang="en-GB" sz="2000" dirty="0" err="1"/>
              <a:t>relacionado</a:t>
            </a:r>
            <a:r>
              <a:rPr lang="en-GB" sz="2000" dirty="0"/>
              <a:t> à </a:t>
            </a:r>
            <a:r>
              <a:rPr lang="en-GB" sz="2000" dirty="0" err="1"/>
              <a:t>sua</a:t>
            </a:r>
            <a:r>
              <a:rPr lang="en-GB" sz="2000" dirty="0"/>
              <a:t> </a:t>
            </a:r>
            <a:r>
              <a:rPr lang="en-GB" sz="2000" dirty="0" err="1"/>
              <a:t>saúde</a:t>
            </a:r>
            <a:r>
              <a:rPr lang="en-GB" sz="2000" dirty="0"/>
              <a:t> mental </a:t>
            </a:r>
            <a:r>
              <a:rPr lang="en-GB" sz="2000" dirty="0" err="1"/>
              <a:t>é</a:t>
            </a:r>
            <a:r>
              <a:rPr lang="en-GB" sz="2000" dirty="0"/>
              <a:t> </a:t>
            </a:r>
            <a:r>
              <a:rPr lang="en-GB" sz="2000" dirty="0" err="1"/>
              <a:t>atribuída</a:t>
            </a:r>
            <a:r>
              <a:rPr lang="en-GB" sz="2000" dirty="0"/>
              <a:t> a </a:t>
            </a:r>
            <a:r>
              <a:rPr lang="en-GB" sz="2000" dirty="0" err="1"/>
              <a:t>uma</a:t>
            </a:r>
            <a:r>
              <a:rPr lang="en-GB" sz="2000" dirty="0"/>
              <a:t> “</a:t>
            </a:r>
            <a:r>
              <a:rPr lang="en-GB" sz="2000" dirty="0" err="1"/>
              <a:t>falta</a:t>
            </a:r>
            <a:r>
              <a:rPr lang="en-GB" sz="2000" dirty="0"/>
              <a:t> de </a:t>
            </a:r>
            <a:r>
              <a:rPr lang="en-GB" sz="2000" dirty="0" err="1"/>
              <a:t>discernimento</a:t>
            </a:r>
            <a:r>
              <a:rPr lang="en-GB" sz="2000" dirty="0"/>
              <a:t>” </a:t>
            </a:r>
            <a:r>
              <a:rPr lang="en-GB" sz="2000" dirty="0" err="1"/>
              <a:t>por</a:t>
            </a:r>
            <a:r>
              <a:rPr lang="en-GB" sz="2000" dirty="0"/>
              <a:t> </a:t>
            </a:r>
            <a:r>
              <a:rPr lang="en-GB" sz="2000" dirty="0" err="1"/>
              <a:t>muitos</a:t>
            </a:r>
            <a:r>
              <a:rPr lang="en-GB" sz="2000" dirty="0"/>
              <a:t> </a:t>
            </a:r>
            <a:r>
              <a:rPr lang="en-GB" sz="2000" dirty="0" err="1"/>
              <a:t>profissionais</a:t>
            </a:r>
            <a:r>
              <a:rPr lang="en-GB" sz="2000" dirty="0"/>
              <a:t> de </a:t>
            </a:r>
            <a:r>
              <a:rPr lang="en-GB" sz="2000" dirty="0" err="1"/>
              <a:t>saúde</a:t>
            </a:r>
            <a:r>
              <a:rPr lang="en-GB" sz="2000" dirty="0"/>
              <a:t> mental e outros </a:t>
            </a:r>
            <a:r>
              <a:rPr lang="en-GB" sz="2000" dirty="0" err="1"/>
              <a:t>profissionais</a:t>
            </a:r>
            <a:r>
              <a:rPr lang="en-GB" sz="2000" dirty="0"/>
              <a:t>.</a:t>
            </a:r>
          </a:p>
          <a:p>
            <a:pPr algn="just">
              <a:lnSpc>
                <a:spcPct val="100000"/>
              </a:lnSpc>
              <a:spcBef>
                <a:spcPts val="600"/>
              </a:spcBef>
            </a:pPr>
            <a:r>
              <a:rPr lang="en-GB" sz="2000" dirty="0"/>
              <a:t>As </a:t>
            </a:r>
            <a:r>
              <a:rPr lang="en-GB" sz="2000" dirty="0" err="1"/>
              <a:t>pessoas</a:t>
            </a:r>
            <a:r>
              <a:rPr lang="en-GB" sz="2000" dirty="0"/>
              <a:t> </a:t>
            </a:r>
            <a:r>
              <a:rPr lang="en-GB" sz="2000" dirty="0" err="1"/>
              <a:t>têm</a:t>
            </a:r>
            <a:r>
              <a:rPr lang="en-GB" sz="2000" dirty="0"/>
              <a:t> o </a:t>
            </a:r>
            <a:r>
              <a:rPr lang="en-GB" sz="2000" dirty="0" err="1"/>
              <a:t>direito</a:t>
            </a:r>
            <a:r>
              <a:rPr lang="en-GB" sz="2000" dirty="0"/>
              <a:t> de </a:t>
            </a:r>
            <a:r>
              <a:rPr lang="en-GB" sz="2000" dirty="0" err="1"/>
              <a:t>definir</a:t>
            </a:r>
            <a:r>
              <a:rPr lang="en-GB" sz="2000" dirty="0"/>
              <a:t> </a:t>
            </a:r>
            <a:r>
              <a:rPr lang="en-GB" sz="2000" dirty="0" err="1"/>
              <a:t>suas</a:t>
            </a:r>
            <a:r>
              <a:rPr lang="en-GB" sz="2000" dirty="0"/>
              <a:t> </a:t>
            </a:r>
            <a:r>
              <a:rPr lang="en-GB" sz="2000" dirty="0" err="1"/>
              <a:t>dificuldades</a:t>
            </a:r>
            <a:r>
              <a:rPr lang="en-GB" sz="2000" dirty="0"/>
              <a:t>, </a:t>
            </a:r>
            <a:r>
              <a:rPr lang="en-GB" sz="2000" dirty="0" err="1"/>
              <a:t>angústias</a:t>
            </a:r>
            <a:r>
              <a:rPr lang="en-GB" sz="2000" dirty="0"/>
              <a:t> </a:t>
            </a:r>
            <a:r>
              <a:rPr lang="en-GB" sz="2000" dirty="0" err="1"/>
              <a:t>ou</a:t>
            </a:r>
            <a:r>
              <a:rPr lang="en-GB" sz="2000" dirty="0"/>
              <a:t> </a:t>
            </a:r>
            <a:r>
              <a:rPr lang="en-GB" sz="2000" dirty="0" err="1"/>
              <a:t>experiências</a:t>
            </a:r>
            <a:r>
              <a:rPr lang="en-GB" sz="2000" dirty="0"/>
              <a:t> de </a:t>
            </a:r>
            <a:r>
              <a:rPr lang="en-GB" sz="2000" dirty="0" err="1"/>
              <a:t>maneiras</a:t>
            </a:r>
            <a:r>
              <a:rPr lang="en-GB" sz="2000" dirty="0"/>
              <a:t> que </a:t>
            </a:r>
            <a:r>
              <a:rPr lang="en-GB" sz="2000" dirty="0" err="1"/>
              <a:t>façam</a:t>
            </a:r>
            <a:r>
              <a:rPr lang="en-GB" sz="2000" dirty="0"/>
              <a:t> </a:t>
            </a:r>
            <a:r>
              <a:rPr lang="en-GB" sz="2000" dirty="0" err="1"/>
              <a:t>sentido</a:t>
            </a:r>
            <a:r>
              <a:rPr lang="en-GB" sz="2000" dirty="0"/>
              <a:t> para </a:t>
            </a:r>
            <a:r>
              <a:rPr lang="en-GB" sz="2000" dirty="0" err="1"/>
              <a:t>elas</a:t>
            </a:r>
            <a:r>
              <a:rPr lang="en-GB" sz="2000" dirty="0"/>
              <a:t>. </a:t>
            </a:r>
          </a:p>
          <a:p>
            <a:pPr algn="just">
              <a:lnSpc>
                <a:spcPct val="100000"/>
              </a:lnSpc>
              <a:spcBef>
                <a:spcPts val="600"/>
              </a:spcBef>
            </a:pPr>
            <a:r>
              <a:rPr lang="en-GB" sz="2000" dirty="0"/>
              <a:t>Elas </a:t>
            </a:r>
            <a:r>
              <a:rPr lang="en-GB" sz="2000" dirty="0" err="1"/>
              <a:t>devem</a:t>
            </a:r>
            <a:r>
              <a:rPr lang="en-GB" sz="2000" dirty="0"/>
              <a:t> </a:t>
            </a:r>
            <a:r>
              <a:rPr lang="en-GB" sz="2000" dirty="0" err="1"/>
              <a:t>poder</a:t>
            </a:r>
            <a:r>
              <a:rPr lang="en-GB" sz="2000" dirty="0"/>
              <a:t> </a:t>
            </a:r>
            <a:r>
              <a:rPr lang="en-GB" sz="2000" dirty="0" err="1"/>
              <a:t>acessar</a:t>
            </a:r>
            <a:r>
              <a:rPr lang="en-GB" sz="2000" dirty="0"/>
              <a:t> o </a:t>
            </a:r>
            <a:r>
              <a:rPr lang="en-GB" sz="2000" dirty="0" err="1"/>
              <a:t>apoio</a:t>
            </a:r>
            <a:r>
              <a:rPr lang="en-GB" sz="2000" dirty="0"/>
              <a:t> que </a:t>
            </a:r>
            <a:r>
              <a:rPr lang="en-GB" sz="2000" dirty="0" err="1"/>
              <a:t>desejam</a:t>
            </a:r>
            <a:r>
              <a:rPr lang="en-GB" sz="2000" dirty="0"/>
              <a:t> para </a:t>
            </a:r>
            <a:r>
              <a:rPr lang="en-GB" sz="2000" dirty="0" err="1"/>
              <a:t>alcançar</a:t>
            </a:r>
            <a:r>
              <a:rPr lang="en-GB" sz="2000" dirty="0"/>
              <a:t> o </a:t>
            </a:r>
            <a:r>
              <a:rPr lang="en-GB" sz="2000" dirty="0" err="1"/>
              <a:t>estado</a:t>
            </a:r>
            <a:r>
              <a:rPr lang="en-GB" sz="2000" dirty="0"/>
              <a:t> de </a:t>
            </a:r>
            <a:r>
              <a:rPr lang="en-GB" sz="2000" dirty="0" err="1"/>
              <a:t>saúde</a:t>
            </a:r>
            <a:r>
              <a:rPr lang="en-GB" sz="2000" dirty="0"/>
              <a:t> mental e </a:t>
            </a:r>
            <a:r>
              <a:rPr lang="en-GB" sz="2000" dirty="0" err="1"/>
              <a:t>bem-estar</a:t>
            </a:r>
            <a:r>
              <a:rPr lang="en-GB" sz="2000" dirty="0"/>
              <a:t> </a:t>
            </a:r>
            <a:r>
              <a:rPr lang="en-GB" sz="2000" dirty="0" err="1"/>
              <a:t>ao</a:t>
            </a:r>
            <a:r>
              <a:rPr lang="en-GB" sz="2000" dirty="0"/>
              <a:t> qual </a:t>
            </a:r>
            <a:r>
              <a:rPr lang="en-GB" sz="2000" dirty="0" err="1"/>
              <a:t>aspiram</a:t>
            </a:r>
            <a:r>
              <a:rPr lang="en-GB" sz="2000" dirty="0"/>
              <a:t>. </a:t>
            </a:r>
            <a:endParaRPr lang="en-CH" sz="2000" dirty="0"/>
          </a:p>
        </p:txBody>
      </p:sp>
      <p:sp>
        <p:nvSpPr>
          <p:cNvPr id="2" name="Title 1">
            <a:extLst>
              <a:ext uri="{FF2B5EF4-FFF2-40B4-BE49-F238E27FC236}">
                <a16:creationId xmlns:a16="http://schemas.microsoft.com/office/drawing/2014/main" id="{9049EC34-AF11-4034-9A19-F6106EF64E45}"/>
              </a:ext>
            </a:extLst>
          </p:cNvPr>
          <p:cNvSpPr>
            <a:spLocks noGrp="1"/>
          </p:cNvSpPr>
          <p:nvPr>
            <p:ph type="title"/>
          </p:nvPr>
        </p:nvSpPr>
        <p:spPr>
          <a:xfrm>
            <a:off x="388629" y="514614"/>
            <a:ext cx="11292977" cy="432000"/>
          </a:xfrm>
        </p:spPr>
        <p:txBody>
          <a:bodyPr/>
          <a:lstStyle/>
          <a:p>
            <a:pPr algn="ctr"/>
            <a:r>
              <a:rPr lang="en-GB" dirty="0" err="1"/>
              <a:t>Apresentação</a:t>
            </a:r>
            <a:r>
              <a:rPr lang="en-GB" dirty="0"/>
              <a:t>: O que </a:t>
            </a:r>
            <a:r>
              <a:rPr lang="en-GB" dirty="0" err="1"/>
              <a:t>significa</a:t>
            </a:r>
            <a:r>
              <a:rPr lang="en-GB" dirty="0"/>
              <a:t> </a:t>
            </a:r>
            <a:r>
              <a:rPr lang="en-GB" dirty="0" err="1"/>
              <a:t>saúde</a:t>
            </a:r>
            <a:r>
              <a:rPr lang="en-GB" dirty="0"/>
              <a:t> mental? – 7</a:t>
            </a:r>
            <a:endParaRPr lang="en-CH" dirty="0"/>
          </a:p>
        </p:txBody>
      </p:sp>
    </p:spTree>
    <p:extLst>
      <p:ext uri="{BB962C8B-B14F-4D97-AF65-F5344CB8AC3E}">
        <p14:creationId xmlns:p14="http://schemas.microsoft.com/office/powerpoint/2010/main" val="969707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05A76ACB-70D3-D649-96BC-509A969EDDFF}"/>
              </a:ext>
            </a:extLst>
          </p:cNvPr>
          <p:cNvSpPr>
            <a:spLocks noGrp="1"/>
          </p:cNvSpPr>
          <p:nvPr>
            <p:ph type="body" sz="quarter" idx="13"/>
          </p:nvPr>
        </p:nvSpPr>
        <p:spPr>
          <a:xfrm>
            <a:off x="507207" y="1331188"/>
            <a:ext cx="11174400" cy="360000"/>
          </a:xfrm>
        </p:spPr>
        <p:txBody>
          <a:bodyPr/>
          <a:lstStyle/>
          <a:p>
            <a:r>
              <a:rPr lang="en-GB" kern="0" spc="0" dirty="0"/>
              <a:t>A inter-</a:t>
            </a:r>
            <a:r>
              <a:rPr lang="en-GB" kern="0" spc="0" dirty="0" err="1"/>
              <a:t>relação</a:t>
            </a:r>
            <a:r>
              <a:rPr lang="en-GB" kern="0" spc="0" dirty="0"/>
              <a:t> entre saúde mental e saúde </a:t>
            </a:r>
            <a:r>
              <a:rPr lang="en-GB" kern="0" spc="0" dirty="0" err="1"/>
              <a:t>física</a:t>
            </a:r>
            <a:r>
              <a:rPr lang="en-GB" kern="0" spc="0" dirty="0"/>
              <a:t> (a)</a:t>
            </a:r>
            <a:endParaRPr lang="en-US" kern="0" spc="0" dirty="0"/>
          </a:p>
        </p:txBody>
      </p:sp>
      <p:sp>
        <p:nvSpPr>
          <p:cNvPr id="3" name="Content Placeholder 2">
            <a:extLst>
              <a:ext uri="{FF2B5EF4-FFF2-40B4-BE49-F238E27FC236}">
                <a16:creationId xmlns:a16="http://schemas.microsoft.com/office/drawing/2014/main" id="{BCEA3948-C622-4DD0-B998-7C8BE87BD035}"/>
              </a:ext>
            </a:extLst>
          </p:cNvPr>
          <p:cNvSpPr>
            <a:spLocks noGrp="1"/>
          </p:cNvSpPr>
          <p:nvPr>
            <p:ph sz="quarter" idx="14"/>
          </p:nvPr>
        </p:nvSpPr>
        <p:spPr>
          <a:xfrm>
            <a:off x="507207" y="2297572"/>
            <a:ext cx="11174412" cy="1488044"/>
          </a:xfrm>
        </p:spPr>
        <p:txBody>
          <a:bodyPr/>
          <a:lstStyle/>
          <a:p>
            <a:endParaRPr lang="en-GB" dirty="0"/>
          </a:p>
          <a:p>
            <a:pPr marL="0" indent="0" algn="ctr">
              <a:buNone/>
            </a:pPr>
            <a:r>
              <a:rPr lang="en-GB" sz="2500" b="1" i="1" dirty="0"/>
              <a:t>Como </a:t>
            </a:r>
            <a:r>
              <a:rPr lang="en-GB" sz="2500" b="1" i="1" dirty="0" err="1"/>
              <a:t>viver</a:t>
            </a:r>
            <a:r>
              <a:rPr lang="en-GB" sz="2500" b="1" i="1" dirty="0"/>
              <a:t> com </a:t>
            </a:r>
            <a:r>
              <a:rPr lang="en-GB" sz="2500" b="1" i="1" dirty="0" err="1"/>
              <a:t>uma</a:t>
            </a:r>
            <a:r>
              <a:rPr lang="en-GB" sz="2500" b="1" i="1" dirty="0"/>
              <a:t> </a:t>
            </a:r>
            <a:r>
              <a:rPr lang="en-GB" sz="2500" b="1" i="1" dirty="0" err="1"/>
              <a:t>deficiência</a:t>
            </a:r>
            <a:r>
              <a:rPr lang="en-GB" sz="2500" b="1" i="1" dirty="0"/>
              <a:t> </a:t>
            </a:r>
            <a:r>
              <a:rPr lang="en-GB" sz="2500" b="1" i="1" dirty="0" err="1"/>
              <a:t>ou</a:t>
            </a:r>
            <a:r>
              <a:rPr lang="en-GB" sz="2500" b="1" i="1" dirty="0"/>
              <a:t> </a:t>
            </a:r>
            <a:r>
              <a:rPr lang="en-GB" sz="2500" b="1" i="1" dirty="0" err="1"/>
              <a:t>condição</a:t>
            </a:r>
            <a:r>
              <a:rPr lang="en-GB" sz="2500" b="1" i="1" dirty="0"/>
              <a:t> </a:t>
            </a:r>
            <a:r>
              <a:rPr lang="en-GB" sz="2500" b="1" i="1" dirty="0" err="1"/>
              <a:t>física</a:t>
            </a:r>
            <a:r>
              <a:rPr lang="en-GB" sz="2500" b="1" i="1" dirty="0"/>
              <a:t> </a:t>
            </a:r>
            <a:r>
              <a:rPr lang="en-GB" sz="2500" b="1" i="1" dirty="0" err="1"/>
              <a:t>pode</a:t>
            </a:r>
            <a:r>
              <a:rPr lang="en-GB" sz="2500" b="1" i="1" dirty="0"/>
              <a:t> </a:t>
            </a:r>
            <a:r>
              <a:rPr lang="en-GB" sz="2500" b="1" i="1" dirty="0" err="1"/>
              <a:t>ter</a:t>
            </a:r>
            <a:r>
              <a:rPr lang="en-GB" sz="2500" b="1" i="1" dirty="0"/>
              <a:t> </a:t>
            </a:r>
            <a:r>
              <a:rPr lang="en-GB" sz="2500" b="1" i="1" dirty="0" err="1"/>
              <a:t>impacto</a:t>
            </a:r>
            <a:r>
              <a:rPr lang="en-GB" sz="2500" b="1" i="1" dirty="0"/>
              <a:t> </a:t>
            </a:r>
            <a:r>
              <a:rPr lang="en-GB" sz="2500" b="1" i="1" dirty="0" err="1"/>
              <a:t>na</a:t>
            </a:r>
            <a:r>
              <a:rPr lang="en-GB" sz="2500" b="1" i="1" dirty="0"/>
              <a:t> </a:t>
            </a:r>
            <a:r>
              <a:rPr lang="en-GB" sz="2500" b="1" i="1" dirty="0" err="1"/>
              <a:t>saúde</a:t>
            </a:r>
            <a:r>
              <a:rPr lang="en-GB" sz="2500" b="1" i="1" dirty="0"/>
              <a:t> mental e no </a:t>
            </a:r>
            <a:r>
              <a:rPr lang="en-GB" sz="2500" b="1" i="1" dirty="0" err="1"/>
              <a:t>bem-estar</a:t>
            </a:r>
            <a:r>
              <a:rPr lang="en-GB" sz="2500" b="1" i="1" dirty="0"/>
              <a:t>?</a:t>
            </a:r>
            <a:endParaRPr lang="en-CH" sz="2500" b="1" i="1" dirty="0"/>
          </a:p>
          <a:p>
            <a:pPr marL="0" indent="0">
              <a:buNone/>
            </a:pPr>
            <a:endParaRPr lang="en-CH" dirty="0"/>
          </a:p>
        </p:txBody>
      </p:sp>
      <p:sp>
        <p:nvSpPr>
          <p:cNvPr id="2" name="Title 1">
            <a:extLst>
              <a:ext uri="{FF2B5EF4-FFF2-40B4-BE49-F238E27FC236}">
                <a16:creationId xmlns:a16="http://schemas.microsoft.com/office/drawing/2014/main" id="{B120CE68-A7C4-4C80-BBD5-3C585EA2DC2E}"/>
              </a:ext>
            </a:extLst>
          </p:cNvPr>
          <p:cNvSpPr>
            <a:spLocks noGrp="1"/>
          </p:cNvSpPr>
          <p:nvPr>
            <p:ph type="title"/>
          </p:nvPr>
        </p:nvSpPr>
        <p:spPr>
          <a:xfrm>
            <a:off x="388630" y="514614"/>
            <a:ext cx="11435940" cy="432000"/>
          </a:xfrm>
        </p:spPr>
        <p:txBody>
          <a:bodyPr/>
          <a:lstStyle/>
          <a:p>
            <a:pPr algn="ctr"/>
            <a:r>
              <a:rPr lang="en-GB" dirty="0" err="1"/>
              <a:t>Apresentação</a:t>
            </a:r>
            <a:r>
              <a:rPr lang="en-GB" dirty="0"/>
              <a:t>: O que </a:t>
            </a:r>
            <a:r>
              <a:rPr lang="en-GB" dirty="0" err="1"/>
              <a:t>significa</a:t>
            </a:r>
            <a:r>
              <a:rPr lang="en-GB" dirty="0"/>
              <a:t> </a:t>
            </a:r>
            <a:r>
              <a:rPr lang="en-GB" dirty="0" err="1"/>
              <a:t>saúde</a:t>
            </a:r>
            <a:r>
              <a:rPr lang="en-GB" dirty="0"/>
              <a:t> mental? – 8</a:t>
            </a:r>
            <a:endParaRPr lang="en-CH" dirty="0"/>
          </a:p>
        </p:txBody>
      </p:sp>
    </p:spTree>
    <p:extLst>
      <p:ext uri="{BB962C8B-B14F-4D97-AF65-F5344CB8AC3E}">
        <p14:creationId xmlns:p14="http://schemas.microsoft.com/office/powerpoint/2010/main" val="1538472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0088E84-08B2-A048-9A9E-998B55E17243}"/>
              </a:ext>
            </a:extLst>
          </p:cNvPr>
          <p:cNvSpPr>
            <a:spLocks noGrp="1"/>
          </p:cNvSpPr>
          <p:nvPr>
            <p:ph type="body" sz="quarter" idx="13"/>
          </p:nvPr>
        </p:nvSpPr>
        <p:spPr>
          <a:xfrm>
            <a:off x="508806" y="1228901"/>
            <a:ext cx="11174400" cy="360000"/>
          </a:xfrm>
        </p:spPr>
        <p:txBody>
          <a:bodyPr/>
          <a:lstStyle/>
          <a:p>
            <a:r>
              <a:rPr lang="en-GB" kern="0" spc="0" dirty="0"/>
              <a:t>A inter-</a:t>
            </a:r>
            <a:r>
              <a:rPr lang="en-GB" kern="0" spc="0" dirty="0" err="1"/>
              <a:t>relação</a:t>
            </a:r>
            <a:r>
              <a:rPr lang="en-GB" kern="0" spc="0" dirty="0"/>
              <a:t> entre </a:t>
            </a:r>
            <a:r>
              <a:rPr lang="en-GB" kern="0" spc="0" dirty="0" err="1"/>
              <a:t>saúde</a:t>
            </a:r>
            <a:r>
              <a:rPr lang="en-GB" kern="0" spc="0" dirty="0"/>
              <a:t> mental e </a:t>
            </a:r>
            <a:r>
              <a:rPr lang="en-GB" kern="0" spc="0" dirty="0" err="1"/>
              <a:t>saúde</a:t>
            </a:r>
            <a:r>
              <a:rPr lang="en-GB" kern="0" spc="0" dirty="0"/>
              <a:t> </a:t>
            </a:r>
            <a:r>
              <a:rPr lang="en-GB" kern="0" spc="0" dirty="0" err="1"/>
              <a:t>física</a:t>
            </a:r>
            <a:r>
              <a:rPr lang="en-GB" kern="0" spc="0" dirty="0"/>
              <a:t> (b)</a:t>
            </a:r>
            <a:endParaRPr lang="en-US" kern="0" spc="0" dirty="0"/>
          </a:p>
        </p:txBody>
      </p:sp>
      <p:sp>
        <p:nvSpPr>
          <p:cNvPr id="3" name="Content Placeholder 2">
            <a:extLst>
              <a:ext uri="{FF2B5EF4-FFF2-40B4-BE49-F238E27FC236}">
                <a16:creationId xmlns:a16="http://schemas.microsoft.com/office/drawing/2014/main" id="{91DBE8FC-52C7-48F8-8A5C-04A54CD02190}"/>
              </a:ext>
            </a:extLst>
          </p:cNvPr>
          <p:cNvSpPr>
            <a:spLocks noGrp="1"/>
          </p:cNvSpPr>
          <p:nvPr>
            <p:ph sz="quarter" idx="14"/>
          </p:nvPr>
        </p:nvSpPr>
        <p:spPr>
          <a:xfrm>
            <a:off x="508794" y="1871188"/>
            <a:ext cx="11174412" cy="3627740"/>
          </a:xfrm>
        </p:spPr>
        <p:txBody>
          <a:bodyPr/>
          <a:lstStyle/>
          <a:p>
            <a:pPr algn="just">
              <a:lnSpc>
                <a:spcPct val="100000"/>
              </a:lnSpc>
              <a:spcBef>
                <a:spcPts val="600"/>
              </a:spcBef>
            </a:pPr>
            <a:r>
              <a:rPr lang="en-GB" sz="2000" dirty="0" err="1"/>
              <a:t>Embora</a:t>
            </a:r>
            <a:r>
              <a:rPr lang="en-GB" sz="2000" dirty="0"/>
              <a:t> as </a:t>
            </a:r>
            <a:r>
              <a:rPr lang="en-GB" sz="2000" dirty="0" err="1"/>
              <a:t>pessoas</a:t>
            </a:r>
            <a:r>
              <a:rPr lang="en-GB" sz="2000" dirty="0"/>
              <a:t> com </a:t>
            </a:r>
            <a:r>
              <a:rPr lang="en-GB" sz="2000" dirty="0" err="1"/>
              <a:t>deficiências</a:t>
            </a:r>
            <a:r>
              <a:rPr lang="en-GB" sz="2000" dirty="0"/>
              <a:t> </a:t>
            </a:r>
            <a:r>
              <a:rPr lang="en-GB" sz="2000" dirty="0" err="1"/>
              <a:t>físicas</a:t>
            </a:r>
            <a:r>
              <a:rPr lang="en-GB" sz="2000" dirty="0"/>
              <a:t> </a:t>
            </a:r>
            <a:r>
              <a:rPr lang="en-GB" sz="2000" dirty="0" err="1"/>
              <a:t>possam</a:t>
            </a:r>
            <a:r>
              <a:rPr lang="en-GB" sz="2000" dirty="0"/>
              <a:t> </a:t>
            </a:r>
            <a:r>
              <a:rPr lang="en-GB" sz="2000" dirty="0" err="1"/>
              <a:t>enfrentar</a:t>
            </a:r>
            <a:r>
              <a:rPr lang="en-GB" sz="2000" dirty="0"/>
              <a:t> </a:t>
            </a:r>
            <a:r>
              <a:rPr lang="en-GB" sz="2000" dirty="0" err="1"/>
              <a:t>os</a:t>
            </a:r>
            <a:r>
              <a:rPr lang="en-GB" sz="2000" dirty="0"/>
              <a:t> </a:t>
            </a:r>
            <a:r>
              <a:rPr lang="en-GB" sz="2000" dirty="0" err="1"/>
              <a:t>mesmos</a:t>
            </a:r>
            <a:r>
              <a:rPr lang="en-GB" sz="2000" dirty="0"/>
              <a:t> </a:t>
            </a:r>
            <a:r>
              <a:rPr lang="en-GB" sz="2000" dirty="0" err="1"/>
              <a:t>desafios</a:t>
            </a:r>
            <a:r>
              <a:rPr lang="en-GB" sz="2000" dirty="0"/>
              <a:t> de </a:t>
            </a:r>
            <a:r>
              <a:rPr lang="en-GB" sz="2000" dirty="0" err="1"/>
              <a:t>saúde</a:t>
            </a:r>
            <a:r>
              <a:rPr lang="en-GB" sz="2000" dirty="0"/>
              <a:t> mental que </a:t>
            </a:r>
            <a:r>
              <a:rPr lang="en-GB" sz="2000" dirty="0" err="1"/>
              <a:t>todas</a:t>
            </a:r>
            <a:r>
              <a:rPr lang="en-GB" sz="2000" dirty="0"/>
              <a:t> as </a:t>
            </a:r>
            <a:r>
              <a:rPr lang="en-GB" sz="2000" dirty="0" err="1"/>
              <a:t>outras</a:t>
            </a:r>
            <a:r>
              <a:rPr lang="en-GB" sz="2000" dirty="0"/>
              <a:t> </a:t>
            </a:r>
            <a:r>
              <a:rPr lang="en-GB" sz="2000" dirty="0" err="1"/>
              <a:t>pessoas</a:t>
            </a:r>
            <a:r>
              <a:rPr lang="en-GB" sz="2000" dirty="0"/>
              <a:t>, </a:t>
            </a:r>
            <a:r>
              <a:rPr lang="en-GB" sz="2000" dirty="0" err="1"/>
              <a:t>muitas</a:t>
            </a:r>
            <a:r>
              <a:rPr lang="en-GB" sz="2000" dirty="0"/>
              <a:t> </a:t>
            </a:r>
            <a:r>
              <a:rPr lang="en-GB" sz="2000" dirty="0" err="1"/>
              <a:t>vezes</a:t>
            </a:r>
            <a:r>
              <a:rPr lang="en-GB" sz="2000" dirty="0"/>
              <a:t> </a:t>
            </a:r>
            <a:r>
              <a:rPr lang="en-GB" sz="2000" dirty="0" err="1"/>
              <a:t>têm</a:t>
            </a:r>
            <a:r>
              <a:rPr lang="en-GB" sz="2000" dirty="0"/>
              <a:t> </a:t>
            </a:r>
            <a:r>
              <a:rPr lang="en-GB" sz="2000" dirty="0" err="1"/>
              <a:t>mais</a:t>
            </a:r>
            <a:r>
              <a:rPr lang="en-GB" sz="2000" dirty="0"/>
              <a:t> </a:t>
            </a:r>
            <a:r>
              <a:rPr lang="en-GB" sz="2000" dirty="0" err="1"/>
              <a:t>dificuldade</a:t>
            </a:r>
            <a:r>
              <a:rPr lang="en-GB" sz="2000" dirty="0"/>
              <a:t> </a:t>
            </a:r>
            <a:r>
              <a:rPr lang="en-GB" sz="2000" dirty="0" err="1"/>
              <a:t>em</a:t>
            </a:r>
            <a:r>
              <a:rPr lang="en-GB" sz="2000" dirty="0"/>
              <a:t> </a:t>
            </a:r>
            <a:r>
              <a:rPr lang="en-GB" sz="2000" dirty="0" err="1"/>
              <a:t>obter</a:t>
            </a:r>
            <a:r>
              <a:rPr lang="en-GB" sz="2000" dirty="0"/>
              <a:t> </a:t>
            </a:r>
            <a:r>
              <a:rPr lang="en-GB" sz="2000" dirty="0" err="1"/>
              <a:t>apoio</a:t>
            </a:r>
            <a:r>
              <a:rPr lang="en-GB" sz="2000" dirty="0"/>
              <a:t>. </a:t>
            </a:r>
          </a:p>
          <a:p>
            <a:pPr algn="just">
              <a:lnSpc>
                <a:spcPct val="100000"/>
              </a:lnSpc>
              <a:spcBef>
                <a:spcPts val="600"/>
              </a:spcBef>
            </a:pPr>
            <a:r>
              <a:rPr lang="en-GB" sz="2000" dirty="0" err="1"/>
              <a:t>Muitos</a:t>
            </a:r>
            <a:r>
              <a:rPr lang="en-GB" sz="2000" dirty="0"/>
              <a:t> </a:t>
            </a:r>
            <a:r>
              <a:rPr lang="en-GB" sz="2000" dirty="0" err="1"/>
              <a:t>prestadores</a:t>
            </a:r>
            <a:r>
              <a:rPr lang="en-GB" sz="2000" dirty="0"/>
              <a:t> de </a:t>
            </a:r>
            <a:r>
              <a:rPr lang="en-GB" sz="2000" dirty="0" err="1"/>
              <a:t>serviços</a:t>
            </a:r>
            <a:r>
              <a:rPr lang="en-GB" sz="2000" dirty="0"/>
              <a:t> </a:t>
            </a:r>
            <a:r>
              <a:rPr lang="en-GB" sz="2000" dirty="0" err="1"/>
              <a:t>assumem</a:t>
            </a:r>
            <a:r>
              <a:rPr lang="en-GB" sz="2000" dirty="0"/>
              <a:t> que o </a:t>
            </a:r>
            <a:r>
              <a:rPr lang="en-GB" sz="2000" dirty="0" err="1"/>
              <a:t>sofrimento</a:t>
            </a:r>
            <a:r>
              <a:rPr lang="en-GB" sz="2000" dirty="0"/>
              <a:t> de </a:t>
            </a:r>
            <a:r>
              <a:rPr lang="en-GB" sz="2000" dirty="0" err="1"/>
              <a:t>uma</a:t>
            </a:r>
            <a:r>
              <a:rPr lang="en-GB" sz="2000" dirty="0"/>
              <a:t> </a:t>
            </a:r>
            <a:r>
              <a:rPr lang="en-GB" sz="2000" dirty="0" err="1"/>
              <a:t>pessoa</a:t>
            </a:r>
            <a:r>
              <a:rPr lang="en-GB" sz="2000" dirty="0"/>
              <a:t> </a:t>
            </a:r>
            <a:r>
              <a:rPr lang="en-GB" sz="2000" dirty="0" err="1"/>
              <a:t>é</a:t>
            </a:r>
            <a:r>
              <a:rPr lang="en-GB" sz="2000" dirty="0"/>
              <a:t> </a:t>
            </a:r>
            <a:r>
              <a:rPr lang="en-GB" sz="2000" dirty="0" err="1"/>
              <a:t>causado</a:t>
            </a:r>
            <a:r>
              <a:rPr lang="en-GB" sz="2000" dirty="0"/>
              <a:t> </a:t>
            </a:r>
            <a:r>
              <a:rPr lang="en-GB" sz="2000" dirty="0" err="1"/>
              <a:t>por</a:t>
            </a:r>
            <a:r>
              <a:rPr lang="en-GB" sz="2000" dirty="0"/>
              <a:t> </a:t>
            </a:r>
            <a:r>
              <a:rPr lang="en-GB" sz="2000" dirty="0" err="1"/>
              <a:t>sua</a:t>
            </a:r>
            <a:r>
              <a:rPr lang="en-GB" sz="2000" dirty="0"/>
              <a:t> </a:t>
            </a:r>
            <a:r>
              <a:rPr lang="en-GB" sz="2000" dirty="0" err="1"/>
              <a:t>deficiência</a:t>
            </a:r>
            <a:r>
              <a:rPr lang="en-GB" sz="2000" dirty="0"/>
              <a:t> </a:t>
            </a:r>
            <a:r>
              <a:rPr lang="en-GB" sz="2000" dirty="0" err="1"/>
              <a:t>física</a:t>
            </a:r>
            <a:r>
              <a:rPr lang="en-GB" sz="2000" dirty="0"/>
              <a:t>.</a:t>
            </a:r>
          </a:p>
          <a:p>
            <a:pPr lvl="1" algn="just">
              <a:lnSpc>
                <a:spcPct val="100000"/>
              </a:lnSpc>
              <a:spcBef>
                <a:spcPts val="600"/>
              </a:spcBef>
            </a:pPr>
            <a:r>
              <a:rPr lang="en-GB" dirty="0"/>
              <a:t>No </a:t>
            </a:r>
            <a:r>
              <a:rPr lang="en-GB" dirty="0" err="1"/>
              <a:t>entanto</a:t>
            </a:r>
            <a:r>
              <a:rPr lang="en-GB" dirty="0"/>
              <a:t>, o </a:t>
            </a:r>
            <a:r>
              <a:rPr lang="en-GB" dirty="0" err="1"/>
              <a:t>estresse</a:t>
            </a:r>
            <a:r>
              <a:rPr lang="en-GB" dirty="0"/>
              <a:t> </a:t>
            </a:r>
            <a:r>
              <a:rPr lang="en-GB" dirty="0" err="1"/>
              <a:t>relacionado</a:t>
            </a:r>
            <a:r>
              <a:rPr lang="en-GB" dirty="0"/>
              <a:t> </a:t>
            </a:r>
            <a:r>
              <a:rPr lang="en-GB" dirty="0" err="1"/>
              <a:t>ao</a:t>
            </a:r>
            <a:r>
              <a:rPr lang="en-GB" dirty="0"/>
              <a:t> </a:t>
            </a:r>
            <a:r>
              <a:rPr lang="en-GB" dirty="0" err="1"/>
              <a:t>trabalho</a:t>
            </a:r>
            <a:r>
              <a:rPr lang="en-GB" dirty="0"/>
              <a:t>, </a:t>
            </a:r>
            <a:r>
              <a:rPr lang="en-GB" dirty="0" err="1"/>
              <a:t>relacionamentos</a:t>
            </a:r>
            <a:r>
              <a:rPr lang="en-GB" dirty="0"/>
              <a:t>, </a:t>
            </a:r>
            <a:r>
              <a:rPr lang="en-GB" dirty="0" err="1"/>
              <a:t>eventos</a:t>
            </a:r>
            <a:r>
              <a:rPr lang="en-GB" dirty="0"/>
              <a:t> da </a:t>
            </a:r>
            <a:r>
              <a:rPr lang="en-GB" dirty="0" err="1"/>
              <a:t>vida</a:t>
            </a:r>
            <a:r>
              <a:rPr lang="en-GB" dirty="0"/>
              <a:t> e </a:t>
            </a:r>
            <a:r>
              <a:rPr lang="en-GB" dirty="0" err="1"/>
              <a:t>assim</a:t>
            </a:r>
            <a:r>
              <a:rPr lang="en-GB" dirty="0"/>
              <a:t> </a:t>
            </a:r>
            <a:r>
              <a:rPr lang="en-GB" dirty="0" err="1"/>
              <a:t>por</a:t>
            </a:r>
            <a:r>
              <a:rPr lang="en-GB" dirty="0"/>
              <a:t> </a:t>
            </a:r>
            <a:r>
              <a:rPr lang="en-GB" dirty="0" err="1"/>
              <a:t>diante</a:t>
            </a:r>
            <a:r>
              <a:rPr lang="en-GB" dirty="0"/>
              <a:t> </a:t>
            </a:r>
            <a:r>
              <a:rPr lang="en-GB" dirty="0" err="1"/>
              <a:t>também</a:t>
            </a:r>
            <a:r>
              <a:rPr lang="en-GB" dirty="0"/>
              <a:t> </a:t>
            </a:r>
            <a:r>
              <a:rPr lang="en-GB" dirty="0" err="1"/>
              <a:t>afeta</a:t>
            </a:r>
            <a:r>
              <a:rPr lang="en-GB" dirty="0"/>
              <a:t> as </a:t>
            </a:r>
            <a:r>
              <a:rPr lang="en-GB" dirty="0" err="1"/>
              <a:t>pessoas</a:t>
            </a:r>
            <a:r>
              <a:rPr lang="en-GB" dirty="0"/>
              <a:t> com </a:t>
            </a:r>
            <a:r>
              <a:rPr lang="en-GB" dirty="0" err="1"/>
              <a:t>deficiências</a:t>
            </a:r>
            <a:r>
              <a:rPr lang="en-GB" dirty="0"/>
              <a:t> </a:t>
            </a:r>
            <a:r>
              <a:rPr lang="en-GB" dirty="0" err="1"/>
              <a:t>físicas</a:t>
            </a:r>
            <a:r>
              <a:rPr lang="en-GB" dirty="0"/>
              <a:t>.</a:t>
            </a:r>
          </a:p>
          <a:p>
            <a:pPr algn="just">
              <a:lnSpc>
                <a:spcPct val="100000"/>
              </a:lnSpc>
              <a:spcBef>
                <a:spcPts val="600"/>
              </a:spcBef>
            </a:pPr>
            <a:r>
              <a:rPr lang="en-GB" sz="2000" dirty="0" err="1"/>
              <a:t>Os</a:t>
            </a:r>
            <a:r>
              <a:rPr lang="en-GB" sz="2000" dirty="0"/>
              <a:t> </a:t>
            </a:r>
            <a:r>
              <a:rPr lang="en-GB" sz="2000" dirty="0" err="1"/>
              <a:t>prestadores</a:t>
            </a:r>
            <a:r>
              <a:rPr lang="en-GB" sz="2000" dirty="0"/>
              <a:t> de </a:t>
            </a:r>
            <a:r>
              <a:rPr lang="en-GB" sz="2000" dirty="0" err="1"/>
              <a:t>serviços</a:t>
            </a:r>
            <a:r>
              <a:rPr lang="en-GB" sz="2000" dirty="0"/>
              <a:t> </a:t>
            </a:r>
            <a:r>
              <a:rPr lang="en-GB" sz="2000" dirty="0" err="1"/>
              <a:t>podem</a:t>
            </a:r>
            <a:r>
              <a:rPr lang="en-GB" sz="2000" dirty="0"/>
              <a:t> </a:t>
            </a:r>
            <a:r>
              <a:rPr lang="en-GB" sz="2000" dirty="0" err="1"/>
              <a:t>reconhecer</a:t>
            </a:r>
            <a:r>
              <a:rPr lang="en-GB" sz="2000" dirty="0"/>
              <a:t> </a:t>
            </a:r>
            <a:r>
              <a:rPr lang="en-GB" sz="2000" dirty="0" err="1"/>
              <a:t>os</a:t>
            </a:r>
            <a:r>
              <a:rPr lang="en-GB" sz="2000" dirty="0"/>
              <a:t> </a:t>
            </a:r>
            <a:r>
              <a:rPr lang="en-GB" sz="2000" dirty="0" err="1"/>
              <a:t>desafios</a:t>
            </a:r>
            <a:r>
              <a:rPr lang="en-GB" sz="2000" dirty="0"/>
              <a:t> de </a:t>
            </a:r>
            <a:r>
              <a:rPr lang="en-GB" sz="2000" dirty="0" err="1"/>
              <a:t>saúde</a:t>
            </a:r>
            <a:r>
              <a:rPr lang="en-GB" sz="2000" dirty="0"/>
              <a:t> mental, mas </a:t>
            </a:r>
            <a:r>
              <a:rPr lang="en-GB" sz="2000" dirty="0" err="1"/>
              <a:t>podem</a:t>
            </a:r>
            <a:r>
              <a:rPr lang="en-GB" sz="2000" dirty="0"/>
              <a:t> </a:t>
            </a:r>
            <a:r>
              <a:rPr lang="en-GB" sz="2000" dirty="0" err="1"/>
              <a:t>não</a:t>
            </a:r>
            <a:r>
              <a:rPr lang="en-GB" sz="2000" dirty="0"/>
              <a:t> </a:t>
            </a:r>
            <a:r>
              <a:rPr lang="en-GB" sz="2000" dirty="0" err="1"/>
              <a:t>acreditar</a:t>
            </a:r>
            <a:r>
              <a:rPr lang="en-GB" sz="2000" dirty="0"/>
              <a:t> que </a:t>
            </a:r>
            <a:r>
              <a:rPr lang="en-GB" sz="2000" dirty="0" err="1"/>
              <a:t>têm</a:t>
            </a:r>
            <a:r>
              <a:rPr lang="en-GB" sz="2000" dirty="0"/>
              <a:t> as </a:t>
            </a:r>
            <a:r>
              <a:rPr lang="en-GB" sz="2000" dirty="0" err="1"/>
              <a:t>habilidades</a:t>
            </a:r>
            <a:r>
              <a:rPr lang="en-GB" sz="2000" dirty="0"/>
              <a:t> </a:t>
            </a:r>
            <a:r>
              <a:rPr lang="en-GB" sz="2000" dirty="0" err="1"/>
              <a:t>necessárias</a:t>
            </a:r>
            <a:r>
              <a:rPr lang="en-GB" sz="2000" dirty="0"/>
              <a:t> para </a:t>
            </a:r>
            <a:r>
              <a:rPr lang="en-GB" sz="2000" dirty="0" err="1"/>
              <a:t>apoiar</a:t>
            </a:r>
            <a:r>
              <a:rPr lang="en-GB" sz="2000" dirty="0"/>
              <a:t> a </a:t>
            </a:r>
            <a:r>
              <a:rPr lang="en-GB" sz="2000" dirty="0" err="1"/>
              <a:t>pessoa</a:t>
            </a:r>
            <a:r>
              <a:rPr lang="en-GB" sz="2000" dirty="0"/>
              <a:t>.</a:t>
            </a:r>
          </a:p>
          <a:p>
            <a:pPr algn="just">
              <a:lnSpc>
                <a:spcPct val="100000"/>
              </a:lnSpc>
              <a:spcBef>
                <a:spcPts val="600"/>
              </a:spcBef>
            </a:pPr>
            <a:r>
              <a:rPr lang="en-GB" sz="2000" dirty="0" err="1"/>
              <a:t>É</a:t>
            </a:r>
            <a:r>
              <a:rPr lang="en-GB" sz="2000" dirty="0"/>
              <a:t> </a:t>
            </a:r>
            <a:r>
              <a:rPr lang="en-GB" sz="2000" dirty="0" err="1"/>
              <a:t>importante</a:t>
            </a:r>
            <a:r>
              <a:rPr lang="en-GB" sz="2000" dirty="0"/>
              <a:t> que </a:t>
            </a:r>
            <a:r>
              <a:rPr lang="en-GB" sz="2000" dirty="0" err="1"/>
              <a:t>os</a:t>
            </a:r>
            <a:r>
              <a:rPr lang="en-GB" sz="2000" dirty="0"/>
              <a:t> </a:t>
            </a:r>
            <a:r>
              <a:rPr lang="en-GB" sz="2000" dirty="0" err="1"/>
              <a:t>serviços</a:t>
            </a:r>
            <a:r>
              <a:rPr lang="en-GB" sz="2000" dirty="0"/>
              <a:t> deem a </a:t>
            </a:r>
            <a:r>
              <a:rPr lang="en-GB" sz="2000" dirty="0" err="1"/>
              <a:t>mesma</a:t>
            </a:r>
            <a:r>
              <a:rPr lang="en-GB" sz="2000" dirty="0"/>
              <a:t> </a:t>
            </a:r>
            <a:r>
              <a:rPr lang="en-GB" sz="2000" dirty="0" err="1"/>
              <a:t>atenção</a:t>
            </a:r>
            <a:r>
              <a:rPr lang="en-GB" sz="2000" dirty="0"/>
              <a:t> e </a:t>
            </a:r>
            <a:r>
              <a:rPr lang="en-GB" sz="2000" dirty="0" err="1"/>
              <a:t>apoio</a:t>
            </a:r>
            <a:r>
              <a:rPr lang="en-GB" sz="2000" dirty="0"/>
              <a:t> </a:t>
            </a:r>
            <a:r>
              <a:rPr lang="en-GB" sz="2000" dirty="0" err="1"/>
              <a:t>às</a:t>
            </a:r>
            <a:r>
              <a:rPr lang="en-GB" sz="2000" dirty="0"/>
              <a:t> </a:t>
            </a:r>
            <a:r>
              <a:rPr lang="en-GB" sz="2000" dirty="0" err="1"/>
              <a:t>necessidades</a:t>
            </a:r>
            <a:r>
              <a:rPr lang="en-GB" sz="2000" dirty="0"/>
              <a:t> das </a:t>
            </a:r>
            <a:r>
              <a:rPr lang="en-GB" sz="2000" dirty="0" err="1"/>
              <a:t>pessoas</a:t>
            </a:r>
            <a:r>
              <a:rPr lang="en-GB" sz="2000" dirty="0"/>
              <a:t> com </a:t>
            </a:r>
            <a:r>
              <a:rPr lang="en-GB" sz="2000" dirty="0" err="1"/>
              <a:t>deficiências</a:t>
            </a:r>
            <a:r>
              <a:rPr lang="en-GB" sz="2000" dirty="0"/>
              <a:t> </a:t>
            </a:r>
            <a:r>
              <a:rPr lang="en-GB" sz="2000" dirty="0" err="1"/>
              <a:t>físicas</a:t>
            </a:r>
            <a:r>
              <a:rPr lang="en-GB" sz="2000" dirty="0"/>
              <a:t> que </a:t>
            </a:r>
            <a:r>
              <a:rPr lang="en-GB" sz="2000" dirty="0" err="1"/>
              <a:t>dão</a:t>
            </a:r>
            <a:r>
              <a:rPr lang="en-GB" sz="2000" dirty="0"/>
              <a:t> </a:t>
            </a:r>
            <a:r>
              <a:rPr lang="en-GB" sz="2000" dirty="0" err="1"/>
              <a:t>às</a:t>
            </a:r>
            <a:r>
              <a:rPr lang="en-GB" sz="2000" dirty="0"/>
              <a:t> </a:t>
            </a:r>
            <a:r>
              <a:rPr lang="en-GB" sz="2000" dirty="0" err="1"/>
              <a:t>necessidades</a:t>
            </a:r>
            <a:r>
              <a:rPr lang="en-GB" sz="2000" dirty="0"/>
              <a:t> das </a:t>
            </a:r>
            <a:r>
              <a:rPr lang="en-GB" sz="2000" dirty="0" err="1"/>
              <a:t>outras</a:t>
            </a:r>
            <a:r>
              <a:rPr lang="en-GB" sz="2000" dirty="0"/>
              <a:t> </a:t>
            </a:r>
            <a:r>
              <a:rPr lang="en-GB" sz="2000" dirty="0" err="1"/>
              <a:t>pessoas</a:t>
            </a:r>
            <a:r>
              <a:rPr lang="en-GB" sz="2000" dirty="0"/>
              <a:t>.</a:t>
            </a:r>
            <a:endParaRPr lang="en-CH" sz="2000" dirty="0"/>
          </a:p>
          <a:p>
            <a:endParaRPr lang="en-CH" dirty="0"/>
          </a:p>
        </p:txBody>
      </p:sp>
      <p:sp>
        <p:nvSpPr>
          <p:cNvPr id="2" name="Title 1">
            <a:extLst>
              <a:ext uri="{FF2B5EF4-FFF2-40B4-BE49-F238E27FC236}">
                <a16:creationId xmlns:a16="http://schemas.microsoft.com/office/drawing/2014/main" id="{54F695D7-0E91-4DB1-8B9C-B7FF6629DDA2}"/>
              </a:ext>
            </a:extLst>
          </p:cNvPr>
          <p:cNvSpPr>
            <a:spLocks noGrp="1"/>
          </p:cNvSpPr>
          <p:nvPr>
            <p:ph type="title"/>
          </p:nvPr>
        </p:nvSpPr>
        <p:spPr>
          <a:xfrm>
            <a:off x="388630" y="514614"/>
            <a:ext cx="11385836" cy="432000"/>
          </a:xfrm>
        </p:spPr>
        <p:txBody>
          <a:bodyPr/>
          <a:lstStyle/>
          <a:p>
            <a:pPr algn="ctr"/>
            <a:r>
              <a:rPr lang="en-GB" dirty="0" err="1"/>
              <a:t>Apresentação</a:t>
            </a:r>
            <a:r>
              <a:rPr lang="en-GB" dirty="0"/>
              <a:t>: O que </a:t>
            </a:r>
            <a:r>
              <a:rPr lang="en-GB" dirty="0" err="1"/>
              <a:t>significa</a:t>
            </a:r>
            <a:r>
              <a:rPr lang="en-GB" dirty="0"/>
              <a:t> </a:t>
            </a:r>
            <a:r>
              <a:rPr lang="en-GB" dirty="0" err="1"/>
              <a:t>saúde</a:t>
            </a:r>
            <a:r>
              <a:rPr lang="en-GB" dirty="0"/>
              <a:t> mental? – 9</a:t>
            </a:r>
            <a:endParaRPr lang="en-CH" dirty="0"/>
          </a:p>
        </p:txBody>
      </p:sp>
    </p:spTree>
    <p:extLst>
      <p:ext uri="{BB962C8B-B14F-4D97-AF65-F5344CB8AC3E}">
        <p14:creationId xmlns:p14="http://schemas.microsoft.com/office/powerpoint/2010/main" val="907868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BE41A2-6F34-4BD5-9717-B0271723632C}"/>
              </a:ext>
            </a:extLst>
          </p:cNvPr>
          <p:cNvSpPr>
            <a:spLocks noGrp="1"/>
          </p:cNvSpPr>
          <p:nvPr>
            <p:ph sz="quarter" idx="14"/>
          </p:nvPr>
        </p:nvSpPr>
        <p:spPr/>
        <p:txBody>
          <a:bodyPr/>
          <a:lstStyle/>
          <a:p>
            <a:pPr lvl="0"/>
            <a:endParaRPr lang="en-GB" dirty="0"/>
          </a:p>
          <a:p>
            <a:pPr lvl="0"/>
            <a:endParaRPr lang="en-GB" dirty="0"/>
          </a:p>
          <a:p>
            <a:pPr marL="0" lvl="0" indent="0">
              <a:buNone/>
            </a:pPr>
            <a:endParaRPr lang="en-GB" dirty="0"/>
          </a:p>
          <a:p>
            <a:pPr marL="0" lvl="0" indent="0" algn="ctr">
              <a:buNone/>
            </a:pPr>
            <a:r>
              <a:rPr lang="en-GB" sz="2500" b="1" i="1" dirty="0"/>
              <a:t>O que </a:t>
            </a:r>
            <a:r>
              <a:rPr lang="en-GB" sz="2500" b="1" i="1" dirty="0" err="1"/>
              <a:t>ajuda</a:t>
            </a:r>
            <a:r>
              <a:rPr lang="en-GB" sz="2500" b="1" i="1" dirty="0"/>
              <a:t> </a:t>
            </a:r>
            <a:r>
              <a:rPr lang="en-GB" sz="2500" b="1" i="1" dirty="0" err="1"/>
              <a:t>você</a:t>
            </a:r>
            <a:r>
              <a:rPr lang="en-GB" sz="2500" b="1" i="1" dirty="0"/>
              <a:t> a se </a:t>
            </a:r>
            <a:r>
              <a:rPr lang="en-GB" sz="2500" b="1" i="1" dirty="0" err="1"/>
              <a:t>sentir</a:t>
            </a:r>
            <a:r>
              <a:rPr lang="en-GB" sz="2500" b="1" i="1" dirty="0"/>
              <a:t> </a:t>
            </a:r>
            <a:r>
              <a:rPr lang="en-GB" sz="2500" b="1" i="1" dirty="0" err="1"/>
              <a:t>bem</a:t>
            </a:r>
            <a:r>
              <a:rPr lang="en-GB" sz="2500" b="1" i="1" dirty="0"/>
              <a:t> mental e </a:t>
            </a:r>
            <a:r>
              <a:rPr lang="en-GB" sz="2500" b="1" i="1" dirty="0" err="1"/>
              <a:t>emocionalmente</a:t>
            </a:r>
            <a:r>
              <a:rPr lang="en-GB" sz="2500" b="1" i="1" dirty="0"/>
              <a:t>?</a:t>
            </a:r>
            <a:endParaRPr lang="en-CH" dirty="0"/>
          </a:p>
        </p:txBody>
      </p:sp>
      <p:sp>
        <p:nvSpPr>
          <p:cNvPr id="2" name="Title 1">
            <a:extLst>
              <a:ext uri="{FF2B5EF4-FFF2-40B4-BE49-F238E27FC236}">
                <a16:creationId xmlns:a16="http://schemas.microsoft.com/office/drawing/2014/main" id="{733EC134-4EE3-46AE-8DE1-9DCC63C54582}"/>
              </a:ext>
            </a:extLst>
          </p:cNvPr>
          <p:cNvSpPr>
            <a:spLocks noGrp="1"/>
          </p:cNvSpPr>
          <p:nvPr>
            <p:ph type="title"/>
          </p:nvPr>
        </p:nvSpPr>
        <p:spPr>
          <a:xfrm>
            <a:off x="388629" y="514614"/>
            <a:ext cx="11292977" cy="332198"/>
          </a:xfrm>
        </p:spPr>
        <p:txBody>
          <a:bodyPr/>
          <a:lstStyle/>
          <a:p>
            <a:pPr algn="ctr"/>
            <a:r>
              <a:rPr lang="en-GB" dirty="0" err="1"/>
              <a:t>Exercício</a:t>
            </a:r>
            <a:r>
              <a:rPr lang="en-GB" dirty="0"/>
              <a:t> 1.1: O que </a:t>
            </a:r>
            <a:r>
              <a:rPr lang="en-GB" dirty="0" err="1"/>
              <a:t>ajuda</a:t>
            </a:r>
            <a:r>
              <a:rPr lang="en-GB" dirty="0"/>
              <a:t> </a:t>
            </a:r>
            <a:r>
              <a:rPr lang="en-GB" dirty="0" err="1"/>
              <a:t>você</a:t>
            </a:r>
            <a:r>
              <a:rPr lang="en-GB" dirty="0"/>
              <a:t> a </a:t>
            </a:r>
            <a:r>
              <a:rPr lang="en-GB" dirty="0" err="1"/>
              <a:t>desfrutar</a:t>
            </a:r>
            <a:r>
              <a:rPr lang="en-GB" dirty="0"/>
              <a:t> de </a:t>
            </a:r>
            <a:r>
              <a:rPr lang="en-GB" dirty="0" err="1"/>
              <a:t>saúde</a:t>
            </a:r>
            <a:r>
              <a:rPr lang="en-GB" dirty="0"/>
              <a:t> mental e </a:t>
            </a:r>
            <a:r>
              <a:rPr lang="en-GB" dirty="0" err="1"/>
              <a:t>bem-estar</a:t>
            </a:r>
            <a:r>
              <a:rPr lang="en-GB" dirty="0"/>
              <a:t>? - 1 </a:t>
            </a:r>
            <a:endParaRPr lang="en-CH" dirty="0"/>
          </a:p>
        </p:txBody>
      </p:sp>
    </p:spTree>
    <p:extLst>
      <p:ext uri="{BB962C8B-B14F-4D97-AF65-F5344CB8AC3E}">
        <p14:creationId xmlns:p14="http://schemas.microsoft.com/office/powerpoint/2010/main" val="1540042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E53A86C7-6492-367A-5120-AFE2EB3E8D38}"/>
              </a:ext>
            </a:extLst>
          </p:cNvPr>
          <p:cNvSpPr/>
          <p:nvPr/>
        </p:nvSpPr>
        <p:spPr>
          <a:xfrm>
            <a:off x="304800" y="348413"/>
            <a:ext cx="11378406" cy="4662815"/>
          </a:xfrm>
          <a:prstGeom prst="rect">
            <a:avLst/>
          </a:prstGeom>
        </p:spPr>
        <p:txBody>
          <a:bodyPr wrap="square">
            <a:spAutoFit/>
          </a:bodyPr>
          <a:lstStyle/>
          <a:p>
            <a:r>
              <a:rPr lang="pt-BR" sz="1600" b="1" dirty="0">
                <a:highlight>
                  <a:srgbClr val="FFFFFF"/>
                </a:highlight>
              </a:rPr>
              <a:t>© </a:t>
            </a:r>
            <a:r>
              <a:rPr lang="pt-BR" sz="1600" b="1" dirty="0" err="1">
                <a:highlight>
                  <a:srgbClr val="FFFFFF"/>
                </a:highlight>
              </a:rPr>
              <a:t>CeDiHuS</a:t>
            </a:r>
            <a:r>
              <a:rPr lang="pt-BR" sz="1600" b="1" dirty="0">
                <a:highlight>
                  <a:srgbClr val="FFFFFF"/>
                </a:highlight>
              </a:rPr>
              <a:t> 2025</a:t>
            </a:r>
            <a:endParaRPr lang="pt-BR" sz="1600" dirty="0">
              <a:highlight>
                <a:srgbClr val="FFFFFF"/>
              </a:highlight>
            </a:endParaRPr>
          </a:p>
          <a:p>
            <a:r>
              <a:rPr lang="pt-BR" sz="1600" dirty="0">
                <a:highlight>
                  <a:srgbClr val="FFFFFF"/>
                </a:highlight>
              </a:rPr>
              <a:t>Esta publicação é uma tradução, de acordo com a licença </a:t>
            </a:r>
            <a:r>
              <a:rPr lang="pt-BR" sz="1600" dirty="0" err="1">
                <a:highlight>
                  <a:srgbClr val="FFFFFF"/>
                </a:highlight>
              </a:rPr>
              <a:t>Creative</a:t>
            </a:r>
            <a:r>
              <a:rPr lang="pt-BR" sz="1600" dirty="0">
                <a:highlight>
                  <a:srgbClr val="FFFFFF"/>
                </a:highlight>
              </a:rPr>
              <a:t> Commons CC BY-NC-SA 3.0 IGO, do texto original da OMS escrito em inglês.</a:t>
            </a:r>
          </a:p>
          <a:p>
            <a:r>
              <a:rPr lang="pt-BR" sz="1600" dirty="0">
                <a:highlight>
                  <a:srgbClr val="FFFFFF"/>
                </a:highlight>
              </a:rPr>
              <a:t> </a:t>
            </a:r>
          </a:p>
          <a:p>
            <a:r>
              <a:rPr lang="pt-BR" sz="1600" dirty="0">
                <a:highlight>
                  <a:srgbClr val="FFFFFF"/>
                </a:highlight>
              </a:rPr>
              <a:t>Esta tradução não foi realizada pela OMS e, portanto, a organização não se responsabiliza pelo conteúdo ou pela precisão da tradução. A edição original em inglês, "</a:t>
            </a:r>
            <a:r>
              <a:rPr lang="en-US" sz="1600" dirty="0">
                <a:highlight>
                  <a:srgbClr val="FFFFFF"/>
                </a:highlight>
              </a:rPr>
              <a:t>Recovery and the right to health. WHO </a:t>
            </a:r>
            <a:r>
              <a:rPr lang="en-US" sz="1600" dirty="0" err="1">
                <a:highlight>
                  <a:srgbClr val="FFFFFF"/>
                </a:highlight>
              </a:rPr>
              <a:t>QualityRights</a:t>
            </a:r>
            <a:r>
              <a:rPr lang="en-US" sz="1600" dirty="0">
                <a:highlight>
                  <a:srgbClr val="FFFFFF"/>
                </a:highlight>
              </a:rPr>
              <a:t> Core training: mental health &amp; social services. Course Slides</a:t>
            </a:r>
            <a:r>
              <a:rPr lang="pt-BR" sz="1600" dirty="0">
                <a:highlight>
                  <a:srgbClr val="FFFFFF"/>
                </a:highlight>
              </a:rPr>
              <a:t>. Geneva: World Health </a:t>
            </a:r>
            <a:r>
              <a:rPr lang="pt-BR" sz="1600" dirty="0" err="1">
                <a:highlight>
                  <a:srgbClr val="FFFFFF"/>
                </a:highlight>
              </a:rPr>
              <a:t>Organization</a:t>
            </a:r>
            <a:r>
              <a:rPr lang="pt-BR" sz="1600" dirty="0">
                <a:highlight>
                  <a:srgbClr val="FFFFFF"/>
                </a:highlight>
              </a:rPr>
              <a:t>; 2019", é o texto autêntico e vinculante.</a:t>
            </a:r>
          </a:p>
          <a:p>
            <a:r>
              <a:rPr lang="pt-BR" sz="1600" dirty="0">
                <a:highlight>
                  <a:srgbClr val="FFFFFF"/>
                </a:highlight>
              </a:rPr>
              <a:t> </a:t>
            </a:r>
            <a:endParaRPr lang="pt-BR" sz="1600" b="1" dirty="0">
              <a:highlight>
                <a:srgbClr val="FFFFFF"/>
              </a:highlight>
            </a:endParaRPr>
          </a:p>
          <a:p>
            <a:r>
              <a:rPr lang="pt-BR" sz="1600" b="1" dirty="0">
                <a:highlight>
                  <a:srgbClr val="FFFFFF"/>
                </a:highlight>
              </a:rPr>
              <a:t>Projeto Financiado</a:t>
            </a:r>
            <a:r>
              <a:rPr lang="pt-BR" sz="1600" dirty="0">
                <a:highlight>
                  <a:srgbClr val="FFFFFF"/>
                </a:highlight>
              </a:rPr>
              <a:t> pelo Conselho Nacional de Desenvolvimento Científico e Tecnológico (CNPq).</a:t>
            </a:r>
          </a:p>
          <a:p>
            <a:endParaRPr lang="pt-BR" sz="500" b="1" dirty="0">
              <a:highlight>
                <a:srgbClr val="FFFFFF"/>
              </a:highlight>
            </a:endParaRPr>
          </a:p>
          <a:p>
            <a:r>
              <a:rPr lang="pt-BR" sz="1600" b="1" dirty="0">
                <a:highlight>
                  <a:srgbClr val="FFFFFF"/>
                </a:highlight>
              </a:rPr>
              <a:t>Tradução, Adaptação Cultural e Edição: </a:t>
            </a:r>
            <a:endParaRPr lang="pt-BR" sz="1600" dirty="0">
              <a:highlight>
                <a:srgbClr val="FFFFFF"/>
              </a:highlight>
            </a:endParaRPr>
          </a:p>
          <a:p>
            <a:r>
              <a:rPr lang="pt-BR" sz="1600" dirty="0">
                <a:highlight>
                  <a:srgbClr val="FFFFFF"/>
                </a:highlight>
              </a:rPr>
              <a:t>Emanuele </a:t>
            </a:r>
            <a:r>
              <a:rPr lang="pt-BR" sz="1600" dirty="0" err="1">
                <a:highlight>
                  <a:srgbClr val="FFFFFF"/>
                </a:highlight>
              </a:rPr>
              <a:t>Seicenti</a:t>
            </a:r>
            <a:r>
              <a:rPr lang="pt-BR" sz="1600" dirty="0">
                <a:highlight>
                  <a:srgbClr val="FFFFFF"/>
                </a:highlight>
              </a:rPr>
              <a:t> de Brito</a:t>
            </a:r>
          </a:p>
          <a:p>
            <a:r>
              <a:rPr lang="pt-BR" sz="1600" dirty="0">
                <a:highlight>
                  <a:srgbClr val="FFFFFF"/>
                </a:highlight>
              </a:rPr>
              <a:t>Ana Beatriz Zanardo Mion </a:t>
            </a:r>
          </a:p>
          <a:p>
            <a:r>
              <a:rPr lang="pt-BR" sz="1600" dirty="0">
                <a:highlight>
                  <a:srgbClr val="FFFFFF"/>
                </a:highlight>
              </a:rPr>
              <a:t>Carla Aparecida Arena Ventura (Coordenadora do Projeto)</a:t>
            </a:r>
          </a:p>
          <a:p>
            <a:endParaRPr lang="pt-BR" sz="500" dirty="0">
              <a:highlight>
                <a:srgbClr val="FFFFFF"/>
              </a:highlight>
            </a:endParaRPr>
          </a:p>
          <a:p>
            <a:r>
              <a:rPr lang="pt-BR" sz="1600" b="1" dirty="0"/>
              <a:t>Revisão e Diagramação </a:t>
            </a:r>
          </a:p>
          <a:p>
            <a:r>
              <a:rPr lang="pt-BR" sz="1600" dirty="0"/>
              <a:t>Márcia Palhares - @cervus.doc Consultoria e Assessoria</a:t>
            </a:r>
          </a:p>
          <a:p>
            <a:endParaRPr lang="pt-BR" sz="500" b="1" dirty="0">
              <a:highlight>
                <a:srgbClr val="FFFFFF"/>
              </a:highlight>
            </a:endParaRPr>
          </a:p>
          <a:p>
            <a:r>
              <a:rPr lang="pt-BR" sz="1600" b="1" dirty="0">
                <a:highlight>
                  <a:srgbClr val="FFFFFF"/>
                </a:highlight>
              </a:rPr>
              <a:t>Primeira Edição:</a:t>
            </a:r>
            <a:r>
              <a:rPr lang="pt-BR" sz="1600" dirty="0">
                <a:highlight>
                  <a:srgbClr val="FFFFFF"/>
                </a:highlight>
              </a:rPr>
              <a:t> </a:t>
            </a:r>
          </a:p>
          <a:p>
            <a:r>
              <a:rPr lang="pt-BR" sz="1600" dirty="0">
                <a:highlight>
                  <a:srgbClr val="FFFFFF"/>
                </a:highlight>
              </a:rPr>
              <a:t>Agosto de 2025</a:t>
            </a:r>
          </a:p>
          <a:p>
            <a:pPr>
              <a:defRPr sz="1000" u="sng">
                <a:highlight>
                  <a:srgbClr val="FFFFFF"/>
                </a:highlight>
                <a:latin typeface="Calibri" panose="020F0502020204030204" pitchFamily="34" charset="0"/>
                <a:cs typeface="Calibri" panose="020F0502020204030204" pitchFamily="34" charset="0"/>
              </a:defRPr>
            </a:pPr>
            <a:endParaRPr lang="en-US" sz="1000" dirty="0">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8" name="Imagem 7" descr="Logotipo&#10;&#10;O conteúdo gerado por IA pode estar incorreto.">
            <a:extLst>
              <a:ext uri="{FF2B5EF4-FFF2-40B4-BE49-F238E27FC236}">
                <a16:creationId xmlns:a16="http://schemas.microsoft.com/office/drawing/2014/main" id="{8B46E29D-F84C-04B2-3B71-7D021FD827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8072" y="4457715"/>
            <a:ext cx="2616434" cy="1525236"/>
          </a:xfrm>
          <a:prstGeom prst="rect">
            <a:avLst/>
          </a:prstGeom>
        </p:spPr>
      </p:pic>
      <p:pic>
        <p:nvPicPr>
          <p:cNvPr id="9" name="Imagem 8" descr="Logotipo&#10;&#10;O conteúdo gerado por IA pode estar incorreto.">
            <a:extLst>
              <a:ext uri="{FF2B5EF4-FFF2-40B4-BE49-F238E27FC236}">
                <a16:creationId xmlns:a16="http://schemas.microsoft.com/office/drawing/2014/main" id="{E44985F9-B119-84BB-7673-81C5E36C52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3976" y="4479543"/>
            <a:ext cx="1574806" cy="1431817"/>
          </a:xfrm>
          <a:prstGeom prst="rect">
            <a:avLst/>
          </a:prstGeom>
        </p:spPr>
      </p:pic>
      <p:sp>
        <p:nvSpPr>
          <p:cNvPr id="10" name="CaixaDeTexto 9">
            <a:extLst>
              <a:ext uri="{FF2B5EF4-FFF2-40B4-BE49-F238E27FC236}">
                <a16:creationId xmlns:a16="http://schemas.microsoft.com/office/drawing/2014/main" id="{67342B0F-953A-405B-8E08-143503C3C8D8}"/>
              </a:ext>
            </a:extLst>
          </p:cNvPr>
          <p:cNvSpPr txBox="1"/>
          <p:nvPr/>
        </p:nvSpPr>
        <p:spPr>
          <a:xfrm>
            <a:off x="304800" y="6039523"/>
            <a:ext cx="11596878" cy="338554"/>
          </a:xfrm>
          <a:prstGeom prst="rect">
            <a:avLst/>
          </a:prstGeom>
          <a:noFill/>
        </p:spPr>
        <p:txBody>
          <a:bodyPr wrap="square">
            <a:spAutoFit/>
          </a:bodyPr>
          <a:lstStyle/>
          <a:p>
            <a:pPr fontAlgn="base">
              <a:defRPr sz="1000">
                <a:latin typeface="Calibri" panose="020F0502020204030204" pitchFamily="34" charset="0"/>
                <a:cs typeface="Calibri" panose="020F0502020204030204" pitchFamily="34" charset="0"/>
              </a:defRPr>
            </a:pPr>
            <a:r>
              <a:rPr lang="pt-BR" sz="1600" dirty="0">
                <a:ea typeface="Times New Roman" panose="02020603050405020304" pitchFamily="18" charset="0"/>
              </a:rPr>
              <a:t>O guia do curso está disponível aqui. </a:t>
            </a:r>
            <a:r>
              <a:rPr lang="pt-BR" sz="1600" u="sng" dirty="0">
                <a:ea typeface="DengXian" panose="02010600030101010101" pitchFamily="2" charset="-122"/>
                <a:hlinkClick r:id="rId4">
                  <a:extLst>
                    <a:ext uri="{A12FA001-AC4F-418D-AE19-62706E023703}">
                      <ahyp:hlinkClr xmlns:ahyp="http://schemas.microsoft.com/office/drawing/2018/hyperlinkcolor" val="tx"/>
                    </a:ext>
                  </a:extLst>
                </a:hlinkClick>
              </a:rPr>
              <a:t>https://www.who.int/publications-detail/who-qualityrights-guidance-and-training-tools</a:t>
            </a:r>
            <a:r>
              <a:rPr lang="pt-BR" sz="1600" dirty="0"/>
              <a:t> </a:t>
            </a:r>
            <a:endParaRPr lang="pt-BR" sz="16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58937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3F50A-BA05-4258-97F5-976D0C551304}"/>
              </a:ext>
            </a:extLst>
          </p:cNvPr>
          <p:cNvSpPr>
            <a:spLocks noGrp="1"/>
          </p:cNvSpPr>
          <p:nvPr>
            <p:ph type="title"/>
          </p:nvPr>
        </p:nvSpPr>
        <p:spPr>
          <a:xfrm>
            <a:off x="388630" y="514613"/>
            <a:ext cx="11315690" cy="498607"/>
          </a:xfrm>
        </p:spPr>
        <p:txBody>
          <a:bodyPr/>
          <a:lstStyle/>
          <a:p>
            <a:pPr algn="ctr"/>
            <a:r>
              <a:rPr lang="en-GB" dirty="0" err="1"/>
              <a:t>Exercício</a:t>
            </a:r>
            <a:r>
              <a:rPr lang="en-GB" dirty="0"/>
              <a:t> 1.1: O que </a:t>
            </a:r>
            <a:r>
              <a:rPr lang="en-GB" dirty="0" err="1"/>
              <a:t>ajuda</a:t>
            </a:r>
            <a:r>
              <a:rPr lang="en-GB" dirty="0"/>
              <a:t> </a:t>
            </a:r>
            <a:r>
              <a:rPr lang="en-GB" dirty="0" err="1"/>
              <a:t>você</a:t>
            </a:r>
            <a:r>
              <a:rPr lang="en-GB" dirty="0"/>
              <a:t> a </a:t>
            </a:r>
            <a:r>
              <a:rPr lang="en-GB" dirty="0" err="1"/>
              <a:t>desfrutar</a:t>
            </a:r>
            <a:r>
              <a:rPr lang="en-GB" dirty="0"/>
              <a:t> de </a:t>
            </a:r>
            <a:r>
              <a:rPr lang="en-GB" dirty="0" err="1"/>
              <a:t>saúde</a:t>
            </a:r>
            <a:r>
              <a:rPr lang="en-GB" dirty="0"/>
              <a:t> mental e </a:t>
            </a:r>
            <a:r>
              <a:rPr lang="en-GB" dirty="0" err="1"/>
              <a:t>bem-estar</a:t>
            </a:r>
            <a:r>
              <a:rPr lang="en-GB" dirty="0"/>
              <a:t>? -2</a:t>
            </a:r>
            <a:endParaRPr lang="en-CH" dirty="0"/>
          </a:p>
        </p:txBody>
      </p:sp>
      <p:graphicFrame>
        <p:nvGraphicFramePr>
          <p:cNvPr id="4" name="Diagram 3">
            <a:extLst>
              <a:ext uri="{FF2B5EF4-FFF2-40B4-BE49-F238E27FC236}">
                <a16:creationId xmlns:a16="http://schemas.microsoft.com/office/drawing/2014/main" id="{49A32B52-E311-2D4D-B9C9-F76790117DF3}"/>
              </a:ext>
            </a:extLst>
          </p:cNvPr>
          <p:cNvGraphicFramePr/>
          <p:nvPr>
            <p:extLst>
              <p:ext uri="{D42A27DB-BD31-4B8C-83A1-F6EECF244321}">
                <p14:modId xmlns:p14="http://schemas.microsoft.com/office/powerpoint/2010/main" val="308195825"/>
              </p:ext>
            </p:extLst>
          </p:nvPr>
        </p:nvGraphicFramePr>
        <p:xfrm>
          <a:off x="163975" y="1080428"/>
          <a:ext cx="1186405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BF589895-DE7B-1344-8568-7E2A39B4604F}"/>
              </a:ext>
            </a:extLst>
          </p:cNvPr>
          <p:cNvSpPr txBox="1"/>
          <p:nvPr/>
        </p:nvSpPr>
        <p:spPr>
          <a:xfrm>
            <a:off x="5587311" y="1518753"/>
            <a:ext cx="1485280" cy="1292662"/>
          </a:xfrm>
          <a:prstGeom prst="rect">
            <a:avLst/>
          </a:prstGeom>
          <a:noFill/>
        </p:spPr>
        <p:txBody>
          <a:bodyPr wrap="square" rtlCol="0">
            <a:spAutoFit/>
          </a:bodyPr>
          <a:lstStyle/>
          <a:p>
            <a:pPr marL="285750" indent="-285750">
              <a:buFont typeface="Arial" panose="020B0604020202020204" pitchFamily="34" charset="0"/>
              <a:buChar char="•"/>
            </a:pPr>
            <a:r>
              <a:rPr lang="en-US" sz="1300" dirty="0">
                <a:latin typeface="+mj-lt"/>
              </a:rPr>
              <a:t>Ter </a:t>
            </a:r>
            <a:r>
              <a:rPr lang="en-US" sz="1300" dirty="0" err="1">
                <a:latin typeface="+mj-lt"/>
              </a:rPr>
              <a:t>esperança</a:t>
            </a:r>
            <a:r>
              <a:rPr lang="en-US" sz="1300" dirty="0">
                <a:latin typeface="+mj-lt"/>
              </a:rPr>
              <a:t> </a:t>
            </a:r>
            <a:r>
              <a:rPr lang="en-US" sz="1300" dirty="0" err="1">
                <a:latin typeface="+mj-lt"/>
              </a:rPr>
              <a:t>na</a:t>
            </a:r>
            <a:r>
              <a:rPr lang="en-US" sz="1300" dirty="0">
                <a:latin typeface="+mj-lt"/>
              </a:rPr>
              <a:t> </a:t>
            </a:r>
            <a:r>
              <a:rPr lang="en-US" sz="1300" dirty="0" err="1">
                <a:latin typeface="+mj-lt"/>
              </a:rPr>
              <a:t>vida</a:t>
            </a:r>
            <a:r>
              <a:rPr lang="en-US" sz="1300" dirty="0">
                <a:latin typeface="+mj-lt"/>
              </a:rPr>
              <a:t> e no </a:t>
            </a:r>
            <a:r>
              <a:rPr lang="en-US" sz="1300" dirty="0" err="1">
                <a:latin typeface="+mj-lt"/>
              </a:rPr>
              <a:t>futuro</a:t>
            </a:r>
            <a:endParaRPr lang="en-US" sz="1300" dirty="0">
              <a:latin typeface="+mj-lt"/>
            </a:endParaRPr>
          </a:p>
          <a:p>
            <a:pPr marL="285750" indent="-285750">
              <a:buFont typeface="Arial" panose="020B0604020202020204" pitchFamily="34" charset="0"/>
              <a:buChar char="•"/>
            </a:pPr>
            <a:r>
              <a:rPr lang="en-US" sz="1300" dirty="0">
                <a:latin typeface="+mj-lt"/>
              </a:rPr>
              <a:t>Ter o </a:t>
            </a:r>
            <a:r>
              <a:rPr lang="en-US" sz="1300" dirty="0" err="1">
                <a:latin typeface="+mj-lt"/>
              </a:rPr>
              <a:t>desejo</a:t>
            </a:r>
            <a:r>
              <a:rPr lang="en-US" sz="1300" dirty="0">
                <a:latin typeface="+mj-lt"/>
              </a:rPr>
              <a:t> de </a:t>
            </a:r>
            <a:r>
              <a:rPr lang="en-US" sz="1300" dirty="0" err="1">
                <a:latin typeface="+mj-lt"/>
              </a:rPr>
              <a:t>viver</a:t>
            </a:r>
            <a:r>
              <a:rPr lang="en-US" sz="1300" dirty="0">
                <a:latin typeface="+mj-lt"/>
              </a:rPr>
              <a:t> </a:t>
            </a:r>
            <a:r>
              <a:rPr lang="en-US" sz="1300" dirty="0" err="1">
                <a:latin typeface="+mj-lt"/>
              </a:rPr>
              <a:t>uma</a:t>
            </a:r>
            <a:r>
              <a:rPr lang="en-US" sz="1300" dirty="0">
                <a:latin typeface="+mj-lt"/>
              </a:rPr>
              <a:t> </a:t>
            </a:r>
            <a:r>
              <a:rPr lang="en-US" sz="1300" dirty="0" err="1">
                <a:latin typeface="+mj-lt"/>
              </a:rPr>
              <a:t>vida</a:t>
            </a:r>
            <a:r>
              <a:rPr lang="en-US" sz="1300" dirty="0">
                <a:latin typeface="+mj-lt"/>
              </a:rPr>
              <a:t> plena</a:t>
            </a:r>
          </a:p>
        </p:txBody>
      </p:sp>
      <p:sp>
        <p:nvSpPr>
          <p:cNvPr id="7" name="TextBox 6">
            <a:extLst>
              <a:ext uri="{FF2B5EF4-FFF2-40B4-BE49-F238E27FC236}">
                <a16:creationId xmlns:a16="http://schemas.microsoft.com/office/drawing/2014/main" id="{31DFFFCF-D178-3647-BD35-81B9DB985545}"/>
              </a:ext>
            </a:extLst>
          </p:cNvPr>
          <p:cNvSpPr txBox="1"/>
          <p:nvPr/>
        </p:nvSpPr>
        <p:spPr>
          <a:xfrm>
            <a:off x="-26034" y="2418999"/>
            <a:ext cx="1911854" cy="1692771"/>
          </a:xfrm>
          <a:prstGeom prst="rect">
            <a:avLst/>
          </a:prstGeom>
          <a:noFill/>
        </p:spPr>
        <p:txBody>
          <a:bodyPr wrap="square" rtlCol="0">
            <a:spAutoFit/>
          </a:bodyPr>
          <a:lstStyle/>
          <a:p>
            <a:pPr marL="285750" indent="-285750">
              <a:buFont typeface="Arial" panose="020B0604020202020204" pitchFamily="34" charset="0"/>
              <a:buChar char="•"/>
            </a:pPr>
            <a:r>
              <a:rPr lang="en-US" sz="1300" dirty="0">
                <a:latin typeface="+mj-lt"/>
              </a:rPr>
              <a:t>Ter </a:t>
            </a:r>
            <a:r>
              <a:rPr lang="en-US" sz="1300" dirty="0" err="1">
                <a:latin typeface="+mj-lt"/>
              </a:rPr>
              <a:t>autoestima</a:t>
            </a:r>
            <a:r>
              <a:rPr lang="en-US" sz="1300" dirty="0">
                <a:latin typeface="+mj-lt"/>
              </a:rPr>
              <a:t> </a:t>
            </a:r>
            <a:r>
              <a:rPr lang="en-US" sz="1300" dirty="0" err="1">
                <a:latin typeface="+mj-lt"/>
              </a:rPr>
              <a:t>positiva</a:t>
            </a:r>
            <a:r>
              <a:rPr lang="en-US" sz="1300" dirty="0">
                <a:latin typeface="+mj-lt"/>
              </a:rPr>
              <a:t>/</a:t>
            </a:r>
            <a:r>
              <a:rPr lang="en-US" sz="1300" dirty="0" err="1">
                <a:latin typeface="+mj-lt"/>
              </a:rPr>
              <a:t>ter</a:t>
            </a:r>
            <a:r>
              <a:rPr lang="en-US" sz="1300" dirty="0">
                <a:latin typeface="+mj-lt"/>
              </a:rPr>
              <a:t> </a:t>
            </a:r>
            <a:r>
              <a:rPr lang="en-US" sz="1300" dirty="0" err="1">
                <a:latin typeface="+mj-lt"/>
              </a:rPr>
              <a:t>confiança</a:t>
            </a:r>
            <a:r>
              <a:rPr lang="en-US" sz="1300" dirty="0">
                <a:latin typeface="+mj-lt"/>
              </a:rPr>
              <a:t>/</a:t>
            </a:r>
            <a:r>
              <a:rPr lang="en-US" sz="1300" dirty="0" err="1">
                <a:latin typeface="+mj-lt"/>
              </a:rPr>
              <a:t>estar</a:t>
            </a:r>
            <a:r>
              <a:rPr lang="en-US" sz="1300" dirty="0">
                <a:latin typeface="+mj-lt"/>
              </a:rPr>
              <a:t> </a:t>
            </a:r>
            <a:r>
              <a:rPr lang="en-US" sz="1300" dirty="0" err="1">
                <a:latin typeface="+mj-lt"/>
              </a:rPr>
              <a:t>feliz</a:t>
            </a:r>
            <a:r>
              <a:rPr lang="en-US" sz="1300" dirty="0">
                <a:latin typeface="+mj-lt"/>
              </a:rPr>
              <a:t> com </a:t>
            </a:r>
            <a:r>
              <a:rPr lang="en-US" sz="1300" dirty="0" err="1">
                <a:latin typeface="+mj-lt"/>
              </a:rPr>
              <a:t>quem</a:t>
            </a:r>
            <a:r>
              <a:rPr lang="en-US" sz="1300" dirty="0">
                <a:latin typeface="+mj-lt"/>
              </a:rPr>
              <a:t> sou/</a:t>
            </a:r>
            <a:r>
              <a:rPr lang="en-US" sz="1300" dirty="0" err="1">
                <a:latin typeface="+mj-lt"/>
              </a:rPr>
              <a:t>sentir</a:t>
            </a:r>
            <a:r>
              <a:rPr lang="en-US" sz="1300" dirty="0">
                <a:latin typeface="+mj-lt"/>
              </a:rPr>
              <a:t>-me </a:t>
            </a:r>
            <a:r>
              <a:rPr lang="en-US" sz="1300" dirty="0" err="1">
                <a:latin typeface="+mj-lt"/>
              </a:rPr>
              <a:t>capaz</a:t>
            </a:r>
            <a:r>
              <a:rPr lang="en-US" sz="1300" dirty="0">
                <a:latin typeface="+mj-lt"/>
              </a:rPr>
              <a:t> de </a:t>
            </a:r>
            <a:r>
              <a:rPr lang="en-US" sz="1300" dirty="0" err="1">
                <a:latin typeface="+mj-lt"/>
              </a:rPr>
              <a:t>expressar</a:t>
            </a:r>
            <a:r>
              <a:rPr lang="en-US" sz="1300" dirty="0">
                <a:latin typeface="+mj-lt"/>
              </a:rPr>
              <a:t> </a:t>
            </a:r>
            <a:r>
              <a:rPr lang="en-US" sz="1300" dirty="0" err="1">
                <a:latin typeface="+mj-lt"/>
              </a:rPr>
              <a:t>minha</a:t>
            </a:r>
            <a:r>
              <a:rPr lang="en-US" sz="1300" dirty="0">
                <a:latin typeface="+mj-lt"/>
              </a:rPr>
              <a:t> </a:t>
            </a:r>
            <a:r>
              <a:rPr lang="en-US" sz="1300" dirty="0" err="1">
                <a:latin typeface="+mj-lt"/>
              </a:rPr>
              <a:t>opinião</a:t>
            </a:r>
            <a:endParaRPr lang="en-US" sz="1300" dirty="0">
              <a:latin typeface="+mj-lt"/>
            </a:endParaRPr>
          </a:p>
          <a:p>
            <a:pPr marL="285750" indent="-285750">
              <a:buFont typeface="Arial" panose="020B0604020202020204" pitchFamily="34" charset="0"/>
              <a:buChar char="•"/>
            </a:pPr>
            <a:r>
              <a:rPr lang="en-US" sz="1300" dirty="0">
                <a:latin typeface="+mj-lt"/>
              </a:rPr>
              <a:t>Ter </a:t>
            </a:r>
            <a:r>
              <a:rPr lang="en-US" sz="1300" dirty="0" err="1">
                <a:latin typeface="+mj-lt"/>
              </a:rPr>
              <a:t>respeito</a:t>
            </a:r>
            <a:r>
              <a:rPr lang="en-US" sz="1300" dirty="0">
                <a:latin typeface="+mj-lt"/>
              </a:rPr>
              <a:t> </a:t>
            </a:r>
            <a:r>
              <a:rPr lang="en-US" sz="1300" dirty="0" err="1">
                <a:latin typeface="+mj-lt"/>
              </a:rPr>
              <a:t>próprio</a:t>
            </a:r>
            <a:endParaRPr lang="en-US" sz="1300" dirty="0">
              <a:latin typeface="+mj-lt"/>
            </a:endParaRPr>
          </a:p>
        </p:txBody>
      </p:sp>
      <p:sp>
        <p:nvSpPr>
          <p:cNvPr id="8" name="TextBox 7">
            <a:extLst>
              <a:ext uri="{FF2B5EF4-FFF2-40B4-BE49-F238E27FC236}">
                <a16:creationId xmlns:a16="http://schemas.microsoft.com/office/drawing/2014/main" id="{63B62B7E-C3C2-C443-BC02-3B807DACFE77}"/>
              </a:ext>
            </a:extLst>
          </p:cNvPr>
          <p:cNvSpPr txBox="1"/>
          <p:nvPr/>
        </p:nvSpPr>
        <p:spPr>
          <a:xfrm>
            <a:off x="2163496" y="4730891"/>
            <a:ext cx="2217038" cy="1492716"/>
          </a:xfrm>
          <a:prstGeom prst="rect">
            <a:avLst/>
          </a:prstGeom>
          <a:noFill/>
        </p:spPr>
        <p:txBody>
          <a:bodyPr wrap="square" rtlCol="0">
            <a:spAutoFit/>
          </a:bodyPr>
          <a:lstStyle/>
          <a:p>
            <a:pPr marL="285750" indent="-285750">
              <a:buFont typeface="Arial" panose="020B0604020202020204" pitchFamily="34" charset="0"/>
              <a:buChar char="•"/>
            </a:pPr>
            <a:r>
              <a:rPr lang="en-US" sz="1300" dirty="0">
                <a:latin typeface="+mj-lt"/>
              </a:rPr>
              <a:t>Ser </a:t>
            </a:r>
            <a:r>
              <a:rPr lang="en-US" sz="1300" dirty="0" err="1">
                <a:latin typeface="+mj-lt"/>
              </a:rPr>
              <a:t>capaz</a:t>
            </a:r>
            <a:r>
              <a:rPr lang="en-US" sz="1300" dirty="0">
                <a:latin typeface="+mj-lt"/>
              </a:rPr>
              <a:t> de </a:t>
            </a:r>
            <a:r>
              <a:rPr lang="en-US" sz="1300" dirty="0" err="1">
                <a:latin typeface="+mj-lt"/>
              </a:rPr>
              <a:t>moldar</a:t>
            </a:r>
            <a:r>
              <a:rPr lang="en-US" sz="1300" dirty="0">
                <a:latin typeface="+mj-lt"/>
              </a:rPr>
              <a:t> a </a:t>
            </a:r>
            <a:r>
              <a:rPr lang="en-US" sz="1300" dirty="0" err="1">
                <a:latin typeface="+mj-lt"/>
              </a:rPr>
              <a:t>própria</a:t>
            </a:r>
            <a:r>
              <a:rPr lang="en-US" sz="1300" dirty="0">
                <a:latin typeface="+mj-lt"/>
              </a:rPr>
              <a:t> </a:t>
            </a:r>
            <a:r>
              <a:rPr lang="en-US" sz="1300" dirty="0" err="1">
                <a:latin typeface="+mj-lt"/>
              </a:rPr>
              <a:t>vida</a:t>
            </a:r>
            <a:r>
              <a:rPr lang="en-US" sz="1300" dirty="0">
                <a:latin typeface="+mj-lt"/>
              </a:rPr>
              <a:t> e </a:t>
            </a:r>
            <a:r>
              <a:rPr lang="en-US" sz="1300" dirty="0" err="1">
                <a:latin typeface="+mj-lt"/>
              </a:rPr>
              <a:t>recuperação</a:t>
            </a:r>
            <a:endParaRPr lang="en-US" sz="1300" dirty="0">
              <a:latin typeface="+mj-lt"/>
            </a:endParaRPr>
          </a:p>
          <a:p>
            <a:pPr marL="285750" indent="-285750">
              <a:buFont typeface="Arial" panose="020B0604020202020204" pitchFamily="34" charset="0"/>
              <a:buChar char="•"/>
            </a:pPr>
            <a:r>
              <a:rPr lang="en-US" sz="1300" dirty="0">
                <a:latin typeface="+mj-lt"/>
              </a:rPr>
              <a:t>Ter </a:t>
            </a:r>
            <a:r>
              <a:rPr lang="en-US" sz="1300" dirty="0" err="1">
                <a:latin typeface="+mj-lt"/>
              </a:rPr>
              <a:t>voz</a:t>
            </a:r>
            <a:r>
              <a:rPr lang="en-US" sz="1300" dirty="0">
                <a:latin typeface="+mj-lt"/>
              </a:rPr>
              <a:t> </a:t>
            </a:r>
            <a:r>
              <a:rPr lang="en-US" sz="1300" dirty="0" err="1">
                <a:latin typeface="+mj-lt"/>
              </a:rPr>
              <a:t>nas</a:t>
            </a:r>
            <a:r>
              <a:rPr lang="en-US" sz="1300" dirty="0">
                <a:latin typeface="+mj-lt"/>
              </a:rPr>
              <a:t> </a:t>
            </a:r>
            <a:r>
              <a:rPr lang="en-US" sz="1300" dirty="0" err="1">
                <a:latin typeface="+mj-lt"/>
              </a:rPr>
              <a:t>decisões</a:t>
            </a:r>
            <a:r>
              <a:rPr lang="en-US" sz="1300" dirty="0">
                <a:latin typeface="+mj-lt"/>
              </a:rPr>
              <a:t> da </a:t>
            </a:r>
            <a:r>
              <a:rPr lang="en-US" sz="1300" dirty="0" err="1">
                <a:latin typeface="+mj-lt"/>
              </a:rPr>
              <a:t>minha</a:t>
            </a:r>
            <a:r>
              <a:rPr lang="en-US" sz="1300" dirty="0">
                <a:latin typeface="+mj-lt"/>
              </a:rPr>
              <a:t> </a:t>
            </a:r>
            <a:r>
              <a:rPr lang="en-US" sz="1300" dirty="0" err="1">
                <a:latin typeface="+mj-lt"/>
              </a:rPr>
              <a:t>comunidade</a:t>
            </a:r>
            <a:endParaRPr lang="en-US" sz="1300" dirty="0">
              <a:latin typeface="+mj-lt"/>
            </a:endParaRPr>
          </a:p>
          <a:p>
            <a:pPr marL="285750" indent="-285750">
              <a:buFont typeface="Arial" panose="020B0604020202020204" pitchFamily="34" charset="0"/>
              <a:buChar char="•"/>
            </a:pPr>
            <a:r>
              <a:rPr lang="en-US" sz="1300" dirty="0" err="1">
                <a:latin typeface="+mj-lt"/>
              </a:rPr>
              <a:t>Sentir</a:t>
            </a:r>
            <a:r>
              <a:rPr lang="en-US" sz="1300" dirty="0">
                <a:latin typeface="+mj-lt"/>
              </a:rPr>
              <a:t> que </a:t>
            </a:r>
            <a:r>
              <a:rPr lang="en-US" sz="1300" dirty="0" err="1">
                <a:latin typeface="+mj-lt"/>
              </a:rPr>
              <a:t>os</a:t>
            </a:r>
            <a:r>
              <a:rPr lang="en-US" sz="1300" dirty="0">
                <a:latin typeface="+mj-lt"/>
              </a:rPr>
              <a:t> </a:t>
            </a:r>
            <a:r>
              <a:rPr lang="en-US" sz="1300" dirty="0" err="1">
                <a:latin typeface="+mj-lt"/>
              </a:rPr>
              <a:t>desejos</a:t>
            </a:r>
            <a:r>
              <a:rPr lang="en-US" sz="1300" dirty="0">
                <a:latin typeface="+mj-lt"/>
              </a:rPr>
              <a:t> </a:t>
            </a:r>
            <a:r>
              <a:rPr lang="en-US" sz="1300" dirty="0" err="1">
                <a:latin typeface="+mj-lt"/>
              </a:rPr>
              <a:t>são</a:t>
            </a:r>
            <a:r>
              <a:rPr lang="en-US" sz="1300" dirty="0">
                <a:latin typeface="+mj-lt"/>
              </a:rPr>
              <a:t> </a:t>
            </a:r>
            <a:r>
              <a:rPr lang="en-US" sz="1300" dirty="0" err="1">
                <a:latin typeface="+mj-lt"/>
              </a:rPr>
              <a:t>ouvidos</a:t>
            </a:r>
            <a:r>
              <a:rPr lang="en-US" sz="1300" dirty="0">
                <a:latin typeface="+mj-lt"/>
              </a:rPr>
              <a:t> e </a:t>
            </a:r>
            <a:r>
              <a:rPr lang="en-US" sz="1300" dirty="0" err="1">
                <a:latin typeface="+mj-lt"/>
              </a:rPr>
              <a:t>respeitados</a:t>
            </a:r>
            <a:endParaRPr lang="en-US" sz="1300" dirty="0">
              <a:latin typeface="+mj-lt"/>
            </a:endParaRPr>
          </a:p>
        </p:txBody>
      </p:sp>
      <p:sp>
        <p:nvSpPr>
          <p:cNvPr id="10" name="TextBox 9">
            <a:extLst>
              <a:ext uri="{FF2B5EF4-FFF2-40B4-BE49-F238E27FC236}">
                <a16:creationId xmlns:a16="http://schemas.microsoft.com/office/drawing/2014/main" id="{60658F29-63B2-8946-A9D7-E3D5E05D092C}"/>
              </a:ext>
            </a:extLst>
          </p:cNvPr>
          <p:cNvSpPr txBox="1"/>
          <p:nvPr/>
        </p:nvSpPr>
        <p:spPr>
          <a:xfrm>
            <a:off x="6380055" y="4819094"/>
            <a:ext cx="2318379" cy="1692771"/>
          </a:xfrm>
          <a:prstGeom prst="rect">
            <a:avLst/>
          </a:prstGeom>
          <a:noFill/>
        </p:spPr>
        <p:txBody>
          <a:bodyPr wrap="square" rtlCol="0">
            <a:spAutoFit/>
          </a:bodyPr>
          <a:lstStyle/>
          <a:p>
            <a:pPr marL="285750" indent="-285750">
              <a:buFont typeface="Arial" panose="020B0604020202020204" pitchFamily="34" charset="0"/>
              <a:buChar char="•"/>
            </a:pPr>
            <a:r>
              <a:rPr lang="en-US" sz="1300" dirty="0">
                <a:latin typeface="+mj-lt"/>
              </a:rPr>
              <a:t>Comida e </a:t>
            </a:r>
            <a:r>
              <a:rPr lang="en-US" sz="1300" dirty="0" err="1">
                <a:latin typeface="+mj-lt"/>
              </a:rPr>
              <a:t>água</a:t>
            </a:r>
            <a:r>
              <a:rPr lang="en-US" sz="1300" dirty="0">
                <a:latin typeface="+mj-lt"/>
              </a:rPr>
              <a:t> limpa </a:t>
            </a:r>
          </a:p>
          <a:p>
            <a:pPr marL="285750" indent="-285750">
              <a:buFont typeface="Arial" panose="020B0604020202020204" pitchFamily="34" charset="0"/>
              <a:buChar char="•"/>
            </a:pPr>
            <a:r>
              <a:rPr lang="en-US" sz="1300" dirty="0">
                <a:latin typeface="+mj-lt"/>
              </a:rPr>
              <a:t>Abrigo </a:t>
            </a:r>
          </a:p>
          <a:p>
            <a:pPr marL="285750" indent="-285750">
              <a:buFont typeface="Arial" panose="020B0604020202020204" pitchFamily="34" charset="0"/>
              <a:buChar char="•"/>
            </a:pPr>
            <a:r>
              <a:rPr lang="en-US" sz="1300" dirty="0" err="1">
                <a:latin typeface="+mj-lt"/>
              </a:rPr>
              <a:t>Roupa</a:t>
            </a:r>
            <a:r>
              <a:rPr lang="en-US" sz="1300" dirty="0">
                <a:latin typeface="+mj-lt"/>
              </a:rPr>
              <a:t> </a:t>
            </a:r>
          </a:p>
          <a:p>
            <a:pPr marL="285750" indent="-285750">
              <a:buFont typeface="Arial" panose="020B0604020202020204" pitchFamily="34" charset="0"/>
              <a:buChar char="•"/>
            </a:pPr>
            <a:r>
              <a:rPr lang="en-US" sz="1300" dirty="0" err="1">
                <a:latin typeface="+mj-lt"/>
              </a:rPr>
              <a:t>Atenção</a:t>
            </a:r>
            <a:r>
              <a:rPr lang="en-US" sz="1300" dirty="0">
                <a:latin typeface="+mj-lt"/>
              </a:rPr>
              <a:t> da </a:t>
            </a:r>
            <a:r>
              <a:rPr lang="en-US" sz="1300" dirty="0" err="1">
                <a:latin typeface="+mj-lt"/>
              </a:rPr>
              <a:t>saúde</a:t>
            </a:r>
            <a:r>
              <a:rPr lang="en-US" sz="1300" dirty="0">
                <a:latin typeface="+mj-lt"/>
              </a:rPr>
              <a:t> </a:t>
            </a:r>
          </a:p>
          <a:p>
            <a:pPr marL="285750" indent="-285750">
              <a:buFont typeface="Arial" panose="020B0604020202020204" pitchFamily="34" charset="0"/>
              <a:buChar char="•"/>
            </a:pPr>
            <a:r>
              <a:rPr lang="en-US" sz="1300" dirty="0" err="1">
                <a:latin typeface="+mj-lt"/>
              </a:rPr>
              <a:t>Segurança</a:t>
            </a:r>
            <a:r>
              <a:rPr lang="en-US" sz="1300" dirty="0">
                <a:latin typeface="+mj-lt"/>
              </a:rPr>
              <a:t> </a:t>
            </a:r>
            <a:r>
              <a:rPr lang="en-US" sz="1300" dirty="0" err="1">
                <a:latin typeface="+mj-lt"/>
              </a:rPr>
              <a:t>financeira</a:t>
            </a:r>
            <a:r>
              <a:rPr lang="en-US" sz="1300" dirty="0">
                <a:latin typeface="+mj-lt"/>
              </a:rPr>
              <a:t> </a:t>
            </a:r>
          </a:p>
          <a:p>
            <a:pPr marL="285750" indent="-285750">
              <a:buFont typeface="Arial" panose="020B0604020202020204" pitchFamily="34" charset="0"/>
              <a:buChar char="•"/>
            </a:pPr>
            <a:r>
              <a:rPr lang="en-US" sz="1300" dirty="0">
                <a:latin typeface="+mj-lt"/>
              </a:rPr>
              <a:t> </a:t>
            </a:r>
            <a:r>
              <a:rPr lang="en-US" sz="1300" dirty="0" err="1">
                <a:latin typeface="+mj-lt"/>
              </a:rPr>
              <a:t>Educação</a:t>
            </a:r>
            <a:r>
              <a:rPr lang="en-US" sz="1300" dirty="0">
                <a:latin typeface="+mj-lt"/>
              </a:rPr>
              <a:t> </a:t>
            </a:r>
          </a:p>
          <a:p>
            <a:pPr marL="285750" indent="-285750">
              <a:buFont typeface="Arial" panose="020B0604020202020204" pitchFamily="34" charset="0"/>
              <a:buChar char="•"/>
            </a:pPr>
            <a:r>
              <a:rPr lang="en-US" sz="1300" dirty="0" err="1">
                <a:latin typeface="+mj-lt"/>
              </a:rPr>
              <a:t>Saneamento</a:t>
            </a:r>
            <a:r>
              <a:rPr lang="en-US" sz="1300" dirty="0">
                <a:latin typeface="+mj-lt"/>
              </a:rPr>
              <a:t> </a:t>
            </a:r>
          </a:p>
          <a:p>
            <a:pPr marL="285750" indent="-285750">
              <a:buFont typeface="Arial" panose="020B0604020202020204" pitchFamily="34" charset="0"/>
              <a:buChar char="•"/>
            </a:pPr>
            <a:r>
              <a:rPr lang="en-US" sz="1300" dirty="0" err="1">
                <a:latin typeface="+mj-lt"/>
              </a:rPr>
              <a:t>Segurança</a:t>
            </a:r>
            <a:r>
              <a:rPr lang="en-US" sz="1300" dirty="0">
                <a:latin typeface="+mj-lt"/>
              </a:rPr>
              <a:t> </a:t>
            </a:r>
            <a:r>
              <a:rPr lang="en-US" sz="1300" dirty="0" err="1">
                <a:latin typeface="+mj-lt"/>
              </a:rPr>
              <a:t>pessoal</a:t>
            </a:r>
            <a:r>
              <a:rPr lang="en-US" sz="1300" dirty="0">
                <a:latin typeface="+mj-lt"/>
              </a:rPr>
              <a:t>. </a:t>
            </a:r>
          </a:p>
        </p:txBody>
      </p:sp>
      <p:sp>
        <p:nvSpPr>
          <p:cNvPr id="11" name="TextBox 10">
            <a:extLst>
              <a:ext uri="{FF2B5EF4-FFF2-40B4-BE49-F238E27FC236}">
                <a16:creationId xmlns:a16="http://schemas.microsoft.com/office/drawing/2014/main" id="{07EE5D15-35C6-8A47-B8C1-24B2E0E0EF3B}"/>
              </a:ext>
            </a:extLst>
          </p:cNvPr>
          <p:cNvSpPr txBox="1"/>
          <p:nvPr/>
        </p:nvSpPr>
        <p:spPr>
          <a:xfrm>
            <a:off x="10180630" y="4080430"/>
            <a:ext cx="1911854" cy="1292662"/>
          </a:xfrm>
          <a:prstGeom prst="rect">
            <a:avLst/>
          </a:prstGeom>
          <a:noFill/>
        </p:spPr>
        <p:txBody>
          <a:bodyPr wrap="square" rtlCol="0">
            <a:spAutoFit/>
          </a:bodyPr>
          <a:lstStyle/>
          <a:p>
            <a:pPr marL="285750" indent="-285750">
              <a:buFont typeface="Arial" panose="020B0604020202020204" pitchFamily="34" charset="0"/>
              <a:buChar char="•"/>
            </a:pPr>
            <a:r>
              <a:rPr lang="en-US" sz="1300" dirty="0" err="1">
                <a:latin typeface="+mj-lt"/>
              </a:rPr>
              <a:t>Envolver</a:t>
            </a:r>
            <a:r>
              <a:rPr lang="en-US" sz="1300" dirty="0">
                <a:latin typeface="+mj-lt"/>
              </a:rPr>
              <a:t>-se </a:t>
            </a:r>
            <a:r>
              <a:rPr lang="en-US" sz="1300" dirty="0" err="1">
                <a:latin typeface="+mj-lt"/>
              </a:rPr>
              <a:t>em</a:t>
            </a:r>
            <a:r>
              <a:rPr lang="en-US" sz="1300" dirty="0">
                <a:latin typeface="+mj-lt"/>
              </a:rPr>
              <a:t> </a:t>
            </a:r>
            <a:r>
              <a:rPr lang="en-US" sz="1300" dirty="0" err="1">
                <a:latin typeface="+mj-lt"/>
              </a:rPr>
              <a:t>atividades</a:t>
            </a:r>
            <a:r>
              <a:rPr lang="en-US" sz="1300" dirty="0">
                <a:latin typeface="+mj-lt"/>
              </a:rPr>
              <a:t> que </a:t>
            </a:r>
            <a:r>
              <a:rPr lang="en-US" sz="1300" dirty="0" err="1">
                <a:latin typeface="+mj-lt"/>
              </a:rPr>
              <a:t>sejam</a:t>
            </a:r>
            <a:r>
              <a:rPr lang="en-US" sz="1300" dirty="0">
                <a:latin typeface="+mj-lt"/>
              </a:rPr>
              <a:t> </a:t>
            </a:r>
            <a:r>
              <a:rPr lang="en-US" sz="1300" dirty="0" err="1">
                <a:latin typeface="+mj-lt"/>
              </a:rPr>
              <a:t>pessoalmente</a:t>
            </a:r>
            <a:r>
              <a:rPr lang="en-US" sz="1300" dirty="0">
                <a:latin typeface="+mj-lt"/>
              </a:rPr>
              <a:t> </a:t>
            </a:r>
            <a:r>
              <a:rPr lang="en-US" sz="1300" dirty="0" err="1">
                <a:latin typeface="+mj-lt"/>
              </a:rPr>
              <a:t>gratificantes</a:t>
            </a:r>
            <a:endParaRPr lang="en-US" sz="1300" dirty="0">
              <a:latin typeface="+mj-lt"/>
            </a:endParaRPr>
          </a:p>
          <a:p>
            <a:pPr marL="285750" indent="-285750">
              <a:buFont typeface="Arial" panose="020B0604020202020204" pitchFamily="34" charset="0"/>
              <a:buChar char="•"/>
            </a:pPr>
            <a:r>
              <a:rPr lang="en-US" sz="1300" dirty="0">
                <a:latin typeface="+mj-lt"/>
              </a:rPr>
              <a:t>Ter </a:t>
            </a:r>
            <a:r>
              <a:rPr lang="en-US" sz="1300" dirty="0" err="1">
                <a:latin typeface="+mj-lt"/>
              </a:rPr>
              <a:t>satisfação</a:t>
            </a:r>
            <a:r>
              <a:rPr lang="en-US" sz="1300" dirty="0">
                <a:latin typeface="+mj-lt"/>
              </a:rPr>
              <a:t> no </a:t>
            </a:r>
            <a:r>
              <a:rPr lang="en-US" sz="1300" dirty="0" err="1">
                <a:latin typeface="+mj-lt"/>
              </a:rPr>
              <a:t>trabalho</a:t>
            </a:r>
            <a:endParaRPr lang="en-US" sz="1300" dirty="0">
              <a:latin typeface="+mj-lt"/>
            </a:endParaRPr>
          </a:p>
        </p:txBody>
      </p:sp>
      <p:sp>
        <p:nvSpPr>
          <p:cNvPr id="12" name="TextBox 11">
            <a:extLst>
              <a:ext uri="{FF2B5EF4-FFF2-40B4-BE49-F238E27FC236}">
                <a16:creationId xmlns:a16="http://schemas.microsoft.com/office/drawing/2014/main" id="{565DE7D1-73B5-A844-8DA2-2FC4A839DDDF}"/>
              </a:ext>
            </a:extLst>
          </p:cNvPr>
          <p:cNvSpPr txBox="1"/>
          <p:nvPr/>
        </p:nvSpPr>
        <p:spPr>
          <a:xfrm>
            <a:off x="9192474" y="1795752"/>
            <a:ext cx="1911854" cy="892552"/>
          </a:xfrm>
          <a:prstGeom prst="rect">
            <a:avLst/>
          </a:prstGeom>
          <a:noFill/>
        </p:spPr>
        <p:txBody>
          <a:bodyPr wrap="square" rtlCol="0">
            <a:spAutoFit/>
          </a:bodyPr>
          <a:lstStyle/>
          <a:p>
            <a:pPr marL="285750" indent="-285750">
              <a:buFont typeface="Arial" panose="020B0604020202020204" pitchFamily="34" charset="0"/>
              <a:buChar char="•"/>
            </a:pPr>
            <a:r>
              <a:rPr lang="pt-BR" sz="1300" dirty="0"/>
              <a:t>Ter um senso de pertencimento </a:t>
            </a:r>
          </a:p>
          <a:p>
            <a:pPr marL="285750" indent="-285750">
              <a:buFont typeface="Arial" panose="020B0604020202020204" pitchFamily="34" charset="0"/>
              <a:buChar char="•"/>
            </a:pPr>
            <a:r>
              <a:rPr lang="pt-BR" sz="1300" dirty="0"/>
              <a:t> Apego emocional à família e amigos </a:t>
            </a:r>
          </a:p>
        </p:txBody>
      </p:sp>
    </p:spTree>
    <p:extLst>
      <p:ext uri="{BB962C8B-B14F-4D97-AF65-F5344CB8AC3E}">
        <p14:creationId xmlns:p14="http://schemas.microsoft.com/office/powerpoint/2010/main" val="1976907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38018F8-7752-9643-87BE-1806984FC2B5}"/>
              </a:ext>
            </a:extLst>
          </p:cNvPr>
          <p:cNvSpPr>
            <a:spLocks noGrp="1"/>
          </p:cNvSpPr>
          <p:nvPr>
            <p:ph type="body" sz="quarter" idx="13"/>
          </p:nvPr>
        </p:nvSpPr>
        <p:spPr>
          <a:xfrm>
            <a:off x="507195" y="2022122"/>
            <a:ext cx="11174400" cy="360000"/>
          </a:xfrm>
        </p:spPr>
        <p:txBody>
          <a:bodyPr/>
          <a:lstStyle/>
          <a:p>
            <a:r>
              <a:rPr lang="en-US" kern="0" spc="0" dirty="0"/>
              <a:t> O que </a:t>
            </a:r>
            <a:r>
              <a:rPr lang="en-US" kern="0" spc="0" dirty="0" err="1"/>
              <a:t>pode</a:t>
            </a:r>
            <a:r>
              <a:rPr lang="en-US" kern="0" spc="0" dirty="0"/>
              <a:t> </a:t>
            </a:r>
            <a:r>
              <a:rPr lang="en-US" kern="0" spc="0" dirty="0" err="1"/>
              <a:t>afetar</a:t>
            </a:r>
            <a:r>
              <a:rPr lang="en-US" kern="0" spc="0" dirty="0"/>
              <a:t> </a:t>
            </a:r>
            <a:r>
              <a:rPr lang="en-US" kern="0" spc="0" dirty="0" err="1"/>
              <a:t>negativamente</a:t>
            </a:r>
            <a:r>
              <a:rPr lang="en-US" kern="0" spc="0" dirty="0"/>
              <a:t> a saúde mental e o </a:t>
            </a:r>
            <a:r>
              <a:rPr lang="en-US" kern="0" spc="0" dirty="0" err="1"/>
              <a:t>bem-estar</a:t>
            </a:r>
            <a:r>
              <a:rPr lang="en-US" kern="0" spc="0" dirty="0"/>
              <a:t>? (a)</a:t>
            </a:r>
          </a:p>
          <a:p>
            <a:endParaRPr lang="en-US" dirty="0"/>
          </a:p>
        </p:txBody>
      </p:sp>
      <p:sp>
        <p:nvSpPr>
          <p:cNvPr id="3" name="Content Placeholder 2">
            <a:extLst>
              <a:ext uri="{FF2B5EF4-FFF2-40B4-BE49-F238E27FC236}">
                <a16:creationId xmlns:a16="http://schemas.microsoft.com/office/drawing/2014/main" id="{63A3BE60-A2F7-4C73-A790-9EF759F98D29}"/>
              </a:ext>
            </a:extLst>
          </p:cNvPr>
          <p:cNvSpPr>
            <a:spLocks noGrp="1"/>
          </p:cNvSpPr>
          <p:nvPr>
            <p:ph sz="quarter" idx="14"/>
          </p:nvPr>
        </p:nvSpPr>
        <p:spPr>
          <a:xfrm>
            <a:off x="507183" y="2880360"/>
            <a:ext cx="11174412" cy="1490472"/>
          </a:xfrm>
        </p:spPr>
        <p:txBody>
          <a:bodyPr/>
          <a:lstStyle/>
          <a:p>
            <a:pPr marL="0" indent="0" algn="ctr">
              <a:buNone/>
            </a:pPr>
            <a:endParaRPr lang="en-US" b="1" i="1" dirty="0"/>
          </a:p>
          <a:p>
            <a:pPr marL="0" indent="0" algn="ctr">
              <a:buNone/>
            </a:pPr>
            <a:r>
              <a:rPr lang="en-US" sz="2500" b="1" i="1" dirty="0"/>
              <a:t>Quais são alguns </a:t>
            </a:r>
            <a:r>
              <a:rPr lang="en-US" sz="2500" b="1" i="1" dirty="0" err="1"/>
              <a:t>fatores</a:t>
            </a:r>
            <a:r>
              <a:rPr lang="en-US" sz="2500" b="1" i="1" dirty="0"/>
              <a:t> que </a:t>
            </a:r>
            <a:r>
              <a:rPr lang="en-US" sz="2500" b="1" i="1" dirty="0" err="1"/>
              <a:t>podem</a:t>
            </a:r>
            <a:r>
              <a:rPr lang="en-US" sz="2500" b="1" i="1" dirty="0"/>
              <a:t> </a:t>
            </a:r>
            <a:r>
              <a:rPr lang="en-US" sz="2500" b="1" i="1" dirty="0" err="1"/>
              <a:t>afetar</a:t>
            </a:r>
            <a:r>
              <a:rPr lang="en-US" sz="2500" b="1" i="1" dirty="0"/>
              <a:t> </a:t>
            </a:r>
            <a:r>
              <a:rPr lang="en-US" sz="2500" b="1" i="1" dirty="0" err="1"/>
              <a:t>negativamente</a:t>
            </a:r>
            <a:r>
              <a:rPr lang="en-US" sz="2500" b="1" i="1" dirty="0"/>
              <a:t> ou </a:t>
            </a:r>
            <a:r>
              <a:rPr lang="en-US" sz="2500" b="1" i="1" dirty="0" err="1"/>
              <a:t>atuar</a:t>
            </a:r>
            <a:r>
              <a:rPr lang="en-US" sz="2500" b="1" i="1" dirty="0"/>
              <a:t> como uma </a:t>
            </a:r>
            <a:r>
              <a:rPr lang="en-US" sz="2500" b="1" i="1" dirty="0" err="1"/>
              <a:t>barreira</a:t>
            </a:r>
            <a:r>
              <a:rPr lang="en-US" sz="2500" b="1" i="1" dirty="0"/>
              <a:t> para a saúde mental e o </a:t>
            </a:r>
            <a:r>
              <a:rPr lang="en-US" sz="2500" b="1" i="1" dirty="0" err="1"/>
              <a:t>bem-estar</a:t>
            </a:r>
            <a:r>
              <a:rPr lang="en-US" sz="2500" b="1" i="1" dirty="0"/>
              <a:t>?</a:t>
            </a:r>
            <a:endParaRPr lang="en-CH" sz="2500" b="1" i="1" dirty="0"/>
          </a:p>
        </p:txBody>
      </p:sp>
      <p:sp>
        <p:nvSpPr>
          <p:cNvPr id="2" name="Title 1">
            <a:extLst>
              <a:ext uri="{FF2B5EF4-FFF2-40B4-BE49-F238E27FC236}">
                <a16:creationId xmlns:a16="http://schemas.microsoft.com/office/drawing/2014/main" id="{8FADA645-E552-4828-80FE-F82850FDCEA8}"/>
              </a:ext>
            </a:extLst>
          </p:cNvPr>
          <p:cNvSpPr>
            <a:spLocks noGrp="1"/>
          </p:cNvSpPr>
          <p:nvPr>
            <p:ph type="title"/>
          </p:nvPr>
        </p:nvSpPr>
        <p:spPr>
          <a:xfrm>
            <a:off x="507183" y="585216"/>
            <a:ext cx="11041370" cy="692394"/>
          </a:xfrm>
        </p:spPr>
        <p:txBody>
          <a:bodyPr/>
          <a:lstStyle/>
          <a:p>
            <a:pPr algn="just"/>
            <a:r>
              <a:rPr lang="en-US" dirty="0" err="1"/>
              <a:t>Apresentação</a:t>
            </a:r>
            <a:r>
              <a:rPr lang="en-US" dirty="0"/>
              <a:t>: </a:t>
            </a:r>
            <a:r>
              <a:rPr lang="en-US" dirty="0" err="1"/>
              <a:t>Proteger</a:t>
            </a:r>
            <a:r>
              <a:rPr lang="en-US" dirty="0"/>
              <a:t> e </a:t>
            </a:r>
            <a:r>
              <a:rPr lang="en-US" dirty="0" err="1"/>
              <a:t>promover</a:t>
            </a:r>
            <a:r>
              <a:rPr lang="en-US" dirty="0"/>
              <a:t> a </a:t>
            </a:r>
            <a:r>
              <a:rPr lang="en-US" dirty="0" err="1"/>
              <a:t>saúde</a:t>
            </a:r>
            <a:r>
              <a:rPr lang="en-US" dirty="0"/>
              <a:t> mental e o </a:t>
            </a:r>
            <a:r>
              <a:rPr lang="en-US" dirty="0" err="1"/>
              <a:t>bem-estar</a:t>
            </a:r>
            <a:r>
              <a:rPr lang="en-US" dirty="0"/>
              <a:t> -1</a:t>
            </a:r>
            <a:endParaRPr lang="en-CH" dirty="0"/>
          </a:p>
        </p:txBody>
      </p:sp>
    </p:spTree>
    <p:extLst>
      <p:ext uri="{BB962C8B-B14F-4D97-AF65-F5344CB8AC3E}">
        <p14:creationId xmlns:p14="http://schemas.microsoft.com/office/powerpoint/2010/main" val="114033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9257BE8-77FB-2A46-B4F1-D322E3336F3D}"/>
              </a:ext>
            </a:extLst>
          </p:cNvPr>
          <p:cNvSpPr>
            <a:spLocks noGrp="1"/>
          </p:cNvSpPr>
          <p:nvPr>
            <p:ph type="body" sz="quarter" idx="13"/>
          </p:nvPr>
        </p:nvSpPr>
        <p:spPr>
          <a:xfrm>
            <a:off x="507207" y="1684655"/>
            <a:ext cx="11174400" cy="360000"/>
          </a:xfrm>
        </p:spPr>
        <p:txBody>
          <a:bodyPr/>
          <a:lstStyle/>
          <a:p>
            <a:r>
              <a:rPr lang="en-US" kern="0" spc="0" dirty="0"/>
              <a:t> O que </a:t>
            </a:r>
            <a:r>
              <a:rPr lang="en-US" kern="0" spc="0" dirty="0" err="1"/>
              <a:t>pode</a:t>
            </a:r>
            <a:r>
              <a:rPr lang="en-US" kern="0" spc="0" dirty="0"/>
              <a:t> </a:t>
            </a:r>
            <a:r>
              <a:rPr lang="en-US" kern="0" spc="0" dirty="0" err="1"/>
              <a:t>afetar</a:t>
            </a:r>
            <a:r>
              <a:rPr lang="en-US" kern="0" spc="0" dirty="0"/>
              <a:t> </a:t>
            </a:r>
            <a:r>
              <a:rPr lang="en-US" kern="0" spc="0" dirty="0" err="1"/>
              <a:t>negativamente</a:t>
            </a:r>
            <a:r>
              <a:rPr lang="en-US" kern="0" spc="0" dirty="0"/>
              <a:t> a saúde mental e o </a:t>
            </a:r>
            <a:r>
              <a:rPr lang="en-US" kern="0" spc="0" dirty="0" err="1"/>
              <a:t>bem-estar</a:t>
            </a:r>
            <a:r>
              <a:rPr lang="en-US" kern="0" spc="0" dirty="0"/>
              <a:t>? (b)</a:t>
            </a:r>
          </a:p>
        </p:txBody>
      </p:sp>
      <p:sp>
        <p:nvSpPr>
          <p:cNvPr id="3" name="Content Placeholder 2">
            <a:extLst>
              <a:ext uri="{FF2B5EF4-FFF2-40B4-BE49-F238E27FC236}">
                <a16:creationId xmlns:a16="http://schemas.microsoft.com/office/drawing/2014/main" id="{68B97AE7-0E6F-491D-9EB7-BEF3D8E148E9}"/>
              </a:ext>
            </a:extLst>
          </p:cNvPr>
          <p:cNvSpPr>
            <a:spLocks noGrp="1"/>
          </p:cNvSpPr>
          <p:nvPr>
            <p:ph sz="quarter" idx="14"/>
          </p:nvPr>
        </p:nvSpPr>
        <p:spPr>
          <a:xfrm>
            <a:off x="507183" y="2638501"/>
            <a:ext cx="11174412" cy="752000"/>
          </a:xfrm>
        </p:spPr>
        <p:txBody>
          <a:bodyPr/>
          <a:lstStyle/>
          <a:p>
            <a:pPr>
              <a:lnSpc>
                <a:spcPct val="100000"/>
              </a:lnSpc>
              <a:spcBef>
                <a:spcPts val="600"/>
              </a:spcBef>
            </a:pPr>
            <a:r>
              <a:rPr lang="en-US" sz="2000" dirty="0"/>
              <a:t>A saúde mental e o </a:t>
            </a:r>
            <a:r>
              <a:rPr lang="en-US" sz="2000" dirty="0" err="1"/>
              <a:t>bem-estar</a:t>
            </a:r>
            <a:r>
              <a:rPr lang="en-US" sz="2000" dirty="0"/>
              <a:t> são </a:t>
            </a:r>
            <a:r>
              <a:rPr lang="en-US" sz="2000" dirty="0" err="1"/>
              <a:t>influenciados</a:t>
            </a:r>
            <a:r>
              <a:rPr lang="en-US" sz="2000" dirty="0"/>
              <a:t> por </a:t>
            </a:r>
            <a:r>
              <a:rPr lang="en-US" sz="2000" dirty="0" err="1"/>
              <a:t>muitos</a:t>
            </a:r>
            <a:r>
              <a:rPr lang="en-US" sz="2000" dirty="0"/>
              <a:t> </a:t>
            </a:r>
            <a:r>
              <a:rPr lang="en-US" sz="2000" dirty="0" err="1"/>
              <a:t>fatores</a:t>
            </a:r>
            <a:r>
              <a:rPr lang="en-US" sz="2000" dirty="0"/>
              <a:t>, tanto </a:t>
            </a:r>
            <a:r>
              <a:rPr lang="en-US" sz="2000" dirty="0" err="1"/>
              <a:t>dentro</a:t>
            </a:r>
            <a:r>
              <a:rPr lang="en-US" sz="2000" dirty="0"/>
              <a:t> do </a:t>
            </a:r>
            <a:r>
              <a:rPr lang="en-US" sz="2000" dirty="0" err="1"/>
              <a:t>nosso</a:t>
            </a:r>
            <a:r>
              <a:rPr lang="en-US" sz="2000" dirty="0"/>
              <a:t> </a:t>
            </a:r>
            <a:r>
              <a:rPr lang="en-US" sz="2000" dirty="0" err="1"/>
              <a:t>controle</a:t>
            </a:r>
            <a:r>
              <a:rPr lang="en-US" sz="2000" dirty="0"/>
              <a:t> </a:t>
            </a:r>
            <a:r>
              <a:rPr lang="en-US" sz="2000" dirty="0" err="1"/>
              <a:t>quanto</a:t>
            </a:r>
            <a:r>
              <a:rPr lang="en-US" sz="2000" dirty="0"/>
              <a:t> fora dele. </a:t>
            </a:r>
            <a:r>
              <a:rPr lang="en-US" sz="2000" dirty="0" err="1"/>
              <a:t>Os</a:t>
            </a:r>
            <a:r>
              <a:rPr lang="en-US" sz="2000" dirty="0"/>
              <a:t> </a:t>
            </a:r>
            <a:r>
              <a:rPr lang="en-US" sz="2000" dirty="0" err="1"/>
              <a:t>fatores</a:t>
            </a:r>
            <a:r>
              <a:rPr lang="en-US" sz="2000" dirty="0"/>
              <a:t> </a:t>
            </a:r>
            <a:r>
              <a:rPr lang="en-US" sz="2000" dirty="0" err="1"/>
              <a:t>sociais</a:t>
            </a:r>
            <a:r>
              <a:rPr lang="en-US" sz="2000" dirty="0"/>
              <a:t> </a:t>
            </a:r>
            <a:r>
              <a:rPr lang="en-US" sz="2000" dirty="0" err="1"/>
              <a:t>são</a:t>
            </a:r>
            <a:r>
              <a:rPr lang="en-US" sz="2000" dirty="0"/>
              <a:t> </a:t>
            </a:r>
            <a:r>
              <a:rPr lang="en-US" sz="2000" dirty="0" err="1"/>
              <a:t>cruciais</a:t>
            </a:r>
            <a:r>
              <a:rPr lang="en-US" sz="2000" dirty="0"/>
              <a:t> para a </a:t>
            </a:r>
            <a:r>
              <a:rPr lang="en-US" sz="2000" dirty="0" err="1"/>
              <a:t>saúde</a:t>
            </a:r>
            <a:r>
              <a:rPr lang="en-US" sz="2000" dirty="0"/>
              <a:t> mental e o </a:t>
            </a:r>
            <a:r>
              <a:rPr lang="en-US" sz="2000" dirty="0" err="1"/>
              <a:t>bem-estar</a:t>
            </a:r>
            <a:r>
              <a:rPr lang="en-US" sz="2000" dirty="0"/>
              <a:t>.</a:t>
            </a:r>
            <a:endParaRPr lang="en-CH" sz="2000" dirty="0"/>
          </a:p>
        </p:txBody>
      </p:sp>
      <p:sp>
        <p:nvSpPr>
          <p:cNvPr id="2" name="Title 1">
            <a:extLst>
              <a:ext uri="{FF2B5EF4-FFF2-40B4-BE49-F238E27FC236}">
                <a16:creationId xmlns:a16="http://schemas.microsoft.com/office/drawing/2014/main" id="{6AD5B362-35F0-4D35-BB5F-8918A42AAC4C}"/>
              </a:ext>
            </a:extLst>
          </p:cNvPr>
          <p:cNvSpPr>
            <a:spLocks noGrp="1"/>
          </p:cNvSpPr>
          <p:nvPr>
            <p:ph type="title"/>
          </p:nvPr>
        </p:nvSpPr>
        <p:spPr>
          <a:xfrm>
            <a:off x="388630" y="514614"/>
            <a:ext cx="11443706" cy="509514"/>
          </a:xfrm>
        </p:spPr>
        <p:txBody>
          <a:bodyPr/>
          <a:lstStyle/>
          <a:p>
            <a:pPr algn="ctr"/>
            <a:r>
              <a:rPr lang="en-US" dirty="0" err="1"/>
              <a:t>Apresentação</a:t>
            </a:r>
            <a:r>
              <a:rPr lang="en-US" dirty="0"/>
              <a:t>: </a:t>
            </a:r>
            <a:r>
              <a:rPr lang="en-US" dirty="0" err="1"/>
              <a:t>Proteger</a:t>
            </a:r>
            <a:r>
              <a:rPr lang="en-US" dirty="0"/>
              <a:t> e </a:t>
            </a:r>
            <a:r>
              <a:rPr lang="en-US" dirty="0" err="1"/>
              <a:t>promover</a:t>
            </a:r>
            <a:r>
              <a:rPr lang="en-US" dirty="0"/>
              <a:t> a </a:t>
            </a:r>
            <a:r>
              <a:rPr lang="en-US" dirty="0" err="1"/>
              <a:t>saúde</a:t>
            </a:r>
            <a:r>
              <a:rPr lang="en-US" dirty="0"/>
              <a:t> mental e o </a:t>
            </a:r>
            <a:r>
              <a:rPr lang="en-US" dirty="0" err="1"/>
              <a:t>bem-estar</a:t>
            </a:r>
            <a:r>
              <a:rPr lang="en-US" dirty="0"/>
              <a:t> -2</a:t>
            </a:r>
            <a:endParaRPr lang="en-CH" dirty="0"/>
          </a:p>
        </p:txBody>
      </p:sp>
    </p:spTree>
    <p:extLst>
      <p:ext uri="{BB962C8B-B14F-4D97-AF65-F5344CB8AC3E}">
        <p14:creationId xmlns:p14="http://schemas.microsoft.com/office/powerpoint/2010/main" val="20124000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6878B93-3601-ED43-B71D-7E62E4EC2DAC}"/>
              </a:ext>
            </a:extLst>
          </p:cNvPr>
          <p:cNvSpPr>
            <a:spLocks noGrp="1"/>
          </p:cNvSpPr>
          <p:nvPr>
            <p:ph type="body" sz="quarter" idx="13"/>
          </p:nvPr>
        </p:nvSpPr>
        <p:spPr>
          <a:xfrm>
            <a:off x="619941" y="1571920"/>
            <a:ext cx="11174400" cy="360000"/>
          </a:xfrm>
        </p:spPr>
        <p:txBody>
          <a:bodyPr/>
          <a:lstStyle/>
          <a:p>
            <a:r>
              <a:rPr lang="en-US" kern="0" spc="0" dirty="0"/>
              <a:t> O que </a:t>
            </a:r>
            <a:r>
              <a:rPr lang="en-US" kern="0" spc="0" dirty="0" err="1"/>
              <a:t>pode</a:t>
            </a:r>
            <a:r>
              <a:rPr lang="en-US" kern="0" spc="0" dirty="0"/>
              <a:t> </a:t>
            </a:r>
            <a:r>
              <a:rPr lang="en-US" kern="0" spc="0" dirty="0" err="1"/>
              <a:t>afetar</a:t>
            </a:r>
            <a:r>
              <a:rPr lang="en-US" kern="0" spc="0" dirty="0"/>
              <a:t> </a:t>
            </a:r>
            <a:r>
              <a:rPr lang="en-US" kern="0" spc="0" dirty="0" err="1"/>
              <a:t>negativamente</a:t>
            </a:r>
            <a:r>
              <a:rPr lang="en-US" kern="0" spc="0" dirty="0"/>
              <a:t> a saúde mental e o </a:t>
            </a:r>
            <a:r>
              <a:rPr lang="en-US" kern="0" spc="0" dirty="0" err="1"/>
              <a:t>bem-estar</a:t>
            </a:r>
            <a:r>
              <a:rPr lang="en-US" kern="0" spc="0" dirty="0"/>
              <a:t>? (c)</a:t>
            </a:r>
          </a:p>
        </p:txBody>
      </p:sp>
      <p:sp>
        <p:nvSpPr>
          <p:cNvPr id="3" name="Content Placeholder 2">
            <a:extLst>
              <a:ext uri="{FF2B5EF4-FFF2-40B4-BE49-F238E27FC236}">
                <a16:creationId xmlns:a16="http://schemas.microsoft.com/office/drawing/2014/main" id="{A1665B2B-557D-436B-86CC-CCB0E713E124}"/>
              </a:ext>
            </a:extLst>
          </p:cNvPr>
          <p:cNvSpPr>
            <a:spLocks noGrp="1"/>
          </p:cNvSpPr>
          <p:nvPr>
            <p:ph sz="quarter" idx="14"/>
          </p:nvPr>
        </p:nvSpPr>
        <p:spPr>
          <a:xfrm>
            <a:off x="508794" y="2383882"/>
            <a:ext cx="11174412" cy="2867876"/>
          </a:xfrm>
        </p:spPr>
        <p:txBody>
          <a:bodyPr/>
          <a:lstStyle/>
          <a:p>
            <a:pPr algn="just">
              <a:lnSpc>
                <a:spcPct val="100000"/>
              </a:lnSpc>
              <a:spcBef>
                <a:spcPts val="600"/>
              </a:spcBef>
            </a:pPr>
            <a:r>
              <a:rPr lang="en-GB" sz="2000" b="1" dirty="0" err="1"/>
              <a:t>Pobreza</a:t>
            </a:r>
            <a:r>
              <a:rPr lang="en-GB" sz="2000" b="1" dirty="0"/>
              <a:t>: </a:t>
            </a:r>
            <a:r>
              <a:rPr lang="en-GB" sz="2000" dirty="0" err="1"/>
              <a:t>Não</a:t>
            </a:r>
            <a:r>
              <a:rPr lang="en-GB" sz="2000" dirty="0"/>
              <a:t> </a:t>
            </a:r>
            <a:r>
              <a:rPr lang="en-GB" sz="2000" dirty="0" err="1"/>
              <a:t>ter</a:t>
            </a:r>
            <a:r>
              <a:rPr lang="en-GB" sz="2000" dirty="0"/>
              <a:t> </a:t>
            </a:r>
            <a:r>
              <a:rPr lang="en-GB" sz="2000" dirty="0" err="1"/>
              <a:t>renda</a:t>
            </a:r>
            <a:r>
              <a:rPr lang="en-GB" sz="2000" dirty="0"/>
              <a:t> </a:t>
            </a:r>
            <a:r>
              <a:rPr lang="en-GB" sz="2000" dirty="0" err="1"/>
              <a:t>suficiente</a:t>
            </a:r>
            <a:r>
              <a:rPr lang="en-GB" sz="2000" dirty="0"/>
              <a:t> para </a:t>
            </a:r>
            <a:r>
              <a:rPr lang="en-GB" sz="2000" dirty="0" err="1"/>
              <a:t>suprir</a:t>
            </a:r>
            <a:r>
              <a:rPr lang="en-GB" sz="2000" dirty="0"/>
              <a:t> as </a:t>
            </a:r>
            <a:r>
              <a:rPr lang="en-GB" sz="2000" dirty="0" err="1"/>
              <a:t>necessidades</a:t>
            </a:r>
            <a:r>
              <a:rPr lang="en-GB" sz="2000" dirty="0"/>
              <a:t> </a:t>
            </a:r>
            <a:r>
              <a:rPr lang="en-GB" sz="2000" dirty="0" err="1"/>
              <a:t>básicas</a:t>
            </a:r>
            <a:endParaRPr lang="en-GB" sz="2000" dirty="0"/>
          </a:p>
          <a:p>
            <a:pPr algn="just">
              <a:lnSpc>
                <a:spcPct val="100000"/>
              </a:lnSpc>
              <a:spcBef>
                <a:spcPts val="600"/>
              </a:spcBef>
            </a:pPr>
            <a:r>
              <a:rPr lang="en-GB" sz="2000" b="1" dirty="0" err="1"/>
              <a:t>Desigualdade</a:t>
            </a:r>
            <a:r>
              <a:rPr lang="en-GB" sz="2000" dirty="0"/>
              <a:t>:  As </a:t>
            </a:r>
            <a:r>
              <a:rPr lang="en-GB" sz="2000" dirty="0" err="1"/>
              <a:t>disparidades</a:t>
            </a:r>
            <a:r>
              <a:rPr lang="en-GB" sz="2000" dirty="0"/>
              <a:t> e </a:t>
            </a:r>
            <a:r>
              <a:rPr lang="en-GB" sz="2000" dirty="0" err="1"/>
              <a:t>desigualdades</a:t>
            </a:r>
            <a:r>
              <a:rPr lang="en-GB" sz="2000" dirty="0"/>
              <a:t> entre </a:t>
            </a:r>
            <a:r>
              <a:rPr lang="en-GB" sz="2000" dirty="0" err="1"/>
              <a:t>diferentes</a:t>
            </a:r>
            <a:r>
              <a:rPr lang="en-GB" sz="2000" dirty="0"/>
              <a:t> </a:t>
            </a:r>
            <a:r>
              <a:rPr lang="en-GB" sz="2000" dirty="0" err="1"/>
              <a:t>grupos</a:t>
            </a:r>
            <a:r>
              <a:rPr lang="en-GB" sz="2000" dirty="0"/>
              <a:t> </a:t>
            </a:r>
            <a:r>
              <a:rPr lang="en-GB" sz="2000" dirty="0" err="1"/>
              <a:t>afetam</a:t>
            </a:r>
            <a:r>
              <a:rPr lang="en-GB" sz="2000" dirty="0"/>
              <a:t> </a:t>
            </a:r>
            <a:r>
              <a:rPr lang="en-GB" sz="2000" dirty="0" err="1"/>
              <a:t>negativamente</a:t>
            </a:r>
            <a:r>
              <a:rPr lang="en-GB" sz="2000" dirty="0"/>
              <a:t> a </a:t>
            </a:r>
            <a:r>
              <a:rPr lang="en-GB" sz="2000" dirty="0" err="1"/>
              <a:t>saúde</a:t>
            </a:r>
            <a:r>
              <a:rPr lang="en-GB" sz="2000" dirty="0"/>
              <a:t> mental e o </a:t>
            </a:r>
            <a:r>
              <a:rPr lang="en-GB" sz="2000" dirty="0" err="1"/>
              <a:t>bem-estar</a:t>
            </a:r>
            <a:r>
              <a:rPr lang="en-GB" sz="2000" dirty="0"/>
              <a:t>.</a:t>
            </a:r>
          </a:p>
          <a:p>
            <a:pPr algn="just">
              <a:lnSpc>
                <a:spcPct val="100000"/>
              </a:lnSpc>
              <a:spcBef>
                <a:spcPts val="600"/>
              </a:spcBef>
            </a:pPr>
            <a:r>
              <a:rPr lang="en-GB" sz="2000" b="1" dirty="0" err="1"/>
              <a:t>Isolamento</a:t>
            </a:r>
            <a:r>
              <a:rPr lang="en-GB" sz="2000" b="1" dirty="0"/>
              <a:t> social e </a:t>
            </a:r>
            <a:r>
              <a:rPr lang="en-GB" sz="2000" b="1" dirty="0" err="1"/>
              <a:t>solidão</a:t>
            </a:r>
            <a:r>
              <a:rPr lang="en-GB" sz="2000" dirty="0"/>
              <a:t>:  As </a:t>
            </a:r>
            <a:r>
              <a:rPr lang="en-GB" sz="2000" dirty="0" err="1"/>
              <a:t>pessoas</a:t>
            </a:r>
            <a:r>
              <a:rPr lang="en-GB" sz="2000" dirty="0"/>
              <a:t> que </a:t>
            </a:r>
            <a:r>
              <a:rPr lang="en-GB" sz="2000" dirty="0" err="1"/>
              <a:t>vivem</a:t>
            </a:r>
            <a:r>
              <a:rPr lang="en-GB" sz="2000" dirty="0"/>
              <a:t> </a:t>
            </a:r>
            <a:r>
              <a:rPr lang="en-GB" sz="2000" dirty="0" err="1"/>
              <a:t>em</a:t>
            </a:r>
            <a:r>
              <a:rPr lang="en-GB" sz="2000" dirty="0"/>
              <a:t> </a:t>
            </a:r>
            <a:r>
              <a:rPr lang="en-GB" sz="2000" dirty="0" err="1"/>
              <a:t>comunidades</a:t>
            </a:r>
            <a:r>
              <a:rPr lang="en-GB" sz="2000" dirty="0"/>
              <a:t> que </a:t>
            </a:r>
            <a:r>
              <a:rPr lang="en-GB" sz="2000" dirty="0" err="1"/>
              <a:t>não</a:t>
            </a:r>
            <a:r>
              <a:rPr lang="en-GB" sz="2000" dirty="0"/>
              <a:t> </a:t>
            </a:r>
            <a:r>
              <a:rPr lang="en-GB" sz="2000" dirty="0" err="1"/>
              <a:t>são</a:t>
            </a:r>
            <a:r>
              <a:rPr lang="en-GB" sz="2000" dirty="0"/>
              <a:t> </a:t>
            </a:r>
            <a:r>
              <a:rPr lang="en-GB" sz="2000" dirty="0" err="1"/>
              <a:t>inclusivas</a:t>
            </a:r>
            <a:r>
              <a:rPr lang="en-GB" sz="2000" dirty="0"/>
              <a:t> </a:t>
            </a:r>
            <a:r>
              <a:rPr lang="en-GB" sz="2000" dirty="0" err="1"/>
              <a:t>sofrem</a:t>
            </a:r>
            <a:r>
              <a:rPr lang="en-GB" sz="2000" dirty="0"/>
              <a:t> </a:t>
            </a:r>
            <a:r>
              <a:rPr lang="en-GB" sz="2000" dirty="0" err="1"/>
              <a:t>marginalização</a:t>
            </a:r>
            <a:r>
              <a:rPr lang="en-GB" sz="2000" dirty="0"/>
              <a:t> e </a:t>
            </a:r>
            <a:r>
              <a:rPr lang="en-GB" sz="2000" dirty="0" err="1"/>
              <a:t>exclusão</a:t>
            </a:r>
            <a:r>
              <a:rPr lang="en-GB" sz="2000" dirty="0"/>
              <a:t>.</a:t>
            </a:r>
          </a:p>
          <a:p>
            <a:pPr algn="just">
              <a:lnSpc>
                <a:spcPct val="100000"/>
              </a:lnSpc>
              <a:spcBef>
                <a:spcPts val="600"/>
              </a:spcBef>
            </a:pPr>
            <a:r>
              <a:rPr lang="en-GB" sz="2000" b="1" dirty="0" err="1"/>
              <a:t>Baixos</a:t>
            </a:r>
            <a:r>
              <a:rPr lang="en-GB" sz="2000" b="1" dirty="0"/>
              <a:t> </a:t>
            </a:r>
            <a:r>
              <a:rPr lang="en-GB" sz="2000" b="1" dirty="0" err="1"/>
              <a:t>níveis</a:t>
            </a:r>
            <a:r>
              <a:rPr lang="en-GB" sz="2000" b="1" dirty="0"/>
              <a:t> de </a:t>
            </a:r>
            <a:r>
              <a:rPr lang="en-GB" sz="2000" b="1" dirty="0" err="1"/>
              <a:t>educação</a:t>
            </a:r>
            <a:r>
              <a:rPr lang="en-GB" sz="2000" dirty="0"/>
              <a:t>: </a:t>
            </a:r>
            <a:r>
              <a:rPr lang="en-GB" sz="2000" dirty="0" err="1"/>
              <a:t>reduzem</a:t>
            </a:r>
            <a:r>
              <a:rPr lang="en-GB" sz="2000" dirty="0"/>
              <a:t> as </a:t>
            </a:r>
            <a:r>
              <a:rPr lang="en-GB" sz="2000" dirty="0" err="1"/>
              <a:t>oportunidades</a:t>
            </a:r>
            <a:r>
              <a:rPr lang="en-GB" sz="2000" dirty="0"/>
              <a:t> de </a:t>
            </a:r>
            <a:r>
              <a:rPr lang="en-GB" sz="2000" dirty="0" err="1"/>
              <a:t>participação</a:t>
            </a:r>
            <a:r>
              <a:rPr lang="en-GB" sz="2000" dirty="0"/>
              <a:t> plena e </a:t>
            </a:r>
            <a:r>
              <a:rPr lang="en-GB" sz="2000" dirty="0" err="1"/>
              <a:t>ativa</a:t>
            </a:r>
            <a:r>
              <a:rPr lang="en-GB" sz="2000" dirty="0"/>
              <a:t> </a:t>
            </a:r>
            <a:r>
              <a:rPr lang="en-GB" sz="2000" dirty="0" err="1"/>
              <a:t>na</a:t>
            </a:r>
            <a:r>
              <a:rPr lang="en-GB" sz="2000" dirty="0"/>
              <a:t> </a:t>
            </a:r>
            <a:r>
              <a:rPr lang="en-GB" sz="2000" dirty="0" err="1"/>
              <a:t>sociedade</a:t>
            </a:r>
            <a:endParaRPr lang="en-GB" sz="2000" dirty="0"/>
          </a:p>
          <a:p>
            <a:pPr algn="just">
              <a:lnSpc>
                <a:spcPct val="100000"/>
              </a:lnSpc>
              <a:spcBef>
                <a:spcPts val="600"/>
              </a:spcBef>
            </a:pPr>
            <a:r>
              <a:rPr lang="en-GB" sz="2000" b="1" dirty="0" err="1"/>
              <a:t>Mudanças</a:t>
            </a:r>
            <a:r>
              <a:rPr lang="en-GB" sz="2000" b="1" dirty="0"/>
              <a:t> </a:t>
            </a:r>
            <a:r>
              <a:rPr lang="en-GB" sz="2000" b="1" dirty="0" err="1"/>
              <a:t>sociais</a:t>
            </a:r>
            <a:r>
              <a:rPr lang="en-GB" sz="2000" b="1" dirty="0"/>
              <a:t> </a:t>
            </a:r>
            <a:r>
              <a:rPr lang="en-GB" sz="2000" b="1" dirty="0" err="1"/>
              <a:t>rápidas</a:t>
            </a:r>
            <a:r>
              <a:rPr lang="en-GB" sz="2000" b="1" dirty="0"/>
              <a:t>: </a:t>
            </a:r>
            <a:r>
              <a:rPr lang="en-GB" sz="2000" dirty="0" err="1"/>
              <a:t>influenciam</a:t>
            </a:r>
            <a:r>
              <a:rPr lang="en-GB" sz="2000" dirty="0"/>
              <a:t> </a:t>
            </a:r>
            <a:r>
              <a:rPr lang="en-GB" sz="2000" dirty="0" err="1"/>
              <a:t>os</a:t>
            </a:r>
            <a:r>
              <a:rPr lang="en-GB" sz="2000" dirty="0"/>
              <a:t> </a:t>
            </a:r>
            <a:r>
              <a:rPr lang="en-GB" sz="2000" dirty="0" err="1"/>
              <a:t>valores</a:t>
            </a:r>
            <a:r>
              <a:rPr lang="en-GB" sz="2000" dirty="0"/>
              <a:t>, </a:t>
            </a:r>
            <a:r>
              <a:rPr lang="en-GB" sz="2000" dirty="0" err="1"/>
              <a:t>crenças</a:t>
            </a:r>
            <a:r>
              <a:rPr lang="en-GB" sz="2000" dirty="0"/>
              <a:t> e </a:t>
            </a:r>
            <a:r>
              <a:rPr lang="en-GB" sz="2000" dirty="0" err="1"/>
              <a:t>comportamentos</a:t>
            </a:r>
            <a:r>
              <a:rPr lang="en-GB" sz="2000" dirty="0"/>
              <a:t> da </a:t>
            </a:r>
            <a:r>
              <a:rPr lang="en-GB" sz="2000" dirty="0" err="1"/>
              <a:t>sociedade</a:t>
            </a:r>
            <a:r>
              <a:rPr lang="en-GB" sz="2000" dirty="0"/>
              <a:t> e </a:t>
            </a:r>
            <a:r>
              <a:rPr lang="en-GB" sz="2000" dirty="0" err="1"/>
              <a:t>podem</a:t>
            </a:r>
            <a:r>
              <a:rPr lang="en-GB" sz="2000" dirty="0"/>
              <a:t> </a:t>
            </a:r>
            <a:r>
              <a:rPr lang="en-GB" sz="2000" dirty="0" err="1"/>
              <a:t>afetar</a:t>
            </a:r>
            <a:r>
              <a:rPr lang="en-GB" sz="2000" dirty="0"/>
              <a:t> </a:t>
            </a:r>
            <a:r>
              <a:rPr lang="en-GB" sz="2000" dirty="0" err="1"/>
              <a:t>nosso</a:t>
            </a:r>
            <a:r>
              <a:rPr lang="en-GB" sz="2000" dirty="0"/>
              <a:t> </a:t>
            </a:r>
            <a:r>
              <a:rPr lang="en-GB" sz="2000" dirty="0" err="1"/>
              <a:t>bem-estar</a:t>
            </a:r>
            <a:r>
              <a:rPr lang="en-GB" sz="2000" dirty="0"/>
              <a:t> e </a:t>
            </a:r>
            <a:r>
              <a:rPr lang="en-GB" sz="2000" dirty="0" err="1"/>
              <a:t>nosso</a:t>
            </a:r>
            <a:r>
              <a:rPr lang="en-GB" sz="2000" dirty="0"/>
              <a:t> modo de </a:t>
            </a:r>
            <a:r>
              <a:rPr lang="en-GB" sz="2000" dirty="0" err="1"/>
              <a:t>vida</a:t>
            </a:r>
            <a:r>
              <a:rPr lang="en-GB" sz="2000" dirty="0"/>
              <a:t>. </a:t>
            </a:r>
            <a:endParaRPr lang="en-CH" sz="2000" dirty="0"/>
          </a:p>
          <a:p>
            <a:endParaRPr lang="en-GB" dirty="0"/>
          </a:p>
          <a:p>
            <a:pPr lvl="1"/>
            <a:endParaRPr lang="en-GB" dirty="0"/>
          </a:p>
          <a:p>
            <a:endParaRPr lang="en-CH" dirty="0"/>
          </a:p>
        </p:txBody>
      </p:sp>
      <p:sp>
        <p:nvSpPr>
          <p:cNvPr id="2" name="Title 1">
            <a:extLst>
              <a:ext uri="{FF2B5EF4-FFF2-40B4-BE49-F238E27FC236}">
                <a16:creationId xmlns:a16="http://schemas.microsoft.com/office/drawing/2014/main" id="{865D619F-7B4B-44D8-84C7-A20FD7D77A0C}"/>
              </a:ext>
            </a:extLst>
          </p:cNvPr>
          <p:cNvSpPr>
            <a:spLocks noGrp="1"/>
          </p:cNvSpPr>
          <p:nvPr>
            <p:ph type="title"/>
          </p:nvPr>
        </p:nvSpPr>
        <p:spPr>
          <a:xfrm>
            <a:off x="388630" y="514614"/>
            <a:ext cx="11174400" cy="564378"/>
          </a:xfrm>
        </p:spPr>
        <p:txBody>
          <a:bodyPr/>
          <a:lstStyle/>
          <a:p>
            <a:pPr algn="ctr"/>
            <a:r>
              <a:rPr lang="en-US" dirty="0" err="1"/>
              <a:t>Apresentação</a:t>
            </a:r>
            <a:r>
              <a:rPr lang="en-US" dirty="0"/>
              <a:t>: </a:t>
            </a:r>
            <a:r>
              <a:rPr lang="en-US" dirty="0" err="1"/>
              <a:t>Proteger</a:t>
            </a:r>
            <a:r>
              <a:rPr lang="en-US" dirty="0"/>
              <a:t> e </a:t>
            </a:r>
            <a:r>
              <a:rPr lang="en-US" dirty="0" err="1"/>
              <a:t>promover</a:t>
            </a:r>
            <a:r>
              <a:rPr lang="en-US" dirty="0"/>
              <a:t> a </a:t>
            </a:r>
            <a:r>
              <a:rPr lang="en-US" dirty="0" err="1"/>
              <a:t>saúde</a:t>
            </a:r>
            <a:r>
              <a:rPr lang="en-US" dirty="0"/>
              <a:t> mental e o </a:t>
            </a:r>
            <a:r>
              <a:rPr lang="en-US" dirty="0" err="1"/>
              <a:t>bem-estar</a:t>
            </a:r>
            <a:r>
              <a:rPr lang="en-US" dirty="0"/>
              <a:t> - 3</a:t>
            </a:r>
            <a:endParaRPr lang="en-CH" dirty="0"/>
          </a:p>
        </p:txBody>
      </p:sp>
    </p:spTree>
    <p:extLst>
      <p:ext uri="{BB962C8B-B14F-4D97-AF65-F5344CB8AC3E}">
        <p14:creationId xmlns:p14="http://schemas.microsoft.com/office/powerpoint/2010/main" val="1115459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411C71D-F681-CA4D-BEAB-C7B0412DFA7C}"/>
              </a:ext>
            </a:extLst>
          </p:cNvPr>
          <p:cNvSpPr>
            <a:spLocks noGrp="1"/>
          </p:cNvSpPr>
          <p:nvPr>
            <p:ph type="body" sz="quarter" idx="13"/>
          </p:nvPr>
        </p:nvSpPr>
        <p:spPr>
          <a:xfrm>
            <a:off x="544785" y="1480262"/>
            <a:ext cx="11174400" cy="360000"/>
          </a:xfrm>
        </p:spPr>
        <p:txBody>
          <a:bodyPr/>
          <a:lstStyle/>
          <a:p>
            <a:r>
              <a:rPr lang="en-US" kern="0" spc="0" dirty="0"/>
              <a:t> O que </a:t>
            </a:r>
            <a:r>
              <a:rPr lang="en-US" kern="0" spc="0" dirty="0" err="1"/>
              <a:t>pode</a:t>
            </a:r>
            <a:r>
              <a:rPr lang="en-US" kern="0" spc="0" dirty="0"/>
              <a:t> </a:t>
            </a:r>
            <a:r>
              <a:rPr lang="en-US" kern="0" spc="0" dirty="0" err="1"/>
              <a:t>afetar</a:t>
            </a:r>
            <a:r>
              <a:rPr lang="en-US" kern="0" spc="0" dirty="0"/>
              <a:t> </a:t>
            </a:r>
            <a:r>
              <a:rPr lang="en-US" kern="0" spc="0" dirty="0" err="1"/>
              <a:t>negativamente</a:t>
            </a:r>
            <a:r>
              <a:rPr lang="en-US" kern="0" spc="0" dirty="0"/>
              <a:t> a saúde mental e o </a:t>
            </a:r>
            <a:r>
              <a:rPr lang="en-US" kern="0" spc="0" dirty="0" err="1"/>
              <a:t>bem-estar</a:t>
            </a:r>
            <a:r>
              <a:rPr lang="en-US" kern="0" spc="0" dirty="0"/>
              <a:t>? (d)</a:t>
            </a:r>
          </a:p>
        </p:txBody>
      </p:sp>
      <p:sp>
        <p:nvSpPr>
          <p:cNvPr id="2" name="Title 1">
            <a:extLst>
              <a:ext uri="{FF2B5EF4-FFF2-40B4-BE49-F238E27FC236}">
                <a16:creationId xmlns:a16="http://schemas.microsoft.com/office/drawing/2014/main" id="{ACEE9C09-55F2-4395-B485-534D2C5398D7}"/>
              </a:ext>
            </a:extLst>
          </p:cNvPr>
          <p:cNvSpPr>
            <a:spLocks noGrp="1"/>
          </p:cNvSpPr>
          <p:nvPr>
            <p:ph type="title"/>
          </p:nvPr>
        </p:nvSpPr>
        <p:spPr>
          <a:xfrm>
            <a:off x="388629" y="514614"/>
            <a:ext cx="11292977" cy="628272"/>
          </a:xfrm>
        </p:spPr>
        <p:txBody>
          <a:bodyPr/>
          <a:lstStyle/>
          <a:p>
            <a:pPr algn="ctr"/>
            <a:r>
              <a:rPr lang="en-US" dirty="0" err="1"/>
              <a:t>Apresentação</a:t>
            </a:r>
            <a:r>
              <a:rPr lang="en-US" dirty="0"/>
              <a:t>: </a:t>
            </a:r>
            <a:r>
              <a:rPr lang="en-US" dirty="0" err="1"/>
              <a:t>Proteger</a:t>
            </a:r>
            <a:r>
              <a:rPr lang="en-US" dirty="0"/>
              <a:t> e </a:t>
            </a:r>
            <a:r>
              <a:rPr lang="en-US" dirty="0" err="1"/>
              <a:t>promover</a:t>
            </a:r>
            <a:r>
              <a:rPr lang="en-US" dirty="0"/>
              <a:t> a </a:t>
            </a:r>
            <a:r>
              <a:rPr lang="en-US" dirty="0" err="1"/>
              <a:t>saúde</a:t>
            </a:r>
            <a:r>
              <a:rPr lang="en-US" dirty="0"/>
              <a:t> mental e o </a:t>
            </a:r>
            <a:r>
              <a:rPr lang="en-US" dirty="0" err="1"/>
              <a:t>bem-estar</a:t>
            </a:r>
            <a:r>
              <a:rPr lang="en-US" dirty="0"/>
              <a:t> - 4</a:t>
            </a:r>
            <a:endParaRPr lang="en-CH" dirty="0"/>
          </a:p>
        </p:txBody>
      </p:sp>
      <p:sp>
        <p:nvSpPr>
          <p:cNvPr id="7" name="Content Placeholder 2">
            <a:extLst>
              <a:ext uri="{FF2B5EF4-FFF2-40B4-BE49-F238E27FC236}">
                <a16:creationId xmlns:a16="http://schemas.microsoft.com/office/drawing/2014/main" id="{FF5E9C08-C98F-C84E-B075-5B43092E628F}"/>
              </a:ext>
            </a:extLst>
          </p:cNvPr>
          <p:cNvSpPr txBox="1">
            <a:spLocks/>
          </p:cNvSpPr>
          <p:nvPr/>
        </p:nvSpPr>
        <p:spPr>
          <a:xfrm>
            <a:off x="526415" y="2199557"/>
            <a:ext cx="11174412" cy="34371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600"/>
              </a:spcBef>
            </a:pPr>
            <a:r>
              <a:rPr lang="en-GB" sz="2000" b="1" dirty="0" err="1"/>
              <a:t>Emergências</a:t>
            </a:r>
            <a:r>
              <a:rPr lang="en-GB" sz="2000" b="1" dirty="0"/>
              <a:t>: </a:t>
            </a:r>
            <a:r>
              <a:rPr lang="en-GB" sz="2000" dirty="0"/>
              <a:t>As </a:t>
            </a:r>
            <a:r>
              <a:rPr lang="en-GB" sz="2000" dirty="0" err="1"/>
              <a:t>pessoas</a:t>
            </a:r>
            <a:r>
              <a:rPr lang="en-GB" sz="2000" dirty="0"/>
              <a:t> </a:t>
            </a:r>
            <a:r>
              <a:rPr lang="en-GB" sz="2000" dirty="0" err="1"/>
              <a:t>frequentemente</a:t>
            </a:r>
            <a:r>
              <a:rPr lang="en-GB" sz="2000" dirty="0"/>
              <a:t> </a:t>
            </a:r>
            <a:r>
              <a:rPr lang="en-GB" sz="2000" dirty="0" err="1"/>
              <a:t>enfrentam</a:t>
            </a:r>
            <a:r>
              <a:rPr lang="en-GB" sz="2000" dirty="0"/>
              <a:t> </a:t>
            </a:r>
            <a:r>
              <a:rPr lang="en-GB" sz="2000" dirty="0" err="1"/>
              <a:t>situações</a:t>
            </a:r>
            <a:r>
              <a:rPr lang="en-GB" sz="2000" dirty="0"/>
              <a:t> </a:t>
            </a:r>
            <a:r>
              <a:rPr lang="en-GB" sz="2000" dirty="0" err="1"/>
              <a:t>difíceis</a:t>
            </a:r>
            <a:r>
              <a:rPr lang="en-GB" sz="2000" dirty="0"/>
              <a:t> que as </a:t>
            </a:r>
            <a:r>
              <a:rPr lang="en-GB" sz="2000" dirty="0" err="1"/>
              <a:t>afetam</a:t>
            </a:r>
            <a:r>
              <a:rPr lang="en-GB" sz="2000" dirty="0"/>
              <a:t> </a:t>
            </a:r>
            <a:r>
              <a:rPr lang="en-GB" sz="2000" dirty="0" err="1"/>
              <a:t>negativamente</a:t>
            </a:r>
            <a:r>
              <a:rPr lang="en-GB" sz="2000" dirty="0"/>
              <a:t> e </a:t>
            </a:r>
            <a:r>
              <a:rPr lang="en-GB" sz="2000" dirty="0" err="1"/>
              <a:t>têm</a:t>
            </a:r>
            <a:r>
              <a:rPr lang="en-GB" sz="2000" dirty="0"/>
              <a:t> </a:t>
            </a:r>
            <a:r>
              <a:rPr lang="en-GB" sz="2000" dirty="0" err="1"/>
              <a:t>efeitos</a:t>
            </a:r>
            <a:r>
              <a:rPr lang="en-GB" sz="2000" dirty="0"/>
              <a:t> </a:t>
            </a:r>
            <a:r>
              <a:rPr lang="en-GB" sz="2000" dirty="0" err="1"/>
              <a:t>duradouros</a:t>
            </a:r>
            <a:r>
              <a:rPr lang="en-GB" sz="2000" dirty="0"/>
              <a:t>.</a:t>
            </a:r>
          </a:p>
          <a:p>
            <a:pPr algn="just">
              <a:lnSpc>
                <a:spcPct val="100000"/>
              </a:lnSpc>
              <a:spcBef>
                <a:spcPts val="600"/>
              </a:spcBef>
            </a:pPr>
            <a:r>
              <a:rPr lang="en-GB" sz="2000" b="1" dirty="0" err="1"/>
              <a:t>Condições</a:t>
            </a:r>
            <a:r>
              <a:rPr lang="en-GB" sz="2000" b="1" dirty="0"/>
              <a:t> de </a:t>
            </a:r>
            <a:r>
              <a:rPr lang="en-GB" sz="2000" b="1" dirty="0" err="1"/>
              <a:t>trabalho</a:t>
            </a:r>
            <a:r>
              <a:rPr lang="en-GB" sz="2000" b="1" dirty="0"/>
              <a:t> </a:t>
            </a:r>
            <a:r>
              <a:rPr lang="en-GB" sz="2000" b="1" dirty="0" err="1"/>
              <a:t>estressantes</a:t>
            </a:r>
            <a:r>
              <a:rPr lang="en-GB" sz="2000" b="1" dirty="0"/>
              <a:t>: </a:t>
            </a:r>
            <a:r>
              <a:rPr lang="en-GB" sz="2000" dirty="0" err="1"/>
              <a:t>Exigências</a:t>
            </a:r>
            <a:r>
              <a:rPr lang="en-GB" sz="2000" dirty="0"/>
              <a:t> </a:t>
            </a:r>
            <a:r>
              <a:rPr lang="en-GB" sz="2000" dirty="0" err="1"/>
              <a:t>excessivas</a:t>
            </a:r>
            <a:r>
              <a:rPr lang="en-GB" sz="2000" dirty="0"/>
              <a:t>, </a:t>
            </a:r>
            <a:r>
              <a:rPr lang="en-GB" sz="2000" dirty="0" err="1"/>
              <a:t>falta</a:t>
            </a:r>
            <a:r>
              <a:rPr lang="en-GB" sz="2000" dirty="0"/>
              <a:t> de </a:t>
            </a:r>
            <a:r>
              <a:rPr lang="en-GB" sz="2000" dirty="0" err="1"/>
              <a:t>apoio</a:t>
            </a:r>
            <a:r>
              <a:rPr lang="en-GB" sz="2000" dirty="0"/>
              <a:t> e </a:t>
            </a:r>
            <a:r>
              <a:rPr lang="en-GB" sz="2000" dirty="0" err="1"/>
              <a:t>incentivo</a:t>
            </a:r>
            <a:r>
              <a:rPr lang="en-GB" sz="2000" dirty="0"/>
              <a:t> e </a:t>
            </a:r>
            <a:r>
              <a:rPr lang="en-GB" sz="2000" dirty="0" err="1"/>
              <a:t>riscos</a:t>
            </a:r>
            <a:r>
              <a:rPr lang="en-GB" sz="2000" dirty="0"/>
              <a:t> à </a:t>
            </a:r>
            <a:r>
              <a:rPr lang="en-GB" sz="2000" dirty="0" err="1"/>
              <a:t>saúde</a:t>
            </a:r>
            <a:r>
              <a:rPr lang="en-GB" sz="2000" dirty="0"/>
              <a:t> </a:t>
            </a:r>
            <a:r>
              <a:rPr lang="en-GB" sz="2000" dirty="0" err="1"/>
              <a:t>podem</a:t>
            </a:r>
            <a:r>
              <a:rPr lang="en-GB" sz="2000" dirty="0"/>
              <a:t> </a:t>
            </a:r>
            <a:r>
              <a:rPr lang="en-GB" sz="2000" dirty="0" err="1"/>
              <a:t>fazer</a:t>
            </a:r>
            <a:r>
              <a:rPr lang="en-GB" sz="2000" dirty="0"/>
              <a:t> com que </a:t>
            </a:r>
            <a:r>
              <a:rPr lang="en-GB" sz="2000" dirty="0" err="1"/>
              <a:t>uma</a:t>
            </a:r>
            <a:r>
              <a:rPr lang="en-GB" sz="2000" dirty="0"/>
              <a:t> </a:t>
            </a:r>
            <a:r>
              <a:rPr lang="en-GB" sz="2000" dirty="0" err="1"/>
              <a:t>pessoa</a:t>
            </a:r>
            <a:r>
              <a:rPr lang="en-GB" sz="2000" dirty="0"/>
              <a:t> se </a:t>
            </a:r>
            <a:r>
              <a:rPr lang="en-GB" sz="2000" dirty="0" err="1"/>
              <a:t>sinta</a:t>
            </a:r>
            <a:r>
              <a:rPr lang="en-GB" sz="2000" dirty="0"/>
              <a:t> </a:t>
            </a:r>
            <a:r>
              <a:rPr lang="en-GB" sz="2000" dirty="0" err="1"/>
              <a:t>vulnerável</a:t>
            </a:r>
            <a:r>
              <a:rPr lang="en-GB" sz="2000" dirty="0"/>
              <a:t> e </a:t>
            </a:r>
            <a:r>
              <a:rPr lang="en-GB" sz="2000" dirty="0" err="1"/>
              <a:t>incapaz</a:t>
            </a:r>
            <a:r>
              <a:rPr lang="en-GB" sz="2000" dirty="0"/>
              <a:t> de lidar com a </a:t>
            </a:r>
            <a:r>
              <a:rPr lang="en-GB" sz="2000" dirty="0" err="1"/>
              <a:t>situação</a:t>
            </a:r>
            <a:r>
              <a:rPr lang="en-GB" sz="2000" dirty="0"/>
              <a:t>.</a:t>
            </a:r>
          </a:p>
          <a:p>
            <a:pPr algn="just">
              <a:lnSpc>
                <a:spcPct val="100000"/>
              </a:lnSpc>
              <a:spcBef>
                <a:spcPts val="600"/>
              </a:spcBef>
            </a:pPr>
            <a:r>
              <a:rPr lang="en-GB" sz="2000" b="1" dirty="0" err="1"/>
              <a:t>Discriminação</a:t>
            </a:r>
            <a:r>
              <a:rPr lang="en-GB" sz="2000" b="1" dirty="0"/>
              <a:t> e </a:t>
            </a:r>
            <a:r>
              <a:rPr lang="en-GB" sz="2000" b="1" dirty="0" err="1"/>
              <a:t>outras</a:t>
            </a:r>
            <a:r>
              <a:rPr lang="en-GB" sz="2000" b="1" dirty="0"/>
              <a:t> </a:t>
            </a:r>
            <a:r>
              <a:rPr lang="en-GB" sz="2000" b="1" dirty="0" err="1"/>
              <a:t>violações</a:t>
            </a:r>
            <a:r>
              <a:rPr lang="en-GB" sz="2000" b="1" dirty="0"/>
              <a:t> dos </a:t>
            </a:r>
            <a:r>
              <a:rPr lang="en-GB" sz="2000" b="1" dirty="0" err="1"/>
              <a:t>direitos</a:t>
            </a:r>
            <a:r>
              <a:rPr lang="en-GB" sz="2000" b="1" dirty="0"/>
              <a:t> </a:t>
            </a:r>
            <a:r>
              <a:rPr lang="en-GB" sz="2000" b="1" dirty="0" err="1"/>
              <a:t>humanos</a:t>
            </a:r>
            <a:r>
              <a:rPr lang="en-GB" sz="2000" b="1" dirty="0"/>
              <a:t>:</a:t>
            </a:r>
            <a:r>
              <a:rPr lang="en-GB" sz="2000" dirty="0"/>
              <a:t> </a:t>
            </a:r>
            <a:r>
              <a:rPr lang="en-GB" sz="2000" dirty="0" err="1"/>
              <a:t>têm</a:t>
            </a:r>
            <a:r>
              <a:rPr lang="en-GB" sz="2000" dirty="0"/>
              <a:t> um </a:t>
            </a:r>
            <a:r>
              <a:rPr lang="en-GB" sz="2000" dirty="0" err="1"/>
              <a:t>impacto</a:t>
            </a:r>
            <a:r>
              <a:rPr lang="en-GB" sz="2000" dirty="0"/>
              <a:t> </a:t>
            </a:r>
            <a:r>
              <a:rPr lang="en-GB" sz="2000" dirty="0" err="1"/>
              <a:t>negativo</a:t>
            </a:r>
            <a:r>
              <a:rPr lang="en-GB" sz="2000" dirty="0"/>
              <a:t> </a:t>
            </a:r>
            <a:r>
              <a:rPr lang="en-GB" sz="2000" dirty="0" err="1"/>
              <a:t>na</a:t>
            </a:r>
            <a:r>
              <a:rPr lang="en-GB" sz="2000" dirty="0"/>
              <a:t> </a:t>
            </a:r>
            <a:r>
              <a:rPr lang="en-GB" sz="2000" dirty="0" err="1"/>
              <a:t>autoestima</a:t>
            </a:r>
            <a:r>
              <a:rPr lang="en-GB" sz="2000" dirty="0"/>
              <a:t>, </a:t>
            </a:r>
            <a:r>
              <a:rPr lang="en-GB" sz="2000" dirty="0" err="1"/>
              <a:t>na</a:t>
            </a:r>
            <a:r>
              <a:rPr lang="en-GB" sz="2000" dirty="0"/>
              <a:t> </a:t>
            </a:r>
            <a:r>
              <a:rPr lang="en-GB" sz="2000" dirty="0" err="1"/>
              <a:t>confiança</a:t>
            </a:r>
            <a:r>
              <a:rPr lang="en-GB" sz="2000" dirty="0"/>
              <a:t>, no </a:t>
            </a:r>
            <a:r>
              <a:rPr lang="en-GB" sz="2000" dirty="0" err="1"/>
              <a:t>controle</a:t>
            </a:r>
            <a:r>
              <a:rPr lang="en-GB" sz="2000" dirty="0"/>
              <a:t> </a:t>
            </a:r>
            <a:r>
              <a:rPr lang="en-GB" sz="2000" dirty="0" err="1"/>
              <a:t>sobre</a:t>
            </a:r>
            <a:r>
              <a:rPr lang="en-GB" sz="2000" dirty="0"/>
              <a:t> a </a:t>
            </a:r>
            <a:r>
              <a:rPr lang="en-GB" sz="2000" dirty="0" err="1"/>
              <a:t>própria</a:t>
            </a:r>
            <a:r>
              <a:rPr lang="en-GB" sz="2000" dirty="0"/>
              <a:t> </a:t>
            </a:r>
            <a:r>
              <a:rPr lang="en-GB" sz="2000" dirty="0" err="1"/>
              <a:t>vida</a:t>
            </a:r>
            <a:r>
              <a:rPr lang="en-GB" sz="2000" dirty="0"/>
              <a:t> e </a:t>
            </a:r>
            <a:r>
              <a:rPr lang="en-GB" sz="2000" dirty="0" err="1"/>
              <a:t>na</a:t>
            </a:r>
            <a:r>
              <a:rPr lang="en-GB" sz="2000" dirty="0"/>
              <a:t> </a:t>
            </a:r>
            <a:r>
              <a:rPr lang="en-GB" sz="2000" dirty="0" err="1"/>
              <a:t>esperança</a:t>
            </a:r>
            <a:r>
              <a:rPr lang="en-GB" sz="2000" dirty="0"/>
              <a:t> no </a:t>
            </a:r>
            <a:r>
              <a:rPr lang="en-GB" sz="2000" dirty="0" err="1"/>
              <a:t>futuro</a:t>
            </a:r>
            <a:r>
              <a:rPr lang="en-GB" sz="2000" dirty="0"/>
              <a:t> de </a:t>
            </a:r>
            <a:r>
              <a:rPr lang="en-GB" sz="2000" dirty="0" err="1"/>
              <a:t>uma</a:t>
            </a:r>
            <a:r>
              <a:rPr lang="en-GB" sz="2000" dirty="0"/>
              <a:t> </a:t>
            </a:r>
            <a:r>
              <a:rPr lang="en-GB" sz="2000" dirty="0" err="1"/>
              <a:t>pessoa</a:t>
            </a:r>
            <a:r>
              <a:rPr lang="en-GB" sz="2000" dirty="0"/>
              <a:t>.</a:t>
            </a:r>
          </a:p>
          <a:p>
            <a:pPr algn="just">
              <a:lnSpc>
                <a:spcPct val="100000"/>
              </a:lnSpc>
              <a:spcBef>
                <a:spcPts val="600"/>
              </a:spcBef>
            </a:pPr>
            <a:r>
              <a:rPr lang="en-GB" sz="2000" b="1" dirty="0" err="1"/>
              <a:t>Violência</a:t>
            </a:r>
            <a:r>
              <a:rPr lang="en-GB" sz="2000" b="1" dirty="0"/>
              <a:t> e </a:t>
            </a:r>
            <a:r>
              <a:rPr lang="en-GB" sz="2000" b="1" dirty="0" err="1"/>
              <a:t>abuso</a:t>
            </a:r>
            <a:r>
              <a:rPr lang="en-GB" sz="2000" b="1" dirty="0"/>
              <a:t>: </a:t>
            </a:r>
            <a:r>
              <a:rPr lang="en-GB" sz="2000" dirty="0" err="1"/>
              <a:t>impactos</a:t>
            </a:r>
            <a:r>
              <a:rPr lang="en-GB" sz="2000" dirty="0"/>
              <a:t> </a:t>
            </a:r>
            <a:r>
              <a:rPr lang="en-GB" sz="2000" dirty="0" err="1"/>
              <a:t>psicológicos</a:t>
            </a:r>
            <a:r>
              <a:rPr lang="en-GB" sz="2000" dirty="0"/>
              <a:t> </a:t>
            </a:r>
            <a:r>
              <a:rPr lang="en-GB" sz="2000" dirty="0" err="1"/>
              <a:t>negativos</a:t>
            </a:r>
            <a:r>
              <a:rPr lang="en-GB" sz="2000" dirty="0"/>
              <a:t> </a:t>
            </a:r>
            <a:r>
              <a:rPr lang="en-GB" sz="2000" dirty="0" err="1"/>
              <a:t>importantes</a:t>
            </a:r>
            <a:r>
              <a:rPr lang="en-GB" sz="2000" dirty="0"/>
              <a:t> da </a:t>
            </a:r>
            <a:r>
              <a:rPr lang="en-GB" sz="2000" dirty="0" err="1"/>
              <a:t>violência</a:t>
            </a:r>
            <a:r>
              <a:rPr lang="en-GB" sz="2000" dirty="0"/>
              <a:t> e do </a:t>
            </a:r>
            <a:r>
              <a:rPr lang="en-GB" sz="2000" dirty="0" err="1"/>
              <a:t>abuso</a:t>
            </a:r>
            <a:r>
              <a:rPr lang="en-GB" sz="2000" dirty="0"/>
              <a:t>.</a:t>
            </a:r>
          </a:p>
          <a:p>
            <a:pPr algn="just">
              <a:lnSpc>
                <a:spcPct val="100000"/>
              </a:lnSpc>
              <a:spcBef>
                <a:spcPts val="600"/>
              </a:spcBef>
            </a:pPr>
            <a:r>
              <a:rPr lang="en-GB" sz="2000" b="1" dirty="0" err="1"/>
              <a:t>Condições</a:t>
            </a:r>
            <a:r>
              <a:rPr lang="en-GB" sz="2000" b="1" dirty="0"/>
              <a:t> de </a:t>
            </a:r>
            <a:r>
              <a:rPr lang="en-GB" sz="2000" b="1" dirty="0" err="1"/>
              <a:t>saúde</a:t>
            </a:r>
            <a:r>
              <a:rPr lang="en-GB" sz="2000" b="1" dirty="0"/>
              <a:t> </a:t>
            </a:r>
            <a:r>
              <a:rPr lang="en-GB" sz="2000" b="1" dirty="0" err="1"/>
              <a:t>física</a:t>
            </a:r>
            <a:r>
              <a:rPr lang="en-GB" sz="2000" b="1" dirty="0"/>
              <a:t>: </a:t>
            </a:r>
            <a:r>
              <a:rPr lang="en-GB" sz="2000" dirty="0" err="1"/>
              <a:t>podem</a:t>
            </a:r>
            <a:r>
              <a:rPr lang="en-GB" sz="2000" dirty="0"/>
              <a:t> </a:t>
            </a:r>
            <a:r>
              <a:rPr lang="en-GB" sz="2000" dirty="0" err="1"/>
              <a:t>apresentar</a:t>
            </a:r>
            <a:r>
              <a:rPr lang="en-GB" sz="2000" dirty="0"/>
              <a:t> </a:t>
            </a:r>
            <a:r>
              <a:rPr lang="en-GB" sz="2000" dirty="0" err="1"/>
              <a:t>barreiras</a:t>
            </a:r>
            <a:r>
              <a:rPr lang="en-GB" sz="2000" dirty="0"/>
              <a:t> e </a:t>
            </a:r>
            <a:r>
              <a:rPr lang="en-GB" sz="2000" dirty="0" err="1"/>
              <a:t>desafios</a:t>
            </a:r>
            <a:r>
              <a:rPr lang="en-GB" sz="2000" dirty="0"/>
              <a:t> </a:t>
            </a:r>
            <a:r>
              <a:rPr lang="en-GB" sz="2000" dirty="0" err="1"/>
              <a:t>diários</a:t>
            </a:r>
            <a:r>
              <a:rPr lang="en-GB" sz="2000" dirty="0"/>
              <a:t>.</a:t>
            </a:r>
          </a:p>
          <a:p>
            <a:pPr algn="just">
              <a:lnSpc>
                <a:spcPct val="100000"/>
              </a:lnSpc>
              <a:spcBef>
                <a:spcPts val="600"/>
              </a:spcBef>
            </a:pPr>
            <a:r>
              <a:rPr lang="en-GB" sz="2000" b="1" dirty="0"/>
              <a:t>Serviços </a:t>
            </a:r>
            <a:r>
              <a:rPr lang="en-GB" sz="2000" b="1" dirty="0" err="1"/>
              <a:t>ou</a:t>
            </a:r>
            <a:r>
              <a:rPr lang="en-GB" sz="2000" b="1" dirty="0"/>
              <a:t> </a:t>
            </a:r>
            <a:r>
              <a:rPr lang="en-GB" sz="2000" b="1" dirty="0" err="1"/>
              <a:t>apoio</a:t>
            </a:r>
            <a:r>
              <a:rPr lang="en-GB" sz="2000" b="1" dirty="0"/>
              <a:t> </a:t>
            </a:r>
            <a:r>
              <a:rPr lang="en-GB" sz="2000" b="1" dirty="0" err="1"/>
              <a:t>inexistentes</a:t>
            </a:r>
            <a:r>
              <a:rPr lang="en-GB" sz="2000" b="1" dirty="0"/>
              <a:t> </a:t>
            </a:r>
            <a:r>
              <a:rPr lang="en-GB" sz="2000" b="1" dirty="0" err="1"/>
              <a:t>ou</a:t>
            </a:r>
            <a:r>
              <a:rPr lang="en-GB" sz="2000" b="1" dirty="0"/>
              <a:t> </a:t>
            </a:r>
            <a:r>
              <a:rPr lang="en-GB" sz="2000" b="1" dirty="0" err="1"/>
              <a:t>inadequados</a:t>
            </a:r>
            <a:r>
              <a:rPr lang="en-GB" sz="2000" b="1" dirty="0"/>
              <a:t>: </a:t>
            </a:r>
            <a:r>
              <a:rPr lang="en-GB" sz="2000" dirty="0" err="1"/>
              <a:t>serviços</a:t>
            </a:r>
            <a:r>
              <a:rPr lang="en-GB" sz="2000" dirty="0"/>
              <a:t> </a:t>
            </a:r>
            <a:r>
              <a:rPr lang="en-GB" sz="2000" dirty="0" err="1"/>
              <a:t>inadequados</a:t>
            </a:r>
            <a:r>
              <a:rPr lang="en-GB" sz="2000" dirty="0"/>
              <a:t> </a:t>
            </a:r>
            <a:r>
              <a:rPr lang="en-GB" sz="2000" dirty="0" err="1"/>
              <a:t>podem</a:t>
            </a:r>
            <a:r>
              <a:rPr lang="en-GB" sz="2000" dirty="0"/>
              <a:t> </a:t>
            </a:r>
            <a:r>
              <a:rPr lang="en-GB" sz="2000" dirty="0" err="1"/>
              <a:t>agravar</a:t>
            </a:r>
            <a:r>
              <a:rPr lang="en-GB" sz="2000" dirty="0"/>
              <a:t> esses </a:t>
            </a:r>
            <a:r>
              <a:rPr lang="en-GB" sz="2000" dirty="0" err="1"/>
              <a:t>problemas</a:t>
            </a:r>
            <a:r>
              <a:rPr lang="en-GB" sz="2000" dirty="0"/>
              <a:t> e </a:t>
            </a:r>
            <a:r>
              <a:rPr lang="en-GB" sz="2000" dirty="0" err="1"/>
              <a:t>causar</a:t>
            </a:r>
            <a:r>
              <a:rPr lang="en-GB" sz="2000" dirty="0"/>
              <a:t> </a:t>
            </a:r>
            <a:r>
              <a:rPr lang="en-GB" sz="2000" dirty="0" err="1"/>
              <a:t>mais</a:t>
            </a:r>
            <a:r>
              <a:rPr lang="en-GB" sz="2000" dirty="0"/>
              <a:t> </a:t>
            </a:r>
            <a:r>
              <a:rPr lang="en-GB" sz="2000" dirty="0" err="1"/>
              <a:t>violações</a:t>
            </a:r>
            <a:r>
              <a:rPr lang="en-GB" sz="2000" dirty="0"/>
              <a:t> dos </a:t>
            </a:r>
            <a:r>
              <a:rPr lang="en-GB" sz="2000" dirty="0" err="1"/>
              <a:t>direitos</a:t>
            </a:r>
            <a:r>
              <a:rPr lang="en-GB" sz="2000" dirty="0"/>
              <a:t> </a:t>
            </a:r>
            <a:r>
              <a:rPr lang="en-GB" sz="2000" dirty="0" err="1"/>
              <a:t>humanos</a:t>
            </a:r>
            <a:r>
              <a:rPr lang="en-GB" sz="2000" dirty="0"/>
              <a:t>.</a:t>
            </a:r>
          </a:p>
          <a:p>
            <a:endParaRPr lang="en-CH" dirty="0"/>
          </a:p>
        </p:txBody>
      </p:sp>
    </p:spTree>
    <p:extLst>
      <p:ext uri="{BB962C8B-B14F-4D97-AF65-F5344CB8AC3E}">
        <p14:creationId xmlns:p14="http://schemas.microsoft.com/office/powerpoint/2010/main" val="3280462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BC34247-3C2C-5A49-8220-4FAD5967DFB1}"/>
              </a:ext>
            </a:extLst>
          </p:cNvPr>
          <p:cNvSpPr>
            <a:spLocks noGrp="1"/>
          </p:cNvSpPr>
          <p:nvPr>
            <p:ph type="body" sz="quarter" idx="13"/>
          </p:nvPr>
        </p:nvSpPr>
        <p:spPr>
          <a:xfrm>
            <a:off x="507207" y="2035383"/>
            <a:ext cx="11174400" cy="360000"/>
          </a:xfrm>
        </p:spPr>
        <p:txBody>
          <a:bodyPr/>
          <a:lstStyle/>
          <a:p>
            <a:r>
              <a:rPr lang="en-US" kern="0" spc="0" dirty="0"/>
              <a:t> O que </a:t>
            </a:r>
            <a:r>
              <a:rPr lang="en-US" kern="0" spc="0" dirty="0" err="1"/>
              <a:t>pode</a:t>
            </a:r>
            <a:r>
              <a:rPr lang="en-US" kern="0" spc="0" dirty="0"/>
              <a:t> </a:t>
            </a:r>
            <a:r>
              <a:rPr lang="en-US" kern="0" spc="0" dirty="0" err="1"/>
              <a:t>afetar</a:t>
            </a:r>
            <a:r>
              <a:rPr lang="en-US" kern="0" spc="0" dirty="0"/>
              <a:t> </a:t>
            </a:r>
            <a:r>
              <a:rPr lang="en-US" kern="0" spc="0" dirty="0" err="1"/>
              <a:t>negativamente</a:t>
            </a:r>
            <a:r>
              <a:rPr lang="en-US" kern="0" spc="0" dirty="0"/>
              <a:t> a </a:t>
            </a:r>
            <a:r>
              <a:rPr lang="en-US" kern="0" spc="0" dirty="0" err="1"/>
              <a:t>saúde</a:t>
            </a:r>
            <a:r>
              <a:rPr lang="en-US" kern="0" spc="0" dirty="0"/>
              <a:t> mental e o </a:t>
            </a:r>
            <a:r>
              <a:rPr lang="en-US" kern="0" spc="0" dirty="0" err="1"/>
              <a:t>bem-estar</a:t>
            </a:r>
            <a:r>
              <a:rPr lang="en-US" kern="0" spc="0" dirty="0"/>
              <a:t>? (e)</a:t>
            </a:r>
          </a:p>
        </p:txBody>
      </p:sp>
      <p:sp>
        <p:nvSpPr>
          <p:cNvPr id="3" name="Content Placeholder 2">
            <a:extLst>
              <a:ext uri="{FF2B5EF4-FFF2-40B4-BE49-F238E27FC236}">
                <a16:creationId xmlns:a16="http://schemas.microsoft.com/office/drawing/2014/main" id="{24936650-6333-4063-982B-8D169B9F0DAD}"/>
              </a:ext>
            </a:extLst>
          </p:cNvPr>
          <p:cNvSpPr>
            <a:spLocks noGrp="1"/>
          </p:cNvSpPr>
          <p:nvPr>
            <p:ph sz="quarter" idx="14"/>
          </p:nvPr>
        </p:nvSpPr>
        <p:spPr>
          <a:xfrm>
            <a:off x="388629" y="3016703"/>
            <a:ext cx="11174412" cy="1910518"/>
          </a:xfrm>
        </p:spPr>
        <p:txBody>
          <a:bodyPr/>
          <a:lstStyle/>
          <a:p>
            <a:pPr algn="just">
              <a:lnSpc>
                <a:spcPct val="100000"/>
              </a:lnSpc>
              <a:spcBef>
                <a:spcPts val="600"/>
              </a:spcBef>
            </a:pPr>
            <a:r>
              <a:rPr lang="en-US" sz="2000" dirty="0"/>
              <a:t>Esses </a:t>
            </a:r>
            <a:r>
              <a:rPr lang="en-US" sz="2000" dirty="0" err="1"/>
              <a:t>fatores</a:t>
            </a:r>
            <a:r>
              <a:rPr lang="en-US" sz="2000" dirty="0"/>
              <a:t> </a:t>
            </a:r>
            <a:r>
              <a:rPr lang="en-US" sz="2000" dirty="0" err="1"/>
              <a:t>podem</a:t>
            </a:r>
            <a:r>
              <a:rPr lang="en-US" sz="2000" dirty="0"/>
              <a:t> </a:t>
            </a:r>
            <a:r>
              <a:rPr lang="en-US" sz="2000" dirty="0" err="1"/>
              <a:t>interagir</a:t>
            </a:r>
            <a:r>
              <a:rPr lang="en-US" sz="2000" dirty="0"/>
              <a:t> e </a:t>
            </a:r>
            <a:r>
              <a:rPr lang="en-US" sz="2000" dirty="0" err="1"/>
              <a:t>afetar</a:t>
            </a:r>
            <a:r>
              <a:rPr lang="en-US" sz="2000" dirty="0"/>
              <a:t> a </a:t>
            </a:r>
            <a:r>
              <a:rPr lang="en-US" sz="2000" dirty="0" err="1"/>
              <a:t>saúde</a:t>
            </a:r>
            <a:r>
              <a:rPr lang="en-US" sz="2000" dirty="0"/>
              <a:t> mental e o </a:t>
            </a:r>
            <a:r>
              <a:rPr lang="en-US" sz="2000" dirty="0" err="1"/>
              <a:t>bem-estar</a:t>
            </a:r>
            <a:r>
              <a:rPr lang="en-US" sz="2000" dirty="0"/>
              <a:t> de </a:t>
            </a:r>
            <a:r>
              <a:rPr lang="en-US" sz="2000" dirty="0" err="1"/>
              <a:t>maneira</a:t>
            </a:r>
            <a:r>
              <a:rPr lang="en-US" sz="2000" dirty="0"/>
              <a:t> </a:t>
            </a:r>
            <a:r>
              <a:rPr lang="en-US" sz="2000" dirty="0" err="1"/>
              <a:t>diferente</a:t>
            </a:r>
            <a:r>
              <a:rPr lang="en-US" sz="2000" dirty="0"/>
              <a:t> </a:t>
            </a:r>
            <a:r>
              <a:rPr lang="en-US" sz="2000" dirty="0" err="1"/>
              <a:t>em</a:t>
            </a:r>
            <a:r>
              <a:rPr lang="en-US" sz="2000" dirty="0"/>
              <a:t> </a:t>
            </a:r>
            <a:r>
              <a:rPr lang="en-US" sz="2000" dirty="0" err="1"/>
              <a:t>diferentes</a:t>
            </a:r>
            <a:r>
              <a:rPr lang="en-US" sz="2000" dirty="0"/>
              <a:t> </a:t>
            </a:r>
            <a:r>
              <a:rPr lang="en-US" sz="2000" dirty="0" err="1"/>
              <a:t>grupos</a:t>
            </a:r>
            <a:r>
              <a:rPr lang="en-US" sz="2000" dirty="0"/>
              <a:t> de </a:t>
            </a:r>
            <a:r>
              <a:rPr lang="en-US" sz="2000" dirty="0" err="1"/>
              <a:t>pessoas</a:t>
            </a:r>
            <a:r>
              <a:rPr lang="en-US" sz="2000" dirty="0"/>
              <a:t>.</a:t>
            </a:r>
          </a:p>
          <a:p>
            <a:pPr algn="just">
              <a:lnSpc>
                <a:spcPct val="100000"/>
              </a:lnSpc>
              <a:spcBef>
                <a:spcPts val="600"/>
              </a:spcBef>
            </a:pPr>
            <a:r>
              <a:rPr lang="en-US" sz="2000" dirty="0" err="1"/>
              <a:t>Muitas</a:t>
            </a:r>
            <a:r>
              <a:rPr lang="en-US" sz="2000" dirty="0"/>
              <a:t> </a:t>
            </a:r>
            <a:r>
              <a:rPr lang="en-US" sz="2000" dirty="0" err="1"/>
              <a:t>vezes</a:t>
            </a:r>
            <a:r>
              <a:rPr lang="en-US" sz="2000" dirty="0"/>
              <a:t>, </a:t>
            </a:r>
            <a:r>
              <a:rPr lang="en-US" sz="2000" dirty="0" err="1"/>
              <a:t>são</a:t>
            </a:r>
            <a:r>
              <a:rPr lang="en-US" sz="2000" dirty="0"/>
              <a:t> o </a:t>
            </a:r>
            <a:r>
              <a:rPr lang="en-US" sz="2000" dirty="0" err="1"/>
              <a:t>estigma</a:t>
            </a:r>
            <a:r>
              <a:rPr lang="en-US" sz="2000" dirty="0"/>
              <a:t>, as </a:t>
            </a:r>
            <a:r>
              <a:rPr lang="en-US" sz="2000" dirty="0" err="1"/>
              <a:t>atitudes</a:t>
            </a:r>
            <a:r>
              <a:rPr lang="en-US" sz="2000" dirty="0"/>
              <a:t> </a:t>
            </a:r>
            <a:r>
              <a:rPr lang="en-US" sz="2000" dirty="0" err="1"/>
              <a:t>negativas</a:t>
            </a:r>
            <a:r>
              <a:rPr lang="en-US" sz="2000" dirty="0"/>
              <a:t>, a </a:t>
            </a:r>
            <a:r>
              <a:rPr lang="en-US" sz="2000" dirty="0" err="1"/>
              <a:t>discriminação</a:t>
            </a:r>
            <a:r>
              <a:rPr lang="en-US" sz="2000" dirty="0"/>
              <a:t> e </a:t>
            </a:r>
            <a:r>
              <a:rPr lang="en-US" sz="2000" dirty="0" err="1"/>
              <a:t>outras</a:t>
            </a:r>
            <a:r>
              <a:rPr lang="en-US" sz="2000" dirty="0"/>
              <a:t> </a:t>
            </a:r>
            <a:r>
              <a:rPr lang="en-US" sz="2000" dirty="0" err="1"/>
              <a:t>violações</a:t>
            </a:r>
            <a:r>
              <a:rPr lang="en-US" sz="2000" dirty="0"/>
              <a:t> dos </a:t>
            </a:r>
            <a:r>
              <a:rPr lang="en-US" sz="2000" dirty="0" err="1"/>
              <a:t>direitos</a:t>
            </a:r>
            <a:r>
              <a:rPr lang="en-US" sz="2000" dirty="0"/>
              <a:t> </a:t>
            </a:r>
            <a:r>
              <a:rPr lang="en-US" sz="2000" dirty="0" err="1"/>
              <a:t>humanos</a:t>
            </a:r>
            <a:r>
              <a:rPr lang="en-US" sz="2000" dirty="0"/>
              <a:t> que </a:t>
            </a:r>
            <a:r>
              <a:rPr lang="en-US" sz="2000" dirty="0" err="1"/>
              <a:t>têm</a:t>
            </a:r>
            <a:r>
              <a:rPr lang="en-US" sz="2000" dirty="0"/>
              <a:t> o </a:t>
            </a:r>
            <a:r>
              <a:rPr lang="en-US" sz="2000" dirty="0" err="1"/>
              <a:t>impacto</a:t>
            </a:r>
            <a:r>
              <a:rPr lang="en-US" sz="2000" dirty="0"/>
              <a:t> </a:t>
            </a:r>
            <a:r>
              <a:rPr lang="en-US" sz="2000" dirty="0" err="1"/>
              <a:t>mais</a:t>
            </a:r>
            <a:r>
              <a:rPr lang="en-US" sz="2000" dirty="0"/>
              <a:t> </a:t>
            </a:r>
            <a:r>
              <a:rPr lang="en-US" sz="2000" dirty="0" err="1"/>
              <a:t>negativo</a:t>
            </a:r>
            <a:r>
              <a:rPr lang="en-US" sz="2000" dirty="0"/>
              <a:t>.</a:t>
            </a:r>
          </a:p>
          <a:p>
            <a:pPr algn="just">
              <a:lnSpc>
                <a:spcPct val="100000"/>
              </a:lnSpc>
              <a:spcBef>
                <a:spcPts val="600"/>
              </a:spcBef>
            </a:pPr>
            <a:r>
              <a:rPr lang="en-US" sz="2000" dirty="0" err="1"/>
              <a:t>Os</a:t>
            </a:r>
            <a:r>
              <a:rPr lang="en-US" sz="2000" dirty="0"/>
              <a:t> </a:t>
            </a:r>
            <a:r>
              <a:rPr lang="en-US" sz="2000" dirty="0" err="1"/>
              <a:t>instrumentos</a:t>
            </a:r>
            <a:r>
              <a:rPr lang="en-US" sz="2000" dirty="0"/>
              <a:t> de </a:t>
            </a:r>
            <a:r>
              <a:rPr lang="en-US" sz="2000" dirty="0" err="1"/>
              <a:t>direitos</a:t>
            </a:r>
            <a:r>
              <a:rPr lang="en-US" sz="2000" dirty="0"/>
              <a:t> </a:t>
            </a:r>
            <a:r>
              <a:rPr lang="en-US" sz="2000" dirty="0" err="1"/>
              <a:t>humanos</a:t>
            </a:r>
            <a:r>
              <a:rPr lang="en-US" sz="2000" dirty="0"/>
              <a:t> </a:t>
            </a:r>
            <a:r>
              <a:rPr lang="en-US" sz="2000" dirty="0" err="1"/>
              <a:t>visam</a:t>
            </a:r>
            <a:r>
              <a:rPr lang="en-US" sz="2000" dirty="0"/>
              <a:t> </a:t>
            </a:r>
            <a:r>
              <a:rPr lang="en-US" sz="2000" dirty="0" err="1"/>
              <a:t>proteger</a:t>
            </a:r>
            <a:r>
              <a:rPr lang="en-US" sz="2000" dirty="0"/>
              <a:t> as </a:t>
            </a:r>
            <a:r>
              <a:rPr lang="en-US" sz="2000" dirty="0" err="1"/>
              <a:t>pessoas</a:t>
            </a:r>
            <a:r>
              <a:rPr lang="en-US" sz="2000" dirty="0"/>
              <a:t> dos </a:t>
            </a:r>
            <a:r>
              <a:rPr lang="en-US" sz="2000" dirty="0" err="1"/>
              <a:t>fatores</a:t>
            </a:r>
            <a:r>
              <a:rPr lang="en-US" sz="2000" dirty="0"/>
              <a:t> </a:t>
            </a:r>
            <a:r>
              <a:rPr lang="en-US" sz="2000" dirty="0" err="1"/>
              <a:t>descritos</a:t>
            </a:r>
            <a:r>
              <a:rPr lang="en-US" sz="2000" dirty="0"/>
              <a:t> </a:t>
            </a:r>
            <a:r>
              <a:rPr lang="en-US" sz="2000" dirty="0" err="1"/>
              <a:t>acima</a:t>
            </a:r>
            <a:r>
              <a:rPr lang="en-US" sz="2000" dirty="0"/>
              <a:t>.</a:t>
            </a:r>
            <a:r>
              <a:rPr lang="en-GB" sz="2000" dirty="0"/>
              <a:t> </a:t>
            </a:r>
            <a:endParaRPr lang="en-CH" sz="2000" dirty="0"/>
          </a:p>
          <a:p>
            <a:endParaRPr lang="en-CH" dirty="0"/>
          </a:p>
        </p:txBody>
      </p:sp>
      <p:sp>
        <p:nvSpPr>
          <p:cNvPr id="2" name="Title 1">
            <a:extLst>
              <a:ext uri="{FF2B5EF4-FFF2-40B4-BE49-F238E27FC236}">
                <a16:creationId xmlns:a16="http://schemas.microsoft.com/office/drawing/2014/main" id="{71160A69-B009-49D3-A708-5904E8899C3C}"/>
              </a:ext>
            </a:extLst>
          </p:cNvPr>
          <p:cNvSpPr>
            <a:spLocks noGrp="1"/>
          </p:cNvSpPr>
          <p:nvPr>
            <p:ph type="title"/>
          </p:nvPr>
        </p:nvSpPr>
        <p:spPr>
          <a:xfrm>
            <a:off x="388629" y="514614"/>
            <a:ext cx="11292977" cy="766158"/>
          </a:xfrm>
        </p:spPr>
        <p:txBody>
          <a:bodyPr/>
          <a:lstStyle/>
          <a:p>
            <a:pPr algn="ctr"/>
            <a:r>
              <a:rPr lang="en-US" dirty="0" err="1"/>
              <a:t>Apresentação</a:t>
            </a:r>
            <a:r>
              <a:rPr lang="en-US" dirty="0"/>
              <a:t>: </a:t>
            </a:r>
            <a:r>
              <a:rPr lang="en-US" dirty="0" err="1"/>
              <a:t>Proteger</a:t>
            </a:r>
            <a:r>
              <a:rPr lang="en-US" dirty="0"/>
              <a:t> e </a:t>
            </a:r>
            <a:r>
              <a:rPr lang="en-US" dirty="0" err="1"/>
              <a:t>promover</a:t>
            </a:r>
            <a:r>
              <a:rPr lang="en-US" dirty="0"/>
              <a:t> a </a:t>
            </a:r>
            <a:r>
              <a:rPr lang="en-US" dirty="0" err="1"/>
              <a:t>saúde</a:t>
            </a:r>
            <a:r>
              <a:rPr lang="en-US" dirty="0"/>
              <a:t> mental e o </a:t>
            </a:r>
            <a:r>
              <a:rPr lang="en-US" dirty="0" err="1"/>
              <a:t>bem-estar</a:t>
            </a:r>
            <a:r>
              <a:rPr lang="en-US" dirty="0"/>
              <a:t> - 5</a:t>
            </a:r>
            <a:endParaRPr lang="en-CH" dirty="0"/>
          </a:p>
        </p:txBody>
      </p:sp>
    </p:spTree>
    <p:extLst>
      <p:ext uri="{BB962C8B-B14F-4D97-AF65-F5344CB8AC3E}">
        <p14:creationId xmlns:p14="http://schemas.microsoft.com/office/powerpoint/2010/main" val="1880405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8AF9287-F8C1-024E-9E99-D2875B4EF021}"/>
              </a:ext>
            </a:extLst>
          </p:cNvPr>
          <p:cNvSpPr>
            <a:spLocks noGrp="1"/>
          </p:cNvSpPr>
          <p:nvPr>
            <p:ph type="body" sz="quarter" idx="13"/>
          </p:nvPr>
        </p:nvSpPr>
        <p:spPr>
          <a:xfrm>
            <a:off x="507207" y="1382042"/>
            <a:ext cx="11174400" cy="360000"/>
          </a:xfrm>
        </p:spPr>
        <p:txBody>
          <a:bodyPr/>
          <a:lstStyle/>
          <a:p>
            <a:r>
              <a:rPr lang="en-US" kern="0" spc="0" dirty="0"/>
              <a:t> O </a:t>
            </a:r>
            <a:r>
              <a:rPr lang="en-US" kern="0" spc="0" dirty="0" err="1"/>
              <a:t>direito</a:t>
            </a:r>
            <a:r>
              <a:rPr lang="en-US" kern="0" spc="0" dirty="0"/>
              <a:t> à saúde como </a:t>
            </a:r>
            <a:r>
              <a:rPr lang="en-US" kern="0" spc="0" dirty="0" err="1"/>
              <a:t>direito</a:t>
            </a:r>
            <a:r>
              <a:rPr lang="en-US" kern="0" spc="0" dirty="0"/>
              <a:t> </a:t>
            </a:r>
            <a:r>
              <a:rPr lang="en-US" kern="0" spc="0" dirty="0" err="1"/>
              <a:t>humano</a:t>
            </a:r>
            <a:r>
              <a:rPr lang="en-US" kern="0" spc="0" dirty="0"/>
              <a:t> (a)</a:t>
            </a:r>
          </a:p>
        </p:txBody>
      </p:sp>
      <p:sp>
        <p:nvSpPr>
          <p:cNvPr id="3" name="Content Placeholder 2">
            <a:extLst>
              <a:ext uri="{FF2B5EF4-FFF2-40B4-BE49-F238E27FC236}">
                <a16:creationId xmlns:a16="http://schemas.microsoft.com/office/drawing/2014/main" id="{5C0C7640-58A0-462F-A6DA-4731D3586EC9}"/>
              </a:ext>
            </a:extLst>
          </p:cNvPr>
          <p:cNvSpPr>
            <a:spLocks noGrp="1"/>
          </p:cNvSpPr>
          <p:nvPr>
            <p:ph sz="quarter" idx="14"/>
          </p:nvPr>
        </p:nvSpPr>
        <p:spPr>
          <a:xfrm>
            <a:off x="782966" y="1930399"/>
            <a:ext cx="11174412" cy="4153359"/>
          </a:xfrm>
        </p:spPr>
        <p:txBody>
          <a:bodyPr/>
          <a:lstStyle/>
          <a:p>
            <a:pPr algn="just">
              <a:lnSpc>
                <a:spcPct val="100000"/>
              </a:lnSpc>
              <a:spcBef>
                <a:spcPts val="600"/>
              </a:spcBef>
            </a:pPr>
            <a:r>
              <a:rPr lang="en-GB" sz="2000" dirty="0">
                <a:latin typeface="Calibri Light "/>
              </a:rPr>
              <a:t>O </a:t>
            </a:r>
            <a:r>
              <a:rPr lang="en-GB" sz="2000" dirty="0" err="1">
                <a:latin typeface="Calibri Light "/>
              </a:rPr>
              <a:t>direito</a:t>
            </a:r>
            <a:r>
              <a:rPr lang="en-GB" sz="2000" dirty="0">
                <a:latin typeface="Calibri Light "/>
              </a:rPr>
              <a:t> à </a:t>
            </a:r>
            <a:r>
              <a:rPr lang="en-GB" sz="2000" dirty="0" err="1">
                <a:latin typeface="Calibri Light "/>
              </a:rPr>
              <a:t>saúde</a:t>
            </a:r>
            <a:r>
              <a:rPr lang="en-GB" sz="2000" dirty="0">
                <a:latin typeface="Calibri Light "/>
              </a:rPr>
              <a:t> </a:t>
            </a:r>
            <a:r>
              <a:rPr lang="en-GB" sz="2000" dirty="0" err="1">
                <a:latin typeface="Calibri Light "/>
              </a:rPr>
              <a:t>foi</a:t>
            </a:r>
            <a:r>
              <a:rPr lang="en-GB" sz="2000" dirty="0">
                <a:latin typeface="Calibri Light "/>
              </a:rPr>
              <a:t> </a:t>
            </a:r>
            <a:r>
              <a:rPr lang="en-GB" sz="2000" dirty="0" err="1">
                <a:latin typeface="Calibri Light "/>
              </a:rPr>
              <a:t>consagrado</a:t>
            </a:r>
            <a:r>
              <a:rPr lang="en-GB" sz="2000" dirty="0">
                <a:latin typeface="Calibri Light "/>
              </a:rPr>
              <a:t> </a:t>
            </a:r>
            <a:r>
              <a:rPr lang="en-GB" sz="2000" dirty="0" err="1">
                <a:latin typeface="Calibri Light "/>
              </a:rPr>
              <a:t>em</a:t>
            </a:r>
            <a:r>
              <a:rPr lang="en-GB" sz="2000" dirty="0">
                <a:latin typeface="Calibri Light "/>
              </a:rPr>
              <a:t> </a:t>
            </a:r>
            <a:r>
              <a:rPr lang="pt-BR" sz="2000" dirty="0">
                <a:latin typeface="Calibri Light "/>
              </a:rPr>
              <a:t>em instrumentos e tratados internacionais e regionais de direitos humanos, bem como em constituições nacionais em todo o mundo</a:t>
            </a:r>
            <a:r>
              <a:rPr lang="en-GB" sz="2000" dirty="0">
                <a:latin typeface="Calibri Light "/>
              </a:rPr>
              <a:t>.</a:t>
            </a:r>
          </a:p>
          <a:p>
            <a:pPr algn="just">
              <a:lnSpc>
                <a:spcPct val="100000"/>
              </a:lnSpc>
              <a:spcBef>
                <a:spcPts val="600"/>
              </a:spcBef>
            </a:pPr>
            <a:r>
              <a:rPr lang="en-GB" sz="2000" dirty="0" err="1">
                <a:latin typeface="Calibri Light "/>
              </a:rPr>
              <a:t>Foi</a:t>
            </a:r>
            <a:r>
              <a:rPr lang="en-GB" sz="2000" dirty="0">
                <a:latin typeface="Calibri Light "/>
              </a:rPr>
              <a:t> </a:t>
            </a:r>
            <a:r>
              <a:rPr lang="en-GB" sz="2000" dirty="0" err="1">
                <a:latin typeface="Calibri Light "/>
              </a:rPr>
              <a:t>articulado</a:t>
            </a:r>
            <a:r>
              <a:rPr lang="en-GB" sz="2000" dirty="0">
                <a:latin typeface="Calibri Light "/>
              </a:rPr>
              <a:t> pela </a:t>
            </a:r>
            <a:r>
              <a:rPr lang="en-GB" sz="2000" dirty="0" err="1">
                <a:latin typeface="Calibri Light "/>
              </a:rPr>
              <a:t>primeira</a:t>
            </a:r>
            <a:r>
              <a:rPr lang="en-GB" sz="2000" dirty="0">
                <a:latin typeface="Calibri Light "/>
              </a:rPr>
              <a:t> </a:t>
            </a:r>
            <a:r>
              <a:rPr lang="en-GB" sz="2000" dirty="0" err="1">
                <a:latin typeface="Calibri Light "/>
              </a:rPr>
              <a:t>vez</a:t>
            </a:r>
            <a:r>
              <a:rPr lang="en-GB" sz="2000" dirty="0">
                <a:latin typeface="Calibri Light "/>
              </a:rPr>
              <a:t> </a:t>
            </a:r>
            <a:r>
              <a:rPr lang="en-GB" sz="2000" dirty="0" err="1">
                <a:latin typeface="Calibri Light "/>
              </a:rPr>
              <a:t>na</a:t>
            </a:r>
            <a:r>
              <a:rPr lang="en-GB" sz="2000" dirty="0">
                <a:latin typeface="Calibri Light "/>
              </a:rPr>
              <a:t> </a:t>
            </a:r>
            <a:r>
              <a:rPr lang="en-GB" sz="2000" dirty="0" err="1">
                <a:latin typeface="Calibri Light "/>
              </a:rPr>
              <a:t>Constituição</a:t>
            </a:r>
            <a:r>
              <a:rPr lang="en-GB" sz="2000" dirty="0">
                <a:latin typeface="Calibri Light "/>
              </a:rPr>
              <a:t> da OMS </a:t>
            </a:r>
            <a:r>
              <a:rPr lang="en-GB" sz="2000" dirty="0" err="1">
                <a:latin typeface="Calibri Light "/>
              </a:rPr>
              <a:t>em</a:t>
            </a:r>
            <a:r>
              <a:rPr lang="en-GB" sz="2000" dirty="0">
                <a:latin typeface="Calibri Light "/>
              </a:rPr>
              <a:t> 1946</a:t>
            </a:r>
          </a:p>
          <a:p>
            <a:pPr marL="457200" lvl="1" indent="0" algn="just">
              <a:lnSpc>
                <a:spcPct val="100000"/>
              </a:lnSpc>
              <a:spcBef>
                <a:spcPts val="600"/>
              </a:spcBef>
              <a:buNone/>
            </a:pPr>
            <a:r>
              <a:rPr lang="en-GB" i="1" dirty="0">
                <a:latin typeface="Calibri Light "/>
              </a:rPr>
              <a:t>“O </a:t>
            </a:r>
            <a:r>
              <a:rPr lang="en-GB" i="1" dirty="0" err="1">
                <a:latin typeface="Calibri Light "/>
              </a:rPr>
              <a:t>gozo</a:t>
            </a:r>
            <a:r>
              <a:rPr lang="en-GB" i="1" dirty="0">
                <a:latin typeface="Calibri Light "/>
              </a:rPr>
              <a:t> do </a:t>
            </a:r>
            <a:r>
              <a:rPr lang="en-GB" i="1" dirty="0" err="1">
                <a:latin typeface="Calibri Light "/>
              </a:rPr>
              <a:t>mais</a:t>
            </a:r>
            <a:r>
              <a:rPr lang="en-GB" i="1" dirty="0">
                <a:latin typeface="Calibri Light "/>
              </a:rPr>
              <a:t> alto </a:t>
            </a:r>
            <a:r>
              <a:rPr lang="en-GB" i="1" dirty="0" err="1">
                <a:latin typeface="Calibri Light "/>
              </a:rPr>
              <a:t>padrão</a:t>
            </a:r>
            <a:r>
              <a:rPr lang="en-GB" i="1" dirty="0">
                <a:latin typeface="Calibri Light "/>
              </a:rPr>
              <a:t> de </a:t>
            </a:r>
            <a:r>
              <a:rPr lang="en-GB" i="1" dirty="0" err="1">
                <a:latin typeface="Calibri Light "/>
              </a:rPr>
              <a:t>saúde</a:t>
            </a:r>
            <a:r>
              <a:rPr lang="en-GB" i="1" dirty="0">
                <a:latin typeface="Calibri Light "/>
              </a:rPr>
              <a:t> </a:t>
            </a:r>
            <a:r>
              <a:rPr lang="en-GB" i="1" dirty="0" err="1">
                <a:latin typeface="Calibri Light "/>
              </a:rPr>
              <a:t>possível</a:t>
            </a:r>
            <a:r>
              <a:rPr lang="en-GB" i="1" dirty="0">
                <a:latin typeface="Calibri Light "/>
              </a:rPr>
              <a:t> </a:t>
            </a:r>
            <a:r>
              <a:rPr lang="en-GB" i="1" dirty="0" err="1">
                <a:latin typeface="Calibri Light "/>
              </a:rPr>
              <a:t>é</a:t>
            </a:r>
            <a:r>
              <a:rPr lang="en-GB" i="1" dirty="0">
                <a:latin typeface="Calibri Light "/>
              </a:rPr>
              <a:t> um dos </a:t>
            </a:r>
            <a:r>
              <a:rPr lang="en-GB" i="1" dirty="0" err="1">
                <a:latin typeface="Calibri Light "/>
              </a:rPr>
              <a:t>direitos</a:t>
            </a:r>
            <a:r>
              <a:rPr lang="en-GB" i="1" dirty="0">
                <a:latin typeface="Calibri Light "/>
              </a:rPr>
              <a:t> </a:t>
            </a:r>
            <a:r>
              <a:rPr lang="en-GB" i="1" dirty="0" err="1">
                <a:latin typeface="Calibri Light "/>
              </a:rPr>
              <a:t>fundamentais</a:t>
            </a:r>
            <a:r>
              <a:rPr lang="en-GB" i="1" dirty="0">
                <a:latin typeface="Calibri Light "/>
              </a:rPr>
              <a:t> de </a:t>
            </a:r>
            <a:r>
              <a:rPr lang="en-GB" i="1" dirty="0" err="1">
                <a:latin typeface="Calibri Light "/>
              </a:rPr>
              <a:t>todo</a:t>
            </a:r>
            <a:r>
              <a:rPr lang="en-GB" i="1" dirty="0">
                <a:latin typeface="Calibri Light "/>
              </a:rPr>
              <a:t> ser </a:t>
            </a:r>
            <a:r>
              <a:rPr lang="en-GB" i="1" dirty="0" err="1">
                <a:latin typeface="Calibri Light "/>
              </a:rPr>
              <a:t>humano</a:t>
            </a:r>
            <a:r>
              <a:rPr lang="en-GB" i="1" dirty="0">
                <a:latin typeface="Calibri Light "/>
              </a:rPr>
              <a:t>, </a:t>
            </a:r>
            <a:r>
              <a:rPr lang="en-GB" i="1" dirty="0" err="1">
                <a:latin typeface="Calibri Light "/>
              </a:rPr>
              <a:t>sem</a:t>
            </a:r>
            <a:r>
              <a:rPr lang="en-GB" i="1" dirty="0">
                <a:latin typeface="Calibri Light "/>
              </a:rPr>
              <a:t> </a:t>
            </a:r>
            <a:r>
              <a:rPr lang="en-GB" i="1" dirty="0" err="1">
                <a:latin typeface="Calibri Light "/>
              </a:rPr>
              <a:t>distinção</a:t>
            </a:r>
            <a:r>
              <a:rPr lang="en-GB" i="1" dirty="0">
                <a:latin typeface="Calibri Light "/>
              </a:rPr>
              <a:t> de </a:t>
            </a:r>
            <a:r>
              <a:rPr lang="en-GB" i="1" dirty="0" err="1">
                <a:latin typeface="Calibri Light "/>
              </a:rPr>
              <a:t>raça</a:t>
            </a:r>
            <a:r>
              <a:rPr lang="en-GB" i="1" dirty="0">
                <a:latin typeface="Calibri Light "/>
              </a:rPr>
              <a:t>, </a:t>
            </a:r>
            <a:r>
              <a:rPr lang="en-GB" i="1" dirty="0" err="1">
                <a:latin typeface="Calibri Light "/>
              </a:rPr>
              <a:t>religião</a:t>
            </a:r>
            <a:r>
              <a:rPr lang="en-GB" i="1" dirty="0">
                <a:latin typeface="Calibri Light "/>
              </a:rPr>
              <a:t>, </a:t>
            </a:r>
            <a:r>
              <a:rPr lang="en-GB" i="1" dirty="0" err="1">
                <a:latin typeface="Calibri Light "/>
              </a:rPr>
              <a:t>crença</a:t>
            </a:r>
            <a:r>
              <a:rPr lang="en-GB" i="1" dirty="0">
                <a:latin typeface="Calibri Light "/>
              </a:rPr>
              <a:t> </a:t>
            </a:r>
            <a:r>
              <a:rPr lang="en-GB" i="1" dirty="0" err="1">
                <a:latin typeface="Calibri Light "/>
              </a:rPr>
              <a:t>política</a:t>
            </a:r>
            <a:r>
              <a:rPr lang="en-GB" i="1" dirty="0">
                <a:latin typeface="Calibri Light "/>
              </a:rPr>
              <a:t>, </a:t>
            </a:r>
            <a:r>
              <a:rPr lang="en-GB" i="1" dirty="0" err="1">
                <a:latin typeface="Calibri Light "/>
              </a:rPr>
              <a:t>condição</a:t>
            </a:r>
            <a:r>
              <a:rPr lang="en-GB" i="1" dirty="0">
                <a:latin typeface="Calibri Light "/>
              </a:rPr>
              <a:t> </a:t>
            </a:r>
            <a:r>
              <a:rPr lang="en-GB" i="1" dirty="0" err="1">
                <a:latin typeface="Calibri Light "/>
              </a:rPr>
              <a:t>econômica</a:t>
            </a:r>
            <a:r>
              <a:rPr lang="en-GB" i="1" dirty="0">
                <a:latin typeface="Calibri Light "/>
              </a:rPr>
              <a:t> </a:t>
            </a:r>
            <a:r>
              <a:rPr lang="en-GB" i="1" dirty="0" err="1">
                <a:latin typeface="Calibri Light "/>
              </a:rPr>
              <a:t>ou</a:t>
            </a:r>
            <a:r>
              <a:rPr lang="en-GB" i="1" dirty="0">
                <a:latin typeface="Calibri Light "/>
              </a:rPr>
              <a:t> social.”</a:t>
            </a:r>
          </a:p>
          <a:p>
            <a:pPr algn="just">
              <a:lnSpc>
                <a:spcPct val="100000"/>
              </a:lnSpc>
              <a:spcBef>
                <a:spcPts val="600"/>
              </a:spcBef>
            </a:pPr>
            <a:r>
              <a:rPr lang="en-GB" sz="2000" dirty="0">
                <a:latin typeface="Calibri Light "/>
              </a:rPr>
              <a:t>O </a:t>
            </a:r>
            <a:r>
              <a:rPr lang="en-GB" sz="2000" dirty="0" err="1">
                <a:latin typeface="Calibri Light "/>
              </a:rPr>
              <a:t>direito</a:t>
            </a:r>
            <a:r>
              <a:rPr lang="en-GB" sz="2000" dirty="0">
                <a:latin typeface="Calibri Light "/>
              </a:rPr>
              <a:t> à </a:t>
            </a:r>
            <a:r>
              <a:rPr lang="en-GB" sz="2000" dirty="0" err="1">
                <a:latin typeface="Calibri Light "/>
              </a:rPr>
              <a:t>saúde</a:t>
            </a:r>
            <a:r>
              <a:rPr lang="en-GB" sz="2000" dirty="0">
                <a:latin typeface="Calibri Light "/>
              </a:rPr>
              <a:t> </a:t>
            </a:r>
            <a:r>
              <a:rPr lang="en-GB" sz="2000" dirty="0" err="1">
                <a:latin typeface="Calibri Light "/>
              </a:rPr>
              <a:t>está</a:t>
            </a:r>
            <a:r>
              <a:rPr lang="en-GB" sz="2000" dirty="0">
                <a:latin typeface="Calibri Light "/>
              </a:rPr>
              <a:t> </a:t>
            </a:r>
            <a:r>
              <a:rPr lang="en-GB" sz="2000" dirty="0" err="1">
                <a:latin typeface="Calibri Light "/>
              </a:rPr>
              <a:t>presente</a:t>
            </a:r>
            <a:r>
              <a:rPr lang="en-GB" sz="2000" dirty="0">
                <a:latin typeface="Calibri Light "/>
              </a:rPr>
              <a:t> </a:t>
            </a:r>
            <a:r>
              <a:rPr lang="en-GB" sz="2000" dirty="0" err="1">
                <a:latin typeface="Calibri Light "/>
              </a:rPr>
              <a:t>em</a:t>
            </a:r>
            <a:r>
              <a:rPr lang="en-GB" sz="2000" dirty="0">
                <a:latin typeface="Calibri Light "/>
              </a:rPr>
              <a:t> </a:t>
            </a:r>
            <a:r>
              <a:rPr lang="en-GB" sz="2000" dirty="0" err="1">
                <a:latin typeface="Calibri Light "/>
              </a:rPr>
              <a:t>instrumentos</a:t>
            </a:r>
            <a:r>
              <a:rPr lang="en-GB" sz="2000" dirty="0">
                <a:latin typeface="Calibri Light "/>
              </a:rPr>
              <a:t> e </a:t>
            </a:r>
            <a:r>
              <a:rPr lang="en-GB" sz="2000" dirty="0" err="1">
                <a:latin typeface="Calibri Light "/>
              </a:rPr>
              <a:t>tratados</a:t>
            </a:r>
            <a:r>
              <a:rPr lang="en-GB" sz="2000" dirty="0">
                <a:latin typeface="Calibri Light "/>
              </a:rPr>
              <a:t> da ONU (</a:t>
            </a:r>
            <a:r>
              <a:rPr lang="en-GB" sz="2000" dirty="0" err="1">
                <a:latin typeface="Calibri Light "/>
              </a:rPr>
              <a:t>por</a:t>
            </a:r>
            <a:r>
              <a:rPr lang="en-GB" sz="2000" dirty="0">
                <a:latin typeface="Calibri Light "/>
              </a:rPr>
              <a:t> </a:t>
            </a:r>
            <a:r>
              <a:rPr lang="en-GB" sz="2000" dirty="0" err="1">
                <a:latin typeface="Calibri Light "/>
              </a:rPr>
              <a:t>exemplo</a:t>
            </a:r>
            <a:r>
              <a:rPr lang="en-GB" sz="2000" dirty="0">
                <a:latin typeface="Calibri Light "/>
              </a:rPr>
              <a:t>, UDHR, ICCPR, ICESCR).</a:t>
            </a:r>
          </a:p>
          <a:p>
            <a:pPr marL="457200" lvl="1" indent="0" algn="just">
              <a:lnSpc>
                <a:spcPct val="100000"/>
              </a:lnSpc>
              <a:spcBef>
                <a:spcPts val="600"/>
              </a:spcBef>
              <a:buNone/>
            </a:pPr>
            <a:r>
              <a:rPr lang="en-GB" i="1" dirty="0">
                <a:latin typeface="Calibri Light "/>
              </a:rPr>
              <a:t>Para </a:t>
            </a:r>
            <a:r>
              <a:rPr lang="en-GB" i="1" dirty="0" err="1">
                <a:latin typeface="Calibri Light "/>
              </a:rPr>
              <a:t>permitir</a:t>
            </a:r>
            <a:r>
              <a:rPr lang="en-GB" i="1" dirty="0">
                <a:latin typeface="Calibri Light "/>
              </a:rPr>
              <a:t> a </a:t>
            </a:r>
            <a:r>
              <a:rPr lang="en-GB" i="1" dirty="0" err="1">
                <a:latin typeface="Calibri Light "/>
              </a:rPr>
              <a:t>consecução</a:t>
            </a:r>
            <a:r>
              <a:rPr lang="en-GB" i="1" dirty="0">
                <a:latin typeface="Calibri Light "/>
              </a:rPr>
              <a:t> do </a:t>
            </a:r>
            <a:r>
              <a:rPr lang="en-GB" i="1" dirty="0" err="1">
                <a:latin typeface="Calibri Light "/>
              </a:rPr>
              <a:t>mais</a:t>
            </a:r>
            <a:r>
              <a:rPr lang="en-GB" i="1" dirty="0">
                <a:latin typeface="Calibri Light "/>
              </a:rPr>
              <a:t> alto </a:t>
            </a:r>
            <a:r>
              <a:rPr lang="en-GB" i="1" dirty="0" err="1">
                <a:latin typeface="Calibri Light "/>
              </a:rPr>
              <a:t>padrão</a:t>
            </a:r>
            <a:r>
              <a:rPr lang="en-GB" i="1" dirty="0">
                <a:latin typeface="Calibri Light "/>
              </a:rPr>
              <a:t> de </a:t>
            </a:r>
            <a:r>
              <a:rPr lang="en-GB" i="1" dirty="0" err="1">
                <a:latin typeface="Calibri Light "/>
              </a:rPr>
              <a:t>saúde</a:t>
            </a:r>
            <a:r>
              <a:rPr lang="en-GB" i="1" dirty="0">
                <a:latin typeface="Calibri Light "/>
              </a:rPr>
              <a:t> </a:t>
            </a:r>
            <a:r>
              <a:rPr lang="en-GB" i="1" dirty="0" err="1">
                <a:latin typeface="Calibri Light "/>
              </a:rPr>
              <a:t>física</a:t>
            </a:r>
            <a:r>
              <a:rPr lang="en-GB" i="1" dirty="0">
                <a:latin typeface="Calibri Light "/>
              </a:rPr>
              <a:t> e mental </a:t>
            </a:r>
            <a:r>
              <a:rPr lang="en-GB" i="1" dirty="0" err="1">
                <a:latin typeface="Calibri Light "/>
              </a:rPr>
              <a:t>possível</a:t>
            </a:r>
            <a:r>
              <a:rPr lang="en-GB" i="1" dirty="0">
                <a:latin typeface="Calibri Light "/>
              </a:rPr>
              <a:t>, </a:t>
            </a:r>
            <a:r>
              <a:rPr lang="en-GB" i="1" dirty="0" err="1">
                <a:latin typeface="Calibri Light "/>
              </a:rPr>
              <a:t>os</a:t>
            </a:r>
            <a:r>
              <a:rPr lang="en-GB" i="1" dirty="0">
                <a:latin typeface="Calibri Light "/>
              </a:rPr>
              <a:t> </a:t>
            </a:r>
            <a:r>
              <a:rPr lang="en-GB" i="1" dirty="0" err="1">
                <a:latin typeface="Calibri Light "/>
              </a:rPr>
              <a:t>governos</a:t>
            </a:r>
            <a:r>
              <a:rPr lang="en-GB" i="1" dirty="0">
                <a:latin typeface="Calibri Light "/>
              </a:rPr>
              <a:t> </a:t>
            </a:r>
            <a:r>
              <a:rPr lang="en-GB" i="1" dirty="0" err="1">
                <a:latin typeface="Calibri Light "/>
              </a:rPr>
              <a:t>precisam</a:t>
            </a:r>
            <a:r>
              <a:rPr lang="en-GB" i="1" dirty="0">
                <a:latin typeface="Calibri Light "/>
              </a:rPr>
              <a:t> </a:t>
            </a:r>
            <a:r>
              <a:rPr lang="en-GB" i="1" dirty="0" err="1">
                <a:latin typeface="Calibri Light "/>
              </a:rPr>
              <a:t>garantir</a:t>
            </a:r>
            <a:r>
              <a:rPr lang="en-GB" i="1" dirty="0">
                <a:latin typeface="Calibri Light "/>
              </a:rPr>
              <a:t> que </a:t>
            </a:r>
            <a:r>
              <a:rPr lang="en-GB" i="1" dirty="0" err="1">
                <a:latin typeface="Calibri Light "/>
              </a:rPr>
              <a:t>os</a:t>
            </a:r>
            <a:r>
              <a:rPr lang="en-GB" i="1" dirty="0">
                <a:latin typeface="Calibri Light "/>
              </a:rPr>
              <a:t> </a:t>
            </a:r>
            <a:r>
              <a:rPr lang="en-GB" i="1" dirty="0" err="1">
                <a:latin typeface="Calibri Light "/>
              </a:rPr>
              <a:t>serviços</a:t>
            </a:r>
            <a:r>
              <a:rPr lang="en-GB" i="1" dirty="0">
                <a:latin typeface="Calibri Light "/>
              </a:rPr>
              <a:t> de </a:t>
            </a:r>
            <a:r>
              <a:rPr lang="en-GB" i="1" dirty="0" err="1">
                <a:latin typeface="Calibri Light "/>
              </a:rPr>
              <a:t>saúde</a:t>
            </a:r>
            <a:r>
              <a:rPr lang="en-GB" i="1" dirty="0">
                <a:latin typeface="Calibri Light "/>
              </a:rPr>
              <a:t>, </a:t>
            </a:r>
            <a:r>
              <a:rPr lang="en-GB" i="1" dirty="0" err="1">
                <a:latin typeface="Calibri Light "/>
              </a:rPr>
              <a:t>incluindo</a:t>
            </a:r>
            <a:r>
              <a:rPr lang="en-GB" i="1" dirty="0">
                <a:latin typeface="Calibri Light "/>
              </a:rPr>
              <a:t> </a:t>
            </a:r>
            <a:r>
              <a:rPr lang="en-GB" i="1" dirty="0" err="1">
                <a:latin typeface="Calibri Light "/>
              </a:rPr>
              <a:t>os</a:t>
            </a:r>
            <a:r>
              <a:rPr lang="en-GB" i="1" dirty="0">
                <a:latin typeface="Calibri Light "/>
              </a:rPr>
              <a:t> </a:t>
            </a:r>
            <a:r>
              <a:rPr lang="en-GB" i="1" dirty="0" err="1">
                <a:latin typeface="Calibri Light "/>
              </a:rPr>
              <a:t>serviços</a:t>
            </a:r>
            <a:r>
              <a:rPr lang="en-GB" i="1" dirty="0">
                <a:latin typeface="Calibri Light "/>
              </a:rPr>
              <a:t> de </a:t>
            </a:r>
            <a:r>
              <a:rPr lang="en-GB" i="1" dirty="0" err="1">
                <a:latin typeface="Calibri Light "/>
              </a:rPr>
              <a:t>saúde</a:t>
            </a:r>
            <a:r>
              <a:rPr lang="en-GB" i="1" dirty="0">
                <a:latin typeface="Calibri Light "/>
              </a:rPr>
              <a:t> mental, </a:t>
            </a:r>
            <a:r>
              <a:rPr lang="en-GB" i="1" dirty="0" err="1">
                <a:latin typeface="Calibri Light "/>
              </a:rPr>
              <a:t>sejam</a:t>
            </a:r>
            <a:r>
              <a:rPr lang="en-GB" i="1" dirty="0">
                <a:latin typeface="Calibri Light "/>
              </a:rPr>
              <a:t> </a:t>
            </a:r>
            <a:r>
              <a:rPr lang="en-GB" i="1" dirty="0" err="1">
                <a:latin typeface="Calibri Light "/>
              </a:rPr>
              <a:t>disponíveis</a:t>
            </a:r>
            <a:r>
              <a:rPr lang="en-GB" i="1" dirty="0">
                <a:latin typeface="Calibri Light "/>
              </a:rPr>
              <a:t>, </a:t>
            </a:r>
            <a:r>
              <a:rPr lang="en-GB" i="1" dirty="0" err="1">
                <a:latin typeface="Calibri Light "/>
              </a:rPr>
              <a:t>acessíveis</a:t>
            </a:r>
            <a:r>
              <a:rPr lang="en-GB" i="1" dirty="0">
                <a:latin typeface="Calibri Light "/>
              </a:rPr>
              <a:t>, </a:t>
            </a:r>
            <a:r>
              <a:rPr lang="en-GB" i="1" dirty="0" err="1">
                <a:latin typeface="Calibri Light "/>
              </a:rPr>
              <a:t>aceitáveis</a:t>
            </a:r>
            <a:r>
              <a:rPr lang="en-GB" i="1" dirty="0">
                <a:latin typeface="Calibri Light "/>
              </a:rPr>
              <a:t> e de boa </a:t>
            </a:r>
            <a:r>
              <a:rPr lang="en-GB" i="1" dirty="0" err="1">
                <a:latin typeface="Calibri Light "/>
              </a:rPr>
              <a:t>qualidade</a:t>
            </a:r>
            <a:r>
              <a:rPr lang="en-GB" i="1" dirty="0">
                <a:latin typeface="Calibri Light "/>
              </a:rPr>
              <a:t>.</a:t>
            </a:r>
          </a:p>
          <a:p>
            <a:pPr algn="just">
              <a:lnSpc>
                <a:spcPct val="100000"/>
              </a:lnSpc>
              <a:spcBef>
                <a:spcPts val="600"/>
              </a:spcBef>
            </a:pPr>
            <a:r>
              <a:rPr lang="en-GB" sz="2000" dirty="0">
                <a:latin typeface="Calibri Light "/>
              </a:rPr>
              <a:t>O </a:t>
            </a:r>
            <a:r>
              <a:rPr lang="en-GB" sz="2000" dirty="0" err="1">
                <a:latin typeface="Calibri Light "/>
              </a:rPr>
              <a:t>direito</a:t>
            </a:r>
            <a:r>
              <a:rPr lang="en-GB" sz="2000" dirty="0">
                <a:latin typeface="Calibri Light "/>
              </a:rPr>
              <a:t> à </a:t>
            </a:r>
            <a:r>
              <a:rPr lang="en-GB" sz="2000" dirty="0" err="1">
                <a:latin typeface="Calibri Light "/>
              </a:rPr>
              <a:t>saúde</a:t>
            </a:r>
            <a:r>
              <a:rPr lang="en-GB" sz="2000" dirty="0">
                <a:latin typeface="Calibri Light "/>
              </a:rPr>
              <a:t> </a:t>
            </a:r>
            <a:r>
              <a:rPr lang="en-GB" sz="2000" dirty="0" err="1">
                <a:latin typeface="Calibri Light "/>
              </a:rPr>
              <a:t>também</a:t>
            </a:r>
            <a:r>
              <a:rPr lang="en-GB" sz="2000" dirty="0">
                <a:latin typeface="Calibri Light "/>
              </a:rPr>
              <a:t> </a:t>
            </a:r>
            <a:r>
              <a:rPr lang="en-GB" sz="2000" dirty="0" err="1">
                <a:latin typeface="Calibri Light "/>
              </a:rPr>
              <a:t>está</a:t>
            </a:r>
            <a:r>
              <a:rPr lang="en-GB" sz="2000" dirty="0">
                <a:latin typeface="Calibri Light "/>
              </a:rPr>
              <a:t> </a:t>
            </a:r>
            <a:r>
              <a:rPr lang="en-GB" sz="2000" dirty="0" err="1">
                <a:latin typeface="Calibri Light "/>
              </a:rPr>
              <a:t>incluído</a:t>
            </a:r>
            <a:r>
              <a:rPr lang="en-GB" sz="2000" dirty="0">
                <a:latin typeface="Calibri Light "/>
              </a:rPr>
              <a:t> no </a:t>
            </a:r>
            <a:r>
              <a:rPr lang="en-GB" sz="2000" dirty="0" err="1">
                <a:latin typeface="Calibri Light "/>
              </a:rPr>
              <a:t>artigo</a:t>
            </a:r>
            <a:r>
              <a:rPr lang="en-GB" sz="2000" dirty="0">
                <a:latin typeface="Calibri Light "/>
              </a:rPr>
              <a:t> 25 da CDPD</a:t>
            </a:r>
          </a:p>
          <a:p>
            <a:pPr marL="457200" lvl="1" indent="0" algn="just">
              <a:lnSpc>
                <a:spcPct val="100000"/>
              </a:lnSpc>
              <a:spcBef>
                <a:spcPts val="600"/>
              </a:spcBef>
              <a:buNone/>
            </a:pPr>
            <a:r>
              <a:rPr lang="en-GB" i="1" dirty="0">
                <a:latin typeface="Calibri Light "/>
              </a:rPr>
              <a:t>O </a:t>
            </a:r>
            <a:r>
              <a:rPr lang="en-GB" i="1" dirty="0" err="1">
                <a:latin typeface="Calibri Light "/>
              </a:rPr>
              <a:t>direito</a:t>
            </a:r>
            <a:r>
              <a:rPr lang="en-GB" i="1" dirty="0">
                <a:latin typeface="Calibri Light "/>
              </a:rPr>
              <a:t> à </a:t>
            </a:r>
            <a:r>
              <a:rPr lang="en-GB" i="1" dirty="0" err="1">
                <a:latin typeface="Calibri Light "/>
              </a:rPr>
              <a:t>saúde</a:t>
            </a:r>
            <a:r>
              <a:rPr lang="en-GB" i="1" dirty="0">
                <a:latin typeface="Calibri Light "/>
              </a:rPr>
              <a:t> </a:t>
            </a:r>
            <a:r>
              <a:rPr lang="en-GB" i="1" dirty="0" err="1">
                <a:latin typeface="Calibri Light "/>
              </a:rPr>
              <a:t>significa</a:t>
            </a:r>
            <a:r>
              <a:rPr lang="en-GB" i="1" dirty="0">
                <a:latin typeface="Calibri Light "/>
              </a:rPr>
              <a:t> </a:t>
            </a:r>
            <a:r>
              <a:rPr lang="en-GB" i="1" dirty="0" err="1">
                <a:latin typeface="Calibri Light "/>
              </a:rPr>
              <a:t>saúde</a:t>
            </a:r>
            <a:r>
              <a:rPr lang="en-GB" i="1" dirty="0">
                <a:latin typeface="Calibri Light "/>
              </a:rPr>
              <a:t> </a:t>
            </a:r>
            <a:r>
              <a:rPr lang="en-GB" i="1" dirty="0" err="1">
                <a:latin typeface="Calibri Light "/>
              </a:rPr>
              <a:t>inclusiva</a:t>
            </a:r>
            <a:r>
              <a:rPr lang="en-GB" i="1" dirty="0">
                <a:latin typeface="Calibri Light "/>
              </a:rPr>
              <a:t> – </a:t>
            </a:r>
            <a:r>
              <a:rPr lang="en-GB" i="1" dirty="0" err="1">
                <a:latin typeface="Calibri Light "/>
              </a:rPr>
              <a:t>os</a:t>
            </a:r>
            <a:r>
              <a:rPr lang="en-GB" i="1" dirty="0">
                <a:latin typeface="Calibri Light "/>
              </a:rPr>
              <a:t> </a:t>
            </a:r>
            <a:r>
              <a:rPr lang="en-GB" i="1" dirty="0" err="1">
                <a:latin typeface="Calibri Light "/>
              </a:rPr>
              <a:t>governos</a:t>
            </a:r>
            <a:r>
              <a:rPr lang="en-GB" i="1" dirty="0">
                <a:latin typeface="Calibri Light "/>
              </a:rPr>
              <a:t> </a:t>
            </a:r>
            <a:r>
              <a:rPr lang="en-GB" i="1" dirty="0" err="1">
                <a:latin typeface="Calibri Light "/>
              </a:rPr>
              <a:t>têm</a:t>
            </a:r>
            <a:r>
              <a:rPr lang="en-GB" i="1" dirty="0">
                <a:latin typeface="Calibri Light "/>
              </a:rPr>
              <a:t> o </a:t>
            </a:r>
            <a:r>
              <a:rPr lang="en-GB" i="1" dirty="0" err="1">
                <a:latin typeface="Calibri Light "/>
              </a:rPr>
              <a:t>dever</a:t>
            </a:r>
            <a:r>
              <a:rPr lang="en-GB" i="1" dirty="0">
                <a:latin typeface="Calibri Light "/>
              </a:rPr>
              <a:t> de </a:t>
            </a:r>
            <a:r>
              <a:rPr lang="en-GB" i="1" dirty="0" err="1">
                <a:latin typeface="Calibri Light "/>
              </a:rPr>
              <a:t>garantir</a:t>
            </a:r>
            <a:r>
              <a:rPr lang="en-GB" i="1" dirty="0">
                <a:latin typeface="Calibri Light "/>
              </a:rPr>
              <a:t> que </a:t>
            </a:r>
            <a:r>
              <a:rPr lang="en-GB" i="1" dirty="0" err="1">
                <a:latin typeface="Calibri Light "/>
              </a:rPr>
              <a:t>todas</a:t>
            </a:r>
            <a:r>
              <a:rPr lang="en-GB" i="1" dirty="0">
                <a:latin typeface="Calibri Light "/>
              </a:rPr>
              <a:t> as </a:t>
            </a:r>
            <a:r>
              <a:rPr lang="en-GB" i="1" dirty="0" err="1">
                <a:latin typeface="Calibri Light "/>
              </a:rPr>
              <a:t>pessoas</a:t>
            </a:r>
            <a:r>
              <a:rPr lang="en-GB" i="1" dirty="0">
                <a:latin typeface="Calibri Light "/>
              </a:rPr>
              <a:t> </a:t>
            </a:r>
            <a:r>
              <a:rPr lang="en-GB" i="1" dirty="0" err="1">
                <a:latin typeface="Calibri Light "/>
              </a:rPr>
              <a:t>possam</a:t>
            </a:r>
            <a:r>
              <a:rPr lang="en-GB" i="1" dirty="0">
                <a:latin typeface="Calibri Light "/>
              </a:rPr>
              <a:t> </a:t>
            </a:r>
            <a:r>
              <a:rPr lang="en-GB" i="1" dirty="0" err="1">
                <a:latin typeface="Calibri Light "/>
              </a:rPr>
              <a:t>viver</a:t>
            </a:r>
            <a:r>
              <a:rPr lang="en-GB" i="1" dirty="0">
                <a:latin typeface="Calibri Light "/>
              </a:rPr>
              <a:t> com </a:t>
            </a:r>
            <a:r>
              <a:rPr lang="en-GB" i="1" dirty="0" err="1">
                <a:latin typeface="Calibri Light "/>
              </a:rPr>
              <a:t>saúde</a:t>
            </a:r>
            <a:r>
              <a:rPr lang="en-GB" i="1" dirty="0">
                <a:latin typeface="Calibri Light "/>
              </a:rPr>
              <a:t> </a:t>
            </a:r>
            <a:r>
              <a:rPr lang="en-GB" i="1" dirty="0" err="1">
                <a:latin typeface="Calibri Light "/>
              </a:rPr>
              <a:t>física</a:t>
            </a:r>
            <a:r>
              <a:rPr lang="en-GB" i="1" dirty="0">
                <a:latin typeface="Calibri Light "/>
              </a:rPr>
              <a:t> e mental ideal e que </a:t>
            </a:r>
            <a:r>
              <a:rPr lang="en-GB" i="1" dirty="0" err="1">
                <a:latin typeface="Calibri Light "/>
              </a:rPr>
              <a:t>ninguém</a:t>
            </a:r>
            <a:r>
              <a:rPr lang="en-GB" i="1" dirty="0">
                <a:latin typeface="Calibri Light "/>
              </a:rPr>
              <a:t> </a:t>
            </a:r>
            <a:r>
              <a:rPr lang="en-GB" i="1" dirty="0" err="1">
                <a:latin typeface="Calibri Light "/>
              </a:rPr>
              <a:t>seja</a:t>
            </a:r>
            <a:r>
              <a:rPr lang="en-GB" i="1" dirty="0">
                <a:latin typeface="Calibri Light "/>
              </a:rPr>
              <a:t> </a:t>
            </a:r>
            <a:r>
              <a:rPr lang="en-GB" i="1" dirty="0" err="1">
                <a:latin typeface="Calibri Light "/>
              </a:rPr>
              <a:t>excluído</a:t>
            </a:r>
            <a:r>
              <a:rPr lang="en-GB" i="1" dirty="0">
                <a:latin typeface="Calibri Light "/>
              </a:rPr>
              <a:t> com base </a:t>
            </a:r>
            <a:r>
              <a:rPr lang="en-GB" i="1" dirty="0" err="1">
                <a:latin typeface="Calibri Light "/>
              </a:rPr>
              <a:t>em</a:t>
            </a:r>
            <a:r>
              <a:rPr lang="en-GB" i="1" dirty="0">
                <a:latin typeface="Calibri Light "/>
              </a:rPr>
              <a:t> </a:t>
            </a:r>
            <a:r>
              <a:rPr lang="en-GB" i="1" dirty="0" err="1">
                <a:latin typeface="Calibri Light "/>
              </a:rPr>
              <a:t>sua</a:t>
            </a:r>
            <a:r>
              <a:rPr lang="en-GB" i="1" dirty="0">
                <a:latin typeface="Calibri Light "/>
              </a:rPr>
              <a:t> </a:t>
            </a:r>
            <a:r>
              <a:rPr lang="en-GB" i="1" dirty="0" err="1">
                <a:latin typeface="Calibri Light "/>
              </a:rPr>
              <a:t>deficiência</a:t>
            </a:r>
            <a:r>
              <a:rPr lang="en-GB" sz="1900" i="1" dirty="0"/>
              <a:t>.</a:t>
            </a:r>
            <a:endParaRPr lang="en-CH" sz="1700" i="1" dirty="0"/>
          </a:p>
        </p:txBody>
      </p:sp>
      <p:sp>
        <p:nvSpPr>
          <p:cNvPr id="2" name="Title 1">
            <a:extLst>
              <a:ext uri="{FF2B5EF4-FFF2-40B4-BE49-F238E27FC236}">
                <a16:creationId xmlns:a16="http://schemas.microsoft.com/office/drawing/2014/main" id="{C871093D-0FAE-4BE6-8BB6-7A49BC7C7035}"/>
              </a:ext>
            </a:extLst>
          </p:cNvPr>
          <p:cNvSpPr>
            <a:spLocks noGrp="1"/>
          </p:cNvSpPr>
          <p:nvPr>
            <p:ph type="title"/>
          </p:nvPr>
        </p:nvSpPr>
        <p:spPr>
          <a:xfrm>
            <a:off x="388629" y="514614"/>
            <a:ext cx="11292977" cy="546090"/>
          </a:xfrm>
        </p:spPr>
        <p:txBody>
          <a:bodyPr/>
          <a:lstStyle/>
          <a:p>
            <a:pPr algn="ctr"/>
            <a:r>
              <a:rPr lang="en-US" dirty="0" err="1"/>
              <a:t>Apresentação</a:t>
            </a:r>
            <a:r>
              <a:rPr lang="en-US" dirty="0"/>
              <a:t>: </a:t>
            </a:r>
            <a:r>
              <a:rPr lang="en-US" dirty="0" err="1"/>
              <a:t>Proteger</a:t>
            </a:r>
            <a:r>
              <a:rPr lang="en-US" dirty="0"/>
              <a:t> e </a:t>
            </a:r>
            <a:r>
              <a:rPr lang="en-US" dirty="0" err="1"/>
              <a:t>promover</a:t>
            </a:r>
            <a:r>
              <a:rPr lang="en-US" dirty="0"/>
              <a:t> a </a:t>
            </a:r>
            <a:r>
              <a:rPr lang="en-US" dirty="0" err="1"/>
              <a:t>saúde</a:t>
            </a:r>
            <a:r>
              <a:rPr lang="en-US" dirty="0"/>
              <a:t> mental e o </a:t>
            </a:r>
            <a:r>
              <a:rPr lang="en-US" dirty="0" err="1"/>
              <a:t>bem-estar</a:t>
            </a:r>
            <a:r>
              <a:rPr lang="en-US" dirty="0"/>
              <a:t> - 6</a:t>
            </a:r>
            <a:endParaRPr lang="en-CH" dirty="0"/>
          </a:p>
        </p:txBody>
      </p:sp>
    </p:spTree>
    <p:extLst>
      <p:ext uri="{BB962C8B-B14F-4D97-AF65-F5344CB8AC3E}">
        <p14:creationId xmlns:p14="http://schemas.microsoft.com/office/powerpoint/2010/main" val="1916927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C07D4B6-A91E-7F49-86B7-87ECC5816DBC}"/>
              </a:ext>
            </a:extLst>
          </p:cNvPr>
          <p:cNvSpPr>
            <a:spLocks noGrp="1"/>
          </p:cNvSpPr>
          <p:nvPr>
            <p:ph type="body" sz="quarter" idx="13"/>
          </p:nvPr>
        </p:nvSpPr>
        <p:spPr>
          <a:xfrm>
            <a:off x="507207" y="1832978"/>
            <a:ext cx="11174400" cy="360000"/>
          </a:xfrm>
        </p:spPr>
        <p:txBody>
          <a:bodyPr/>
          <a:lstStyle/>
          <a:p>
            <a:r>
              <a:rPr lang="en-US" kern="0" spc="0" dirty="0"/>
              <a:t> O </a:t>
            </a:r>
            <a:r>
              <a:rPr lang="en-US" kern="0" spc="0" dirty="0" err="1"/>
              <a:t>direito</a:t>
            </a:r>
            <a:r>
              <a:rPr lang="en-US" kern="0" spc="0" dirty="0"/>
              <a:t> à saúde como </a:t>
            </a:r>
            <a:r>
              <a:rPr lang="en-US" kern="0" spc="0" dirty="0" err="1"/>
              <a:t>direito</a:t>
            </a:r>
            <a:r>
              <a:rPr lang="en-US" kern="0" spc="0" dirty="0"/>
              <a:t> </a:t>
            </a:r>
            <a:r>
              <a:rPr lang="en-US" kern="0" spc="0" dirty="0" err="1"/>
              <a:t>humano</a:t>
            </a:r>
            <a:r>
              <a:rPr lang="en-US" kern="0" spc="0" dirty="0"/>
              <a:t> (b)</a:t>
            </a:r>
          </a:p>
        </p:txBody>
      </p:sp>
      <p:sp>
        <p:nvSpPr>
          <p:cNvPr id="3" name="Content Placeholder 2">
            <a:extLst>
              <a:ext uri="{FF2B5EF4-FFF2-40B4-BE49-F238E27FC236}">
                <a16:creationId xmlns:a16="http://schemas.microsoft.com/office/drawing/2014/main" id="{5C0C7640-58A0-462F-A6DA-4731D3586EC9}"/>
              </a:ext>
            </a:extLst>
          </p:cNvPr>
          <p:cNvSpPr>
            <a:spLocks noGrp="1"/>
          </p:cNvSpPr>
          <p:nvPr>
            <p:ph sz="quarter" idx="14"/>
          </p:nvPr>
        </p:nvSpPr>
        <p:spPr>
          <a:xfrm>
            <a:off x="508794" y="2648957"/>
            <a:ext cx="11174412" cy="2699658"/>
          </a:xfrm>
        </p:spPr>
        <p:txBody>
          <a:bodyPr/>
          <a:lstStyle/>
          <a:p>
            <a:pPr algn="just"/>
            <a:r>
              <a:rPr lang="en-GB" sz="2000" dirty="0"/>
              <a:t>O </a:t>
            </a:r>
            <a:r>
              <a:rPr lang="en-GB" sz="2000" dirty="0" err="1"/>
              <a:t>gozo</a:t>
            </a:r>
            <a:r>
              <a:rPr lang="en-GB" sz="2000" dirty="0"/>
              <a:t> do </a:t>
            </a:r>
            <a:r>
              <a:rPr lang="en-GB" sz="2000" dirty="0" err="1"/>
              <a:t>direito</a:t>
            </a:r>
            <a:r>
              <a:rPr lang="en-GB" sz="2000" dirty="0"/>
              <a:t> à </a:t>
            </a:r>
            <a:r>
              <a:rPr lang="en-GB" sz="2000" dirty="0" err="1"/>
              <a:t>saúde</a:t>
            </a:r>
            <a:r>
              <a:rPr lang="en-GB" sz="2000" dirty="0"/>
              <a:t> </a:t>
            </a:r>
            <a:r>
              <a:rPr lang="en-GB" sz="2000" dirty="0" err="1"/>
              <a:t>está</a:t>
            </a:r>
            <a:r>
              <a:rPr lang="en-GB" sz="2000" dirty="0"/>
              <a:t> </a:t>
            </a:r>
            <a:r>
              <a:rPr lang="pt-BR" sz="2000" dirty="0"/>
              <a:t>está vinculado ao gozo de</a:t>
            </a:r>
            <a:r>
              <a:rPr lang="en-GB" sz="2000" dirty="0"/>
              <a:t> </a:t>
            </a:r>
            <a:r>
              <a:rPr lang="en-GB" sz="2000" dirty="0" err="1"/>
              <a:t>todos</a:t>
            </a:r>
            <a:r>
              <a:rPr lang="en-GB" sz="2000" dirty="0"/>
              <a:t> </a:t>
            </a:r>
            <a:r>
              <a:rPr lang="en-GB" sz="2000" dirty="0" err="1"/>
              <a:t>os</a:t>
            </a:r>
            <a:r>
              <a:rPr lang="en-GB" sz="2000" dirty="0"/>
              <a:t> outros </a:t>
            </a:r>
            <a:r>
              <a:rPr lang="en-GB" sz="2000" dirty="0" err="1"/>
              <a:t>direitos</a:t>
            </a:r>
            <a:r>
              <a:rPr lang="en-GB" sz="2000" dirty="0"/>
              <a:t> </a:t>
            </a:r>
            <a:r>
              <a:rPr lang="en-GB" sz="2000" dirty="0" err="1"/>
              <a:t>humanos</a:t>
            </a:r>
            <a:r>
              <a:rPr lang="en-GB" sz="2000" dirty="0"/>
              <a:t>:</a:t>
            </a:r>
          </a:p>
          <a:p>
            <a:pPr lvl="1" algn="just"/>
            <a:r>
              <a:rPr lang="pt-BR" dirty="0"/>
              <a:t>Por exemplo, para poder usufruir do direito à saúde, as pessoas precisam estar livres de exploração, violência e abusos e precisam ter um padrão de vida adequado e proteção social.</a:t>
            </a:r>
            <a:endParaRPr lang="en-GB" dirty="0"/>
          </a:p>
          <a:p>
            <a:pPr algn="just"/>
            <a:r>
              <a:rPr lang="en-GB" sz="2000" dirty="0"/>
              <a:t>Por outro </a:t>
            </a:r>
            <a:r>
              <a:rPr lang="en-GB" sz="2000" dirty="0" err="1"/>
              <a:t>lado</a:t>
            </a:r>
            <a:r>
              <a:rPr lang="en-GB" sz="2000" dirty="0"/>
              <a:t>, as </a:t>
            </a:r>
            <a:r>
              <a:rPr lang="en-GB" sz="2000" dirty="0" err="1"/>
              <a:t>violações</a:t>
            </a:r>
            <a:r>
              <a:rPr lang="en-GB" sz="2000" dirty="0"/>
              <a:t> dos </a:t>
            </a:r>
            <a:r>
              <a:rPr lang="en-GB" sz="2000" dirty="0" err="1"/>
              <a:t>direitos</a:t>
            </a:r>
            <a:r>
              <a:rPr lang="en-GB" sz="2000" dirty="0"/>
              <a:t> </a:t>
            </a:r>
            <a:r>
              <a:rPr lang="en-GB" sz="2000" dirty="0" err="1"/>
              <a:t>humanos</a:t>
            </a:r>
            <a:r>
              <a:rPr lang="en-GB" sz="2000" dirty="0"/>
              <a:t> </a:t>
            </a:r>
            <a:r>
              <a:rPr lang="en-GB" sz="2000" dirty="0" err="1"/>
              <a:t>têm</a:t>
            </a:r>
            <a:r>
              <a:rPr lang="en-GB" sz="2000" dirty="0"/>
              <a:t> um </a:t>
            </a:r>
            <a:r>
              <a:rPr lang="en-GB" sz="2000" dirty="0" err="1"/>
              <a:t>enorme</a:t>
            </a:r>
            <a:r>
              <a:rPr lang="en-GB" sz="2000" dirty="0"/>
              <a:t> </a:t>
            </a:r>
            <a:r>
              <a:rPr lang="en-GB" sz="2000" dirty="0" err="1"/>
              <a:t>impacto</a:t>
            </a:r>
            <a:r>
              <a:rPr lang="en-GB" sz="2000" dirty="0"/>
              <a:t> </a:t>
            </a:r>
            <a:r>
              <a:rPr lang="en-GB" sz="2000" dirty="0" err="1"/>
              <a:t>negativo</a:t>
            </a:r>
            <a:r>
              <a:rPr lang="en-GB" sz="2000" dirty="0"/>
              <a:t> </a:t>
            </a:r>
            <a:r>
              <a:rPr lang="en-GB" sz="2000" dirty="0" err="1"/>
              <a:t>na</a:t>
            </a:r>
            <a:r>
              <a:rPr lang="en-GB" sz="2000" dirty="0"/>
              <a:t> </a:t>
            </a:r>
            <a:r>
              <a:rPr lang="en-GB" sz="2000" dirty="0" err="1"/>
              <a:t>saúde</a:t>
            </a:r>
            <a:r>
              <a:rPr lang="en-GB" sz="2000" dirty="0"/>
              <a:t> mental:</a:t>
            </a:r>
          </a:p>
          <a:p>
            <a:pPr lvl="1" algn="just"/>
            <a:r>
              <a:rPr lang="en-GB" dirty="0"/>
              <a:t>Se as </a:t>
            </a:r>
            <a:r>
              <a:rPr lang="en-GB" dirty="0" err="1"/>
              <a:t>pessoas</a:t>
            </a:r>
            <a:r>
              <a:rPr lang="en-GB" dirty="0"/>
              <a:t> </a:t>
            </a:r>
            <a:r>
              <a:rPr lang="en-GB" dirty="0" err="1"/>
              <a:t>sofrem</a:t>
            </a:r>
            <a:r>
              <a:rPr lang="en-GB" dirty="0"/>
              <a:t> </a:t>
            </a:r>
            <a:r>
              <a:rPr lang="en-GB" dirty="0" err="1"/>
              <a:t>exploração</a:t>
            </a:r>
            <a:r>
              <a:rPr lang="en-GB" dirty="0"/>
              <a:t>, </a:t>
            </a:r>
            <a:r>
              <a:rPr lang="en-GB" dirty="0" err="1"/>
              <a:t>violência</a:t>
            </a:r>
            <a:r>
              <a:rPr lang="en-GB" dirty="0"/>
              <a:t> e </a:t>
            </a:r>
            <a:r>
              <a:rPr lang="en-GB" dirty="0" err="1"/>
              <a:t>abusos</a:t>
            </a:r>
            <a:r>
              <a:rPr lang="en-GB" dirty="0"/>
              <a:t>, </a:t>
            </a:r>
            <a:r>
              <a:rPr lang="en-GB" dirty="0" err="1"/>
              <a:t>são</a:t>
            </a:r>
            <a:r>
              <a:rPr lang="en-GB" dirty="0"/>
              <a:t> </a:t>
            </a:r>
            <a:r>
              <a:rPr lang="en-GB" dirty="0" err="1"/>
              <a:t>mais</a:t>
            </a:r>
            <a:r>
              <a:rPr lang="en-GB" dirty="0"/>
              <a:t> </a:t>
            </a:r>
            <a:r>
              <a:rPr lang="en-GB" dirty="0" err="1"/>
              <a:t>propensas</a:t>
            </a:r>
            <a:r>
              <a:rPr lang="en-GB" dirty="0"/>
              <a:t> a </a:t>
            </a:r>
            <a:r>
              <a:rPr lang="en-GB" dirty="0" err="1"/>
              <a:t>sofrer</a:t>
            </a:r>
            <a:r>
              <a:rPr lang="en-GB" dirty="0"/>
              <a:t> de </a:t>
            </a:r>
            <a:r>
              <a:rPr lang="en-GB" dirty="0" err="1"/>
              <a:t>perturbações</a:t>
            </a:r>
            <a:r>
              <a:rPr lang="en-GB" dirty="0"/>
              <a:t> </a:t>
            </a:r>
            <a:r>
              <a:rPr lang="en-GB" dirty="0" err="1"/>
              <a:t>emocionais</a:t>
            </a:r>
            <a:r>
              <a:rPr lang="en-GB" dirty="0"/>
              <a:t>.</a:t>
            </a:r>
          </a:p>
          <a:p>
            <a:pPr lvl="1" algn="just"/>
            <a:r>
              <a:rPr lang="en-GB" dirty="0" err="1"/>
              <a:t>Condições</a:t>
            </a:r>
            <a:r>
              <a:rPr lang="en-GB" dirty="0"/>
              <a:t> de </a:t>
            </a:r>
            <a:r>
              <a:rPr lang="en-GB" dirty="0" err="1"/>
              <a:t>vida</a:t>
            </a:r>
            <a:r>
              <a:rPr lang="en-GB" dirty="0"/>
              <a:t> </a:t>
            </a:r>
            <a:r>
              <a:rPr lang="en-GB" dirty="0" err="1"/>
              <a:t>precárias</a:t>
            </a:r>
            <a:r>
              <a:rPr lang="en-GB" dirty="0"/>
              <a:t>, </a:t>
            </a:r>
            <a:r>
              <a:rPr lang="en-GB" dirty="0" err="1"/>
              <a:t>discriminação</a:t>
            </a:r>
            <a:r>
              <a:rPr lang="en-GB" dirty="0"/>
              <a:t> e </a:t>
            </a:r>
            <a:r>
              <a:rPr lang="en-GB" dirty="0" err="1"/>
              <a:t>falta</a:t>
            </a:r>
            <a:r>
              <a:rPr lang="en-GB" dirty="0"/>
              <a:t> de </a:t>
            </a:r>
            <a:r>
              <a:rPr lang="en-GB" dirty="0" err="1"/>
              <a:t>acesso</a:t>
            </a:r>
            <a:r>
              <a:rPr lang="en-GB" dirty="0"/>
              <a:t> à </a:t>
            </a:r>
            <a:r>
              <a:rPr lang="en-GB" dirty="0" err="1"/>
              <a:t>proteção</a:t>
            </a:r>
            <a:r>
              <a:rPr lang="en-GB" dirty="0"/>
              <a:t> social </a:t>
            </a:r>
            <a:r>
              <a:rPr lang="en-GB" dirty="0" err="1"/>
              <a:t>também</a:t>
            </a:r>
            <a:r>
              <a:rPr lang="en-GB" dirty="0"/>
              <a:t> </a:t>
            </a:r>
            <a:r>
              <a:rPr lang="en-GB" dirty="0" err="1"/>
              <a:t>podem</a:t>
            </a:r>
            <a:r>
              <a:rPr lang="en-GB" dirty="0"/>
              <a:t> </a:t>
            </a:r>
            <a:r>
              <a:rPr lang="en-GB" dirty="0" err="1"/>
              <a:t>ter</a:t>
            </a:r>
            <a:r>
              <a:rPr lang="en-GB" dirty="0"/>
              <a:t> um </a:t>
            </a:r>
            <a:r>
              <a:rPr lang="en-GB" dirty="0" err="1"/>
              <a:t>impacto</a:t>
            </a:r>
            <a:r>
              <a:rPr lang="en-GB" dirty="0"/>
              <a:t> </a:t>
            </a:r>
            <a:r>
              <a:rPr lang="en-GB" dirty="0" err="1"/>
              <a:t>negativo</a:t>
            </a:r>
            <a:r>
              <a:rPr lang="en-GB" dirty="0"/>
              <a:t> </a:t>
            </a:r>
            <a:r>
              <a:rPr lang="en-GB" dirty="0" err="1"/>
              <a:t>na</a:t>
            </a:r>
            <a:r>
              <a:rPr lang="en-GB" dirty="0"/>
              <a:t> </a:t>
            </a:r>
            <a:r>
              <a:rPr lang="en-GB" dirty="0" err="1"/>
              <a:t>saúde</a:t>
            </a:r>
            <a:r>
              <a:rPr lang="en-GB" dirty="0"/>
              <a:t> mental das </a:t>
            </a:r>
            <a:r>
              <a:rPr lang="en-GB" dirty="0" err="1"/>
              <a:t>pessoas</a:t>
            </a:r>
            <a:r>
              <a:rPr lang="en-GB" dirty="0"/>
              <a:t>.</a:t>
            </a:r>
            <a:endParaRPr lang="en-CH" dirty="0"/>
          </a:p>
        </p:txBody>
      </p:sp>
      <p:sp>
        <p:nvSpPr>
          <p:cNvPr id="2" name="Title 1">
            <a:extLst>
              <a:ext uri="{FF2B5EF4-FFF2-40B4-BE49-F238E27FC236}">
                <a16:creationId xmlns:a16="http://schemas.microsoft.com/office/drawing/2014/main" id="{C871093D-0FAE-4BE6-8BB6-7A49BC7C7035}"/>
              </a:ext>
            </a:extLst>
          </p:cNvPr>
          <p:cNvSpPr>
            <a:spLocks noGrp="1"/>
          </p:cNvSpPr>
          <p:nvPr>
            <p:ph type="title"/>
          </p:nvPr>
        </p:nvSpPr>
        <p:spPr>
          <a:xfrm>
            <a:off x="388629" y="514614"/>
            <a:ext cx="11174399" cy="360000"/>
          </a:xfrm>
        </p:spPr>
        <p:txBody>
          <a:bodyPr/>
          <a:lstStyle/>
          <a:p>
            <a:pPr algn="ctr"/>
            <a:r>
              <a:rPr lang="en-US" dirty="0" err="1"/>
              <a:t>Apresentação</a:t>
            </a:r>
            <a:r>
              <a:rPr lang="en-US" dirty="0"/>
              <a:t>: </a:t>
            </a:r>
            <a:r>
              <a:rPr lang="en-US" dirty="0" err="1"/>
              <a:t>Proteger</a:t>
            </a:r>
            <a:r>
              <a:rPr lang="en-US" dirty="0"/>
              <a:t> e </a:t>
            </a:r>
            <a:r>
              <a:rPr lang="en-US" dirty="0" err="1"/>
              <a:t>promover</a:t>
            </a:r>
            <a:r>
              <a:rPr lang="en-US" dirty="0"/>
              <a:t> a </a:t>
            </a:r>
            <a:r>
              <a:rPr lang="en-US" dirty="0" err="1"/>
              <a:t>saúde</a:t>
            </a:r>
            <a:r>
              <a:rPr lang="en-US" dirty="0"/>
              <a:t> mental e o </a:t>
            </a:r>
            <a:r>
              <a:rPr lang="en-US" dirty="0" err="1"/>
              <a:t>bem-estar</a:t>
            </a:r>
            <a:r>
              <a:rPr lang="en-US" dirty="0"/>
              <a:t> - 7</a:t>
            </a:r>
            <a:endParaRPr lang="en-CH" dirty="0"/>
          </a:p>
        </p:txBody>
      </p:sp>
    </p:spTree>
    <p:extLst>
      <p:ext uri="{BB962C8B-B14F-4D97-AF65-F5344CB8AC3E}">
        <p14:creationId xmlns:p14="http://schemas.microsoft.com/office/powerpoint/2010/main" val="151988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0D41669-C0F4-4E4C-BDE8-92FC3C1FB023}"/>
              </a:ext>
            </a:extLst>
          </p:cNvPr>
          <p:cNvSpPr>
            <a:spLocks noGrp="1"/>
          </p:cNvSpPr>
          <p:nvPr>
            <p:ph type="body" sz="quarter" idx="13"/>
          </p:nvPr>
        </p:nvSpPr>
        <p:spPr>
          <a:xfrm>
            <a:off x="507213" y="1881091"/>
            <a:ext cx="11174400" cy="360000"/>
          </a:xfrm>
        </p:spPr>
        <p:txBody>
          <a:bodyPr/>
          <a:lstStyle/>
          <a:p>
            <a:r>
              <a:rPr lang="en-US" kern="0" spc="0" dirty="0"/>
              <a:t> O </a:t>
            </a:r>
            <a:r>
              <a:rPr lang="en-US" kern="0" spc="0" dirty="0" err="1"/>
              <a:t>direito</a:t>
            </a:r>
            <a:r>
              <a:rPr lang="en-US" kern="0" spc="0" dirty="0"/>
              <a:t> à </a:t>
            </a:r>
            <a:r>
              <a:rPr lang="en-US" kern="0" spc="0" dirty="0" err="1"/>
              <a:t>saúde</a:t>
            </a:r>
            <a:r>
              <a:rPr lang="en-US" kern="0" spc="0" dirty="0"/>
              <a:t> </a:t>
            </a:r>
            <a:r>
              <a:rPr lang="en-US" kern="0" spc="0" dirty="0" err="1"/>
              <a:t>como</a:t>
            </a:r>
            <a:r>
              <a:rPr lang="en-US" kern="0" spc="0" dirty="0"/>
              <a:t> </a:t>
            </a:r>
            <a:r>
              <a:rPr lang="en-US" kern="0" spc="0" dirty="0" err="1"/>
              <a:t>direito</a:t>
            </a:r>
            <a:r>
              <a:rPr lang="en-US" kern="0" spc="0" dirty="0"/>
              <a:t> </a:t>
            </a:r>
            <a:r>
              <a:rPr lang="en-US" kern="0" spc="0" dirty="0" err="1"/>
              <a:t>humano</a:t>
            </a:r>
            <a:r>
              <a:rPr lang="en-US" kern="0" spc="0" dirty="0"/>
              <a:t> (c)</a:t>
            </a:r>
          </a:p>
        </p:txBody>
      </p:sp>
      <p:sp>
        <p:nvSpPr>
          <p:cNvPr id="4" name="Text Box 4">
            <a:extLst>
              <a:ext uri="{FF2B5EF4-FFF2-40B4-BE49-F238E27FC236}">
                <a16:creationId xmlns:a16="http://schemas.microsoft.com/office/drawing/2014/main" id="{204A1C54-360B-49CA-9E39-8D7062194770}"/>
              </a:ext>
            </a:extLst>
          </p:cNvPr>
          <p:cNvSpPr txBox="1">
            <a:spLocks noGrp="1"/>
          </p:cNvSpPr>
          <p:nvPr>
            <p:ph sz="quarter" idx="14"/>
          </p:nvPr>
        </p:nvSpPr>
        <p:spPr>
          <a:xfrm>
            <a:off x="507207" y="2721403"/>
            <a:ext cx="11174412" cy="1214103"/>
          </a:xfrm>
        </p:spPr>
        <p:txBody>
          <a:bodyPr/>
          <a:lstStyle/>
          <a:p>
            <a:pPr marL="0" lvl="0" indent="0">
              <a:buNone/>
            </a:pPr>
            <a:endParaRPr lang="en-GB" noProof="0" dirty="0"/>
          </a:p>
          <a:p>
            <a:pPr lvl="0" algn="just"/>
            <a:r>
              <a:rPr lang="en-GB" dirty="0" err="1"/>
              <a:t>Visão</a:t>
            </a:r>
            <a:r>
              <a:rPr lang="en-GB" dirty="0"/>
              <a:t> </a:t>
            </a:r>
            <a:r>
              <a:rPr lang="en-GB" dirty="0" err="1"/>
              <a:t>geral</a:t>
            </a:r>
            <a:r>
              <a:rPr lang="en-GB" dirty="0"/>
              <a:t> da </a:t>
            </a:r>
            <a:r>
              <a:rPr lang="en-GB" dirty="0" err="1"/>
              <a:t>saúde</a:t>
            </a:r>
            <a:r>
              <a:rPr lang="en-GB" dirty="0"/>
              <a:t> </a:t>
            </a:r>
            <a:r>
              <a:rPr lang="en-GB" dirty="0" err="1"/>
              <a:t>inclusiva</a:t>
            </a:r>
            <a:r>
              <a:rPr lang="en-GB" dirty="0"/>
              <a:t>, </a:t>
            </a:r>
            <a:r>
              <a:rPr lang="en-GB" i="1" dirty="0"/>
              <a:t>Special Olympics</a:t>
            </a:r>
            <a:r>
              <a:rPr lang="en-GB" dirty="0"/>
              <a:t>[</a:t>
            </a:r>
            <a:r>
              <a:rPr lang="en-GB" noProof="0" dirty="0"/>
              <a:t>3:17.] </a:t>
            </a:r>
            <a:r>
              <a:rPr lang="en-GB" dirty="0">
                <a:hlinkClick r:id="rId3"/>
              </a:rPr>
              <a:t>https://youtu.be/CDGpKMgKWbU</a:t>
            </a:r>
            <a:r>
              <a:rPr lang="en-GB" dirty="0"/>
              <a:t> </a:t>
            </a:r>
            <a:endParaRPr lang="en-CH" noProof="0" dirty="0"/>
          </a:p>
        </p:txBody>
      </p:sp>
      <p:sp>
        <p:nvSpPr>
          <p:cNvPr id="2" name="Title 1">
            <a:extLst>
              <a:ext uri="{FF2B5EF4-FFF2-40B4-BE49-F238E27FC236}">
                <a16:creationId xmlns:a16="http://schemas.microsoft.com/office/drawing/2014/main" id="{3E651E49-ADF5-4FD8-B047-B4868C5DDF00}"/>
              </a:ext>
            </a:extLst>
          </p:cNvPr>
          <p:cNvSpPr>
            <a:spLocks noGrp="1"/>
          </p:cNvSpPr>
          <p:nvPr>
            <p:ph type="title"/>
          </p:nvPr>
        </p:nvSpPr>
        <p:spPr>
          <a:xfrm>
            <a:off x="388629" y="514614"/>
            <a:ext cx="11292977" cy="509514"/>
          </a:xfrm>
        </p:spPr>
        <p:txBody>
          <a:bodyPr/>
          <a:lstStyle/>
          <a:p>
            <a:pPr algn="ctr"/>
            <a:r>
              <a:rPr lang="en-US" dirty="0" err="1"/>
              <a:t>Apresentação</a:t>
            </a:r>
            <a:r>
              <a:rPr lang="en-US" dirty="0"/>
              <a:t>: </a:t>
            </a:r>
            <a:r>
              <a:rPr lang="en-US" dirty="0" err="1"/>
              <a:t>Proteger</a:t>
            </a:r>
            <a:r>
              <a:rPr lang="en-US" dirty="0"/>
              <a:t> e </a:t>
            </a:r>
            <a:r>
              <a:rPr lang="en-US" dirty="0" err="1"/>
              <a:t>promover</a:t>
            </a:r>
            <a:r>
              <a:rPr lang="en-US" dirty="0"/>
              <a:t> a </a:t>
            </a:r>
            <a:r>
              <a:rPr lang="en-US" dirty="0" err="1"/>
              <a:t>saúde</a:t>
            </a:r>
            <a:r>
              <a:rPr lang="en-US" dirty="0"/>
              <a:t> mental e o </a:t>
            </a:r>
            <a:r>
              <a:rPr lang="en-US" dirty="0" err="1"/>
              <a:t>bem-estar</a:t>
            </a:r>
            <a:r>
              <a:rPr lang="en-US" dirty="0"/>
              <a:t> - 8</a:t>
            </a:r>
            <a:endParaRPr lang="en-CH" dirty="0"/>
          </a:p>
        </p:txBody>
      </p:sp>
    </p:spTree>
    <p:extLst>
      <p:ext uri="{BB962C8B-B14F-4D97-AF65-F5344CB8AC3E}">
        <p14:creationId xmlns:p14="http://schemas.microsoft.com/office/powerpoint/2010/main" val="2701744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A18838D-22AD-5E4B-845C-EDF0D5466FD2}"/>
              </a:ext>
            </a:extLst>
          </p:cNvPr>
          <p:cNvSpPr>
            <a:spLocks noGrp="1"/>
          </p:cNvSpPr>
          <p:nvPr>
            <p:ph type="body" sz="quarter" idx="13"/>
          </p:nvPr>
        </p:nvSpPr>
        <p:spPr>
          <a:xfrm>
            <a:off x="507207" y="1446661"/>
            <a:ext cx="11174400" cy="360000"/>
          </a:xfrm>
        </p:spPr>
        <p:txBody>
          <a:bodyPr/>
          <a:lstStyle/>
          <a:p>
            <a:r>
              <a:rPr lang="en-US" kern="0" spc="0" dirty="0"/>
              <a:t> </a:t>
            </a:r>
            <a:r>
              <a:rPr lang="pt-BR" dirty="0"/>
              <a:t>Promover </a:t>
            </a:r>
            <a:r>
              <a:rPr lang="en-US" kern="0" spc="0" dirty="0"/>
              <a:t>a </a:t>
            </a:r>
            <a:r>
              <a:rPr lang="en-US" kern="0" spc="0" dirty="0" err="1"/>
              <a:t>saúde</a:t>
            </a:r>
            <a:r>
              <a:rPr lang="en-US" kern="0" spc="0" dirty="0"/>
              <a:t> mental e o </a:t>
            </a:r>
            <a:r>
              <a:rPr lang="en-US" kern="0" spc="0" dirty="0" err="1"/>
              <a:t>bem-estar</a:t>
            </a:r>
            <a:endParaRPr lang="en-US" kern="0" spc="0" dirty="0"/>
          </a:p>
        </p:txBody>
      </p:sp>
      <p:sp>
        <p:nvSpPr>
          <p:cNvPr id="3" name="Content Placeholder 2">
            <a:extLst>
              <a:ext uri="{FF2B5EF4-FFF2-40B4-BE49-F238E27FC236}">
                <a16:creationId xmlns:a16="http://schemas.microsoft.com/office/drawing/2014/main" id="{339815D7-2163-430E-9627-ED6E37029163}"/>
              </a:ext>
            </a:extLst>
          </p:cNvPr>
          <p:cNvSpPr>
            <a:spLocks noGrp="1"/>
          </p:cNvSpPr>
          <p:nvPr>
            <p:ph sz="quarter" idx="14"/>
          </p:nvPr>
        </p:nvSpPr>
        <p:spPr>
          <a:xfrm>
            <a:off x="706957" y="1962735"/>
            <a:ext cx="11292977" cy="3686503"/>
          </a:xfrm>
        </p:spPr>
        <p:txBody>
          <a:bodyPr/>
          <a:lstStyle/>
          <a:p>
            <a:pPr algn="just">
              <a:lnSpc>
                <a:spcPct val="100000"/>
              </a:lnSpc>
              <a:spcBef>
                <a:spcPts val="600"/>
              </a:spcBef>
            </a:pPr>
            <a:r>
              <a:rPr lang="en-GB" sz="2000" dirty="0" err="1"/>
              <a:t>Criar</a:t>
            </a:r>
            <a:r>
              <a:rPr lang="en-GB" sz="2000" dirty="0"/>
              <a:t> ambientes e </a:t>
            </a:r>
            <a:r>
              <a:rPr lang="en-GB" sz="2000" dirty="0" err="1"/>
              <a:t>condições</a:t>
            </a:r>
            <a:r>
              <a:rPr lang="en-GB" sz="2000" dirty="0"/>
              <a:t> de </a:t>
            </a:r>
            <a:r>
              <a:rPr lang="en-GB" sz="2000" dirty="0" err="1"/>
              <a:t>vida</a:t>
            </a:r>
            <a:r>
              <a:rPr lang="en-GB" sz="2000" dirty="0"/>
              <a:t> que </a:t>
            </a:r>
            <a:r>
              <a:rPr lang="en-GB" sz="2000" dirty="0" err="1"/>
              <a:t>possam</a:t>
            </a:r>
            <a:r>
              <a:rPr lang="en-GB" sz="2000" dirty="0"/>
              <a:t> </a:t>
            </a:r>
            <a:r>
              <a:rPr lang="en-GB" sz="2000" dirty="0" err="1"/>
              <a:t>contribuir</a:t>
            </a:r>
            <a:r>
              <a:rPr lang="en-GB" sz="2000" dirty="0"/>
              <a:t> para a boa </a:t>
            </a:r>
            <a:r>
              <a:rPr lang="en-GB" sz="2000" dirty="0" err="1"/>
              <a:t>saúde</a:t>
            </a:r>
            <a:r>
              <a:rPr lang="en-GB" sz="2000" dirty="0"/>
              <a:t> mental e o </a:t>
            </a:r>
            <a:r>
              <a:rPr lang="en-GB" sz="2000" dirty="0" err="1"/>
              <a:t>bem-estar</a:t>
            </a:r>
            <a:r>
              <a:rPr lang="en-GB" sz="2000" dirty="0"/>
              <a:t>.</a:t>
            </a:r>
          </a:p>
          <a:p>
            <a:pPr algn="just">
              <a:lnSpc>
                <a:spcPct val="100000"/>
              </a:lnSpc>
              <a:spcBef>
                <a:spcPts val="600"/>
              </a:spcBef>
            </a:pPr>
            <a:r>
              <a:rPr lang="en-GB" sz="2000" dirty="0"/>
              <a:t>Todos </a:t>
            </a:r>
            <a:r>
              <a:rPr lang="en-GB" sz="2000" dirty="0" err="1"/>
              <a:t>nós</a:t>
            </a:r>
            <a:r>
              <a:rPr lang="en-GB" sz="2000" dirty="0"/>
              <a:t> </a:t>
            </a:r>
            <a:r>
              <a:rPr lang="en-GB" sz="2000" dirty="0" err="1"/>
              <a:t>podemos</a:t>
            </a:r>
            <a:r>
              <a:rPr lang="en-GB" sz="2000" dirty="0"/>
              <a:t> </a:t>
            </a:r>
            <a:r>
              <a:rPr lang="en-GB" sz="2000" dirty="0" err="1"/>
              <a:t>desempenhar</a:t>
            </a:r>
            <a:r>
              <a:rPr lang="en-GB" sz="2000" dirty="0"/>
              <a:t> um </a:t>
            </a:r>
            <a:r>
              <a:rPr lang="en-GB" sz="2000" dirty="0" err="1"/>
              <a:t>papel</a:t>
            </a:r>
            <a:r>
              <a:rPr lang="en-GB" sz="2000" dirty="0"/>
              <a:t> </a:t>
            </a:r>
            <a:r>
              <a:rPr lang="en-GB" sz="2000" dirty="0" err="1"/>
              <a:t>na</a:t>
            </a:r>
            <a:r>
              <a:rPr lang="en-GB" sz="2000" dirty="0"/>
              <a:t> </a:t>
            </a:r>
            <a:r>
              <a:rPr lang="en-GB" sz="2000" dirty="0" err="1"/>
              <a:t>promoção</a:t>
            </a:r>
            <a:r>
              <a:rPr lang="en-GB" sz="2000" dirty="0"/>
              <a:t> da </a:t>
            </a:r>
            <a:r>
              <a:rPr lang="en-GB" sz="2000" dirty="0" err="1"/>
              <a:t>saúde</a:t>
            </a:r>
            <a:r>
              <a:rPr lang="en-GB" sz="2000" dirty="0"/>
              <a:t> mental e do </a:t>
            </a:r>
            <a:r>
              <a:rPr lang="en-GB" sz="2000" dirty="0" err="1"/>
              <a:t>bem-estar</a:t>
            </a:r>
            <a:r>
              <a:rPr lang="en-GB" sz="2000" dirty="0"/>
              <a:t> das </a:t>
            </a:r>
            <a:r>
              <a:rPr lang="en-GB" sz="2000" dirty="0" err="1"/>
              <a:t>pessoas</a:t>
            </a:r>
            <a:r>
              <a:rPr lang="en-GB" sz="2000" dirty="0"/>
              <a:t>.</a:t>
            </a:r>
          </a:p>
          <a:p>
            <a:pPr lvl="1" algn="just">
              <a:lnSpc>
                <a:spcPct val="100000"/>
              </a:lnSpc>
              <a:spcBef>
                <a:spcPts val="600"/>
              </a:spcBef>
            </a:pPr>
            <a:r>
              <a:rPr lang="en-GB" dirty="0"/>
              <a:t>Tratar </a:t>
            </a:r>
            <a:r>
              <a:rPr lang="en-GB" dirty="0" err="1"/>
              <a:t>os</a:t>
            </a:r>
            <a:r>
              <a:rPr lang="en-GB" dirty="0"/>
              <a:t> outros com </a:t>
            </a:r>
            <a:r>
              <a:rPr lang="en-GB" dirty="0" err="1"/>
              <a:t>dignidade</a:t>
            </a:r>
            <a:r>
              <a:rPr lang="en-GB" dirty="0"/>
              <a:t> e </a:t>
            </a:r>
            <a:r>
              <a:rPr lang="en-GB" dirty="0" err="1"/>
              <a:t>respeito</a:t>
            </a:r>
            <a:r>
              <a:rPr lang="en-GB" dirty="0"/>
              <a:t>, </a:t>
            </a:r>
            <a:r>
              <a:rPr lang="en-GB" dirty="0" err="1"/>
              <a:t>prestar</a:t>
            </a:r>
            <a:r>
              <a:rPr lang="en-GB" dirty="0"/>
              <a:t> </a:t>
            </a:r>
            <a:r>
              <a:rPr lang="en-GB" dirty="0" err="1"/>
              <a:t>apoio</a:t>
            </a:r>
            <a:r>
              <a:rPr lang="en-GB" dirty="0"/>
              <a:t> </a:t>
            </a:r>
            <a:r>
              <a:rPr lang="en-GB" dirty="0" err="1"/>
              <a:t>emocional</a:t>
            </a:r>
            <a:r>
              <a:rPr lang="en-GB" dirty="0"/>
              <a:t>, </a:t>
            </a:r>
            <a:r>
              <a:rPr lang="en-GB" dirty="0" err="1"/>
              <a:t>conectar</a:t>
            </a:r>
            <a:r>
              <a:rPr lang="en-GB" dirty="0"/>
              <a:t> as </a:t>
            </a:r>
            <a:r>
              <a:rPr lang="en-GB" dirty="0" err="1"/>
              <a:t>pessoas</a:t>
            </a:r>
            <a:r>
              <a:rPr lang="en-GB" dirty="0"/>
              <a:t> a </a:t>
            </a:r>
            <a:r>
              <a:rPr lang="en-GB" dirty="0" err="1"/>
              <a:t>fontes</a:t>
            </a:r>
            <a:r>
              <a:rPr lang="en-GB" dirty="0"/>
              <a:t> de </a:t>
            </a:r>
            <a:r>
              <a:rPr lang="en-GB" dirty="0" err="1"/>
              <a:t>apoio</a:t>
            </a:r>
            <a:endParaRPr lang="en-GB" dirty="0"/>
          </a:p>
          <a:p>
            <a:pPr lvl="1" algn="just">
              <a:lnSpc>
                <a:spcPct val="100000"/>
              </a:lnSpc>
              <a:spcBef>
                <a:spcPts val="600"/>
              </a:spcBef>
            </a:pPr>
            <a:r>
              <a:rPr lang="en-GB" dirty="0"/>
              <a:t>Defender </a:t>
            </a:r>
            <a:r>
              <a:rPr lang="en-GB" dirty="0" err="1"/>
              <a:t>melhores</a:t>
            </a:r>
            <a:r>
              <a:rPr lang="en-GB" dirty="0"/>
              <a:t> ambientes e </a:t>
            </a:r>
            <a:r>
              <a:rPr lang="en-GB" dirty="0" err="1"/>
              <a:t>condições</a:t>
            </a:r>
            <a:r>
              <a:rPr lang="en-GB" dirty="0"/>
              <a:t> de </a:t>
            </a:r>
            <a:r>
              <a:rPr lang="en-GB" dirty="0" err="1"/>
              <a:t>vida</a:t>
            </a:r>
            <a:r>
              <a:rPr lang="en-GB" dirty="0"/>
              <a:t>, combater a </a:t>
            </a:r>
            <a:r>
              <a:rPr lang="en-GB" dirty="0" err="1"/>
              <a:t>pobreza</a:t>
            </a:r>
            <a:r>
              <a:rPr lang="en-GB" dirty="0"/>
              <a:t> e a </a:t>
            </a:r>
            <a:r>
              <a:rPr lang="en-GB" dirty="0" err="1"/>
              <a:t>injustiça</a:t>
            </a:r>
            <a:r>
              <a:rPr lang="en-GB" dirty="0"/>
              <a:t> social</a:t>
            </a:r>
          </a:p>
          <a:p>
            <a:pPr algn="just">
              <a:lnSpc>
                <a:spcPct val="100000"/>
              </a:lnSpc>
              <a:spcBef>
                <a:spcPts val="600"/>
              </a:spcBef>
            </a:pPr>
            <a:r>
              <a:rPr lang="en-GB" sz="2000" dirty="0" err="1"/>
              <a:t>Os</a:t>
            </a:r>
            <a:r>
              <a:rPr lang="en-GB" sz="2000" dirty="0"/>
              <a:t> </a:t>
            </a:r>
            <a:r>
              <a:rPr lang="en-GB" sz="2000" dirty="0" err="1"/>
              <a:t>serviços</a:t>
            </a:r>
            <a:r>
              <a:rPr lang="en-GB" sz="2000" dirty="0"/>
              <a:t> </a:t>
            </a:r>
            <a:r>
              <a:rPr lang="en-GB" sz="2000" dirty="0" err="1"/>
              <a:t>também</a:t>
            </a:r>
            <a:r>
              <a:rPr lang="en-GB" sz="2000" dirty="0"/>
              <a:t> </a:t>
            </a:r>
            <a:r>
              <a:rPr lang="en-GB" sz="2000" dirty="0" err="1"/>
              <a:t>têm</a:t>
            </a:r>
            <a:r>
              <a:rPr lang="en-GB" sz="2000" dirty="0"/>
              <a:t> um </a:t>
            </a:r>
            <a:r>
              <a:rPr lang="en-GB" sz="2000" dirty="0" err="1"/>
              <a:t>papel</a:t>
            </a:r>
            <a:r>
              <a:rPr lang="en-GB" sz="2000" dirty="0"/>
              <a:t> </a:t>
            </a:r>
            <a:r>
              <a:rPr lang="en-GB" sz="2000" dirty="0" err="1"/>
              <a:t>importante</a:t>
            </a:r>
            <a:r>
              <a:rPr lang="en-GB" sz="2000" dirty="0"/>
              <a:t> e a </a:t>
            </a:r>
            <a:r>
              <a:rPr lang="en-GB" sz="2000" dirty="0" err="1"/>
              <a:t>responsabilidade</a:t>
            </a:r>
            <a:r>
              <a:rPr lang="en-GB" sz="2000" dirty="0"/>
              <a:t> de </a:t>
            </a:r>
            <a:r>
              <a:rPr lang="en-GB" sz="2000" dirty="0" err="1"/>
              <a:t>garantir</a:t>
            </a:r>
            <a:r>
              <a:rPr lang="en-GB" sz="2000" dirty="0"/>
              <a:t> que </a:t>
            </a:r>
            <a:r>
              <a:rPr lang="en-GB" sz="2000" dirty="0" err="1"/>
              <a:t>prestam</a:t>
            </a:r>
            <a:r>
              <a:rPr lang="en-GB" sz="2000" dirty="0"/>
              <a:t> </a:t>
            </a:r>
            <a:r>
              <a:rPr lang="en-GB" sz="2000" dirty="0" err="1"/>
              <a:t>cuidados</a:t>
            </a:r>
            <a:r>
              <a:rPr lang="en-GB" sz="2000" dirty="0"/>
              <a:t> e </a:t>
            </a:r>
            <a:r>
              <a:rPr lang="en-GB" sz="2000" dirty="0" err="1"/>
              <a:t>apoio</a:t>
            </a:r>
            <a:r>
              <a:rPr lang="en-GB" sz="2000" dirty="0"/>
              <a:t> de </a:t>
            </a:r>
            <a:r>
              <a:rPr lang="en-GB" sz="2000" dirty="0" err="1"/>
              <a:t>qualidade</a:t>
            </a:r>
            <a:r>
              <a:rPr lang="en-GB" sz="2000" dirty="0"/>
              <a:t>, com base no </a:t>
            </a:r>
            <a:r>
              <a:rPr lang="en-GB" sz="2000" dirty="0" err="1"/>
              <a:t>consentimento</a:t>
            </a:r>
            <a:r>
              <a:rPr lang="en-GB" sz="2000" dirty="0"/>
              <a:t> livre e </a:t>
            </a:r>
            <a:r>
              <a:rPr lang="en-GB" sz="2000" dirty="0" err="1"/>
              <a:t>esclarecido</a:t>
            </a:r>
            <a:r>
              <a:rPr lang="en-GB" sz="2000" dirty="0"/>
              <a:t>.</a:t>
            </a:r>
          </a:p>
          <a:p>
            <a:pPr lvl="1" algn="just">
              <a:lnSpc>
                <a:spcPct val="100000"/>
              </a:lnSpc>
              <a:spcBef>
                <a:spcPts val="600"/>
              </a:spcBef>
            </a:pPr>
            <a:r>
              <a:rPr lang="en-GB" dirty="0" err="1"/>
              <a:t>Isso</a:t>
            </a:r>
            <a:r>
              <a:rPr lang="en-GB" dirty="0"/>
              <a:t> </a:t>
            </a:r>
            <a:r>
              <a:rPr lang="en-GB" dirty="0" err="1"/>
              <a:t>promoverá</a:t>
            </a:r>
            <a:r>
              <a:rPr lang="en-GB" dirty="0"/>
              <a:t> a </a:t>
            </a:r>
            <a:r>
              <a:rPr lang="en-GB" dirty="0" err="1"/>
              <a:t>inclusão</a:t>
            </a:r>
            <a:r>
              <a:rPr lang="en-GB" dirty="0"/>
              <a:t> </a:t>
            </a:r>
            <a:r>
              <a:rPr lang="en-GB" dirty="0" err="1"/>
              <a:t>na</a:t>
            </a:r>
            <a:r>
              <a:rPr lang="en-GB" dirty="0"/>
              <a:t> </a:t>
            </a:r>
            <a:r>
              <a:rPr lang="en-GB" dirty="0" err="1"/>
              <a:t>comunidade</a:t>
            </a:r>
            <a:r>
              <a:rPr lang="en-GB" dirty="0"/>
              <a:t>, a </a:t>
            </a:r>
            <a:r>
              <a:rPr lang="en-GB" dirty="0" err="1"/>
              <a:t>autonomia</a:t>
            </a:r>
            <a:r>
              <a:rPr lang="en-GB" dirty="0"/>
              <a:t> e o </a:t>
            </a:r>
            <a:r>
              <a:rPr lang="en-GB" dirty="0" err="1"/>
              <a:t>respeito</a:t>
            </a:r>
            <a:r>
              <a:rPr lang="en-GB" dirty="0"/>
              <a:t> pela </a:t>
            </a:r>
            <a:r>
              <a:rPr lang="en-GB" dirty="0" err="1"/>
              <a:t>vontade</a:t>
            </a:r>
            <a:r>
              <a:rPr lang="en-GB" dirty="0"/>
              <a:t> e </a:t>
            </a:r>
            <a:r>
              <a:rPr lang="en-GB" dirty="0" err="1"/>
              <a:t>preferências</a:t>
            </a:r>
            <a:r>
              <a:rPr lang="en-GB" dirty="0"/>
              <a:t> da </a:t>
            </a:r>
            <a:r>
              <a:rPr lang="en-GB" dirty="0" err="1"/>
              <a:t>pessoa</a:t>
            </a:r>
            <a:r>
              <a:rPr lang="en-GB" dirty="0"/>
              <a:t>.</a:t>
            </a:r>
          </a:p>
          <a:p>
            <a:pPr algn="just">
              <a:lnSpc>
                <a:spcPct val="100000"/>
              </a:lnSpc>
              <a:spcBef>
                <a:spcPts val="600"/>
              </a:spcBef>
            </a:pPr>
            <a:r>
              <a:rPr lang="en-GB" sz="2000" dirty="0"/>
              <a:t>O </a:t>
            </a:r>
            <a:r>
              <a:rPr lang="en-GB" sz="2000" dirty="0" err="1"/>
              <a:t>cuidado</a:t>
            </a:r>
            <a:r>
              <a:rPr lang="en-GB" sz="2000" dirty="0"/>
              <a:t> </a:t>
            </a:r>
            <a:r>
              <a:rPr lang="en-GB" sz="2000" dirty="0" err="1"/>
              <a:t>institucional</a:t>
            </a:r>
            <a:r>
              <a:rPr lang="en-GB" sz="2000" dirty="0"/>
              <a:t> </a:t>
            </a:r>
            <a:r>
              <a:rPr lang="en-GB" sz="2000" dirty="0" err="1"/>
              <a:t>não</a:t>
            </a:r>
            <a:r>
              <a:rPr lang="en-GB" sz="2000" dirty="0"/>
              <a:t> </a:t>
            </a:r>
            <a:r>
              <a:rPr lang="en-GB" sz="2000" dirty="0" err="1"/>
              <a:t>é</a:t>
            </a:r>
            <a:r>
              <a:rPr lang="en-GB" sz="2000" dirty="0"/>
              <a:t> </a:t>
            </a:r>
            <a:r>
              <a:rPr lang="en-GB" sz="2000" dirty="0" err="1"/>
              <a:t>compatível</a:t>
            </a:r>
            <a:r>
              <a:rPr lang="en-GB" sz="2000" dirty="0"/>
              <a:t> com o </a:t>
            </a:r>
            <a:r>
              <a:rPr lang="en-GB" sz="2000" dirty="0" err="1"/>
              <a:t>direito</a:t>
            </a:r>
            <a:r>
              <a:rPr lang="en-GB" sz="2000" dirty="0"/>
              <a:t> à </a:t>
            </a:r>
            <a:r>
              <a:rPr lang="en-GB" sz="2000" dirty="0" err="1"/>
              <a:t>saúde</a:t>
            </a:r>
            <a:r>
              <a:rPr lang="en-GB" sz="2000" dirty="0"/>
              <a:t>.</a:t>
            </a:r>
          </a:p>
          <a:p>
            <a:pPr algn="just">
              <a:lnSpc>
                <a:spcPct val="100000"/>
              </a:lnSpc>
              <a:spcBef>
                <a:spcPts val="600"/>
              </a:spcBef>
            </a:pPr>
            <a:r>
              <a:rPr lang="en-GB" sz="2000" dirty="0"/>
              <a:t>A CDPD </a:t>
            </a:r>
            <a:r>
              <a:rPr lang="pt-BR" sz="2000" dirty="0"/>
              <a:t>exige que os profissionais utilizem seus conhecimentos, habilidades e competências para criar, desenvolver e fortalecer serviços de qualidade. </a:t>
            </a:r>
          </a:p>
          <a:p>
            <a:pPr marL="0" indent="0" algn="just">
              <a:buNone/>
            </a:pPr>
            <a:endParaRPr lang="en-CH" sz="1950" dirty="0"/>
          </a:p>
        </p:txBody>
      </p:sp>
      <p:sp>
        <p:nvSpPr>
          <p:cNvPr id="2" name="Title 1">
            <a:extLst>
              <a:ext uri="{FF2B5EF4-FFF2-40B4-BE49-F238E27FC236}">
                <a16:creationId xmlns:a16="http://schemas.microsoft.com/office/drawing/2014/main" id="{23AADB34-372C-4A2B-AB26-EC31F98AFF19}"/>
              </a:ext>
            </a:extLst>
          </p:cNvPr>
          <p:cNvSpPr>
            <a:spLocks noGrp="1"/>
          </p:cNvSpPr>
          <p:nvPr>
            <p:ph type="title"/>
          </p:nvPr>
        </p:nvSpPr>
        <p:spPr>
          <a:xfrm>
            <a:off x="388629" y="514614"/>
            <a:ext cx="11292977" cy="360000"/>
          </a:xfrm>
        </p:spPr>
        <p:txBody>
          <a:bodyPr/>
          <a:lstStyle/>
          <a:p>
            <a:pPr algn="ctr"/>
            <a:r>
              <a:rPr lang="en-US" dirty="0" err="1"/>
              <a:t>Apresentação</a:t>
            </a:r>
            <a:r>
              <a:rPr lang="en-US" dirty="0"/>
              <a:t>: </a:t>
            </a:r>
            <a:r>
              <a:rPr lang="en-US" dirty="0" err="1"/>
              <a:t>Proteger</a:t>
            </a:r>
            <a:r>
              <a:rPr lang="en-US" dirty="0"/>
              <a:t> e </a:t>
            </a:r>
            <a:r>
              <a:rPr lang="en-US" dirty="0" err="1"/>
              <a:t>promover</a:t>
            </a:r>
            <a:r>
              <a:rPr lang="en-US" dirty="0"/>
              <a:t> a </a:t>
            </a:r>
            <a:r>
              <a:rPr lang="en-US" dirty="0" err="1"/>
              <a:t>saúde</a:t>
            </a:r>
            <a:r>
              <a:rPr lang="en-US" dirty="0"/>
              <a:t> mental e o </a:t>
            </a:r>
            <a:r>
              <a:rPr lang="en-US" dirty="0" err="1"/>
              <a:t>bem-estar</a:t>
            </a:r>
            <a:r>
              <a:rPr lang="en-US" dirty="0"/>
              <a:t> - 9</a:t>
            </a:r>
            <a:endParaRPr lang="en-CH" dirty="0"/>
          </a:p>
        </p:txBody>
      </p:sp>
    </p:spTree>
    <p:extLst>
      <p:ext uri="{BB962C8B-B14F-4D97-AF65-F5344CB8AC3E}">
        <p14:creationId xmlns:p14="http://schemas.microsoft.com/office/powerpoint/2010/main" val="2400004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B36DAD-A53A-0C4F-AEC0-70555ADAD543}"/>
              </a:ext>
            </a:extLst>
          </p:cNvPr>
          <p:cNvSpPr>
            <a:spLocks noGrp="1"/>
          </p:cNvSpPr>
          <p:nvPr>
            <p:ph type="sldNum" sz="quarter" idx="12"/>
          </p:nvPr>
        </p:nvSpPr>
        <p:spPr/>
        <p:txBody>
          <a:bodyPr/>
          <a:lstStyle/>
          <a:p>
            <a:fld id="{04260D4A-DEC1-45DD-8AB2-A3349BAAA59E}" type="slidenum">
              <a:rPr lang="en-US" smtClean="0"/>
              <a:pPr/>
              <a:t>3</a:t>
            </a:fld>
            <a:endParaRPr lang="en-US"/>
          </a:p>
        </p:txBody>
      </p:sp>
      <p:sp>
        <p:nvSpPr>
          <p:cNvPr id="18" name="Text Placeholder 2">
            <a:extLst>
              <a:ext uri="{FF2B5EF4-FFF2-40B4-BE49-F238E27FC236}">
                <a16:creationId xmlns:a16="http://schemas.microsoft.com/office/drawing/2014/main" id="{1C4B7EF9-767F-5FB3-6F36-03DDE6496245}"/>
              </a:ext>
            </a:extLst>
          </p:cNvPr>
          <p:cNvSpPr>
            <a:spLocks noGrp="1"/>
          </p:cNvSpPr>
          <p:nvPr>
            <p:ph type="body" sz="quarter" idx="13"/>
          </p:nvPr>
        </p:nvSpPr>
        <p:spPr>
          <a:xfrm>
            <a:off x="507206" y="1189690"/>
            <a:ext cx="11174400" cy="1039660"/>
          </a:xfrm>
        </p:spPr>
        <p:txBody>
          <a:bodyPr/>
          <a:lstStyle/>
          <a:p>
            <a:pPr marL="0" indent="0"/>
            <a:r>
              <a:rPr lang="pt-BR" dirty="0"/>
              <a:t>OBJETIVO : </a:t>
            </a:r>
            <a:r>
              <a:rPr lang="pt-BR" b="0" dirty="0"/>
              <a:t>Melhorar o acesso a serviços sociais e de saúde mental de boa qualidade e promover os direitos humanos das pessoas com problemas de saúde mental, deficiências psicossociais, intelectuais ou cognitivas.</a:t>
            </a:r>
          </a:p>
        </p:txBody>
      </p:sp>
      <p:sp>
        <p:nvSpPr>
          <p:cNvPr id="19" name="Content Placeholder 3">
            <a:extLst>
              <a:ext uri="{FF2B5EF4-FFF2-40B4-BE49-F238E27FC236}">
                <a16:creationId xmlns:a16="http://schemas.microsoft.com/office/drawing/2014/main" id="{97BE3EC8-30E0-42A9-4903-EF9DA1B1A8AE}"/>
              </a:ext>
            </a:extLst>
          </p:cNvPr>
          <p:cNvSpPr>
            <a:spLocks noGrp="1"/>
          </p:cNvSpPr>
          <p:nvPr>
            <p:ph sz="quarter" idx="14"/>
          </p:nvPr>
        </p:nvSpPr>
        <p:spPr>
          <a:xfrm>
            <a:off x="781809" y="2512226"/>
            <a:ext cx="10785495" cy="3256292"/>
          </a:xfrm>
        </p:spPr>
        <p:txBody>
          <a:bodyPr/>
          <a:lstStyle/>
          <a:p>
            <a:pPr algn="just" fontAlgn="base">
              <a:lnSpc>
                <a:spcPct val="100000"/>
              </a:lnSpc>
              <a:spcBef>
                <a:spcPts val="600"/>
              </a:spcBef>
            </a:pPr>
            <a:r>
              <a:rPr lang="pt-BR" sz="2000" dirty="0"/>
              <a:t>Construir capacidade para combater o estigma e a discriminação e promover os direitos humanos e a recuperação</a:t>
            </a:r>
          </a:p>
          <a:p>
            <a:pPr algn="just" fontAlgn="base">
              <a:lnSpc>
                <a:spcPct val="100000"/>
              </a:lnSpc>
              <a:spcBef>
                <a:spcPts val="600"/>
              </a:spcBef>
            </a:pPr>
            <a:r>
              <a:rPr lang="pt-BR" sz="2000" dirty="0"/>
              <a:t>Melhorar a qualidade e as condições dos direitos humanos nos serviços sociais e de saúde mental</a:t>
            </a:r>
          </a:p>
          <a:p>
            <a:pPr algn="just" fontAlgn="base">
              <a:lnSpc>
                <a:spcPct val="100000"/>
              </a:lnSpc>
              <a:spcBef>
                <a:spcPts val="600"/>
              </a:spcBef>
            </a:pPr>
            <a:r>
              <a:rPr lang="pt-BR" sz="2000" dirty="0"/>
              <a:t>Criar serviços comunitários e orientados para a recuperação que respeitem e promovam os direitos humanos</a:t>
            </a:r>
          </a:p>
          <a:p>
            <a:pPr algn="just" fontAlgn="base">
              <a:lnSpc>
                <a:spcPct val="100000"/>
              </a:lnSpc>
              <a:spcBef>
                <a:spcPts val="600"/>
              </a:spcBef>
            </a:pPr>
            <a:r>
              <a:rPr lang="pt-BR" sz="2000" dirty="0"/>
              <a:t>Apoiar o desenvolvimento de um movimento da sociedade civil para realizar ações de </a:t>
            </a:r>
            <a:r>
              <a:rPr lang="pt-BR" sz="2000" i="1" dirty="0" err="1"/>
              <a:t>advocacy</a:t>
            </a:r>
            <a:r>
              <a:rPr lang="pt-BR" sz="2000" dirty="0"/>
              <a:t> e influenciar a formulação de políticas</a:t>
            </a:r>
          </a:p>
          <a:p>
            <a:pPr algn="just" fontAlgn="base">
              <a:lnSpc>
                <a:spcPct val="100000"/>
              </a:lnSpc>
              <a:spcBef>
                <a:spcPts val="600"/>
              </a:spcBef>
            </a:pPr>
            <a:r>
              <a:rPr lang="pt-BR" sz="2000" dirty="0"/>
              <a:t>Reformar as políticas e a legislação nacionais de acordo com a Convenção sobre os Direitos das Pessoas com Deficiência e outras normas internacionais de direitos humanos.</a:t>
            </a:r>
          </a:p>
        </p:txBody>
      </p:sp>
      <p:sp>
        <p:nvSpPr>
          <p:cNvPr id="20" name="Title 4">
            <a:extLst>
              <a:ext uri="{FF2B5EF4-FFF2-40B4-BE49-F238E27FC236}">
                <a16:creationId xmlns:a16="http://schemas.microsoft.com/office/drawing/2014/main" id="{2975BC8F-2EA8-4827-F1CC-137D2509E247}"/>
              </a:ext>
            </a:extLst>
          </p:cNvPr>
          <p:cNvSpPr>
            <a:spLocks noGrp="1"/>
          </p:cNvSpPr>
          <p:nvPr>
            <p:ph type="title"/>
          </p:nvPr>
        </p:nvSpPr>
        <p:spPr>
          <a:xfrm>
            <a:off x="392905" y="506412"/>
            <a:ext cx="11174399" cy="432000"/>
          </a:xfrm>
        </p:spPr>
        <p:txBody>
          <a:bodyPr/>
          <a:lstStyle/>
          <a:p>
            <a:pPr algn="ctr"/>
            <a:r>
              <a:rPr lang="pt-BR" i="1" dirty="0" err="1"/>
              <a:t>QualityRights</a:t>
            </a:r>
            <a:r>
              <a:rPr lang="pt-BR" dirty="0"/>
              <a:t> da OMS: metas e objetivos</a:t>
            </a:r>
            <a:endParaRPr lang="pt-BR" b="1" dirty="0"/>
          </a:p>
        </p:txBody>
      </p:sp>
    </p:spTree>
    <p:extLst>
      <p:ext uri="{BB962C8B-B14F-4D97-AF65-F5344CB8AC3E}">
        <p14:creationId xmlns:p14="http://schemas.microsoft.com/office/powerpoint/2010/main" val="40432224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3E00A-6422-4FB6-8940-A60007EEAD4E}"/>
              </a:ext>
            </a:extLst>
          </p:cNvPr>
          <p:cNvSpPr>
            <a:spLocks noGrp="1"/>
          </p:cNvSpPr>
          <p:nvPr>
            <p:ph type="title"/>
          </p:nvPr>
        </p:nvSpPr>
        <p:spPr>
          <a:xfrm>
            <a:off x="507206" y="2313946"/>
            <a:ext cx="11142250" cy="538982"/>
          </a:xfrm>
        </p:spPr>
        <p:txBody>
          <a:bodyPr>
            <a:normAutofit fontScale="90000"/>
          </a:bodyPr>
          <a:lstStyle/>
          <a:p>
            <a:pPr algn="ctr">
              <a:lnSpc>
                <a:spcPct val="100000"/>
              </a:lnSpc>
              <a:spcBef>
                <a:spcPts val="600"/>
              </a:spcBef>
              <a:spcAft>
                <a:spcPts val="600"/>
              </a:spcAft>
            </a:pPr>
            <a:r>
              <a:rPr lang="en-US" sz="4400" dirty="0">
                <a:ea typeface="SimSun" panose="02010600030101010101" pitchFamily="2" charset="-122"/>
                <a:cs typeface="Times New Roman" panose="02020603050405020304" pitchFamily="18" charset="0"/>
              </a:rPr>
              <a:t>Tema 2: </a:t>
            </a:r>
            <a:r>
              <a:rPr lang="en-US" sz="4400" dirty="0" err="1">
                <a:ea typeface="SimSun" panose="02010600030101010101" pitchFamily="2" charset="-122"/>
                <a:cs typeface="Times New Roman" panose="02020603050405020304" pitchFamily="18" charset="0"/>
              </a:rPr>
              <a:t>Promovendo</a:t>
            </a:r>
            <a:r>
              <a:rPr lang="en-US" sz="4400" dirty="0">
                <a:ea typeface="SimSun" panose="02010600030101010101" pitchFamily="2" charset="-122"/>
                <a:cs typeface="Times New Roman" panose="02020603050405020304" pitchFamily="18" charset="0"/>
              </a:rPr>
              <a:t> o </a:t>
            </a:r>
            <a:r>
              <a:rPr lang="en-US" sz="4400" dirty="0" err="1">
                <a:ea typeface="SimSun" panose="02010600030101010101" pitchFamily="2" charset="-122"/>
                <a:cs typeface="Times New Roman" panose="02020603050405020304" pitchFamily="18" charset="0"/>
              </a:rPr>
              <a:t>direito</a:t>
            </a:r>
            <a:r>
              <a:rPr lang="en-US" sz="4400" dirty="0">
                <a:ea typeface="SimSun" panose="02010600030101010101" pitchFamily="2" charset="-122"/>
                <a:cs typeface="Times New Roman" panose="02020603050405020304" pitchFamily="18" charset="0"/>
              </a:rPr>
              <a:t> à </a:t>
            </a:r>
            <a:r>
              <a:rPr lang="en-US" sz="4400" dirty="0" err="1">
                <a:ea typeface="SimSun" panose="02010600030101010101" pitchFamily="2" charset="-122"/>
                <a:cs typeface="Times New Roman" panose="02020603050405020304" pitchFamily="18" charset="0"/>
              </a:rPr>
              <a:t>saúde</a:t>
            </a:r>
            <a:r>
              <a:rPr lang="en-US" sz="4400" dirty="0">
                <a:ea typeface="SimSun" panose="02010600030101010101" pitchFamily="2" charset="-122"/>
                <a:cs typeface="Times New Roman" panose="02020603050405020304" pitchFamily="18" charset="0"/>
              </a:rPr>
              <a:t> </a:t>
            </a:r>
            <a:r>
              <a:rPr lang="en-US" sz="4400" dirty="0" err="1">
                <a:ea typeface="SimSun" panose="02010600030101010101" pitchFamily="2" charset="-122"/>
                <a:cs typeface="Times New Roman" panose="02020603050405020304" pitchFamily="18" charset="0"/>
              </a:rPr>
              <a:t>em</a:t>
            </a:r>
            <a:r>
              <a:rPr lang="en-US" sz="4400" dirty="0">
                <a:ea typeface="SimSun" panose="02010600030101010101" pitchFamily="2" charset="-122"/>
                <a:cs typeface="Times New Roman" panose="02020603050405020304" pitchFamily="18" charset="0"/>
              </a:rPr>
              <a:t> </a:t>
            </a:r>
            <a:r>
              <a:rPr lang="en-US" sz="4400" dirty="0" err="1">
                <a:ea typeface="SimSun" panose="02010600030101010101" pitchFamily="2" charset="-122"/>
                <a:cs typeface="Times New Roman" panose="02020603050405020304" pitchFamily="18" charset="0"/>
              </a:rPr>
              <a:t>serviços</a:t>
            </a:r>
            <a:r>
              <a:rPr lang="en-US" sz="4400" dirty="0">
                <a:ea typeface="SimSun" panose="02010600030101010101" pitchFamily="2" charset="-122"/>
                <a:cs typeface="Times New Roman" panose="02020603050405020304" pitchFamily="18" charset="0"/>
              </a:rPr>
              <a:t> de </a:t>
            </a:r>
            <a:r>
              <a:rPr lang="en-US" sz="4400" dirty="0" err="1">
                <a:ea typeface="SimSun" panose="02010600030101010101" pitchFamily="2" charset="-122"/>
                <a:cs typeface="Times New Roman" panose="02020603050405020304" pitchFamily="18" charset="0"/>
              </a:rPr>
              <a:t>saúde</a:t>
            </a:r>
            <a:r>
              <a:rPr lang="en-US" sz="4400" dirty="0">
                <a:ea typeface="SimSun" panose="02010600030101010101" pitchFamily="2" charset="-122"/>
                <a:cs typeface="Times New Roman" panose="02020603050405020304" pitchFamily="18" charset="0"/>
              </a:rPr>
              <a:t> mental e </a:t>
            </a:r>
            <a:r>
              <a:rPr lang="en-US" sz="4400" dirty="0" err="1">
                <a:ea typeface="SimSun" panose="02010600030101010101" pitchFamily="2" charset="-122"/>
                <a:cs typeface="Times New Roman" panose="02020603050405020304" pitchFamily="18" charset="0"/>
              </a:rPr>
              <a:t>serviços</a:t>
            </a:r>
            <a:r>
              <a:rPr lang="en-US" sz="4400" dirty="0">
                <a:ea typeface="SimSun" panose="02010600030101010101" pitchFamily="2" charset="-122"/>
                <a:cs typeface="Times New Roman" panose="02020603050405020304" pitchFamily="18" charset="0"/>
              </a:rPr>
              <a:t> </a:t>
            </a:r>
            <a:r>
              <a:rPr lang="en-US" sz="4400" dirty="0" err="1">
                <a:ea typeface="SimSun" panose="02010600030101010101" pitchFamily="2" charset="-122"/>
                <a:cs typeface="Times New Roman" panose="02020603050405020304" pitchFamily="18" charset="0"/>
              </a:rPr>
              <a:t>sociais</a:t>
            </a:r>
            <a:br>
              <a:rPr lang="en-US" sz="4900" dirty="0">
                <a:ea typeface="SimSun" panose="02010600030101010101" pitchFamily="2" charset="-122"/>
                <a:cs typeface="Times New Roman" panose="02020603050405020304" pitchFamily="18" charset="0"/>
              </a:rPr>
            </a:br>
            <a:endParaRPr lang="en-CH" sz="4900" dirty="0"/>
          </a:p>
        </p:txBody>
      </p:sp>
    </p:spTree>
    <p:extLst>
      <p:ext uri="{BB962C8B-B14F-4D97-AF65-F5344CB8AC3E}">
        <p14:creationId xmlns:p14="http://schemas.microsoft.com/office/powerpoint/2010/main" val="1671870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B0100E-6E5D-402D-8548-CC3AAC36A26B}"/>
              </a:ext>
            </a:extLst>
          </p:cNvPr>
          <p:cNvSpPr>
            <a:spLocks noGrp="1"/>
          </p:cNvSpPr>
          <p:nvPr>
            <p:ph sz="quarter" idx="14"/>
          </p:nvPr>
        </p:nvSpPr>
        <p:spPr>
          <a:xfrm>
            <a:off x="508794" y="1733525"/>
            <a:ext cx="11174412" cy="1695475"/>
          </a:xfrm>
        </p:spPr>
        <p:txBody>
          <a:bodyPr/>
          <a:lstStyle/>
          <a:p>
            <a:pPr lvl="0" algn="just"/>
            <a:r>
              <a:rPr lang="en-GB" sz="2000" dirty="0"/>
              <a:t>As </a:t>
            </a:r>
            <a:r>
              <a:rPr lang="en-GB" sz="2000" dirty="0" err="1"/>
              <a:t>pessoas</a:t>
            </a:r>
            <a:r>
              <a:rPr lang="en-GB" sz="2000" dirty="0"/>
              <a:t> </a:t>
            </a:r>
            <a:r>
              <a:rPr lang="en-GB" sz="2000" b="1" u="sng" dirty="0" err="1"/>
              <a:t>nunca</a:t>
            </a:r>
            <a:r>
              <a:rPr lang="en-GB" sz="2000" dirty="0"/>
              <a:t> </a:t>
            </a:r>
            <a:r>
              <a:rPr lang="en-GB" sz="2000" dirty="0" err="1"/>
              <a:t>deveriam</a:t>
            </a:r>
            <a:r>
              <a:rPr lang="en-GB" sz="2000" dirty="0"/>
              <a:t> </a:t>
            </a:r>
            <a:r>
              <a:rPr lang="en-GB" sz="2000" dirty="0" err="1"/>
              <a:t>ter</a:t>
            </a:r>
            <a:r>
              <a:rPr lang="en-GB" sz="2000" dirty="0"/>
              <a:t> que </a:t>
            </a:r>
            <a:r>
              <a:rPr lang="en-GB" sz="2000" dirty="0" err="1"/>
              <a:t>residir</a:t>
            </a:r>
            <a:r>
              <a:rPr lang="en-GB" sz="2000" dirty="0"/>
              <a:t> </a:t>
            </a:r>
            <a:r>
              <a:rPr lang="en-GB" sz="2000" dirty="0" err="1"/>
              <a:t>em</a:t>
            </a:r>
            <a:r>
              <a:rPr lang="en-GB" sz="2000" dirty="0"/>
              <a:t> </a:t>
            </a:r>
            <a:r>
              <a:rPr lang="en-GB" sz="2000" dirty="0" err="1"/>
              <a:t>instituições</a:t>
            </a:r>
            <a:r>
              <a:rPr lang="en-GB" sz="2000" dirty="0"/>
              <a:t>.</a:t>
            </a:r>
          </a:p>
          <a:p>
            <a:r>
              <a:rPr lang="en-GB" sz="2000" dirty="0"/>
              <a:t>As </a:t>
            </a:r>
            <a:r>
              <a:rPr lang="pt-BR" sz="2000" dirty="0"/>
              <a:t>instalações</a:t>
            </a:r>
            <a:r>
              <a:rPr lang="en-GB" sz="2000" dirty="0"/>
              <a:t> de </a:t>
            </a:r>
            <a:r>
              <a:rPr lang="en-GB" sz="2000" dirty="0" err="1"/>
              <a:t>saúde</a:t>
            </a:r>
            <a:r>
              <a:rPr lang="en-GB" sz="2000" dirty="0"/>
              <a:t> mental </a:t>
            </a:r>
            <a:r>
              <a:rPr lang="en-GB" sz="2000" dirty="0" err="1"/>
              <a:t>isoladas</a:t>
            </a:r>
            <a:r>
              <a:rPr lang="en-GB" sz="2000" dirty="0"/>
              <a:t> e </a:t>
            </a:r>
            <a:r>
              <a:rPr lang="en-GB" sz="2000" dirty="0" err="1"/>
              <a:t>desconectadas</a:t>
            </a:r>
            <a:r>
              <a:rPr lang="en-GB" sz="2000" dirty="0"/>
              <a:t> da </a:t>
            </a:r>
            <a:r>
              <a:rPr lang="en-GB" sz="2000" dirty="0" err="1"/>
              <a:t>comunidade</a:t>
            </a:r>
            <a:r>
              <a:rPr lang="en-GB" sz="2000" dirty="0"/>
              <a:t> </a:t>
            </a:r>
            <a:r>
              <a:rPr lang="en-GB" sz="2000" dirty="0" err="1"/>
              <a:t>devem</a:t>
            </a:r>
            <a:r>
              <a:rPr lang="en-GB" sz="2000" dirty="0"/>
              <a:t> ser </a:t>
            </a:r>
            <a:r>
              <a:rPr lang="en-GB" sz="2000" dirty="0" err="1"/>
              <a:t>gradualmente</a:t>
            </a:r>
            <a:r>
              <a:rPr lang="en-GB" sz="2000" dirty="0"/>
              <a:t> </a:t>
            </a:r>
            <a:r>
              <a:rPr lang="en-GB" sz="2000" dirty="0" err="1"/>
              <a:t>eliminadas</a:t>
            </a:r>
            <a:r>
              <a:rPr lang="en-GB" sz="2000" dirty="0"/>
              <a:t> e </a:t>
            </a:r>
            <a:r>
              <a:rPr lang="en-GB" sz="2000" dirty="0" err="1"/>
              <a:t>substituídas</a:t>
            </a:r>
            <a:r>
              <a:rPr lang="en-GB" sz="2000" dirty="0"/>
              <a:t> </a:t>
            </a:r>
            <a:r>
              <a:rPr lang="en-GB" sz="2000" dirty="0" err="1"/>
              <a:t>por</a:t>
            </a:r>
            <a:r>
              <a:rPr lang="en-GB" sz="2000" dirty="0"/>
              <a:t> </a:t>
            </a:r>
            <a:r>
              <a:rPr lang="en-GB" sz="2000" dirty="0" err="1"/>
              <a:t>serviços</a:t>
            </a:r>
            <a:r>
              <a:rPr lang="en-GB" sz="2000" dirty="0"/>
              <a:t> de </a:t>
            </a:r>
            <a:r>
              <a:rPr lang="en-GB" sz="2000" dirty="0" err="1"/>
              <a:t>saúde</a:t>
            </a:r>
            <a:r>
              <a:rPr lang="en-GB" sz="2000" dirty="0"/>
              <a:t> mental e </a:t>
            </a:r>
            <a:r>
              <a:rPr lang="en-GB" sz="2000" dirty="0" err="1"/>
              <a:t>sociais</a:t>
            </a:r>
            <a:r>
              <a:rPr lang="en-GB" sz="2000" dirty="0"/>
              <a:t> </a:t>
            </a:r>
            <a:r>
              <a:rPr lang="en-GB" sz="2000" dirty="0" err="1"/>
              <a:t>prestados</a:t>
            </a:r>
            <a:r>
              <a:rPr lang="en-GB" sz="2000" dirty="0"/>
              <a:t> </a:t>
            </a:r>
            <a:r>
              <a:rPr lang="en-GB" sz="2000" dirty="0" err="1"/>
              <a:t>na</a:t>
            </a:r>
            <a:r>
              <a:rPr lang="en-GB" sz="2000" dirty="0"/>
              <a:t> </a:t>
            </a:r>
            <a:r>
              <a:rPr lang="en-GB" sz="2000" dirty="0" err="1"/>
              <a:t>comunidade</a:t>
            </a:r>
            <a:r>
              <a:rPr lang="en-GB" sz="2000" dirty="0"/>
              <a:t>.</a:t>
            </a:r>
          </a:p>
          <a:p>
            <a:pPr lvl="0" algn="just"/>
            <a:r>
              <a:rPr lang="en-GB" sz="2000" dirty="0"/>
              <a:t>Quando as </a:t>
            </a:r>
            <a:r>
              <a:rPr lang="en-GB" sz="2000" dirty="0" err="1"/>
              <a:t>pessoas</a:t>
            </a:r>
            <a:r>
              <a:rPr lang="en-GB" sz="2000" dirty="0"/>
              <a:t> </a:t>
            </a:r>
            <a:r>
              <a:rPr lang="en-GB" sz="2000" dirty="0" err="1"/>
              <a:t>desejam</a:t>
            </a:r>
            <a:r>
              <a:rPr lang="en-GB" sz="2000" dirty="0"/>
              <a:t> </a:t>
            </a:r>
            <a:r>
              <a:rPr lang="en-GB" sz="2000" dirty="0" err="1"/>
              <a:t>permanecer</a:t>
            </a:r>
            <a:r>
              <a:rPr lang="en-GB" sz="2000" dirty="0"/>
              <a:t> </a:t>
            </a:r>
            <a:r>
              <a:rPr lang="en-GB" sz="2000" dirty="0" err="1"/>
              <a:t>em</a:t>
            </a:r>
            <a:r>
              <a:rPr lang="en-GB" sz="2000" dirty="0"/>
              <a:t> um local que </a:t>
            </a:r>
            <a:r>
              <a:rPr lang="en-GB" sz="2000" dirty="0" err="1"/>
              <a:t>não</a:t>
            </a:r>
            <a:r>
              <a:rPr lang="en-GB" sz="2000" dirty="0"/>
              <a:t> </a:t>
            </a:r>
            <a:r>
              <a:rPr lang="en-GB" sz="2000" dirty="0" err="1"/>
              <a:t>é</a:t>
            </a:r>
            <a:r>
              <a:rPr lang="en-GB" sz="2000" dirty="0"/>
              <a:t> </a:t>
            </a:r>
            <a:r>
              <a:rPr lang="en-GB" sz="2000" dirty="0" err="1"/>
              <a:t>sua</a:t>
            </a:r>
            <a:r>
              <a:rPr lang="en-GB" sz="2000" dirty="0"/>
              <a:t> casa, </a:t>
            </a:r>
            <a:r>
              <a:rPr lang="en-GB" sz="2000" dirty="0" err="1"/>
              <a:t>elas</a:t>
            </a:r>
            <a:r>
              <a:rPr lang="en-GB" sz="2000" dirty="0"/>
              <a:t> </a:t>
            </a:r>
            <a:r>
              <a:rPr lang="en-GB" sz="2000" dirty="0" err="1"/>
              <a:t>devem</a:t>
            </a:r>
            <a:r>
              <a:rPr lang="en-GB" sz="2000" dirty="0"/>
              <a:t> </a:t>
            </a:r>
            <a:r>
              <a:rPr lang="en-GB" sz="2000" dirty="0" err="1"/>
              <a:t>ter</a:t>
            </a:r>
            <a:r>
              <a:rPr lang="en-GB" sz="2000" dirty="0"/>
              <a:t> </a:t>
            </a:r>
            <a:r>
              <a:rPr lang="en-GB" sz="2000" dirty="0" err="1"/>
              <a:t>acesso</a:t>
            </a:r>
            <a:r>
              <a:rPr lang="en-GB" sz="2000" dirty="0"/>
              <a:t>, de forma </a:t>
            </a:r>
            <a:r>
              <a:rPr lang="en-GB" sz="2000" dirty="0" err="1"/>
              <a:t>voluntária</a:t>
            </a:r>
            <a:r>
              <a:rPr lang="en-GB" sz="2000" dirty="0"/>
              <a:t>, a </a:t>
            </a:r>
            <a:r>
              <a:rPr lang="en-GB" sz="2000" dirty="0" err="1"/>
              <a:t>serviços</a:t>
            </a:r>
            <a:r>
              <a:rPr lang="en-GB" sz="2000" dirty="0"/>
              <a:t> </a:t>
            </a:r>
            <a:r>
              <a:rPr lang="en-GB" sz="2000" dirty="0" err="1"/>
              <a:t>comunitários</a:t>
            </a:r>
            <a:r>
              <a:rPr lang="en-GB" sz="2000" dirty="0"/>
              <a:t> de </a:t>
            </a:r>
            <a:r>
              <a:rPr lang="en-GB" sz="2000" dirty="0" err="1"/>
              <a:t>curta</a:t>
            </a:r>
            <a:r>
              <a:rPr lang="en-GB" sz="2000" dirty="0"/>
              <a:t> </a:t>
            </a:r>
            <a:r>
              <a:rPr lang="en-GB" sz="2000" dirty="0" err="1"/>
              <a:t>duração</a:t>
            </a:r>
            <a:r>
              <a:rPr lang="en-GB" sz="2000" dirty="0"/>
              <a:t>.</a:t>
            </a:r>
            <a:endParaRPr lang="en-CH" sz="2000" dirty="0"/>
          </a:p>
        </p:txBody>
      </p:sp>
      <p:sp>
        <p:nvSpPr>
          <p:cNvPr id="2" name="Title 1">
            <a:extLst>
              <a:ext uri="{FF2B5EF4-FFF2-40B4-BE49-F238E27FC236}">
                <a16:creationId xmlns:a16="http://schemas.microsoft.com/office/drawing/2014/main" id="{EF86D9BA-2B89-4F5A-8413-772C22A2EF15}"/>
              </a:ext>
            </a:extLst>
          </p:cNvPr>
          <p:cNvSpPr>
            <a:spLocks noGrp="1"/>
          </p:cNvSpPr>
          <p:nvPr>
            <p:ph type="title"/>
          </p:nvPr>
        </p:nvSpPr>
        <p:spPr>
          <a:xfrm>
            <a:off x="388630" y="514614"/>
            <a:ext cx="11423414" cy="432000"/>
          </a:xfrm>
        </p:spPr>
        <p:txBody>
          <a:bodyPr/>
          <a:lstStyle/>
          <a:p>
            <a:pPr algn="ctr"/>
            <a:r>
              <a:rPr lang="en-US" dirty="0" err="1"/>
              <a:t>Exercício</a:t>
            </a:r>
            <a:r>
              <a:rPr lang="en-US" dirty="0"/>
              <a:t> 2.1: Grandes </a:t>
            </a:r>
            <a:r>
              <a:rPr lang="en-US" dirty="0" err="1"/>
              <a:t>projetos</a:t>
            </a:r>
            <a:r>
              <a:rPr lang="en-US" dirty="0"/>
              <a:t> - 1</a:t>
            </a:r>
            <a:endParaRPr lang="en-CH" dirty="0"/>
          </a:p>
        </p:txBody>
      </p:sp>
    </p:spTree>
    <p:extLst>
      <p:ext uri="{BB962C8B-B14F-4D97-AF65-F5344CB8AC3E}">
        <p14:creationId xmlns:p14="http://schemas.microsoft.com/office/powerpoint/2010/main" val="3701261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83C0F-4F99-4F69-B97B-4E2FE0AE0373}"/>
              </a:ext>
            </a:extLst>
          </p:cNvPr>
          <p:cNvSpPr>
            <a:spLocks noGrp="1"/>
          </p:cNvSpPr>
          <p:nvPr>
            <p:ph sz="quarter" idx="14"/>
          </p:nvPr>
        </p:nvSpPr>
        <p:spPr>
          <a:xfrm>
            <a:off x="507195" y="1511188"/>
            <a:ext cx="11174412" cy="2133886"/>
          </a:xfrm>
        </p:spPr>
        <p:txBody>
          <a:bodyPr/>
          <a:lstStyle/>
          <a:p>
            <a:pPr algn="just">
              <a:lnSpc>
                <a:spcPct val="100000"/>
              </a:lnSpc>
              <a:spcBef>
                <a:spcPts val="600"/>
              </a:spcBef>
            </a:pPr>
            <a:r>
              <a:rPr lang="en-US" sz="2000" dirty="0"/>
              <a:t>Primeiro, </a:t>
            </a:r>
            <a:r>
              <a:rPr lang="en-US" sz="2000" dirty="0" err="1"/>
              <a:t>pense</a:t>
            </a:r>
            <a:r>
              <a:rPr lang="en-US" sz="2000" dirty="0"/>
              <a:t> </a:t>
            </a:r>
            <a:r>
              <a:rPr lang="en-US" sz="2000" dirty="0" err="1"/>
              <a:t>sobre</a:t>
            </a:r>
            <a:r>
              <a:rPr lang="en-US" sz="2000" dirty="0"/>
              <a:t> o </a:t>
            </a:r>
            <a:r>
              <a:rPr lang="en-US" sz="2000" dirty="0" err="1"/>
              <a:t>ambiente</a:t>
            </a:r>
            <a:r>
              <a:rPr lang="en-US" sz="2000" dirty="0"/>
              <a:t> </a:t>
            </a:r>
            <a:r>
              <a:rPr lang="en-US" sz="2000" dirty="0" err="1"/>
              <a:t>atual</a:t>
            </a:r>
            <a:r>
              <a:rPr lang="en-US" sz="2000" dirty="0"/>
              <a:t> de um </a:t>
            </a:r>
            <a:r>
              <a:rPr lang="en-US" sz="2000" dirty="0" err="1"/>
              <a:t>serviço</a:t>
            </a:r>
            <a:r>
              <a:rPr lang="en-US" sz="2000" dirty="0"/>
              <a:t> de </a:t>
            </a:r>
            <a:r>
              <a:rPr lang="en-US" sz="2000" dirty="0" err="1"/>
              <a:t>internação</a:t>
            </a:r>
            <a:r>
              <a:rPr lang="en-US" sz="2000" dirty="0"/>
              <a:t> </a:t>
            </a:r>
            <a:r>
              <a:rPr lang="en-US" sz="2000" dirty="0" err="1"/>
              <a:t>ou</a:t>
            </a:r>
            <a:r>
              <a:rPr lang="en-US" sz="2000" dirty="0"/>
              <a:t> </a:t>
            </a:r>
            <a:r>
              <a:rPr lang="en-US" sz="2000" dirty="0" err="1"/>
              <a:t>residência</a:t>
            </a:r>
            <a:r>
              <a:rPr lang="en-US" sz="2000" dirty="0"/>
              <a:t> para </a:t>
            </a:r>
            <a:r>
              <a:rPr lang="en-US" sz="2000" dirty="0" err="1"/>
              <a:t>saúde</a:t>
            </a:r>
            <a:r>
              <a:rPr lang="en-US" sz="2000" dirty="0"/>
              <a:t> mental.</a:t>
            </a:r>
          </a:p>
          <a:p>
            <a:pPr algn="just">
              <a:lnSpc>
                <a:spcPct val="100000"/>
              </a:lnSpc>
              <a:spcBef>
                <a:spcPts val="600"/>
              </a:spcBef>
            </a:pPr>
            <a:r>
              <a:rPr lang="en-US" sz="2000" dirty="0" err="1"/>
              <a:t>Discuta</a:t>
            </a:r>
            <a:r>
              <a:rPr lang="en-US" sz="2000" dirty="0"/>
              <a:t> e compare </a:t>
            </a:r>
            <a:r>
              <a:rPr lang="en-US" sz="2000" dirty="0" err="1"/>
              <a:t>como</a:t>
            </a:r>
            <a:r>
              <a:rPr lang="en-US" sz="2000" dirty="0"/>
              <a:t> </a:t>
            </a:r>
            <a:r>
              <a:rPr lang="en-US" sz="2000" dirty="0" err="1"/>
              <a:t>deveria</a:t>
            </a:r>
            <a:r>
              <a:rPr lang="en-US" sz="2000" dirty="0"/>
              <a:t> ser. </a:t>
            </a:r>
            <a:r>
              <a:rPr lang="en-US" sz="2000" dirty="0" err="1"/>
              <a:t>Documente</a:t>
            </a:r>
            <a:r>
              <a:rPr lang="en-US" sz="2000" dirty="0"/>
              <a:t> </a:t>
            </a:r>
            <a:r>
              <a:rPr lang="en-US" sz="2000" dirty="0" err="1"/>
              <a:t>suas</a:t>
            </a:r>
            <a:r>
              <a:rPr lang="en-US" sz="2000" dirty="0"/>
              <a:t> </a:t>
            </a:r>
            <a:r>
              <a:rPr lang="en-US" sz="2000" dirty="0" err="1"/>
              <a:t>conclusões</a:t>
            </a:r>
            <a:r>
              <a:rPr lang="en-US" sz="2000" dirty="0"/>
              <a:t> para </a:t>
            </a:r>
            <a:r>
              <a:rPr lang="en-US" sz="2000" dirty="0" err="1"/>
              <a:t>apresentar</a:t>
            </a:r>
            <a:r>
              <a:rPr lang="en-US" sz="2000" dirty="0"/>
              <a:t> um </a:t>
            </a:r>
            <a:r>
              <a:rPr lang="en-US" sz="2000" dirty="0" err="1"/>
              <a:t>relatório</a:t>
            </a:r>
            <a:r>
              <a:rPr lang="en-US" sz="2000" dirty="0"/>
              <a:t>.</a:t>
            </a:r>
          </a:p>
          <a:p>
            <a:pPr algn="just">
              <a:lnSpc>
                <a:spcPct val="100000"/>
              </a:lnSpc>
              <a:spcBef>
                <a:spcPts val="600"/>
              </a:spcBef>
            </a:pPr>
            <a:r>
              <a:rPr lang="en-US" sz="2000" dirty="0"/>
              <a:t>O Grupo 1 se </a:t>
            </a:r>
            <a:r>
              <a:rPr lang="en-US" sz="2000" dirty="0" err="1"/>
              <a:t>concentrará</a:t>
            </a:r>
            <a:r>
              <a:rPr lang="en-US" sz="2000" dirty="0"/>
              <a:t> no </a:t>
            </a:r>
            <a:r>
              <a:rPr lang="en-US" sz="2000" dirty="0" err="1"/>
              <a:t>ambiente</a:t>
            </a:r>
            <a:r>
              <a:rPr lang="en-US" sz="2000" dirty="0"/>
              <a:t> </a:t>
            </a:r>
            <a:r>
              <a:rPr lang="en-US" sz="2000" dirty="0" err="1"/>
              <a:t>físico</a:t>
            </a:r>
            <a:r>
              <a:rPr lang="en-US" sz="2000" dirty="0"/>
              <a:t> de um </a:t>
            </a:r>
            <a:r>
              <a:rPr lang="en-US" sz="2000" dirty="0" err="1"/>
              <a:t>serviço</a:t>
            </a:r>
            <a:r>
              <a:rPr lang="en-US" sz="2000" dirty="0"/>
              <a:t> de </a:t>
            </a:r>
            <a:r>
              <a:rPr lang="en-US" sz="2000" dirty="0" err="1"/>
              <a:t>internação</a:t>
            </a:r>
            <a:r>
              <a:rPr lang="en-US" sz="2000" dirty="0"/>
              <a:t> </a:t>
            </a:r>
            <a:r>
              <a:rPr lang="en-US" sz="2000" dirty="0" err="1"/>
              <a:t>ou</a:t>
            </a:r>
            <a:r>
              <a:rPr lang="en-US" sz="2000" dirty="0"/>
              <a:t> </a:t>
            </a:r>
            <a:r>
              <a:rPr lang="en-US" sz="2000" dirty="0" err="1"/>
              <a:t>residência</a:t>
            </a:r>
            <a:r>
              <a:rPr lang="en-US" sz="2000" dirty="0"/>
              <a:t> para </a:t>
            </a:r>
            <a:r>
              <a:rPr lang="en-US" sz="2000" dirty="0" err="1"/>
              <a:t>saúde</a:t>
            </a:r>
            <a:r>
              <a:rPr lang="en-US" sz="2000" dirty="0"/>
              <a:t> mental.</a:t>
            </a:r>
          </a:p>
          <a:p>
            <a:pPr algn="just">
              <a:lnSpc>
                <a:spcPct val="100000"/>
              </a:lnSpc>
              <a:spcBef>
                <a:spcPts val="600"/>
              </a:spcBef>
            </a:pPr>
            <a:r>
              <a:rPr lang="en-US" sz="2000" dirty="0" err="1"/>
              <a:t>Os</a:t>
            </a:r>
            <a:r>
              <a:rPr lang="en-US" sz="2000" dirty="0"/>
              <a:t> </a:t>
            </a:r>
            <a:r>
              <a:rPr lang="en-US" sz="2000" dirty="0" err="1"/>
              <a:t>membros</a:t>
            </a:r>
            <a:r>
              <a:rPr lang="en-US" sz="2000" dirty="0"/>
              <a:t> do Grupo 1 </a:t>
            </a:r>
            <a:r>
              <a:rPr lang="en-US" sz="2000" dirty="0" err="1"/>
              <a:t>devem</a:t>
            </a:r>
            <a:r>
              <a:rPr lang="en-US" sz="2000" dirty="0"/>
              <a:t> </a:t>
            </a:r>
            <a:r>
              <a:rPr lang="en-US" sz="2000" dirty="0" err="1"/>
              <a:t>considerar</a:t>
            </a:r>
            <a:r>
              <a:rPr lang="en-US" sz="2000" dirty="0"/>
              <a:t> a </a:t>
            </a:r>
            <a:r>
              <a:rPr lang="en-US" sz="2000" dirty="0" err="1"/>
              <a:t>privacidade</a:t>
            </a:r>
            <a:r>
              <a:rPr lang="en-US" sz="2000" dirty="0"/>
              <a:t>, a </a:t>
            </a:r>
            <a:r>
              <a:rPr lang="en-US" sz="2000" dirty="0" err="1"/>
              <a:t>segurança</a:t>
            </a:r>
            <a:r>
              <a:rPr lang="en-US" sz="2000" dirty="0"/>
              <a:t> e o que </a:t>
            </a:r>
            <a:r>
              <a:rPr lang="en-US" sz="2000" dirty="0" err="1"/>
              <a:t>torna</a:t>
            </a:r>
            <a:r>
              <a:rPr lang="en-US" sz="2000" dirty="0"/>
              <a:t> um </a:t>
            </a:r>
            <a:r>
              <a:rPr lang="en-US" sz="2000" dirty="0" err="1"/>
              <a:t>ambiente</a:t>
            </a:r>
            <a:r>
              <a:rPr lang="en-US" sz="2000" dirty="0"/>
              <a:t> </a:t>
            </a:r>
            <a:r>
              <a:rPr lang="en-US" sz="2000" dirty="0" err="1"/>
              <a:t>confortável</a:t>
            </a:r>
            <a:r>
              <a:rPr lang="en-US" sz="2000" dirty="0"/>
              <a:t>.</a:t>
            </a:r>
            <a:endParaRPr lang="en-CH" sz="2000" dirty="0"/>
          </a:p>
        </p:txBody>
      </p:sp>
      <p:sp>
        <p:nvSpPr>
          <p:cNvPr id="2" name="Title 1">
            <a:extLst>
              <a:ext uri="{FF2B5EF4-FFF2-40B4-BE49-F238E27FC236}">
                <a16:creationId xmlns:a16="http://schemas.microsoft.com/office/drawing/2014/main" id="{3A5A8D98-931E-4496-91E2-8EE2605C9574}"/>
              </a:ext>
            </a:extLst>
          </p:cNvPr>
          <p:cNvSpPr>
            <a:spLocks noGrp="1"/>
          </p:cNvSpPr>
          <p:nvPr>
            <p:ph type="title"/>
          </p:nvPr>
        </p:nvSpPr>
        <p:spPr>
          <a:xfrm>
            <a:off x="388629" y="514614"/>
            <a:ext cx="11292977" cy="432000"/>
          </a:xfrm>
        </p:spPr>
        <p:txBody>
          <a:bodyPr/>
          <a:lstStyle/>
          <a:p>
            <a:pPr algn="ctr"/>
            <a:r>
              <a:rPr lang="en-US" dirty="0" err="1"/>
              <a:t>Exercício</a:t>
            </a:r>
            <a:r>
              <a:rPr lang="en-US" dirty="0"/>
              <a:t> 2.1: Grandes </a:t>
            </a:r>
            <a:r>
              <a:rPr lang="en-US" dirty="0" err="1"/>
              <a:t>projetos</a:t>
            </a:r>
            <a:r>
              <a:rPr lang="en-US" dirty="0"/>
              <a:t> - 2</a:t>
            </a:r>
            <a:endParaRPr lang="en-CH" dirty="0"/>
          </a:p>
        </p:txBody>
      </p:sp>
    </p:spTree>
    <p:extLst>
      <p:ext uri="{BB962C8B-B14F-4D97-AF65-F5344CB8AC3E}">
        <p14:creationId xmlns:p14="http://schemas.microsoft.com/office/powerpoint/2010/main" val="13615889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08F736-D279-47A6-9F62-2F6408028876}"/>
              </a:ext>
            </a:extLst>
          </p:cNvPr>
          <p:cNvSpPr>
            <a:spLocks noGrp="1"/>
          </p:cNvSpPr>
          <p:nvPr>
            <p:ph sz="quarter" idx="14"/>
          </p:nvPr>
        </p:nvSpPr>
        <p:spPr>
          <a:xfrm>
            <a:off x="508794" y="1846259"/>
            <a:ext cx="11174412" cy="1582741"/>
          </a:xfrm>
        </p:spPr>
        <p:txBody>
          <a:bodyPr/>
          <a:lstStyle/>
          <a:p>
            <a:pPr algn="just">
              <a:lnSpc>
                <a:spcPct val="100000"/>
              </a:lnSpc>
              <a:spcBef>
                <a:spcPts val="600"/>
              </a:spcBef>
            </a:pPr>
            <a:r>
              <a:rPr lang="en-US" sz="2000" dirty="0"/>
              <a:t>O Grupo 2 se </a:t>
            </a:r>
            <a:r>
              <a:rPr lang="en-US" sz="2000" dirty="0" err="1"/>
              <a:t>concentrará</a:t>
            </a:r>
            <a:r>
              <a:rPr lang="en-US" sz="2000" dirty="0"/>
              <a:t> </a:t>
            </a:r>
            <a:r>
              <a:rPr lang="en-US" sz="2000" dirty="0" err="1"/>
              <a:t>na</a:t>
            </a:r>
            <a:r>
              <a:rPr lang="en-US" sz="2000" dirty="0"/>
              <a:t> </a:t>
            </a:r>
            <a:r>
              <a:rPr lang="en-US" sz="2000" dirty="0" err="1"/>
              <a:t>atmosfera</a:t>
            </a:r>
            <a:r>
              <a:rPr lang="en-US" sz="2000" dirty="0"/>
              <a:t> </a:t>
            </a:r>
            <a:r>
              <a:rPr lang="en-US" sz="2000" dirty="0" err="1"/>
              <a:t>geral</a:t>
            </a:r>
            <a:r>
              <a:rPr lang="en-US" sz="2000" dirty="0"/>
              <a:t> do </a:t>
            </a:r>
            <a:r>
              <a:rPr lang="en-US" sz="2000" dirty="0" err="1"/>
              <a:t>serviço</a:t>
            </a:r>
            <a:r>
              <a:rPr lang="en-US" sz="2000" dirty="0"/>
              <a:t> de </a:t>
            </a:r>
            <a:r>
              <a:rPr lang="en-US" sz="2000" dirty="0" err="1"/>
              <a:t>internação</a:t>
            </a:r>
            <a:r>
              <a:rPr lang="en-US" sz="2000" dirty="0"/>
              <a:t> </a:t>
            </a:r>
            <a:r>
              <a:rPr lang="en-US" sz="2000" dirty="0" err="1"/>
              <a:t>ou</a:t>
            </a:r>
            <a:r>
              <a:rPr lang="en-US" sz="2000" dirty="0"/>
              <a:t> </a:t>
            </a:r>
            <a:r>
              <a:rPr lang="en-US" sz="2000" dirty="0" err="1"/>
              <a:t>residência</a:t>
            </a:r>
            <a:r>
              <a:rPr lang="en-US" sz="2000" dirty="0"/>
              <a:t> para </a:t>
            </a:r>
            <a:r>
              <a:rPr lang="en-US" sz="2000" dirty="0" err="1"/>
              <a:t>saúde</a:t>
            </a:r>
            <a:r>
              <a:rPr lang="en-US" sz="2000" dirty="0"/>
              <a:t> mental.</a:t>
            </a:r>
          </a:p>
          <a:p>
            <a:pPr algn="just">
              <a:lnSpc>
                <a:spcPct val="100000"/>
              </a:lnSpc>
              <a:spcBef>
                <a:spcPts val="600"/>
              </a:spcBef>
            </a:pPr>
            <a:r>
              <a:rPr lang="en-US" sz="2000" dirty="0" err="1"/>
              <a:t>Os</a:t>
            </a:r>
            <a:r>
              <a:rPr lang="en-US" sz="2000" dirty="0"/>
              <a:t> </a:t>
            </a:r>
            <a:r>
              <a:rPr lang="en-US" sz="2000" dirty="0" err="1"/>
              <a:t>membros</a:t>
            </a:r>
            <a:r>
              <a:rPr lang="en-US" sz="2000" dirty="0"/>
              <a:t> do Grupo 2 </a:t>
            </a:r>
            <a:r>
              <a:rPr lang="en-US" sz="2000" dirty="0" err="1"/>
              <a:t>devem</a:t>
            </a:r>
            <a:r>
              <a:rPr lang="en-US" sz="2000" dirty="0"/>
              <a:t> </a:t>
            </a:r>
            <a:r>
              <a:rPr lang="en-US" sz="2000" dirty="0" err="1"/>
              <a:t>considerar</a:t>
            </a:r>
            <a:r>
              <a:rPr lang="en-US" sz="2000" dirty="0"/>
              <a:t> </a:t>
            </a:r>
            <a:r>
              <a:rPr lang="en-US" sz="2000" dirty="0" err="1"/>
              <a:t>quaisquer</a:t>
            </a:r>
            <a:r>
              <a:rPr lang="en-US" sz="2000" dirty="0"/>
              <a:t> </a:t>
            </a:r>
            <a:r>
              <a:rPr lang="en-US" sz="2000" dirty="0" err="1"/>
              <a:t>regras</a:t>
            </a:r>
            <a:r>
              <a:rPr lang="en-US" sz="2000" dirty="0"/>
              <a:t> </a:t>
            </a:r>
            <a:r>
              <a:rPr lang="en-US" sz="2000" dirty="0" err="1"/>
              <a:t>tácitas</a:t>
            </a:r>
            <a:r>
              <a:rPr lang="en-US" sz="2000" dirty="0"/>
              <a:t> </a:t>
            </a:r>
            <a:r>
              <a:rPr lang="en-US" sz="2000" dirty="0" err="1"/>
              <a:t>ou</a:t>
            </a:r>
            <a:r>
              <a:rPr lang="en-US" sz="2000" dirty="0"/>
              <a:t> </a:t>
            </a:r>
            <a:r>
              <a:rPr lang="en-US" sz="2000" dirty="0" err="1"/>
              <a:t>formais</a:t>
            </a:r>
            <a:r>
              <a:rPr lang="en-US" sz="2000" dirty="0"/>
              <a:t> de </a:t>
            </a:r>
            <a:r>
              <a:rPr lang="en-US" sz="2000" dirty="0" err="1"/>
              <a:t>comportamento</a:t>
            </a:r>
            <a:r>
              <a:rPr lang="en-US" sz="2000" dirty="0"/>
              <a:t> e </a:t>
            </a:r>
            <a:r>
              <a:rPr lang="en-US" sz="2000" dirty="0" err="1"/>
              <a:t>comunicação</a:t>
            </a:r>
            <a:r>
              <a:rPr lang="en-US" sz="2000" dirty="0"/>
              <a:t> nesses </a:t>
            </a:r>
            <a:r>
              <a:rPr lang="en-US" sz="2000" dirty="0" err="1"/>
              <a:t>dois</a:t>
            </a:r>
            <a:r>
              <a:rPr lang="en-US" sz="2000" dirty="0"/>
              <a:t> ambientes </a:t>
            </a:r>
            <a:r>
              <a:rPr lang="en-US" sz="2000" dirty="0" err="1"/>
              <a:t>diferentes</a:t>
            </a:r>
            <a:r>
              <a:rPr lang="en-US" sz="2000" dirty="0"/>
              <a:t>.</a:t>
            </a:r>
          </a:p>
          <a:p>
            <a:pPr algn="just">
              <a:lnSpc>
                <a:spcPct val="100000"/>
              </a:lnSpc>
              <a:spcBef>
                <a:spcPts val="600"/>
              </a:spcBef>
            </a:pPr>
            <a:r>
              <a:rPr lang="en-US" sz="2000" dirty="0"/>
              <a:t>Eles </a:t>
            </a:r>
            <a:r>
              <a:rPr lang="en-US" sz="2000" dirty="0" err="1"/>
              <a:t>também</a:t>
            </a:r>
            <a:r>
              <a:rPr lang="en-US" sz="2000" dirty="0"/>
              <a:t> </a:t>
            </a:r>
            <a:r>
              <a:rPr lang="en-US" sz="2000" dirty="0" err="1"/>
              <a:t>devem</a:t>
            </a:r>
            <a:r>
              <a:rPr lang="en-US" sz="2000" dirty="0"/>
              <a:t> </a:t>
            </a:r>
            <a:r>
              <a:rPr lang="en-US" sz="2000" dirty="0" err="1"/>
              <a:t>considerar</a:t>
            </a:r>
            <a:r>
              <a:rPr lang="en-US" sz="2000" dirty="0"/>
              <a:t> </a:t>
            </a:r>
            <a:r>
              <a:rPr lang="en-US" sz="2000" dirty="0" err="1"/>
              <a:t>como</a:t>
            </a:r>
            <a:r>
              <a:rPr lang="en-US" sz="2000" dirty="0"/>
              <a:t> </a:t>
            </a:r>
            <a:r>
              <a:rPr lang="en-US" sz="2000" dirty="0" err="1"/>
              <a:t>cada</a:t>
            </a:r>
            <a:r>
              <a:rPr lang="en-US" sz="2000" dirty="0"/>
              <a:t> </a:t>
            </a:r>
            <a:r>
              <a:rPr lang="en-US" sz="2000" dirty="0" err="1"/>
              <a:t>ambiente</a:t>
            </a:r>
            <a:r>
              <a:rPr lang="en-US" sz="2000" dirty="0"/>
              <a:t> se </a:t>
            </a:r>
            <a:r>
              <a:rPr lang="en-US" sz="2000" dirty="0" err="1"/>
              <a:t>relaciona</a:t>
            </a:r>
            <a:r>
              <a:rPr lang="en-US" sz="2000" dirty="0"/>
              <a:t> e </a:t>
            </a:r>
            <a:r>
              <a:rPr lang="en-US" sz="2000" dirty="0" err="1"/>
              <a:t>interage</a:t>
            </a:r>
            <a:r>
              <a:rPr lang="en-US" sz="2000" dirty="0"/>
              <a:t> com a </a:t>
            </a:r>
            <a:r>
              <a:rPr lang="en-US" sz="2000" dirty="0" err="1"/>
              <a:t>comunidade</a:t>
            </a:r>
            <a:r>
              <a:rPr lang="en-US" sz="2000" dirty="0"/>
              <a:t> local.</a:t>
            </a:r>
            <a:endParaRPr lang="en-CH" sz="2000" dirty="0"/>
          </a:p>
        </p:txBody>
      </p:sp>
      <p:sp>
        <p:nvSpPr>
          <p:cNvPr id="2" name="Title 1">
            <a:extLst>
              <a:ext uri="{FF2B5EF4-FFF2-40B4-BE49-F238E27FC236}">
                <a16:creationId xmlns:a16="http://schemas.microsoft.com/office/drawing/2014/main" id="{F361262A-D4CB-4E4E-B571-66987EDFD962}"/>
              </a:ext>
            </a:extLst>
          </p:cNvPr>
          <p:cNvSpPr>
            <a:spLocks noGrp="1"/>
          </p:cNvSpPr>
          <p:nvPr>
            <p:ph type="title"/>
          </p:nvPr>
        </p:nvSpPr>
        <p:spPr>
          <a:xfrm>
            <a:off x="388629" y="514614"/>
            <a:ext cx="11292977" cy="432000"/>
          </a:xfrm>
        </p:spPr>
        <p:txBody>
          <a:bodyPr/>
          <a:lstStyle/>
          <a:p>
            <a:pPr algn="ctr"/>
            <a:r>
              <a:rPr lang="en-US" dirty="0" err="1"/>
              <a:t>Exercício</a:t>
            </a:r>
            <a:r>
              <a:rPr lang="en-US" dirty="0"/>
              <a:t> 2.1: Grandes </a:t>
            </a:r>
            <a:r>
              <a:rPr lang="en-US" dirty="0" err="1"/>
              <a:t>projetos</a:t>
            </a:r>
            <a:r>
              <a:rPr lang="en-US" dirty="0"/>
              <a:t> - 3</a:t>
            </a:r>
            <a:endParaRPr lang="en-CH" dirty="0"/>
          </a:p>
        </p:txBody>
      </p:sp>
    </p:spTree>
    <p:extLst>
      <p:ext uri="{BB962C8B-B14F-4D97-AF65-F5344CB8AC3E}">
        <p14:creationId xmlns:p14="http://schemas.microsoft.com/office/powerpoint/2010/main" val="26026311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213EF-8982-4D81-8E02-3002AEAC2864}"/>
              </a:ext>
            </a:extLst>
          </p:cNvPr>
          <p:cNvSpPr>
            <a:spLocks noGrp="1"/>
          </p:cNvSpPr>
          <p:nvPr>
            <p:ph sz="quarter" idx="14"/>
          </p:nvPr>
        </p:nvSpPr>
        <p:spPr>
          <a:xfrm>
            <a:off x="508794" y="2262749"/>
            <a:ext cx="11174412" cy="1545163"/>
          </a:xfrm>
        </p:spPr>
        <p:txBody>
          <a:bodyPr/>
          <a:lstStyle/>
          <a:p>
            <a:endParaRPr lang="en-GB" dirty="0"/>
          </a:p>
          <a:p>
            <a:pPr marL="0" indent="0" algn="ctr">
              <a:buNone/>
            </a:pPr>
            <a:r>
              <a:rPr lang="en-GB" sz="2500" b="1" i="1" dirty="0" err="1"/>
              <a:t>Você</a:t>
            </a:r>
            <a:r>
              <a:rPr lang="en-GB" sz="2500" b="1" i="1" dirty="0"/>
              <a:t> </a:t>
            </a:r>
            <a:r>
              <a:rPr lang="en-GB" sz="2500" b="1" i="1" dirty="0" err="1"/>
              <a:t>acha</a:t>
            </a:r>
            <a:r>
              <a:rPr lang="en-GB" sz="2500" b="1" i="1" dirty="0"/>
              <a:t> que </a:t>
            </a:r>
            <a:r>
              <a:rPr lang="en-GB" sz="2500" b="1" i="1" dirty="0" err="1"/>
              <a:t>algumas</a:t>
            </a:r>
            <a:r>
              <a:rPr lang="en-GB" sz="2500" b="1" i="1" dirty="0"/>
              <a:t> das </a:t>
            </a:r>
            <a:r>
              <a:rPr lang="en-GB" sz="2500" b="1" i="1" dirty="0" err="1"/>
              <a:t>mudanças</a:t>
            </a:r>
            <a:r>
              <a:rPr lang="en-GB" sz="2500" b="1" i="1" dirty="0"/>
              <a:t> </a:t>
            </a:r>
            <a:r>
              <a:rPr lang="en-GB" sz="2500" b="1" i="1" dirty="0" err="1"/>
              <a:t>discutidas</a:t>
            </a:r>
            <a:r>
              <a:rPr lang="en-GB" sz="2500" b="1" i="1" dirty="0"/>
              <a:t> </a:t>
            </a:r>
            <a:r>
              <a:rPr lang="en-GB" sz="2500" b="1" i="1" dirty="0" err="1"/>
              <a:t>poderiam</a:t>
            </a:r>
            <a:r>
              <a:rPr lang="en-GB" sz="2500" b="1" i="1" dirty="0"/>
              <a:t> ser </a:t>
            </a:r>
            <a:r>
              <a:rPr lang="en-GB" sz="2500" b="1" i="1" dirty="0" err="1"/>
              <a:t>implementadas</a:t>
            </a:r>
            <a:r>
              <a:rPr lang="en-GB" sz="2500" b="1" i="1" dirty="0"/>
              <a:t> no </a:t>
            </a:r>
            <a:r>
              <a:rPr lang="en-GB" sz="2500" b="1" i="1" dirty="0" err="1"/>
              <a:t>serviço</a:t>
            </a:r>
            <a:r>
              <a:rPr lang="en-GB" sz="2500" b="1" i="1" dirty="0"/>
              <a:t> que </a:t>
            </a:r>
            <a:r>
              <a:rPr lang="en-GB" sz="2500" b="1" i="1" dirty="0" err="1"/>
              <a:t>você</a:t>
            </a:r>
            <a:r>
              <a:rPr lang="en-GB" sz="2500" b="1" i="1" dirty="0"/>
              <a:t> </a:t>
            </a:r>
            <a:r>
              <a:rPr lang="en-GB" sz="2500" b="1" i="1" dirty="0" err="1"/>
              <a:t>conhece</a:t>
            </a:r>
            <a:r>
              <a:rPr lang="en-GB" sz="2500" b="1" i="1" dirty="0"/>
              <a:t>? Seria </a:t>
            </a:r>
            <a:r>
              <a:rPr lang="en-GB" sz="2500" b="1" i="1" dirty="0" err="1"/>
              <a:t>difícil</a:t>
            </a:r>
            <a:r>
              <a:rPr lang="en-GB" sz="2500" b="1" i="1" dirty="0"/>
              <a:t>?</a:t>
            </a:r>
            <a:endParaRPr lang="en-CH" sz="2500" b="1" i="1" dirty="0"/>
          </a:p>
          <a:p>
            <a:endParaRPr lang="en-CH" dirty="0"/>
          </a:p>
        </p:txBody>
      </p:sp>
      <p:sp>
        <p:nvSpPr>
          <p:cNvPr id="2" name="Title 1">
            <a:extLst>
              <a:ext uri="{FF2B5EF4-FFF2-40B4-BE49-F238E27FC236}">
                <a16:creationId xmlns:a16="http://schemas.microsoft.com/office/drawing/2014/main" id="{338B8243-DAB1-4AF6-AC7F-D13A8E70C89B}"/>
              </a:ext>
            </a:extLst>
          </p:cNvPr>
          <p:cNvSpPr>
            <a:spLocks noGrp="1"/>
          </p:cNvSpPr>
          <p:nvPr>
            <p:ph type="title"/>
          </p:nvPr>
        </p:nvSpPr>
        <p:spPr>
          <a:xfrm>
            <a:off x="388630" y="514614"/>
            <a:ext cx="11410888" cy="432000"/>
          </a:xfrm>
        </p:spPr>
        <p:txBody>
          <a:bodyPr/>
          <a:lstStyle/>
          <a:p>
            <a:pPr algn="ctr"/>
            <a:r>
              <a:rPr lang="en-US" dirty="0" err="1"/>
              <a:t>Exercício</a:t>
            </a:r>
            <a:r>
              <a:rPr lang="en-US" dirty="0"/>
              <a:t> 2.1: Grandes </a:t>
            </a:r>
            <a:r>
              <a:rPr lang="en-US" dirty="0" err="1"/>
              <a:t>projetos</a:t>
            </a:r>
            <a:r>
              <a:rPr lang="en-US" dirty="0"/>
              <a:t> - 4</a:t>
            </a:r>
            <a:endParaRPr lang="en-CH" dirty="0"/>
          </a:p>
        </p:txBody>
      </p:sp>
    </p:spTree>
    <p:extLst>
      <p:ext uri="{BB962C8B-B14F-4D97-AF65-F5344CB8AC3E}">
        <p14:creationId xmlns:p14="http://schemas.microsoft.com/office/powerpoint/2010/main" val="1185151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0461E3-F78F-4D17-B5A8-006A6CB7FA54}"/>
              </a:ext>
            </a:extLst>
          </p:cNvPr>
          <p:cNvSpPr>
            <a:spLocks noGrp="1"/>
          </p:cNvSpPr>
          <p:nvPr>
            <p:ph sz="quarter" idx="14"/>
          </p:nvPr>
        </p:nvSpPr>
        <p:spPr>
          <a:xfrm>
            <a:off x="508794" y="1943188"/>
            <a:ext cx="11174412" cy="2008626"/>
          </a:xfrm>
        </p:spPr>
        <p:txBody>
          <a:bodyPr/>
          <a:lstStyle/>
          <a:p>
            <a:pPr algn="just">
              <a:lnSpc>
                <a:spcPct val="100000"/>
              </a:lnSpc>
              <a:spcBef>
                <a:spcPts val="600"/>
              </a:spcBef>
            </a:pPr>
            <a:r>
              <a:rPr lang="en-GB" sz="2000" dirty="0"/>
              <a:t>Tanto o </a:t>
            </a:r>
            <a:r>
              <a:rPr lang="en-GB" sz="2000" dirty="0" err="1"/>
              <a:t>ambiente</a:t>
            </a:r>
            <a:r>
              <a:rPr lang="en-GB" sz="2000" dirty="0"/>
              <a:t> </a:t>
            </a:r>
            <a:r>
              <a:rPr lang="en-GB" sz="2000" dirty="0" err="1"/>
              <a:t>físico</a:t>
            </a:r>
            <a:r>
              <a:rPr lang="en-GB" sz="2000" dirty="0"/>
              <a:t> </a:t>
            </a:r>
            <a:r>
              <a:rPr lang="en-GB" sz="2000" dirty="0" err="1"/>
              <a:t>quanto</a:t>
            </a:r>
            <a:r>
              <a:rPr lang="en-GB" sz="2000" dirty="0"/>
              <a:t> a </a:t>
            </a:r>
            <a:r>
              <a:rPr lang="en-GB" sz="2000" dirty="0" err="1"/>
              <a:t>atmosfera</a:t>
            </a:r>
            <a:r>
              <a:rPr lang="en-GB" sz="2000" dirty="0"/>
              <a:t> </a:t>
            </a:r>
            <a:r>
              <a:rPr lang="en-GB" sz="2000" dirty="0" err="1"/>
              <a:t>geral</a:t>
            </a:r>
            <a:r>
              <a:rPr lang="en-GB" sz="2000" dirty="0"/>
              <a:t> dos </a:t>
            </a:r>
            <a:r>
              <a:rPr lang="en-GB" sz="2000" dirty="0" err="1"/>
              <a:t>serviços</a:t>
            </a:r>
            <a:r>
              <a:rPr lang="en-GB" sz="2000" dirty="0"/>
              <a:t> de </a:t>
            </a:r>
            <a:r>
              <a:rPr lang="en-GB" sz="2000" dirty="0" err="1"/>
              <a:t>saúde</a:t>
            </a:r>
            <a:r>
              <a:rPr lang="en-GB" sz="2000" dirty="0"/>
              <a:t> mental e social </a:t>
            </a:r>
            <a:r>
              <a:rPr lang="en-GB" sz="2000" dirty="0" err="1"/>
              <a:t>têm</a:t>
            </a:r>
            <a:r>
              <a:rPr lang="en-GB" sz="2000" dirty="0"/>
              <a:t> um </a:t>
            </a:r>
            <a:r>
              <a:rPr lang="en-GB" sz="2000" dirty="0" err="1"/>
              <a:t>impacto</a:t>
            </a:r>
            <a:r>
              <a:rPr lang="en-GB" sz="2000" dirty="0"/>
              <a:t> </a:t>
            </a:r>
            <a:r>
              <a:rPr lang="en-GB" sz="2000" dirty="0" err="1"/>
              <a:t>importante</a:t>
            </a:r>
            <a:r>
              <a:rPr lang="en-GB" sz="2000" dirty="0"/>
              <a:t> </a:t>
            </a:r>
            <a:r>
              <a:rPr lang="en-GB" sz="2000" dirty="0" err="1"/>
              <a:t>na</a:t>
            </a:r>
            <a:r>
              <a:rPr lang="en-GB" sz="2000" dirty="0"/>
              <a:t> </a:t>
            </a:r>
            <a:r>
              <a:rPr lang="en-GB" sz="2000" dirty="0" err="1"/>
              <a:t>saúde</a:t>
            </a:r>
            <a:r>
              <a:rPr lang="en-GB" sz="2000" dirty="0"/>
              <a:t> mental e no </a:t>
            </a:r>
            <a:r>
              <a:rPr lang="en-GB" sz="2000" dirty="0" err="1"/>
              <a:t>bem-estar</a:t>
            </a:r>
            <a:r>
              <a:rPr lang="en-GB" sz="2000" dirty="0"/>
              <a:t> das </a:t>
            </a:r>
            <a:r>
              <a:rPr lang="en-GB" sz="2000" dirty="0" err="1"/>
              <a:t>pessoas</a:t>
            </a:r>
            <a:r>
              <a:rPr lang="en-GB" sz="2000" dirty="0"/>
              <a:t>.</a:t>
            </a:r>
          </a:p>
          <a:p>
            <a:pPr algn="just">
              <a:lnSpc>
                <a:spcPct val="100000"/>
              </a:lnSpc>
              <a:spcBef>
                <a:spcPts val="600"/>
              </a:spcBef>
            </a:pPr>
            <a:r>
              <a:rPr lang="en-GB" sz="2000" dirty="0"/>
              <a:t>Um </a:t>
            </a:r>
            <a:r>
              <a:rPr lang="en-GB" sz="2000" dirty="0" err="1"/>
              <a:t>ambiente</a:t>
            </a:r>
            <a:r>
              <a:rPr lang="en-GB" sz="2000" dirty="0"/>
              <a:t> </a:t>
            </a:r>
            <a:r>
              <a:rPr lang="en-GB" sz="2000" dirty="0" err="1"/>
              <a:t>confortável</a:t>
            </a:r>
            <a:r>
              <a:rPr lang="en-GB" sz="2000" dirty="0"/>
              <a:t> e </a:t>
            </a:r>
            <a:r>
              <a:rPr lang="en-GB" sz="2000" dirty="0" err="1"/>
              <a:t>estimulante</a:t>
            </a:r>
            <a:r>
              <a:rPr lang="en-GB" sz="2000" dirty="0"/>
              <a:t>, </a:t>
            </a:r>
            <a:r>
              <a:rPr lang="en-GB" sz="2000" dirty="0" err="1"/>
              <a:t>onde</a:t>
            </a:r>
            <a:r>
              <a:rPr lang="en-GB" sz="2000" dirty="0"/>
              <a:t> as </a:t>
            </a:r>
            <a:r>
              <a:rPr lang="en-GB" sz="2000" dirty="0" err="1"/>
              <a:t>pessoas</a:t>
            </a:r>
            <a:r>
              <a:rPr lang="en-GB" sz="2000" dirty="0"/>
              <a:t> se </a:t>
            </a:r>
            <a:r>
              <a:rPr lang="en-GB" sz="2000" dirty="0" err="1"/>
              <a:t>sintam</a:t>
            </a:r>
            <a:r>
              <a:rPr lang="en-GB" sz="2000" dirty="0"/>
              <a:t> </a:t>
            </a:r>
            <a:r>
              <a:rPr lang="en-GB" sz="2000" dirty="0" err="1"/>
              <a:t>seguras</a:t>
            </a:r>
            <a:r>
              <a:rPr lang="en-GB" sz="2000" dirty="0"/>
              <a:t>, </a:t>
            </a:r>
            <a:r>
              <a:rPr lang="en-GB" sz="2000" dirty="0" err="1"/>
              <a:t>respeitadas</a:t>
            </a:r>
            <a:r>
              <a:rPr lang="en-GB" sz="2000" dirty="0"/>
              <a:t> e </a:t>
            </a:r>
            <a:r>
              <a:rPr lang="en-GB" sz="2000" dirty="0" err="1"/>
              <a:t>apoiadas</a:t>
            </a:r>
            <a:r>
              <a:rPr lang="en-GB" sz="2000" dirty="0"/>
              <a:t>, </a:t>
            </a:r>
            <a:r>
              <a:rPr lang="en-GB" sz="2000" dirty="0" err="1"/>
              <a:t>é</a:t>
            </a:r>
            <a:r>
              <a:rPr lang="en-GB" sz="2000" dirty="0"/>
              <a:t> fundamental para </a:t>
            </a:r>
            <a:r>
              <a:rPr lang="en-GB" sz="2000" dirty="0" err="1"/>
              <a:t>atender</a:t>
            </a:r>
            <a:r>
              <a:rPr lang="en-GB" sz="2000" dirty="0"/>
              <a:t> </a:t>
            </a:r>
            <a:r>
              <a:rPr lang="en-GB" sz="2000" dirty="0" err="1"/>
              <a:t>às</a:t>
            </a:r>
            <a:r>
              <a:rPr lang="en-GB" sz="2000" dirty="0"/>
              <a:t> </a:t>
            </a:r>
            <a:r>
              <a:rPr lang="en-GB" sz="2000" dirty="0" err="1"/>
              <a:t>necessidades</a:t>
            </a:r>
            <a:r>
              <a:rPr lang="en-GB" sz="2000" dirty="0"/>
              <a:t> e </a:t>
            </a:r>
            <a:r>
              <a:rPr lang="en-GB" sz="2000" dirty="0" err="1"/>
              <a:t>expectativas</a:t>
            </a:r>
            <a:r>
              <a:rPr lang="en-GB" sz="2000" dirty="0"/>
              <a:t> das </a:t>
            </a:r>
            <a:r>
              <a:rPr lang="en-GB" sz="2000" dirty="0" err="1"/>
              <a:t>pessoas</a:t>
            </a:r>
            <a:r>
              <a:rPr lang="en-GB" sz="2000" dirty="0"/>
              <a:t>.</a:t>
            </a:r>
          </a:p>
          <a:p>
            <a:pPr algn="just">
              <a:lnSpc>
                <a:spcPct val="100000"/>
              </a:lnSpc>
              <a:spcBef>
                <a:spcPts val="600"/>
              </a:spcBef>
            </a:pPr>
            <a:r>
              <a:rPr lang="en-GB" sz="2000" dirty="0" err="1"/>
              <a:t>Alguns</a:t>
            </a:r>
            <a:r>
              <a:rPr lang="en-GB" sz="2000" dirty="0"/>
              <a:t> </a:t>
            </a:r>
            <a:r>
              <a:rPr lang="en-GB" sz="2000" dirty="0" err="1"/>
              <a:t>serviços</a:t>
            </a:r>
            <a:r>
              <a:rPr lang="en-GB" sz="2000" dirty="0"/>
              <a:t>, no </a:t>
            </a:r>
            <a:r>
              <a:rPr lang="en-GB" sz="2000" dirty="0" err="1"/>
              <a:t>entanto</a:t>
            </a:r>
            <a:r>
              <a:rPr lang="en-GB" sz="2000" dirty="0"/>
              <a:t>, </a:t>
            </a:r>
            <a:r>
              <a:rPr lang="en-GB" sz="2000" dirty="0" err="1"/>
              <a:t>não</a:t>
            </a:r>
            <a:r>
              <a:rPr lang="en-GB" sz="2000" dirty="0"/>
              <a:t> </a:t>
            </a:r>
            <a:r>
              <a:rPr lang="en-GB" sz="2000" dirty="0" err="1"/>
              <a:t>respeitam</a:t>
            </a:r>
            <a:r>
              <a:rPr lang="en-GB" sz="2000" dirty="0"/>
              <a:t> </a:t>
            </a:r>
            <a:r>
              <a:rPr lang="en-GB" sz="2000" dirty="0" err="1"/>
              <a:t>os</a:t>
            </a:r>
            <a:r>
              <a:rPr lang="en-GB" sz="2000" dirty="0"/>
              <a:t> </a:t>
            </a:r>
            <a:r>
              <a:rPr lang="en-GB" sz="2000" dirty="0" err="1"/>
              <a:t>direitos</a:t>
            </a:r>
            <a:r>
              <a:rPr lang="en-GB" sz="2000" dirty="0"/>
              <a:t> das </a:t>
            </a:r>
            <a:r>
              <a:rPr lang="en-GB" sz="2000" dirty="0" err="1"/>
              <a:t>pessoas</a:t>
            </a:r>
            <a:r>
              <a:rPr lang="en-GB" sz="2000" dirty="0"/>
              <a:t> </a:t>
            </a:r>
            <a:r>
              <a:rPr lang="en-GB" sz="2000" dirty="0" err="1"/>
              <a:t>nem</a:t>
            </a:r>
            <a:r>
              <a:rPr lang="en-GB" sz="2000" dirty="0"/>
              <a:t> </a:t>
            </a:r>
            <a:r>
              <a:rPr lang="en-GB" sz="2000" dirty="0" err="1"/>
              <a:t>promovem</a:t>
            </a:r>
            <a:r>
              <a:rPr lang="en-GB" sz="2000" dirty="0"/>
              <a:t> o </a:t>
            </a:r>
            <a:r>
              <a:rPr lang="en-GB" sz="2000" dirty="0" err="1"/>
              <a:t>bem-estar</a:t>
            </a:r>
            <a:r>
              <a:rPr lang="en-GB" sz="2000" dirty="0"/>
              <a:t> e </a:t>
            </a:r>
            <a:r>
              <a:rPr lang="en-GB" sz="2000" dirty="0" err="1"/>
              <a:t>devem</a:t>
            </a:r>
            <a:r>
              <a:rPr lang="en-GB" sz="2000" dirty="0"/>
              <a:t> ser </a:t>
            </a:r>
            <a:r>
              <a:rPr lang="en-GB" sz="2000" dirty="0" err="1"/>
              <a:t>fechados</a:t>
            </a:r>
            <a:r>
              <a:rPr lang="en-GB" sz="2000" dirty="0"/>
              <a:t> e </a:t>
            </a:r>
            <a:r>
              <a:rPr lang="en-GB" sz="2000" dirty="0" err="1"/>
              <a:t>substituídos</a:t>
            </a:r>
            <a:r>
              <a:rPr lang="en-GB" sz="2000" dirty="0"/>
              <a:t> </a:t>
            </a:r>
            <a:r>
              <a:rPr lang="en-GB" sz="2000" dirty="0" err="1"/>
              <a:t>por</a:t>
            </a:r>
            <a:r>
              <a:rPr lang="en-GB" sz="2000" dirty="0"/>
              <a:t> </a:t>
            </a:r>
            <a:r>
              <a:rPr lang="en-GB" sz="2000" dirty="0" err="1"/>
              <a:t>serviços</a:t>
            </a:r>
            <a:r>
              <a:rPr lang="en-GB" sz="2000" dirty="0"/>
              <a:t> </a:t>
            </a:r>
            <a:r>
              <a:rPr lang="en-GB" sz="2000" dirty="0" err="1"/>
              <a:t>comunitários</a:t>
            </a:r>
            <a:r>
              <a:rPr lang="en-GB" sz="2000" dirty="0"/>
              <a:t>.</a:t>
            </a:r>
            <a:endParaRPr lang="en-CH" sz="2000" dirty="0"/>
          </a:p>
        </p:txBody>
      </p:sp>
      <p:sp>
        <p:nvSpPr>
          <p:cNvPr id="2" name="Title 1">
            <a:extLst>
              <a:ext uri="{FF2B5EF4-FFF2-40B4-BE49-F238E27FC236}">
                <a16:creationId xmlns:a16="http://schemas.microsoft.com/office/drawing/2014/main" id="{2640481C-B988-4D90-8485-135275068169}"/>
              </a:ext>
            </a:extLst>
          </p:cNvPr>
          <p:cNvSpPr>
            <a:spLocks noGrp="1"/>
          </p:cNvSpPr>
          <p:nvPr>
            <p:ph type="title"/>
          </p:nvPr>
        </p:nvSpPr>
        <p:spPr/>
        <p:txBody>
          <a:bodyPr/>
          <a:lstStyle/>
          <a:p>
            <a:r>
              <a:rPr lang="en-US" dirty="0" err="1"/>
              <a:t>Exercício</a:t>
            </a:r>
            <a:r>
              <a:rPr lang="en-US" dirty="0"/>
              <a:t> 2.1: Grandes </a:t>
            </a:r>
            <a:r>
              <a:rPr lang="en-US" dirty="0" err="1"/>
              <a:t>projetos</a:t>
            </a:r>
            <a:r>
              <a:rPr lang="en-US" dirty="0"/>
              <a:t> - 5</a:t>
            </a:r>
            <a:endParaRPr lang="en-CH" dirty="0"/>
          </a:p>
        </p:txBody>
      </p:sp>
    </p:spTree>
    <p:extLst>
      <p:ext uri="{BB962C8B-B14F-4D97-AF65-F5344CB8AC3E}">
        <p14:creationId xmlns:p14="http://schemas.microsoft.com/office/powerpoint/2010/main" val="27495018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DA5409-64BA-4777-A418-C1EE984EABAF}"/>
              </a:ext>
            </a:extLst>
          </p:cNvPr>
          <p:cNvSpPr>
            <a:spLocks noGrp="1"/>
          </p:cNvSpPr>
          <p:nvPr>
            <p:ph sz="quarter" idx="14"/>
          </p:nvPr>
        </p:nvSpPr>
        <p:spPr>
          <a:xfrm>
            <a:off x="508794" y="1962125"/>
            <a:ext cx="11174412" cy="793601"/>
          </a:xfrm>
        </p:spPr>
        <p:txBody>
          <a:bodyPr/>
          <a:lstStyle/>
          <a:p>
            <a:pPr algn="just"/>
            <a:r>
              <a:rPr lang="en-GB" dirty="0"/>
              <a:t>Seher, </a:t>
            </a:r>
            <a:r>
              <a:rPr lang="pt-BR" dirty="0"/>
              <a:t>programa de saúde mental da comunidade urbana, Pune. Fundo </a:t>
            </a:r>
            <a:r>
              <a:rPr lang="pt-BR" dirty="0" err="1"/>
              <a:t>Bapu</a:t>
            </a:r>
            <a:r>
              <a:rPr lang="pt-BR" dirty="0"/>
              <a:t> para Pesquisa sobre Mente e Discurso, 2013 </a:t>
            </a:r>
            <a:r>
              <a:rPr lang="en-GB" dirty="0"/>
              <a:t> </a:t>
            </a:r>
            <a:r>
              <a:rPr lang="en-GB" dirty="0">
                <a:hlinkClick r:id="rId3"/>
              </a:rPr>
              <a:t>https://youtu.be/Ozqq5rET9kk</a:t>
            </a:r>
            <a:r>
              <a:rPr lang="en-GB" dirty="0"/>
              <a:t> </a:t>
            </a:r>
            <a:endParaRPr lang="en-CH" dirty="0"/>
          </a:p>
        </p:txBody>
      </p:sp>
      <p:sp>
        <p:nvSpPr>
          <p:cNvPr id="2" name="Title 1">
            <a:extLst>
              <a:ext uri="{FF2B5EF4-FFF2-40B4-BE49-F238E27FC236}">
                <a16:creationId xmlns:a16="http://schemas.microsoft.com/office/drawing/2014/main" id="{C4E33631-372B-4429-9FB2-8AD85A39B38F}"/>
              </a:ext>
            </a:extLst>
          </p:cNvPr>
          <p:cNvSpPr>
            <a:spLocks noGrp="1"/>
          </p:cNvSpPr>
          <p:nvPr>
            <p:ph type="title"/>
          </p:nvPr>
        </p:nvSpPr>
        <p:spPr>
          <a:xfrm>
            <a:off x="388630" y="514614"/>
            <a:ext cx="11294576" cy="432000"/>
          </a:xfrm>
        </p:spPr>
        <p:txBody>
          <a:bodyPr/>
          <a:lstStyle/>
          <a:p>
            <a:pPr algn="ctr"/>
            <a:r>
              <a:rPr lang="en-US" dirty="0" err="1"/>
              <a:t>Exercício</a:t>
            </a:r>
            <a:r>
              <a:rPr lang="en-US" dirty="0"/>
              <a:t> 2.1: Grandes </a:t>
            </a:r>
            <a:r>
              <a:rPr lang="en-US" dirty="0" err="1"/>
              <a:t>projetos</a:t>
            </a:r>
            <a:r>
              <a:rPr lang="en-US" dirty="0"/>
              <a:t> - 6</a:t>
            </a:r>
            <a:endParaRPr lang="en-CH" dirty="0"/>
          </a:p>
        </p:txBody>
      </p:sp>
    </p:spTree>
    <p:extLst>
      <p:ext uri="{BB962C8B-B14F-4D97-AF65-F5344CB8AC3E}">
        <p14:creationId xmlns:p14="http://schemas.microsoft.com/office/powerpoint/2010/main" val="37601520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70B43FB-39D3-3543-BD2B-B3202153CCFA}"/>
              </a:ext>
            </a:extLst>
          </p:cNvPr>
          <p:cNvSpPr>
            <a:spLocks noGrp="1"/>
          </p:cNvSpPr>
          <p:nvPr>
            <p:ph type="body" sz="quarter" idx="13"/>
          </p:nvPr>
        </p:nvSpPr>
        <p:spPr>
          <a:xfrm>
            <a:off x="582363" y="1657614"/>
            <a:ext cx="11174400" cy="360000"/>
          </a:xfrm>
        </p:spPr>
        <p:txBody>
          <a:bodyPr/>
          <a:lstStyle/>
          <a:p>
            <a:r>
              <a:rPr lang="pt-BR" dirty="0"/>
              <a:t>Este serviço apoia adequadamente a saúde mental? </a:t>
            </a:r>
          </a:p>
        </p:txBody>
      </p:sp>
      <p:sp>
        <p:nvSpPr>
          <p:cNvPr id="3" name="Content Placeholder 2">
            <a:extLst>
              <a:ext uri="{FF2B5EF4-FFF2-40B4-BE49-F238E27FC236}">
                <a16:creationId xmlns:a16="http://schemas.microsoft.com/office/drawing/2014/main" id="{1C1544CD-D41B-4D31-A2B8-BE283BF959AE}"/>
              </a:ext>
            </a:extLst>
          </p:cNvPr>
          <p:cNvSpPr>
            <a:spLocks noGrp="1"/>
          </p:cNvSpPr>
          <p:nvPr>
            <p:ph sz="quarter" idx="14"/>
          </p:nvPr>
        </p:nvSpPr>
        <p:spPr>
          <a:xfrm>
            <a:off x="508794" y="2703156"/>
            <a:ext cx="11174412" cy="1615733"/>
          </a:xfrm>
        </p:spPr>
        <p:txBody>
          <a:bodyPr/>
          <a:lstStyle/>
          <a:p>
            <a:pPr lvl="0" algn="just">
              <a:lnSpc>
                <a:spcPct val="100000"/>
              </a:lnSpc>
              <a:spcBef>
                <a:spcPts val="600"/>
              </a:spcBef>
            </a:pPr>
            <a:r>
              <a:rPr lang="en-GB" sz="2000" dirty="0" err="1"/>
              <a:t>Tente</a:t>
            </a:r>
            <a:r>
              <a:rPr lang="en-GB" sz="2000" dirty="0"/>
              <a:t> </a:t>
            </a:r>
            <a:r>
              <a:rPr lang="en-GB" sz="2000" dirty="0" err="1"/>
              <a:t>pensar</a:t>
            </a:r>
            <a:r>
              <a:rPr lang="en-GB" sz="2000" dirty="0"/>
              <a:t> </a:t>
            </a:r>
            <a:r>
              <a:rPr lang="en-GB" sz="2000" dirty="0" err="1"/>
              <a:t>sobre</a:t>
            </a:r>
            <a:r>
              <a:rPr lang="en-GB" sz="2000" dirty="0"/>
              <a:t> a </a:t>
            </a:r>
            <a:r>
              <a:rPr lang="en-GB" sz="2000" dirty="0" err="1"/>
              <a:t>relação</a:t>
            </a:r>
            <a:r>
              <a:rPr lang="en-GB" sz="2000" dirty="0"/>
              <a:t> entre o </a:t>
            </a:r>
            <a:r>
              <a:rPr lang="en-GB" sz="2000" dirty="0" err="1"/>
              <a:t>respeito</a:t>
            </a:r>
            <a:r>
              <a:rPr lang="en-GB" sz="2000" dirty="0"/>
              <a:t> </a:t>
            </a:r>
            <a:r>
              <a:rPr lang="en-GB" sz="2000" dirty="0" err="1"/>
              <a:t>pelos</a:t>
            </a:r>
            <a:r>
              <a:rPr lang="en-GB" sz="2000" dirty="0"/>
              <a:t> </a:t>
            </a:r>
            <a:r>
              <a:rPr lang="en-GB" sz="2000" dirty="0" err="1"/>
              <a:t>direitos</a:t>
            </a:r>
            <a:r>
              <a:rPr lang="en-GB" sz="2000" dirty="0"/>
              <a:t> </a:t>
            </a:r>
            <a:r>
              <a:rPr lang="en-GB" sz="2000" dirty="0" err="1"/>
              <a:t>humanos</a:t>
            </a:r>
            <a:r>
              <a:rPr lang="en-GB" sz="2000" dirty="0"/>
              <a:t> no </a:t>
            </a:r>
            <a:r>
              <a:rPr lang="en-GB" sz="2000" dirty="0" err="1"/>
              <a:t>serviço</a:t>
            </a:r>
            <a:r>
              <a:rPr lang="en-GB" sz="2000" dirty="0"/>
              <a:t> e a </a:t>
            </a:r>
            <a:r>
              <a:rPr lang="en-GB" sz="2000" dirty="0" err="1"/>
              <a:t>promoção</a:t>
            </a:r>
            <a:r>
              <a:rPr lang="en-GB" sz="2000" dirty="0"/>
              <a:t> da </a:t>
            </a:r>
            <a:r>
              <a:rPr lang="en-GB" sz="2000" dirty="0" err="1"/>
              <a:t>saúde</a:t>
            </a:r>
            <a:r>
              <a:rPr lang="en-GB" sz="2000" dirty="0"/>
              <a:t> mental e do </a:t>
            </a:r>
            <a:r>
              <a:rPr lang="en-GB" sz="2000" dirty="0" err="1"/>
              <a:t>bem-estar</a:t>
            </a:r>
            <a:r>
              <a:rPr lang="en-GB" sz="2000" dirty="0"/>
              <a:t>.</a:t>
            </a:r>
          </a:p>
          <a:p>
            <a:pPr lvl="0" algn="just">
              <a:lnSpc>
                <a:spcPct val="100000"/>
              </a:lnSpc>
              <a:spcBef>
                <a:spcPts val="600"/>
              </a:spcBef>
            </a:pPr>
            <a:r>
              <a:rPr lang="en-GB" sz="2000" dirty="0" err="1"/>
              <a:t>Tente</a:t>
            </a:r>
            <a:r>
              <a:rPr lang="en-GB" sz="2000" dirty="0"/>
              <a:t> </a:t>
            </a:r>
            <a:r>
              <a:rPr lang="en-GB" sz="2000" dirty="0" err="1"/>
              <a:t>ir</a:t>
            </a:r>
            <a:r>
              <a:rPr lang="en-GB" sz="2000" dirty="0"/>
              <a:t> </a:t>
            </a:r>
            <a:r>
              <a:rPr lang="en-GB" sz="2000" dirty="0" err="1"/>
              <a:t>além</a:t>
            </a:r>
            <a:r>
              <a:rPr lang="en-GB" sz="2000" dirty="0"/>
              <a:t> da </a:t>
            </a:r>
            <a:r>
              <a:rPr lang="en-GB" sz="2000" dirty="0" err="1"/>
              <a:t>discussão</a:t>
            </a:r>
            <a:r>
              <a:rPr lang="en-GB" sz="2000" dirty="0"/>
              <a:t> </a:t>
            </a:r>
            <a:r>
              <a:rPr lang="en-GB" sz="2000" dirty="0" err="1"/>
              <a:t>apenas</a:t>
            </a:r>
            <a:r>
              <a:rPr lang="en-GB" sz="2000" dirty="0"/>
              <a:t> </a:t>
            </a:r>
            <a:r>
              <a:rPr lang="en-GB" sz="2000" dirty="0" err="1"/>
              <a:t>sobre</a:t>
            </a:r>
            <a:r>
              <a:rPr lang="en-GB" sz="2000" dirty="0"/>
              <a:t> o “</a:t>
            </a:r>
            <a:r>
              <a:rPr lang="en-GB" sz="2000" dirty="0" err="1"/>
              <a:t>tratamento</a:t>
            </a:r>
            <a:r>
              <a:rPr lang="en-GB" sz="2000" dirty="0"/>
              <a:t>” da </a:t>
            </a:r>
            <a:r>
              <a:rPr lang="en-GB" sz="2000" dirty="0" err="1"/>
              <a:t>saúde</a:t>
            </a:r>
            <a:r>
              <a:rPr lang="en-GB" sz="2000" dirty="0"/>
              <a:t> mental. Explore e </a:t>
            </a:r>
            <a:r>
              <a:rPr lang="en-GB" sz="2000" dirty="0" err="1"/>
              <a:t>tenha</a:t>
            </a:r>
            <a:r>
              <a:rPr lang="en-GB" sz="2000" dirty="0"/>
              <a:t> </a:t>
            </a:r>
            <a:r>
              <a:rPr lang="en-GB" sz="2000" dirty="0" err="1"/>
              <a:t>em</a:t>
            </a:r>
            <a:r>
              <a:rPr lang="en-GB" sz="2000" dirty="0"/>
              <a:t> </a:t>
            </a:r>
            <a:r>
              <a:rPr lang="en-GB" sz="2000" dirty="0" err="1"/>
              <a:t>mente</a:t>
            </a:r>
            <a:r>
              <a:rPr lang="en-GB" sz="2000" dirty="0"/>
              <a:t> o que </a:t>
            </a:r>
            <a:r>
              <a:rPr lang="en-GB" sz="2000" dirty="0" err="1"/>
              <a:t>foi</a:t>
            </a:r>
            <a:r>
              <a:rPr lang="en-GB" sz="2000" dirty="0"/>
              <a:t> </a:t>
            </a:r>
            <a:r>
              <a:rPr lang="en-GB" sz="2000" dirty="0" err="1"/>
              <a:t>dito</a:t>
            </a:r>
            <a:r>
              <a:rPr lang="en-GB" sz="2000" dirty="0"/>
              <a:t> </a:t>
            </a:r>
            <a:r>
              <a:rPr lang="en-GB" sz="2000" dirty="0" err="1"/>
              <a:t>nos</a:t>
            </a:r>
            <a:r>
              <a:rPr lang="en-GB" sz="2000" dirty="0"/>
              <a:t> </a:t>
            </a:r>
            <a:r>
              <a:rPr lang="en-GB" sz="2000" dirty="0" err="1"/>
              <a:t>exercícios</a:t>
            </a:r>
            <a:r>
              <a:rPr lang="en-GB" sz="2000" dirty="0"/>
              <a:t> e </a:t>
            </a:r>
            <a:r>
              <a:rPr lang="en-GB" sz="2000" dirty="0" err="1"/>
              <a:t>discussões</a:t>
            </a:r>
            <a:r>
              <a:rPr lang="en-GB" sz="2000" dirty="0"/>
              <a:t> </a:t>
            </a:r>
            <a:r>
              <a:rPr lang="en-GB" sz="2000" dirty="0" err="1"/>
              <a:t>anteriores</a:t>
            </a:r>
            <a:r>
              <a:rPr lang="en-GB" sz="2000" dirty="0"/>
              <a:t> </a:t>
            </a:r>
            <a:r>
              <a:rPr lang="en-GB" sz="2000" dirty="0" err="1"/>
              <a:t>sobre</a:t>
            </a:r>
            <a:r>
              <a:rPr lang="en-GB" sz="2000" dirty="0"/>
              <a:t> </a:t>
            </a:r>
            <a:r>
              <a:rPr lang="en-GB" sz="2000" dirty="0" err="1"/>
              <a:t>os</a:t>
            </a:r>
            <a:r>
              <a:rPr lang="en-GB" sz="2000" dirty="0"/>
              <a:t> </a:t>
            </a:r>
            <a:r>
              <a:rPr lang="en-GB" sz="2000" dirty="0" err="1"/>
              <a:t>diferentes</a:t>
            </a:r>
            <a:r>
              <a:rPr lang="en-GB" sz="2000" dirty="0"/>
              <a:t> </a:t>
            </a:r>
            <a:r>
              <a:rPr lang="en-GB" sz="2000" dirty="0" err="1"/>
              <a:t>elementos</a:t>
            </a:r>
            <a:r>
              <a:rPr lang="en-GB" sz="2000" dirty="0"/>
              <a:t> que </a:t>
            </a:r>
            <a:r>
              <a:rPr lang="en-GB" sz="2000" dirty="0" err="1"/>
              <a:t>contribuem</a:t>
            </a:r>
            <a:r>
              <a:rPr lang="en-GB" sz="2000" dirty="0"/>
              <a:t> para a </a:t>
            </a:r>
            <a:r>
              <a:rPr lang="en-GB" sz="2000" dirty="0" err="1"/>
              <a:t>saúde</a:t>
            </a:r>
            <a:r>
              <a:rPr lang="en-GB" sz="2000" dirty="0"/>
              <a:t> mental e o </a:t>
            </a:r>
            <a:r>
              <a:rPr lang="en-GB" sz="2000" dirty="0" err="1"/>
              <a:t>bem-estar</a:t>
            </a:r>
            <a:r>
              <a:rPr lang="en-GB" sz="2000" dirty="0"/>
              <a:t> (</a:t>
            </a:r>
            <a:r>
              <a:rPr lang="en-GB" sz="2000" dirty="0" err="1"/>
              <a:t>incluindo</a:t>
            </a:r>
            <a:r>
              <a:rPr lang="en-GB" sz="2000" dirty="0"/>
              <a:t> </a:t>
            </a:r>
            <a:r>
              <a:rPr lang="en-GB" sz="2000" dirty="0" err="1"/>
              <a:t>os</a:t>
            </a:r>
            <a:r>
              <a:rPr lang="en-GB" sz="2000" dirty="0"/>
              <a:t> </a:t>
            </a:r>
            <a:r>
              <a:rPr lang="en-GB" sz="2000" dirty="0" err="1"/>
              <a:t>determinantes</a:t>
            </a:r>
            <a:r>
              <a:rPr lang="en-GB" sz="2000" dirty="0"/>
              <a:t> </a:t>
            </a:r>
            <a:r>
              <a:rPr lang="en-GB" sz="2000" dirty="0" err="1"/>
              <a:t>sociais</a:t>
            </a:r>
            <a:r>
              <a:rPr lang="en-GB" sz="2000" dirty="0"/>
              <a:t> da </a:t>
            </a:r>
            <a:r>
              <a:rPr lang="en-GB" sz="2000" dirty="0" err="1"/>
              <a:t>saúde</a:t>
            </a:r>
            <a:r>
              <a:rPr lang="en-GB" sz="2000" dirty="0"/>
              <a:t> mental). </a:t>
            </a:r>
            <a:endParaRPr lang="en-CH" sz="2000" dirty="0"/>
          </a:p>
          <a:p>
            <a:endParaRPr lang="en-CH" dirty="0"/>
          </a:p>
        </p:txBody>
      </p:sp>
      <p:sp>
        <p:nvSpPr>
          <p:cNvPr id="2" name="Title 1">
            <a:extLst>
              <a:ext uri="{FF2B5EF4-FFF2-40B4-BE49-F238E27FC236}">
                <a16:creationId xmlns:a16="http://schemas.microsoft.com/office/drawing/2014/main" id="{2062C8DA-7A70-4E08-AC4E-01CB0145BDD1}"/>
              </a:ext>
            </a:extLst>
          </p:cNvPr>
          <p:cNvSpPr>
            <a:spLocks noGrp="1"/>
          </p:cNvSpPr>
          <p:nvPr>
            <p:ph type="title"/>
          </p:nvPr>
        </p:nvSpPr>
        <p:spPr>
          <a:xfrm>
            <a:off x="388630" y="514614"/>
            <a:ext cx="10913354" cy="332198"/>
          </a:xfrm>
        </p:spPr>
        <p:txBody>
          <a:bodyPr/>
          <a:lstStyle/>
          <a:p>
            <a:pPr algn="ctr"/>
            <a:r>
              <a:rPr lang="en-GB" dirty="0" err="1"/>
              <a:t>Exercício</a:t>
            </a:r>
            <a:r>
              <a:rPr lang="en-GB" dirty="0"/>
              <a:t> 2.2: </a:t>
            </a:r>
            <a:r>
              <a:rPr lang="pt-BR" dirty="0"/>
              <a:t>Este serviço apoia adequadamente a saúde mental? </a:t>
            </a:r>
            <a:r>
              <a:rPr lang="en-US" dirty="0"/>
              <a:t>- 1</a:t>
            </a:r>
            <a:endParaRPr lang="en-CH" dirty="0"/>
          </a:p>
        </p:txBody>
      </p:sp>
    </p:spTree>
    <p:extLst>
      <p:ext uri="{BB962C8B-B14F-4D97-AF65-F5344CB8AC3E}">
        <p14:creationId xmlns:p14="http://schemas.microsoft.com/office/powerpoint/2010/main" val="7423066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14AEEC-36B6-4D06-9F7C-9438F945FB98}"/>
              </a:ext>
            </a:extLst>
          </p:cNvPr>
          <p:cNvSpPr>
            <a:spLocks noGrp="1"/>
          </p:cNvSpPr>
          <p:nvPr>
            <p:ph sz="quarter" idx="14"/>
          </p:nvPr>
        </p:nvSpPr>
        <p:spPr>
          <a:xfrm>
            <a:off x="508794" y="2868461"/>
            <a:ext cx="11174412" cy="814191"/>
          </a:xfrm>
        </p:spPr>
        <p:txBody>
          <a:bodyPr/>
          <a:lstStyle/>
          <a:p>
            <a:pPr marL="0" lvl="0" indent="0" algn="ctr">
              <a:buNone/>
            </a:pPr>
            <a:r>
              <a:rPr lang="en-GB" sz="2500" b="1" i="1" dirty="0"/>
              <a:t>O que o seu </a:t>
            </a:r>
            <a:r>
              <a:rPr lang="en-GB" sz="2500" b="1" i="1" dirty="0" err="1"/>
              <a:t>serviço</a:t>
            </a:r>
            <a:r>
              <a:rPr lang="en-GB" sz="2500" b="1" i="1" dirty="0"/>
              <a:t> </a:t>
            </a:r>
            <a:r>
              <a:rPr lang="en-GB" sz="2500" b="1" i="1" dirty="0" err="1"/>
              <a:t>pode</a:t>
            </a:r>
            <a:r>
              <a:rPr lang="en-GB" sz="2500" b="1" i="1" dirty="0"/>
              <a:t> fazer e como </a:t>
            </a:r>
            <a:r>
              <a:rPr lang="en-GB" sz="2500" b="1" i="1" dirty="0" err="1"/>
              <a:t>pode</a:t>
            </a:r>
            <a:r>
              <a:rPr lang="en-GB" sz="2500" b="1" i="1" dirty="0"/>
              <a:t> </a:t>
            </a:r>
            <a:r>
              <a:rPr lang="en-GB" sz="2500" b="1" i="1" dirty="0" err="1"/>
              <a:t>melhorar</a:t>
            </a:r>
            <a:r>
              <a:rPr lang="en-GB" sz="2500" b="1" i="1" dirty="0"/>
              <a:t> para </a:t>
            </a:r>
            <a:r>
              <a:rPr lang="en-GB" sz="2500" b="1" i="1" dirty="0" err="1"/>
              <a:t>promover</a:t>
            </a:r>
            <a:r>
              <a:rPr lang="en-GB" sz="2500" b="1" i="1" dirty="0"/>
              <a:t> a saúde mental e o </a:t>
            </a:r>
            <a:r>
              <a:rPr lang="en-GB" sz="2500" b="1" i="1" dirty="0" err="1"/>
              <a:t>bem-estar</a:t>
            </a:r>
            <a:r>
              <a:rPr lang="en-GB" sz="2500" b="1" i="1" dirty="0"/>
              <a:t>? </a:t>
            </a:r>
            <a:endParaRPr lang="en-CH" sz="2500" b="1" i="1" dirty="0"/>
          </a:p>
          <a:p>
            <a:endParaRPr lang="en-CH" dirty="0"/>
          </a:p>
        </p:txBody>
      </p:sp>
      <p:sp>
        <p:nvSpPr>
          <p:cNvPr id="2" name="Title 1">
            <a:extLst>
              <a:ext uri="{FF2B5EF4-FFF2-40B4-BE49-F238E27FC236}">
                <a16:creationId xmlns:a16="http://schemas.microsoft.com/office/drawing/2014/main" id="{DC6953B0-3591-4311-9AAA-ECAFA465B1F2}"/>
              </a:ext>
            </a:extLst>
          </p:cNvPr>
          <p:cNvSpPr>
            <a:spLocks noGrp="1"/>
          </p:cNvSpPr>
          <p:nvPr>
            <p:ph type="title"/>
          </p:nvPr>
        </p:nvSpPr>
        <p:spPr>
          <a:xfrm>
            <a:off x="388630" y="514614"/>
            <a:ext cx="11174412" cy="332198"/>
          </a:xfrm>
        </p:spPr>
        <p:txBody>
          <a:bodyPr/>
          <a:lstStyle/>
          <a:p>
            <a:pPr algn="ctr"/>
            <a:r>
              <a:rPr lang="en-GB" dirty="0" err="1"/>
              <a:t>Exercício</a:t>
            </a:r>
            <a:r>
              <a:rPr lang="en-GB" dirty="0"/>
              <a:t> 2.2: </a:t>
            </a:r>
            <a:r>
              <a:rPr lang="pt-BR" dirty="0"/>
              <a:t>Este serviço apoia adequadamente a saúde mental?</a:t>
            </a:r>
            <a:r>
              <a:rPr lang="en-GB" dirty="0"/>
              <a:t> </a:t>
            </a:r>
            <a:r>
              <a:rPr lang="en-US" dirty="0"/>
              <a:t>- 2</a:t>
            </a:r>
            <a:endParaRPr lang="en-CH" dirty="0"/>
          </a:p>
        </p:txBody>
      </p:sp>
    </p:spTree>
    <p:extLst>
      <p:ext uri="{BB962C8B-B14F-4D97-AF65-F5344CB8AC3E}">
        <p14:creationId xmlns:p14="http://schemas.microsoft.com/office/powerpoint/2010/main" val="26395140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B41FD7-D1D4-4B3A-92B5-71A3047AD183}"/>
              </a:ext>
            </a:extLst>
          </p:cNvPr>
          <p:cNvSpPr>
            <a:spLocks noGrp="1"/>
          </p:cNvSpPr>
          <p:nvPr>
            <p:ph sz="quarter" idx="14"/>
          </p:nvPr>
        </p:nvSpPr>
        <p:spPr>
          <a:xfrm>
            <a:off x="694500" y="1686553"/>
            <a:ext cx="11174412" cy="3792332"/>
          </a:xfrm>
        </p:spPr>
        <p:txBody>
          <a:bodyPr/>
          <a:lstStyle/>
          <a:p>
            <a:pPr algn="just">
              <a:lnSpc>
                <a:spcPct val="100000"/>
              </a:lnSpc>
              <a:spcBef>
                <a:spcPts val="600"/>
              </a:spcBef>
            </a:pPr>
            <a:r>
              <a:rPr lang="pt-BR" sz="2000" dirty="0"/>
              <a:t>As necessidades de saúde física das pessoas que utilizam serviços de saúde mental e social são frequentemente ignoradas.</a:t>
            </a:r>
          </a:p>
          <a:p>
            <a:pPr lvl="1" algn="just">
              <a:lnSpc>
                <a:spcPct val="100000"/>
              </a:lnSpc>
              <a:spcBef>
                <a:spcPts val="600"/>
              </a:spcBef>
            </a:pPr>
            <a:r>
              <a:rPr lang="pt-BR" dirty="0"/>
              <a:t>Alguns tratamentos prestados nos serviços (por exemplo, medicação, ECT) podem ter impactos muito graves na saúde física.</a:t>
            </a:r>
          </a:p>
          <a:p>
            <a:pPr lvl="1" algn="just">
              <a:lnSpc>
                <a:spcPct val="100000"/>
              </a:lnSpc>
              <a:spcBef>
                <a:spcPts val="600"/>
              </a:spcBef>
            </a:pPr>
            <a:r>
              <a:rPr lang="pt-BR" dirty="0"/>
              <a:t>As pessoas que utilizam os serviços não recebem frequentemente rastreio e tratamento para problemas de saúde física.</a:t>
            </a:r>
          </a:p>
          <a:p>
            <a:pPr lvl="1" algn="just">
              <a:lnSpc>
                <a:spcPct val="100000"/>
              </a:lnSpc>
              <a:spcBef>
                <a:spcPts val="600"/>
              </a:spcBef>
            </a:pPr>
            <a:r>
              <a:rPr lang="pt-BR" dirty="0"/>
              <a:t>As pessoas nem sempre são levadas a sério quando se queixam de sintomas de saúde física — as queixas são ignoradas como sendo devidas a uma condição de saúde mental.</a:t>
            </a:r>
          </a:p>
          <a:p>
            <a:pPr lvl="1" algn="just">
              <a:lnSpc>
                <a:spcPct val="100000"/>
              </a:lnSpc>
              <a:spcBef>
                <a:spcPts val="600"/>
              </a:spcBef>
            </a:pPr>
            <a:r>
              <a:rPr lang="pt-BR" dirty="0"/>
              <a:t>Às vezes, as pessoas são privadas de serviços de saúde ou têm de esperar mais tempo por eles porque outras pessoas têm prioridade.</a:t>
            </a:r>
          </a:p>
          <a:p>
            <a:pPr algn="just">
              <a:lnSpc>
                <a:spcPct val="100000"/>
              </a:lnSpc>
              <a:spcBef>
                <a:spcPts val="600"/>
              </a:spcBef>
            </a:pPr>
            <a:r>
              <a:rPr lang="pt-BR" sz="2000" b="1" dirty="0"/>
              <a:t>Como consequência, correm frequentemente um risco acrescido de doença e morte prematura.</a:t>
            </a:r>
            <a:endParaRPr lang="pt-BR" sz="2000" dirty="0"/>
          </a:p>
          <a:p>
            <a:pPr marL="0" indent="0">
              <a:buNone/>
            </a:pPr>
            <a:endParaRPr lang="en-CH" b="1" dirty="0"/>
          </a:p>
          <a:p>
            <a:endParaRPr lang="en-CH" dirty="0"/>
          </a:p>
        </p:txBody>
      </p:sp>
      <p:sp>
        <p:nvSpPr>
          <p:cNvPr id="2" name="Title 1">
            <a:extLst>
              <a:ext uri="{FF2B5EF4-FFF2-40B4-BE49-F238E27FC236}">
                <a16:creationId xmlns:a16="http://schemas.microsoft.com/office/drawing/2014/main" id="{0DCE6623-2895-431F-83E1-D5BD28FE12A9}"/>
              </a:ext>
            </a:extLst>
          </p:cNvPr>
          <p:cNvSpPr>
            <a:spLocks noGrp="1"/>
          </p:cNvSpPr>
          <p:nvPr>
            <p:ph type="title"/>
          </p:nvPr>
        </p:nvSpPr>
        <p:spPr>
          <a:xfrm>
            <a:off x="388630" y="514614"/>
            <a:ext cx="11480282" cy="637530"/>
          </a:xfrm>
        </p:spPr>
        <p:txBody>
          <a:bodyPr/>
          <a:lstStyle/>
          <a:p>
            <a:pPr algn="ctr"/>
            <a:r>
              <a:rPr lang="en-GB" dirty="0" err="1"/>
              <a:t>Apresentação</a:t>
            </a:r>
            <a:r>
              <a:rPr lang="en-GB" dirty="0"/>
              <a:t>: O </a:t>
            </a:r>
            <a:r>
              <a:rPr lang="en-GB" dirty="0" err="1"/>
              <a:t>papel</a:t>
            </a:r>
            <a:r>
              <a:rPr lang="en-GB" dirty="0"/>
              <a:t> dos </a:t>
            </a:r>
            <a:r>
              <a:rPr lang="en-GB" dirty="0" err="1"/>
              <a:t>serviços</a:t>
            </a:r>
            <a:r>
              <a:rPr lang="en-GB" dirty="0"/>
              <a:t> de </a:t>
            </a:r>
            <a:r>
              <a:rPr lang="en-GB" dirty="0" err="1"/>
              <a:t>saúde</a:t>
            </a:r>
            <a:r>
              <a:rPr lang="en-GB" dirty="0"/>
              <a:t> mental e social </a:t>
            </a:r>
            <a:r>
              <a:rPr lang="en-GB" dirty="0" err="1"/>
              <a:t>na</a:t>
            </a:r>
            <a:r>
              <a:rPr lang="en-GB" dirty="0"/>
              <a:t> </a:t>
            </a:r>
            <a:r>
              <a:rPr lang="en-GB" dirty="0" err="1"/>
              <a:t>promoção</a:t>
            </a:r>
            <a:r>
              <a:rPr lang="en-GB" dirty="0"/>
              <a:t> da </a:t>
            </a:r>
            <a:r>
              <a:rPr lang="en-GB" dirty="0" err="1"/>
              <a:t>saúde</a:t>
            </a:r>
            <a:r>
              <a:rPr lang="en-GB" dirty="0"/>
              <a:t> </a:t>
            </a:r>
            <a:r>
              <a:rPr lang="en-GB" dirty="0" err="1"/>
              <a:t>física</a:t>
            </a:r>
            <a:r>
              <a:rPr lang="en-GB" dirty="0"/>
              <a:t> - 1</a:t>
            </a:r>
            <a:endParaRPr lang="en-CH" dirty="0"/>
          </a:p>
        </p:txBody>
      </p:sp>
    </p:spTree>
    <p:extLst>
      <p:ext uri="{BB962C8B-B14F-4D97-AF65-F5344CB8AC3E}">
        <p14:creationId xmlns:p14="http://schemas.microsoft.com/office/powerpoint/2010/main" val="4215180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179F51-D437-1F4C-8EAD-ED6FA6252BFA}"/>
              </a:ext>
            </a:extLst>
          </p:cNvPr>
          <p:cNvSpPr>
            <a:spLocks noGrp="1"/>
          </p:cNvSpPr>
          <p:nvPr>
            <p:ph type="sldNum" sz="quarter" idx="4294967295"/>
          </p:nvPr>
        </p:nvSpPr>
        <p:spPr>
          <a:xfrm>
            <a:off x="10034587" y="6623100"/>
            <a:ext cx="1648619" cy="216000"/>
          </a:xfrm>
          <a:prstGeom prst="rect">
            <a:avLst/>
          </a:prstGeom>
        </p:spPr>
        <p:txBody>
          <a:bodyPr vert="horz" lIns="0" tIns="0" rIns="0" bIns="0" rtlCol="0" anchor="ctr" anchorCtr="0">
            <a:noAutofit/>
          </a:bodyPr>
          <a:lstStyle>
            <a:defPPr>
              <a:defRPr lang="en-US"/>
            </a:defPPr>
            <a:lvl1pPr marL="0" algn="r" defTabSz="2286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fld id="{7FB918AD-5F4D-49AE-B18F-E06A9462217A}" type="slidenum">
              <a:rPr lang="en-US" smtClean="0"/>
              <a:pPr/>
              <a:t>4</a:t>
            </a:fld>
            <a:endParaRPr lang="pt-BR" dirty="0"/>
          </a:p>
        </p:txBody>
      </p:sp>
      <p:sp>
        <p:nvSpPr>
          <p:cNvPr id="4" name="Content Placeholder 3">
            <a:extLst>
              <a:ext uri="{FF2B5EF4-FFF2-40B4-BE49-F238E27FC236}">
                <a16:creationId xmlns:a16="http://schemas.microsoft.com/office/drawing/2014/main" id="{63F448A5-EAD9-3D4B-9AA0-2B112E03FD3A}"/>
              </a:ext>
            </a:extLst>
          </p:cNvPr>
          <p:cNvSpPr>
            <a:spLocks noGrp="1"/>
          </p:cNvSpPr>
          <p:nvPr>
            <p:ph sz="quarter" idx="14"/>
          </p:nvPr>
        </p:nvSpPr>
        <p:spPr>
          <a:xfrm>
            <a:off x="508794" y="1727188"/>
            <a:ext cx="11174412" cy="3424067"/>
          </a:xfrm>
        </p:spPr>
        <p:txBody>
          <a:bodyPr/>
          <a:lstStyle/>
          <a:p>
            <a:pPr algn="just">
              <a:lnSpc>
                <a:spcPct val="100000"/>
              </a:lnSpc>
              <a:spcBef>
                <a:spcPts val="600"/>
              </a:spcBef>
            </a:pPr>
            <a:r>
              <a:rPr lang="pt-BR" sz="2000" dirty="0">
                <a:solidFill>
                  <a:srgbClr val="000000"/>
                </a:solidFill>
                <a:ea typeface="SimSun" panose="02010600030101010101" pitchFamily="2" charset="-122"/>
                <a:cs typeface="Arial" panose="020B0604020202020204" pitchFamily="34" charset="0"/>
              </a:rPr>
              <a:t>A linguagem e a terminologia são utilizadas de forma diferente por pessoas diferentes em contextos diferentes.</a:t>
            </a:r>
          </a:p>
          <a:p>
            <a:pPr algn="just">
              <a:lnSpc>
                <a:spcPct val="100000"/>
              </a:lnSpc>
              <a:spcBef>
                <a:spcPts val="600"/>
              </a:spcBef>
            </a:pPr>
            <a:r>
              <a:rPr lang="pt-BR" sz="2000" dirty="0">
                <a:solidFill>
                  <a:srgbClr val="000000"/>
                </a:solidFill>
                <a:ea typeface="SimSun" panose="02010600030101010101" pitchFamily="2" charset="-122"/>
                <a:cs typeface="Arial" panose="020B0604020202020204" pitchFamily="34" charset="0"/>
              </a:rPr>
              <a:t>“Deficiência psicossocial” inclui pessoas que receberam um diagnóstico relacionado com a saúde mental ou que se identificam com este termo.</a:t>
            </a:r>
          </a:p>
          <a:p>
            <a:pPr algn="just">
              <a:lnSpc>
                <a:spcPct val="100000"/>
              </a:lnSpc>
              <a:spcBef>
                <a:spcPts val="600"/>
              </a:spcBef>
            </a:pPr>
            <a:r>
              <a:rPr lang="pt-BR" sz="2000" dirty="0">
                <a:solidFill>
                  <a:srgbClr val="000000"/>
                </a:solidFill>
                <a:ea typeface="SimSun" panose="02010600030101010101" pitchFamily="2" charset="-122"/>
                <a:cs typeface="Arial" panose="020B0604020202020204" pitchFamily="34" charset="0"/>
              </a:rPr>
              <a:t>“Deficiência cognitiva” e “deficiência intelectual” referem-se a pessoas que receberam um diagnóstico relacionado com a sua função cognitiva ou intelectual, incluindo demência e autismo.</a:t>
            </a:r>
          </a:p>
          <a:p>
            <a:pPr algn="just">
              <a:lnSpc>
                <a:spcPct val="100000"/>
              </a:lnSpc>
              <a:spcBef>
                <a:spcPts val="600"/>
              </a:spcBef>
            </a:pPr>
            <a:r>
              <a:rPr lang="pt-BR" sz="2000" dirty="0">
                <a:solidFill>
                  <a:srgbClr val="000000"/>
                </a:solidFill>
                <a:ea typeface="SimSun" panose="02010600030101010101" pitchFamily="2" charset="-122"/>
                <a:cs typeface="Arial" panose="020B0604020202020204" pitchFamily="34" charset="0"/>
              </a:rPr>
              <a:t>O termo “deficiência” destaca as barreiras que impedem a plena participação na sociedade de pessoas com deficiências reais ou percebidas e o fato de que elas são protegidas pela CDPD. </a:t>
            </a:r>
          </a:p>
          <a:p>
            <a:pPr algn="just">
              <a:lnSpc>
                <a:spcPct val="100000"/>
              </a:lnSpc>
              <a:spcBef>
                <a:spcPts val="600"/>
              </a:spcBef>
            </a:pPr>
            <a:r>
              <a:rPr lang="pt-BR" sz="2000" dirty="0">
                <a:solidFill>
                  <a:srgbClr val="000000"/>
                </a:solidFill>
                <a:ea typeface="SimSun" panose="02010600030101010101" pitchFamily="2" charset="-122"/>
                <a:cs typeface="Arial" panose="020B0604020202020204" pitchFamily="34" charset="0"/>
              </a:rPr>
              <a:t>O uso de “deficiência” neste contexto não implica que as pessoas tenham uma deficiência ou um distúrbio.</a:t>
            </a:r>
            <a:r>
              <a:rPr lang="pt-BR" sz="2000" dirty="0"/>
              <a:t> </a:t>
            </a:r>
          </a:p>
          <a:p>
            <a:pPr marL="0" indent="0">
              <a:buNone/>
            </a:pPr>
            <a:endParaRPr lang="pt-BR" dirty="0"/>
          </a:p>
        </p:txBody>
      </p:sp>
      <p:sp>
        <p:nvSpPr>
          <p:cNvPr id="5" name="Title 4">
            <a:extLst>
              <a:ext uri="{FF2B5EF4-FFF2-40B4-BE49-F238E27FC236}">
                <a16:creationId xmlns:a16="http://schemas.microsoft.com/office/drawing/2014/main" id="{2468FFF6-EF76-7A4A-A2D1-8D66BF622425}"/>
              </a:ext>
            </a:extLst>
          </p:cNvPr>
          <p:cNvSpPr>
            <a:spLocks noGrp="1"/>
          </p:cNvSpPr>
          <p:nvPr>
            <p:ph type="title"/>
          </p:nvPr>
        </p:nvSpPr>
        <p:spPr>
          <a:xfrm>
            <a:off x="507205" y="506412"/>
            <a:ext cx="11174399" cy="432000"/>
          </a:xfrm>
        </p:spPr>
        <p:txBody>
          <a:bodyPr>
            <a:noAutofit/>
          </a:bodyPr>
          <a:lstStyle/>
          <a:p>
            <a:pPr algn="ctr"/>
            <a:r>
              <a:rPr lang="pt-BR" dirty="0"/>
              <a:t>Algumas palavras sobre a terminologia utilizada neste treinamento – 1</a:t>
            </a:r>
          </a:p>
        </p:txBody>
      </p:sp>
    </p:spTree>
    <p:extLst>
      <p:ext uri="{BB962C8B-B14F-4D97-AF65-F5344CB8AC3E}">
        <p14:creationId xmlns:p14="http://schemas.microsoft.com/office/powerpoint/2010/main" val="36262330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3FECF5-6A51-4D00-816C-1A723A984A5E}"/>
              </a:ext>
            </a:extLst>
          </p:cNvPr>
          <p:cNvSpPr>
            <a:spLocks noGrp="1"/>
          </p:cNvSpPr>
          <p:nvPr>
            <p:ph sz="quarter" idx="14"/>
          </p:nvPr>
        </p:nvSpPr>
        <p:spPr>
          <a:xfrm>
            <a:off x="508794" y="1532208"/>
            <a:ext cx="11174412" cy="5325792"/>
          </a:xfrm>
        </p:spPr>
        <p:txBody>
          <a:bodyPr/>
          <a:lstStyle/>
          <a:p>
            <a:pPr algn="just">
              <a:lnSpc>
                <a:spcPct val="100000"/>
              </a:lnSpc>
              <a:spcBef>
                <a:spcPts val="600"/>
              </a:spcBef>
            </a:pPr>
            <a:r>
              <a:rPr lang="en-GB" sz="2000" dirty="0" err="1"/>
              <a:t>Estudos</a:t>
            </a:r>
            <a:r>
              <a:rPr lang="en-GB" sz="2000" dirty="0"/>
              <a:t> </a:t>
            </a:r>
            <a:r>
              <a:rPr lang="en-GB" sz="2000" dirty="0" err="1"/>
              <a:t>mostram</a:t>
            </a:r>
            <a:r>
              <a:rPr lang="en-GB" sz="2000" dirty="0"/>
              <a:t> que </a:t>
            </a:r>
            <a:r>
              <a:rPr lang="en-GB" sz="2000" dirty="0" err="1"/>
              <a:t>pessoas</a:t>
            </a:r>
            <a:r>
              <a:rPr lang="en-GB" sz="2000" dirty="0"/>
              <a:t> com </a:t>
            </a:r>
            <a:r>
              <a:rPr lang="en-GB" sz="2000" dirty="0" err="1"/>
              <a:t>problemas</a:t>
            </a:r>
            <a:r>
              <a:rPr lang="en-GB" sz="2000" dirty="0"/>
              <a:t> graves de </a:t>
            </a:r>
            <a:r>
              <a:rPr lang="en-GB" sz="2000" dirty="0" err="1"/>
              <a:t>saúde</a:t>
            </a:r>
            <a:r>
              <a:rPr lang="en-GB" sz="2000" dirty="0"/>
              <a:t> mental </a:t>
            </a:r>
            <a:r>
              <a:rPr lang="en-GB" sz="2000" dirty="0" err="1"/>
              <a:t>morrem</a:t>
            </a:r>
            <a:r>
              <a:rPr lang="en-GB" sz="2000" dirty="0"/>
              <a:t> </a:t>
            </a:r>
            <a:r>
              <a:rPr lang="en-GB" sz="2000" dirty="0" err="1"/>
              <a:t>mais</a:t>
            </a:r>
            <a:r>
              <a:rPr lang="en-GB" sz="2000" dirty="0"/>
              <a:t> </a:t>
            </a:r>
            <a:r>
              <a:rPr lang="en-GB" sz="2000" dirty="0" err="1"/>
              <a:t>cedo</a:t>
            </a:r>
            <a:r>
              <a:rPr lang="en-GB" sz="2000" dirty="0"/>
              <a:t> do que as </a:t>
            </a:r>
            <a:r>
              <a:rPr lang="en-GB" sz="2000" dirty="0" err="1"/>
              <a:t>outras</a:t>
            </a:r>
            <a:r>
              <a:rPr lang="en-GB" sz="2000" dirty="0"/>
              <a:t>.</a:t>
            </a:r>
          </a:p>
          <a:p>
            <a:pPr algn="just">
              <a:lnSpc>
                <a:spcPct val="100000"/>
              </a:lnSpc>
              <a:spcBef>
                <a:spcPts val="600"/>
              </a:spcBef>
            </a:pPr>
            <a:r>
              <a:rPr lang="en-GB" sz="2000" dirty="0" err="1"/>
              <a:t>É</a:t>
            </a:r>
            <a:r>
              <a:rPr lang="en-GB" sz="2000" dirty="0"/>
              <a:t> </a:t>
            </a:r>
            <a:r>
              <a:rPr lang="en-GB" sz="2000" dirty="0" err="1"/>
              <a:t>essencial</a:t>
            </a:r>
            <a:r>
              <a:rPr lang="en-GB" sz="2000" dirty="0"/>
              <a:t> que as </a:t>
            </a:r>
            <a:r>
              <a:rPr lang="en-GB" sz="2000" dirty="0" err="1"/>
              <a:t>pessoas</a:t>
            </a:r>
            <a:r>
              <a:rPr lang="en-GB" sz="2000" dirty="0"/>
              <a:t> </a:t>
            </a:r>
            <a:r>
              <a:rPr lang="en-GB" sz="2000" dirty="0" err="1"/>
              <a:t>tenham</a:t>
            </a:r>
            <a:r>
              <a:rPr lang="en-GB" sz="2000" dirty="0"/>
              <a:t> </a:t>
            </a:r>
            <a:r>
              <a:rPr lang="en-GB" sz="2000" dirty="0" err="1"/>
              <a:t>acesso</a:t>
            </a:r>
            <a:r>
              <a:rPr lang="en-GB" sz="2000" dirty="0"/>
              <a:t> a </a:t>
            </a:r>
            <a:r>
              <a:rPr lang="en-GB" sz="2000" dirty="0" err="1"/>
              <a:t>todos</a:t>
            </a:r>
            <a:r>
              <a:rPr lang="en-GB" sz="2000" dirty="0"/>
              <a:t> </a:t>
            </a:r>
            <a:r>
              <a:rPr lang="en-GB" sz="2000" dirty="0" err="1"/>
              <a:t>os</a:t>
            </a:r>
            <a:r>
              <a:rPr lang="en-GB" sz="2000" dirty="0"/>
              <a:t> </a:t>
            </a:r>
            <a:r>
              <a:rPr lang="en-GB" sz="2000" dirty="0" err="1"/>
              <a:t>serviços</a:t>
            </a:r>
            <a:r>
              <a:rPr lang="en-GB" sz="2000" dirty="0"/>
              <a:t> de </a:t>
            </a:r>
            <a:r>
              <a:rPr lang="en-GB" sz="2000" dirty="0" err="1"/>
              <a:t>saúde</a:t>
            </a:r>
            <a:r>
              <a:rPr lang="en-GB" sz="2000" dirty="0"/>
              <a:t> </a:t>
            </a:r>
            <a:r>
              <a:rPr lang="en-GB" sz="2000" dirty="0" err="1"/>
              <a:t>física</a:t>
            </a:r>
            <a:r>
              <a:rPr lang="en-GB" sz="2000" dirty="0"/>
              <a:t> </a:t>
            </a:r>
            <a:r>
              <a:rPr lang="en-GB" sz="2000" dirty="0" err="1"/>
              <a:t>disponíveis</a:t>
            </a:r>
            <a:r>
              <a:rPr lang="en-GB" sz="2000" dirty="0"/>
              <a:t> para o resto da </a:t>
            </a:r>
            <a:r>
              <a:rPr lang="en-GB" sz="2000" dirty="0" err="1"/>
              <a:t>população</a:t>
            </a:r>
            <a:r>
              <a:rPr lang="en-GB" sz="2000" dirty="0"/>
              <a:t>.</a:t>
            </a:r>
          </a:p>
          <a:p>
            <a:pPr algn="just">
              <a:lnSpc>
                <a:spcPct val="100000"/>
              </a:lnSpc>
              <a:spcBef>
                <a:spcPts val="600"/>
              </a:spcBef>
            </a:pPr>
            <a:r>
              <a:rPr lang="en-GB" sz="2000" dirty="0" err="1"/>
              <a:t>Além</a:t>
            </a:r>
            <a:r>
              <a:rPr lang="en-GB" sz="2000" dirty="0"/>
              <a:t> </a:t>
            </a:r>
            <a:r>
              <a:rPr lang="en-GB" sz="2000" dirty="0" err="1"/>
              <a:t>disso</a:t>
            </a:r>
            <a:r>
              <a:rPr lang="en-GB" sz="2000" dirty="0"/>
              <a:t>, </a:t>
            </a:r>
            <a:r>
              <a:rPr lang="en-GB" sz="2000" dirty="0" err="1"/>
              <a:t>os</a:t>
            </a:r>
            <a:r>
              <a:rPr lang="en-GB" sz="2000" dirty="0"/>
              <a:t> </a:t>
            </a:r>
            <a:r>
              <a:rPr lang="en-GB" sz="2000" dirty="0" err="1"/>
              <a:t>padrões</a:t>
            </a:r>
            <a:r>
              <a:rPr lang="en-GB" sz="2000" dirty="0"/>
              <a:t> de </a:t>
            </a:r>
            <a:r>
              <a:rPr lang="en-GB" sz="2000" dirty="0" err="1"/>
              <a:t>cuidados</a:t>
            </a:r>
            <a:r>
              <a:rPr lang="en-GB" sz="2000" dirty="0"/>
              <a:t> de </a:t>
            </a:r>
            <a:r>
              <a:rPr lang="en-GB" sz="2000" dirty="0" err="1"/>
              <a:t>saúde</a:t>
            </a:r>
            <a:r>
              <a:rPr lang="en-GB" sz="2000" dirty="0"/>
              <a:t> </a:t>
            </a:r>
            <a:r>
              <a:rPr lang="en-GB" sz="2000" dirty="0" err="1"/>
              <a:t>física</a:t>
            </a:r>
            <a:r>
              <a:rPr lang="en-GB" sz="2000" dirty="0"/>
              <a:t> que </a:t>
            </a:r>
            <a:r>
              <a:rPr lang="en-GB" sz="2000" dirty="0" err="1"/>
              <a:t>recebem</a:t>
            </a:r>
            <a:r>
              <a:rPr lang="en-GB" sz="2000" dirty="0"/>
              <a:t> </a:t>
            </a:r>
            <a:r>
              <a:rPr lang="en-GB" sz="2000" dirty="0" err="1"/>
              <a:t>devem</a:t>
            </a:r>
            <a:r>
              <a:rPr lang="en-GB" sz="2000" dirty="0"/>
              <a:t> ser de </a:t>
            </a:r>
            <a:r>
              <a:rPr lang="en-GB" sz="2000" dirty="0" err="1"/>
              <a:t>igual</a:t>
            </a:r>
            <a:r>
              <a:rPr lang="en-GB" sz="2000" dirty="0"/>
              <a:t> </a:t>
            </a:r>
            <a:r>
              <a:rPr lang="en-GB" sz="2000" dirty="0" err="1"/>
              <a:t>qualidade</a:t>
            </a:r>
            <a:r>
              <a:rPr lang="en-GB" sz="2000" dirty="0"/>
              <a:t>.</a:t>
            </a:r>
          </a:p>
          <a:p>
            <a:pPr algn="just">
              <a:lnSpc>
                <a:spcPct val="100000"/>
              </a:lnSpc>
              <a:spcBef>
                <a:spcPts val="600"/>
              </a:spcBef>
            </a:pPr>
            <a:r>
              <a:rPr lang="en-GB" sz="2000" dirty="0" err="1"/>
              <a:t>Portanto</a:t>
            </a:r>
            <a:r>
              <a:rPr lang="en-GB" sz="2000" dirty="0"/>
              <a:t>, </a:t>
            </a:r>
            <a:r>
              <a:rPr lang="en-GB" sz="2000" dirty="0" err="1"/>
              <a:t>os</a:t>
            </a:r>
            <a:r>
              <a:rPr lang="en-GB" sz="2000" dirty="0"/>
              <a:t> </a:t>
            </a:r>
            <a:r>
              <a:rPr lang="en-GB" sz="2000" dirty="0" err="1"/>
              <a:t>serviços</a:t>
            </a:r>
            <a:r>
              <a:rPr lang="en-GB" sz="2000" dirty="0"/>
              <a:t> de </a:t>
            </a:r>
            <a:r>
              <a:rPr lang="en-GB" sz="2000" dirty="0" err="1"/>
              <a:t>saúde</a:t>
            </a:r>
            <a:r>
              <a:rPr lang="en-GB" sz="2000" dirty="0"/>
              <a:t> mental e social </a:t>
            </a:r>
            <a:r>
              <a:rPr lang="en-GB" sz="2000" dirty="0" err="1"/>
              <a:t>devem</a:t>
            </a:r>
            <a:r>
              <a:rPr lang="en-GB" sz="2000" dirty="0"/>
              <a:t>:</a:t>
            </a:r>
          </a:p>
          <a:p>
            <a:pPr lvl="1" algn="just">
              <a:lnSpc>
                <a:spcPct val="100000"/>
              </a:lnSpc>
              <a:spcBef>
                <a:spcPts val="600"/>
              </a:spcBef>
            </a:pPr>
            <a:r>
              <a:rPr lang="en-GB" dirty="0" err="1"/>
              <a:t>Fornecer</a:t>
            </a:r>
            <a:r>
              <a:rPr lang="en-GB" dirty="0"/>
              <a:t> </a:t>
            </a:r>
            <a:r>
              <a:rPr lang="en-GB" dirty="0" err="1"/>
              <a:t>informações</a:t>
            </a:r>
            <a:r>
              <a:rPr lang="en-GB" dirty="0"/>
              <a:t> </a:t>
            </a:r>
            <a:r>
              <a:rPr lang="en-GB" dirty="0" err="1"/>
              <a:t>precisas</a:t>
            </a:r>
            <a:r>
              <a:rPr lang="en-GB" dirty="0"/>
              <a:t> e </a:t>
            </a:r>
            <a:r>
              <a:rPr lang="en-GB" dirty="0" err="1"/>
              <a:t>abrangentes</a:t>
            </a:r>
            <a:r>
              <a:rPr lang="en-GB" dirty="0"/>
              <a:t> </a:t>
            </a:r>
            <a:r>
              <a:rPr lang="en-GB" dirty="0" err="1"/>
              <a:t>sobre</a:t>
            </a:r>
            <a:r>
              <a:rPr lang="en-GB" dirty="0"/>
              <a:t> </a:t>
            </a:r>
            <a:r>
              <a:rPr lang="en-GB" dirty="0" err="1"/>
              <a:t>os</a:t>
            </a:r>
            <a:r>
              <a:rPr lang="en-GB" dirty="0"/>
              <a:t> </a:t>
            </a:r>
            <a:r>
              <a:rPr lang="en-GB" dirty="0" err="1"/>
              <a:t>efeitos</a:t>
            </a:r>
            <a:r>
              <a:rPr lang="en-GB" dirty="0"/>
              <a:t> </a:t>
            </a:r>
            <a:r>
              <a:rPr lang="en-GB" dirty="0" err="1"/>
              <a:t>potencialmente</a:t>
            </a:r>
            <a:r>
              <a:rPr lang="en-GB" dirty="0"/>
              <a:t> </a:t>
            </a:r>
            <a:r>
              <a:rPr lang="en-GB" dirty="0" err="1"/>
              <a:t>prejudiciais</a:t>
            </a:r>
            <a:r>
              <a:rPr lang="en-GB" dirty="0"/>
              <a:t> do </a:t>
            </a:r>
            <a:r>
              <a:rPr lang="en-GB" dirty="0" err="1"/>
              <a:t>tratamento</a:t>
            </a:r>
            <a:r>
              <a:rPr lang="en-GB" dirty="0"/>
              <a:t>.</a:t>
            </a:r>
          </a:p>
          <a:p>
            <a:pPr lvl="1" algn="just">
              <a:lnSpc>
                <a:spcPct val="100000"/>
              </a:lnSpc>
              <a:spcBef>
                <a:spcPts val="600"/>
              </a:spcBef>
            </a:pPr>
            <a:r>
              <a:rPr lang="en-GB" dirty="0" err="1"/>
              <a:t>Prestar</a:t>
            </a:r>
            <a:r>
              <a:rPr lang="en-GB" dirty="0"/>
              <a:t> </a:t>
            </a:r>
            <a:r>
              <a:rPr lang="en-GB" dirty="0" err="1"/>
              <a:t>muita</a:t>
            </a:r>
            <a:r>
              <a:rPr lang="en-GB" dirty="0"/>
              <a:t> </a:t>
            </a:r>
            <a:r>
              <a:rPr lang="en-GB" dirty="0" err="1"/>
              <a:t>atenção</a:t>
            </a:r>
            <a:r>
              <a:rPr lang="en-GB" dirty="0"/>
              <a:t> </a:t>
            </a:r>
            <a:r>
              <a:rPr lang="en-GB" dirty="0" err="1"/>
              <a:t>aos</a:t>
            </a:r>
            <a:r>
              <a:rPr lang="en-GB" dirty="0"/>
              <a:t> </a:t>
            </a:r>
            <a:r>
              <a:rPr lang="en-GB" dirty="0" err="1"/>
              <a:t>efeitos</a:t>
            </a:r>
            <a:r>
              <a:rPr lang="en-GB" dirty="0"/>
              <a:t> </a:t>
            </a:r>
            <a:r>
              <a:rPr lang="en-GB" dirty="0" err="1"/>
              <a:t>adversos</a:t>
            </a:r>
            <a:r>
              <a:rPr lang="en-GB" dirty="0"/>
              <a:t> dos </a:t>
            </a:r>
            <a:r>
              <a:rPr lang="en-GB" dirty="0" err="1"/>
              <a:t>medicamentos</a:t>
            </a:r>
            <a:r>
              <a:rPr lang="en-GB" dirty="0"/>
              <a:t> </a:t>
            </a:r>
            <a:r>
              <a:rPr lang="en-GB" dirty="0" err="1"/>
              <a:t>na</a:t>
            </a:r>
            <a:r>
              <a:rPr lang="en-GB" dirty="0"/>
              <a:t> </a:t>
            </a:r>
            <a:r>
              <a:rPr lang="en-GB" dirty="0" err="1"/>
              <a:t>saúde</a:t>
            </a:r>
            <a:r>
              <a:rPr lang="en-GB" dirty="0"/>
              <a:t> </a:t>
            </a:r>
            <a:r>
              <a:rPr lang="en-GB" dirty="0" err="1"/>
              <a:t>física</a:t>
            </a:r>
            <a:r>
              <a:rPr lang="en-GB" dirty="0"/>
              <a:t> </a:t>
            </a:r>
            <a:r>
              <a:rPr lang="en-GB" dirty="0" err="1"/>
              <a:t>ou</a:t>
            </a:r>
            <a:r>
              <a:rPr lang="en-GB" dirty="0"/>
              <a:t> mental.</a:t>
            </a:r>
          </a:p>
          <a:p>
            <a:pPr lvl="1" algn="just">
              <a:lnSpc>
                <a:spcPct val="100000"/>
              </a:lnSpc>
              <a:spcBef>
                <a:spcPts val="600"/>
              </a:spcBef>
            </a:pPr>
            <a:r>
              <a:rPr lang="en-GB" dirty="0" err="1"/>
              <a:t>Ouvir</a:t>
            </a:r>
            <a:r>
              <a:rPr lang="en-GB" dirty="0"/>
              <a:t> as </a:t>
            </a:r>
            <a:r>
              <a:rPr lang="en-GB" dirty="0" err="1"/>
              <a:t>reclamações</a:t>
            </a:r>
            <a:r>
              <a:rPr lang="en-GB" dirty="0"/>
              <a:t>, </a:t>
            </a:r>
            <a:r>
              <a:rPr lang="en-GB" dirty="0" err="1"/>
              <a:t>fazer</a:t>
            </a:r>
            <a:r>
              <a:rPr lang="en-GB" dirty="0"/>
              <a:t> </a:t>
            </a:r>
            <a:r>
              <a:rPr lang="en-GB" dirty="0" err="1"/>
              <a:t>perguntas</a:t>
            </a:r>
            <a:r>
              <a:rPr lang="en-GB" dirty="0"/>
              <a:t> </a:t>
            </a:r>
            <a:r>
              <a:rPr lang="en-GB" dirty="0" err="1"/>
              <a:t>regularmente</a:t>
            </a:r>
            <a:r>
              <a:rPr lang="en-GB" dirty="0"/>
              <a:t> e </a:t>
            </a:r>
            <a:r>
              <a:rPr lang="en-GB" dirty="0" err="1"/>
              <a:t>realizar</a:t>
            </a:r>
            <a:r>
              <a:rPr lang="en-GB" dirty="0"/>
              <a:t> </a:t>
            </a:r>
            <a:r>
              <a:rPr lang="en-GB" dirty="0" err="1"/>
              <a:t>exames</a:t>
            </a:r>
            <a:r>
              <a:rPr lang="en-GB" dirty="0"/>
              <a:t>.</a:t>
            </a:r>
          </a:p>
          <a:p>
            <a:pPr lvl="1" algn="just">
              <a:lnSpc>
                <a:spcPct val="100000"/>
              </a:lnSpc>
              <a:spcBef>
                <a:spcPts val="600"/>
              </a:spcBef>
            </a:pPr>
            <a:r>
              <a:rPr lang="en-GB" dirty="0" err="1"/>
              <a:t>Ajudar</a:t>
            </a:r>
            <a:r>
              <a:rPr lang="en-GB" dirty="0"/>
              <a:t> </a:t>
            </a:r>
            <a:r>
              <a:rPr lang="en-GB" dirty="0" err="1"/>
              <a:t>na</a:t>
            </a:r>
            <a:r>
              <a:rPr lang="en-GB" dirty="0"/>
              <a:t> </a:t>
            </a:r>
            <a:r>
              <a:rPr lang="en-GB" dirty="0" err="1"/>
              <a:t>retirada</a:t>
            </a:r>
            <a:r>
              <a:rPr lang="en-GB" dirty="0"/>
              <a:t> dos </a:t>
            </a:r>
            <a:r>
              <a:rPr lang="en-GB" dirty="0" err="1"/>
              <a:t>medicamentos</a:t>
            </a:r>
            <a:r>
              <a:rPr lang="en-GB" dirty="0"/>
              <a:t> </a:t>
            </a:r>
            <a:r>
              <a:rPr lang="en-GB" dirty="0" err="1"/>
              <a:t>quando</a:t>
            </a:r>
            <a:r>
              <a:rPr lang="en-GB" dirty="0"/>
              <a:t> a </a:t>
            </a:r>
            <a:r>
              <a:rPr lang="en-GB" dirty="0" err="1"/>
              <a:t>pessoa</a:t>
            </a:r>
            <a:r>
              <a:rPr lang="en-GB" dirty="0"/>
              <a:t> </a:t>
            </a:r>
            <a:r>
              <a:rPr lang="en-GB" dirty="0" err="1"/>
              <a:t>desejar</a:t>
            </a:r>
            <a:r>
              <a:rPr lang="en-GB" dirty="0"/>
              <a:t>.</a:t>
            </a:r>
          </a:p>
          <a:p>
            <a:pPr lvl="1" algn="just">
              <a:lnSpc>
                <a:spcPct val="100000"/>
              </a:lnSpc>
              <a:spcBef>
                <a:spcPts val="600"/>
              </a:spcBef>
            </a:pPr>
            <a:r>
              <a:rPr lang="en-GB" dirty="0" err="1"/>
              <a:t>Evitar</a:t>
            </a:r>
            <a:r>
              <a:rPr lang="en-GB" dirty="0"/>
              <a:t> </a:t>
            </a:r>
            <a:r>
              <a:rPr lang="en-GB" dirty="0" err="1"/>
              <a:t>prescrever</a:t>
            </a:r>
            <a:r>
              <a:rPr lang="en-GB" dirty="0"/>
              <a:t> </a:t>
            </a:r>
            <a:r>
              <a:rPr lang="en-GB" dirty="0" err="1"/>
              <a:t>vários</a:t>
            </a:r>
            <a:r>
              <a:rPr lang="en-GB" dirty="0"/>
              <a:t> </a:t>
            </a:r>
            <a:r>
              <a:rPr lang="en-GB" dirty="0" err="1"/>
              <a:t>medicamentos</a:t>
            </a:r>
            <a:r>
              <a:rPr lang="en-GB" dirty="0"/>
              <a:t>.</a:t>
            </a:r>
          </a:p>
          <a:p>
            <a:pPr lvl="1" algn="just">
              <a:lnSpc>
                <a:spcPct val="100000"/>
              </a:lnSpc>
              <a:spcBef>
                <a:spcPts val="600"/>
              </a:spcBef>
            </a:pPr>
            <a:r>
              <a:rPr lang="en-GB" dirty="0" err="1"/>
              <a:t>Evitar</a:t>
            </a:r>
            <a:r>
              <a:rPr lang="en-GB" dirty="0"/>
              <a:t> </a:t>
            </a:r>
            <a:r>
              <a:rPr lang="en-GB" dirty="0" err="1"/>
              <a:t>promover</a:t>
            </a:r>
            <a:r>
              <a:rPr lang="en-GB" dirty="0"/>
              <a:t> a </a:t>
            </a:r>
            <a:r>
              <a:rPr lang="en-GB" dirty="0" err="1"/>
              <a:t>ideia</a:t>
            </a:r>
            <a:r>
              <a:rPr lang="en-GB" dirty="0"/>
              <a:t> de </a:t>
            </a:r>
            <a:r>
              <a:rPr lang="en-GB" dirty="0" err="1"/>
              <a:t>desequilíbrio</a:t>
            </a:r>
            <a:r>
              <a:rPr lang="en-GB" dirty="0"/>
              <a:t> </a:t>
            </a:r>
            <a:r>
              <a:rPr lang="en-GB" dirty="0" err="1"/>
              <a:t>químico</a:t>
            </a:r>
            <a:r>
              <a:rPr lang="en-GB" dirty="0"/>
              <a:t> </a:t>
            </a:r>
            <a:r>
              <a:rPr lang="en-GB" dirty="0" err="1"/>
              <a:t>ou</a:t>
            </a:r>
            <a:r>
              <a:rPr lang="en-GB" dirty="0"/>
              <a:t> </a:t>
            </a:r>
            <a:r>
              <a:rPr lang="en-GB" dirty="0" err="1"/>
              <a:t>distúrbio</a:t>
            </a:r>
            <a:r>
              <a:rPr lang="en-GB" dirty="0"/>
              <a:t> cerebral.</a:t>
            </a:r>
          </a:p>
        </p:txBody>
      </p:sp>
      <p:sp>
        <p:nvSpPr>
          <p:cNvPr id="2" name="Title 1">
            <a:extLst>
              <a:ext uri="{FF2B5EF4-FFF2-40B4-BE49-F238E27FC236}">
                <a16:creationId xmlns:a16="http://schemas.microsoft.com/office/drawing/2014/main" id="{1C96C166-550B-423D-8B98-E303A4FF91D4}"/>
              </a:ext>
            </a:extLst>
          </p:cNvPr>
          <p:cNvSpPr>
            <a:spLocks noGrp="1"/>
          </p:cNvSpPr>
          <p:nvPr>
            <p:ph type="title"/>
          </p:nvPr>
        </p:nvSpPr>
        <p:spPr>
          <a:xfrm>
            <a:off x="388630" y="514614"/>
            <a:ext cx="11461994" cy="527802"/>
          </a:xfrm>
        </p:spPr>
        <p:txBody>
          <a:bodyPr/>
          <a:lstStyle/>
          <a:p>
            <a:pPr algn="ctr"/>
            <a:r>
              <a:rPr lang="en-GB" dirty="0" err="1"/>
              <a:t>Apresentação</a:t>
            </a:r>
            <a:r>
              <a:rPr lang="en-GB" dirty="0"/>
              <a:t>: O </a:t>
            </a:r>
            <a:r>
              <a:rPr lang="en-GB" dirty="0" err="1"/>
              <a:t>papel</a:t>
            </a:r>
            <a:r>
              <a:rPr lang="en-GB" dirty="0"/>
              <a:t> dos </a:t>
            </a:r>
            <a:r>
              <a:rPr lang="en-GB" dirty="0" err="1"/>
              <a:t>serviços</a:t>
            </a:r>
            <a:r>
              <a:rPr lang="en-GB" dirty="0"/>
              <a:t> de </a:t>
            </a:r>
            <a:r>
              <a:rPr lang="en-GB" dirty="0" err="1"/>
              <a:t>saúde</a:t>
            </a:r>
            <a:r>
              <a:rPr lang="en-GB" dirty="0"/>
              <a:t> mental e social </a:t>
            </a:r>
            <a:r>
              <a:rPr lang="en-GB" dirty="0" err="1"/>
              <a:t>na</a:t>
            </a:r>
            <a:r>
              <a:rPr lang="en-GB" dirty="0"/>
              <a:t> </a:t>
            </a:r>
            <a:r>
              <a:rPr lang="en-GB" dirty="0" err="1"/>
              <a:t>promoção</a:t>
            </a:r>
            <a:r>
              <a:rPr lang="en-GB" dirty="0"/>
              <a:t> da </a:t>
            </a:r>
            <a:r>
              <a:rPr lang="en-GB" dirty="0" err="1"/>
              <a:t>saúde</a:t>
            </a:r>
            <a:r>
              <a:rPr lang="en-GB" dirty="0"/>
              <a:t> </a:t>
            </a:r>
            <a:r>
              <a:rPr lang="en-GB" dirty="0" err="1"/>
              <a:t>física</a:t>
            </a:r>
            <a:r>
              <a:rPr lang="en-GB" dirty="0"/>
              <a:t> - 2</a:t>
            </a:r>
            <a:endParaRPr lang="en-CH" dirty="0"/>
          </a:p>
        </p:txBody>
      </p:sp>
    </p:spTree>
    <p:extLst>
      <p:ext uri="{BB962C8B-B14F-4D97-AF65-F5344CB8AC3E}">
        <p14:creationId xmlns:p14="http://schemas.microsoft.com/office/powerpoint/2010/main" val="32577026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4BCA5E-9DD2-491C-88AD-0DA57ACA417D}"/>
              </a:ext>
            </a:extLst>
          </p:cNvPr>
          <p:cNvSpPr>
            <a:spLocks noGrp="1"/>
          </p:cNvSpPr>
          <p:nvPr>
            <p:ph sz="quarter" idx="14"/>
          </p:nvPr>
        </p:nvSpPr>
        <p:spPr>
          <a:xfrm>
            <a:off x="657924" y="3176249"/>
            <a:ext cx="11174412" cy="505502"/>
          </a:xfrm>
        </p:spPr>
        <p:txBody>
          <a:bodyPr/>
          <a:lstStyle/>
          <a:p>
            <a:pPr marL="0" indent="0" algn="ctr">
              <a:buNone/>
            </a:pPr>
            <a:r>
              <a:rPr lang="en-GB" sz="2500" b="1" i="1" dirty="0"/>
              <a:t>O que meu </a:t>
            </a:r>
            <a:r>
              <a:rPr lang="en-GB" sz="2500" b="1" i="1" dirty="0" err="1"/>
              <a:t>serviço</a:t>
            </a:r>
            <a:r>
              <a:rPr lang="en-GB" sz="2500" b="1" i="1" dirty="0"/>
              <a:t> está </a:t>
            </a:r>
            <a:r>
              <a:rPr lang="en-GB" sz="2500" b="1" i="1" dirty="0" err="1"/>
              <a:t>fazendo</a:t>
            </a:r>
            <a:r>
              <a:rPr lang="en-GB" sz="2500" b="1" i="1" dirty="0"/>
              <a:t> para </a:t>
            </a:r>
            <a:r>
              <a:rPr lang="en-GB" sz="2500" b="1" i="1" dirty="0" err="1"/>
              <a:t>promover</a:t>
            </a:r>
            <a:r>
              <a:rPr lang="en-GB" sz="2500" b="1" i="1" dirty="0"/>
              <a:t> a saúde </a:t>
            </a:r>
            <a:r>
              <a:rPr lang="en-GB" sz="2500" b="1" i="1" dirty="0" err="1"/>
              <a:t>física</a:t>
            </a:r>
            <a:r>
              <a:rPr lang="en-GB" sz="2500" b="1" i="1" dirty="0"/>
              <a:t>?</a:t>
            </a:r>
          </a:p>
        </p:txBody>
      </p:sp>
      <p:sp>
        <p:nvSpPr>
          <p:cNvPr id="2" name="Title 1">
            <a:extLst>
              <a:ext uri="{FF2B5EF4-FFF2-40B4-BE49-F238E27FC236}">
                <a16:creationId xmlns:a16="http://schemas.microsoft.com/office/drawing/2014/main" id="{4625E8CF-CC00-4C69-B70C-A18F5C254B3E}"/>
              </a:ext>
            </a:extLst>
          </p:cNvPr>
          <p:cNvSpPr>
            <a:spLocks noGrp="1"/>
          </p:cNvSpPr>
          <p:nvPr>
            <p:ph type="title"/>
          </p:nvPr>
        </p:nvSpPr>
        <p:spPr>
          <a:xfrm>
            <a:off x="388630" y="514614"/>
            <a:ext cx="11443706" cy="332198"/>
          </a:xfrm>
        </p:spPr>
        <p:txBody>
          <a:bodyPr/>
          <a:lstStyle/>
          <a:p>
            <a:pPr algn="ctr"/>
            <a:r>
              <a:rPr lang="en-GB" dirty="0" err="1"/>
              <a:t>Exercício</a:t>
            </a:r>
            <a:r>
              <a:rPr lang="en-GB" dirty="0"/>
              <a:t> 2.3: O meu </a:t>
            </a:r>
            <a:r>
              <a:rPr lang="en-GB" dirty="0" err="1"/>
              <a:t>serviço</a:t>
            </a:r>
            <a:r>
              <a:rPr lang="en-GB" dirty="0"/>
              <a:t> </a:t>
            </a:r>
            <a:r>
              <a:rPr lang="en-GB" dirty="0" err="1"/>
              <a:t>apoia</a:t>
            </a:r>
            <a:r>
              <a:rPr lang="en-GB" dirty="0"/>
              <a:t> </a:t>
            </a:r>
            <a:r>
              <a:rPr lang="en-GB" dirty="0" err="1"/>
              <a:t>adequadamente</a:t>
            </a:r>
            <a:r>
              <a:rPr lang="en-GB" dirty="0"/>
              <a:t> a </a:t>
            </a:r>
            <a:r>
              <a:rPr lang="en-GB" dirty="0" err="1"/>
              <a:t>saúde</a:t>
            </a:r>
            <a:r>
              <a:rPr lang="en-GB" dirty="0"/>
              <a:t> </a:t>
            </a:r>
            <a:r>
              <a:rPr lang="en-GB" dirty="0" err="1"/>
              <a:t>física</a:t>
            </a:r>
            <a:r>
              <a:rPr lang="en-GB" dirty="0"/>
              <a:t>? - 1</a:t>
            </a:r>
            <a:endParaRPr lang="en-CH" dirty="0"/>
          </a:p>
        </p:txBody>
      </p:sp>
    </p:spTree>
    <p:extLst>
      <p:ext uri="{BB962C8B-B14F-4D97-AF65-F5344CB8AC3E}">
        <p14:creationId xmlns:p14="http://schemas.microsoft.com/office/powerpoint/2010/main" val="35292453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3B6CB3-08CA-40ED-996E-AB22558CAF8A}"/>
              </a:ext>
            </a:extLst>
          </p:cNvPr>
          <p:cNvSpPr>
            <a:spLocks noGrp="1"/>
          </p:cNvSpPr>
          <p:nvPr>
            <p:ph sz="quarter" idx="14"/>
          </p:nvPr>
        </p:nvSpPr>
        <p:spPr/>
        <p:txBody>
          <a:bodyPr/>
          <a:lstStyle/>
          <a:p>
            <a:endParaRPr lang="en-US" dirty="0"/>
          </a:p>
          <a:p>
            <a:endParaRPr lang="en-US" dirty="0"/>
          </a:p>
          <a:p>
            <a:endParaRPr lang="en-US" dirty="0"/>
          </a:p>
          <a:p>
            <a:endParaRPr lang="en-US" dirty="0"/>
          </a:p>
          <a:p>
            <a:pPr marL="0" indent="0" algn="ctr">
              <a:buNone/>
            </a:pPr>
            <a:r>
              <a:rPr lang="en-US" sz="2500" b="1" i="1" dirty="0"/>
              <a:t>O que meu </a:t>
            </a:r>
            <a:r>
              <a:rPr lang="en-US" sz="2500" b="1" i="1" dirty="0" err="1"/>
              <a:t>serviço</a:t>
            </a:r>
            <a:r>
              <a:rPr lang="en-US" sz="2500" b="1" i="1" dirty="0"/>
              <a:t> </a:t>
            </a:r>
            <a:r>
              <a:rPr lang="en-US" sz="2500" b="1" i="1" dirty="0" err="1"/>
              <a:t>pode</a:t>
            </a:r>
            <a:r>
              <a:rPr lang="en-US" sz="2500" b="1" i="1" dirty="0"/>
              <a:t> </a:t>
            </a:r>
            <a:r>
              <a:rPr lang="en-US" sz="2500" b="1" i="1" dirty="0" err="1"/>
              <a:t>fazer</a:t>
            </a:r>
            <a:r>
              <a:rPr lang="en-US" sz="2500" b="1" i="1" dirty="0"/>
              <a:t> para </a:t>
            </a:r>
            <a:r>
              <a:rPr lang="en-US" sz="2500" b="1" i="1" dirty="0" err="1"/>
              <a:t>melhorar</a:t>
            </a:r>
            <a:r>
              <a:rPr lang="en-US" sz="2500" b="1" i="1" dirty="0"/>
              <a:t> o </a:t>
            </a:r>
            <a:r>
              <a:rPr lang="en-US" sz="2500" b="1" i="1" dirty="0" err="1"/>
              <a:t>acesso</a:t>
            </a:r>
            <a:r>
              <a:rPr lang="en-US" sz="2500" b="1" i="1" dirty="0"/>
              <a:t> </a:t>
            </a:r>
            <a:r>
              <a:rPr lang="en-US" sz="2500" b="1" i="1" dirty="0" err="1"/>
              <a:t>aos</a:t>
            </a:r>
            <a:r>
              <a:rPr lang="en-US" sz="2500" b="1" i="1" dirty="0"/>
              <a:t> </a:t>
            </a:r>
            <a:r>
              <a:rPr lang="en-US" sz="2500" b="1" i="1" dirty="0" err="1"/>
              <a:t>cuidados</a:t>
            </a:r>
            <a:r>
              <a:rPr lang="en-US" sz="2500" b="1" i="1" dirty="0"/>
              <a:t> e </a:t>
            </a:r>
            <a:r>
              <a:rPr lang="en-US" sz="2500" b="1" i="1" dirty="0" err="1"/>
              <a:t>serviços</a:t>
            </a:r>
            <a:r>
              <a:rPr lang="en-US" sz="2500" b="1" i="1" dirty="0"/>
              <a:t> de </a:t>
            </a:r>
            <a:r>
              <a:rPr lang="en-US" sz="2500" b="1" i="1" dirty="0" err="1"/>
              <a:t>saúde</a:t>
            </a:r>
            <a:r>
              <a:rPr lang="en-US" sz="2500" b="1" i="1" dirty="0"/>
              <a:t> </a:t>
            </a:r>
            <a:r>
              <a:rPr lang="en-US" sz="2500" b="1" i="1" dirty="0" err="1"/>
              <a:t>física</a:t>
            </a:r>
            <a:r>
              <a:rPr lang="en-US" sz="2500" b="1" i="1" dirty="0"/>
              <a:t>?</a:t>
            </a:r>
            <a:endParaRPr lang="en-CH" dirty="0"/>
          </a:p>
        </p:txBody>
      </p:sp>
      <p:sp>
        <p:nvSpPr>
          <p:cNvPr id="2" name="Title 1">
            <a:extLst>
              <a:ext uri="{FF2B5EF4-FFF2-40B4-BE49-F238E27FC236}">
                <a16:creationId xmlns:a16="http://schemas.microsoft.com/office/drawing/2014/main" id="{90C725FF-4E9A-4360-911C-270780BAA2C5}"/>
              </a:ext>
            </a:extLst>
          </p:cNvPr>
          <p:cNvSpPr>
            <a:spLocks noGrp="1"/>
          </p:cNvSpPr>
          <p:nvPr>
            <p:ph type="title"/>
          </p:nvPr>
        </p:nvSpPr>
        <p:spPr>
          <a:xfrm>
            <a:off x="388629" y="514614"/>
            <a:ext cx="11174411" cy="332198"/>
          </a:xfrm>
        </p:spPr>
        <p:txBody>
          <a:bodyPr/>
          <a:lstStyle/>
          <a:p>
            <a:pPr algn="ctr"/>
            <a:r>
              <a:rPr lang="en-GB" dirty="0" err="1"/>
              <a:t>Exercício</a:t>
            </a:r>
            <a:r>
              <a:rPr lang="en-GB" dirty="0"/>
              <a:t> 2.3: O meu </a:t>
            </a:r>
            <a:r>
              <a:rPr lang="en-GB" dirty="0" err="1"/>
              <a:t>serviço</a:t>
            </a:r>
            <a:r>
              <a:rPr lang="en-GB" dirty="0"/>
              <a:t> </a:t>
            </a:r>
            <a:r>
              <a:rPr lang="en-GB" dirty="0" err="1"/>
              <a:t>apoia</a:t>
            </a:r>
            <a:r>
              <a:rPr lang="en-GB" dirty="0"/>
              <a:t> </a:t>
            </a:r>
            <a:r>
              <a:rPr lang="en-GB" dirty="0" err="1"/>
              <a:t>adequadamente</a:t>
            </a:r>
            <a:r>
              <a:rPr lang="en-GB" dirty="0"/>
              <a:t> a </a:t>
            </a:r>
            <a:r>
              <a:rPr lang="en-GB" dirty="0" err="1"/>
              <a:t>saúde</a:t>
            </a:r>
            <a:r>
              <a:rPr lang="en-GB" dirty="0"/>
              <a:t> </a:t>
            </a:r>
            <a:r>
              <a:rPr lang="en-GB" dirty="0" err="1"/>
              <a:t>física</a:t>
            </a:r>
            <a:r>
              <a:rPr lang="en-GB" dirty="0"/>
              <a:t>? - 2</a:t>
            </a:r>
            <a:endParaRPr lang="en-CH" dirty="0"/>
          </a:p>
        </p:txBody>
      </p:sp>
    </p:spTree>
    <p:extLst>
      <p:ext uri="{BB962C8B-B14F-4D97-AF65-F5344CB8AC3E}">
        <p14:creationId xmlns:p14="http://schemas.microsoft.com/office/powerpoint/2010/main" val="18297177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BAB70-344F-4EC8-92C7-C6DB86EE8788}"/>
              </a:ext>
            </a:extLst>
          </p:cNvPr>
          <p:cNvSpPr>
            <a:spLocks noGrp="1"/>
          </p:cNvSpPr>
          <p:nvPr>
            <p:ph type="title"/>
          </p:nvPr>
        </p:nvSpPr>
        <p:spPr>
          <a:xfrm>
            <a:off x="507205" y="2313946"/>
            <a:ext cx="11029265" cy="432000"/>
          </a:xfrm>
        </p:spPr>
        <p:txBody>
          <a:bodyPr/>
          <a:lstStyle/>
          <a:p>
            <a:pPr algn="ctr"/>
            <a:r>
              <a:rPr lang="en-GB" dirty="0"/>
              <a:t>Tema 3: O que </a:t>
            </a:r>
            <a:r>
              <a:rPr lang="en-GB" dirty="0" err="1"/>
              <a:t>é</a:t>
            </a:r>
            <a:r>
              <a:rPr lang="en-GB" dirty="0"/>
              <a:t> </a:t>
            </a:r>
            <a:r>
              <a:rPr lang="en-GB" dirty="0" err="1"/>
              <a:t>recuperação</a:t>
            </a:r>
            <a:r>
              <a:rPr lang="en-GB" dirty="0"/>
              <a:t>?</a:t>
            </a:r>
          </a:p>
        </p:txBody>
      </p:sp>
    </p:spTree>
    <p:extLst>
      <p:ext uri="{BB962C8B-B14F-4D97-AF65-F5344CB8AC3E}">
        <p14:creationId xmlns:p14="http://schemas.microsoft.com/office/powerpoint/2010/main" val="23810276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D8D16D-DF87-427B-8090-CD663A49970B}"/>
              </a:ext>
            </a:extLst>
          </p:cNvPr>
          <p:cNvSpPr>
            <a:spLocks noGrp="1"/>
          </p:cNvSpPr>
          <p:nvPr>
            <p:ph sz="quarter" idx="14"/>
          </p:nvPr>
        </p:nvSpPr>
        <p:spPr>
          <a:xfrm>
            <a:off x="507195" y="1511188"/>
            <a:ext cx="11174412" cy="2634927"/>
          </a:xfrm>
        </p:spPr>
        <p:txBody>
          <a:bodyPr/>
          <a:lstStyle/>
          <a:p>
            <a:pPr algn="just">
              <a:lnSpc>
                <a:spcPct val="100000"/>
              </a:lnSpc>
              <a:spcBef>
                <a:spcPts val="600"/>
              </a:spcBef>
            </a:pPr>
            <a:r>
              <a:rPr lang="en-US" sz="2000" dirty="0"/>
              <a:t>Pense </a:t>
            </a:r>
            <a:r>
              <a:rPr lang="en-US" sz="2000" dirty="0" err="1"/>
              <a:t>em</a:t>
            </a:r>
            <a:r>
              <a:rPr lang="en-US" sz="2000" dirty="0"/>
              <a:t> </a:t>
            </a:r>
            <a:r>
              <a:rPr lang="en-US" sz="2000" dirty="0" err="1"/>
              <a:t>uma</a:t>
            </a:r>
            <a:r>
              <a:rPr lang="en-US" sz="2000" dirty="0"/>
              <a:t> </a:t>
            </a:r>
            <a:r>
              <a:rPr lang="en-US" sz="2000" dirty="0" err="1"/>
              <a:t>ocasião</a:t>
            </a:r>
            <a:r>
              <a:rPr lang="en-US" sz="2000" dirty="0"/>
              <a:t> </a:t>
            </a:r>
            <a:r>
              <a:rPr lang="en-US" sz="2000" dirty="0" err="1"/>
              <a:t>em</a:t>
            </a:r>
            <a:r>
              <a:rPr lang="en-US" sz="2000" dirty="0"/>
              <a:t> que </a:t>
            </a:r>
            <a:r>
              <a:rPr lang="en-US" sz="2000" dirty="0" err="1"/>
              <a:t>você</a:t>
            </a:r>
            <a:r>
              <a:rPr lang="en-US" sz="2000" dirty="0"/>
              <a:t> </a:t>
            </a:r>
            <a:r>
              <a:rPr lang="en-US" sz="2000" dirty="0" err="1"/>
              <a:t>teve</a:t>
            </a:r>
            <a:r>
              <a:rPr lang="en-US" sz="2000" dirty="0"/>
              <a:t> que se </a:t>
            </a:r>
            <a:r>
              <a:rPr lang="en-US" sz="2000" dirty="0" err="1"/>
              <a:t>recuperar</a:t>
            </a:r>
            <a:r>
              <a:rPr lang="en-US" sz="2000" dirty="0"/>
              <a:t> de algo – agora </a:t>
            </a:r>
            <a:r>
              <a:rPr lang="en-US" sz="2000" dirty="0" err="1"/>
              <a:t>ou</a:t>
            </a:r>
            <a:r>
              <a:rPr lang="en-US" sz="2000" dirty="0"/>
              <a:t> no passado. </a:t>
            </a:r>
          </a:p>
          <a:p>
            <a:pPr lvl="1" algn="just">
              <a:lnSpc>
                <a:spcPct val="100000"/>
              </a:lnSpc>
              <a:spcBef>
                <a:spcPts val="600"/>
              </a:spcBef>
            </a:pPr>
            <a:r>
              <a:rPr lang="en-US" dirty="0"/>
              <a:t>Pode ser </a:t>
            </a:r>
            <a:r>
              <a:rPr lang="en-US" dirty="0" err="1"/>
              <a:t>uma</a:t>
            </a:r>
            <a:r>
              <a:rPr lang="en-US" dirty="0"/>
              <a:t> </a:t>
            </a:r>
            <a:r>
              <a:rPr lang="en-US" dirty="0" err="1"/>
              <a:t>batalha</a:t>
            </a:r>
            <a:r>
              <a:rPr lang="en-US" dirty="0"/>
              <a:t> contra </a:t>
            </a:r>
            <a:r>
              <a:rPr lang="en-US" dirty="0" err="1"/>
              <a:t>uma</a:t>
            </a:r>
            <a:r>
              <a:rPr lang="en-US" dirty="0"/>
              <a:t> </a:t>
            </a:r>
            <a:r>
              <a:rPr lang="en-US" dirty="0" err="1"/>
              <a:t>doença</a:t>
            </a:r>
            <a:r>
              <a:rPr lang="en-US" dirty="0"/>
              <a:t> </a:t>
            </a:r>
            <a:r>
              <a:rPr lang="en-US" dirty="0" err="1"/>
              <a:t>física</a:t>
            </a:r>
            <a:r>
              <a:rPr lang="en-US" dirty="0"/>
              <a:t>, a </a:t>
            </a:r>
            <a:r>
              <a:rPr lang="en-US" dirty="0" err="1"/>
              <a:t>perda</a:t>
            </a:r>
            <a:r>
              <a:rPr lang="en-US" dirty="0"/>
              <a:t> de </a:t>
            </a:r>
            <a:r>
              <a:rPr lang="en-US" dirty="0" err="1"/>
              <a:t>alguém</a:t>
            </a:r>
            <a:r>
              <a:rPr lang="en-US" dirty="0"/>
              <a:t> que </a:t>
            </a:r>
            <a:r>
              <a:rPr lang="en-US" dirty="0" err="1"/>
              <a:t>você</a:t>
            </a:r>
            <a:r>
              <a:rPr lang="en-US" dirty="0"/>
              <a:t> </a:t>
            </a:r>
            <a:r>
              <a:rPr lang="en-US" dirty="0" err="1"/>
              <a:t>amava</a:t>
            </a:r>
            <a:r>
              <a:rPr lang="en-US" dirty="0"/>
              <a:t>, </a:t>
            </a:r>
            <a:r>
              <a:rPr lang="en-US" dirty="0" err="1"/>
              <a:t>ter</a:t>
            </a:r>
            <a:r>
              <a:rPr lang="en-US" dirty="0"/>
              <a:t> </a:t>
            </a:r>
            <a:r>
              <a:rPr lang="en-US" dirty="0" err="1"/>
              <a:t>sido</a:t>
            </a:r>
            <a:r>
              <a:rPr lang="en-US" dirty="0"/>
              <a:t> </a:t>
            </a:r>
            <a:r>
              <a:rPr lang="en-US" dirty="0" err="1"/>
              <a:t>vítima</a:t>
            </a:r>
            <a:r>
              <a:rPr lang="en-US" dirty="0"/>
              <a:t> de </a:t>
            </a:r>
            <a:r>
              <a:rPr lang="en-US" dirty="0" err="1"/>
              <a:t>abuso</a:t>
            </a:r>
            <a:r>
              <a:rPr lang="en-US" dirty="0"/>
              <a:t>, </a:t>
            </a:r>
            <a:r>
              <a:rPr lang="en-US" dirty="0" err="1"/>
              <a:t>perder</a:t>
            </a:r>
            <a:r>
              <a:rPr lang="en-US" dirty="0"/>
              <a:t> </a:t>
            </a:r>
            <a:r>
              <a:rPr lang="en-US" dirty="0" err="1"/>
              <a:t>uma</a:t>
            </a:r>
            <a:r>
              <a:rPr lang="en-US" dirty="0"/>
              <a:t> </a:t>
            </a:r>
            <a:r>
              <a:rPr lang="en-US" dirty="0" err="1"/>
              <a:t>oportunidade</a:t>
            </a:r>
            <a:r>
              <a:rPr lang="en-US" dirty="0"/>
              <a:t> </a:t>
            </a:r>
            <a:r>
              <a:rPr lang="en-US" dirty="0" err="1"/>
              <a:t>importante</a:t>
            </a:r>
            <a:r>
              <a:rPr lang="en-US" dirty="0"/>
              <a:t> </a:t>
            </a:r>
            <a:r>
              <a:rPr lang="en-US" dirty="0" err="1"/>
              <a:t>ou</a:t>
            </a:r>
            <a:r>
              <a:rPr lang="en-US" dirty="0"/>
              <a:t> um </a:t>
            </a:r>
            <a:r>
              <a:rPr lang="en-US" dirty="0" err="1"/>
              <a:t>emprego</a:t>
            </a:r>
            <a:r>
              <a:rPr lang="en-US" dirty="0"/>
              <a:t>. Pode ser </a:t>
            </a:r>
            <a:r>
              <a:rPr lang="en-US" dirty="0" err="1"/>
              <a:t>qualquer</a:t>
            </a:r>
            <a:r>
              <a:rPr lang="en-US" dirty="0"/>
              <a:t> </a:t>
            </a:r>
            <a:r>
              <a:rPr lang="en-US" dirty="0" err="1"/>
              <a:t>coisa</a:t>
            </a:r>
            <a:r>
              <a:rPr lang="en-US" dirty="0"/>
              <a:t> que </a:t>
            </a:r>
            <a:r>
              <a:rPr lang="en-US" dirty="0" err="1"/>
              <a:t>você</a:t>
            </a:r>
            <a:r>
              <a:rPr lang="en-US" dirty="0"/>
              <a:t> </a:t>
            </a:r>
            <a:r>
              <a:rPr lang="en-US" dirty="0" err="1"/>
              <a:t>imaginar</a:t>
            </a:r>
            <a:r>
              <a:rPr lang="en-US" dirty="0"/>
              <a:t>, </a:t>
            </a:r>
            <a:r>
              <a:rPr lang="en-US" dirty="0" err="1"/>
              <a:t>não</a:t>
            </a:r>
            <a:r>
              <a:rPr lang="en-US" dirty="0"/>
              <a:t> </a:t>
            </a:r>
            <a:r>
              <a:rPr lang="en-US" dirty="0" err="1"/>
              <a:t>necessariamente</a:t>
            </a:r>
            <a:r>
              <a:rPr lang="en-US" dirty="0"/>
              <a:t> </a:t>
            </a:r>
            <a:r>
              <a:rPr lang="en-US" dirty="0" err="1"/>
              <a:t>relacionada</a:t>
            </a:r>
            <a:r>
              <a:rPr lang="en-US" dirty="0"/>
              <a:t> à </a:t>
            </a:r>
            <a:r>
              <a:rPr lang="en-US" dirty="0" err="1"/>
              <a:t>saúde</a:t>
            </a:r>
            <a:r>
              <a:rPr lang="en-US" dirty="0"/>
              <a:t> mental.</a:t>
            </a:r>
          </a:p>
          <a:p>
            <a:pPr algn="just">
              <a:lnSpc>
                <a:spcPct val="100000"/>
              </a:lnSpc>
              <a:spcBef>
                <a:spcPts val="600"/>
              </a:spcBef>
            </a:pPr>
            <a:r>
              <a:rPr lang="en-US" sz="2000" dirty="0"/>
              <a:t>Quais </a:t>
            </a:r>
            <a:r>
              <a:rPr lang="en-US" sz="2000" dirty="0" err="1"/>
              <a:t>desafios</a:t>
            </a:r>
            <a:r>
              <a:rPr lang="en-US" sz="2000" dirty="0"/>
              <a:t> </a:t>
            </a:r>
            <a:r>
              <a:rPr lang="en-US" sz="2000" dirty="0" err="1"/>
              <a:t>emocionais</a:t>
            </a:r>
            <a:r>
              <a:rPr lang="en-US" sz="2000" dirty="0"/>
              <a:t> </a:t>
            </a:r>
            <a:r>
              <a:rPr lang="en-US" sz="2000" dirty="0" err="1"/>
              <a:t>você</a:t>
            </a:r>
            <a:r>
              <a:rPr lang="en-US" sz="2000" dirty="0"/>
              <a:t> </a:t>
            </a:r>
            <a:r>
              <a:rPr lang="en-US" sz="2000" dirty="0" err="1"/>
              <a:t>teve</a:t>
            </a:r>
            <a:r>
              <a:rPr lang="en-US" sz="2000" dirty="0"/>
              <a:t>?</a:t>
            </a:r>
          </a:p>
          <a:p>
            <a:pPr algn="just">
              <a:lnSpc>
                <a:spcPct val="100000"/>
              </a:lnSpc>
              <a:spcBef>
                <a:spcPts val="600"/>
              </a:spcBef>
            </a:pPr>
            <a:r>
              <a:rPr lang="en-US" sz="2000" dirty="0"/>
              <a:t>Como </a:t>
            </a:r>
            <a:r>
              <a:rPr lang="en-US" sz="2000" dirty="0" err="1"/>
              <a:t>você</a:t>
            </a:r>
            <a:r>
              <a:rPr lang="en-US" sz="2000" dirty="0"/>
              <a:t> </a:t>
            </a:r>
            <a:r>
              <a:rPr lang="en-US" sz="2000" dirty="0" err="1"/>
              <a:t>lidou</a:t>
            </a:r>
            <a:r>
              <a:rPr lang="en-US" sz="2000" dirty="0"/>
              <a:t> com </a:t>
            </a:r>
            <a:r>
              <a:rPr lang="en-US" sz="2000" dirty="0" err="1"/>
              <a:t>isso</a:t>
            </a:r>
            <a:r>
              <a:rPr lang="en-US" sz="2000" dirty="0"/>
              <a:t> (</a:t>
            </a:r>
            <a:r>
              <a:rPr lang="en-US" sz="2000" dirty="0" err="1"/>
              <a:t>positiva</a:t>
            </a:r>
            <a:r>
              <a:rPr lang="en-US" sz="2000" dirty="0"/>
              <a:t> </a:t>
            </a:r>
            <a:r>
              <a:rPr lang="en-US" sz="2000" dirty="0" err="1"/>
              <a:t>ou</a:t>
            </a:r>
            <a:r>
              <a:rPr lang="en-US" sz="2000" dirty="0"/>
              <a:t> </a:t>
            </a:r>
            <a:r>
              <a:rPr lang="en-US" sz="2000" dirty="0" err="1"/>
              <a:t>negativamente</a:t>
            </a:r>
            <a:r>
              <a:rPr lang="en-US" sz="2000" dirty="0"/>
              <a:t>)?</a:t>
            </a:r>
          </a:p>
          <a:p>
            <a:pPr algn="just">
              <a:lnSpc>
                <a:spcPct val="100000"/>
              </a:lnSpc>
              <a:spcBef>
                <a:spcPts val="600"/>
              </a:spcBef>
            </a:pPr>
            <a:r>
              <a:rPr lang="en-US" sz="2000" dirty="0"/>
              <a:t>O que </a:t>
            </a:r>
            <a:r>
              <a:rPr lang="en-US" sz="2000" dirty="0" err="1"/>
              <a:t>foi</a:t>
            </a:r>
            <a:r>
              <a:rPr lang="en-US" sz="2000" dirty="0"/>
              <a:t> </a:t>
            </a:r>
            <a:r>
              <a:rPr lang="en-US" sz="2000" dirty="0" err="1"/>
              <a:t>difícil</a:t>
            </a:r>
            <a:r>
              <a:rPr lang="en-US" sz="2000" dirty="0"/>
              <a:t> </a:t>
            </a:r>
            <a:r>
              <a:rPr lang="en-US" sz="2000" dirty="0" err="1"/>
              <a:t>durante</a:t>
            </a:r>
            <a:r>
              <a:rPr lang="en-US" sz="2000" dirty="0"/>
              <a:t> o </a:t>
            </a:r>
            <a:r>
              <a:rPr lang="en-US" sz="2000" dirty="0" err="1"/>
              <a:t>processo</a:t>
            </a:r>
            <a:r>
              <a:rPr lang="en-US" sz="2000" dirty="0"/>
              <a:t> de </a:t>
            </a:r>
            <a:r>
              <a:rPr lang="en-US" sz="2000" dirty="0" err="1"/>
              <a:t>recuperação</a:t>
            </a:r>
            <a:r>
              <a:rPr lang="en-US" sz="2000" dirty="0"/>
              <a:t> da </a:t>
            </a:r>
            <a:r>
              <a:rPr lang="en-US" sz="2000" dirty="0" err="1"/>
              <a:t>situação</a:t>
            </a:r>
            <a:r>
              <a:rPr lang="en-US" sz="2000" dirty="0"/>
              <a:t>?</a:t>
            </a:r>
          </a:p>
        </p:txBody>
      </p:sp>
      <p:sp>
        <p:nvSpPr>
          <p:cNvPr id="2" name="Title 1">
            <a:extLst>
              <a:ext uri="{FF2B5EF4-FFF2-40B4-BE49-F238E27FC236}">
                <a16:creationId xmlns:a16="http://schemas.microsoft.com/office/drawing/2014/main" id="{1F3E9E8F-D019-4AE0-8675-EB1FA1ADE89D}"/>
              </a:ext>
            </a:extLst>
          </p:cNvPr>
          <p:cNvSpPr>
            <a:spLocks noGrp="1"/>
          </p:cNvSpPr>
          <p:nvPr>
            <p:ph type="title"/>
          </p:nvPr>
        </p:nvSpPr>
        <p:spPr>
          <a:xfrm>
            <a:off x="388629" y="514614"/>
            <a:ext cx="11292977" cy="432000"/>
          </a:xfrm>
        </p:spPr>
        <p:txBody>
          <a:bodyPr/>
          <a:lstStyle/>
          <a:p>
            <a:pPr algn="ctr"/>
            <a:r>
              <a:rPr lang="pt-BR" dirty="0"/>
              <a:t>Exercício 3.1: Se sentindo melhor - 1</a:t>
            </a:r>
            <a:endParaRPr lang="pt-BR" b="0" dirty="0"/>
          </a:p>
        </p:txBody>
      </p:sp>
    </p:spTree>
    <p:extLst>
      <p:ext uri="{BB962C8B-B14F-4D97-AF65-F5344CB8AC3E}">
        <p14:creationId xmlns:p14="http://schemas.microsoft.com/office/powerpoint/2010/main" val="35569906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EDB099-D9EB-4EB7-85A7-6963E72BAFB3}"/>
              </a:ext>
            </a:extLst>
          </p:cNvPr>
          <p:cNvSpPr>
            <a:spLocks noGrp="1"/>
          </p:cNvSpPr>
          <p:nvPr>
            <p:ph sz="quarter" idx="14"/>
          </p:nvPr>
        </p:nvSpPr>
        <p:spPr/>
        <p:txBody>
          <a:bodyPr/>
          <a:lstStyle/>
          <a:p>
            <a:pPr marL="0" lvl="0" indent="0" algn="ctr">
              <a:buNone/>
            </a:pPr>
            <a:endParaRPr lang="en-US" sz="2500" b="1" i="1" dirty="0"/>
          </a:p>
          <a:p>
            <a:pPr marL="0" lvl="0" indent="0" algn="ctr">
              <a:buNone/>
            </a:pPr>
            <a:endParaRPr lang="en-US" sz="2500" b="1" i="1" dirty="0"/>
          </a:p>
          <a:p>
            <a:pPr marL="0" lvl="0" indent="0" algn="ctr">
              <a:buNone/>
            </a:pPr>
            <a:endParaRPr lang="en-US" sz="2500" b="1" i="1" dirty="0"/>
          </a:p>
          <a:p>
            <a:pPr marL="0" lvl="0" indent="0" algn="ctr">
              <a:buNone/>
            </a:pPr>
            <a:r>
              <a:rPr lang="en-US" sz="2500" b="1" i="1" dirty="0"/>
              <a:t>O que </a:t>
            </a:r>
            <a:r>
              <a:rPr lang="en-US" sz="2500" b="1" i="1" dirty="0" err="1"/>
              <a:t>ajudou</a:t>
            </a:r>
            <a:r>
              <a:rPr lang="en-US" sz="2500" b="1" i="1" dirty="0"/>
              <a:t> </a:t>
            </a:r>
            <a:r>
              <a:rPr lang="en-US" sz="2500" b="1" i="1" dirty="0" err="1"/>
              <a:t>você</a:t>
            </a:r>
            <a:r>
              <a:rPr lang="en-US" sz="2500" b="1" i="1" dirty="0"/>
              <a:t> a </a:t>
            </a:r>
            <a:r>
              <a:rPr lang="en-US" sz="2500" b="1" i="1" dirty="0" err="1"/>
              <a:t>melhorar</a:t>
            </a:r>
            <a:r>
              <a:rPr lang="en-US" sz="2500" b="1" i="1" dirty="0"/>
              <a:t>/</a:t>
            </a:r>
            <a:r>
              <a:rPr lang="en-US" sz="2500" b="1" i="1" dirty="0" err="1"/>
              <a:t>superar</a:t>
            </a:r>
            <a:r>
              <a:rPr lang="en-US" sz="2500" b="1" i="1" dirty="0"/>
              <a:t> </a:t>
            </a:r>
            <a:r>
              <a:rPr lang="en-US" sz="2500" b="1" i="1" dirty="0" err="1"/>
              <a:t>essa</a:t>
            </a:r>
            <a:r>
              <a:rPr lang="en-US" sz="2500" b="1" i="1" dirty="0"/>
              <a:t> </a:t>
            </a:r>
            <a:r>
              <a:rPr lang="en-US" sz="2500" b="1" i="1" dirty="0" err="1"/>
              <a:t>situação</a:t>
            </a:r>
            <a:r>
              <a:rPr lang="en-US" sz="2500" b="1" i="1" dirty="0"/>
              <a:t>?</a:t>
            </a:r>
            <a:endParaRPr lang="en-CH" sz="2500" b="1" i="1" dirty="0"/>
          </a:p>
          <a:p>
            <a:endParaRPr lang="en-CH" dirty="0"/>
          </a:p>
        </p:txBody>
      </p:sp>
      <p:sp>
        <p:nvSpPr>
          <p:cNvPr id="2" name="Title 1">
            <a:extLst>
              <a:ext uri="{FF2B5EF4-FFF2-40B4-BE49-F238E27FC236}">
                <a16:creationId xmlns:a16="http://schemas.microsoft.com/office/drawing/2014/main" id="{6E9ABE4D-89F6-4084-90B7-3435E740FEF2}"/>
              </a:ext>
            </a:extLst>
          </p:cNvPr>
          <p:cNvSpPr>
            <a:spLocks noGrp="1"/>
          </p:cNvSpPr>
          <p:nvPr>
            <p:ph type="title"/>
          </p:nvPr>
        </p:nvSpPr>
        <p:spPr>
          <a:xfrm>
            <a:off x="388629" y="514614"/>
            <a:ext cx="11292977" cy="432000"/>
          </a:xfrm>
        </p:spPr>
        <p:txBody>
          <a:bodyPr/>
          <a:lstStyle/>
          <a:p>
            <a:pPr algn="ctr"/>
            <a:r>
              <a:rPr lang="pt-BR" dirty="0"/>
              <a:t>Exercício 3.1: Se sentindo melhor </a:t>
            </a:r>
            <a:r>
              <a:rPr lang="en-GB" dirty="0"/>
              <a:t>- 2</a:t>
            </a:r>
            <a:endParaRPr lang="en-CH" dirty="0"/>
          </a:p>
        </p:txBody>
      </p:sp>
    </p:spTree>
    <p:extLst>
      <p:ext uri="{BB962C8B-B14F-4D97-AF65-F5344CB8AC3E}">
        <p14:creationId xmlns:p14="http://schemas.microsoft.com/office/powerpoint/2010/main" val="12861810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B0500CB3-F97B-1741-B27E-1A83F96FC99F}"/>
              </a:ext>
            </a:extLst>
          </p:cNvPr>
          <p:cNvSpPr>
            <a:spLocks noGrp="1"/>
          </p:cNvSpPr>
          <p:nvPr>
            <p:ph sz="quarter" idx="14"/>
          </p:nvPr>
        </p:nvSpPr>
        <p:spPr>
          <a:xfrm>
            <a:off x="263370" y="1088571"/>
            <a:ext cx="2802062" cy="1867571"/>
          </a:xfrm>
        </p:spPr>
        <p:txBody>
          <a:bodyPr/>
          <a:lstStyle/>
          <a:p>
            <a:r>
              <a:rPr lang="en-US" sz="2000" dirty="0">
                <a:ea typeface="Times New Roman" panose="02020603050405020304" pitchFamily="18" charset="0"/>
                <a:cs typeface="Times New Roman" panose="02020603050405020304" pitchFamily="18" charset="0"/>
              </a:rPr>
              <a:t>Uma </a:t>
            </a:r>
            <a:r>
              <a:rPr lang="en-US" sz="2000" dirty="0" err="1">
                <a:ea typeface="Times New Roman" panose="02020603050405020304" pitchFamily="18" charset="0"/>
                <a:cs typeface="Times New Roman" panose="02020603050405020304" pitchFamily="18" charset="0"/>
              </a:rPr>
              <a:t>pesquisa</a:t>
            </a:r>
            <a:r>
              <a:rPr lang="en-US" sz="2000" dirty="0">
                <a:ea typeface="Times New Roman" panose="02020603050405020304" pitchFamily="18" charset="0"/>
                <a:cs typeface="Times New Roman" panose="02020603050405020304" pitchFamily="18" charset="0"/>
              </a:rPr>
              <a:t> </a:t>
            </a:r>
            <a:r>
              <a:rPr lang="en-US" sz="2000" dirty="0" err="1">
                <a:ea typeface="Times New Roman" panose="02020603050405020304" pitchFamily="18" charset="0"/>
                <a:cs typeface="Times New Roman" panose="02020603050405020304" pitchFamily="18" charset="0"/>
              </a:rPr>
              <a:t>baseada</a:t>
            </a:r>
            <a:r>
              <a:rPr lang="en-US" sz="2000" dirty="0">
                <a:ea typeface="Times New Roman" panose="02020603050405020304" pitchFamily="18" charset="0"/>
                <a:cs typeface="Times New Roman" panose="02020603050405020304" pitchFamily="18" charset="0"/>
              </a:rPr>
              <a:t> </a:t>
            </a:r>
            <a:r>
              <a:rPr lang="en-US" sz="2000" dirty="0" err="1">
                <a:ea typeface="Times New Roman" panose="02020603050405020304" pitchFamily="18" charset="0"/>
                <a:cs typeface="Times New Roman" panose="02020603050405020304" pitchFamily="18" charset="0"/>
              </a:rPr>
              <a:t>na</a:t>
            </a:r>
            <a:r>
              <a:rPr lang="en-US" sz="2000" dirty="0">
                <a:ea typeface="Times New Roman" panose="02020603050405020304" pitchFamily="18" charset="0"/>
                <a:cs typeface="Times New Roman" panose="02020603050405020304" pitchFamily="18" charset="0"/>
              </a:rPr>
              <a:t> </a:t>
            </a:r>
            <a:r>
              <a:rPr lang="en-US" sz="2000" dirty="0" err="1">
                <a:ea typeface="Times New Roman" panose="02020603050405020304" pitchFamily="18" charset="0"/>
                <a:cs typeface="Times New Roman" panose="02020603050405020304" pitchFamily="18" charset="0"/>
              </a:rPr>
              <a:t>Escócia</a:t>
            </a:r>
            <a:r>
              <a:rPr lang="en-US" sz="2000" dirty="0">
                <a:ea typeface="Times New Roman" panose="02020603050405020304" pitchFamily="18" charset="0"/>
                <a:cs typeface="Times New Roman" panose="02020603050405020304" pitchFamily="18" charset="0"/>
              </a:rPr>
              <a:t> </a:t>
            </a:r>
            <a:r>
              <a:rPr lang="en-US" sz="2000" dirty="0" err="1">
                <a:ea typeface="Times New Roman" panose="02020603050405020304" pitchFamily="18" charset="0"/>
                <a:cs typeface="Times New Roman" panose="02020603050405020304" pitchFamily="18" charset="0"/>
              </a:rPr>
              <a:t>descobriu</a:t>
            </a:r>
            <a:r>
              <a:rPr lang="en-US" sz="2000" dirty="0">
                <a:ea typeface="Times New Roman" panose="02020603050405020304" pitchFamily="18" charset="0"/>
                <a:cs typeface="Times New Roman" panose="02020603050405020304" pitchFamily="18" charset="0"/>
              </a:rPr>
              <a:t> que </a:t>
            </a:r>
            <a:r>
              <a:rPr lang="en-US" sz="2000" dirty="0" err="1">
                <a:ea typeface="Times New Roman" panose="02020603050405020304" pitchFamily="18" charset="0"/>
                <a:cs typeface="Times New Roman" panose="02020603050405020304" pitchFamily="18" charset="0"/>
              </a:rPr>
              <a:t>fatores</a:t>
            </a:r>
            <a:r>
              <a:rPr lang="en-US" sz="2000" dirty="0">
                <a:ea typeface="Times New Roman" panose="02020603050405020304" pitchFamily="18" charset="0"/>
                <a:cs typeface="Times New Roman" panose="02020603050405020304" pitchFamily="18" charset="0"/>
              </a:rPr>
              <a:t> </a:t>
            </a:r>
            <a:r>
              <a:rPr lang="en-US" sz="2000" dirty="0" err="1">
                <a:ea typeface="Times New Roman" panose="02020603050405020304" pitchFamily="18" charset="0"/>
                <a:cs typeface="Times New Roman" panose="02020603050405020304" pitchFamily="18" charset="0"/>
              </a:rPr>
              <a:t>importantes</a:t>
            </a:r>
            <a:r>
              <a:rPr lang="en-US" sz="2000" dirty="0">
                <a:ea typeface="Times New Roman" panose="02020603050405020304" pitchFamily="18" charset="0"/>
                <a:cs typeface="Times New Roman" panose="02020603050405020304" pitchFamily="18" charset="0"/>
              </a:rPr>
              <a:t> no </a:t>
            </a:r>
            <a:r>
              <a:rPr lang="en-US" sz="2000" dirty="0" err="1">
                <a:ea typeface="Times New Roman" panose="02020603050405020304" pitchFamily="18" charset="0"/>
                <a:cs typeface="Times New Roman" panose="02020603050405020304" pitchFamily="18" charset="0"/>
              </a:rPr>
              <a:t>caminho</a:t>
            </a:r>
            <a:r>
              <a:rPr lang="en-US" sz="2000" dirty="0">
                <a:ea typeface="Times New Roman" panose="02020603050405020304" pitchFamily="18" charset="0"/>
                <a:cs typeface="Times New Roman" panose="02020603050405020304" pitchFamily="18" charset="0"/>
              </a:rPr>
              <a:t> para a </a:t>
            </a:r>
            <a:r>
              <a:rPr lang="en-US" sz="2000" dirty="0" err="1">
                <a:ea typeface="Times New Roman" panose="02020603050405020304" pitchFamily="18" charset="0"/>
                <a:cs typeface="Times New Roman" panose="02020603050405020304" pitchFamily="18" charset="0"/>
              </a:rPr>
              <a:t>recuperação</a:t>
            </a:r>
            <a:r>
              <a:rPr lang="en-US" sz="2000" dirty="0">
                <a:ea typeface="Times New Roman" panose="02020603050405020304" pitchFamily="18" charset="0"/>
                <a:cs typeface="Times New Roman" panose="02020603050405020304" pitchFamily="18" charset="0"/>
              </a:rPr>
              <a:t> </a:t>
            </a:r>
            <a:r>
              <a:rPr lang="en-US" sz="2000" dirty="0" err="1">
                <a:ea typeface="Times New Roman" panose="02020603050405020304" pitchFamily="18" charset="0"/>
                <a:cs typeface="Times New Roman" panose="02020603050405020304" pitchFamily="18" charset="0"/>
              </a:rPr>
              <a:t>incluem</a:t>
            </a:r>
            <a:r>
              <a:rPr lang="en-US" sz="2000" dirty="0">
                <a:ea typeface="Times New Roman" panose="02020603050405020304" pitchFamily="18" charset="0"/>
                <a:cs typeface="Times New Roman" panose="02020603050405020304" pitchFamily="18" charset="0"/>
              </a:rPr>
              <a:t> </a:t>
            </a:r>
            <a:endParaRPr lang="en-CH" sz="2000" dirty="0"/>
          </a:p>
          <a:p>
            <a:endParaRPr lang="en-US" dirty="0"/>
          </a:p>
        </p:txBody>
      </p:sp>
      <p:sp>
        <p:nvSpPr>
          <p:cNvPr id="2" name="Title 1">
            <a:extLst>
              <a:ext uri="{FF2B5EF4-FFF2-40B4-BE49-F238E27FC236}">
                <a16:creationId xmlns:a16="http://schemas.microsoft.com/office/drawing/2014/main" id="{00252EFF-F95F-4643-8B62-C9AA9BA6BA2C}"/>
              </a:ext>
            </a:extLst>
          </p:cNvPr>
          <p:cNvSpPr>
            <a:spLocks noGrp="1"/>
          </p:cNvSpPr>
          <p:nvPr>
            <p:ph type="title"/>
          </p:nvPr>
        </p:nvSpPr>
        <p:spPr>
          <a:xfrm>
            <a:off x="388630" y="514614"/>
            <a:ext cx="11511096" cy="432000"/>
          </a:xfrm>
        </p:spPr>
        <p:txBody>
          <a:bodyPr/>
          <a:lstStyle/>
          <a:p>
            <a:pPr algn="ctr"/>
            <a:r>
              <a:rPr lang="pt-BR" dirty="0"/>
              <a:t>Exercício 3.1: Se sentindo melhor </a:t>
            </a:r>
            <a:r>
              <a:rPr lang="en-GB" dirty="0"/>
              <a:t>- 3</a:t>
            </a:r>
            <a:endParaRPr lang="en-CH" dirty="0"/>
          </a:p>
        </p:txBody>
      </p:sp>
      <p:graphicFrame>
        <p:nvGraphicFramePr>
          <p:cNvPr id="7" name="Table 6">
            <a:extLst>
              <a:ext uri="{FF2B5EF4-FFF2-40B4-BE49-F238E27FC236}">
                <a16:creationId xmlns:a16="http://schemas.microsoft.com/office/drawing/2014/main" id="{5C0750B9-82B2-49DE-9264-743DD76F185D}"/>
              </a:ext>
            </a:extLst>
          </p:cNvPr>
          <p:cNvGraphicFramePr>
            <a:graphicFrameLocks noGrp="1"/>
          </p:cNvGraphicFramePr>
          <p:nvPr>
            <p:extLst>
              <p:ext uri="{D42A27DB-BD31-4B8C-83A1-F6EECF244321}">
                <p14:modId xmlns:p14="http://schemas.microsoft.com/office/powerpoint/2010/main" val="3833075998"/>
              </p:ext>
            </p:extLst>
          </p:nvPr>
        </p:nvGraphicFramePr>
        <p:xfrm>
          <a:off x="3190692" y="1088571"/>
          <a:ext cx="7661856" cy="5067199"/>
        </p:xfrm>
        <a:graphic>
          <a:graphicData uri="http://schemas.openxmlformats.org/drawingml/2006/table">
            <a:tbl>
              <a:tblPr firstRow="1" firstCol="1" bandRow="1">
                <a:tableStyleId>{2D5ABB26-0587-4C30-8999-92F81FD0307C}</a:tableStyleId>
              </a:tblPr>
              <a:tblGrid>
                <a:gridCol w="3830928">
                  <a:extLst>
                    <a:ext uri="{9D8B030D-6E8A-4147-A177-3AD203B41FA5}">
                      <a16:colId xmlns:a16="http://schemas.microsoft.com/office/drawing/2014/main" val="3947567318"/>
                    </a:ext>
                  </a:extLst>
                </a:gridCol>
                <a:gridCol w="3830928">
                  <a:extLst>
                    <a:ext uri="{9D8B030D-6E8A-4147-A177-3AD203B41FA5}">
                      <a16:colId xmlns:a16="http://schemas.microsoft.com/office/drawing/2014/main" val="2433795578"/>
                    </a:ext>
                  </a:extLst>
                </a:gridCol>
              </a:tblGrid>
              <a:tr h="224684">
                <a:tc>
                  <a:txBody>
                    <a:bodyPr/>
                    <a:lstStyle/>
                    <a:p>
                      <a:pPr algn="ctr">
                        <a:lnSpc>
                          <a:spcPct val="115000"/>
                        </a:lnSpc>
                        <a:spcAft>
                          <a:spcPts val="0"/>
                        </a:spcAft>
                      </a:pPr>
                      <a:r>
                        <a:rPr lang="en-GB" sz="1200" b="1" dirty="0" err="1">
                          <a:solidFill>
                            <a:schemeClr val="bg1"/>
                          </a:solidFill>
                          <a:effectLst/>
                        </a:rPr>
                        <a:t>Recuperando</a:t>
                      </a:r>
                      <a:r>
                        <a:rPr lang="en-GB" sz="1200" b="1" dirty="0">
                          <a:solidFill>
                            <a:schemeClr val="bg1"/>
                          </a:solidFill>
                          <a:effectLst/>
                        </a:rPr>
                        <a:t> a </a:t>
                      </a:r>
                      <a:r>
                        <a:rPr lang="en-GB" sz="1200" b="1" dirty="0" err="1">
                          <a:solidFill>
                            <a:schemeClr val="bg1"/>
                          </a:solidFill>
                          <a:effectLst/>
                        </a:rPr>
                        <a:t>identidade</a:t>
                      </a:r>
                      <a:endParaRPr lang="en-GB" sz="1200" b="1" dirty="0">
                        <a:solidFill>
                          <a:schemeClr val="bg1"/>
                        </a:solidFill>
                        <a:effectLst/>
                        <a:latin typeface="+mj-lt"/>
                        <a:ea typeface="SimSun" panose="02010600030101010101" pitchFamily="2" charset="-122"/>
                        <a:cs typeface="Arial" panose="020B0604020202020204" pitchFamily="34" charset="0"/>
                      </a:endParaRPr>
                    </a:p>
                  </a:txBody>
                  <a:tcPr marL="62503" marR="625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15000"/>
                        </a:lnSpc>
                        <a:spcAft>
                          <a:spcPts val="0"/>
                        </a:spcAft>
                      </a:pPr>
                      <a:r>
                        <a:rPr lang="en-GB" sz="1200" b="1" dirty="0" err="1">
                          <a:solidFill>
                            <a:schemeClr val="bg1"/>
                          </a:solidFill>
                          <a:effectLst/>
                        </a:rPr>
                        <a:t>Relacionamentos</a:t>
                      </a:r>
                      <a:endParaRPr lang="en-GB" sz="1200" b="1" dirty="0">
                        <a:solidFill>
                          <a:schemeClr val="bg1"/>
                        </a:solidFill>
                        <a:effectLst/>
                        <a:latin typeface="+mj-lt"/>
                        <a:ea typeface="SimSun" panose="02010600030101010101" pitchFamily="2" charset="-122"/>
                        <a:cs typeface="Arial" panose="020B0604020202020204" pitchFamily="34" charset="0"/>
                      </a:endParaRPr>
                    </a:p>
                  </a:txBody>
                  <a:tcPr marL="62503" marR="625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7052084"/>
                  </a:ext>
                </a:extLst>
              </a:tr>
              <a:tr h="2502150">
                <a:tc>
                  <a:txBody>
                    <a:bodyPr/>
                    <a:lstStyle/>
                    <a:p>
                      <a:pPr marL="342900" lvl="0" indent="-342900">
                        <a:lnSpc>
                          <a:spcPct val="115000"/>
                        </a:lnSpc>
                        <a:spcAft>
                          <a:spcPts val="0"/>
                        </a:spcAft>
                        <a:buFont typeface="Symbol" panose="05050102010706020507" pitchFamily="18" charset="2"/>
                        <a:buChar char=""/>
                      </a:pPr>
                      <a:r>
                        <a:rPr lang="en-GB" sz="1200" dirty="0" err="1">
                          <a:effectLst/>
                        </a:rPr>
                        <a:t>Confiança</a:t>
                      </a:r>
                      <a:endParaRPr lang="en-GB" sz="1200" dirty="0">
                        <a:effectLst/>
                      </a:endParaRPr>
                    </a:p>
                    <a:p>
                      <a:pPr marL="342900" lvl="0" indent="-342900">
                        <a:lnSpc>
                          <a:spcPct val="115000"/>
                        </a:lnSpc>
                        <a:spcAft>
                          <a:spcPts val="0"/>
                        </a:spcAft>
                        <a:buFont typeface="Symbol" panose="05050102010706020507" pitchFamily="18" charset="2"/>
                        <a:buChar char=""/>
                      </a:pPr>
                      <a:r>
                        <a:rPr lang="en-GB" sz="1200" dirty="0">
                          <a:effectLst/>
                        </a:rPr>
                        <a:t>Esperança e </a:t>
                      </a:r>
                      <a:r>
                        <a:rPr lang="en-GB" sz="1200" dirty="0" err="1">
                          <a:effectLst/>
                        </a:rPr>
                        <a:t>otimismo</a:t>
                      </a:r>
                      <a:endParaRPr lang="en-GB" sz="1200" dirty="0">
                        <a:effectLst/>
                      </a:endParaRPr>
                    </a:p>
                    <a:p>
                      <a:pPr marL="342900" lvl="0" indent="-342900">
                        <a:lnSpc>
                          <a:spcPct val="115000"/>
                        </a:lnSpc>
                        <a:spcAft>
                          <a:spcPts val="0"/>
                        </a:spcAft>
                        <a:buFont typeface="Symbol" panose="05050102010706020507" pitchFamily="18" charset="2"/>
                        <a:buChar char=""/>
                      </a:pPr>
                      <a:r>
                        <a:rPr lang="en-GB" sz="1200" dirty="0">
                          <a:effectLst/>
                        </a:rPr>
                        <a:t> </a:t>
                      </a:r>
                      <a:r>
                        <a:rPr lang="en-GB" sz="1200" dirty="0" err="1">
                          <a:effectLst/>
                        </a:rPr>
                        <a:t>Autoaceitação</a:t>
                      </a:r>
                      <a:r>
                        <a:rPr lang="en-GB" sz="1200" dirty="0">
                          <a:effectLst/>
                        </a:rPr>
                        <a:t>, </a:t>
                      </a:r>
                      <a:r>
                        <a:rPr lang="en-GB" sz="1200" dirty="0" err="1">
                          <a:effectLst/>
                        </a:rPr>
                        <a:t>responsabilidade</a:t>
                      </a:r>
                      <a:r>
                        <a:rPr lang="en-GB" sz="1200" dirty="0">
                          <a:effectLst/>
                        </a:rPr>
                        <a:t>, </a:t>
                      </a:r>
                      <a:r>
                        <a:rPr lang="en-GB" sz="1200" dirty="0" err="1">
                          <a:effectLst/>
                        </a:rPr>
                        <a:t>crença</a:t>
                      </a:r>
                      <a:r>
                        <a:rPr lang="en-GB" sz="1200" dirty="0">
                          <a:effectLst/>
                        </a:rPr>
                        <a:t> e </a:t>
                      </a:r>
                      <a:r>
                        <a:rPr lang="en-GB" sz="1200" dirty="0" err="1">
                          <a:effectLst/>
                        </a:rPr>
                        <a:t>estima</a:t>
                      </a:r>
                      <a:endParaRPr lang="en-GB" sz="1200" dirty="0">
                        <a:effectLst/>
                      </a:endParaRPr>
                    </a:p>
                    <a:p>
                      <a:pPr marL="342900" lvl="0" indent="-342900">
                        <a:lnSpc>
                          <a:spcPct val="115000"/>
                        </a:lnSpc>
                        <a:spcAft>
                          <a:spcPts val="0"/>
                        </a:spcAft>
                        <a:buFont typeface="Symbol" panose="05050102010706020507" pitchFamily="18" charset="2"/>
                        <a:buChar char=""/>
                      </a:pPr>
                      <a:r>
                        <a:rPr lang="en-GB" sz="1200" dirty="0">
                          <a:effectLst/>
                        </a:rPr>
                        <a:t> </a:t>
                      </a:r>
                      <a:r>
                        <a:rPr lang="en-GB" sz="1200" dirty="0" err="1">
                          <a:effectLst/>
                        </a:rPr>
                        <a:t>Autoeficácia</a:t>
                      </a:r>
                      <a:endParaRPr lang="en-GB" sz="1200" dirty="0">
                        <a:effectLst/>
                      </a:endParaRPr>
                    </a:p>
                    <a:p>
                      <a:pPr marL="342900" lvl="0" indent="-342900">
                        <a:lnSpc>
                          <a:spcPct val="115000"/>
                        </a:lnSpc>
                        <a:spcAft>
                          <a:spcPts val="0"/>
                        </a:spcAft>
                        <a:buFont typeface="Symbol" panose="05050102010706020507" pitchFamily="18" charset="2"/>
                        <a:buChar char=""/>
                      </a:pPr>
                      <a:r>
                        <a:rPr lang="en-GB" sz="1200" dirty="0">
                          <a:effectLst/>
                        </a:rPr>
                        <a:t> </a:t>
                      </a:r>
                      <a:r>
                        <a:rPr lang="en-GB" sz="1200" dirty="0" err="1">
                          <a:effectLst/>
                        </a:rPr>
                        <a:t>Autoconsciência</a:t>
                      </a:r>
                      <a:endParaRPr lang="en-GB" sz="1200" dirty="0">
                        <a:effectLst/>
                      </a:endParaRPr>
                    </a:p>
                    <a:p>
                      <a:pPr marL="342900" lvl="0" indent="-342900">
                        <a:lnSpc>
                          <a:spcPct val="115000"/>
                        </a:lnSpc>
                        <a:spcAft>
                          <a:spcPts val="0"/>
                        </a:spcAft>
                        <a:buFont typeface="Symbol" panose="05050102010706020507" pitchFamily="18" charset="2"/>
                        <a:buChar char=""/>
                      </a:pPr>
                      <a:r>
                        <a:rPr lang="en-GB" sz="1200" dirty="0">
                          <a:effectLst/>
                        </a:rPr>
                        <a:t> </a:t>
                      </a:r>
                      <a:r>
                        <a:rPr lang="en-GB" sz="1200" dirty="0" err="1">
                          <a:effectLst/>
                        </a:rPr>
                        <a:t>Ir</a:t>
                      </a:r>
                      <a:r>
                        <a:rPr lang="en-GB" sz="1200" dirty="0">
                          <a:effectLst/>
                        </a:rPr>
                        <a:t> </a:t>
                      </a:r>
                      <a:r>
                        <a:rPr lang="en-GB" sz="1200" dirty="0" err="1">
                          <a:effectLst/>
                        </a:rPr>
                        <a:t>além</a:t>
                      </a:r>
                      <a:r>
                        <a:rPr lang="en-GB" sz="1200" dirty="0">
                          <a:effectLst/>
                        </a:rPr>
                        <a:t> do </a:t>
                      </a:r>
                      <a:r>
                        <a:rPr lang="en-GB" sz="1200" dirty="0" err="1">
                          <a:effectLst/>
                        </a:rPr>
                        <a:t>rótulo</a:t>
                      </a:r>
                      <a:endParaRPr lang="en-GB" sz="1200" dirty="0">
                        <a:effectLst/>
                      </a:endParaRPr>
                    </a:p>
                    <a:p>
                      <a:pPr marL="342900" lvl="0" indent="-342900">
                        <a:lnSpc>
                          <a:spcPct val="115000"/>
                        </a:lnSpc>
                        <a:spcAft>
                          <a:spcPts val="0"/>
                        </a:spcAft>
                        <a:buFont typeface="Symbol" panose="05050102010706020507" pitchFamily="18" charset="2"/>
                        <a:buChar char=""/>
                      </a:pPr>
                      <a:r>
                        <a:rPr lang="en-GB" sz="1200" dirty="0">
                          <a:effectLst/>
                        </a:rPr>
                        <a:t> </a:t>
                      </a:r>
                      <a:r>
                        <a:rPr lang="en-GB" sz="1200" dirty="0" err="1">
                          <a:effectLst/>
                        </a:rPr>
                        <a:t>Recuperar</a:t>
                      </a:r>
                      <a:r>
                        <a:rPr lang="en-GB" sz="1200" dirty="0">
                          <a:effectLst/>
                        </a:rPr>
                        <a:t> o </a:t>
                      </a:r>
                      <a:r>
                        <a:rPr lang="en-GB" sz="1200" dirty="0" err="1">
                          <a:effectLst/>
                        </a:rPr>
                        <a:t>poder</a:t>
                      </a:r>
                      <a:r>
                        <a:rPr lang="en-GB" sz="1200" dirty="0">
                          <a:effectLst/>
                        </a:rPr>
                        <a:t> e a </a:t>
                      </a:r>
                      <a:r>
                        <a:rPr lang="en-GB" sz="1200" dirty="0" err="1">
                          <a:effectLst/>
                        </a:rPr>
                        <a:t>autodeterminação</a:t>
                      </a:r>
                      <a:endParaRPr lang="en-GB" sz="1200" dirty="0">
                        <a:effectLst/>
                      </a:endParaRPr>
                    </a:p>
                    <a:p>
                      <a:pPr marL="342900" lvl="0" indent="-342900">
                        <a:lnSpc>
                          <a:spcPct val="115000"/>
                        </a:lnSpc>
                        <a:spcAft>
                          <a:spcPts val="0"/>
                        </a:spcAft>
                        <a:buFont typeface="Symbol" panose="05050102010706020507" pitchFamily="18" charset="2"/>
                        <a:buChar char=""/>
                      </a:pPr>
                      <a:r>
                        <a:rPr lang="en-GB" sz="1200" dirty="0">
                          <a:effectLst/>
                        </a:rPr>
                        <a:t> </a:t>
                      </a:r>
                      <a:r>
                        <a:rPr lang="en-GB" sz="1200" dirty="0" err="1">
                          <a:effectLst/>
                        </a:rPr>
                        <a:t>Pertencimento</a:t>
                      </a:r>
                      <a:r>
                        <a:rPr lang="en-GB" sz="1200" dirty="0">
                          <a:effectLst/>
                        </a:rPr>
                        <a:t> – </a:t>
                      </a:r>
                      <a:r>
                        <a:rPr lang="en-GB" sz="1200" dirty="0" err="1">
                          <a:effectLst/>
                        </a:rPr>
                        <a:t>identidade</a:t>
                      </a:r>
                      <a:r>
                        <a:rPr lang="en-GB" sz="1200" dirty="0">
                          <a:effectLst/>
                        </a:rPr>
                        <a:t> cultural, social e </a:t>
                      </a:r>
                      <a:r>
                        <a:rPr lang="en-GB" sz="1200" dirty="0" err="1">
                          <a:effectLst/>
                        </a:rPr>
                        <a:t>comunitária</a:t>
                      </a:r>
                      <a:endParaRPr lang="en-GB" sz="1200" dirty="0">
                        <a:effectLst/>
                      </a:endParaRPr>
                    </a:p>
                    <a:p>
                      <a:pPr marL="342900" lvl="0" indent="-342900">
                        <a:lnSpc>
                          <a:spcPct val="115000"/>
                        </a:lnSpc>
                        <a:spcAft>
                          <a:spcPts val="0"/>
                        </a:spcAft>
                        <a:buFont typeface="Symbol" panose="05050102010706020507" pitchFamily="18" charset="2"/>
                        <a:buChar char=""/>
                      </a:pPr>
                      <a:r>
                        <a:rPr lang="en-GB" sz="1200" dirty="0">
                          <a:effectLst/>
                        </a:rPr>
                        <a:t> </a:t>
                      </a:r>
                      <a:r>
                        <a:rPr lang="en-GB" sz="1200" dirty="0" err="1">
                          <a:effectLst/>
                        </a:rPr>
                        <a:t>Ativismo</a:t>
                      </a:r>
                      <a:endParaRPr lang="en-GB" sz="1200" dirty="0">
                        <a:effectLst/>
                      </a:endParaRPr>
                    </a:p>
                    <a:p>
                      <a:pPr marL="342900" lvl="0" indent="-342900">
                        <a:lnSpc>
                          <a:spcPct val="115000"/>
                        </a:lnSpc>
                        <a:spcAft>
                          <a:spcPts val="0"/>
                        </a:spcAft>
                        <a:buFont typeface="Symbol" panose="05050102010706020507" pitchFamily="18" charset="2"/>
                        <a:buChar char=""/>
                      </a:pPr>
                      <a:r>
                        <a:rPr lang="en-GB" sz="1200" dirty="0">
                          <a:effectLst/>
                        </a:rPr>
                        <a:t> </a:t>
                      </a:r>
                      <a:r>
                        <a:rPr lang="en-GB" sz="1200" dirty="0" err="1">
                          <a:effectLst/>
                        </a:rPr>
                        <a:t>Espiritualidade</a:t>
                      </a:r>
                      <a:endParaRPr lang="en-GB" sz="1200" dirty="0">
                        <a:effectLst/>
                      </a:endParaRPr>
                    </a:p>
                    <a:p>
                      <a:pPr marL="342900" lvl="0" indent="-342900">
                        <a:lnSpc>
                          <a:spcPct val="115000"/>
                        </a:lnSpc>
                        <a:spcAft>
                          <a:spcPts val="0"/>
                        </a:spcAft>
                        <a:buFont typeface="Symbol" panose="05050102010706020507" pitchFamily="18" charset="2"/>
                        <a:buChar char=""/>
                      </a:pPr>
                      <a:r>
                        <a:rPr lang="en-GB" sz="1200" dirty="0">
                          <a:effectLst/>
                        </a:rPr>
                        <a:t> Lidar com a </a:t>
                      </a:r>
                      <a:r>
                        <a:rPr lang="en-GB" sz="1200" dirty="0" err="1">
                          <a:effectLst/>
                        </a:rPr>
                        <a:t>situação</a:t>
                      </a:r>
                      <a:endParaRPr lang="en-GB" sz="1200" dirty="0">
                        <a:effectLst/>
                      </a:endParaRPr>
                    </a:p>
                    <a:p>
                      <a:pPr marL="342900" lvl="0" indent="-342900">
                        <a:lnSpc>
                          <a:spcPct val="115000"/>
                        </a:lnSpc>
                        <a:spcAft>
                          <a:spcPts val="0"/>
                        </a:spcAft>
                        <a:buFont typeface="Symbol" panose="05050102010706020507" pitchFamily="18" charset="2"/>
                        <a:buChar char=""/>
                      </a:pPr>
                      <a:r>
                        <a:rPr lang="en-GB" sz="1200" dirty="0">
                          <a:effectLst/>
                        </a:rPr>
                        <a:t> Tomar o </a:t>
                      </a:r>
                      <a:r>
                        <a:rPr lang="en-GB" sz="1200" dirty="0" err="1">
                          <a:effectLst/>
                        </a:rPr>
                        <a:t>controle</a:t>
                      </a:r>
                      <a:endParaRPr lang="en-GB" sz="1200" b="0" dirty="0">
                        <a:effectLst/>
                        <a:latin typeface="+mj-lt"/>
                        <a:ea typeface="SimSun" panose="02010600030101010101" pitchFamily="2" charset="-122"/>
                        <a:cs typeface="Arial" panose="020B0604020202020204" pitchFamily="34" charset="0"/>
                      </a:endParaRPr>
                    </a:p>
                  </a:txBody>
                  <a:tcPr marL="62503" marR="625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nSpc>
                          <a:spcPct val="115000"/>
                        </a:lnSpc>
                        <a:spcAft>
                          <a:spcPts val="0"/>
                        </a:spcAft>
                        <a:buFont typeface="Symbol" panose="05050102010706020507" pitchFamily="18" charset="2"/>
                        <a:buChar char=""/>
                      </a:pPr>
                      <a:r>
                        <a:rPr lang="en-GB" sz="1200" dirty="0" err="1">
                          <a:effectLst/>
                        </a:rPr>
                        <a:t>Amizades</a:t>
                      </a:r>
                      <a:endParaRPr lang="en-GB" sz="1200" dirty="0">
                        <a:effectLst/>
                      </a:endParaRPr>
                    </a:p>
                    <a:p>
                      <a:pPr marL="342900" lvl="0" indent="-342900">
                        <a:lnSpc>
                          <a:spcPct val="115000"/>
                        </a:lnSpc>
                        <a:spcAft>
                          <a:spcPts val="0"/>
                        </a:spcAft>
                        <a:buFont typeface="Symbol" panose="05050102010706020507" pitchFamily="18" charset="2"/>
                        <a:buChar char=""/>
                      </a:pPr>
                      <a:r>
                        <a:rPr lang="en-GB" sz="1200" dirty="0" err="1">
                          <a:effectLst/>
                        </a:rPr>
                        <a:t>Relações</a:t>
                      </a:r>
                      <a:r>
                        <a:rPr lang="en-GB" sz="1200" dirty="0">
                          <a:effectLst/>
                        </a:rPr>
                        <a:t> </a:t>
                      </a:r>
                      <a:r>
                        <a:rPr lang="en-GB" sz="1200" dirty="0" err="1">
                          <a:effectLst/>
                        </a:rPr>
                        <a:t>familiares</a:t>
                      </a:r>
                      <a:r>
                        <a:rPr lang="en-GB" sz="1200" dirty="0">
                          <a:effectLst/>
                        </a:rPr>
                        <a:t> de </a:t>
                      </a:r>
                      <a:r>
                        <a:rPr lang="en-GB" sz="1200" dirty="0" err="1">
                          <a:effectLst/>
                        </a:rPr>
                        <a:t>apoio</a:t>
                      </a:r>
                      <a:endParaRPr lang="en-GB" sz="1200" dirty="0">
                        <a:effectLst/>
                      </a:endParaRPr>
                    </a:p>
                    <a:p>
                      <a:pPr marL="342900" lvl="0" indent="-342900">
                        <a:lnSpc>
                          <a:spcPct val="115000"/>
                        </a:lnSpc>
                        <a:spcAft>
                          <a:spcPts val="0"/>
                        </a:spcAft>
                        <a:buFont typeface="Symbol" panose="05050102010706020507" pitchFamily="18" charset="2"/>
                        <a:buChar char=""/>
                      </a:pPr>
                      <a:r>
                        <a:rPr lang="en-GB" sz="1200" dirty="0" err="1">
                          <a:effectLst/>
                        </a:rPr>
                        <a:t>Relacionamentos</a:t>
                      </a:r>
                      <a:r>
                        <a:rPr lang="en-GB" sz="1200" dirty="0">
                          <a:effectLst/>
                        </a:rPr>
                        <a:t> </a:t>
                      </a:r>
                      <a:r>
                        <a:rPr lang="en-GB" sz="1200" dirty="0" err="1">
                          <a:effectLst/>
                        </a:rPr>
                        <a:t>íntimos</a:t>
                      </a:r>
                      <a:r>
                        <a:rPr lang="en-GB" sz="1200" dirty="0">
                          <a:effectLst/>
                        </a:rPr>
                        <a:t> (</a:t>
                      </a:r>
                      <a:r>
                        <a:rPr lang="en-GB" sz="1200" dirty="0" err="1">
                          <a:effectLst/>
                        </a:rPr>
                        <a:t>ou</a:t>
                      </a:r>
                      <a:r>
                        <a:rPr lang="en-GB" sz="1200" dirty="0">
                          <a:effectLst/>
                        </a:rPr>
                        <a:t> </a:t>
                      </a:r>
                      <a:r>
                        <a:rPr lang="en-GB" sz="1200" dirty="0" err="1">
                          <a:effectLst/>
                        </a:rPr>
                        <a:t>seja</a:t>
                      </a:r>
                      <a:r>
                        <a:rPr lang="en-GB" sz="1200" dirty="0">
                          <a:effectLst/>
                        </a:rPr>
                        <a:t>, </a:t>
                      </a:r>
                      <a:r>
                        <a:rPr lang="en-GB" sz="1200" dirty="0" err="1">
                          <a:effectLst/>
                        </a:rPr>
                        <a:t>parceiro</a:t>
                      </a:r>
                      <a:r>
                        <a:rPr lang="en-GB" sz="1200" dirty="0">
                          <a:effectLst/>
                        </a:rPr>
                        <a:t>)</a:t>
                      </a:r>
                    </a:p>
                    <a:p>
                      <a:pPr marL="342900" lvl="0" indent="-342900">
                        <a:lnSpc>
                          <a:spcPct val="115000"/>
                        </a:lnSpc>
                        <a:spcAft>
                          <a:spcPts val="0"/>
                        </a:spcAft>
                        <a:buFont typeface="Symbol" panose="05050102010706020507" pitchFamily="18" charset="2"/>
                        <a:buChar char=""/>
                      </a:pPr>
                      <a:r>
                        <a:rPr lang="en-GB" sz="1200" dirty="0" err="1">
                          <a:effectLst/>
                        </a:rPr>
                        <a:t>Paternidade</a:t>
                      </a:r>
                      <a:endParaRPr lang="en-GB" sz="1200" dirty="0">
                        <a:effectLst/>
                      </a:endParaRPr>
                    </a:p>
                    <a:p>
                      <a:pPr marL="342900" lvl="0" indent="-342900">
                        <a:lnSpc>
                          <a:spcPct val="115000"/>
                        </a:lnSpc>
                        <a:spcAft>
                          <a:spcPts val="0"/>
                        </a:spcAft>
                        <a:buFont typeface="Symbol" panose="05050102010706020507" pitchFamily="18" charset="2"/>
                        <a:buChar char=""/>
                      </a:pPr>
                      <a:r>
                        <a:rPr lang="en-GB" sz="1200" dirty="0">
                          <a:effectLst/>
                        </a:rPr>
                        <a:t>Pares</a:t>
                      </a:r>
                    </a:p>
                    <a:p>
                      <a:pPr marL="342900" lvl="0" indent="-342900">
                        <a:lnSpc>
                          <a:spcPct val="115000"/>
                        </a:lnSpc>
                        <a:spcAft>
                          <a:spcPts val="0"/>
                        </a:spcAft>
                        <a:buFont typeface="Symbol" panose="05050102010706020507" pitchFamily="18" charset="2"/>
                        <a:buChar char=""/>
                      </a:pPr>
                      <a:r>
                        <a:rPr lang="en-GB" sz="1200" dirty="0" err="1">
                          <a:effectLst/>
                        </a:rPr>
                        <a:t>Animais</a:t>
                      </a:r>
                      <a:r>
                        <a:rPr lang="en-GB" sz="1200" dirty="0">
                          <a:effectLst/>
                        </a:rPr>
                        <a:t> de </a:t>
                      </a:r>
                      <a:r>
                        <a:rPr lang="en-GB" sz="1200" dirty="0" err="1">
                          <a:effectLst/>
                        </a:rPr>
                        <a:t>estimação</a:t>
                      </a:r>
                      <a:endParaRPr lang="en-GB" sz="1200" dirty="0">
                        <a:effectLst/>
                      </a:endParaRPr>
                    </a:p>
                    <a:p>
                      <a:pPr marL="342900" lvl="0" indent="-342900">
                        <a:lnSpc>
                          <a:spcPct val="115000"/>
                        </a:lnSpc>
                        <a:spcAft>
                          <a:spcPts val="0"/>
                        </a:spcAft>
                        <a:buFont typeface="Symbol" panose="05050102010706020507" pitchFamily="18" charset="2"/>
                        <a:buChar char=""/>
                      </a:pPr>
                      <a:r>
                        <a:rPr lang="en-GB" sz="1200" dirty="0">
                          <a:effectLst/>
                        </a:rPr>
                        <a:t>Serviço </a:t>
                      </a:r>
                      <a:r>
                        <a:rPr lang="en-GB" sz="1200" dirty="0" err="1">
                          <a:effectLst/>
                        </a:rPr>
                        <a:t>profissional</a:t>
                      </a:r>
                      <a:endParaRPr lang="en-GB" sz="1200" dirty="0">
                        <a:effectLst/>
                      </a:endParaRPr>
                    </a:p>
                    <a:p>
                      <a:pPr marL="342900" lvl="0" indent="-342900">
                        <a:lnSpc>
                          <a:spcPct val="115000"/>
                        </a:lnSpc>
                        <a:spcAft>
                          <a:spcPts val="0"/>
                        </a:spcAft>
                        <a:buFont typeface="Symbol" panose="05050102010706020507" pitchFamily="18" charset="2"/>
                        <a:buChar char=""/>
                      </a:pPr>
                      <a:r>
                        <a:rPr lang="en-GB" sz="1200" dirty="0" err="1">
                          <a:effectLst/>
                        </a:rPr>
                        <a:t>Confiança</a:t>
                      </a:r>
                      <a:r>
                        <a:rPr lang="en-GB" sz="1200" dirty="0">
                          <a:effectLst/>
                        </a:rPr>
                        <a:t> e </a:t>
                      </a:r>
                      <a:r>
                        <a:rPr lang="en-GB" sz="1200" dirty="0" err="1">
                          <a:effectLst/>
                        </a:rPr>
                        <a:t>reconhecimento</a:t>
                      </a:r>
                      <a:r>
                        <a:rPr lang="en-GB" sz="1200" dirty="0">
                          <a:effectLst/>
                        </a:rPr>
                        <a:t> </a:t>
                      </a:r>
                      <a:r>
                        <a:rPr lang="en-GB" sz="1200" dirty="0" err="1">
                          <a:effectLst/>
                        </a:rPr>
                        <a:t>mútuos</a:t>
                      </a:r>
                      <a:endParaRPr lang="en-GB" sz="1200" dirty="0">
                        <a:effectLst/>
                      </a:endParaRPr>
                    </a:p>
                    <a:p>
                      <a:pPr marL="342900" lvl="0" indent="-342900">
                        <a:lnSpc>
                          <a:spcPct val="115000"/>
                        </a:lnSpc>
                        <a:spcAft>
                          <a:spcPts val="0"/>
                        </a:spcAft>
                        <a:buFont typeface="Symbol" panose="05050102010706020507" pitchFamily="18" charset="2"/>
                        <a:buChar char=""/>
                      </a:pPr>
                      <a:r>
                        <a:rPr lang="en-GB" sz="1200" dirty="0" err="1">
                          <a:effectLst/>
                        </a:rPr>
                        <a:t>Relacionamentos</a:t>
                      </a:r>
                      <a:r>
                        <a:rPr lang="en-GB" sz="1200" dirty="0">
                          <a:effectLst/>
                        </a:rPr>
                        <a:t> </a:t>
                      </a:r>
                      <a:r>
                        <a:rPr lang="en-GB" sz="1200" dirty="0" err="1">
                          <a:effectLst/>
                        </a:rPr>
                        <a:t>esperançosos</a:t>
                      </a:r>
                      <a:endParaRPr lang="en-GB" sz="1200" dirty="0">
                        <a:effectLst/>
                        <a:latin typeface="+mj-lt"/>
                        <a:ea typeface="SimSun" panose="02010600030101010101" pitchFamily="2" charset="-122"/>
                        <a:cs typeface="Arial" panose="020B0604020202020204" pitchFamily="34" charset="0"/>
                      </a:endParaRPr>
                    </a:p>
                  </a:txBody>
                  <a:tcPr marL="62503" marR="625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2293092"/>
                  </a:ext>
                </a:extLst>
              </a:tr>
              <a:tr h="224684">
                <a:tc>
                  <a:txBody>
                    <a:bodyPr/>
                    <a:lstStyle/>
                    <a:p>
                      <a:pPr algn="ctr">
                        <a:lnSpc>
                          <a:spcPct val="115000"/>
                        </a:lnSpc>
                        <a:spcAft>
                          <a:spcPts val="0"/>
                        </a:spcAft>
                      </a:pPr>
                      <a:r>
                        <a:rPr lang="en-GB" sz="1200" b="1" dirty="0" err="1">
                          <a:solidFill>
                            <a:schemeClr val="bg1"/>
                          </a:solidFill>
                          <a:effectLst/>
                        </a:rPr>
                        <a:t>Engajamento</a:t>
                      </a:r>
                      <a:r>
                        <a:rPr lang="en-GB" sz="1200" b="1" dirty="0">
                          <a:solidFill>
                            <a:schemeClr val="bg1"/>
                          </a:solidFill>
                          <a:effectLst/>
                        </a:rPr>
                        <a:t> / </a:t>
                      </a:r>
                      <a:r>
                        <a:rPr lang="en-GB" sz="1200" b="1" dirty="0" err="1">
                          <a:solidFill>
                            <a:schemeClr val="bg1"/>
                          </a:solidFill>
                          <a:effectLst/>
                        </a:rPr>
                        <a:t>Encontrar</a:t>
                      </a:r>
                      <a:r>
                        <a:rPr lang="en-GB" sz="1200" b="1" dirty="0">
                          <a:solidFill>
                            <a:schemeClr val="bg1"/>
                          </a:solidFill>
                          <a:effectLst/>
                        </a:rPr>
                        <a:t> </a:t>
                      </a:r>
                      <a:r>
                        <a:rPr lang="en-GB" sz="1200" b="1" dirty="0" err="1">
                          <a:solidFill>
                            <a:schemeClr val="bg1"/>
                          </a:solidFill>
                          <a:effectLst/>
                        </a:rPr>
                        <a:t>significado</a:t>
                      </a:r>
                      <a:r>
                        <a:rPr lang="en-GB" sz="1200" b="1" dirty="0">
                          <a:solidFill>
                            <a:schemeClr val="bg1"/>
                          </a:solidFill>
                          <a:effectLst/>
                        </a:rPr>
                        <a:t> e </a:t>
                      </a:r>
                      <a:r>
                        <a:rPr lang="en-GB" sz="1200" b="1" dirty="0" err="1">
                          <a:solidFill>
                            <a:schemeClr val="bg1"/>
                          </a:solidFill>
                          <a:effectLst/>
                        </a:rPr>
                        <a:t>propósito</a:t>
                      </a:r>
                      <a:endParaRPr lang="en-GB" sz="1200" b="1" dirty="0">
                        <a:solidFill>
                          <a:schemeClr val="bg1"/>
                        </a:solidFill>
                        <a:effectLst/>
                        <a:latin typeface="+mj-lt"/>
                        <a:ea typeface="SimSun" panose="02010600030101010101" pitchFamily="2" charset="-122"/>
                        <a:cs typeface="Arial" panose="020B0604020202020204" pitchFamily="34" charset="0"/>
                      </a:endParaRPr>
                    </a:p>
                  </a:txBody>
                  <a:tcPr marL="62503" marR="625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15000"/>
                        </a:lnSpc>
                        <a:spcAft>
                          <a:spcPts val="0"/>
                        </a:spcAft>
                      </a:pPr>
                      <a:r>
                        <a:rPr lang="en-GB" sz="1200" b="1" dirty="0">
                          <a:solidFill>
                            <a:schemeClr val="bg1"/>
                          </a:solidFill>
                          <a:effectLst/>
                        </a:rPr>
                        <a:t>Serviços e </a:t>
                      </a:r>
                      <a:r>
                        <a:rPr lang="en-GB" sz="1200" b="1" dirty="0" err="1">
                          <a:solidFill>
                            <a:schemeClr val="bg1"/>
                          </a:solidFill>
                          <a:effectLst/>
                        </a:rPr>
                        <a:t>suportes</a:t>
                      </a:r>
                      <a:endParaRPr lang="en-GB" sz="1200" b="1" dirty="0">
                        <a:solidFill>
                          <a:schemeClr val="bg1"/>
                        </a:solidFill>
                        <a:effectLst/>
                        <a:latin typeface="+mj-lt"/>
                        <a:ea typeface="SimSun" panose="02010600030101010101" pitchFamily="2" charset="-122"/>
                        <a:cs typeface="Arial" panose="020B0604020202020204" pitchFamily="34" charset="0"/>
                      </a:endParaRPr>
                    </a:p>
                  </a:txBody>
                  <a:tcPr marL="62503" marR="625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3306776552"/>
                  </a:ext>
                </a:extLst>
              </a:tr>
              <a:tr h="1896094">
                <a:tc>
                  <a:txBody>
                    <a:bodyPr/>
                    <a:lstStyle/>
                    <a:p>
                      <a:pPr marL="342900" lvl="0" indent="-342900">
                        <a:lnSpc>
                          <a:spcPct val="115000"/>
                        </a:lnSpc>
                        <a:spcAft>
                          <a:spcPts val="0"/>
                        </a:spcAft>
                        <a:buFont typeface="Symbol" panose="05050102010706020507" pitchFamily="18" charset="2"/>
                        <a:buChar char=""/>
                      </a:pPr>
                      <a:r>
                        <a:rPr lang="en-GB" sz="1200" dirty="0">
                          <a:effectLst/>
                        </a:rPr>
                        <a:t>Ser </a:t>
                      </a:r>
                      <a:r>
                        <a:rPr lang="en-GB" sz="1200" dirty="0" err="1">
                          <a:effectLst/>
                        </a:rPr>
                        <a:t>valorizado</a:t>
                      </a:r>
                      <a:endParaRPr lang="en-GB" sz="1200" dirty="0">
                        <a:effectLst/>
                      </a:endParaRPr>
                    </a:p>
                    <a:p>
                      <a:pPr marL="342900" lvl="0" indent="-342900">
                        <a:lnSpc>
                          <a:spcPct val="115000"/>
                        </a:lnSpc>
                        <a:spcAft>
                          <a:spcPts val="0"/>
                        </a:spcAft>
                        <a:buFont typeface="Symbol" panose="05050102010706020507" pitchFamily="18" charset="2"/>
                        <a:buChar char=""/>
                      </a:pPr>
                      <a:r>
                        <a:rPr lang="en-GB" sz="1200" dirty="0" err="1">
                          <a:effectLst/>
                        </a:rPr>
                        <a:t>Envolver</a:t>
                      </a:r>
                      <a:r>
                        <a:rPr lang="en-GB" sz="1200" dirty="0">
                          <a:effectLst/>
                        </a:rPr>
                        <a:t>-se </a:t>
                      </a:r>
                      <a:r>
                        <a:rPr lang="en-GB" sz="1200" dirty="0" err="1">
                          <a:effectLst/>
                        </a:rPr>
                        <a:t>em</a:t>
                      </a:r>
                      <a:r>
                        <a:rPr lang="en-GB" sz="1200" dirty="0">
                          <a:effectLst/>
                        </a:rPr>
                        <a:t> </a:t>
                      </a:r>
                      <a:r>
                        <a:rPr lang="en-GB" sz="1200" dirty="0" err="1">
                          <a:effectLst/>
                        </a:rPr>
                        <a:t>papéis</a:t>
                      </a:r>
                      <a:r>
                        <a:rPr lang="en-GB" sz="1200" dirty="0">
                          <a:effectLst/>
                        </a:rPr>
                        <a:t> </a:t>
                      </a:r>
                      <a:r>
                        <a:rPr lang="en-GB" sz="1200" dirty="0" err="1">
                          <a:effectLst/>
                        </a:rPr>
                        <a:t>significativos</a:t>
                      </a:r>
                      <a:endParaRPr lang="en-GB" sz="1200" dirty="0">
                        <a:effectLst/>
                      </a:endParaRPr>
                    </a:p>
                    <a:p>
                      <a:pPr marL="342900" lvl="0" indent="-342900">
                        <a:lnSpc>
                          <a:spcPct val="115000"/>
                        </a:lnSpc>
                        <a:spcAft>
                          <a:spcPts val="0"/>
                        </a:spcAft>
                        <a:buFont typeface="Symbol" panose="05050102010706020507" pitchFamily="18" charset="2"/>
                        <a:buChar char=""/>
                      </a:pPr>
                      <a:r>
                        <a:rPr lang="en-GB" sz="1200" dirty="0" err="1">
                          <a:effectLst/>
                        </a:rPr>
                        <a:t>Voluntariado</a:t>
                      </a:r>
                      <a:r>
                        <a:rPr lang="en-GB" sz="1200" dirty="0">
                          <a:effectLst/>
                        </a:rPr>
                        <a:t>, </a:t>
                      </a:r>
                      <a:r>
                        <a:rPr lang="en-GB" sz="1200" dirty="0" err="1">
                          <a:effectLst/>
                        </a:rPr>
                        <a:t>emprego</a:t>
                      </a:r>
                      <a:r>
                        <a:rPr lang="en-GB" sz="1200" dirty="0">
                          <a:effectLst/>
                        </a:rPr>
                        <a:t>, </a:t>
                      </a:r>
                      <a:r>
                        <a:rPr lang="en-GB" sz="1200" dirty="0" err="1">
                          <a:effectLst/>
                        </a:rPr>
                        <a:t>carreira</a:t>
                      </a:r>
                      <a:r>
                        <a:rPr lang="en-GB" sz="1200" dirty="0">
                          <a:effectLst/>
                        </a:rPr>
                        <a:t> e </a:t>
                      </a:r>
                      <a:r>
                        <a:rPr lang="en-GB" sz="1200" dirty="0" err="1">
                          <a:effectLst/>
                        </a:rPr>
                        <a:t>educação</a:t>
                      </a:r>
                      <a:endParaRPr lang="en-GB" sz="1200" dirty="0">
                        <a:effectLst/>
                      </a:endParaRPr>
                    </a:p>
                    <a:p>
                      <a:pPr marL="342900" lvl="0" indent="-342900">
                        <a:lnSpc>
                          <a:spcPct val="115000"/>
                        </a:lnSpc>
                        <a:spcAft>
                          <a:spcPts val="0"/>
                        </a:spcAft>
                        <a:buFont typeface="Symbol" panose="05050102010706020507" pitchFamily="18" charset="2"/>
                        <a:buChar char=""/>
                      </a:pPr>
                      <a:r>
                        <a:rPr lang="en-GB" sz="1200" dirty="0" err="1">
                          <a:effectLst/>
                        </a:rPr>
                        <a:t>Aprender</a:t>
                      </a:r>
                      <a:r>
                        <a:rPr lang="en-GB" sz="1200" dirty="0">
                          <a:effectLst/>
                        </a:rPr>
                        <a:t> </a:t>
                      </a:r>
                      <a:r>
                        <a:rPr lang="en-GB" sz="1200" dirty="0" err="1">
                          <a:effectLst/>
                        </a:rPr>
                        <a:t>sobre</a:t>
                      </a:r>
                      <a:r>
                        <a:rPr lang="en-GB" sz="1200" dirty="0">
                          <a:effectLst/>
                        </a:rPr>
                        <a:t> </a:t>
                      </a:r>
                      <a:r>
                        <a:rPr lang="en-GB" sz="1200" dirty="0" err="1">
                          <a:effectLst/>
                        </a:rPr>
                        <a:t>si</a:t>
                      </a:r>
                      <a:r>
                        <a:rPr lang="en-GB" sz="1200" dirty="0">
                          <a:effectLst/>
                        </a:rPr>
                        <a:t> </a:t>
                      </a:r>
                      <a:r>
                        <a:rPr lang="en-GB" sz="1200" dirty="0" err="1">
                          <a:effectLst/>
                        </a:rPr>
                        <a:t>mesmo</a:t>
                      </a:r>
                      <a:r>
                        <a:rPr lang="en-GB" sz="1200" dirty="0">
                          <a:effectLst/>
                        </a:rPr>
                        <a:t> e </a:t>
                      </a:r>
                      <a:r>
                        <a:rPr lang="en-GB" sz="1200" dirty="0" err="1">
                          <a:effectLst/>
                        </a:rPr>
                        <a:t>sua</a:t>
                      </a:r>
                      <a:r>
                        <a:rPr lang="en-GB" sz="1200" dirty="0">
                          <a:effectLst/>
                        </a:rPr>
                        <a:t> </a:t>
                      </a:r>
                      <a:r>
                        <a:rPr lang="en-GB" sz="1200" dirty="0" err="1">
                          <a:effectLst/>
                        </a:rPr>
                        <a:t>condição</a:t>
                      </a:r>
                      <a:endParaRPr lang="en-GB" sz="1200" dirty="0">
                        <a:effectLst/>
                      </a:endParaRPr>
                    </a:p>
                    <a:p>
                      <a:pPr marL="342900" lvl="0" indent="-342900">
                        <a:lnSpc>
                          <a:spcPct val="115000"/>
                        </a:lnSpc>
                        <a:spcAft>
                          <a:spcPts val="0"/>
                        </a:spcAft>
                        <a:buFont typeface="Symbol" panose="05050102010706020507" pitchFamily="18" charset="2"/>
                        <a:buChar char=""/>
                      </a:pPr>
                      <a:r>
                        <a:rPr lang="en-GB" sz="1200" dirty="0" err="1">
                          <a:effectLst/>
                        </a:rPr>
                        <a:t>Comunidade</a:t>
                      </a:r>
                      <a:r>
                        <a:rPr lang="en-GB" sz="1200" dirty="0">
                          <a:effectLst/>
                        </a:rPr>
                        <a:t> e </a:t>
                      </a:r>
                      <a:r>
                        <a:rPr lang="en-GB" sz="1200" dirty="0" err="1">
                          <a:effectLst/>
                        </a:rPr>
                        <a:t>engajamento</a:t>
                      </a:r>
                      <a:r>
                        <a:rPr lang="en-GB" sz="1200" dirty="0">
                          <a:effectLst/>
                        </a:rPr>
                        <a:t> social</a:t>
                      </a:r>
                    </a:p>
                    <a:p>
                      <a:pPr marL="342900" lvl="0" indent="-342900">
                        <a:lnSpc>
                          <a:spcPct val="115000"/>
                        </a:lnSpc>
                        <a:spcAft>
                          <a:spcPts val="0"/>
                        </a:spcAft>
                        <a:buFont typeface="Symbol" panose="05050102010706020507" pitchFamily="18" charset="2"/>
                        <a:buChar char=""/>
                      </a:pPr>
                      <a:r>
                        <a:rPr lang="en-GB" sz="1200" dirty="0" err="1">
                          <a:effectLst/>
                        </a:rPr>
                        <a:t>Comunidades</a:t>
                      </a:r>
                      <a:r>
                        <a:rPr lang="en-GB" sz="1200" dirty="0">
                          <a:effectLst/>
                        </a:rPr>
                        <a:t> e </a:t>
                      </a:r>
                      <a:r>
                        <a:rPr lang="en-GB" sz="1200" dirty="0" err="1">
                          <a:effectLst/>
                        </a:rPr>
                        <a:t>habitação</a:t>
                      </a:r>
                      <a:endParaRPr lang="en-GB" sz="1200" dirty="0">
                        <a:effectLst/>
                      </a:endParaRPr>
                    </a:p>
                    <a:p>
                      <a:pPr marL="342900" lvl="0" indent="-342900">
                        <a:lnSpc>
                          <a:spcPct val="115000"/>
                        </a:lnSpc>
                        <a:spcAft>
                          <a:spcPts val="0"/>
                        </a:spcAft>
                        <a:buFont typeface="Symbol" panose="05050102010706020507" pitchFamily="18" charset="2"/>
                        <a:buChar char=""/>
                      </a:pPr>
                      <a:r>
                        <a:rPr lang="en-GB" sz="1200" dirty="0" err="1">
                          <a:effectLst/>
                        </a:rPr>
                        <a:t>Exercício</a:t>
                      </a:r>
                      <a:r>
                        <a:rPr lang="en-GB" sz="1200" dirty="0">
                          <a:effectLst/>
                        </a:rPr>
                        <a:t> e </a:t>
                      </a:r>
                      <a:r>
                        <a:rPr lang="en-GB" sz="1200" dirty="0" err="1">
                          <a:effectLst/>
                        </a:rPr>
                        <a:t>criatividade</a:t>
                      </a:r>
                      <a:endParaRPr lang="en-GB" sz="1200" dirty="0">
                        <a:effectLst/>
                      </a:endParaRPr>
                    </a:p>
                    <a:p>
                      <a:pPr marL="342900" lvl="0" indent="-342900">
                        <a:lnSpc>
                          <a:spcPct val="115000"/>
                        </a:lnSpc>
                        <a:spcAft>
                          <a:spcPts val="0"/>
                        </a:spcAft>
                        <a:buFont typeface="Symbol" panose="05050102010706020507" pitchFamily="18" charset="2"/>
                        <a:buChar char=""/>
                      </a:pPr>
                      <a:r>
                        <a:rPr lang="en-GB" sz="1200" dirty="0" err="1">
                          <a:effectLst/>
                        </a:rPr>
                        <a:t>Experiências</a:t>
                      </a:r>
                      <a:r>
                        <a:rPr lang="en-GB" sz="1200" dirty="0">
                          <a:effectLst/>
                        </a:rPr>
                        <a:t> de </a:t>
                      </a:r>
                      <a:r>
                        <a:rPr lang="en-GB" sz="1200" dirty="0" err="1">
                          <a:effectLst/>
                        </a:rPr>
                        <a:t>outras</a:t>
                      </a:r>
                      <a:r>
                        <a:rPr lang="en-GB" sz="1200" dirty="0">
                          <a:effectLst/>
                        </a:rPr>
                        <a:t> </a:t>
                      </a:r>
                      <a:r>
                        <a:rPr lang="en-GB" sz="1200" dirty="0" err="1">
                          <a:effectLst/>
                        </a:rPr>
                        <a:t>pessoas</a:t>
                      </a:r>
                      <a:endParaRPr lang="en-GB" sz="1200" b="0" dirty="0">
                        <a:effectLst/>
                        <a:latin typeface="+mj-lt"/>
                        <a:ea typeface="SimSun" panose="02010600030101010101" pitchFamily="2" charset="-122"/>
                        <a:cs typeface="Arial" panose="020B0604020202020204" pitchFamily="34" charset="0"/>
                      </a:endParaRPr>
                    </a:p>
                  </a:txBody>
                  <a:tcPr marL="62503" marR="625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nSpc>
                          <a:spcPct val="115000"/>
                        </a:lnSpc>
                        <a:spcAft>
                          <a:spcPts val="0"/>
                        </a:spcAft>
                        <a:buFont typeface="Symbol" panose="05050102010706020507" pitchFamily="18" charset="2"/>
                        <a:buChar char=""/>
                      </a:pPr>
                      <a:r>
                        <a:rPr lang="en-GB" sz="1200" dirty="0" err="1">
                          <a:effectLst/>
                        </a:rPr>
                        <a:t>Sentir</a:t>
                      </a:r>
                      <a:r>
                        <a:rPr lang="en-GB" sz="1200" dirty="0">
                          <a:effectLst/>
                        </a:rPr>
                        <a:t>-se </a:t>
                      </a:r>
                      <a:r>
                        <a:rPr lang="en-GB" sz="1200" dirty="0" err="1">
                          <a:effectLst/>
                        </a:rPr>
                        <a:t>informado</a:t>
                      </a:r>
                      <a:r>
                        <a:rPr lang="en-GB" sz="1200" dirty="0">
                          <a:effectLst/>
                        </a:rPr>
                        <a:t> e no </a:t>
                      </a:r>
                      <a:r>
                        <a:rPr lang="en-GB" sz="1200" dirty="0" err="1">
                          <a:effectLst/>
                        </a:rPr>
                        <a:t>controle</a:t>
                      </a:r>
                      <a:endParaRPr lang="en-GB" sz="1200" dirty="0">
                        <a:effectLst/>
                      </a:endParaRPr>
                    </a:p>
                    <a:p>
                      <a:pPr marL="342900" lvl="0" indent="-342900">
                        <a:lnSpc>
                          <a:spcPct val="115000"/>
                        </a:lnSpc>
                        <a:spcAft>
                          <a:spcPts val="0"/>
                        </a:spcAft>
                        <a:buFont typeface="Symbol" panose="05050102010706020507" pitchFamily="18" charset="2"/>
                        <a:buChar char=""/>
                      </a:pPr>
                      <a:r>
                        <a:rPr lang="en-GB" sz="1200" dirty="0" err="1">
                          <a:effectLst/>
                        </a:rPr>
                        <a:t>Continuidade</a:t>
                      </a:r>
                      <a:r>
                        <a:rPr lang="en-GB" sz="1200" dirty="0">
                          <a:effectLst/>
                        </a:rPr>
                        <a:t> e </a:t>
                      </a:r>
                      <a:r>
                        <a:rPr lang="en-GB" sz="1200" dirty="0" err="1">
                          <a:effectLst/>
                        </a:rPr>
                        <a:t>flexibilidade</a:t>
                      </a:r>
                      <a:endParaRPr lang="en-GB" sz="1200" dirty="0">
                        <a:effectLst/>
                      </a:endParaRPr>
                    </a:p>
                    <a:p>
                      <a:pPr marL="342900" lvl="0" indent="-342900">
                        <a:lnSpc>
                          <a:spcPct val="115000"/>
                        </a:lnSpc>
                        <a:spcAft>
                          <a:spcPts val="0"/>
                        </a:spcAft>
                        <a:buFont typeface="Symbol" panose="05050102010706020507" pitchFamily="18" charset="2"/>
                        <a:buChar char=""/>
                      </a:pPr>
                      <a:r>
                        <a:rPr lang="en-GB" sz="1200" dirty="0" err="1">
                          <a:effectLst/>
                        </a:rPr>
                        <a:t>Tratamentos</a:t>
                      </a:r>
                      <a:r>
                        <a:rPr lang="en-GB" sz="1200" dirty="0">
                          <a:effectLst/>
                        </a:rPr>
                        <a:t> e </a:t>
                      </a:r>
                      <a:r>
                        <a:rPr lang="en-GB" sz="1200" dirty="0" err="1">
                          <a:effectLst/>
                        </a:rPr>
                        <a:t>terapias</a:t>
                      </a:r>
                      <a:endParaRPr lang="en-GB" sz="1200" dirty="0">
                        <a:effectLst/>
                      </a:endParaRPr>
                    </a:p>
                    <a:p>
                      <a:pPr marL="342900" lvl="0" indent="-342900">
                        <a:lnSpc>
                          <a:spcPct val="115000"/>
                        </a:lnSpc>
                        <a:spcAft>
                          <a:spcPts val="0"/>
                        </a:spcAft>
                        <a:buFont typeface="Symbol" panose="05050102010706020507" pitchFamily="18" charset="2"/>
                        <a:buChar char=""/>
                      </a:pPr>
                      <a:r>
                        <a:rPr lang="en-GB" sz="1200" dirty="0" err="1">
                          <a:effectLst/>
                        </a:rPr>
                        <a:t>Segurança</a:t>
                      </a:r>
                      <a:endParaRPr lang="en-GB" sz="1200" dirty="0">
                        <a:effectLst/>
                      </a:endParaRPr>
                    </a:p>
                    <a:p>
                      <a:pPr marL="342900" lvl="0" indent="-342900">
                        <a:lnSpc>
                          <a:spcPct val="115000"/>
                        </a:lnSpc>
                        <a:spcAft>
                          <a:spcPts val="0"/>
                        </a:spcAft>
                        <a:buFont typeface="Symbol" panose="05050102010706020507" pitchFamily="18" charset="2"/>
                        <a:buChar char=""/>
                      </a:pPr>
                      <a:r>
                        <a:rPr lang="en-GB" sz="1200" dirty="0" err="1">
                          <a:effectLst/>
                        </a:rPr>
                        <a:t>Apoio</a:t>
                      </a:r>
                      <a:r>
                        <a:rPr lang="en-GB" sz="1200" dirty="0">
                          <a:effectLst/>
                        </a:rPr>
                        <a:t> entre pares</a:t>
                      </a:r>
                    </a:p>
                    <a:p>
                      <a:pPr marL="342900" lvl="0" indent="-342900">
                        <a:lnSpc>
                          <a:spcPct val="115000"/>
                        </a:lnSpc>
                        <a:spcAft>
                          <a:spcPts val="0"/>
                        </a:spcAft>
                        <a:buFont typeface="Symbol" panose="05050102010706020507" pitchFamily="18" charset="2"/>
                        <a:buChar char=""/>
                      </a:pPr>
                      <a:r>
                        <a:rPr lang="en-GB" sz="1200" dirty="0" err="1">
                          <a:effectLst/>
                        </a:rPr>
                        <a:t>Relacionamentos</a:t>
                      </a:r>
                      <a:r>
                        <a:rPr lang="en-GB" sz="1200" dirty="0">
                          <a:effectLst/>
                        </a:rPr>
                        <a:t>, </a:t>
                      </a:r>
                      <a:r>
                        <a:rPr lang="en-GB" sz="1200" dirty="0" err="1">
                          <a:effectLst/>
                        </a:rPr>
                        <a:t>atitudes</a:t>
                      </a:r>
                      <a:r>
                        <a:rPr lang="en-GB" sz="1200" dirty="0">
                          <a:effectLst/>
                        </a:rPr>
                        <a:t> e </a:t>
                      </a:r>
                      <a:r>
                        <a:rPr lang="en-GB" sz="1200" dirty="0" err="1">
                          <a:effectLst/>
                        </a:rPr>
                        <a:t>poder</a:t>
                      </a:r>
                      <a:endParaRPr lang="en-GB" sz="1200" dirty="0">
                        <a:effectLst/>
                      </a:endParaRPr>
                    </a:p>
                    <a:p>
                      <a:pPr marL="342900" lvl="0" indent="-342900">
                        <a:lnSpc>
                          <a:spcPct val="115000"/>
                        </a:lnSpc>
                        <a:spcAft>
                          <a:spcPts val="0"/>
                        </a:spcAft>
                        <a:buFont typeface="Symbol" panose="05050102010706020507" pitchFamily="18" charset="2"/>
                        <a:buChar char=""/>
                      </a:pPr>
                      <a:r>
                        <a:rPr lang="en-GB" sz="1200" dirty="0" err="1">
                          <a:effectLst/>
                        </a:rPr>
                        <a:t>Apoios</a:t>
                      </a:r>
                      <a:r>
                        <a:rPr lang="en-GB" sz="1200" dirty="0">
                          <a:effectLst/>
                        </a:rPr>
                        <a:t> </a:t>
                      </a:r>
                      <a:r>
                        <a:rPr lang="en-GB" sz="1200" dirty="0" err="1">
                          <a:effectLst/>
                        </a:rPr>
                        <a:t>habitacionais</a:t>
                      </a:r>
                      <a:r>
                        <a:rPr lang="en-GB" sz="1200" dirty="0">
                          <a:effectLst/>
                        </a:rPr>
                        <a:t> e </a:t>
                      </a:r>
                      <a:r>
                        <a:rPr lang="en-GB" sz="1200" dirty="0" err="1">
                          <a:effectLst/>
                        </a:rPr>
                        <a:t>comunitários</a:t>
                      </a:r>
                      <a:endParaRPr lang="en-GB" sz="1200" dirty="0">
                        <a:effectLst/>
                      </a:endParaRPr>
                    </a:p>
                    <a:p>
                      <a:pPr marL="342900" lvl="0" indent="-342900">
                        <a:lnSpc>
                          <a:spcPct val="115000"/>
                        </a:lnSpc>
                        <a:spcAft>
                          <a:spcPts val="0"/>
                        </a:spcAft>
                        <a:buFont typeface="Symbol" panose="05050102010706020507" pitchFamily="18" charset="2"/>
                        <a:buChar char=""/>
                      </a:pPr>
                      <a:r>
                        <a:rPr lang="en-GB" sz="1200" dirty="0" err="1">
                          <a:effectLst/>
                        </a:rPr>
                        <a:t>Segurança</a:t>
                      </a:r>
                      <a:r>
                        <a:rPr lang="en-GB" sz="1200" dirty="0">
                          <a:effectLst/>
                        </a:rPr>
                        <a:t> </a:t>
                      </a:r>
                      <a:r>
                        <a:rPr lang="en-GB" sz="1200" dirty="0" err="1">
                          <a:effectLst/>
                        </a:rPr>
                        <a:t>financeira</a:t>
                      </a:r>
                      <a:endParaRPr lang="en-GB" sz="1200" dirty="0">
                        <a:effectLst/>
                        <a:latin typeface="+mj-lt"/>
                        <a:ea typeface="SimSun" panose="02010600030101010101" pitchFamily="2" charset="-122"/>
                        <a:cs typeface="Arial" panose="020B0604020202020204" pitchFamily="34" charset="0"/>
                      </a:endParaRPr>
                    </a:p>
                  </a:txBody>
                  <a:tcPr marL="62503" marR="625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4158785"/>
                  </a:ext>
                </a:extLst>
              </a:tr>
            </a:tbl>
          </a:graphicData>
        </a:graphic>
      </p:graphicFrame>
    </p:spTree>
    <p:extLst>
      <p:ext uri="{BB962C8B-B14F-4D97-AF65-F5344CB8AC3E}">
        <p14:creationId xmlns:p14="http://schemas.microsoft.com/office/powerpoint/2010/main" val="27735562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A97B00-5B6B-40C3-A09F-AFD665A921C4}"/>
              </a:ext>
            </a:extLst>
          </p:cNvPr>
          <p:cNvSpPr>
            <a:spLocks noGrp="1"/>
          </p:cNvSpPr>
          <p:nvPr>
            <p:ph sz="quarter" idx="14"/>
          </p:nvPr>
        </p:nvSpPr>
        <p:spPr>
          <a:xfrm>
            <a:off x="507195" y="1511188"/>
            <a:ext cx="11174412" cy="1917812"/>
          </a:xfrm>
        </p:spPr>
        <p:txBody>
          <a:bodyPr/>
          <a:lstStyle/>
          <a:p>
            <a:pPr lvl="0" algn="just">
              <a:lnSpc>
                <a:spcPct val="100000"/>
              </a:lnSpc>
              <a:spcBef>
                <a:spcPts val="600"/>
              </a:spcBef>
            </a:pPr>
            <a:r>
              <a:rPr lang="en-US" sz="2000" dirty="0" err="1"/>
              <a:t>Os</a:t>
            </a:r>
            <a:r>
              <a:rPr lang="en-US" sz="2000" dirty="0"/>
              <a:t> </a:t>
            </a:r>
            <a:r>
              <a:rPr lang="en-US" sz="2000" dirty="0" err="1"/>
              <a:t>fatores</a:t>
            </a:r>
            <a:r>
              <a:rPr lang="en-US" sz="2000" dirty="0"/>
              <a:t> de </a:t>
            </a:r>
            <a:r>
              <a:rPr lang="en-US" sz="2000" dirty="0" err="1"/>
              <a:t>recuperação</a:t>
            </a:r>
            <a:r>
              <a:rPr lang="en-US" sz="2000" dirty="0"/>
              <a:t> </a:t>
            </a:r>
            <a:r>
              <a:rPr lang="en-US" sz="2000" dirty="0" err="1"/>
              <a:t>listados</a:t>
            </a:r>
            <a:r>
              <a:rPr lang="en-US" sz="2000" dirty="0"/>
              <a:t> </a:t>
            </a:r>
            <a:r>
              <a:rPr lang="en-US" sz="2000" dirty="0" err="1"/>
              <a:t>nesta</a:t>
            </a:r>
            <a:r>
              <a:rPr lang="en-US" sz="2000" dirty="0"/>
              <a:t> </a:t>
            </a:r>
            <a:r>
              <a:rPr lang="en-US" sz="2000" dirty="0" err="1"/>
              <a:t>tabela</a:t>
            </a:r>
            <a:r>
              <a:rPr lang="en-US" sz="2000" dirty="0"/>
              <a:t> </a:t>
            </a:r>
            <a:r>
              <a:rPr lang="en-US" sz="2000" dirty="0" err="1"/>
              <a:t>não</a:t>
            </a:r>
            <a:r>
              <a:rPr lang="en-US" sz="2000" dirty="0"/>
              <a:t> se </a:t>
            </a:r>
            <a:r>
              <a:rPr lang="en-US" sz="2000" dirty="0" err="1"/>
              <a:t>aplicam</a:t>
            </a:r>
            <a:r>
              <a:rPr lang="en-US" sz="2000" dirty="0"/>
              <a:t> </a:t>
            </a:r>
            <a:r>
              <a:rPr lang="en-US" sz="2000" dirty="0" err="1"/>
              <a:t>apenas</a:t>
            </a:r>
            <a:r>
              <a:rPr lang="en-US" sz="2000" dirty="0"/>
              <a:t> a </a:t>
            </a:r>
            <a:r>
              <a:rPr lang="en-US" sz="2000" dirty="0" err="1"/>
              <a:t>pessoas</a:t>
            </a:r>
            <a:r>
              <a:rPr lang="en-US" sz="2000" dirty="0"/>
              <a:t> com </a:t>
            </a:r>
            <a:r>
              <a:rPr lang="en-US" sz="2000" dirty="0" err="1"/>
              <a:t>deficiências</a:t>
            </a:r>
            <a:r>
              <a:rPr lang="en-US" sz="2000" dirty="0"/>
              <a:t> </a:t>
            </a:r>
            <a:r>
              <a:rPr lang="en-US" sz="2000" dirty="0" err="1"/>
              <a:t>psicossociais</a:t>
            </a:r>
            <a:r>
              <a:rPr lang="en-US" sz="2000" dirty="0"/>
              <a:t>, </a:t>
            </a:r>
            <a:r>
              <a:rPr lang="en-US" sz="2000" dirty="0" err="1"/>
              <a:t>intelectuais</a:t>
            </a:r>
            <a:r>
              <a:rPr lang="en-US" sz="2000" dirty="0"/>
              <a:t> </a:t>
            </a:r>
            <a:r>
              <a:rPr lang="en-US" sz="2000" dirty="0" err="1"/>
              <a:t>ou</a:t>
            </a:r>
            <a:r>
              <a:rPr lang="en-US" sz="2000" dirty="0"/>
              <a:t> </a:t>
            </a:r>
            <a:r>
              <a:rPr lang="en-US" sz="2000" dirty="0" err="1"/>
              <a:t>cognitivas</a:t>
            </a:r>
            <a:r>
              <a:rPr lang="en-US" sz="2000" dirty="0"/>
              <a:t>. Todos </a:t>
            </a:r>
            <a:r>
              <a:rPr lang="en-US" sz="2000" dirty="0" err="1"/>
              <a:t>estão</a:t>
            </a:r>
            <a:r>
              <a:rPr lang="en-US" sz="2000" dirty="0"/>
              <a:t> se </a:t>
            </a:r>
            <a:r>
              <a:rPr lang="en-US" sz="2000" dirty="0" err="1"/>
              <a:t>recuperando</a:t>
            </a:r>
            <a:r>
              <a:rPr lang="en-US" sz="2000" dirty="0"/>
              <a:t> </a:t>
            </a:r>
            <a:r>
              <a:rPr lang="en-US" sz="2000" dirty="0" err="1"/>
              <a:t>ou</a:t>
            </a:r>
            <a:r>
              <a:rPr lang="en-US" sz="2000" dirty="0"/>
              <a:t> </a:t>
            </a:r>
            <a:r>
              <a:rPr lang="en-US" sz="2000" dirty="0" err="1"/>
              <a:t>já</a:t>
            </a:r>
            <a:r>
              <a:rPr lang="en-US" sz="2000" dirty="0"/>
              <a:t> se </a:t>
            </a:r>
            <a:r>
              <a:rPr lang="en-US" sz="2000" dirty="0" err="1"/>
              <a:t>recuperaram</a:t>
            </a:r>
            <a:r>
              <a:rPr lang="en-US" sz="2000" dirty="0"/>
              <a:t> de algo </a:t>
            </a:r>
            <a:r>
              <a:rPr lang="en-US" sz="2000" dirty="0" err="1"/>
              <a:t>em</a:t>
            </a:r>
            <a:r>
              <a:rPr lang="en-US" sz="2000" dirty="0"/>
              <a:t> </a:t>
            </a:r>
            <a:r>
              <a:rPr lang="en-US" sz="2000" dirty="0" err="1"/>
              <a:t>suas</a:t>
            </a:r>
            <a:r>
              <a:rPr lang="en-US" sz="2000" dirty="0"/>
              <a:t> </a:t>
            </a:r>
            <a:r>
              <a:rPr lang="en-US" sz="2000" dirty="0" err="1"/>
              <a:t>vidas</a:t>
            </a:r>
            <a:r>
              <a:rPr lang="en-US" sz="2000" dirty="0"/>
              <a:t>.</a:t>
            </a:r>
          </a:p>
          <a:p>
            <a:pPr lvl="0" algn="just">
              <a:lnSpc>
                <a:spcPct val="100000"/>
              </a:lnSpc>
              <a:spcBef>
                <a:spcPts val="600"/>
              </a:spcBef>
            </a:pPr>
            <a:r>
              <a:rPr lang="en-US" sz="2000" dirty="0"/>
              <a:t>No </a:t>
            </a:r>
            <a:r>
              <a:rPr lang="en-US" sz="2000" dirty="0" err="1"/>
              <a:t>entanto</a:t>
            </a:r>
            <a:r>
              <a:rPr lang="en-US" sz="2000" dirty="0"/>
              <a:t>, as </a:t>
            </a:r>
            <a:r>
              <a:rPr lang="en-US" sz="2000" dirty="0" err="1"/>
              <a:t>pessoas</a:t>
            </a:r>
            <a:r>
              <a:rPr lang="en-US" sz="2000" dirty="0"/>
              <a:t> </a:t>
            </a:r>
            <a:r>
              <a:rPr lang="en-US" sz="2000" dirty="0" err="1"/>
              <a:t>podem</a:t>
            </a:r>
            <a:r>
              <a:rPr lang="en-US" sz="2000" dirty="0"/>
              <a:t> se </a:t>
            </a:r>
            <a:r>
              <a:rPr lang="en-US" sz="2000" dirty="0" err="1"/>
              <a:t>recuperar</a:t>
            </a:r>
            <a:r>
              <a:rPr lang="en-US" sz="2000" dirty="0"/>
              <a:t> de </a:t>
            </a:r>
            <a:r>
              <a:rPr lang="en-US" sz="2000" dirty="0" err="1"/>
              <a:t>coisas</a:t>
            </a:r>
            <a:r>
              <a:rPr lang="en-US" sz="2000" dirty="0"/>
              <a:t> </a:t>
            </a:r>
            <a:r>
              <a:rPr lang="en-US" sz="2000" dirty="0" err="1"/>
              <a:t>diferentes</a:t>
            </a:r>
            <a:r>
              <a:rPr lang="en-US" sz="2000" dirty="0"/>
              <a:t> </a:t>
            </a:r>
            <a:r>
              <a:rPr lang="en-US" sz="2000" dirty="0" err="1"/>
              <a:t>em</a:t>
            </a:r>
            <a:r>
              <a:rPr lang="en-US" sz="2000" dirty="0"/>
              <a:t> </a:t>
            </a:r>
            <a:r>
              <a:rPr lang="en-US" sz="2000" dirty="0" err="1"/>
              <a:t>contextos</a:t>
            </a:r>
            <a:r>
              <a:rPr lang="en-US" sz="2000" dirty="0"/>
              <a:t> </a:t>
            </a:r>
            <a:r>
              <a:rPr lang="en-US" sz="2000" dirty="0" err="1"/>
              <a:t>muito</a:t>
            </a:r>
            <a:r>
              <a:rPr lang="en-US" sz="2000" dirty="0"/>
              <a:t> </a:t>
            </a:r>
            <a:r>
              <a:rPr lang="en-US" sz="2000" dirty="0" err="1"/>
              <a:t>diferentes</a:t>
            </a:r>
            <a:r>
              <a:rPr lang="en-US" sz="2000" dirty="0"/>
              <a:t>. As pessoas </a:t>
            </a:r>
            <a:r>
              <a:rPr lang="en-US" sz="2000" dirty="0" err="1"/>
              <a:t>também</a:t>
            </a:r>
            <a:r>
              <a:rPr lang="en-US" sz="2000" dirty="0"/>
              <a:t> </a:t>
            </a:r>
            <a:r>
              <a:rPr lang="en-US" sz="2000" dirty="0" err="1"/>
              <a:t>podem</a:t>
            </a:r>
            <a:r>
              <a:rPr lang="en-US" sz="2000" dirty="0"/>
              <a:t> </a:t>
            </a:r>
            <a:r>
              <a:rPr lang="en-US" sz="2000" dirty="0" err="1"/>
              <a:t>estar</a:t>
            </a:r>
            <a:r>
              <a:rPr lang="en-US" sz="2000" dirty="0"/>
              <a:t> em </a:t>
            </a:r>
            <a:r>
              <a:rPr lang="en-US" sz="2000" dirty="0" err="1"/>
              <a:t>pontos</a:t>
            </a:r>
            <a:r>
              <a:rPr lang="en-US" sz="2000" dirty="0"/>
              <a:t> muito diferentes em sua jornada de </a:t>
            </a:r>
            <a:r>
              <a:rPr lang="en-US" sz="2000" dirty="0" err="1"/>
              <a:t>recuperação</a:t>
            </a:r>
            <a:r>
              <a:rPr lang="en-US" sz="2000" dirty="0"/>
              <a:t>.</a:t>
            </a:r>
            <a:endParaRPr lang="en-CH" sz="2000" dirty="0"/>
          </a:p>
          <a:p>
            <a:pPr marL="0" indent="0">
              <a:buNone/>
            </a:pPr>
            <a:endParaRPr lang="en-CH" dirty="0"/>
          </a:p>
        </p:txBody>
      </p:sp>
      <p:sp>
        <p:nvSpPr>
          <p:cNvPr id="2" name="Title 1">
            <a:extLst>
              <a:ext uri="{FF2B5EF4-FFF2-40B4-BE49-F238E27FC236}">
                <a16:creationId xmlns:a16="http://schemas.microsoft.com/office/drawing/2014/main" id="{01E57E5F-BBA7-4210-9080-C2434F2DD7D0}"/>
              </a:ext>
            </a:extLst>
          </p:cNvPr>
          <p:cNvSpPr>
            <a:spLocks noGrp="1"/>
          </p:cNvSpPr>
          <p:nvPr>
            <p:ph type="title"/>
          </p:nvPr>
        </p:nvSpPr>
        <p:spPr>
          <a:xfrm>
            <a:off x="388629" y="514614"/>
            <a:ext cx="11292977" cy="432000"/>
          </a:xfrm>
        </p:spPr>
        <p:txBody>
          <a:bodyPr/>
          <a:lstStyle/>
          <a:p>
            <a:pPr algn="ctr"/>
            <a:r>
              <a:rPr lang="en-GB" dirty="0" err="1"/>
              <a:t>Exercício</a:t>
            </a:r>
            <a:r>
              <a:rPr lang="en-GB" dirty="0"/>
              <a:t> 3.1: </a:t>
            </a:r>
            <a:r>
              <a:rPr lang="pt-BR" dirty="0"/>
              <a:t>Se sentindo melhor </a:t>
            </a:r>
            <a:r>
              <a:rPr lang="en-GB" dirty="0"/>
              <a:t>- 4</a:t>
            </a:r>
            <a:endParaRPr lang="en-CH" dirty="0"/>
          </a:p>
        </p:txBody>
      </p:sp>
    </p:spTree>
    <p:extLst>
      <p:ext uri="{BB962C8B-B14F-4D97-AF65-F5344CB8AC3E}">
        <p14:creationId xmlns:p14="http://schemas.microsoft.com/office/powerpoint/2010/main" val="1477029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B736F12-E767-F548-A43E-21005A49554C}"/>
              </a:ext>
            </a:extLst>
          </p:cNvPr>
          <p:cNvSpPr>
            <a:spLocks noGrp="1"/>
          </p:cNvSpPr>
          <p:nvPr>
            <p:ph type="body" sz="quarter" idx="13"/>
          </p:nvPr>
        </p:nvSpPr>
        <p:spPr>
          <a:xfrm>
            <a:off x="507207" y="1309868"/>
            <a:ext cx="11174400" cy="360000"/>
          </a:xfrm>
        </p:spPr>
        <p:txBody>
          <a:bodyPr/>
          <a:lstStyle/>
          <a:p>
            <a:r>
              <a:rPr lang="en-GB" kern="0" spc="0" dirty="0"/>
              <a:t>O </a:t>
            </a:r>
            <a:r>
              <a:rPr lang="en-GB" kern="0" spc="0" dirty="0" err="1"/>
              <a:t>significado</a:t>
            </a:r>
            <a:r>
              <a:rPr lang="en-GB" kern="0" spc="0" dirty="0"/>
              <a:t> da </a:t>
            </a:r>
            <a:r>
              <a:rPr lang="en-GB" kern="0" spc="0" dirty="0" err="1"/>
              <a:t>recuperação</a:t>
            </a:r>
            <a:r>
              <a:rPr lang="en-GB" kern="0" spc="0" dirty="0"/>
              <a:t> (a) </a:t>
            </a:r>
            <a:endParaRPr lang="en-US" kern="0" spc="0" dirty="0"/>
          </a:p>
        </p:txBody>
      </p:sp>
      <p:sp>
        <p:nvSpPr>
          <p:cNvPr id="3" name="Content Placeholder 2">
            <a:extLst>
              <a:ext uri="{FF2B5EF4-FFF2-40B4-BE49-F238E27FC236}">
                <a16:creationId xmlns:a16="http://schemas.microsoft.com/office/drawing/2014/main" id="{88C4CFF4-1B34-4B6D-936C-5D36DAA08176}"/>
              </a:ext>
            </a:extLst>
          </p:cNvPr>
          <p:cNvSpPr>
            <a:spLocks noGrp="1"/>
          </p:cNvSpPr>
          <p:nvPr>
            <p:ph sz="quarter" idx="14"/>
          </p:nvPr>
        </p:nvSpPr>
        <p:spPr>
          <a:xfrm>
            <a:off x="507207" y="2280638"/>
            <a:ext cx="11174412" cy="3073338"/>
          </a:xfrm>
        </p:spPr>
        <p:txBody>
          <a:bodyPr/>
          <a:lstStyle/>
          <a:p>
            <a:pPr lvl="0" algn="just">
              <a:lnSpc>
                <a:spcPct val="100000"/>
              </a:lnSpc>
              <a:spcBef>
                <a:spcPts val="600"/>
              </a:spcBef>
            </a:pPr>
            <a:r>
              <a:rPr lang="en-US" sz="2000" dirty="0"/>
              <a:t>O </a:t>
            </a:r>
            <a:r>
              <a:rPr lang="en-US" sz="2000" dirty="0" err="1"/>
              <a:t>significado</a:t>
            </a:r>
            <a:r>
              <a:rPr lang="en-US" sz="2000" dirty="0"/>
              <a:t> de </a:t>
            </a:r>
            <a:r>
              <a:rPr lang="en-US" sz="2000" dirty="0" err="1"/>
              <a:t>recuperação</a:t>
            </a:r>
            <a:r>
              <a:rPr lang="en-US" sz="2000" dirty="0"/>
              <a:t> </a:t>
            </a:r>
            <a:r>
              <a:rPr lang="en-US" sz="2000" dirty="0" err="1"/>
              <a:t>pode</a:t>
            </a:r>
            <a:r>
              <a:rPr lang="en-US" sz="2000" dirty="0"/>
              <a:t> ser </a:t>
            </a:r>
            <a:r>
              <a:rPr lang="en-US" sz="2000" dirty="0" err="1"/>
              <a:t>diferente</a:t>
            </a:r>
            <a:r>
              <a:rPr lang="en-US" sz="2000" dirty="0"/>
              <a:t> para </a:t>
            </a:r>
            <a:r>
              <a:rPr lang="en-US" sz="2000" dirty="0" err="1"/>
              <a:t>cada</a:t>
            </a:r>
            <a:r>
              <a:rPr lang="en-US" sz="2000" dirty="0"/>
              <a:t> </a:t>
            </a:r>
            <a:r>
              <a:rPr lang="en-US" sz="2000" dirty="0" err="1"/>
              <a:t>pessoa</a:t>
            </a:r>
            <a:r>
              <a:rPr lang="en-US" sz="2000" dirty="0"/>
              <a:t>. Pode ser</a:t>
            </a:r>
          </a:p>
          <a:p>
            <a:pPr lvl="1" algn="just">
              <a:lnSpc>
                <a:spcPct val="100000"/>
              </a:lnSpc>
              <a:spcBef>
                <a:spcPts val="600"/>
              </a:spcBef>
            </a:pPr>
            <a:r>
              <a:rPr lang="en-US" dirty="0" err="1"/>
              <a:t>recuperar</a:t>
            </a:r>
            <a:r>
              <a:rPr lang="en-US" dirty="0"/>
              <a:t> o </a:t>
            </a:r>
            <a:r>
              <a:rPr lang="en-US" dirty="0" err="1"/>
              <a:t>controle</a:t>
            </a:r>
            <a:r>
              <a:rPr lang="en-US" dirty="0"/>
              <a:t> da </a:t>
            </a:r>
            <a:r>
              <a:rPr lang="en-US" dirty="0" err="1"/>
              <a:t>identidade</a:t>
            </a:r>
            <a:r>
              <a:rPr lang="en-US" dirty="0"/>
              <a:t> e da </a:t>
            </a:r>
            <a:r>
              <a:rPr lang="en-US" dirty="0" err="1"/>
              <a:t>vida</a:t>
            </a:r>
            <a:endParaRPr lang="en-US" dirty="0"/>
          </a:p>
          <a:p>
            <a:pPr lvl="1" algn="just">
              <a:lnSpc>
                <a:spcPct val="100000"/>
              </a:lnSpc>
              <a:spcBef>
                <a:spcPts val="600"/>
              </a:spcBef>
            </a:pPr>
            <a:r>
              <a:rPr lang="en-US" dirty="0" err="1"/>
              <a:t>ter</a:t>
            </a:r>
            <a:r>
              <a:rPr lang="en-US" dirty="0"/>
              <a:t> </a:t>
            </a:r>
            <a:r>
              <a:rPr lang="en-US" dirty="0" err="1"/>
              <a:t>esperança</a:t>
            </a:r>
            <a:endParaRPr lang="en-US" dirty="0"/>
          </a:p>
          <a:p>
            <a:pPr lvl="1" algn="just">
              <a:lnSpc>
                <a:spcPct val="100000"/>
              </a:lnSpc>
              <a:spcBef>
                <a:spcPts val="600"/>
              </a:spcBef>
            </a:pPr>
            <a:r>
              <a:rPr lang="en-US" dirty="0" err="1"/>
              <a:t>viver</a:t>
            </a:r>
            <a:r>
              <a:rPr lang="en-US" dirty="0"/>
              <a:t> </a:t>
            </a:r>
            <a:r>
              <a:rPr lang="en-US" dirty="0" err="1"/>
              <a:t>uma</a:t>
            </a:r>
            <a:r>
              <a:rPr lang="en-US" dirty="0"/>
              <a:t> </a:t>
            </a:r>
            <a:r>
              <a:rPr lang="en-US" dirty="0" err="1"/>
              <a:t>vida</a:t>
            </a:r>
            <a:r>
              <a:rPr lang="en-US" dirty="0"/>
              <a:t> que </a:t>
            </a:r>
            <a:r>
              <a:rPr lang="en-US" dirty="0" err="1"/>
              <a:t>tenha</a:t>
            </a:r>
            <a:r>
              <a:rPr lang="en-US" dirty="0"/>
              <a:t> </a:t>
            </a:r>
            <a:r>
              <a:rPr lang="en-US" dirty="0" err="1"/>
              <a:t>sentido</a:t>
            </a:r>
            <a:r>
              <a:rPr lang="en-US" dirty="0"/>
              <a:t>.</a:t>
            </a:r>
          </a:p>
          <a:p>
            <a:pPr lvl="0" algn="just">
              <a:lnSpc>
                <a:spcPct val="100000"/>
              </a:lnSpc>
              <a:spcBef>
                <a:spcPts val="600"/>
              </a:spcBef>
            </a:pPr>
            <a:r>
              <a:rPr lang="en-US" sz="2000" dirty="0"/>
              <a:t>Essa </a:t>
            </a:r>
            <a:r>
              <a:rPr lang="en-US" sz="2000" dirty="0" err="1"/>
              <a:t>compreensão</a:t>
            </a:r>
            <a:r>
              <a:rPr lang="en-US" sz="2000" dirty="0"/>
              <a:t> da </a:t>
            </a:r>
            <a:r>
              <a:rPr lang="en-US" sz="2000" dirty="0" err="1"/>
              <a:t>recuperação</a:t>
            </a:r>
            <a:r>
              <a:rPr lang="en-US" sz="2000" dirty="0"/>
              <a:t> </a:t>
            </a:r>
            <a:r>
              <a:rPr lang="en-US" sz="2000" dirty="0" err="1"/>
              <a:t>nos</a:t>
            </a:r>
            <a:r>
              <a:rPr lang="en-US" sz="2000" dirty="0"/>
              <a:t> </a:t>
            </a:r>
            <a:r>
              <a:rPr lang="en-US" sz="2000" dirty="0" err="1"/>
              <a:t>afasta</a:t>
            </a:r>
            <a:r>
              <a:rPr lang="en-US" sz="2000" dirty="0"/>
              <a:t> da </a:t>
            </a:r>
            <a:r>
              <a:rPr lang="en-US" sz="2000" dirty="0" err="1"/>
              <a:t>ideia</a:t>
            </a:r>
            <a:r>
              <a:rPr lang="en-US" sz="2000" dirty="0"/>
              <a:t> </a:t>
            </a:r>
            <a:r>
              <a:rPr lang="en-US" sz="2000" dirty="0" err="1"/>
              <a:t>ou</a:t>
            </a:r>
            <a:r>
              <a:rPr lang="en-US" sz="2000" dirty="0"/>
              <a:t> do </a:t>
            </a:r>
            <a:r>
              <a:rPr lang="en-US" sz="2000" dirty="0" err="1"/>
              <a:t>objetivo</a:t>
            </a:r>
            <a:r>
              <a:rPr lang="en-US" sz="2000" dirty="0"/>
              <a:t> de “ser </a:t>
            </a:r>
            <a:r>
              <a:rPr lang="en-US" sz="2000" dirty="0" err="1"/>
              <a:t>curado</a:t>
            </a:r>
            <a:r>
              <a:rPr lang="en-US" sz="2000" dirty="0"/>
              <a:t>” </a:t>
            </a:r>
            <a:r>
              <a:rPr lang="en-US" sz="2000" dirty="0" err="1"/>
              <a:t>ou</a:t>
            </a:r>
            <a:r>
              <a:rPr lang="en-US" sz="2000" dirty="0"/>
              <a:t> “</a:t>
            </a:r>
            <a:r>
              <a:rPr lang="en-US" sz="2000" dirty="0" err="1"/>
              <a:t>voltar</a:t>
            </a:r>
            <a:r>
              <a:rPr lang="en-US" sz="2000" dirty="0"/>
              <a:t> a ser normal”.</a:t>
            </a:r>
          </a:p>
          <a:p>
            <a:pPr lvl="0" algn="just">
              <a:lnSpc>
                <a:spcPct val="100000"/>
              </a:lnSpc>
              <a:spcBef>
                <a:spcPts val="600"/>
              </a:spcBef>
            </a:pPr>
            <a:r>
              <a:rPr lang="en-US" sz="2000" dirty="0"/>
              <a:t>Em </a:t>
            </a:r>
            <a:r>
              <a:rPr lang="en-US" sz="2000" dirty="0" err="1"/>
              <a:t>vez</a:t>
            </a:r>
            <a:r>
              <a:rPr lang="en-US" sz="2000" dirty="0"/>
              <a:t> </a:t>
            </a:r>
            <a:r>
              <a:rPr lang="en-US" sz="2000" dirty="0" err="1"/>
              <a:t>disso</a:t>
            </a:r>
            <a:r>
              <a:rPr lang="en-US" sz="2000" dirty="0"/>
              <a:t>, a </a:t>
            </a:r>
            <a:r>
              <a:rPr lang="en-US" sz="2000" dirty="0" err="1"/>
              <a:t>recuperação</a:t>
            </a:r>
            <a:r>
              <a:rPr lang="en-US" sz="2000" dirty="0"/>
              <a:t> se </a:t>
            </a:r>
            <a:r>
              <a:rPr lang="en-US" sz="2000" dirty="0" err="1"/>
              <a:t>concentra</a:t>
            </a:r>
            <a:r>
              <a:rPr lang="en-US" sz="2000" dirty="0"/>
              <a:t> </a:t>
            </a:r>
            <a:r>
              <a:rPr lang="en-US" sz="2000" dirty="0" err="1"/>
              <a:t>em</a:t>
            </a:r>
            <a:r>
              <a:rPr lang="en-US" sz="2000" dirty="0"/>
              <a:t> </a:t>
            </a:r>
            <a:r>
              <a:rPr lang="en-US" sz="2000" dirty="0" err="1"/>
              <a:t>ganhar</a:t>
            </a:r>
            <a:r>
              <a:rPr lang="en-US" sz="2000" dirty="0"/>
              <a:t> um novo </a:t>
            </a:r>
            <a:r>
              <a:rPr lang="en-US" sz="2000" dirty="0" err="1"/>
              <a:t>sentido</a:t>
            </a:r>
            <a:r>
              <a:rPr lang="en-US" sz="2000" dirty="0"/>
              <a:t> e </a:t>
            </a:r>
            <a:r>
              <a:rPr lang="en-US" sz="2000" dirty="0" err="1"/>
              <a:t>propósito</a:t>
            </a:r>
            <a:r>
              <a:rPr lang="en-US" sz="2000" dirty="0"/>
              <a:t> </a:t>
            </a:r>
            <a:r>
              <a:rPr lang="en-US" sz="2000" dirty="0" err="1"/>
              <a:t>na</a:t>
            </a:r>
            <a:r>
              <a:rPr lang="en-US" sz="2000" dirty="0"/>
              <a:t> </a:t>
            </a:r>
            <a:r>
              <a:rPr lang="en-US" sz="2000" dirty="0" err="1"/>
              <a:t>vida</a:t>
            </a:r>
            <a:r>
              <a:rPr lang="en-US" sz="2000" dirty="0"/>
              <a:t>, ser </a:t>
            </a:r>
            <a:r>
              <a:rPr lang="en-US" sz="2000" dirty="0" err="1"/>
              <a:t>empoderado</a:t>
            </a:r>
            <a:r>
              <a:rPr lang="en-US" sz="2000" dirty="0"/>
              <a:t> e </a:t>
            </a:r>
            <a:r>
              <a:rPr lang="en-US" sz="2000" dirty="0" err="1"/>
              <a:t>capaz</a:t>
            </a:r>
            <a:r>
              <a:rPr lang="en-US" sz="2000" dirty="0"/>
              <a:t> de </a:t>
            </a:r>
            <a:r>
              <a:rPr lang="en-US" sz="2000" dirty="0" err="1"/>
              <a:t>viver</a:t>
            </a:r>
            <a:r>
              <a:rPr lang="en-US" sz="2000" dirty="0"/>
              <a:t> </a:t>
            </a:r>
            <a:r>
              <a:rPr lang="en-US" sz="2000" dirty="0" err="1"/>
              <a:t>uma</a:t>
            </a:r>
            <a:r>
              <a:rPr lang="en-US" sz="2000" dirty="0"/>
              <a:t> </a:t>
            </a:r>
            <a:r>
              <a:rPr lang="en-US" sz="2000" dirty="0" err="1"/>
              <a:t>vida</a:t>
            </a:r>
            <a:r>
              <a:rPr lang="en-US" sz="2000" dirty="0"/>
              <a:t> </a:t>
            </a:r>
            <a:r>
              <a:rPr lang="en-US" sz="2000" dirty="0" err="1"/>
              <a:t>autodirigida</a:t>
            </a:r>
            <a:r>
              <a:rPr lang="en-US" sz="2000" dirty="0"/>
              <a:t>, </a:t>
            </a:r>
            <a:r>
              <a:rPr lang="en-US" sz="2000" dirty="0" err="1"/>
              <a:t>apesar</a:t>
            </a:r>
            <a:r>
              <a:rPr lang="en-US" sz="2000" dirty="0"/>
              <a:t> do que se </a:t>
            </a:r>
            <a:r>
              <a:rPr lang="en-US" sz="2000" dirty="0" err="1"/>
              <a:t>tenha</a:t>
            </a:r>
            <a:r>
              <a:rPr lang="en-US" sz="2000" dirty="0"/>
              <a:t> </a:t>
            </a:r>
            <a:r>
              <a:rPr lang="en-US" sz="2000" dirty="0" err="1"/>
              <a:t>vivido</a:t>
            </a:r>
            <a:r>
              <a:rPr lang="en-US" sz="2000" dirty="0"/>
              <a:t>.</a:t>
            </a:r>
            <a:endParaRPr lang="en-CH" sz="2000" dirty="0"/>
          </a:p>
          <a:p>
            <a:pPr marL="0" indent="0">
              <a:buNone/>
            </a:pPr>
            <a:endParaRPr lang="en-CH" dirty="0"/>
          </a:p>
        </p:txBody>
      </p:sp>
      <p:sp>
        <p:nvSpPr>
          <p:cNvPr id="2" name="Title 1">
            <a:extLst>
              <a:ext uri="{FF2B5EF4-FFF2-40B4-BE49-F238E27FC236}">
                <a16:creationId xmlns:a16="http://schemas.microsoft.com/office/drawing/2014/main" id="{9BADF651-4143-42D8-BD3D-3D5CE9A5A142}"/>
              </a:ext>
            </a:extLst>
          </p:cNvPr>
          <p:cNvSpPr>
            <a:spLocks noGrp="1"/>
          </p:cNvSpPr>
          <p:nvPr>
            <p:ph type="title"/>
          </p:nvPr>
        </p:nvSpPr>
        <p:spPr>
          <a:xfrm>
            <a:off x="388629" y="514614"/>
            <a:ext cx="11060159" cy="432000"/>
          </a:xfrm>
        </p:spPr>
        <p:txBody>
          <a:bodyPr/>
          <a:lstStyle/>
          <a:p>
            <a:pPr algn="ctr"/>
            <a:r>
              <a:rPr lang="en-GB" dirty="0" err="1"/>
              <a:t>Apresentação</a:t>
            </a:r>
            <a:r>
              <a:rPr lang="en-GB" dirty="0"/>
              <a:t>: </a:t>
            </a:r>
            <a:r>
              <a:rPr lang="en-GB" dirty="0" err="1"/>
              <a:t>Recuperação</a:t>
            </a:r>
            <a:r>
              <a:rPr lang="en-GB" dirty="0"/>
              <a:t> – 1</a:t>
            </a:r>
            <a:endParaRPr lang="en-CH" dirty="0"/>
          </a:p>
        </p:txBody>
      </p:sp>
    </p:spTree>
    <p:extLst>
      <p:ext uri="{BB962C8B-B14F-4D97-AF65-F5344CB8AC3E}">
        <p14:creationId xmlns:p14="http://schemas.microsoft.com/office/powerpoint/2010/main" val="18424800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AF434C9-47C1-C640-B3D7-D0A33F06772A}"/>
              </a:ext>
            </a:extLst>
          </p:cNvPr>
          <p:cNvSpPr>
            <a:spLocks noGrp="1"/>
          </p:cNvSpPr>
          <p:nvPr>
            <p:ph type="body" sz="quarter" idx="13"/>
          </p:nvPr>
        </p:nvSpPr>
        <p:spPr>
          <a:xfrm>
            <a:off x="507207" y="1331188"/>
            <a:ext cx="11174400" cy="360000"/>
          </a:xfrm>
        </p:spPr>
        <p:txBody>
          <a:bodyPr/>
          <a:lstStyle/>
          <a:p>
            <a:r>
              <a:rPr lang="en-GB" kern="0" spc="0" dirty="0"/>
              <a:t>O </a:t>
            </a:r>
            <a:r>
              <a:rPr lang="en-GB" kern="0" spc="0" dirty="0" err="1"/>
              <a:t>significado</a:t>
            </a:r>
            <a:r>
              <a:rPr lang="en-GB" kern="0" spc="0" dirty="0"/>
              <a:t> da </a:t>
            </a:r>
            <a:r>
              <a:rPr lang="en-GB" kern="0" spc="0" dirty="0" err="1"/>
              <a:t>recuperação</a:t>
            </a:r>
            <a:r>
              <a:rPr lang="en-GB" kern="0" spc="0" dirty="0"/>
              <a:t> (b) </a:t>
            </a:r>
            <a:endParaRPr lang="en-US" kern="0" spc="0" dirty="0"/>
          </a:p>
        </p:txBody>
      </p:sp>
      <p:sp>
        <p:nvSpPr>
          <p:cNvPr id="3" name="Content Placeholder 2">
            <a:extLst>
              <a:ext uri="{FF2B5EF4-FFF2-40B4-BE49-F238E27FC236}">
                <a16:creationId xmlns:a16="http://schemas.microsoft.com/office/drawing/2014/main" id="{EB84450E-A189-417F-9463-B155C8A5F752}"/>
              </a:ext>
            </a:extLst>
          </p:cNvPr>
          <p:cNvSpPr>
            <a:spLocks noGrp="1"/>
          </p:cNvSpPr>
          <p:nvPr>
            <p:ph sz="quarter" idx="14"/>
          </p:nvPr>
        </p:nvSpPr>
        <p:spPr>
          <a:xfrm>
            <a:off x="507207" y="2275275"/>
            <a:ext cx="11174412" cy="1520111"/>
          </a:xfrm>
        </p:spPr>
        <p:txBody>
          <a:bodyPr/>
          <a:lstStyle/>
          <a:p>
            <a:pPr algn="just"/>
            <a:endParaRPr lang="en-GB" dirty="0"/>
          </a:p>
          <a:p>
            <a:pPr algn="just"/>
            <a:r>
              <a:rPr lang="en-GB" dirty="0"/>
              <a:t>ASHA International (2015) Reshma Valliappan, </a:t>
            </a:r>
            <a:r>
              <a:rPr lang="en-GB" dirty="0" err="1"/>
              <a:t>Índia</a:t>
            </a:r>
            <a:r>
              <a:rPr lang="en-GB" dirty="0"/>
              <a:t>. You Can Recover Project Reshma Valliappan </a:t>
            </a:r>
            <a:r>
              <a:rPr lang="en-GB" dirty="0" err="1"/>
              <a:t>conta</a:t>
            </a:r>
            <a:r>
              <a:rPr lang="en-GB" dirty="0"/>
              <a:t> </a:t>
            </a:r>
            <a:r>
              <a:rPr lang="en-GB" dirty="0" err="1"/>
              <a:t>sua</a:t>
            </a:r>
            <a:r>
              <a:rPr lang="en-GB" dirty="0"/>
              <a:t> </a:t>
            </a:r>
            <a:r>
              <a:rPr lang="en-GB" dirty="0" err="1"/>
              <a:t>história</a:t>
            </a:r>
            <a:r>
              <a:rPr lang="en-GB" dirty="0"/>
              <a:t> </a:t>
            </a:r>
            <a:r>
              <a:rPr lang="en-GB" dirty="0" err="1"/>
              <a:t>pessoal</a:t>
            </a:r>
            <a:r>
              <a:rPr lang="en-GB" dirty="0"/>
              <a:t> </a:t>
            </a:r>
            <a:r>
              <a:rPr lang="en-GB" dirty="0" err="1"/>
              <a:t>sobre</a:t>
            </a:r>
            <a:r>
              <a:rPr lang="en-GB" dirty="0"/>
              <a:t> o que a </a:t>
            </a:r>
            <a:r>
              <a:rPr lang="en-GB" dirty="0" err="1"/>
              <a:t>recuperação</a:t>
            </a:r>
            <a:r>
              <a:rPr lang="en-GB" dirty="0"/>
              <a:t> </a:t>
            </a:r>
            <a:r>
              <a:rPr lang="en-GB" dirty="0" err="1"/>
              <a:t>significa</a:t>
            </a:r>
            <a:r>
              <a:rPr lang="en-GB" dirty="0"/>
              <a:t> para </a:t>
            </a:r>
            <a:r>
              <a:rPr lang="en-GB" dirty="0" err="1"/>
              <a:t>sua</a:t>
            </a:r>
            <a:r>
              <a:rPr lang="en-GB" dirty="0"/>
              <a:t> </a:t>
            </a:r>
            <a:r>
              <a:rPr lang="en-GB" dirty="0" err="1"/>
              <a:t>vida</a:t>
            </a:r>
            <a:r>
              <a:rPr lang="en-GB" dirty="0"/>
              <a:t>. </a:t>
            </a:r>
            <a:r>
              <a:rPr lang="en-GB" dirty="0">
                <a:hlinkClick r:id="rId3"/>
              </a:rPr>
              <a:t>https://youtu.be/E0YbpciUxRk</a:t>
            </a:r>
            <a:r>
              <a:rPr lang="en-GB" dirty="0"/>
              <a:t> </a:t>
            </a:r>
            <a:endParaRPr lang="en-CH" dirty="0"/>
          </a:p>
        </p:txBody>
      </p:sp>
      <p:sp>
        <p:nvSpPr>
          <p:cNvPr id="2" name="Title 1">
            <a:extLst>
              <a:ext uri="{FF2B5EF4-FFF2-40B4-BE49-F238E27FC236}">
                <a16:creationId xmlns:a16="http://schemas.microsoft.com/office/drawing/2014/main" id="{8E3B27F0-B30C-40BE-AA90-4B42845417BF}"/>
              </a:ext>
            </a:extLst>
          </p:cNvPr>
          <p:cNvSpPr>
            <a:spLocks noGrp="1"/>
          </p:cNvSpPr>
          <p:nvPr>
            <p:ph type="title"/>
          </p:nvPr>
        </p:nvSpPr>
        <p:spPr>
          <a:xfrm>
            <a:off x="388629" y="514614"/>
            <a:ext cx="11035107" cy="432000"/>
          </a:xfrm>
        </p:spPr>
        <p:txBody>
          <a:bodyPr/>
          <a:lstStyle/>
          <a:p>
            <a:pPr algn="ctr"/>
            <a:r>
              <a:rPr lang="en-GB" dirty="0" err="1"/>
              <a:t>Apresentação</a:t>
            </a:r>
            <a:r>
              <a:rPr lang="en-GB" dirty="0"/>
              <a:t>: </a:t>
            </a:r>
            <a:r>
              <a:rPr lang="en-GB" dirty="0" err="1"/>
              <a:t>Recuperação</a:t>
            </a:r>
            <a:r>
              <a:rPr lang="en-GB" dirty="0"/>
              <a:t> – 2</a:t>
            </a:r>
            <a:endParaRPr lang="en-CH" dirty="0"/>
          </a:p>
        </p:txBody>
      </p:sp>
    </p:spTree>
    <p:extLst>
      <p:ext uri="{BB962C8B-B14F-4D97-AF65-F5344CB8AC3E}">
        <p14:creationId xmlns:p14="http://schemas.microsoft.com/office/powerpoint/2010/main" val="1040051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A2FB20-CC90-F843-9422-D53758BBD567}"/>
              </a:ext>
            </a:extLst>
          </p:cNvPr>
          <p:cNvSpPr>
            <a:spLocks noGrp="1"/>
          </p:cNvSpPr>
          <p:nvPr>
            <p:ph type="sldNum" sz="quarter" idx="4294967295"/>
          </p:nvPr>
        </p:nvSpPr>
        <p:spPr>
          <a:xfrm>
            <a:off x="10034587" y="6623100"/>
            <a:ext cx="1648619" cy="216000"/>
          </a:xfrm>
          <a:prstGeom prst="rect">
            <a:avLst/>
          </a:prstGeom>
        </p:spPr>
        <p:txBody>
          <a:bodyPr vert="horz" lIns="0" tIns="0" rIns="0" bIns="0" rtlCol="0" anchor="ctr" anchorCtr="0">
            <a:noAutofit/>
          </a:bodyPr>
          <a:lstStyle>
            <a:defPPr>
              <a:defRPr lang="en-US"/>
            </a:defPPr>
            <a:lvl1pPr marL="0" algn="r" defTabSz="2286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fld id="{7FB918AD-5F4D-49AE-B18F-E06A9462217A}" type="slidenum">
              <a:rPr lang="en-US" smtClean="0"/>
              <a:pPr/>
              <a:t>5</a:t>
            </a:fld>
            <a:endParaRPr lang="pt-BR" dirty="0"/>
          </a:p>
        </p:txBody>
      </p:sp>
      <p:sp>
        <p:nvSpPr>
          <p:cNvPr id="4" name="Content Placeholder 3">
            <a:extLst>
              <a:ext uri="{FF2B5EF4-FFF2-40B4-BE49-F238E27FC236}">
                <a16:creationId xmlns:a16="http://schemas.microsoft.com/office/drawing/2014/main" id="{33CC41E0-250C-854E-9DB6-9D416242DC58}"/>
              </a:ext>
            </a:extLst>
          </p:cNvPr>
          <p:cNvSpPr>
            <a:spLocks noGrp="1"/>
          </p:cNvSpPr>
          <p:nvPr>
            <p:ph sz="quarter" idx="14"/>
          </p:nvPr>
        </p:nvSpPr>
        <p:spPr>
          <a:xfrm>
            <a:off x="388630" y="2087385"/>
            <a:ext cx="11174412" cy="3887530"/>
          </a:xfrm>
        </p:spPr>
        <p:txBody>
          <a:bodyPr/>
          <a:lstStyle/>
          <a:p>
            <a:pPr algn="just" rtl="0" fontAlgn="base">
              <a:lnSpc>
                <a:spcPct val="100000"/>
              </a:lnSpc>
              <a:spcBef>
                <a:spcPts val="600"/>
              </a:spcBef>
              <a:buFont typeface="Arial" panose="020B0604020202020204" pitchFamily="34" charset="0"/>
              <a:buChar char="•"/>
            </a:pPr>
            <a:r>
              <a:rPr lang="pt-BR" sz="2000" b="0" i="0" u="none" strike="noStrike" dirty="0">
                <a:solidFill>
                  <a:srgbClr val="000000"/>
                </a:solidFill>
                <a:effectLst/>
              </a:rPr>
              <a:t>“Pessoas estão usando” ou “que usaram anteriormente” serviços sociais e de saúde mental para nos referirmos a pessoas que não necessariamente se identificam como portadoras de eficiência, mas que têm uma variedade de experiências aplicáveis a esse treinamento.</a:t>
            </a:r>
            <a:endParaRPr lang="pt-BR" sz="2000" b="0" i="0" u="none" strike="noStrike" dirty="0">
              <a:solidFill>
                <a:srgbClr val="183F5A"/>
              </a:solidFill>
              <a:effectLst/>
            </a:endParaRPr>
          </a:p>
          <a:p>
            <a:pPr algn="just" rtl="0" fontAlgn="base">
              <a:lnSpc>
                <a:spcPct val="100000"/>
              </a:lnSpc>
              <a:spcBef>
                <a:spcPts val="600"/>
              </a:spcBef>
              <a:buFont typeface="Arial" panose="020B0604020202020204" pitchFamily="34" charset="0"/>
              <a:buChar char="•"/>
            </a:pPr>
            <a:r>
              <a:rPr lang="pt-BR" sz="2000" b="0" i="0" u="none" strike="noStrike" dirty="0">
                <a:solidFill>
                  <a:srgbClr val="000000"/>
                </a:solidFill>
                <a:effectLst/>
              </a:rPr>
              <a:t>O termo “serviços sociais e de saúde mental” refere-se a uma ampla gama de serviços prestados por países nos setores público, privado e não governamental.</a:t>
            </a:r>
            <a:endParaRPr lang="pt-BR" sz="2000" b="0" i="0" u="none" strike="noStrike" dirty="0">
              <a:solidFill>
                <a:srgbClr val="183F5A"/>
              </a:solidFill>
              <a:effectLst/>
            </a:endParaRPr>
          </a:p>
          <a:p>
            <a:pPr algn="just" rtl="0" fontAlgn="base">
              <a:lnSpc>
                <a:spcPct val="100000"/>
              </a:lnSpc>
              <a:spcBef>
                <a:spcPts val="600"/>
              </a:spcBef>
              <a:buFont typeface="Arial" panose="020B0604020202020204" pitchFamily="34" charset="0"/>
              <a:buChar char="•"/>
            </a:pPr>
            <a:r>
              <a:rPr lang="pt-BR" sz="2000" b="0" i="0" u="none" strike="noStrike" dirty="0">
                <a:solidFill>
                  <a:srgbClr val="000000"/>
                </a:solidFill>
                <a:effectLst/>
              </a:rPr>
              <a:t>A terminologia foi adotada para fins de inclusão. </a:t>
            </a:r>
            <a:endParaRPr lang="pt-BR" sz="2000" b="0" i="0" u="none" strike="noStrike" dirty="0">
              <a:solidFill>
                <a:srgbClr val="183F5A"/>
              </a:solidFill>
              <a:effectLst/>
            </a:endParaRPr>
          </a:p>
          <a:p>
            <a:pPr marL="742950" lvl="1" indent="-285750" algn="just" rtl="0" fontAlgn="base">
              <a:lnSpc>
                <a:spcPct val="100000"/>
              </a:lnSpc>
              <a:spcBef>
                <a:spcPts val="600"/>
              </a:spcBef>
              <a:buFont typeface="Arial" panose="020B0604020202020204" pitchFamily="34" charset="0"/>
              <a:buChar char="•"/>
            </a:pPr>
            <a:r>
              <a:rPr lang="pt-BR" b="0" i="0" u="none" strike="noStrike" dirty="0">
                <a:solidFill>
                  <a:srgbClr val="000000"/>
                </a:solidFill>
                <a:effectLst/>
              </a:rPr>
              <a:t>É uma escolha individual se identificar com certas expressões ou conceitos, mas os direitos humanos são aplicáveis a todos, em todos os lugares. </a:t>
            </a:r>
            <a:endParaRPr lang="pt-BR" b="0" i="0" u="none" strike="noStrike" dirty="0">
              <a:solidFill>
                <a:srgbClr val="183F5A"/>
              </a:solidFill>
              <a:effectLst/>
            </a:endParaRPr>
          </a:p>
          <a:p>
            <a:pPr marL="742950" lvl="1" indent="-285750" algn="just" rtl="0" fontAlgn="base">
              <a:lnSpc>
                <a:spcPct val="100000"/>
              </a:lnSpc>
              <a:spcBef>
                <a:spcPts val="600"/>
              </a:spcBef>
              <a:buFont typeface="Arial" panose="020B0604020202020204" pitchFamily="34" charset="0"/>
              <a:buChar char="•"/>
            </a:pPr>
            <a:r>
              <a:rPr lang="pt-BR" b="0" i="0" u="none" strike="noStrike" dirty="0">
                <a:solidFill>
                  <a:srgbClr val="000000"/>
                </a:solidFill>
                <a:effectLst/>
              </a:rPr>
              <a:t>Um diagnóstico ou deficiência nunca deve definir uma pessoa. </a:t>
            </a:r>
            <a:endParaRPr lang="pt-BR" b="0" i="0" u="none" strike="noStrike" dirty="0">
              <a:solidFill>
                <a:srgbClr val="183F5A"/>
              </a:solidFill>
              <a:effectLst/>
            </a:endParaRPr>
          </a:p>
          <a:p>
            <a:pPr marL="742950" lvl="1" indent="-285750" algn="just" rtl="0" fontAlgn="base">
              <a:lnSpc>
                <a:spcPct val="100000"/>
              </a:lnSpc>
              <a:spcBef>
                <a:spcPts val="600"/>
              </a:spcBef>
              <a:buFont typeface="Arial" panose="020B0604020202020204" pitchFamily="34" charset="0"/>
              <a:buChar char="•"/>
            </a:pPr>
            <a:r>
              <a:rPr lang="pt-BR" b="0" i="0" u="none" strike="noStrike" dirty="0">
                <a:solidFill>
                  <a:srgbClr val="000000"/>
                </a:solidFill>
                <a:effectLst/>
              </a:rPr>
              <a:t>Somos todos indivíduos, com um contexto social, personalidade, objetivos, aspirações e relacionamentos com os outros únicos.</a:t>
            </a:r>
            <a:endParaRPr lang="pt-BR" b="0" i="0" u="none" strike="noStrike" dirty="0">
              <a:solidFill>
                <a:srgbClr val="183F5A"/>
              </a:solidFill>
              <a:effectLst/>
            </a:endParaRPr>
          </a:p>
        </p:txBody>
      </p:sp>
      <p:sp>
        <p:nvSpPr>
          <p:cNvPr id="5" name="Title 4">
            <a:extLst>
              <a:ext uri="{FF2B5EF4-FFF2-40B4-BE49-F238E27FC236}">
                <a16:creationId xmlns:a16="http://schemas.microsoft.com/office/drawing/2014/main" id="{2BDC5166-62AE-C942-A8F4-278F608DFDEC}"/>
              </a:ext>
            </a:extLst>
          </p:cNvPr>
          <p:cNvSpPr>
            <a:spLocks noGrp="1"/>
          </p:cNvSpPr>
          <p:nvPr>
            <p:ph type="title"/>
          </p:nvPr>
        </p:nvSpPr>
        <p:spPr>
          <a:xfrm>
            <a:off x="388630" y="514614"/>
            <a:ext cx="11174412" cy="384662"/>
          </a:xfrm>
        </p:spPr>
        <p:txBody>
          <a:bodyPr/>
          <a:lstStyle/>
          <a:p>
            <a:pPr algn="ctr"/>
            <a:r>
              <a:rPr lang="pt-BR" dirty="0"/>
              <a:t>Algumas palavras sobre a terminologia utilizada neste treinamento – 2</a:t>
            </a:r>
          </a:p>
        </p:txBody>
      </p:sp>
    </p:spTree>
    <p:extLst>
      <p:ext uri="{BB962C8B-B14F-4D97-AF65-F5344CB8AC3E}">
        <p14:creationId xmlns:p14="http://schemas.microsoft.com/office/powerpoint/2010/main" val="41848251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A323623-ECDA-9A4E-A161-090872F6D11F}"/>
              </a:ext>
            </a:extLst>
          </p:cNvPr>
          <p:cNvSpPr>
            <a:spLocks noGrp="1"/>
          </p:cNvSpPr>
          <p:nvPr>
            <p:ph type="body" sz="quarter" idx="13"/>
          </p:nvPr>
        </p:nvSpPr>
        <p:spPr>
          <a:xfrm>
            <a:off x="507207" y="1472706"/>
            <a:ext cx="11174400" cy="360000"/>
          </a:xfrm>
        </p:spPr>
        <p:txBody>
          <a:bodyPr/>
          <a:lstStyle/>
          <a:p>
            <a:r>
              <a:rPr lang="en-GB" kern="0" spc="0" dirty="0"/>
              <a:t>O </a:t>
            </a:r>
            <a:r>
              <a:rPr lang="en-GB" kern="0" spc="0" dirty="0" err="1"/>
              <a:t>significado</a:t>
            </a:r>
            <a:r>
              <a:rPr lang="en-GB" kern="0" spc="0" dirty="0"/>
              <a:t> da </a:t>
            </a:r>
            <a:r>
              <a:rPr lang="en-GB" kern="0" spc="0" dirty="0" err="1"/>
              <a:t>recuperação</a:t>
            </a:r>
            <a:r>
              <a:rPr lang="en-GB" kern="0" spc="0" dirty="0"/>
              <a:t> (c) </a:t>
            </a:r>
            <a:endParaRPr lang="en-US" kern="0" spc="0" dirty="0"/>
          </a:p>
        </p:txBody>
      </p:sp>
      <p:sp>
        <p:nvSpPr>
          <p:cNvPr id="3" name="Content Placeholder 2">
            <a:extLst>
              <a:ext uri="{FF2B5EF4-FFF2-40B4-BE49-F238E27FC236}">
                <a16:creationId xmlns:a16="http://schemas.microsoft.com/office/drawing/2014/main" id="{0D024986-B5D1-48AA-95D5-9D34E7426839}"/>
              </a:ext>
            </a:extLst>
          </p:cNvPr>
          <p:cNvSpPr>
            <a:spLocks noGrp="1"/>
          </p:cNvSpPr>
          <p:nvPr>
            <p:ph sz="quarter" idx="14"/>
          </p:nvPr>
        </p:nvSpPr>
        <p:spPr>
          <a:xfrm>
            <a:off x="507207" y="2358798"/>
            <a:ext cx="11174412" cy="1917812"/>
          </a:xfrm>
        </p:spPr>
        <p:txBody>
          <a:bodyPr/>
          <a:lstStyle/>
          <a:p>
            <a:pPr lvl="0" algn="just">
              <a:lnSpc>
                <a:spcPct val="100000"/>
              </a:lnSpc>
              <a:spcBef>
                <a:spcPts val="600"/>
              </a:spcBef>
            </a:pPr>
            <a:r>
              <a:rPr lang="en-US" dirty="0"/>
              <a:t>Todos </a:t>
            </a:r>
            <a:r>
              <a:rPr lang="en-US" dirty="0" err="1"/>
              <a:t>enfrentam</a:t>
            </a:r>
            <a:r>
              <a:rPr lang="en-US" dirty="0"/>
              <a:t> </a:t>
            </a:r>
            <a:r>
              <a:rPr lang="en-US" dirty="0" err="1"/>
              <a:t>desafios</a:t>
            </a:r>
            <a:r>
              <a:rPr lang="en-US" dirty="0"/>
              <a:t> no </a:t>
            </a:r>
            <a:r>
              <a:rPr lang="en-US" dirty="0" err="1"/>
              <a:t>caminho</a:t>
            </a:r>
            <a:r>
              <a:rPr lang="en-US" dirty="0"/>
              <a:t> para a </a:t>
            </a:r>
            <a:r>
              <a:rPr lang="en-US" dirty="0" err="1"/>
              <a:t>recuperação</a:t>
            </a:r>
            <a:r>
              <a:rPr lang="en-US" dirty="0"/>
              <a:t>.</a:t>
            </a:r>
          </a:p>
          <a:p>
            <a:pPr lvl="0" algn="just">
              <a:lnSpc>
                <a:spcPct val="100000"/>
              </a:lnSpc>
              <a:spcBef>
                <a:spcPts val="600"/>
              </a:spcBef>
            </a:pPr>
            <a:r>
              <a:rPr lang="en-US" dirty="0" err="1"/>
              <a:t>Embora</a:t>
            </a:r>
            <a:r>
              <a:rPr lang="en-US" dirty="0"/>
              <a:t> a </a:t>
            </a:r>
            <a:r>
              <a:rPr lang="en-US" dirty="0" err="1"/>
              <a:t>recuperação</a:t>
            </a:r>
            <a:r>
              <a:rPr lang="en-US" dirty="0"/>
              <a:t> </a:t>
            </a:r>
            <a:r>
              <a:rPr lang="en-US" dirty="0" err="1"/>
              <a:t>seja</a:t>
            </a:r>
            <a:r>
              <a:rPr lang="en-US" dirty="0"/>
              <a:t> </a:t>
            </a:r>
            <a:r>
              <a:rPr lang="en-US" b="1" u="sng" dirty="0" err="1"/>
              <a:t>única</a:t>
            </a:r>
            <a:r>
              <a:rPr lang="en-US" b="1" u="sng" dirty="0"/>
              <a:t> e </a:t>
            </a:r>
            <a:r>
              <a:rPr lang="en-US" b="1" u="sng" dirty="0" err="1"/>
              <a:t>pessoal</a:t>
            </a:r>
            <a:r>
              <a:rPr lang="en-US" b="1" u="sng" dirty="0"/>
              <a:t>,</a:t>
            </a:r>
            <a:r>
              <a:rPr lang="en-US" dirty="0"/>
              <a:t> </a:t>
            </a:r>
            <a:r>
              <a:rPr lang="en-US" dirty="0" err="1"/>
              <a:t>muitos</a:t>
            </a:r>
            <a:r>
              <a:rPr lang="en-US" dirty="0"/>
              <a:t> </a:t>
            </a:r>
            <a:r>
              <a:rPr lang="en-US" dirty="0" err="1"/>
              <a:t>elementos</a:t>
            </a:r>
            <a:r>
              <a:rPr lang="en-US" dirty="0"/>
              <a:t> são </a:t>
            </a:r>
            <a:r>
              <a:rPr lang="en-US" dirty="0" err="1"/>
              <a:t>influenciados</a:t>
            </a:r>
            <a:r>
              <a:rPr lang="en-US" dirty="0"/>
              <a:t> </a:t>
            </a:r>
            <a:r>
              <a:rPr lang="en-US" dirty="0" err="1"/>
              <a:t>pelas</a:t>
            </a:r>
            <a:r>
              <a:rPr lang="en-US" dirty="0"/>
              <a:t> </a:t>
            </a:r>
            <a:r>
              <a:rPr lang="en-US" dirty="0" err="1"/>
              <a:t>relações</a:t>
            </a:r>
            <a:r>
              <a:rPr lang="en-US" dirty="0"/>
              <a:t> e </a:t>
            </a:r>
            <a:r>
              <a:rPr lang="en-US" dirty="0" err="1"/>
              <a:t>interações</a:t>
            </a:r>
            <a:r>
              <a:rPr lang="en-US" dirty="0"/>
              <a:t> entre as pessoas, </a:t>
            </a:r>
            <a:r>
              <a:rPr lang="en-US" dirty="0" err="1"/>
              <a:t>bem</a:t>
            </a:r>
            <a:r>
              <a:rPr lang="en-US" dirty="0"/>
              <a:t> como </a:t>
            </a:r>
            <a:r>
              <a:rPr lang="en-US" dirty="0" err="1"/>
              <a:t>pelo</a:t>
            </a:r>
            <a:r>
              <a:rPr lang="en-US" dirty="0"/>
              <a:t> </a:t>
            </a:r>
            <a:r>
              <a:rPr lang="en-US" dirty="0" err="1"/>
              <a:t>ambiente</a:t>
            </a:r>
            <a:r>
              <a:rPr lang="en-US" dirty="0"/>
              <a:t> social e </a:t>
            </a:r>
            <a:r>
              <a:rPr lang="en-US" dirty="0" err="1"/>
              <a:t>político</a:t>
            </a:r>
            <a:r>
              <a:rPr lang="en-US" dirty="0"/>
              <a:t>.</a:t>
            </a:r>
          </a:p>
          <a:p>
            <a:pPr lvl="0" algn="just">
              <a:lnSpc>
                <a:spcPct val="100000"/>
              </a:lnSpc>
              <a:spcBef>
                <a:spcPts val="600"/>
              </a:spcBef>
            </a:pPr>
            <a:r>
              <a:rPr lang="en-US" dirty="0" err="1"/>
              <a:t>Muitas</a:t>
            </a:r>
            <a:r>
              <a:rPr lang="en-US" dirty="0"/>
              <a:t> </a:t>
            </a:r>
            <a:r>
              <a:rPr lang="en-US" dirty="0" err="1"/>
              <a:t>vezes</a:t>
            </a:r>
            <a:r>
              <a:rPr lang="en-US" dirty="0"/>
              <a:t>, esses </a:t>
            </a:r>
            <a:r>
              <a:rPr lang="en-US" dirty="0" err="1"/>
              <a:t>elementos</a:t>
            </a:r>
            <a:r>
              <a:rPr lang="en-US" dirty="0"/>
              <a:t> </a:t>
            </a:r>
            <a:r>
              <a:rPr lang="en-US" dirty="0" err="1"/>
              <a:t>criam</a:t>
            </a:r>
            <a:r>
              <a:rPr lang="en-US" dirty="0"/>
              <a:t> </a:t>
            </a:r>
            <a:r>
              <a:rPr lang="en-US" dirty="0" err="1"/>
              <a:t>barreiras</a:t>
            </a:r>
            <a:r>
              <a:rPr lang="en-US" dirty="0"/>
              <a:t> à </a:t>
            </a:r>
            <a:r>
              <a:rPr lang="en-US" dirty="0" err="1"/>
              <a:t>recuperação</a:t>
            </a:r>
            <a:r>
              <a:rPr lang="en-US" dirty="0"/>
              <a:t>.</a:t>
            </a:r>
            <a:endParaRPr lang="en-CH" dirty="0"/>
          </a:p>
        </p:txBody>
      </p:sp>
      <p:sp>
        <p:nvSpPr>
          <p:cNvPr id="2" name="Title 1">
            <a:extLst>
              <a:ext uri="{FF2B5EF4-FFF2-40B4-BE49-F238E27FC236}">
                <a16:creationId xmlns:a16="http://schemas.microsoft.com/office/drawing/2014/main" id="{F3214C71-B713-4BC2-BCCC-FEA98F366868}"/>
              </a:ext>
            </a:extLst>
          </p:cNvPr>
          <p:cNvSpPr>
            <a:spLocks noGrp="1"/>
          </p:cNvSpPr>
          <p:nvPr>
            <p:ph type="title"/>
          </p:nvPr>
        </p:nvSpPr>
        <p:spPr>
          <a:xfrm>
            <a:off x="388629" y="514614"/>
            <a:ext cx="11085211" cy="432000"/>
          </a:xfrm>
        </p:spPr>
        <p:txBody>
          <a:bodyPr/>
          <a:lstStyle/>
          <a:p>
            <a:pPr algn="ctr"/>
            <a:r>
              <a:rPr lang="en-GB" dirty="0" err="1"/>
              <a:t>Apresentação</a:t>
            </a:r>
            <a:r>
              <a:rPr lang="en-GB" dirty="0"/>
              <a:t>: </a:t>
            </a:r>
            <a:r>
              <a:rPr lang="en-GB" dirty="0" err="1"/>
              <a:t>Recuperação</a:t>
            </a:r>
            <a:r>
              <a:rPr lang="en-GB" dirty="0"/>
              <a:t> – 3</a:t>
            </a:r>
            <a:endParaRPr lang="en-CH" dirty="0"/>
          </a:p>
        </p:txBody>
      </p:sp>
    </p:spTree>
    <p:extLst>
      <p:ext uri="{BB962C8B-B14F-4D97-AF65-F5344CB8AC3E}">
        <p14:creationId xmlns:p14="http://schemas.microsoft.com/office/powerpoint/2010/main" val="6288090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BC8021A-9090-5547-A083-F97D041C4E8B}"/>
              </a:ext>
            </a:extLst>
          </p:cNvPr>
          <p:cNvSpPr>
            <a:spLocks noGrp="1"/>
          </p:cNvSpPr>
          <p:nvPr>
            <p:ph type="body" sz="quarter" idx="13"/>
          </p:nvPr>
        </p:nvSpPr>
        <p:spPr>
          <a:xfrm>
            <a:off x="507207" y="1748278"/>
            <a:ext cx="11174400" cy="360000"/>
          </a:xfrm>
        </p:spPr>
        <p:txBody>
          <a:bodyPr/>
          <a:lstStyle/>
          <a:p>
            <a:r>
              <a:rPr lang="en-GB" kern="0" spc="0" dirty="0" err="1"/>
              <a:t>Barreiras</a:t>
            </a:r>
            <a:r>
              <a:rPr lang="en-GB" kern="0" spc="0" dirty="0"/>
              <a:t> à </a:t>
            </a:r>
            <a:r>
              <a:rPr lang="en-GB" kern="0" spc="0" dirty="0" err="1"/>
              <a:t>recuperação</a:t>
            </a:r>
            <a:r>
              <a:rPr lang="en-GB" kern="0" spc="0" dirty="0"/>
              <a:t> (a) </a:t>
            </a:r>
            <a:endParaRPr lang="en-US" kern="0" spc="0" dirty="0"/>
          </a:p>
        </p:txBody>
      </p:sp>
      <p:sp>
        <p:nvSpPr>
          <p:cNvPr id="3" name="Content Placeholder 2">
            <a:extLst>
              <a:ext uri="{FF2B5EF4-FFF2-40B4-BE49-F238E27FC236}">
                <a16:creationId xmlns:a16="http://schemas.microsoft.com/office/drawing/2014/main" id="{B353CC39-8896-4BA5-803D-A42F89D10143}"/>
              </a:ext>
            </a:extLst>
          </p:cNvPr>
          <p:cNvSpPr>
            <a:spLocks noGrp="1"/>
          </p:cNvSpPr>
          <p:nvPr>
            <p:ph sz="quarter" idx="14"/>
          </p:nvPr>
        </p:nvSpPr>
        <p:spPr>
          <a:xfrm>
            <a:off x="507183" y="1919737"/>
            <a:ext cx="11174412" cy="2217108"/>
          </a:xfrm>
        </p:spPr>
        <p:txBody>
          <a:bodyPr/>
          <a:lstStyle/>
          <a:p>
            <a:endParaRPr lang="en-US" dirty="0"/>
          </a:p>
          <a:p>
            <a:pPr marL="0" indent="0" algn="ctr">
              <a:buNone/>
            </a:pPr>
            <a:endParaRPr lang="en-US" sz="2500" b="1" i="1" dirty="0"/>
          </a:p>
          <a:p>
            <a:pPr marL="0" indent="0" algn="ctr">
              <a:buNone/>
            </a:pPr>
            <a:endParaRPr lang="en-US" sz="2500" b="1" i="1" dirty="0"/>
          </a:p>
          <a:p>
            <a:pPr marL="0" indent="0" algn="ctr">
              <a:buNone/>
            </a:pPr>
            <a:r>
              <a:rPr lang="en-US" sz="2500" b="1" i="1" dirty="0"/>
              <a:t>O que </a:t>
            </a:r>
            <a:r>
              <a:rPr lang="en-US" sz="2500" b="1" i="1" dirty="0" err="1"/>
              <a:t>pode</a:t>
            </a:r>
            <a:r>
              <a:rPr lang="en-US" sz="2500" b="1" i="1" dirty="0"/>
              <a:t> </a:t>
            </a:r>
            <a:r>
              <a:rPr lang="en-US" sz="2500" b="1" i="1" dirty="0" err="1"/>
              <a:t>dificultar</a:t>
            </a:r>
            <a:r>
              <a:rPr lang="en-US" sz="2500" b="1" i="1" dirty="0"/>
              <a:t> a </a:t>
            </a:r>
            <a:r>
              <a:rPr lang="en-US" sz="2500" b="1" i="1" dirty="0" err="1"/>
              <a:t>recuperação</a:t>
            </a:r>
            <a:r>
              <a:rPr lang="en-US" sz="2500" b="1" i="1" dirty="0"/>
              <a:t> de </a:t>
            </a:r>
            <a:r>
              <a:rPr lang="en-US" sz="2500" b="1" i="1" dirty="0" err="1"/>
              <a:t>pessoas</a:t>
            </a:r>
            <a:r>
              <a:rPr lang="en-US" sz="2500" b="1" i="1" dirty="0"/>
              <a:t> com </a:t>
            </a:r>
            <a:r>
              <a:rPr lang="en-US" sz="2500" b="1" i="1" dirty="0" err="1"/>
              <a:t>deficiências</a:t>
            </a:r>
            <a:r>
              <a:rPr lang="en-US" sz="2500" b="1" i="1" dirty="0"/>
              <a:t> </a:t>
            </a:r>
            <a:r>
              <a:rPr lang="en-US" sz="2500" b="1" i="1" dirty="0" err="1"/>
              <a:t>psicossociais</a:t>
            </a:r>
            <a:r>
              <a:rPr lang="en-US" sz="2500" b="1" i="1" dirty="0"/>
              <a:t>, </a:t>
            </a:r>
            <a:r>
              <a:rPr lang="en-US" sz="2500" b="1" i="1" dirty="0" err="1"/>
              <a:t>intelectuais</a:t>
            </a:r>
            <a:r>
              <a:rPr lang="en-US" sz="2500" b="1" i="1" dirty="0"/>
              <a:t> </a:t>
            </a:r>
            <a:r>
              <a:rPr lang="en-US" sz="2500" b="1" i="1" dirty="0" err="1"/>
              <a:t>ou</a:t>
            </a:r>
            <a:r>
              <a:rPr lang="en-US" sz="2500" b="1" i="1" dirty="0"/>
              <a:t> </a:t>
            </a:r>
            <a:r>
              <a:rPr lang="en-US" sz="2500" b="1" i="1" dirty="0" err="1"/>
              <a:t>cognitivas</a:t>
            </a:r>
            <a:r>
              <a:rPr lang="en-US" sz="2500" b="1" i="1" dirty="0"/>
              <a:t>? </a:t>
            </a:r>
            <a:endParaRPr lang="en-CH" sz="2500" b="1" i="1" dirty="0"/>
          </a:p>
          <a:p>
            <a:endParaRPr lang="en-CH" dirty="0"/>
          </a:p>
        </p:txBody>
      </p:sp>
      <p:sp>
        <p:nvSpPr>
          <p:cNvPr id="2" name="Title 1">
            <a:extLst>
              <a:ext uri="{FF2B5EF4-FFF2-40B4-BE49-F238E27FC236}">
                <a16:creationId xmlns:a16="http://schemas.microsoft.com/office/drawing/2014/main" id="{7D47419F-8203-4803-8EEE-BBE6BEC48EB7}"/>
              </a:ext>
            </a:extLst>
          </p:cNvPr>
          <p:cNvSpPr>
            <a:spLocks noGrp="1"/>
          </p:cNvSpPr>
          <p:nvPr>
            <p:ph type="title"/>
          </p:nvPr>
        </p:nvSpPr>
        <p:spPr>
          <a:xfrm>
            <a:off x="388629" y="514614"/>
            <a:ext cx="11292977" cy="432000"/>
          </a:xfrm>
        </p:spPr>
        <p:txBody>
          <a:bodyPr/>
          <a:lstStyle/>
          <a:p>
            <a:pPr algn="ctr"/>
            <a:r>
              <a:rPr lang="en-GB" dirty="0" err="1"/>
              <a:t>Apresentação</a:t>
            </a:r>
            <a:r>
              <a:rPr lang="en-GB" dirty="0"/>
              <a:t>: </a:t>
            </a:r>
            <a:r>
              <a:rPr lang="en-GB" dirty="0" err="1"/>
              <a:t>Recuperação</a:t>
            </a:r>
            <a:r>
              <a:rPr lang="en-GB" dirty="0"/>
              <a:t> – 4</a:t>
            </a:r>
            <a:endParaRPr lang="en-CH" dirty="0"/>
          </a:p>
        </p:txBody>
      </p:sp>
    </p:spTree>
    <p:extLst>
      <p:ext uri="{BB962C8B-B14F-4D97-AF65-F5344CB8AC3E}">
        <p14:creationId xmlns:p14="http://schemas.microsoft.com/office/powerpoint/2010/main" val="11138087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E23948E-CE74-794D-B0E5-05B967A730DA}"/>
              </a:ext>
            </a:extLst>
          </p:cNvPr>
          <p:cNvSpPr>
            <a:spLocks noGrp="1"/>
          </p:cNvSpPr>
          <p:nvPr>
            <p:ph type="body" sz="quarter" idx="13"/>
          </p:nvPr>
        </p:nvSpPr>
        <p:spPr>
          <a:xfrm>
            <a:off x="507207" y="1009244"/>
            <a:ext cx="11174400" cy="360000"/>
          </a:xfrm>
        </p:spPr>
        <p:txBody>
          <a:bodyPr/>
          <a:lstStyle/>
          <a:p>
            <a:r>
              <a:rPr lang="en-GB" kern="0" spc="0" dirty="0" err="1"/>
              <a:t>Barreiras</a:t>
            </a:r>
            <a:r>
              <a:rPr lang="en-GB" kern="0" spc="0" dirty="0"/>
              <a:t> à </a:t>
            </a:r>
            <a:r>
              <a:rPr lang="en-GB" kern="0" spc="0" dirty="0" err="1"/>
              <a:t>recuperação</a:t>
            </a:r>
            <a:r>
              <a:rPr lang="en-GB" kern="0" spc="0" dirty="0"/>
              <a:t> (b) </a:t>
            </a:r>
            <a:endParaRPr lang="en-US" kern="0" spc="0" dirty="0"/>
          </a:p>
        </p:txBody>
      </p:sp>
      <p:sp>
        <p:nvSpPr>
          <p:cNvPr id="3" name="Content Placeholder 2">
            <a:extLst>
              <a:ext uri="{FF2B5EF4-FFF2-40B4-BE49-F238E27FC236}">
                <a16:creationId xmlns:a16="http://schemas.microsoft.com/office/drawing/2014/main" id="{EA76361E-BBA5-4503-89E5-5649694DDEB0}"/>
              </a:ext>
            </a:extLst>
          </p:cNvPr>
          <p:cNvSpPr>
            <a:spLocks noGrp="1"/>
          </p:cNvSpPr>
          <p:nvPr>
            <p:ph sz="quarter" idx="14"/>
          </p:nvPr>
        </p:nvSpPr>
        <p:spPr>
          <a:xfrm>
            <a:off x="700892" y="1511188"/>
            <a:ext cx="5396700" cy="4832198"/>
          </a:xfrm>
        </p:spPr>
        <p:txBody>
          <a:bodyPr/>
          <a:lstStyle/>
          <a:p>
            <a:pPr marL="0" indent="0" algn="just">
              <a:lnSpc>
                <a:spcPct val="100000"/>
              </a:lnSpc>
              <a:spcBef>
                <a:spcPts val="600"/>
              </a:spcBef>
              <a:buNone/>
            </a:pPr>
            <a:r>
              <a:rPr lang="en-US" sz="2000" b="1" dirty="0"/>
              <a:t>As </a:t>
            </a:r>
            <a:r>
              <a:rPr lang="en-US" sz="2000" b="1" dirty="0" err="1"/>
              <a:t>barreiras</a:t>
            </a:r>
            <a:r>
              <a:rPr lang="en-US" sz="2000" b="1" dirty="0"/>
              <a:t> à </a:t>
            </a:r>
            <a:r>
              <a:rPr lang="en-US" sz="2000" b="1" dirty="0" err="1"/>
              <a:t>recuperação</a:t>
            </a:r>
            <a:r>
              <a:rPr lang="en-US" sz="2000" b="1" dirty="0"/>
              <a:t> </a:t>
            </a:r>
            <a:r>
              <a:rPr lang="en-US" sz="2000" b="1" dirty="0" err="1"/>
              <a:t>podem</a:t>
            </a:r>
            <a:r>
              <a:rPr lang="en-US" sz="2000" b="1" dirty="0"/>
              <a:t> </a:t>
            </a:r>
            <a:r>
              <a:rPr lang="en-US" sz="2000" b="1" dirty="0" err="1"/>
              <a:t>incluir</a:t>
            </a:r>
            <a:r>
              <a:rPr lang="en-US" sz="2000" b="1" dirty="0"/>
              <a:t>:</a:t>
            </a:r>
          </a:p>
          <a:p>
            <a:pPr algn="just">
              <a:lnSpc>
                <a:spcPct val="100000"/>
              </a:lnSpc>
              <a:spcBef>
                <a:spcPts val="600"/>
              </a:spcBef>
            </a:pPr>
            <a:r>
              <a:rPr lang="en-US" sz="2000" dirty="0"/>
              <a:t>Falta de </a:t>
            </a:r>
            <a:r>
              <a:rPr lang="en-US" sz="2000" dirty="0" err="1"/>
              <a:t>identidade</a:t>
            </a:r>
            <a:r>
              <a:rPr lang="en-US" sz="2000" dirty="0"/>
              <a:t>, </a:t>
            </a:r>
            <a:r>
              <a:rPr lang="en-US" sz="2000" dirty="0" err="1"/>
              <a:t>autoestima</a:t>
            </a:r>
            <a:r>
              <a:rPr lang="en-US" sz="2000" dirty="0"/>
              <a:t> e </a:t>
            </a:r>
            <a:r>
              <a:rPr lang="en-US" sz="2000" dirty="0" err="1"/>
              <a:t>esperança</a:t>
            </a:r>
            <a:r>
              <a:rPr lang="en-US" sz="2000" dirty="0"/>
              <a:t>.</a:t>
            </a:r>
          </a:p>
          <a:p>
            <a:pPr algn="just">
              <a:lnSpc>
                <a:spcPct val="100000"/>
              </a:lnSpc>
              <a:spcBef>
                <a:spcPts val="600"/>
              </a:spcBef>
            </a:pPr>
            <a:r>
              <a:rPr lang="en-US" sz="2000" dirty="0"/>
              <a:t>Maus-</a:t>
            </a:r>
            <a:r>
              <a:rPr lang="en-US" sz="2000" dirty="0" err="1"/>
              <a:t>tratos</a:t>
            </a:r>
            <a:r>
              <a:rPr lang="en-US" sz="2000" dirty="0"/>
              <a:t>, </a:t>
            </a:r>
            <a:r>
              <a:rPr lang="en-US" sz="2000" dirty="0" err="1"/>
              <a:t>negligência</a:t>
            </a:r>
            <a:r>
              <a:rPr lang="en-US" sz="2000" dirty="0"/>
              <a:t>, </a:t>
            </a:r>
            <a:r>
              <a:rPr lang="en-US" sz="2000" dirty="0" err="1"/>
              <a:t>abuso</a:t>
            </a:r>
            <a:r>
              <a:rPr lang="en-US" sz="2000" dirty="0"/>
              <a:t> </a:t>
            </a:r>
            <a:r>
              <a:rPr lang="en-US" sz="2000" dirty="0" err="1"/>
              <a:t>ou</a:t>
            </a:r>
            <a:r>
              <a:rPr lang="en-US" sz="2000" dirty="0"/>
              <a:t> trauma.</a:t>
            </a:r>
          </a:p>
          <a:p>
            <a:pPr algn="just">
              <a:lnSpc>
                <a:spcPct val="100000"/>
              </a:lnSpc>
              <a:spcBef>
                <a:spcPts val="600"/>
              </a:spcBef>
            </a:pPr>
            <a:r>
              <a:rPr lang="en-US" sz="2000" dirty="0" err="1"/>
              <a:t>Pobreza</a:t>
            </a:r>
            <a:r>
              <a:rPr lang="en-US" sz="2000" dirty="0"/>
              <a:t>.</a:t>
            </a:r>
          </a:p>
          <a:p>
            <a:pPr algn="just">
              <a:lnSpc>
                <a:spcPct val="100000"/>
              </a:lnSpc>
              <a:spcBef>
                <a:spcPts val="600"/>
              </a:spcBef>
            </a:pPr>
            <a:r>
              <a:rPr lang="en-US" sz="2000" dirty="0"/>
              <a:t>Falta de </a:t>
            </a:r>
            <a:r>
              <a:rPr lang="en-US" sz="2000" dirty="0" err="1"/>
              <a:t>oportunidades</a:t>
            </a:r>
            <a:r>
              <a:rPr lang="en-US" sz="2000" dirty="0"/>
              <a:t> </a:t>
            </a:r>
            <a:r>
              <a:rPr lang="en-US" sz="2000" dirty="0" err="1"/>
              <a:t>educacionais</a:t>
            </a:r>
            <a:r>
              <a:rPr lang="en-US" sz="2000" dirty="0"/>
              <a:t>, de </a:t>
            </a:r>
            <a:r>
              <a:rPr lang="en-US" sz="2000" dirty="0" err="1"/>
              <a:t>geração</a:t>
            </a:r>
            <a:r>
              <a:rPr lang="en-US" sz="2000" dirty="0"/>
              <a:t> de </a:t>
            </a:r>
            <a:r>
              <a:rPr lang="en-US" sz="2000" dirty="0" err="1"/>
              <a:t>renda</a:t>
            </a:r>
            <a:r>
              <a:rPr lang="en-US" sz="2000" dirty="0"/>
              <a:t>, </a:t>
            </a:r>
            <a:r>
              <a:rPr lang="en-US" sz="2000" dirty="0" err="1"/>
              <a:t>sociais</a:t>
            </a:r>
            <a:r>
              <a:rPr lang="en-US" sz="2000" dirty="0"/>
              <a:t> e </a:t>
            </a:r>
            <a:r>
              <a:rPr lang="en-US" sz="2000" dirty="0" err="1"/>
              <a:t>outras</a:t>
            </a:r>
            <a:r>
              <a:rPr lang="en-US" sz="2000" dirty="0"/>
              <a:t>.</a:t>
            </a:r>
          </a:p>
          <a:p>
            <a:pPr algn="just">
              <a:lnSpc>
                <a:spcPct val="100000"/>
              </a:lnSpc>
              <a:spcBef>
                <a:spcPts val="600"/>
              </a:spcBef>
            </a:pPr>
            <a:r>
              <a:rPr lang="en-US" sz="2000" dirty="0" err="1"/>
              <a:t>Exclusão</a:t>
            </a:r>
            <a:r>
              <a:rPr lang="en-US" sz="2000" dirty="0"/>
              <a:t> da </a:t>
            </a:r>
            <a:r>
              <a:rPr lang="en-US" sz="2000" dirty="0" err="1"/>
              <a:t>família</a:t>
            </a:r>
            <a:r>
              <a:rPr lang="en-US" sz="2000" dirty="0"/>
              <a:t>, dos amigos, das redes </a:t>
            </a:r>
            <a:r>
              <a:rPr lang="en-US" sz="2000" dirty="0" err="1"/>
              <a:t>sociais</a:t>
            </a:r>
            <a:r>
              <a:rPr lang="en-US" sz="2000" dirty="0"/>
              <a:t>/de </a:t>
            </a:r>
            <a:r>
              <a:rPr lang="en-US" sz="2000" dirty="0" err="1"/>
              <a:t>apoio</a:t>
            </a:r>
            <a:r>
              <a:rPr lang="en-US" sz="2000" dirty="0"/>
              <a:t> e da </a:t>
            </a:r>
            <a:r>
              <a:rPr lang="en-US" sz="2000" dirty="0" err="1"/>
              <a:t>comunidade</a:t>
            </a:r>
            <a:r>
              <a:rPr lang="en-US" sz="2000" dirty="0"/>
              <a:t>.</a:t>
            </a:r>
          </a:p>
          <a:p>
            <a:pPr algn="just">
              <a:lnSpc>
                <a:spcPct val="100000"/>
              </a:lnSpc>
              <a:spcBef>
                <a:spcPts val="600"/>
              </a:spcBef>
            </a:pPr>
            <a:r>
              <a:rPr lang="en-US" sz="2000" dirty="0" err="1"/>
              <a:t>Sentimentos</a:t>
            </a:r>
            <a:r>
              <a:rPr lang="en-US" sz="2000" dirty="0"/>
              <a:t> de </a:t>
            </a:r>
            <a:r>
              <a:rPr lang="en-US" sz="2000" dirty="0" err="1"/>
              <a:t>isolamento</a:t>
            </a:r>
            <a:r>
              <a:rPr lang="en-US" sz="2000" dirty="0"/>
              <a:t> e </a:t>
            </a:r>
            <a:r>
              <a:rPr lang="en-US" sz="2000" dirty="0" err="1"/>
              <a:t>falta</a:t>
            </a:r>
            <a:r>
              <a:rPr lang="en-US" sz="2000" dirty="0"/>
              <a:t> de </a:t>
            </a:r>
            <a:r>
              <a:rPr lang="en-US" sz="2000" dirty="0" err="1"/>
              <a:t>apoio</a:t>
            </a:r>
            <a:r>
              <a:rPr lang="en-US" sz="2000" dirty="0"/>
              <a:t>.</a:t>
            </a:r>
          </a:p>
          <a:p>
            <a:pPr algn="just">
              <a:lnSpc>
                <a:spcPct val="100000"/>
              </a:lnSpc>
              <a:spcBef>
                <a:spcPts val="600"/>
              </a:spcBef>
            </a:pPr>
            <a:r>
              <a:rPr lang="en-US" sz="2000" dirty="0" err="1"/>
              <a:t>Experiência</a:t>
            </a:r>
            <a:r>
              <a:rPr lang="en-US" sz="2000" dirty="0"/>
              <a:t> de </a:t>
            </a:r>
            <a:r>
              <a:rPr lang="en-US" sz="2000" dirty="0" err="1"/>
              <a:t>estigma</a:t>
            </a:r>
            <a:r>
              <a:rPr lang="en-US" sz="2000" dirty="0"/>
              <a:t> e </a:t>
            </a:r>
            <a:r>
              <a:rPr lang="en-US" sz="2000" dirty="0" err="1"/>
              <a:t>discriminação</a:t>
            </a:r>
            <a:r>
              <a:rPr lang="en-US" sz="2000" dirty="0"/>
              <a:t>.</a:t>
            </a:r>
          </a:p>
          <a:p>
            <a:pPr algn="just">
              <a:lnSpc>
                <a:spcPct val="100000"/>
              </a:lnSpc>
              <a:spcBef>
                <a:spcPts val="600"/>
              </a:spcBef>
            </a:pPr>
            <a:r>
              <a:rPr lang="en-US" sz="2000" dirty="0"/>
              <a:t>Falta de </a:t>
            </a:r>
            <a:r>
              <a:rPr lang="en-US" sz="2000" dirty="0" err="1"/>
              <a:t>crença</a:t>
            </a:r>
            <a:r>
              <a:rPr lang="en-US" sz="2000" dirty="0"/>
              <a:t> por </a:t>
            </a:r>
            <a:r>
              <a:rPr lang="en-US" sz="2000" dirty="0" err="1"/>
              <a:t>parte</a:t>
            </a:r>
            <a:r>
              <a:rPr lang="en-US" sz="2000" dirty="0"/>
              <a:t> dos </a:t>
            </a:r>
            <a:r>
              <a:rPr lang="en-US" sz="2000" dirty="0" err="1"/>
              <a:t>profissionais</a:t>
            </a:r>
            <a:r>
              <a:rPr lang="en-US" sz="2000" dirty="0"/>
              <a:t> ou </a:t>
            </a:r>
            <a:r>
              <a:rPr lang="en-US" sz="2000" dirty="0" err="1"/>
              <a:t>familiares</a:t>
            </a:r>
            <a:r>
              <a:rPr lang="en-US" sz="2000" dirty="0"/>
              <a:t> na </a:t>
            </a:r>
            <a:r>
              <a:rPr lang="en-US" sz="2000" dirty="0" err="1"/>
              <a:t>capacidade</a:t>
            </a:r>
            <a:r>
              <a:rPr lang="en-US" sz="2000" dirty="0"/>
              <a:t> das pessoas de </a:t>
            </a:r>
            <a:r>
              <a:rPr lang="en-US" sz="2000" dirty="0" err="1"/>
              <a:t>melhorar</a:t>
            </a:r>
            <a:r>
              <a:rPr lang="en-US" sz="2000" dirty="0"/>
              <a:t> e </a:t>
            </a:r>
            <a:r>
              <a:rPr lang="en-US" sz="2000" dirty="0" err="1"/>
              <a:t>reivindicar</a:t>
            </a:r>
            <a:r>
              <a:rPr lang="en-US" sz="2000" dirty="0"/>
              <a:t> e </a:t>
            </a:r>
            <a:r>
              <a:rPr lang="en-US" sz="2000" dirty="0" err="1"/>
              <a:t>recuperar</a:t>
            </a:r>
            <a:r>
              <a:rPr lang="en-US" sz="2000" dirty="0"/>
              <a:t> suas </a:t>
            </a:r>
            <a:r>
              <a:rPr lang="en-US" sz="2000" dirty="0" err="1"/>
              <a:t>vidas</a:t>
            </a:r>
            <a:r>
              <a:rPr lang="en-US" sz="2000" dirty="0"/>
              <a:t>.</a:t>
            </a:r>
            <a:endParaRPr lang="en-CH" sz="2000" dirty="0"/>
          </a:p>
        </p:txBody>
      </p:sp>
      <p:sp>
        <p:nvSpPr>
          <p:cNvPr id="2" name="Title 1">
            <a:extLst>
              <a:ext uri="{FF2B5EF4-FFF2-40B4-BE49-F238E27FC236}">
                <a16:creationId xmlns:a16="http://schemas.microsoft.com/office/drawing/2014/main" id="{74ABB086-AADB-4809-BE24-FD163720282F}"/>
              </a:ext>
            </a:extLst>
          </p:cNvPr>
          <p:cNvSpPr>
            <a:spLocks noGrp="1"/>
          </p:cNvSpPr>
          <p:nvPr>
            <p:ph type="title"/>
          </p:nvPr>
        </p:nvSpPr>
        <p:spPr>
          <a:xfrm>
            <a:off x="388629" y="514614"/>
            <a:ext cx="11174399" cy="432000"/>
          </a:xfrm>
        </p:spPr>
        <p:txBody>
          <a:bodyPr/>
          <a:lstStyle/>
          <a:p>
            <a:pPr algn="ctr"/>
            <a:r>
              <a:rPr lang="en-GB" dirty="0" err="1"/>
              <a:t>Apresentação</a:t>
            </a:r>
            <a:r>
              <a:rPr lang="en-GB" dirty="0"/>
              <a:t>: </a:t>
            </a:r>
            <a:r>
              <a:rPr lang="en-GB" dirty="0" err="1"/>
              <a:t>Recuperação</a:t>
            </a:r>
            <a:r>
              <a:rPr lang="en-GB" dirty="0"/>
              <a:t> – 5</a:t>
            </a:r>
            <a:endParaRPr lang="en-CH" dirty="0"/>
          </a:p>
        </p:txBody>
      </p:sp>
      <p:sp>
        <p:nvSpPr>
          <p:cNvPr id="9" name="Content Placeholder 2">
            <a:extLst>
              <a:ext uri="{FF2B5EF4-FFF2-40B4-BE49-F238E27FC236}">
                <a16:creationId xmlns:a16="http://schemas.microsoft.com/office/drawing/2014/main" id="{AF34F1C6-E55C-5943-826A-953E5E29336B}"/>
              </a:ext>
            </a:extLst>
          </p:cNvPr>
          <p:cNvSpPr txBox="1">
            <a:spLocks/>
          </p:cNvSpPr>
          <p:nvPr/>
        </p:nvSpPr>
        <p:spPr>
          <a:xfrm>
            <a:off x="6031778" y="1386930"/>
            <a:ext cx="5396700" cy="41580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600"/>
              </a:spcBef>
            </a:pPr>
            <a:r>
              <a:rPr lang="en-US" sz="2000" dirty="0" err="1"/>
              <a:t>Não</a:t>
            </a:r>
            <a:r>
              <a:rPr lang="en-US" sz="2000" dirty="0"/>
              <a:t> </a:t>
            </a:r>
            <a:r>
              <a:rPr lang="en-US" sz="2000" dirty="0" err="1"/>
              <a:t>conhecer</a:t>
            </a:r>
            <a:r>
              <a:rPr lang="en-US" sz="2000" dirty="0"/>
              <a:t> </a:t>
            </a:r>
            <a:r>
              <a:rPr lang="en-US" sz="2000" dirty="0" err="1"/>
              <a:t>ou</a:t>
            </a:r>
            <a:r>
              <a:rPr lang="en-US" sz="2000" dirty="0"/>
              <a:t> </a:t>
            </a:r>
            <a:r>
              <a:rPr lang="en-US" sz="2000" dirty="0" err="1"/>
              <a:t>não</a:t>
            </a:r>
            <a:r>
              <a:rPr lang="en-US" sz="2000" dirty="0"/>
              <a:t> ser </a:t>
            </a:r>
            <a:r>
              <a:rPr lang="en-US" sz="2000" dirty="0" err="1"/>
              <a:t>informado</a:t>
            </a:r>
            <a:r>
              <a:rPr lang="en-US" sz="2000" dirty="0"/>
              <a:t> </a:t>
            </a:r>
            <a:r>
              <a:rPr lang="en-US" sz="2000" dirty="0" err="1"/>
              <a:t>sobre</a:t>
            </a:r>
            <a:r>
              <a:rPr lang="en-US" sz="2000" dirty="0"/>
              <a:t> </a:t>
            </a:r>
            <a:r>
              <a:rPr lang="en-US" sz="2000" dirty="0" err="1"/>
              <a:t>os</a:t>
            </a:r>
            <a:r>
              <a:rPr lang="en-US" sz="2000" dirty="0"/>
              <a:t> </a:t>
            </a:r>
            <a:r>
              <a:rPr lang="en-US" sz="2000" dirty="0" err="1"/>
              <a:t>seus</a:t>
            </a:r>
            <a:r>
              <a:rPr lang="en-US" sz="2000" dirty="0"/>
              <a:t> </a:t>
            </a:r>
            <a:r>
              <a:rPr lang="en-US" sz="2000" dirty="0" err="1"/>
              <a:t>direitos</a:t>
            </a:r>
            <a:r>
              <a:rPr lang="en-US" sz="2000" dirty="0"/>
              <a:t>.</a:t>
            </a:r>
          </a:p>
          <a:p>
            <a:pPr algn="just">
              <a:lnSpc>
                <a:spcPct val="100000"/>
              </a:lnSpc>
              <a:spcBef>
                <a:spcPts val="600"/>
              </a:spcBef>
            </a:pPr>
            <a:r>
              <a:rPr lang="en-US" sz="2000" dirty="0" err="1"/>
              <a:t>Não</a:t>
            </a:r>
            <a:r>
              <a:rPr lang="en-US" sz="2000" dirty="0"/>
              <a:t> ser </a:t>
            </a:r>
            <a:r>
              <a:rPr lang="en-US" sz="2000" dirty="0" err="1"/>
              <a:t>autorizado</a:t>
            </a:r>
            <a:r>
              <a:rPr lang="en-US" sz="2000" dirty="0"/>
              <a:t> </a:t>
            </a:r>
            <a:r>
              <a:rPr lang="en-US" sz="2000" dirty="0" err="1"/>
              <a:t>ou</a:t>
            </a:r>
            <a:r>
              <a:rPr lang="en-US" sz="2000" dirty="0"/>
              <a:t> </a:t>
            </a:r>
            <a:r>
              <a:rPr lang="en-US" sz="2000" dirty="0" err="1"/>
              <a:t>não</a:t>
            </a:r>
            <a:r>
              <a:rPr lang="en-US" sz="2000" dirty="0"/>
              <a:t> </a:t>
            </a:r>
            <a:r>
              <a:rPr lang="en-US" sz="2000" dirty="0" err="1"/>
              <a:t>ter</a:t>
            </a:r>
            <a:r>
              <a:rPr lang="en-US" sz="2000" dirty="0"/>
              <a:t> </a:t>
            </a:r>
            <a:r>
              <a:rPr lang="en-US" sz="2000" dirty="0" err="1"/>
              <a:t>mais</a:t>
            </a:r>
            <a:r>
              <a:rPr lang="en-US" sz="2000" dirty="0"/>
              <a:t> </a:t>
            </a:r>
            <a:r>
              <a:rPr lang="en-US" sz="2000" dirty="0" err="1"/>
              <a:t>confiança</a:t>
            </a:r>
            <a:r>
              <a:rPr lang="en-US" sz="2000" dirty="0"/>
              <a:t> para </a:t>
            </a:r>
            <a:r>
              <a:rPr lang="en-US" sz="2000" dirty="0" err="1"/>
              <a:t>tomar</a:t>
            </a:r>
            <a:r>
              <a:rPr lang="en-US" sz="2000" dirty="0"/>
              <a:t> </a:t>
            </a:r>
            <a:r>
              <a:rPr lang="en-US" sz="2000" dirty="0" err="1"/>
              <a:t>decisões</a:t>
            </a:r>
            <a:r>
              <a:rPr lang="en-US" sz="2000" dirty="0"/>
              <a:t> </a:t>
            </a:r>
            <a:r>
              <a:rPr lang="en-US" sz="2000" dirty="0" err="1"/>
              <a:t>por</a:t>
            </a:r>
            <a:r>
              <a:rPr lang="en-US" sz="2000" dirty="0"/>
              <a:t> </a:t>
            </a:r>
            <a:r>
              <a:rPr lang="en-US" sz="2000" dirty="0" err="1"/>
              <a:t>si</a:t>
            </a:r>
            <a:r>
              <a:rPr lang="en-US" sz="2000" dirty="0"/>
              <a:t> </a:t>
            </a:r>
            <a:r>
              <a:rPr lang="en-US" sz="2000" dirty="0" err="1"/>
              <a:t>mesmo</a:t>
            </a:r>
            <a:r>
              <a:rPr lang="en-US" sz="2000" dirty="0"/>
              <a:t>.</a:t>
            </a:r>
          </a:p>
          <a:p>
            <a:pPr algn="just">
              <a:lnSpc>
                <a:spcPct val="100000"/>
              </a:lnSpc>
              <a:spcBef>
                <a:spcPts val="600"/>
              </a:spcBef>
            </a:pPr>
            <a:r>
              <a:rPr lang="en-US" sz="2000" dirty="0" err="1"/>
              <a:t>Sentir</a:t>
            </a:r>
            <a:r>
              <a:rPr lang="en-US" sz="2000" dirty="0"/>
              <a:t> que a </a:t>
            </a:r>
            <a:r>
              <a:rPr lang="en-US" sz="2000" dirty="0" err="1"/>
              <a:t>opinião</a:t>
            </a:r>
            <a:r>
              <a:rPr lang="en-US" sz="2000" dirty="0"/>
              <a:t> </a:t>
            </a:r>
            <a:r>
              <a:rPr lang="en-US" sz="2000" dirty="0" err="1"/>
              <a:t>não</a:t>
            </a:r>
            <a:r>
              <a:rPr lang="en-US" sz="2000" dirty="0"/>
              <a:t> </a:t>
            </a:r>
            <a:r>
              <a:rPr lang="en-US" sz="2000" dirty="0" err="1"/>
              <a:t>é</a:t>
            </a:r>
            <a:r>
              <a:rPr lang="en-US" sz="2000" dirty="0"/>
              <a:t> </a:t>
            </a:r>
            <a:r>
              <a:rPr lang="en-US" sz="2000" dirty="0" err="1"/>
              <a:t>respeitada</a:t>
            </a:r>
            <a:r>
              <a:rPr lang="en-US" sz="2000" dirty="0"/>
              <a:t> </a:t>
            </a:r>
            <a:r>
              <a:rPr lang="en-US" sz="2000" dirty="0" err="1"/>
              <a:t>pelos</a:t>
            </a:r>
            <a:r>
              <a:rPr lang="en-US" sz="2000" dirty="0"/>
              <a:t> outros (</a:t>
            </a:r>
            <a:r>
              <a:rPr lang="en-US" sz="2000" dirty="0" err="1"/>
              <a:t>profissionais</a:t>
            </a:r>
            <a:r>
              <a:rPr lang="en-US" sz="2000" dirty="0"/>
              <a:t> de </a:t>
            </a:r>
            <a:r>
              <a:rPr lang="en-US" sz="2000" dirty="0" err="1"/>
              <a:t>saúde</a:t>
            </a:r>
            <a:r>
              <a:rPr lang="en-US" sz="2000" dirty="0"/>
              <a:t> mental e outros </a:t>
            </a:r>
            <a:r>
              <a:rPr lang="en-US" sz="2000" dirty="0" err="1"/>
              <a:t>profissionais</a:t>
            </a:r>
            <a:r>
              <a:rPr lang="en-US" sz="2000" dirty="0"/>
              <a:t>, </a:t>
            </a:r>
            <a:r>
              <a:rPr lang="en-US" sz="2000" dirty="0" err="1"/>
              <a:t>familiares</a:t>
            </a:r>
            <a:r>
              <a:rPr lang="en-US" sz="2000" dirty="0"/>
              <a:t>, </a:t>
            </a:r>
            <a:r>
              <a:rPr lang="en-US" sz="2000" dirty="0" err="1"/>
              <a:t>outras</a:t>
            </a:r>
            <a:r>
              <a:rPr lang="en-US" sz="2000" dirty="0"/>
              <a:t> </a:t>
            </a:r>
            <a:r>
              <a:rPr lang="en-US" sz="2000" dirty="0" err="1"/>
              <a:t>pessoas</a:t>
            </a:r>
            <a:r>
              <a:rPr lang="en-US" sz="2000" dirty="0"/>
              <a:t>).</a:t>
            </a:r>
          </a:p>
          <a:p>
            <a:pPr algn="just">
              <a:lnSpc>
                <a:spcPct val="100000"/>
              </a:lnSpc>
              <a:spcBef>
                <a:spcPts val="600"/>
              </a:spcBef>
            </a:pPr>
            <a:r>
              <a:rPr lang="en-US" sz="2000" dirty="0"/>
              <a:t>Outros </a:t>
            </a:r>
            <a:r>
              <a:rPr lang="en-US" sz="2000" dirty="0" err="1"/>
              <a:t>definirem</a:t>
            </a:r>
            <a:r>
              <a:rPr lang="en-US" sz="2000" dirty="0"/>
              <a:t> o que </a:t>
            </a:r>
            <a:r>
              <a:rPr lang="en-US" sz="2000" dirty="0" err="1"/>
              <a:t>consideram</a:t>
            </a:r>
            <a:r>
              <a:rPr lang="en-US" sz="2000" dirty="0"/>
              <a:t> ser </a:t>
            </a:r>
            <a:r>
              <a:rPr lang="en-US" sz="2000" dirty="0" err="1"/>
              <a:t>recuperação</a:t>
            </a:r>
            <a:r>
              <a:rPr lang="en-US" sz="2000" dirty="0"/>
              <a:t> </a:t>
            </a:r>
            <a:r>
              <a:rPr lang="en-US" sz="2000" dirty="0" err="1"/>
              <a:t>ou</a:t>
            </a:r>
            <a:r>
              <a:rPr lang="en-US" sz="2000" dirty="0"/>
              <a:t> </a:t>
            </a:r>
            <a:r>
              <a:rPr lang="en-US" sz="2000" dirty="0" err="1"/>
              <a:t>sucesso</a:t>
            </a:r>
            <a:r>
              <a:rPr lang="en-US" sz="2000" dirty="0"/>
              <a:t> (</a:t>
            </a:r>
            <a:r>
              <a:rPr lang="en-US" sz="2000" dirty="0" err="1"/>
              <a:t>por</a:t>
            </a:r>
            <a:r>
              <a:rPr lang="en-US" sz="2000" dirty="0"/>
              <a:t> </a:t>
            </a:r>
            <a:r>
              <a:rPr lang="en-US" sz="2000" dirty="0" err="1"/>
              <a:t>exemplo</a:t>
            </a:r>
            <a:r>
              <a:rPr lang="en-US" sz="2000" dirty="0"/>
              <a:t>, </a:t>
            </a:r>
            <a:r>
              <a:rPr lang="en-US" sz="2000" dirty="0" err="1"/>
              <a:t>pessoas</a:t>
            </a:r>
            <a:r>
              <a:rPr lang="en-US" sz="2000" dirty="0"/>
              <a:t> </a:t>
            </a:r>
            <a:r>
              <a:rPr lang="en-US" sz="2000" dirty="0" err="1"/>
              <a:t>ao</a:t>
            </a:r>
            <a:r>
              <a:rPr lang="en-US" sz="2000" dirty="0"/>
              <a:t> </a:t>
            </a:r>
            <a:r>
              <a:rPr lang="en-US" sz="2000" dirty="0" err="1"/>
              <a:t>nosso</a:t>
            </a:r>
            <a:r>
              <a:rPr lang="en-US" sz="2000" dirty="0"/>
              <a:t> </a:t>
            </a:r>
            <a:r>
              <a:rPr lang="en-US" sz="2000" dirty="0" err="1"/>
              <a:t>redor</a:t>
            </a:r>
            <a:r>
              <a:rPr lang="en-US" sz="2000" dirty="0"/>
              <a:t> que </a:t>
            </a:r>
            <a:r>
              <a:rPr lang="en-US" sz="2000" dirty="0" err="1"/>
              <a:t>têm</a:t>
            </a:r>
            <a:r>
              <a:rPr lang="en-US" sz="2000" dirty="0"/>
              <a:t> </a:t>
            </a:r>
            <a:r>
              <a:rPr lang="en-US" sz="2000" dirty="0" err="1"/>
              <a:t>expectativas</a:t>
            </a:r>
            <a:r>
              <a:rPr lang="en-US" sz="2000" dirty="0"/>
              <a:t> </a:t>
            </a:r>
            <a:r>
              <a:rPr lang="en-US" sz="2000" dirty="0" err="1"/>
              <a:t>baixas</a:t>
            </a:r>
            <a:r>
              <a:rPr lang="en-US" sz="2000" dirty="0"/>
              <a:t> </a:t>
            </a:r>
            <a:r>
              <a:rPr lang="en-US" sz="2000" dirty="0" err="1"/>
              <a:t>ou</a:t>
            </a:r>
            <a:r>
              <a:rPr lang="en-US" sz="2000" dirty="0"/>
              <a:t> </a:t>
            </a:r>
            <a:r>
              <a:rPr lang="en-US" sz="2000" dirty="0" err="1"/>
              <a:t>excessivamente</a:t>
            </a:r>
            <a:r>
              <a:rPr lang="en-US" sz="2000" dirty="0"/>
              <a:t> </a:t>
            </a:r>
            <a:r>
              <a:rPr lang="en-US" sz="2000" dirty="0" err="1"/>
              <a:t>altas</a:t>
            </a:r>
            <a:r>
              <a:rPr lang="en-US" sz="2000" dirty="0"/>
              <a:t> </a:t>
            </a:r>
            <a:r>
              <a:rPr lang="en-US" sz="2000" dirty="0" err="1"/>
              <a:t>em</a:t>
            </a:r>
            <a:r>
              <a:rPr lang="en-US" sz="2000" dirty="0"/>
              <a:t> </a:t>
            </a:r>
            <a:r>
              <a:rPr lang="en-US" sz="2000" dirty="0" err="1"/>
              <a:t>relação</a:t>
            </a:r>
            <a:r>
              <a:rPr lang="en-US" sz="2000" dirty="0"/>
              <a:t> à </a:t>
            </a:r>
            <a:r>
              <a:rPr lang="en-US" sz="2000" dirty="0" err="1"/>
              <a:t>nossa</a:t>
            </a:r>
            <a:r>
              <a:rPr lang="en-US" sz="2000" dirty="0"/>
              <a:t> </a:t>
            </a:r>
            <a:r>
              <a:rPr lang="en-US" sz="2000" dirty="0" err="1"/>
              <a:t>recuperação</a:t>
            </a:r>
            <a:r>
              <a:rPr lang="en-US" sz="2000" dirty="0"/>
              <a:t>).</a:t>
            </a:r>
          </a:p>
          <a:p>
            <a:pPr algn="just">
              <a:lnSpc>
                <a:spcPct val="100000"/>
              </a:lnSpc>
              <a:spcBef>
                <a:spcPts val="600"/>
              </a:spcBef>
            </a:pPr>
            <a:r>
              <a:rPr lang="en-US" sz="2000" dirty="0"/>
              <a:t>Falta de </a:t>
            </a:r>
            <a:r>
              <a:rPr lang="en-US" sz="2000" dirty="0" err="1"/>
              <a:t>serviços</a:t>
            </a:r>
            <a:r>
              <a:rPr lang="en-US" sz="2000" dirty="0"/>
              <a:t> de </a:t>
            </a:r>
            <a:r>
              <a:rPr lang="en-US" sz="2000" dirty="0" err="1"/>
              <a:t>saúde</a:t>
            </a:r>
            <a:r>
              <a:rPr lang="en-US" sz="2000" dirty="0"/>
              <a:t> mental e </a:t>
            </a:r>
            <a:r>
              <a:rPr lang="en-US" sz="2000" dirty="0" err="1"/>
              <a:t>sociais</a:t>
            </a:r>
            <a:r>
              <a:rPr lang="en-US" sz="2000" dirty="0"/>
              <a:t> </a:t>
            </a:r>
            <a:r>
              <a:rPr lang="en-US" sz="2000" dirty="0" err="1"/>
              <a:t>disponíveis</a:t>
            </a:r>
            <a:r>
              <a:rPr lang="en-US" sz="2000" dirty="0"/>
              <a:t>/</a:t>
            </a:r>
            <a:r>
              <a:rPr lang="en-US" sz="2000" dirty="0" err="1"/>
              <a:t>acessíveis</a:t>
            </a:r>
            <a:r>
              <a:rPr lang="en-US" sz="2000" dirty="0"/>
              <a:t>/</a:t>
            </a:r>
            <a:r>
              <a:rPr lang="en-US" sz="2000" dirty="0" err="1"/>
              <a:t>aceitáveis</a:t>
            </a:r>
            <a:r>
              <a:rPr lang="en-US" sz="2000" dirty="0"/>
              <a:t> e/</a:t>
            </a:r>
            <a:r>
              <a:rPr lang="en-US" sz="2000" dirty="0" err="1"/>
              <a:t>ou</a:t>
            </a:r>
            <a:r>
              <a:rPr lang="en-US" sz="2000" dirty="0"/>
              <a:t> </a:t>
            </a:r>
            <a:r>
              <a:rPr lang="en-US" sz="2000" dirty="0" err="1"/>
              <a:t>alternativas</a:t>
            </a:r>
            <a:r>
              <a:rPr lang="en-US" sz="1950" dirty="0"/>
              <a:t>.</a:t>
            </a:r>
            <a:endParaRPr lang="en-CH" sz="1950" dirty="0"/>
          </a:p>
        </p:txBody>
      </p:sp>
    </p:spTree>
    <p:extLst>
      <p:ext uri="{BB962C8B-B14F-4D97-AF65-F5344CB8AC3E}">
        <p14:creationId xmlns:p14="http://schemas.microsoft.com/office/powerpoint/2010/main" val="34539014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EE59E2-D756-0A4C-B0F0-963C05CF7C82}"/>
              </a:ext>
            </a:extLst>
          </p:cNvPr>
          <p:cNvSpPr>
            <a:spLocks noGrp="1"/>
          </p:cNvSpPr>
          <p:nvPr>
            <p:ph type="body" sz="quarter" idx="13"/>
          </p:nvPr>
        </p:nvSpPr>
        <p:spPr>
          <a:xfrm>
            <a:off x="507207" y="1009244"/>
            <a:ext cx="11174400" cy="360000"/>
          </a:xfrm>
        </p:spPr>
        <p:txBody>
          <a:bodyPr/>
          <a:lstStyle/>
          <a:p>
            <a:r>
              <a:rPr lang="en-GB" kern="0" spc="0" dirty="0" err="1"/>
              <a:t>Barreiras</a:t>
            </a:r>
            <a:r>
              <a:rPr lang="en-GB" kern="0" spc="0" dirty="0"/>
              <a:t> à </a:t>
            </a:r>
            <a:r>
              <a:rPr lang="en-GB" kern="0" spc="0" dirty="0" err="1"/>
              <a:t>recuperação</a:t>
            </a:r>
            <a:r>
              <a:rPr lang="en-GB" kern="0" spc="0" dirty="0"/>
              <a:t> (c) </a:t>
            </a:r>
            <a:endParaRPr lang="en-US" kern="0" spc="0" dirty="0"/>
          </a:p>
        </p:txBody>
      </p:sp>
      <p:sp>
        <p:nvSpPr>
          <p:cNvPr id="3" name="Content Placeholder 2">
            <a:extLst>
              <a:ext uri="{FF2B5EF4-FFF2-40B4-BE49-F238E27FC236}">
                <a16:creationId xmlns:a16="http://schemas.microsoft.com/office/drawing/2014/main" id="{EA76361E-BBA5-4503-89E5-5649694DDEB0}"/>
              </a:ext>
            </a:extLst>
          </p:cNvPr>
          <p:cNvSpPr>
            <a:spLocks noGrp="1"/>
          </p:cNvSpPr>
          <p:nvPr>
            <p:ph sz="quarter" idx="14"/>
          </p:nvPr>
        </p:nvSpPr>
        <p:spPr>
          <a:xfrm>
            <a:off x="739424" y="1511188"/>
            <a:ext cx="5588805" cy="4500000"/>
          </a:xfrm>
        </p:spPr>
        <p:txBody>
          <a:bodyPr/>
          <a:lstStyle/>
          <a:p>
            <a:pPr marL="0" indent="0" algn="just">
              <a:lnSpc>
                <a:spcPct val="100000"/>
              </a:lnSpc>
              <a:spcBef>
                <a:spcPts val="600"/>
              </a:spcBef>
              <a:buNone/>
            </a:pPr>
            <a:r>
              <a:rPr lang="en-US" sz="2000" b="1" dirty="0" err="1"/>
              <a:t>Barreiras</a:t>
            </a:r>
            <a:r>
              <a:rPr lang="en-US" sz="2000" b="1" dirty="0"/>
              <a:t> à </a:t>
            </a:r>
            <a:r>
              <a:rPr lang="en-US" sz="2000" b="1" dirty="0" err="1"/>
              <a:t>recuperação</a:t>
            </a:r>
            <a:r>
              <a:rPr lang="en-US" sz="2000" b="1" dirty="0"/>
              <a:t> (</a:t>
            </a:r>
            <a:r>
              <a:rPr lang="en-US" sz="2000" b="1" dirty="0" err="1"/>
              <a:t>continuação</a:t>
            </a:r>
            <a:r>
              <a:rPr lang="en-US" sz="2000" b="1" dirty="0"/>
              <a:t>) :</a:t>
            </a:r>
            <a:endParaRPr lang="en-CH" sz="2000" b="1" dirty="0"/>
          </a:p>
          <a:p>
            <a:pPr lvl="0" algn="just">
              <a:lnSpc>
                <a:spcPct val="100000"/>
              </a:lnSpc>
              <a:spcBef>
                <a:spcPts val="600"/>
              </a:spcBef>
            </a:pPr>
            <a:r>
              <a:rPr lang="en-US" sz="2000" dirty="0"/>
              <a:t>Ser </a:t>
            </a:r>
            <a:r>
              <a:rPr lang="en-US" sz="2000" dirty="0" err="1"/>
              <a:t>negado</a:t>
            </a:r>
            <a:r>
              <a:rPr lang="en-US" sz="2000" dirty="0"/>
              <a:t> </a:t>
            </a:r>
            <a:r>
              <a:rPr lang="en-US" sz="2000" dirty="0" err="1"/>
              <a:t>ou</a:t>
            </a:r>
            <a:r>
              <a:rPr lang="en-US" sz="2000" dirty="0"/>
              <a:t> </a:t>
            </a:r>
            <a:r>
              <a:rPr lang="en-US" sz="2000" dirty="0" err="1"/>
              <a:t>enfrentar</a:t>
            </a:r>
            <a:r>
              <a:rPr lang="en-US" sz="2000" dirty="0"/>
              <a:t> </a:t>
            </a:r>
            <a:r>
              <a:rPr lang="en-US" sz="2000" dirty="0" err="1"/>
              <a:t>barreiras</a:t>
            </a:r>
            <a:r>
              <a:rPr lang="en-US" sz="2000" dirty="0"/>
              <a:t> </a:t>
            </a:r>
            <a:r>
              <a:rPr lang="en-US" sz="2000" dirty="0" err="1"/>
              <a:t>ao</a:t>
            </a:r>
            <a:r>
              <a:rPr lang="en-US" sz="2000" dirty="0"/>
              <a:t> </a:t>
            </a:r>
            <a:r>
              <a:rPr lang="en-US" sz="2000" dirty="0" err="1"/>
              <a:t>tratamento</a:t>
            </a:r>
            <a:r>
              <a:rPr lang="en-US" sz="2000" dirty="0"/>
              <a:t> </a:t>
            </a:r>
            <a:r>
              <a:rPr lang="en-US" sz="2000" dirty="0" err="1"/>
              <a:t>ou</a:t>
            </a:r>
            <a:r>
              <a:rPr lang="en-US" sz="2000" dirty="0"/>
              <a:t> </a:t>
            </a:r>
            <a:r>
              <a:rPr lang="en-US" sz="2000" dirty="0" err="1"/>
              <a:t>abordagens</a:t>
            </a:r>
            <a:r>
              <a:rPr lang="en-US" sz="2000" dirty="0"/>
              <a:t> de </a:t>
            </a:r>
            <a:r>
              <a:rPr lang="en-US" sz="2000" dirty="0" err="1"/>
              <a:t>recuperação</a:t>
            </a:r>
            <a:r>
              <a:rPr lang="en-US" sz="2000" dirty="0"/>
              <a:t> que </a:t>
            </a:r>
            <a:r>
              <a:rPr lang="en-US" sz="2000" dirty="0" err="1"/>
              <a:t>acreditam</a:t>
            </a:r>
            <a:r>
              <a:rPr lang="en-US" sz="2000" dirty="0"/>
              <a:t> ser </a:t>
            </a:r>
            <a:r>
              <a:rPr lang="en-US" sz="2000" dirty="0" err="1"/>
              <a:t>úteis</a:t>
            </a:r>
            <a:r>
              <a:rPr lang="en-US" sz="2000" dirty="0"/>
              <a:t>, </a:t>
            </a:r>
            <a:r>
              <a:rPr lang="en-US" sz="2000" dirty="0" err="1"/>
              <a:t>como</a:t>
            </a:r>
            <a:r>
              <a:rPr lang="en-US" sz="2000" dirty="0"/>
              <a:t> </a:t>
            </a:r>
            <a:r>
              <a:rPr lang="en-US" sz="2000" dirty="0" err="1"/>
              <a:t>aconselhamento</a:t>
            </a:r>
            <a:r>
              <a:rPr lang="en-US" sz="2000" dirty="0"/>
              <a:t> </a:t>
            </a:r>
            <a:r>
              <a:rPr lang="en-US" sz="2000" dirty="0" err="1"/>
              <a:t>ou</a:t>
            </a:r>
            <a:r>
              <a:rPr lang="en-US" sz="2000" dirty="0"/>
              <a:t> </a:t>
            </a:r>
            <a:r>
              <a:rPr lang="en-US" sz="2000" dirty="0" err="1"/>
              <a:t>psicoterapia</a:t>
            </a:r>
            <a:r>
              <a:rPr lang="en-US" sz="2000" dirty="0"/>
              <a:t>.</a:t>
            </a:r>
          </a:p>
          <a:p>
            <a:pPr lvl="0" algn="just">
              <a:lnSpc>
                <a:spcPct val="100000"/>
              </a:lnSpc>
              <a:spcBef>
                <a:spcPts val="600"/>
              </a:spcBef>
            </a:pPr>
            <a:r>
              <a:rPr lang="en-US" sz="2000" dirty="0"/>
              <a:t>Falta de </a:t>
            </a:r>
            <a:r>
              <a:rPr lang="en-US" sz="2000" dirty="0" err="1"/>
              <a:t>acesso</a:t>
            </a:r>
            <a:r>
              <a:rPr lang="en-US" sz="2000" dirty="0"/>
              <a:t> a </a:t>
            </a:r>
            <a:r>
              <a:rPr lang="en-US" sz="2000" dirty="0" err="1"/>
              <a:t>informações</a:t>
            </a:r>
            <a:r>
              <a:rPr lang="en-US" sz="2000" dirty="0"/>
              <a:t>, </a:t>
            </a:r>
            <a:r>
              <a:rPr lang="en-US" sz="2000" dirty="0" err="1"/>
              <a:t>opções</a:t>
            </a:r>
            <a:r>
              <a:rPr lang="en-US" sz="2000" dirty="0"/>
              <a:t> de </a:t>
            </a:r>
            <a:r>
              <a:rPr lang="en-US" sz="2000" dirty="0" err="1"/>
              <a:t>tratamento</a:t>
            </a:r>
            <a:r>
              <a:rPr lang="en-US" sz="2000" dirty="0"/>
              <a:t> e </a:t>
            </a:r>
            <a:r>
              <a:rPr lang="en-US" sz="2000" dirty="0" err="1"/>
              <a:t>apoio</a:t>
            </a:r>
            <a:r>
              <a:rPr lang="en-US" sz="2000" dirty="0"/>
              <a:t>, </a:t>
            </a:r>
            <a:r>
              <a:rPr lang="en-US" sz="2000" dirty="0" err="1"/>
              <a:t>alternativas</a:t>
            </a:r>
            <a:r>
              <a:rPr lang="en-US" sz="2000" dirty="0"/>
              <a:t> </a:t>
            </a:r>
            <a:r>
              <a:rPr lang="en-US" sz="2000" dirty="0" err="1"/>
              <a:t>psicossociais</a:t>
            </a:r>
            <a:r>
              <a:rPr lang="en-US" sz="2000" dirty="0"/>
              <a:t> à </a:t>
            </a:r>
            <a:r>
              <a:rPr lang="en-US" sz="2000" dirty="0" err="1"/>
              <a:t>medicação</a:t>
            </a:r>
            <a:r>
              <a:rPr lang="en-US" sz="2000" dirty="0"/>
              <a:t>.</a:t>
            </a:r>
          </a:p>
          <a:p>
            <a:pPr lvl="0" algn="just">
              <a:lnSpc>
                <a:spcPct val="100000"/>
              </a:lnSpc>
              <a:spcBef>
                <a:spcPts val="600"/>
              </a:spcBef>
            </a:pPr>
            <a:r>
              <a:rPr lang="en-US" sz="2000" dirty="0" err="1"/>
              <a:t>Patologizar</a:t>
            </a:r>
            <a:r>
              <a:rPr lang="en-US" sz="2000" dirty="0"/>
              <a:t> </a:t>
            </a:r>
            <a:r>
              <a:rPr lang="en-US" sz="2000" dirty="0" err="1"/>
              <a:t>processos</a:t>
            </a:r>
            <a:r>
              <a:rPr lang="en-US" sz="2000" dirty="0"/>
              <a:t> </a:t>
            </a:r>
            <a:r>
              <a:rPr lang="en-US" sz="2000" dirty="0" err="1"/>
              <a:t>normais</a:t>
            </a:r>
            <a:r>
              <a:rPr lang="en-US" sz="2000" dirty="0"/>
              <a:t> de </a:t>
            </a:r>
            <a:r>
              <a:rPr lang="en-US" sz="2000" dirty="0" err="1"/>
              <a:t>luto</a:t>
            </a:r>
            <a:r>
              <a:rPr lang="en-US" sz="2000" dirty="0"/>
              <a:t>, o que </a:t>
            </a:r>
            <a:r>
              <a:rPr lang="en-US" sz="2000" dirty="0" err="1"/>
              <a:t>pode</a:t>
            </a:r>
            <a:r>
              <a:rPr lang="en-US" sz="2000" dirty="0"/>
              <a:t> </a:t>
            </a:r>
            <a:r>
              <a:rPr lang="en-US" sz="2000" dirty="0" err="1"/>
              <a:t>levar</a:t>
            </a:r>
            <a:r>
              <a:rPr lang="en-US" sz="2000" dirty="0"/>
              <a:t> a </a:t>
            </a:r>
            <a:r>
              <a:rPr lang="en-US" sz="2000" dirty="0" err="1"/>
              <a:t>tratamentos</a:t>
            </a:r>
            <a:r>
              <a:rPr lang="en-US" sz="2000" dirty="0"/>
              <a:t> </a:t>
            </a:r>
            <a:r>
              <a:rPr lang="en-US" sz="2000" dirty="0" err="1"/>
              <a:t>desnecessários</a:t>
            </a:r>
            <a:r>
              <a:rPr lang="en-US" sz="2000" dirty="0"/>
              <a:t> e </a:t>
            </a:r>
            <a:r>
              <a:rPr lang="en-US" sz="2000" dirty="0" err="1"/>
              <a:t>prejudiciais</a:t>
            </a:r>
            <a:r>
              <a:rPr lang="en-US" sz="2000" dirty="0"/>
              <a:t>. </a:t>
            </a:r>
            <a:r>
              <a:rPr lang="en-US" sz="2000" dirty="0" err="1"/>
              <a:t>Isso</a:t>
            </a:r>
            <a:r>
              <a:rPr lang="en-US" sz="2000" dirty="0"/>
              <a:t> </a:t>
            </a:r>
            <a:r>
              <a:rPr lang="en-US" sz="2000" dirty="0" err="1"/>
              <a:t>também</a:t>
            </a:r>
            <a:r>
              <a:rPr lang="en-US" sz="2000" dirty="0"/>
              <a:t> leva as </a:t>
            </a:r>
            <a:r>
              <a:rPr lang="en-US" sz="2000" dirty="0" err="1"/>
              <a:t>pessoas</a:t>
            </a:r>
            <a:r>
              <a:rPr lang="en-US" sz="2000" dirty="0"/>
              <a:t> a </a:t>
            </a:r>
            <a:r>
              <a:rPr lang="en-US" sz="2000" dirty="0" err="1"/>
              <a:t>pensar</a:t>
            </a:r>
            <a:r>
              <a:rPr lang="en-US" sz="2000" dirty="0"/>
              <a:t> que “</a:t>
            </a:r>
            <a:r>
              <a:rPr lang="en-US" sz="2000" dirty="0" err="1"/>
              <a:t>não</a:t>
            </a:r>
            <a:r>
              <a:rPr lang="en-US" sz="2000" dirty="0"/>
              <a:t> </a:t>
            </a:r>
            <a:r>
              <a:rPr lang="en-US" sz="2000" dirty="0" err="1"/>
              <a:t>são</a:t>
            </a:r>
            <a:r>
              <a:rPr lang="en-US" sz="2000" dirty="0"/>
              <a:t> </a:t>
            </a:r>
            <a:r>
              <a:rPr lang="en-US" sz="2000" dirty="0" err="1"/>
              <a:t>normais</a:t>
            </a:r>
            <a:r>
              <a:rPr lang="en-US" sz="2000" dirty="0"/>
              <a:t>”, interfere </a:t>
            </a:r>
            <a:r>
              <a:rPr lang="en-US" sz="2000" dirty="0" err="1"/>
              <a:t>nos</a:t>
            </a:r>
            <a:r>
              <a:rPr lang="en-US" sz="2000" dirty="0"/>
              <a:t> </a:t>
            </a:r>
            <a:r>
              <a:rPr lang="en-US" sz="2000" dirty="0" err="1"/>
              <a:t>processos</a:t>
            </a:r>
            <a:r>
              <a:rPr lang="en-US" sz="2000" dirty="0"/>
              <a:t> </a:t>
            </a:r>
            <a:r>
              <a:rPr lang="en-US" sz="2000" dirty="0" err="1"/>
              <a:t>normais</a:t>
            </a:r>
            <a:r>
              <a:rPr lang="en-US" sz="2000" dirty="0"/>
              <a:t> de cura e </a:t>
            </a:r>
            <a:r>
              <a:rPr lang="en-US" sz="2000" dirty="0" err="1"/>
              <a:t>desencoraja</a:t>
            </a:r>
            <a:r>
              <a:rPr lang="en-US" sz="2000" dirty="0"/>
              <a:t> as </a:t>
            </a:r>
            <a:r>
              <a:rPr lang="en-US" sz="2000" dirty="0" err="1"/>
              <a:t>pessoas</a:t>
            </a:r>
            <a:r>
              <a:rPr lang="en-US" sz="2000" dirty="0"/>
              <a:t> a </a:t>
            </a:r>
            <a:r>
              <a:rPr lang="en-US" sz="2000" dirty="0" err="1"/>
              <a:t>sentir</a:t>
            </a:r>
            <a:r>
              <a:rPr lang="en-US" sz="2000" dirty="0"/>
              <a:t> </a:t>
            </a:r>
            <a:r>
              <a:rPr lang="en-US" sz="2000" dirty="0" err="1"/>
              <a:t>emoções</a:t>
            </a:r>
            <a:r>
              <a:rPr lang="en-US" sz="2000" dirty="0"/>
              <a:t>, pois </a:t>
            </a:r>
            <a:r>
              <a:rPr lang="en-US" sz="2000" dirty="0" err="1"/>
              <a:t>elas</a:t>
            </a:r>
            <a:r>
              <a:rPr lang="en-US" sz="2000" dirty="0"/>
              <a:t> </a:t>
            </a:r>
            <a:r>
              <a:rPr lang="en-US" sz="2000" dirty="0" err="1"/>
              <a:t>são</a:t>
            </a:r>
            <a:r>
              <a:rPr lang="en-US" sz="2000" dirty="0"/>
              <a:t> vistas </a:t>
            </a:r>
            <a:r>
              <a:rPr lang="en-US" sz="2000" dirty="0" err="1"/>
              <a:t>como</a:t>
            </a:r>
            <a:r>
              <a:rPr lang="en-US" sz="2000" dirty="0"/>
              <a:t> “</a:t>
            </a:r>
            <a:r>
              <a:rPr lang="en-US" sz="2000" dirty="0" err="1"/>
              <a:t>sintomas</a:t>
            </a:r>
            <a:r>
              <a:rPr lang="en-US" sz="2000" dirty="0"/>
              <a:t> de um </a:t>
            </a:r>
            <a:r>
              <a:rPr lang="en-US" sz="2000" dirty="0" err="1"/>
              <a:t>transtorno</a:t>
            </a:r>
            <a:r>
              <a:rPr lang="en-US" sz="2000" dirty="0"/>
              <a:t>”. </a:t>
            </a:r>
            <a:endParaRPr lang="en-CH" sz="2000" dirty="0"/>
          </a:p>
          <a:p>
            <a:pPr lvl="0"/>
            <a:endParaRPr lang="en-CH" dirty="0"/>
          </a:p>
          <a:p>
            <a:endParaRPr lang="en-CH" dirty="0"/>
          </a:p>
        </p:txBody>
      </p:sp>
      <p:sp>
        <p:nvSpPr>
          <p:cNvPr id="2" name="Title 1">
            <a:extLst>
              <a:ext uri="{FF2B5EF4-FFF2-40B4-BE49-F238E27FC236}">
                <a16:creationId xmlns:a16="http://schemas.microsoft.com/office/drawing/2014/main" id="{74ABB086-AADB-4809-BE24-FD163720282F}"/>
              </a:ext>
            </a:extLst>
          </p:cNvPr>
          <p:cNvSpPr>
            <a:spLocks noGrp="1"/>
          </p:cNvSpPr>
          <p:nvPr>
            <p:ph type="title"/>
          </p:nvPr>
        </p:nvSpPr>
        <p:spPr>
          <a:xfrm>
            <a:off x="388629" y="514614"/>
            <a:ext cx="11292977" cy="432000"/>
          </a:xfrm>
        </p:spPr>
        <p:txBody>
          <a:bodyPr/>
          <a:lstStyle/>
          <a:p>
            <a:pPr algn="ctr"/>
            <a:r>
              <a:rPr lang="en-GB" dirty="0" err="1"/>
              <a:t>Apresentação</a:t>
            </a:r>
            <a:r>
              <a:rPr lang="en-GB" dirty="0"/>
              <a:t>: </a:t>
            </a:r>
            <a:r>
              <a:rPr lang="en-GB" dirty="0" err="1"/>
              <a:t>Recuperação</a:t>
            </a:r>
            <a:r>
              <a:rPr lang="en-GB" dirty="0"/>
              <a:t> – 6</a:t>
            </a:r>
            <a:endParaRPr lang="en-CH" dirty="0"/>
          </a:p>
        </p:txBody>
      </p:sp>
      <p:sp>
        <p:nvSpPr>
          <p:cNvPr id="7" name="Content Placeholder 2">
            <a:extLst>
              <a:ext uri="{FF2B5EF4-FFF2-40B4-BE49-F238E27FC236}">
                <a16:creationId xmlns:a16="http://schemas.microsoft.com/office/drawing/2014/main" id="{62F8FFF2-6FFD-AE46-AE67-B0D3FA659DA5}"/>
              </a:ext>
            </a:extLst>
          </p:cNvPr>
          <p:cNvSpPr txBox="1">
            <a:spLocks/>
          </p:cNvSpPr>
          <p:nvPr/>
        </p:nvSpPr>
        <p:spPr>
          <a:xfrm>
            <a:off x="6233081" y="1511188"/>
            <a:ext cx="5588805" cy="450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600"/>
              </a:spcBef>
            </a:pPr>
            <a:r>
              <a:rPr lang="en-GB" sz="2100" dirty="0" err="1"/>
              <a:t>Efeitos</a:t>
            </a:r>
            <a:r>
              <a:rPr lang="en-GB" sz="2100" dirty="0"/>
              <a:t> </a:t>
            </a:r>
            <a:r>
              <a:rPr lang="en-GB" sz="2100" dirty="0" err="1"/>
              <a:t>negativos</a:t>
            </a:r>
            <a:r>
              <a:rPr lang="en-GB" sz="2100" dirty="0"/>
              <a:t> da </a:t>
            </a:r>
            <a:r>
              <a:rPr lang="en-GB" sz="2100" dirty="0" err="1"/>
              <a:t>medicação</a:t>
            </a:r>
            <a:r>
              <a:rPr lang="en-GB" sz="2100" dirty="0"/>
              <a:t>.</a:t>
            </a:r>
          </a:p>
          <a:p>
            <a:pPr algn="just">
              <a:lnSpc>
                <a:spcPct val="100000"/>
              </a:lnSpc>
              <a:spcBef>
                <a:spcPts val="600"/>
              </a:spcBef>
            </a:pPr>
            <a:r>
              <a:rPr lang="en-GB" sz="2100" dirty="0" err="1"/>
              <a:t>Atitudes</a:t>
            </a:r>
            <a:r>
              <a:rPr lang="en-GB" sz="2100" dirty="0"/>
              <a:t> </a:t>
            </a:r>
            <a:r>
              <a:rPr lang="en-GB" sz="2100" dirty="0" err="1"/>
              <a:t>negativas</a:t>
            </a:r>
            <a:r>
              <a:rPr lang="en-GB" sz="2100" dirty="0"/>
              <a:t> </a:t>
            </a:r>
            <a:r>
              <a:rPr lang="en-GB" sz="2100" dirty="0" err="1"/>
              <a:t>por</a:t>
            </a:r>
            <a:r>
              <a:rPr lang="en-GB" sz="2100" dirty="0"/>
              <a:t> </a:t>
            </a:r>
            <a:r>
              <a:rPr lang="en-GB" sz="2100" dirty="0" err="1"/>
              <a:t>parte</a:t>
            </a:r>
            <a:r>
              <a:rPr lang="en-GB" sz="2100" dirty="0"/>
              <a:t> dos </a:t>
            </a:r>
            <a:r>
              <a:rPr lang="en-GB" sz="2100" dirty="0" err="1"/>
              <a:t>profissionais</a:t>
            </a:r>
            <a:r>
              <a:rPr lang="en-GB" sz="2100" dirty="0"/>
              <a:t> de </a:t>
            </a:r>
            <a:r>
              <a:rPr lang="en-GB" sz="2100" dirty="0" err="1"/>
              <a:t>saúde</a:t>
            </a:r>
            <a:r>
              <a:rPr lang="en-GB" sz="2100" dirty="0"/>
              <a:t> mental e outros </a:t>
            </a:r>
            <a:r>
              <a:rPr lang="en-GB" sz="2100" dirty="0" err="1"/>
              <a:t>profissionais</a:t>
            </a:r>
            <a:r>
              <a:rPr lang="en-GB" sz="2100" dirty="0"/>
              <a:t>.</a:t>
            </a:r>
          </a:p>
          <a:p>
            <a:pPr algn="just">
              <a:lnSpc>
                <a:spcPct val="100000"/>
              </a:lnSpc>
              <a:spcBef>
                <a:spcPts val="600"/>
              </a:spcBef>
            </a:pPr>
            <a:r>
              <a:rPr lang="en-GB" sz="2100" dirty="0" err="1"/>
              <a:t>Perda</a:t>
            </a:r>
            <a:r>
              <a:rPr lang="en-GB" sz="2100" dirty="0"/>
              <a:t> de </a:t>
            </a:r>
            <a:r>
              <a:rPr lang="en-GB" sz="2100" dirty="0" err="1"/>
              <a:t>confiança</a:t>
            </a:r>
            <a:r>
              <a:rPr lang="en-GB" sz="2100" dirty="0"/>
              <a:t> no </a:t>
            </a:r>
            <a:r>
              <a:rPr lang="en-GB" sz="2100" dirty="0" err="1"/>
              <a:t>sistema</a:t>
            </a:r>
            <a:r>
              <a:rPr lang="en-GB" sz="2100" dirty="0"/>
              <a:t> de </a:t>
            </a:r>
            <a:r>
              <a:rPr lang="en-GB" sz="2100" dirty="0" err="1"/>
              <a:t>saúde</a:t>
            </a:r>
            <a:r>
              <a:rPr lang="en-GB" sz="2100" dirty="0"/>
              <a:t> mental e </a:t>
            </a:r>
            <a:r>
              <a:rPr lang="en-GB" sz="2100" dirty="0" err="1"/>
              <a:t>nas</a:t>
            </a:r>
            <a:r>
              <a:rPr lang="en-GB" sz="2100" dirty="0"/>
              <a:t> </a:t>
            </a:r>
            <a:r>
              <a:rPr lang="en-GB" sz="2100" dirty="0" err="1"/>
              <a:t>pessoas</a:t>
            </a:r>
            <a:r>
              <a:rPr lang="en-GB" sz="2100" dirty="0"/>
              <a:t> que </a:t>
            </a:r>
            <a:r>
              <a:rPr lang="en-GB" sz="2100" dirty="0" err="1"/>
              <a:t>trabalham</a:t>
            </a:r>
            <a:r>
              <a:rPr lang="en-GB" sz="2100" dirty="0"/>
              <a:t> no </a:t>
            </a:r>
            <a:r>
              <a:rPr lang="en-GB" sz="2100" dirty="0" err="1"/>
              <a:t>serviço</a:t>
            </a:r>
            <a:r>
              <a:rPr lang="en-GB" sz="2100" dirty="0"/>
              <a:t>.</a:t>
            </a:r>
          </a:p>
          <a:p>
            <a:pPr algn="just">
              <a:lnSpc>
                <a:spcPct val="100000"/>
              </a:lnSpc>
              <a:spcBef>
                <a:spcPts val="600"/>
              </a:spcBef>
            </a:pPr>
            <a:r>
              <a:rPr lang="en-GB" sz="2100" dirty="0" err="1"/>
              <a:t>Superproteção</a:t>
            </a:r>
            <a:r>
              <a:rPr lang="en-GB" sz="2100" dirty="0"/>
              <a:t> da </a:t>
            </a:r>
            <a:r>
              <a:rPr lang="en-GB" sz="2100" dirty="0" err="1"/>
              <a:t>família</a:t>
            </a:r>
            <a:r>
              <a:rPr lang="en-GB" sz="2100" dirty="0"/>
              <a:t>, que se </a:t>
            </a:r>
            <a:r>
              <a:rPr lang="en-GB" sz="2100" dirty="0" err="1"/>
              <a:t>opõe</a:t>
            </a:r>
            <a:r>
              <a:rPr lang="en-GB" sz="2100" dirty="0"/>
              <a:t> à </a:t>
            </a:r>
            <a:r>
              <a:rPr lang="en-GB" sz="2100" dirty="0" err="1"/>
              <a:t>alta</a:t>
            </a:r>
            <a:r>
              <a:rPr lang="en-GB" sz="2100" dirty="0"/>
              <a:t> do </a:t>
            </a:r>
            <a:r>
              <a:rPr lang="en-GB" sz="2100" dirty="0" err="1"/>
              <a:t>serviço</a:t>
            </a:r>
            <a:r>
              <a:rPr lang="en-GB" sz="2100" dirty="0"/>
              <a:t>.</a:t>
            </a:r>
          </a:p>
          <a:p>
            <a:pPr algn="just">
              <a:lnSpc>
                <a:spcPct val="100000"/>
              </a:lnSpc>
              <a:spcBef>
                <a:spcPts val="600"/>
              </a:spcBef>
            </a:pPr>
            <a:r>
              <a:rPr lang="en-GB" sz="2100" dirty="0"/>
              <a:t>Ser </a:t>
            </a:r>
            <a:r>
              <a:rPr lang="en-GB" sz="2100" dirty="0" err="1"/>
              <a:t>informado</a:t>
            </a:r>
            <a:r>
              <a:rPr lang="en-GB" sz="2100" dirty="0"/>
              <a:t> de que se </a:t>
            </a:r>
            <a:r>
              <a:rPr lang="en-GB" sz="2100" dirty="0" err="1"/>
              <a:t>tem</a:t>
            </a:r>
            <a:r>
              <a:rPr lang="en-GB" sz="2100" dirty="0"/>
              <a:t> </a:t>
            </a:r>
            <a:r>
              <a:rPr lang="en-GB" sz="2100" dirty="0" err="1"/>
              <a:t>uma</a:t>
            </a:r>
            <a:r>
              <a:rPr lang="en-GB" sz="2100" dirty="0"/>
              <a:t> </a:t>
            </a:r>
            <a:r>
              <a:rPr lang="en-GB" sz="2100" dirty="0" err="1"/>
              <a:t>doença</a:t>
            </a:r>
            <a:r>
              <a:rPr lang="en-GB" sz="2100" dirty="0"/>
              <a:t> </a:t>
            </a:r>
            <a:r>
              <a:rPr lang="en-GB" sz="2100" dirty="0" err="1"/>
              <a:t>crônica</a:t>
            </a:r>
            <a:r>
              <a:rPr lang="en-GB" sz="2100" dirty="0"/>
              <a:t> da qual </a:t>
            </a:r>
            <a:r>
              <a:rPr lang="en-GB" sz="2100" dirty="0" err="1"/>
              <a:t>não</a:t>
            </a:r>
            <a:r>
              <a:rPr lang="en-GB" sz="2100" dirty="0"/>
              <a:t> se </a:t>
            </a:r>
            <a:r>
              <a:rPr lang="en-GB" sz="2100" dirty="0" err="1"/>
              <a:t>recuperará</a:t>
            </a:r>
            <a:r>
              <a:rPr lang="en-GB" sz="2100" dirty="0"/>
              <a:t>.</a:t>
            </a:r>
          </a:p>
          <a:p>
            <a:pPr algn="just">
              <a:lnSpc>
                <a:spcPct val="100000"/>
              </a:lnSpc>
              <a:spcBef>
                <a:spcPts val="600"/>
              </a:spcBef>
            </a:pPr>
            <a:r>
              <a:rPr lang="en-GB" sz="2100" dirty="0"/>
              <a:t>Falta de </a:t>
            </a:r>
            <a:r>
              <a:rPr lang="en-GB" sz="2100" dirty="0" err="1"/>
              <a:t>contato</a:t>
            </a:r>
            <a:r>
              <a:rPr lang="en-GB" sz="2100" dirty="0"/>
              <a:t> com </a:t>
            </a:r>
            <a:r>
              <a:rPr lang="en-GB" sz="2100" dirty="0" err="1"/>
              <a:t>outras</a:t>
            </a:r>
            <a:r>
              <a:rPr lang="en-GB" sz="2100" dirty="0"/>
              <a:t> </a:t>
            </a:r>
            <a:r>
              <a:rPr lang="en-GB" sz="2100" dirty="0" err="1"/>
              <a:t>pessoas</a:t>
            </a:r>
            <a:r>
              <a:rPr lang="en-GB" sz="2100" dirty="0"/>
              <a:t> que </a:t>
            </a:r>
            <a:r>
              <a:rPr lang="en-GB" sz="2100" dirty="0" err="1"/>
              <a:t>passaram</a:t>
            </a:r>
            <a:r>
              <a:rPr lang="en-GB" sz="2100" dirty="0"/>
              <a:t> </a:t>
            </a:r>
            <a:r>
              <a:rPr lang="en-GB" sz="2100" dirty="0" err="1"/>
              <a:t>por</a:t>
            </a:r>
            <a:r>
              <a:rPr lang="en-GB" sz="2100" dirty="0"/>
              <a:t> </a:t>
            </a:r>
            <a:r>
              <a:rPr lang="en-GB" sz="2100" dirty="0" err="1"/>
              <a:t>experiências</a:t>
            </a:r>
            <a:r>
              <a:rPr lang="en-GB" sz="2100" dirty="0"/>
              <a:t> </a:t>
            </a:r>
            <a:r>
              <a:rPr lang="en-GB" sz="2100" dirty="0" err="1"/>
              <a:t>semelhantes</a:t>
            </a:r>
            <a:r>
              <a:rPr lang="en-GB" sz="2100" dirty="0"/>
              <a:t> </a:t>
            </a:r>
            <a:r>
              <a:rPr lang="en-GB" sz="2100" dirty="0" err="1"/>
              <a:t>ou</a:t>
            </a:r>
            <a:r>
              <a:rPr lang="en-GB" sz="2100" dirty="0"/>
              <a:t> que </a:t>
            </a:r>
            <a:r>
              <a:rPr lang="en-GB" sz="2100" dirty="0" err="1"/>
              <a:t>passaram</a:t>
            </a:r>
            <a:r>
              <a:rPr lang="en-GB" sz="2100" dirty="0"/>
              <a:t> </a:t>
            </a:r>
            <a:r>
              <a:rPr lang="en-GB" sz="2100" dirty="0" err="1"/>
              <a:t>por</a:t>
            </a:r>
            <a:r>
              <a:rPr lang="en-GB" sz="2100" dirty="0"/>
              <a:t> um </a:t>
            </a:r>
            <a:r>
              <a:rPr lang="en-GB" sz="2100" dirty="0" err="1"/>
              <a:t>processo</a:t>
            </a:r>
            <a:r>
              <a:rPr lang="en-GB" sz="2100" dirty="0"/>
              <a:t> de </a:t>
            </a:r>
            <a:r>
              <a:rPr lang="en-GB" sz="2100" dirty="0" err="1"/>
              <a:t>recuperação</a:t>
            </a:r>
            <a:r>
              <a:rPr lang="en-GB" sz="2100" dirty="0"/>
              <a:t>.</a:t>
            </a:r>
            <a:endParaRPr lang="en-CH" sz="2100" dirty="0"/>
          </a:p>
        </p:txBody>
      </p:sp>
    </p:spTree>
    <p:extLst>
      <p:ext uri="{BB962C8B-B14F-4D97-AF65-F5344CB8AC3E}">
        <p14:creationId xmlns:p14="http://schemas.microsoft.com/office/powerpoint/2010/main" val="33876938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B2326D3-EBFF-FE46-9F55-63238CF7E1F3}"/>
              </a:ext>
            </a:extLst>
          </p:cNvPr>
          <p:cNvSpPr>
            <a:spLocks noGrp="1"/>
          </p:cNvSpPr>
          <p:nvPr>
            <p:ph type="body" sz="quarter" idx="13"/>
          </p:nvPr>
        </p:nvSpPr>
        <p:spPr>
          <a:xfrm>
            <a:off x="482155" y="1347446"/>
            <a:ext cx="11174400" cy="360000"/>
          </a:xfrm>
        </p:spPr>
        <p:txBody>
          <a:bodyPr/>
          <a:lstStyle/>
          <a:p>
            <a:r>
              <a:rPr lang="en-GB" kern="0" spc="0" dirty="0" err="1"/>
              <a:t>Barreiras</a:t>
            </a:r>
            <a:r>
              <a:rPr lang="en-GB" kern="0" spc="0" dirty="0"/>
              <a:t> à </a:t>
            </a:r>
            <a:r>
              <a:rPr lang="en-GB" kern="0" spc="0" dirty="0" err="1"/>
              <a:t>recuperação</a:t>
            </a:r>
            <a:r>
              <a:rPr lang="en-GB" kern="0" spc="0" dirty="0"/>
              <a:t> (d) </a:t>
            </a:r>
            <a:endParaRPr lang="en-US" kern="0" spc="0" dirty="0"/>
          </a:p>
        </p:txBody>
      </p:sp>
      <p:sp>
        <p:nvSpPr>
          <p:cNvPr id="3" name="Content Placeholder 2">
            <a:extLst>
              <a:ext uri="{FF2B5EF4-FFF2-40B4-BE49-F238E27FC236}">
                <a16:creationId xmlns:a16="http://schemas.microsoft.com/office/drawing/2014/main" id="{6FEE7A99-A9C1-4881-A9F3-866D989E6B8E}"/>
              </a:ext>
            </a:extLst>
          </p:cNvPr>
          <p:cNvSpPr>
            <a:spLocks noGrp="1"/>
          </p:cNvSpPr>
          <p:nvPr>
            <p:ph sz="quarter" idx="14"/>
          </p:nvPr>
        </p:nvSpPr>
        <p:spPr>
          <a:xfrm>
            <a:off x="508794" y="2049808"/>
            <a:ext cx="11174412" cy="2334302"/>
          </a:xfrm>
        </p:spPr>
        <p:txBody>
          <a:bodyPr/>
          <a:lstStyle/>
          <a:p>
            <a:pPr algn="just"/>
            <a:r>
              <a:rPr lang="en-US" sz="2000" dirty="0" err="1"/>
              <a:t>Muitos</a:t>
            </a:r>
            <a:r>
              <a:rPr lang="en-US" sz="2000" dirty="0"/>
              <a:t> </a:t>
            </a:r>
            <a:r>
              <a:rPr lang="en-US" sz="2000" dirty="0" err="1"/>
              <a:t>desses</a:t>
            </a:r>
            <a:r>
              <a:rPr lang="en-US" sz="2000" dirty="0"/>
              <a:t> </a:t>
            </a:r>
            <a:r>
              <a:rPr lang="en-US" sz="2000" dirty="0" err="1"/>
              <a:t>problemas</a:t>
            </a:r>
            <a:r>
              <a:rPr lang="en-US" sz="2000" dirty="0"/>
              <a:t> </a:t>
            </a:r>
            <a:r>
              <a:rPr lang="en-US" sz="2000" dirty="0" err="1"/>
              <a:t>podem</a:t>
            </a:r>
            <a:r>
              <a:rPr lang="en-US" sz="2000" dirty="0"/>
              <a:t> ser </a:t>
            </a:r>
            <a:r>
              <a:rPr lang="en-US" sz="2000" dirty="0" err="1"/>
              <a:t>resolvidos</a:t>
            </a:r>
            <a:r>
              <a:rPr lang="en-US" sz="2000" dirty="0"/>
              <a:t> </a:t>
            </a:r>
            <a:r>
              <a:rPr lang="en-US" sz="2000" dirty="0" err="1"/>
              <a:t>por</a:t>
            </a:r>
            <a:r>
              <a:rPr lang="en-US" sz="2000" dirty="0"/>
              <a:t> </a:t>
            </a:r>
            <a:r>
              <a:rPr lang="en-US" sz="2000" dirty="0" err="1"/>
              <a:t>meio</a:t>
            </a:r>
            <a:r>
              <a:rPr lang="en-US" sz="2000" dirty="0"/>
              <a:t> de </a:t>
            </a:r>
            <a:r>
              <a:rPr lang="en-US" sz="2000" dirty="0" err="1"/>
              <a:t>uma</a:t>
            </a:r>
            <a:r>
              <a:rPr lang="en-US" sz="2000" dirty="0"/>
              <a:t> boa </a:t>
            </a:r>
            <a:r>
              <a:rPr lang="en-US" sz="2000" dirty="0" err="1"/>
              <a:t>comunicação</a:t>
            </a:r>
            <a:r>
              <a:rPr lang="en-US" sz="2000" dirty="0"/>
              <a:t> e da </a:t>
            </a:r>
            <a:r>
              <a:rPr lang="en-US" sz="2000" dirty="0" err="1"/>
              <a:t>construção</a:t>
            </a:r>
            <a:r>
              <a:rPr lang="en-US" sz="2000" dirty="0"/>
              <a:t> de </a:t>
            </a:r>
            <a:r>
              <a:rPr lang="en-US" sz="2000" dirty="0" err="1"/>
              <a:t>uma</a:t>
            </a:r>
            <a:r>
              <a:rPr lang="en-US" sz="2000" dirty="0"/>
              <a:t> </a:t>
            </a:r>
            <a:r>
              <a:rPr lang="en-US" sz="2000" dirty="0" err="1"/>
              <a:t>relação</a:t>
            </a:r>
            <a:r>
              <a:rPr lang="en-US" sz="2000" dirty="0"/>
              <a:t> de </a:t>
            </a:r>
            <a:r>
              <a:rPr lang="en-US" sz="2000" dirty="0" err="1"/>
              <a:t>confiança</a:t>
            </a:r>
            <a:r>
              <a:rPr lang="en-US" sz="2000" dirty="0"/>
              <a:t>.</a:t>
            </a:r>
          </a:p>
          <a:p>
            <a:pPr lvl="1" algn="just"/>
            <a:r>
              <a:rPr lang="en-US" dirty="0"/>
              <a:t>A </a:t>
            </a:r>
            <a:r>
              <a:rPr lang="en-US" dirty="0" err="1"/>
              <a:t>construção</a:t>
            </a:r>
            <a:r>
              <a:rPr lang="en-US" dirty="0"/>
              <a:t> de </a:t>
            </a:r>
            <a:r>
              <a:rPr lang="en-US" dirty="0" err="1"/>
              <a:t>uma</a:t>
            </a:r>
            <a:r>
              <a:rPr lang="en-US" dirty="0"/>
              <a:t> </a:t>
            </a:r>
            <a:r>
              <a:rPr lang="en-US" dirty="0" err="1"/>
              <a:t>relação</a:t>
            </a:r>
            <a:r>
              <a:rPr lang="en-US" dirty="0"/>
              <a:t> de </a:t>
            </a:r>
            <a:r>
              <a:rPr lang="en-US" dirty="0" err="1"/>
              <a:t>confiança</a:t>
            </a:r>
            <a:r>
              <a:rPr lang="en-US" dirty="0"/>
              <a:t> </a:t>
            </a:r>
            <a:r>
              <a:rPr lang="en-US" dirty="0" err="1"/>
              <a:t>requer</a:t>
            </a:r>
            <a:r>
              <a:rPr lang="en-US" dirty="0"/>
              <a:t> </a:t>
            </a:r>
            <a:r>
              <a:rPr lang="en-US" dirty="0" err="1"/>
              <a:t>uma</a:t>
            </a:r>
            <a:r>
              <a:rPr lang="en-US" dirty="0"/>
              <a:t> </a:t>
            </a:r>
            <a:r>
              <a:rPr lang="en-US" dirty="0" err="1"/>
              <a:t>conexão</a:t>
            </a:r>
            <a:r>
              <a:rPr lang="en-US" dirty="0"/>
              <a:t> </a:t>
            </a:r>
            <a:r>
              <a:rPr lang="en-US" dirty="0" err="1"/>
              <a:t>pessoal</a:t>
            </a:r>
            <a:r>
              <a:rPr lang="en-US" dirty="0"/>
              <a:t> que </a:t>
            </a:r>
            <a:r>
              <a:rPr lang="en-US" dirty="0" err="1"/>
              <a:t>não</a:t>
            </a:r>
            <a:r>
              <a:rPr lang="en-US" dirty="0"/>
              <a:t> </a:t>
            </a:r>
            <a:r>
              <a:rPr lang="en-US" dirty="0" err="1"/>
              <a:t>pode</a:t>
            </a:r>
            <a:r>
              <a:rPr lang="en-US" dirty="0"/>
              <a:t> ser </a:t>
            </a:r>
            <a:r>
              <a:rPr lang="en-US" dirty="0" err="1"/>
              <a:t>forçada</a:t>
            </a:r>
            <a:r>
              <a:rPr lang="en-US" dirty="0"/>
              <a:t>.</a:t>
            </a:r>
          </a:p>
          <a:p>
            <a:pPr lvl="1" algn="just"/>
            <a:r>
              <a:rPr lang="en-US" dirty="0"/>
              <a:t>Quando </a:t>
            </a:r>
            <a:r>
              <a:rPr lang="en-US" dirty="0" err="1"/>
              <a:t>isso</a:t>
            </a:r>
            <a:r>
              <a:rPr lang="en-US" dirty="0"/>
              <a:t> </a:t>
            </a:r>
            <a:r>
              <a:rPr lang="en-US" dirty="0" err="1"/>
              <a:t>não</a:t>
            </a:r>
            <a:r>
              <a:rPr lang="en-US" dirty="0"/>
              <a:t> </a:t>
            </a:r>
            <a:r>
              <a:rPr lang="en-US" dirty="0" err="1"/>
              <a:t>parecer</a:t>
            </a:r>
            <a:r>
              <a:rPr lang="en-US" dirty="0"/>
              <a:t> </a:t>
            </a:r>
            <a:r>
              <a:rPr lang="en-US" dirty="0" err="1"/>
              <a:t>possível</a:t>
            </a:r>
            <a:r>
              <a:rPr lang="en-US" dirty="0"/>
              <a:t>, </a:t>
            </a:r>
            <a:r>
              <a:rPr lang="en-US" dirty="0" err="1"/>
              <a:t>os</a:t>
            </a:r>
            <a:r>
              <a:rPr lang="en-US" dirty="0"/>
              <a:t> </a:t>
            </a:r>
            <a:r>
              <a:rPr lang="en-US" dirty="0" err="1"/>
              <a:t>esforços</a:t>
            </a:r>
            <a:r>
              <a:rPr lang="en-US" dirty="0"/>
              <a:t> </a:t>
            </a:r>
            <a:r>
              <a:rPr lang="en-US" dirty="0" err="1"/>
              <a:t>não</a:t>
            </a:r>
            <a:r>
              <a:rPr lang="en-US" dirty="0"/>
              <a:t> </a:t>
            </a:r>
            <a:r>
              <a:rPr lang="en-US" dirty="0" err="1"/>
              <a:t>devem</a:t>
            </a:r>
            <a:r>
              <a:rPr lang="en-US" dirty="0"/>
              <a:t> ser </a:t>
            </a:r>
            <a:r>
              <a:rPr lang="en-US" dirty="0" err="1"/>
              <a:t>interrompidos</a:t>
            </a:r>
            <a:r>
              <a:rPr lang="en-US" dirty="0"/>
              <a:t>, mas </a:t>
            </a:r>
            <a:r>
              <a:rPr lang="en-US" dirty="0" err="1"/>
              <a:t>é</a:t>
            </a:r>
            <a:r>
              <a:rPr lang="en-US" dirty="0"/>
              <a:t> </a:t>
            </a:r>
            <a:r>
              <a:rPr lang="en-US" dirty="0" err="1"/>
              <a:t>aconselhável</a:t>
            </a:r>
            <a:r>
              <a:rPr lang="en-US" dirty="0"/>
              <a:t> </a:t>
            </a:r>
            <a:r>
              <a:rPr lang="en-US" dirty="0" err="1"/>
              <a:t>procurar</a:t>
            </a:r>
            <a:r>
              <a:rPr lang="en-US" dirty="0"/>
              <a:t> </a:t>
            </a:r>
            <a:r>
              <a:rPr lang="en-US" dirty="0" err="1"/>
              <a:t>outras</a:t>
            </a:r>
            <a:r>
              <a:rPr lang="en-US" dirty="0"/>
              <a:t> </a:t>
            </a:r>
            <a:r>
              <a:rPr lang="en-US" dirty="0" err="1"/>
              <a:t>pessoas</a:t>
            </a:r>
            <a:r>
              <a:rPr lang="en-US" dirty="0"/>
              <a:t> que </a:t>
            </a:r>
            <a:r>
              <a:rPr lang="en-US" dirty="0" err="1"/>
              <a:t>possam</a:t>
            </a:r>
            <a:r>
              <a:rPr lang="en-US" dirty="0"/>
              <a:t> se </a:t>
            </a:r>
            <a:r>
              <a:rPr lang="en-US" dirty="0" err="1"/>
              <a:t>conectar</a:t>
            </a:r>
            <a:r>
              <a:rPr lang="en-US" dirty="0"/>
              <a:t> </a:t>
            </a:r>
            <a:r>
              <a:rPr lang="en-US" dirty="0" err="1"/>
              <a:t>mais</a:t>
            </a:r>
            <a:r>
              <a:rPr lang="en-US" dirty="0"/>
              <a:t> </a:t>
            </a:r>
            <a:r>
              <a:rPr lang="en-US" dirty="0" err="1"/>
              <a:t>facilmente</a:t>
            </a:r>
            <a:r>
              <a:rPr lang="en-US" dirty="0"/>
              <a:t> com o </a:t>
            </a:r>
            <a:r>
              <a:rPr lang="en-US" dirty="0" err="1"/>
              <a:t>paciente</a:t>
            </a:r>
            <a:r>
              <a:rPr lang="en-US" dirty="0"/>
              <a:t>.</a:t>
            </a:r>
          </a:p>
          <a:p>
            <a:pPr lvl="1" algn="just"/>
            <a:r>
              <a:rPr lang="en-US" dirty="0"/>
              <a:t>Sempre </a:t>
            </a:r>
            <a:r>
              <a:rPr lang="en-US" dirty="0" err="1"/>
              <a:t>devem</a:t>
            </a:r>
            <a:r>
              <a:rPr lang="en-US" dirty="0"/>
              <a:t> ser </a:t>
            </a:r>
            <a:r>
              <a:rPr lang="en-US" dirty="0" err="1"/>
              <a:t>feitos</a:t>
            </a:r>
            <a:r>
              <a:rPr lang="en-US" dirty="0"/>
              <a:t> </a:t>
            </a:r>
            <a:r>
              <a:rPr lang="en-US" dirty="0" err="1"/>
              <a:t>esforços</a:t>
            </a:r>
            <a:r>
              <a:rPr lang="en-US" dirty="0"/>
              <a:t> para </a:t>
            </a:r>
            <a:r>
              <a:rPr lang="en-US" dirty="0" err="1"/>
              <a:t>garantir</a:t>
            </a:r>
            <a:r>
              <a:rPr lang="en-US" dirty="0"/>
              <a:t> </a:t>
            </a:r>
            <a:r>
              <a:rPr lang="en-US" dirty="0" err="1"/>
              <a:t>uma</a:t>
            </a:r>
            <a:r>
              <a:rPr lang="en-US" dirty="0"/>
              <a:t> boa </a:t>
            </a:r>
            <a:r>
              <a:rPr lang="en-US" dirty="0" err="1"/>
              <a:t>comunicação</a:t>
            </a:r>
            <a:r>
              <a:rPr lang="en-US" dirty="0"/>
              <a:t>, </a:t>
            </a:r>
            <a:r>
              <a:rPr lang="en-US" dirty="0" err="1"/>
              <a:t>compreensão</a:t>
            </a:r>
            <a:r>
              <a:rPr lang="en-US" dirty="0"/>
              <a:t> e </a:t>
            </a:r>
            <a:r>
              <a:rPr lang="en-US" dirty="0" err="1"/>
              <a:t>respeito</a:t>
            </a:r>
            <a:r>
              <a:rPr lang="en-US" dirty="0"/>
              <a:t> pela </a:t>
            </a:r>
            <a:r>
              <a:rPr lang="en-US" dirty="0" err="1"/>
              <a:t>vontade</a:t>
            </a:r>
            <a:r>
              <a:rPr lang="en-US" dirty="0"/>
              <a:t> e </a:t>
            </a:r>
            <a:r>
              <a:rPr lang="en-US" dirty="0" err="1"/>
              <a:t>preferência</a:t>
            </a:r>
            <a:r>
              <a:rPr lang="en-US" dirty="0"/>
              <a:t> da </a:t>
            </a:r>
            <a:r>
              <a:rPr lang="en-US" dirty="0" err="1"/>
              <a:t>pessoa</a:t>
            </a:r>
            <a:r>
              <a:rPr lang="en-US" dirty="0"/>
              <a:t> que </a:t>
            </a:r>
            <a:r>
              <a:rPr lang="en-US" dirty="0" err="1"/>
              <a:t>está</a:t>
            </a:r>
            <a:r>
              <a:rPr lang="en-US" dirty="0"/>
              <a:t> </a:t>
            </a:r>
            <a:r>
              <a:rPr lang="en-US" dirty="0" err="1"/>
              <a:t>em</a:t>
            </a:r>
            <a:r>
              <a:rPr lang="en-US" dirty="0"/>
              <a:t> </a:t>
            </a:r>
            <a:r>
              <a:rPr lang="en-US" dirty="0" err="1"/>
              <a:t>recuperação</a:t>
            </a:r>
            <a:r>
              <a:rPr lang="en-US" dirty="0"/>
              <a:t>.</a:t>
            </a:r>
            <a:endParaRPr lang="en-CH" dirty="0"/>
          </a:p>
          <a:p>
            <a:pPr marL="0" indent="0">
              <a:buNone/>
            </a:pPr>
            <a:endParaRPr lang="en-CH" dirty="0"/>
          </a:p>
        </p:txBody>
      </p:sp>
      <p:sp>
        <p:nvSpPr>
          <p:cNvPr id="2" name="Title 1">
            <a:extLst>
              <a:ext uri="{FF2B5EF4-FFF2-40B4-BE49-F238E27FC236}">
                <a16:creationId xmlns:a16="http://schemas.microsoft.com/office/drawing/2014/main" id="{DB6B5CD3-1926-4DDB-847A-D9661786DC38}"/>
              </a:ext>
            </a:extLst>
          </p:cNvPr>
          <p:cNvSpPr>
            <a:spLocks noGrp="1"/>
          </p:cNvSpPr>
          <p:nvPr>
            <p:ph type="title"/>
          </p:nvPr>
        </p:nvSpPr>
        <p:spPr>
          <a:xfrm>
            <a:off x="388629" y="514614"/>
            <a:ext cx="11174399" cy="432000"/>
          </a:xfrm>
        </p:spPr>
        <p:txBody>
          <a:bodyPr/>
          <a:lstStyle/>
          <a:p>
            <a:pPr algn="ctr"/>
            <a:r>
              <a:rPr lang="en-GB" dirty="0" err="1"/>
              <a:t>Apresentação</a:t>
            </a:r>
            <a:r>
              <a:rPr lang="en-GB" dirty="0"/>
              <a:t>: </a:t>
            </a:r>
            <a:r>
              <a:rPr lang="en-GB" dirty="0" err="1"/>
              <a:t>Recuperação</a:t>
            </a:r>
            <a:r>
              <a:rPr lang="en-GB" dirty="0"/>
              <a:t> – 7</a:t>
            </a:r>
            <a:endParaRPr lang="en-CH" dirty="0"/>
          </a:p>
        </p:txBody>
      </p:sp>
    </p:spTree>
    <p:extLst>
      <p:ext uri="{BB962C8B-B14F-4D97-AF65-F5344CB8AC3E}">
        <p14:creationId xmlns:p14="http://schemas.microsoft.com/office/powerpoint/2010/main" val="19340948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90AE80E-2EB2-F64C-A44B-A7C9B59CFB87}"/>
              </a:ext>
            </a:extLst>
          </p:cNvPr>
          <p:cNvSpPr>
            <a:spLocks noGrp="1"/>
          </p:cNvSpPr>
          <p:nvPr>
            <p:ph type="body" sz="quarter" idx="13"/>
          </p:nvPr>
        </p:nvSpPr>
        <p:spPr>
          <a:xfrm>
            <a:off x="507207" y="1034296"/>
            <a:ext cx="11174400" cy="360000"/>
          </a:xfrm>
        </p:spPr>
        <p:txBody>
          <a:bodyPr/>
          <a:lstStyle/>
          <a:p>
            <a:r>
              <a:rPr lang="en-GB" kern="0" spc="0" dirty="0"/>
              <a:t>A </a:t>
            </a:r>
            <a:r>
              <a:rPr lang="en-GB" kern="0" spc="0" dirty="0" err="1"/>
              <a:t>abordagem</a:t>
            </a:r>
            <a:r>
              <a:rPr lang="en-GB" kern="0" spc="0" dirty="0"/>
              <a:t> de </a:t>
            </a:r>
            <a:r>
              <a:rPr lang="en-GB" kern="0" spc="0" dirty="0" err="1"/>
              <a:t>recuperação</a:t>
            </a:r>
            <a:r>
              <a:rPr lang="en-GB" kern="0" spc="0" dirty="0"/>
              <a:t> </a:t>
            </a:r>
            <a:r>
              <a:rPr lang="en-GB" kern="0" spc="0" dirty="0" err="1"/>
              <a:t>em</a:t>
            </a:r>
            <a:r>
              <a:rPr lang="en-GB" kern="0" spc="0" dirty="0"/>
              <a:t> saúde mental (a)</a:t>
            </a:r>
            <a:endParaRPr lang="en-US" kern="0" spc="0" dirty="0"/>
          </a:p>
        </p:txBody>
      </p:sp>
      <p:sp>
        <p:nvSpPr>
          <p:cNvPr id="3" name="Content Placeholder 2">
            <a:extLst>
              <a:ext uri="{FF2B5EF4-FFF2-40B4-BE49-F238E27FC236}">
                <a16:creationId xmlns:a16="http://schemas.microsoft.com/office/drawing/2014/main" id="{0FF2AA09-04C6-4E52-B831-E9DC041FC993}"/>
              </a:ext>
            </a:extLst>
          </p:cNvPr>
          <p:cNvSpPr>
            <a:spLocks noGrp="1"/>
          </p:cNvSpPr>
          <p:nvPr>
            <p:ph sz="quarter" idx="14"/>
          </p:nvPr>
        </p:nvSpPr>
        <p:spPr>
          <a:xfrm>
            <a:off x="579765" y="1511188"/>
            <a:ext cx="11174412" cy="4500000"/>
          </a:xfrm>
        </p:spPr>
        <p:txBody>
          <a:bodyPr/>
          <a:lstStyle/>
          <a:p>
            <a:pPr marL="0" indent="0" algn="just">
              <a:lnSpc>
                <a:spcPct val="100000"/>
              </a:lnSpc>
              <a:spcBef>
                <a:spcPts val="600"/>
              </a:spcBef>
              <a:buNone/>
            </a:pPr>
            <a:r>
              <a:rPr lang="en-US" sz="2000" b="1" dirty="0"/>
              <a:t>A </a:t>
            </a:r>
            <a:r>
              <a:rPr lang="en-US" sz="2000" b="1" dirty="0" err="1"/>
              <a:t>abordagem</a:t>
            </a:r>
            <a:r>
              <a:rPr lang="en-US" sz="2000" b="1" dirty="0"/>
              <a:t> de </a:t>
            </a:r>
            <a:r>
              <a:rPr lang="en-US" sz="2000" b="1" dirty="0" err="1"/>
              <a:t>recuperação</a:t>
            </a:r>
            <a:r>
              <a:rPr lang="en-US" sz="2000" b="1" dirty="0"/>
              <a:t> </a:t>
            </a:r>
            <a:r>
              <a:rPr lang="en-US" sz="2000" b="1" dirty="0" err="1"/>
              <a:t>em</a:t>
            </a:r>
            <a:r>
              <a:rPr lang="en-US" sz="2000" b="1" dirty="0"/>
              <a:t> </a:t>
            </a:r>
            <a:r>
              <a:rPr lang="en-US" sz="2000" b="1" dirty="0" err="1"/>
              <a:t>saúde</a:t>
            </a:r>
            <a:r>
              <a:rPr lang="en-US" sz="2000" b="1" dirty="0"/>
              <a:t> mental</a:t>
            </a:r>
          </a:p>
          <a:p>
            <a:pPr marL="457200" lvl="1" indent="0" algn="just">
              <a:lnSpc>
                <a:spcPct val="100000"/>
              </a:lnSpc>
              <a:spcBef>
                <a:spcPts val="600"/>
              </a:spcBef>
              <a:buNone/>
            </a:pPr>
            <a:r>
              <a:rPr lang="en-US" dirty="0"/>
              <a:t>•</a:t>
            </a:r>
            <a:r>
              <a:rPr lang="en-US" dirty="0" err="1"/>
              <a:t>Recuperação</a:t>
            </a:r>
            <a:r>
              <a:rPr lang="en-US" dirty="0"/>
              <a:t> </a:t>
            </a:r>
            <a:r>
              <a:rPr lang="en-US" dirty="0" err="1"/>
              <a:t>significa</a:t>
            </a:r>
            <a:r>
              <a:rPr lang="en-US" dirty="0"/>
              <a:t> </a:t>
            </a:r>
            <a:r>
              <a:rPr lang="en-US" dirty="0" err="1"/>
              <a:t>ajudar</a:t>
            </a:r>
            <a:r>
              <a:rPr lang="en-US" dirty="0"/>
              <a:t> as </a:t>
            </a:r>
            <a:r>
              <a:rPr lang="en-US" dirty="0" err="1"/>
              <a:t>pessoas</a:t>
            </a:r>
            <a:r>
              <a:rPr lang="en-US" dirty="0"/>
              <a:t> a </a:t>
            </a:r>
            <a:r>
              <a:rPr lang="en-US" dirty="0" err="1"/>
              <a:t>recuperar</a:t>
            </a:r>
            <a:r>
              <a:rPr lang="en-US" dirty="0"/>
              <a:t> </a:t>
            </a:r>
            <a:r>
              <a:rPr lang="en-US" dirty="0" err="1"/>
              <a:t>ou</a:t>
            </a:r>
            <a:r>
              <a:rPr lang="en-US" dirty="0"/>
              <a:t> </a:t>
            </a:r>
            <a:r>
              <a:rPr lang="en-US" dirty="0" err="1"/>
              <a:t>manter</a:t>
            </a:r>
            <a:r>
              <a:rPr lang="en-US" dirty="0"/>
              <a:t> o </a:t>
            </a:r>
            <a:r>
              <a:rPr lang="en-US" dirty="0" err="1"/>
              <a:t>controle</a:t>
            </a:r>
            <a:r>
              <a:rPr lang="en-US" dirty="0"/>
              <a:t> de </a:t>
            </a:r>
            <a:r>
              <a:rPr lang="en-US" dirty="0" err="1"/>
              <a:t>suas</a:t>
            </a:r>
            <a:r>
              <a:rPr lang="en-US" dirty="0"/>
              <a:t> </a:t>
            </a:r>
            <a:r>
              <a:rPr lang="en-US" dirty="0" err="1"/>
              <a:t>vidas</a:t>
            </a:r>
            <a:r>
              <a:rPr lang="en-US" dirty="0"/>
              <a:t>.</a:t>
            </a:r>
          </a:p>
          <a:p>
            <a:pPr marL="457200" lvl="1" indent="0" algn="just">
              <a:lnSpc>
                <a:spcPct val="100000"/>
              </a:lnSpc>
              <a:spcBef>
                <a:spcPts val="600"/>
              </a:spcBef>
              <a:buNone/>
            </a:pPr>
            <a:r>
              <a:rPr lang="en-US" dirty="0"/>
              <a:t>•A </a:t>
            </a:r>
            <a:r>
              <a:rPr lang="en-US" dirty="0" err="1"/>
              <a:t>recuperação</a:t>
            </a:r>
            <a:r>
              <a:rPr lang="en-US" dirty="0"/>
              <a:t> </a:t>
            </a:r>
            <a:r>
              <a:rPr lang="en-US" dirty="0" err="1"/>
              <a:t>pode</a:t>
            </a:r>
            <a:r>
              <a:rPr lang="en-US" dirty="0"/>
              <a:t> </a:t>
            </a:r>
            <a:r>
              <a:rPr lang="en-US" dirty="0" err="1"/>
              <a:t>ou</a:t>
            </a:r>
            <a:r>
              <a:rPr lang="en-US" dirty="0"/>
              <a:t> </a:t>
            </a:r>
            <a:r>
              <a:rPr lang="en-US" dirty="0" err="1"/>
              <a:t>não</a:t>
            </a:r>
            <a:r>
              <a:rPr lang="en-US" dirty="0"/>
              <a:t> </a:t>
            </a:r>
            <a:r>
              <a:rPr lang="en-US" dirty="0" err="1"/>
              <a:t>envolver</a:t>
            </a:r>
            <a:r>
              <a:rPr lang="en-US" dirty="0"/>
              <a:t> o </a:t>
            </a:r>
            <a:r>
              <a:rPr lang="en-US" dirty="0" err="1"/>
              <a:t>tratamento</a:t>
            </a:r>
            <a:r>
              <a:rPr lang="en-US" dirty="0"/>
              <a:t> </a:t>
            </a:r>
            <a:r>
              <a:rPr lang="en-US" dirty="0" err="1"/>
              <a:t>ou</a:t>
            </a:r>
            <a:r>
              <a:rPr lang="en-US" dirty="0"/>
              <a:t> o </a:t>
            </a:r>
            <a:r>
              <a:rPr lang="en-US" dirty="0" err="1"/>
              <a:t>controle</a:t>
            </a:r>
            <a:r>
              <a:rPr lang="en-US" dirty="0"/>
              <a:t> dos </a:t>
            </a:r>
            <a:r>
              <a:rPr lang="en-US" dirty="0" err="1"/>
              <a:t>sintomas</a:t>
            </a:r>
            <a:r>
              <a:rPr lang="en-US" dirty="0"/>
              <a:t>.</a:t>
            </a:r>
          </a:p>
          <a:p>
            <a:pPr marL="457200" lvl="1" indent="0" algn="just">
              <a:lnSpc>
                <a:spcPct val="100000"/>
              </a:lnSpc>
              <a:spcBef>
                <a:spcPts val="600"/>
              </a:spcBef>
              <a:buNone/>
            </a:pPr>
            <a:r>
              <a:rPr lang="en-US" dirty="0"/>
              <a:t>•</a:t>
            </a:r>
            <a:r>
              <a:rPr lang="en-US" b="1" dirty="0"/>
              <a:t>A </a:t>
            </a:r>
            <a:r>
              <a:rPr lang="en-US" b="1" dirty="0" err="1"/>
              <a:t>recuperação</a:t>
            </a:r>
            <a:r>
              <a:rPr lang="en-US" b="1" dirty="0"/>
              <a:t> </a:t>
            </a:r>
            <a:r>
              <a:rPr lang="en-US" b="1" dirty="0" err="1"/>
              <a:t>é</a:t>
            </a:r>
            <a:r>
              <a:rPr lang="en-US" b="1" dirty="0"/>
              <a:t> </a:t>
            </a:r>
            <a:r>
              <a:rPr lang="en-US" b="1" dirty="0" err="1"/>
              <a:t>diferente</a:t>
            </a:r>
            <a:r>
              <a:rPr lang="en-US" b="1" dirty="0"/>
              <a:t> para </a:t>
            </a:r>
            <a:r>
              <a:rPr lang="en-US" b="1" dirty="0" err="1"/>
              <a:t>todos</a:t>
            </a:r>
            <a:r>
              <a:rPr lang="en-US" dirty="0"/>
              <a:t>.</a:t>
            </a:r>
          </a:p>
          <a:p>
            <a:pPr marL="0" indent="0" algn="just">
              <a:lnSpc>
                <a:spcPct val="100000"/>
              </a:lnSpc>
              <a:spcBef>
                <a:spcPts val="600"/>
              </a:spcBef>
              <a:buNone/>
            </a:pPr>
            <a:r>
              <a:rPr lang="en-US" sz="2000" dirty="0"/>
              <a:t>Para </a:t>
            </a:r>
            <a:r>
              <a:rPr lang="en-US" sz="2000" dirty="0" err="1"/>
              <a:t>algumas</a:t>
            </a:r>
            <a:r>
              <a:rPr lang="en-US" sz="2000" dirty="0"/>
              <a:t> pessoas:</a:t>
            </a:r>
          </a:p>
          <a:p>
            <a:pPr marL="457200" lvl="1" indent="0" algn="just">
              <a:lnSpc>
                <a:spcPct val="100000"/>
              </a:lnSpc>
              <a:spcBef>
                <a:spcPts val="600"/>
              </a:spcBef>
              <a:buNone/>
            </a:pPr>
            <a:r>
              <a:rPr lang="en-US" dirty="0"/>
              <a:t>•A </a:t>
            </a:r>
            <a:r>
              <a:rPr lang="en-US" dirty="0" err="1"/>
              <a:t>recuperação</a:t>
            </a:r>
            <a:r>
              <a:rPr lang="en-US" dirty="0"/>
              <a:t> </a:t>
            </a:r>
            <a:r>
              <a:rPr lang="en-US" dirty="0" err="1"/>
              <a:t>é</a:t>
            </a:r>
            <a:r>
              <a:rPr lang="en-US" dirty="0"/>
              <a:t> </a:t>
            </a:r>
            <a:r>
              <a:rPr lang="en-US" dirty="0" err="1"/>
              <a:t>uma</a:t>
            </a:r>
            <a:r>
              <a:rPr lang="en-US" dirty="0"/>
              <a:t> jornada </a:t>
            </a:r>
            <a:r>
              <a:rPr lang="en-US" dirty="0" err="1"/>
              <a:t>contínua</a:t>
            </a:r>
            <a:r>
              <a:rPr lang="en-US" dirty="0"/>
              <a:t>.</a:t>
            </a:r>
          </a:p>
          <a:p>
            <a:pPr marL="457200" lvl="1" indent="0" algn="just">
              <a:lnSpc>
                <a:spcPct val="100000"/>
              </a:lnSpc>
              <a:spcBef>
                <a:spcPts val="600"/>
              </a:spcBef>
              <a:buNone/>
            </a:pPr>
            <a:r>
              <a:rPr lang="en-US" dirty="0"/>
              <a:t>•Pode </a:t>
            </a:r>
            <a:r>
              <a:rPr lang="en-US" dirty="0" err="1"/>
              <a:t>significar</a:t>
            </a:r>
            <a:r>
              <a:rPr lang="en-US" dirty="0"/>
              <a:t> </a:t>
            </a:r>
            <a:r>
              <a:rPr lang="en-US" dirty="0" err="1"/>
              <a:t>desenvolver</a:t>
            </a:r>
            <a:r>
              <a:rPr lang="en-US" dirty="0"/>
              <a:t> </a:t>
            </a:r>
            <a:r>
              <a:rPr lang="en-US" dirty="0" err="1"/>
              <a:t>ou</a:t>
            </a:r>
            <a:r>
              <a:rPr lang="en-US" dirty="0"/>
              <a:t> </a:t>
            </a:r>
            <a:r>
              <a:rPr lang="en-US" dirty="0" err="1"/>
              <a:t>fortalecer</a:t>
            </a:r>
            <a:r>
              <a:rPr lang="en-US" dirty="0"/>
              <a:t> </a:t>
            </a:r>
            <a:r>
              <a:rPr lang="en-US" dirty="0" err="1"/>
              <a:t>relacionamentos</a:t>
            </a:r>
            <a:r>
              <a:rPr lang="en-US" dirty="0"/>
              <a:t>.</a:t>
            </a:r>
          </a:p>
          <a:p>
            <a:pPr marL="457200" lvl="1" indent="0" algn="just">
              <a:lnSpc>
                <a:spcPct val="100000"/>
              </a:lnSpc>
              <a:spcBef>
                <a:spcPts val="600"/>
              </a:spcBef>
              <a:buNone/>
            </a:pPr>
            <a:r>
              <a:rPr lang="en-US" dirty="0"/>
              <a:t>•Pode </a:t>
            </a:r>
            <a:r>
              <a:rPr lang="en-US" dirty="0" err="1"/>
              <a:t>envolver</a:t>
            </a:r>
            <a:r>
              <a:rPr lang="en-US" dirty="0"/>
              <a:t> (re)</a:t>
            </a:r>
            <a:r>
              <a:rPr lang="en-US" dirty="0" err="1"/>
              <a:t>conquistar</a:t>
            </a:r>
            <a:r>
              <a:rPr lang="en-US" dirty="0"/>
              <a:t> a </a:t>
            </a:r>
            <a:r>
              <a:rPr lang="en-US" dirty="0" err="1"/>
              <a:t>independência</a:t>
            </a:r>
            <a:r>
              <a:rPr lang="en-US" dirty="0"/>
              <a:t>, </a:t>
            </a:r>
            <a:r>
              <a:rPr lang="en-US" dirty="0" err="1"/>
              <a:t>encontrar</a:t>
            </a:r>
            <a:r>
              <a:rPr lang="en-US" dirty="0"/>
              <a:t> um </a:t>
            </a:r>
            <a:r>
              <a:rPr lang="en-US" dirty="0" err="1"/>
              <a:t>emprego</a:t>
            </a:r>
            <a:r>
              <a:rPr lang="en-US" dirty="0"/>
              <a:t> </a:t>
            </a:r>
            <a:r>
              <a:rPr lang="en-US" dirty="0" err="1"/>
              <a:t>ou</a:t>
            </a:r>
            <a:r>
              <a:rPr lang="en-US" dirty="0"/>
              <a:t> </a:t>
            </a:r>
            <a:r>
              <a:rPr lang="en-US" dirty="0" err="1"/>
              <a:t>voltar</a:t>
            </a:r>
            <a:r>
              <a:rPr lang="en-US" dirty="0"/>
              <a:t> a </a:t>
            </a:r>
            <a:r>
              <a:rPr lang="en-US" dirty="0" err="1"/>
              <a:t>estudar</a:t>
            </a:r>
            <a:r>
              <a:rPr lang="en-US" dirty="0"/>
              <a:t>.</a:t>
            </a:r>
          </a:p>
          <a:p>
            <a:pPr marL="457200" lvl="1" indent="0" algn="just">
              <a:lnSpc>
                <a:spcPct val="100000"/>
              </a:lnSpc>
              <a:spcBef>
                <a:spcPts val="600"/>
              </a:spcBef>
              <a:buNone/>
            </a:pPr>
            <a:r>
              <a:rPr lang="en-US" dirty="0"/>
              <a:t>•A </a:t>
            </a:r>
            <a:r>
              <a:rPr lang="en-US" dirty="0" err="1"/>
              <a:t>recuperação</a:t>
            </a:r>
            <a:r>
              <a:rPr lang="en-US" dirty="0"/>
              <a:t> </a:t>
            </a:r>
            <a:r>
              <a:rPr lang="en-US" dirty="0" err="1"/>
              <a:t>pode</a:t>
            </a:r>
            <a:r>
              <a:rPr lang="en-US" dirty="0"/>
              <a:t> </a:t>
            </a:r>
            <a:r>
              <a:rPr lang="en-US" dirty="0" err="1"/>
              <a:t>significar</a:t>
            </a:r>
            <a:r>
              <a:rPr lang="en-US" dirty="0"/>
              <a:t> </a:t>
            </a:r>
            <a:r>
              <a:rPr lang="en-US" dirty="0" err="1"/>
              <a:t>participar</a:t>
            </a:r>
            <a:r>
              <a:rPr lang="en-US" dirty="0"/>
              <a:t> </a:t>
            </a:r>
            <a:r>
              <a:rPr lang="en-US" dirty="0" err="1"/>
              <a:t>mais</a:t>
            </a:r>
            <a:r>
              <a:rPr lang="en-US" dirty="0"/>
              <a:t> </a:t>
            </a:r>
            <a:r>
              <a:rPr lang="en-US" dirty="0" err="1"/>
              <a:t>ativamente</a:t>
            </a:r>
            <a:r>
              <a:rPr lang="en-US" dirty="0"/>
              <a:t> da </a:t>
            </a:r>
            <a:r>
              <a:rPr lang="en-US" dirty="0" err="1"/>
              <a:t>vida</a:t>
            </a:r>
            <a:r>
              <a:rPr lang="en-US" dirty="0"/>
              <a:t> e das </a:t>
            </a:r>
            <a:r>
              <a:rPr lang="en-US" dirty="0" err="1"/>
              <a:t>atividades</a:t>
            </a:r>
            <a:r>
              <a:rPr lang="en-US" dirty="0"/>
              <a:t> da </a:t>
            </a:r>
            <a:r>
              <a:rPr lang="en-US" dirty="0" err="1"/>
              <a:t>comunidade</a:t>
            </a:r>
            <a:r>
              <a:rPr lang="en-US" dirty="0"/>
              <a:t>.</a:t>
            </a:r>
          </a:p>
          <a:p>
            <a:pPr marL="457200" lvl="1" indent="0" algn="just">
              <a:lnSpc>
                <a:spcPct val="100000"/>
              </a:lnSpc>
              <a:spcBef>
                <a:spcPts val="600"/>
              </a:spcBef>
              <a:buNone/>
            </a:pPr>
            <a:r>
              <a:rPr lang="en-US" dirty="0"/>
              <a:t>•A </a:t>
            </a:r>
            <a:r>
              <a:rPr lang="en-US" dirty="0" err="1"/>
              <a:t>recuperação</a:t>
            </a:r>
            <a:r>
              <a:rPr lang="en-US" dirty="0"/>
              <a:t> </a:t>
            </a:r>
            <a:r>
              <a:rPr lang="en-US" dirty="0" err="1"/>
              <a:t>também</a:t>
            </a:r>
            <a:r>
              <a:rPr lang="en-US" dirty="0"/>
              <a:t> </a:t>
            </a:r>
            <a:r>
              <a:rPr lang="en-US" dirty="0" err="1"/>
              <a:t>pode</a:t>
            </a:r>
            <a:r>
              <a:rPr lang="en-US" dirty="0"/>
              <a:t> </a:t>
            </a:r>
            <a:r>
              <a:rPr lang="en-US" dirty="0" err="1"/>
              <a:t>significar</a:t>
            </a:r>
            <a:r>
              <a:rPr lang="en-US" dirty="0"/>
              <a:t> a </a:t>
            </a:r>
            <a:r>
              <a:rPr lang="en-US" dirty="0" err="1"/>
              <a:t>ausência</a:t>
            </a:r>
            <a:r>
              <a:rPr lang="en-US" dirty="0"/>
              <a:t> do que </a:t>
            </a:r>
            <a:r>
              <a:rPr lang="en-US" dirty="0" err="1"/>
              <a:t>é</a:t>
            </a:r>
            <a:r>
              <a:rPr lang="en-US" dirty="0"/>
              <a:t> </a:t>
            </a:r>
            <a:r>
              <a:rPr lang="en-US" dirty="0" err="1"/>
              <a:t>considerado</a:t>
            </a:r>
            <a:r>
              <a:rPr lang="en-US" dirty="0"/>
              <a:t> </a:t>
            </a:r>
            <a:r>
              <a:rPr lang="en-US" dirty="0" err="1"/>
              <a:t>sintoma</a:t>
            </a:r>
            <a:r>
              <a:rPr lang="en-US" dirty="0"/>
              <a:t>.</a:t>
            </a:r>
          </a:p>
          <a:p>
            <a:pPr marL="457200" lvl="1" indent="0" algn="just">
              <a:lnSpc>
                <a:spcPct val="100000"/>
              </a:lnSpc>
              <a:spcBef>
                <a:spcPts val="600"/>
              </a:spcBef>
              <a:buNone/>
            </a:pPr>
            <a:r>
              <a:rPr lang="en-US" dirty="0"/>
              <a:t>•Envolve </a:t>
            </a:r>
            <a:r>
              <a:rPr lang="en-US" dirty="0" err="1"/>
              <a:t>redefinir</a:t>
            </a:r>
            <a:r>
              <a:rPr lang="en-US" dirty="0"/>
              <a:t> o que a </a:t>
            </a:r>
            <a:r>
              <a:rPr lang="en-US" dirty="0" err="1"/>
              <a:t>experiência</a:t>
            </a:r>
            <a:r>
              <a:rPr lang="en-US" dirty="0"/>
              <a:t> das </a:t>
            </a:r>
            <a:r>
              <a:rPr lang="en-US" dirty="0" err="1"/>
              <a:t>pessoas</a:t>
            </a:r>
            <a:r>
              <a:rPr lang="en-US" dirty="0"/>
              <a:t> </a:t>
            </a:r>
            <a:r>
              <a:rPr lang="en-US" dirty="0" err="1"/>
              <a:t>significa</a:t>
            </a:r>
            <a:r>
              <a:rPr lang="en-US" dirty="0"/>
              <a:t> para </a:t>
            </a:r>
            <a:r>
              <a:rPr lang="en-US" dirty="0" err="1"/>
              <a:t>elas</a:t>
            </a:r>
            <a:r>
              <a:rPr lang="en-US" dirty="0"/>
              <a:t>.</a:t>
            </a:r>
          </a:p>
          <a:p>
            <a:pPr marL="457200" lvl="1" indent="0" algn="just">
              <a:lnSpc>
                <a:spcPct val="100000"/>
              </a:lnSpc>
              <a:spcBef>
                <a:spcPts val="600"/>
              </a:spcBef>
              <a:buNone/>
            </a:pPr>
            <a:r>
              <a:rPr lang="en-US" dirty="0"/>
              <a:t>•Envolve </a:t>
            </a:r>
            <a:r>
              <a:rPr lang="en-US" dirty="0" err="1"/>
              <a:t>criar</a:t>
            </a:r>
            <a:r>
              <a:rPr lang="en-US" dirty="0"/>
              <a:t> </a:t>
            </a:r>
            <a:r>
              <a:rPr lang="en-US" dirty="0" err="1"/>
              <a:t>lugares</a:t>
            </a:r>
            <a:r>
              <a:rPr lang="en-US" dirty="0"/>
              <a:t> </a:t>
            </a:r>
            <a:r>
              <a:rPr lang="en-US" dirty="0" err="1"/>
              <a:t>seguros</a:t>
            </a:r>
            <a:r>
              <a:rPr lang="en-US" dirty="0"/>
              <a:t> para </a:t>
            </a:r>
            <a:r>
              <a:rPr lang="en-US" dirty="0" err="1"/>
              <a:t>reconhecer</a:t>
            </a:r>
            <a:r>
              <a:rPr lang="en-US" dirty="0"/>
              <a:t> o trauma e </a:t>
            </a:r>
            <a:r>
              <a:rPr lang="en-US" dirty="0" err="1"/>
              <a:t>explorar</a:t>
            </a:r>
            <a:r>
              <a:rPr lang="en-US" dirty="0"/>
              <a:t> </a:t>
            </a:r>
            <a:r>
              <a:rPr lang="en-US" dirty="0" err="1"/>
              <a:t>formas</a:t>
            </a:r>
            <a:r>
              <a:rPr lang="en-US" dirty="0"/>
              <a:t> de cura.</a:t>
            </a:r>
            <a:endParaRPr lang="en-CH" dirty="0"/>
          </a:p>
        </p:txBody>
      </p:sp>
      <p:sp>
        <p:nvSpPr>
          <p:cNvPr id="2" name="Title 1">
            <a:extLst>
              <a:ext uri="{FF2B5EF4-FFF2-40B4-BE49-F238E27FC236}">
                <a16:creationId xmlns:a16="http://schemas.microsoft.com/office/drawing/2014/main" id="{0EAA81F4-6D6A-416C-BD18-7D34EE98B5BA}"/>
              </a:ext>
            </a:extLst>
          </p:cNvPr>
          <p:cNvSpPr>
            <a:spLocks noGrp="1"/>
          </p:cNvSpPr>
          <p:nvPr>
            <p:ph type="title"/>
          </p:nvPr>
        </p:nvSpPr>
        <p:spPr>
          <a:xfrm>
            <a:off x="388629" y="514614"/>
            <a:ext cx="11072685" cy="432000"/>
          </a:xfrm>
        </p:spPr>
        <p:txBody>
          <a:bodyPr/>
          <a:lstStyle/>
          <a:p>
            <a:pPr algn="ctr"/>
            <a:r>
              <a:rPr lang="en-GB" dirty="0" err="1"/>
              <a:t>Apresentação</a:t>
            </a:r>
            <a:r>
              <a:rPr lang="en-GB" dirty="0"/>
              <a:t>: </a:t>
            </a:r>
            <a:r>
              <a:rPr lang="en-GB" dirty="0" err="1"/>
              <a:t>Recuperação</a:t>
            </a:r>
            <a:r>
              <a:rPr lang="en-GB" dirty="0"/>
              <a:t> – 8</a:t>
            </a:r>
            <a:endParaRPr lang="en-CH" dirty="0"/>
          </a:p>
        </p:txBody>
      </p:sp>
    </p:spTree>
    <p:extLst>
      <p:ext uri="{BB962C8B-B14F-4D97-AF65-F5344CB8AC3E}">
        <p14:creationId xmlns:p14="http://schemas.microsoft.com/office/powerpoint/2010/main" val="9714816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D02BA1A-0E98-4949-BD51-0FED84A6F5B9}"/>
              </a:ext>
            </a:extLst>
          </p:cNvPr>
          <p:cNvSpPr>
            <a:spLocks noGrp="1"/>
          </p:cNvSpPr>
          <p:nvPr>
            <p:ph type="body" sz="quarter" idx="13"/>
          </p:nvPr>
        </p:nvSpPr>
        <p:spPr>
          <a:xfrm>
            <a:off x="507207" y="1247238"/>
            <a:ext cx="11174400" cy="360000"/>
          </a:xfrm>
        </p:spPr>
        <p:txBody>
          <a:bodyPr/>
          <a:lstStyle/>
          <a:p>
            <a:r>
              <a:rPr lang="en-GB" kern="0" spc="0" dirty="0"/>
              <a:t>A </a:t>
            </a:r>
            <a:r>
              <a:rPr lang="en-GB" kern="0" spc="0" dirty="0" err="1"/>
              <a:t>abordagem</a:t>
            </a:r>
            <a:r>
              <a:rPr lang="en-GB" kern="0" spc="0" dirty="0"/>
              <a:t> de </a:t>
            </a:r>
            <a:r>
              <a:rPr lang="en-GB" kern="0" spc="0" dirty="0" err="1"/>
              <a:t>recuperação</a:t>
            </a:r>
            <a:r>
              <a:rPr lang="en-GB" kern="0" spc="0" dirty="0"/>
              <a:t> </a:t>
            </a:r>
            <a:r>
              <a:rPr lang="en-GB" kern="0" spc="0" dirty="0" err="1"/>
              <a:t>em</a:t>
            </a:r>
            <a:r>
              <a:rPr lang="en-GB" kern="0" spc="0" dirty="0"/>
              <a:t> </a:t>
            </a:r>
            <a:r>
              <a:rPr lang="en-GB" kern="0" spc="0" dirty="0" err="1"/>
              <a:t>saúde</a:t>
            </a:r>
            <a:r>
              <a:rPr lang="en-GB" kern="0" spc="0" dirty="0"/>
              <a:t> mental (b)</a:t>
            </a:r>
            <a:endParaRPr lang="en-US" kern="0" spc="0" dirty="0"/>
          </a:p>
        </p:txBody>
      </p:sp>
      <p:sp>
        <p:nvSpPr>
          <p:cNvPr id="3" name="Content Placeholder 2">
            <a:extLst>
              <a:ext uri="{FF2B5EF4-FFF2-40B4-BE49-F238E27FC236}">
                <a16:creationId xmlns:a16="http://schemas.microsoft.com/office/drawing/2014/main" id="{6FB26E81-6C7F-4A9D-8238-5E65D86BF4AF}"/>
              </a:ext>
            </a:extLst>
          </p:cNvPr>
          <p:cNvSpPr>
            <a:spLocks noGrp="1"/>
          </p:cNvSpPr>
          <p:nvPr>
            <p:ph sz="quarter" idx="14"/>
          </p:nvPr>
        </p:nvSpPr>
        <p:spPr>
          <a:xfrm>
            <a:off x="508794" y="2062333"/>
            <a:ext cx="11174412" cy="3323859"/>
          </a:xfrm>
        </p:spPr>
        <p:txBody>
          <a:bodyPr/>
          <a:lstStyle/>
          <a:p>
            <a:pPr lvl="0" algn="just">
              <a:lnSpc>
                <a:spcPct val="100000"/>
              </a:lnSpc>
              <a:spcBef>
                <a:spcPts val="600"/>
              </a:spcBef>
            </a:pPr>
            <a:r>
              <a:rPr lang="en-US" sz="2000" dirty="0"/>
              <a:t>A </a:t>
            </a:r>
            <a:r>
              <a:rPr lang="en-US" sz="2000" dirty="0" err="1"/>
              <a:t>recuperação</a:t>
            </a:r>
            <a:r>
              <a:rPr lang="en-US" sz="2000" dirty="0"/>
              <a:t> </a:t>
            </a:r>
            <a:r>
              <a:rPr lang="en-US" sz="2000" dirty="0" err="1"/>
              <a:t>baseia</a:t>
            </a:r>
            <a:r>
              <a:rPr lang="en-US" sz="2000" dirty="0"/>
              <a:t>-se </a:t>
            </a:r>
            <a:r>
              <a:rPr lang="en-US" sz="2000" dirty="0" err="1"/>
              <a:t>na</a:t>
            </a:r>
            <a:r>
              <a:rPr lang="en-US" sz="2000" dirty="0"/>
              <a:t> </a:t>
            </a:r>
            <a:r>
              <a:rPr lang="en-US" sz="2000" u="sng" dirty="0" err="1"/>
              <a:t>esperança</a:t>
            </a:r>
            <a:r>
              <a:rPr lang="en-US" sz="2000" u="sng" dirty="0"/>
              <a:t> e no </a:t>
            </a:r>
            <a:r>
              <a:rPr lang="en-US" sz="2000" u="sng" dirty="0" err="1"/>
              <a:t>otimismo</a:t>
            </a:r>
            <a:r>
              <a:rPr lang="en-US" sz="2000" u="sng" dirty="0"/>
              <a:t> para o </a:t>
            </a:r>
            <a:r>
              <a:rPr lang="en-US" sz="2000" u="sng" dirty="0" err="1"/>
              <a:t>futuro</a:t>
            </a:r>
            <a:endParaRPr lang="en-US" sz="2000" u="sng" dirty="0"/>
          </a:p>
          <a:p>
            <a:pPr lvl="0" algn="just">
              <a:lnSpc>
                <a:spcPct val="100000"/>
              </a:lnSpc>
              <a:spcBef>
                <a:spcPts val="600"/>
              </a:spcBef>
            </a:pPr>
            <a:r>
              <a:rPr lang="en-US" sz="2000" dirty="0"/>
              <a:t>A </a:t>
            </a:r>
            <a:r>
              <a:rPr lang="en-US" sz="2000" dirty="0" err="1"/>
              <a:t>esperança</a:t>
            </a:r>
            <a:r>
              <a:rPr lang="en-US" sz="2000" dirty="0"/>
              <a:t> </a:t>
            </a:r>
            <a:r>
              <a:rPr lang="en-US" sz="2000" dirty="0" err="1"/>
              <a:t>é</a:t>
            </a:r>
            <a:r>
              <a:rPr lang="en-US" sz="2000" dirty="0"/>
              <a:t> um </a:t>
            </a:r>
            <a:r>
              <a:rPr lang="en-US" sz="2000" dirty="0" err="1"/>
              <a:t>princípio</a:t>
            </a:r>
            <a:r>
              <a:rPr lang="en-US" sz="2000" dirty="0"/>
              <a:t> fundamental da </a:t>
            </a:r>
            <a:r>
              <a:rPr lang="en-US" sz="2000" dirty="0" err="1"/>
              <a:t>recuperação</a:t>
            </a:r>
            <a:r>
              <a:rPr lang="en-US" sz="2000" dirty="0"/>
              <a:t>.</a:t>
            </a:r>
          </a:p>
          <a:p>
            <a:pPr lvl="0" algn="just">
              <a:lnSpc>
                <a:spcPct val="100000"/>
              </a:lnSpc>
              <a:spcBef>
                <a:spcPts val="600"/>
              </a:spcBef>
            </a:pPr>
            <a:r>
              <a:rPr lang="en-US" sz="2000" dirty="0"/>
              <a:t>A </a:t>
            </a:r>
            <a:r>
              <a:rPr lang="en-US" sz="2000" dirty="0" err="1"/>
              <a:t>essência</a:t>
            </a:r>
            <a:r>
              <a:rPr lang="en-US" sz="2000" dirty="0"/>
              <a:t> da </a:t>
            </a:r>
            <a:r>
              <a:rPr lang="en-US" sz="2000" dirty="0" err="1"/>
              <a:t>esperança</a:t>
            </a:r>
            <a:r>
              <a:rPr lang="en-US" sz="2000" dirty="0"/>
              <a:t> </a:t>
            </a:r>
            <a:r>
              <a:rPr lang="en-US" sz="2000" dirty="0" err="1"/>
              <a:t>na</a:t>
            </a:r>
            <a:r>
              <a:rPr lang="en-US" sz="2000" dirty="0"/>
              <a:t> </a:t>
            </a:r>
            <a:r>
              <a:rPr lang="en-US" sz="2000" dirty="0" err="1"/>
              <a:t>recuperação</a:t>
            </a:r>
            <a:r>
              <a:rPr lang="en-US" sz="2000" dirty="0"/>
              <a:t> </a:t>
            </a:r>
            <a:r>
              <a:rPr lang="en-US" sz="2000" dirty="0" err="1"/>
              <a:t>é</a:t>
            </a:r>
            <a:r>
              <a:rPr lang="en-US" sz="2000" dirty="0"/>
              <a:t> que </a:t>
            </a:r>
            <a:r>
              <a:rPr lang="en-US" sz="2000" dirty="0" err="1"/>
              <a:t>é</a:t>
            </a:r>
            <a:r>
              <a:rPr lang="en-US" sz="2000" dirty="0"/>
              <a:t> </a:t>
            </a:r>
            <a:r>
              <a:rPr lang="en-US" sz="2000" dirty="0" err="1"/>
              <a:t>possível</a:t>
            </a:r>
            <a:r>
              <a:rPr lang="en-US" sz="2000" dirty="0"/>
              <a:t> </a:t>
            </a:r>
            <a:r>
              <a:rPr lang="en-US" sz="2000" dirty="0" err="1"/>
              <a:t>viver</a:t>
            </a:r>
            <a:r>
              <a:rPr lang="en-US" sz="2000" dirty="0"/>
              <a:t> </a:t>
            </a:r>
            <a:r>
              <a:rPr lang="en-US" sz="2000" dirty="0" err="1"/>
              <a:t>uma</a:t>
            </a:r>
            <a:r>
              <a:rPr lang="en-US" sz="2000" dirty="0"/>
              <a:t> </a:t>
            </a:r>
            <a:r>
              <a:rPr lang="en-US" sz="2000" dirty="0" err="1"/>
              <a:t>vida</a:t>
            </a:r>
            <a:r>
              <a:rPr lang="en-US" sz="2000" dirty="0"/>
              <a:t> </a:t>
            </a:r>
            <a:r>
              <a:rPr lang="en-US" sz="2000" dirty="0" err="1"/>
              <a:t>significativa</a:t>
            </a:r>
            <a:r>
              <a:rPr lang="en-US" sz="2000" dirty="0"/>
              <a:t>, com </a:t>
            </a:r>
            <a:r>
              <a:rPr lang="en-US" sz="2000" dirty="0" err="1"/>
              <a:t>ou</a:t>
            </a:r>
            <a:r>
              <a:rPr lang="en-US" sz="2000" dirty="0"/>
              <a:t> </a:t>
            </a:r>
            <a:r>
              <a:rPr lang="en-US" sz="2000" dirty="0" err="1"/>
              <a:t>sem</a:t>
            </a:r>
            <a:r>
              <a:rPr lang="en-US" sz="2000" dirty="0"/>
              <a:t> “</a:t>
            </a:r>
            <a:r>
              <a:rPr lang="en-US" sz="2000" dirty="0" err="1"/>
              <a:t>sintomas</a:t>
            </a:r>
            <a:r>
              <a:rPr lang="en-US" sz="2000" dirty="0"/>
              <a:t>”.</a:t>
            </a:r>
          </a:p>
          <a:p>
            <a:pPr lvl="0" algn="just">
              <a:lnSpc>
                <a:spcPct val="100000"/>
              </a:lnSpc>
              <a:spcBef>
                <a:spcPts val="600"/>
              </a:spcBef>
            </a:pPr>
            <a:r>
              <a:rPr lang="en-US" sz="2000" dirty="0"/>
              <a:t>No </a:t>
            </a:r>
            <a:r>
              <a:rPr lang="en-US" sz="2000" dirty="0" err="1"/>
              <a:t>centro</a:t>
            </a:r>
            <a:r>
              <a:rPr lang="en-US" sz="2000" dirty="0"/>
              <a:t> do </a:t>
            </a:r>
            <a:r>
              <a:rPr lang="en-US" sz="2000" dirty="0" err="1"/>
              <a:t>conceito</a:t>
            </a:r>
            <a:r>
              <a:rPr lang="en-US" sz="2000" dirty="0"/>
              <a:t> de </a:t>
            </a:r>
            <a:r>
              <a:rPr lang="en-US" sz="2000" dirty="0" err="1"/>
              <a:t>recuperação</a:t>
            </a:r>
            <a:r>
              <a:rPr lang="en-US" sz="2000" dirty="0"/>
              <a:t> </a:t>
            </a:r>
            <a:r>
              <a:rPr lang="en-US" sz="2000" dirty="0" err="1"/>
              <a:t>está</a:t>
            </a:r>
            <a:r>
              <a:rPr lang="en-US" sz="2000" dirty="0"/>
              <a:t> a </a:t>
            </a:r>
            <a:r>
              <a:rPr lang="en-US" sz="2000" dirty="0" err="1"/>
              <a:t>crença</a:t>
            </a:r>
            <a:r>
              <a:rPr lang="en-US" sz="2000" dirty="0"/>
              <a:t> de que a </a:t>
            </a:r>
            <a:r>
              <a:rPr lang="en-US" sz="2000" dirty="0" err="1"/>
              <a:t>situação</a:t>
            </a:r>
            <a:r>
              <a:rPr lang="en-US" sz="2000" dirty="0"/>
              <a:t> </a:t>
            </a:r>
            <a:r>
              <a:rPr lang="en-US" sz="2000" dirty="0" err="1"/>
              <a:t>ou</a:t>
            </a:r>
            <a:r>
              <a:rPr lang="en-US" sz="2000" dirty="0"/>
              <a:t> as </a:t>
            </a:r>
            <a:r>
              <a:rPr lang="en-US" sz="2000" dirty="0" err="1"/>
              <a:t>circunstâncias</a:t>
            </a:r>
            <a:r>
              <a:rPr lang="en-US" sz="2000" dirty="0"/>
              <a:t> de </a:t>
            </a:r>
            <a:r>
              <a:rPr lang="en-US" sz="2000" dirty="0" err="1"/>
              <a:t>uma</a:t>
            </a:r>
            <a:r>
              <a:rPr lang="en-US" sz="2000" dirty="0"/>
              <a:t> </a:t>
            </a:r>
            <a:r>
              <a:rPr lang="en-US" sz="2000" dirty="0" err="1"/>
              <a:t>pessoa</a:t>
            </a:r>
            <a:r>
              <a:rPr lang="en-US" sz="2000" dirty="0"/>
              <a:t> </a:t>
            </a:r>
            <a:r>
              <a:rPr lang="en-US" sz="2000" dirty="0" err="1"/>
              <a:t>podem</a:t>
            </a:r>
            <a:r>
              <a:rPr lang="en-US" sz="2000" dirty="0"/>
              <a:t> mudar e/</a:t>
            </a:r>
            <a:r>
              <a:rPr lang="en-US" sz="2000" dirty="0" err="1"/>
              <a:t>ou</a:t>
            </a:r>
            <a:r>
              <a:rPr lang="en-US" sz="2000" dirty="0"/>
              <a:t> que </a:t>
            </a:r>
            <a:r>
              <a:rPr lang="en-US" sz="2000" dirty="0" err="1"/>
              <a:t>ela</a:t>
            </a:r>
            <a:r>
              <a:rPr lang="en-US" sz="2000" dirty="0"/>
              <a:t> </a:t>
            </a:r>
            <a:r>
              <a:rPr lang="en-US" sz="2000" dirty="0" err="1"/>
              <a:t>será</a:t>
            </a:r>
            <a:r>
              <a:rPr lang="en-US" sz="2000" dirty="0"/>
              <a:t> </a:t>
            </a:r>
            <a:r>
              <a:rPr lang="en-US" sz="2000" dirty="0" err="1"/>
              <a:t>capaz</a:t>
            </a:r>
            <a:r>
              <a:rPr lang="en-US" sz="2000" dirty="0"/>
              <a:t> de lidar com a </a:t>
            </a:r>
            <a:r>
              <a:rPr lang="en-US" sz="2000" dirty="0" err="1"/>
              <a:t>situação</a:t>
            </a:r>
            <a:r>
              <a:rPr lang="en-US" sz="2000" dirty="0"/>
              <a:t>.</a:t>
            </a:r>
          </a:p>
          <a:p>
            <a:pPr lvl="0" algn="just">
              <a:lnSpc>
                <a:spcPct val="100000"/>
              </a:lnSpc>
              <a:spcBef>
                <a:spcPts val="600"/>
              </a:spcBef>
            </a:pPr>
            <a:r>
              <a:rPr lang="en-US" sz="2000" dirty="0"/>
              <a:t>Na </a:t>
            </a:r>
            <a:r>
              <a:rPr lang="en-US" sz="2000" dirty="0" err="1"/>
              <a:t>recuperação</a:t>
            </a:r>
            <a:r>
              <a:rPr lang="en-US" sz="2000" dirty="0"/>
              <a:t>, </a:t>
            </a:r>
            <a:r>
              <a:rPr lang="en-US" sz="2000" dirty="0" err="1"/>
              <a:t>os</a:t>
            </a:r>
            <a:r>
              <a:rPr lang="en-US" sz="2000" dirty="0"/>
              <a:t> </a:t>
            </a:r>
            <a:r>
              <a:rPr lang="en-US" sz="2000" dirty="0" err="1"/>
              <a:t>sintomas</a:t>
            </a:r>
            <a:r>
              <a:rPr lang="en-US" sz="2000" dirty="0"/>
              <a:t>, a </a:t>
            </a:r>
            <a:r>
              <a:rPr lang="en-US" sz="2000" dirty="0" err="1"/>
              <a:t>doença</a:t>
            </a:r>
            <a:r>
              <a:rPr lang="en-US" sz="2000" dirty="0"/>
              <a:t> </a:t>
            </a:r>
            <a:r>
              <a:rPr lang="en-US" sz="2000" dirty="0" err="1"/>
              <a:t>ou</a:t>
            </a:r>
            <a:r>
              <a:rPr lang="en-US" sz="2000" dirty="0"/>
              <a:t> a </a:t>
            </a:r>
            <a:r>
              <a:rPr lang="en-US" sz="2000" dirty="0" err="1"/>
              <a:t>deficiência</a:t>
            </a:r>
            <a:r>
              <a:rPr lang="en-US" sz="2000" dirty="0"/>
              <a:t> </a:t>
            </a:r>
            <a:r>
              <a:rPr lang="en-US" sz="2000" dirty="0" err="1"/>
              <a:t>não</a:t>
            </a:r>
            <a:r>
              <a:rPr lang="en-US" sz="2000" dirty="0"/>
              <a:t> </a:t>
            </a:r>
            <a:r>
              <a:rPr lang="en-US" sz="2000" dirty="0" err="1"/>
              <a:t>marcam</a:t>
            </a:r>
            <a:r>
              <a:rPr lang="en-US" sz="2000" dirty="0"/>
              <a:t> o </a:t>
            </a:r>
            <a:r>
              <a:rPr lang="en-US" sz="2000" dirty="0" err="1"/>
              <a:t>fim</a:t>
            </a:r>
            <a:r>
              <a:rPr lang="en-US" sz="2000" dirty="0"/>
              <a:t> dos </a:t>
            </a:r>
            <a:r>
              <a:rPr lang="en-US" sz="2000" dirty="0" err="1"/>
              <a:t>sonhos</a:t>
            </a:r>
            <a:r>
              <a:rPr lang="en-US" sz="2000" dirty="0"/>
              <a:t>, das </a:t>
            </a:r>
            <a:r>
              <a:rPr lang="en-US" sz="2000" dirty="0" err="1"/>
              <a:t>aspirações</a:t>
            </a:r>
            <a:r>
              <a:rPr lang="en-US" sz="2000" dirty="0"/>
              <a:t> e das </a:t>
            </a:r>
            <a:r>
              <a:rPr lang="en-US" sz="2000" dirty="0" err="1"/>
              <a:t>possibilidades</a:t>
            </a:r>
            <a:r>
              <a:rPr lang="en-US" sz="2000" dirty="0"/>
              <a:t>.</a:t>
            </a:r>
          </a:p>
          <a:p>
            <a:pPr lvl="0" algn="just">
              <a:lnSpc>
                <a:spcPct val="100000"/>
              </a:lnSpc>
              <a:spcBef>
                <a:spcPts val="600"/>
              </a:spcBef>
            </a:pPr>
            <a:r>
              <a:rPr lang="en-US" sz="2000" dirty="0" err="1"/>
              <a:t>Os</a:t>
            </a:r>
            <a:r>
              <a:rPr lang="en-US" sz="2000" dirty="0"/>
              <a:t> </a:t>
            </a:r>
            <a:r>
              <a:rPr lang="en-US" sz="2000" dirty="0" err="1"/>
              <a:t>sonhos</a:t>
            </a:r>
            <a:r>
              <a:rPr lang="en-US" sz="2000" dirty="0"/>
              <a:t> e as </a:t>
            </a:r>
            <a:r>
              <a:rPr lang="en-US" sz="2000" dirty="0" err="1"/>
              <a:t>aspirações</a:t>
            </a:r>
            <a:r>
              <a:rPr lang="en-US" sz="2000" dirty="0"/>
              <a:t> </a:t>
            </a:r>
            <a:r>
              <a:rPr lang="en-US" sz="2000" dirty="0" err="1"/>
              <a:t>precisam</a:t>
            </a:r>
            <a:r>
              <a:rPr lang="en-US" sz="2000" dirty="0"/>
              <a:t> ser </a:t>
            </a:r>
            <a:r>
              <a:rPr lang="en-US" sz="2000" dirty="0" err="1"/>
              <a:t>incentivados</a:t>
            </a:r>
            <a:r>
              <a:rPr lang="en-US" sz="2000" dirty="0"/>
              <a:t> e </a:t>
            </a:r>
            <a:r>
              <a:rPr lang="en-US" sz="2000" dirty="0" err="1"/>
              <a:t>valorizados</a:t>
            </a:r>
            <a:r>
              <a:rPr lang="en-US" sz="2000" dirty="0"/>
              <a:t>.</a:t>
            </a:r>
            <a:endParaRPr lang="en-CH" sz="2000" dirty="0"/>
          </a:p>
        </p:txBody>
      </p:sp>
      <p:sp>
        <p:nvSpPr>
          <p:cNvPr id="2" name="Title 1">
            <a:extLst>
              <a:ext uri="{FF2B5EF4-FFF2-40B4-BE49-F238E27FC236}">
                <a16:creationId xmlns:a16="http://schemas.microsoft.com/office/drawing/2014/main" id="{07CB4CB7-5DFE-4D01-A34E-DC3B33480B82}"/>
              </a:ext>
            </a:extLst>
          </p:cNvPr>
          <p:cNvSpPr>
            <a:spLocks noGrp="1"/>
          </p:cNvSpPr>
          <p:nvPr>
            <p:ph type="title"/>
          </p:nvPr>
        </p:nvSpPr>
        <p:spPr>
          <a:xfrm>
            <a:off x="388629" y="514614"/>
            <a:ext cx="11292977" cy="432000"/>
          </a:xfrm>
        </p:spPr>
        <p:txBody>
          <a:bodyPr/>
          <a:lstStyle/>
          <a:p>
            <a:pPr algn="ctr"/>
            <a:r>
              <a:rPr lang="en-GB" dirty="0" err="1"/>
              <a:t>Apresentação</a:t>
            </a:r>
            <a:r>
              <a:rPr lang="en-GB" dirty="0"/>
              <a:t>: </a:t>
            </a:r>
            <a:r>
              <a:rPr lang="en-GB" dirty="0" err="1"/>
              <a:t>Recuperação</a:t>
            </a:r>
            <a:r>
              <a:rPr lang="en-GB" dirty="0"/>
              <a:t> – 9</a:t>
            </a:r>
            <a:endParaRPr lang="en-CH" dirty="0"/>
          </a:p>
        </p:txBody>
      </p:sp>
    </p:spTree>
    <p:extLst>
      <p:ext uri="{BB962C8B-B14F-4D97-AF65-F5344CB8AC3E}">
        <p14:creationId xmlns:p14="http://schemas.microsoft.com/office/powerpoint/2010/main" val="21395584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84EDB34B-3EEB-C04E-951F-E266531DC24D}"/>
              </a:ext>
            </a:extLst>
          </p:cNvPr>
          <p:cNvSpPr>
            <a:spLocks noGrp="1"/>
          </p:cNvSpPr>
          <p:nvPr>
            <p:ph type="body" sz="quarter" idx="13"/>
          </p:nvPr>
        </p:nvSpPr>
        <p:spPr>
          <a:xfrm>
            <a:off x="507207" y="1084400"/>
            <a:ext cx="11174400" cy="360000"/>
          </a:xfrm>
        </p:spPr>
        <p:txBody>
          <a:bodyPr/>
          <a:lstStyle/>
          <a:p>
            <a:r>
              <a:rPr lang="en-GB" kern="0" spc="0" dirty="0"/>
              <a:t>A </a:t>
            </a:r>
            <a:r>
              <a:rPr lang="en-GB" kern="0" spc="0" dirty="0" err="1"/>
              <a:t>abordagem</a:t>
            </a:r>
            <a:r>
              <a:rPr lang="en-GB" kern="0" spc="0" dirty="0"/>
              <a:t> de </a:t>
            </a:r>
            <a:r>
              <a:rPr lang="en-GB" kern="0" spc="0" dirty="0" err="1"/>
              <a:t>recuperação</a:t>
            </a:r>
            <a:r>
              <a:rPr lang="en-GB" kern="0" spc="0" dirty="0"/>
              <a:t> em saúde mental (c)</a:t>
            </a:r>
            <a:endParaRPr lang="en-US" kern="0" spc="0" dirty="0"/>
          </a:p>
        </p:txBody>
      </p:sp>
      <p:sp>
        <p:nvSpPr>
          <p:cNvPr id="3" name="Content Placeholder 2">
            <a:extLst>
              <a:ext uri="{FF2B5EF4-FFF2-40B4-BE49-F238E27FC236}">
                <a16:creationId xmlns:a16="http://schemas.microsoft.com/office/drawing/2014/main" id="{398F8B01-53D4-42E1-B921-92EA07903010}"/>
              </a:ext>
            </a:extLst>
          </p:cNvPr>
          <p:cNvSpPr>
            <a:spLocks noGrp="1"/>
          </p:cNvSpPr>
          <p:nvPr>
            <p:ph sz="quarter" idx="14"/>
          </p:nvPr>
        </p:nvSpPr>
        <p:spPr>
          <a:xfrm>
            <a:off x="873535" y="1560576"/>
            <a:ext cx="11174412" cy="5160578"/>
          </a:xfrm>
        </p:spPr>
        <p:txBody>
          <a:bodyPr/>
          <a:lstStyle/>
          <a:p>
            <a:pPr algn="just">
              <a:lnSpc>
                <a:spcPct val="100000"/>
              </a:lnSpc>
              <a:spcBef>
                <a:spcPts val="0"/>
              </a:spcBef>
            </a:pPr>
            <a:r>
              <a:rPr lang="en-CH" sz="1700" b="1" u="sng" dirty="0"/>
              <a:t> </a:t>
            </a:r>
            <a:r>
              <a:rPr lang="en-US" sz="1700" b="1" u="sng" dirty="0"/>
              <a:t>A </a:t>
            </a:r>
            <a:r>
              <a:rPr lang="en-US" sz="1700" b="1" u="sng" dirty="0" err="1"/>
              <a:t>conectividade</a:t>
            </a:r>
            <a:r>
              <a:rPr lang="en-US" sz="1700" b="1" u="sng" dirty="0"/>
              <a:t> </a:t>
            </a:r>
            <a:r>
              <a:rPr lang="en-US" sz="1700" b="1" dirty="0" err="1"/>
              <a:t>é</a:t>
            </a:r>
            <a:r>
              <a:rPr lang="en-US" sz="1700" b="1" dirty="0"/>
              <a:t> fundamental para a </a:t>
            </a:r>
            <a:r>
              <a:rPr lang="en-US" sz="1700" b="1" dirty="0" err="1"/>
              <a:t>recuperação</a:t>
            </a:r>
            <a:endParaRPr lang="en-US" sz="1700" b="1" dirty="0"/>
          </a:p>
          <a:p>
            <a:pPr lvl="1" algn="just">
              <a:lnSpc>
                <a:spcPct val="100000"/>
              </a:lnSpc>
              <a:spcBef>
                <a:spcPts val="0"/>
              </a:spcBef>
            </a:pPr>
            <a:r>
              <a:rPr lang="en-US" sz="1500" dirty="0"/>
              <a:t>As </a:t>
            </a:r>
            <a:r>
              <a:rPr lang="en-US" sz="1500" dirty="0" err="1"/>
              <a:t>pessoas</a:t>
            </a:r>
            <a:r>
              <a:rPr lang="en-US" sz="1500" dirty="0"/>
              <a:t> </a:t>
            </a:r>
            <a:r>
              <a:rPr lang="en-US" sz="1500" dirty="0" err="1"/>
              <a:t>precisam</a:t>
            </a:r>
            <a:r>
              <a:rPr lang="en-US" sz="1500" dirty="0"/>
              <a:t> ser </a:t>
            </a:r>
            <a:r>
              <a:rPr lang="en-US" sz="1500" dirty="0" err="1"/>
              <a:t>incluídas</a:t>
            </a:r>
            <a:r>
              <a:rPr lang="en-US" sz="1500" dirty="0"/>
              <a:t> </a:t>
            </a:r>
            <a:r>
              <a:rPr lang="en-US" sz="1500" dirty="0" err="1"/>
              <a:t>em</a:t>
            </a:r>
            <a:r>
              <a:rPr lang="en-US" sz="1500" dirty="0"/>
              <a:t> </a:t>
            </a:r>
            <a:r>
              <a:rPr lang="en-US" sz="1500" dirty="0" err="1"/>
              <a:t>sua</a:t>
            </a:r>
            <a:r>
              <a:rPr lang="en-US" sz="1500" dirty="0"/>
              <a:t> </a:t>
            </a:r>
            <a:r>
              <a:rPr lang="en-US" sz="1500" dirty="0" err="1"/>
              <a:t>comunidade</a:t>
            </a:r>
            <a:r>
              <a:rPr lang="en-US" sz="1500" dirty="0"/>
              <a:t> </a:t>
            </a:r>
            <a:r>
              <a:rPr lang="en-US" sz="1500" dirty="0" err="1"/>
              <a:t>em</a:t>
            </a:r>
            <a:r>
              <a:rPr lang="en-US" sz="1500" dirty="0"/>
              <a:t> </a:t>
            </a:r>
            <a:r>
              <a:rPr lang="en-US" sz="1500" dirty="0" err="1"/>
              <a:t>igualdade</a:t>
            </a:r>
            <a:r>
              <a:rPr lang="en-US" sz="1500" dirty="0"/>
              <a:t> de </a:t>
            </a:r>
            <a:r>
              <a:rPr lang="en-US" sz="1500" dirty="0" err="1"/>
              <a:t>condições</a:t>
            </a:r>
            <a:r>
              <a:rPr lang="en-US" sz="1500" dirty="0"/>
              <a:t> com </a:t>
            </a:r>
            <a:r>
              <a:rPr lang="en-US" sz="1500" dirty="0" err="1"/>
              <a:t>os</a:t>
            </a:r>
            <a:r>
              <a:rPr lang="en-US" sz="1500" dirty="0"/>
              <a:t> outros.</a:t>
            </a:r>
          </a:p>
          <a:p>
            <a:pPr lvl="1" algn="just">
              <a:lnSpc>
                <a:spcPct val="100000"/>
              </a:lnSpc>
              <a:spcBef>
                <a:spcPts val="0"/>
              </a:spcBef>
            </a:pPr>
            <a:r>
              <a:rPr lang="en-US" sz="1500" dirty="0"/>
              <a:t>Pode </a:t>
            </a:r>
            <a:r>
              <a:rPr lang="en-US" sz="1500" dirty="0" err="1"/>
              <a:t>envolver</a:t>
            </a:r>
            <a:r>
              <a:rPr lang="en-US" sz="1500" dirty="0"/>
              <a:t> a </a:t>
            </a:r>
            <a:r>
              <a:rPr lang="en-US" sz="1500" dirty="0" err="1"/>
              <a:t>reconexão</a:t>
            </a:r>
            <a:r>
              <a:rPr lang="en-US" sz="1500" dirty="0"/>
              <a:t> com a </a:t>
            </a:r>
            <a:r>
              <a:rPr lang="en-US" sz="1500" dirty="0" err="1"/>
              <a:t>família</a:t>
            </a:r>
            <a:r>
              <a:rPr lang="en-US" sz="1500" dirty="0"/>
              <a:t> e </a:t>
            </a:r>
            <a:r>
              <a:rPr lang="en-US" sz="1500" dirty="0" err="1"/>
              <a:t>os</a:t>
            </a:r>
            <a:r>
              <a:rPr lang="en-US" sz="1500" dirty="0"/>
              <a:t> amigos </a:t>
            </a:r>
            <a:r>
              <a:rPr lang="en-US" sz="1500" dirty="0" err="1"/>
              <a:t>ou</a:t>
            </a:r>
            <a:r>
              <a:rPr lang="en-US" sz="1500" dirty="0"/>
              <a:t> </a:t>
            </a:r>
            <a:r>
              <a:rPr lang="en-US" sz="1500" dirty="0" err="1"/>
              <a:t>desenvolver</a:t>
            </a:r>
            <a:r>
              <a:rPr lang="en-US" sz="1500" dirty="0"/>
              <a:t> </a:t>
            </a:r>
            <a:r>
              <a:rPr lang="en-US" sz="1500" dirty="0" err="1"/>
              <a:t>novos</a:t>
            </a:r>
            <a:r>
              <a:rPr lang="en-US" sz="1500" dirty="0"/>
              <a:t> </a:t>
            </a:r>
            <a:r>
              <a:rPr lang="en-US" sz="1500" dirty="0" err="1"/>
              <a:t>relacionamentos</a:t>
            </a:r>
            <a:r>
              <a:rPr lang="en-US" sz="1500" dirty="0"/>
              <a:t> </a:t>
            </a:r>
            <a:r>
              <a:rPr lang="en-US" sz="1500" dirty="0" err="1"/>
              <a:t>significativos</a:t>
            </a:r>
            <a:r>
              <a:rPr lang="en-US" sz="1500" dirty="0"/>
              <a:t>.</a:t>
            </a:r>
          </a:p>
          <a:p>
            <a:pPr algn="just">
              <a:lnSpc>
                <a:spcPct val="100000"/>
              </a:lnSpc>
              <a:spcBef>
                <a:spcPts val="0"/>
              </a:spcBef>
            </a:pPr>
            <a:r>
              <a:rPr lang="en-US" sz="1700" b="1" u="sng" dirty="0"/>
              <a:t>O </a:t>
            </a:r>
            <a:r>
              <a:rPr lang="en-US" sz="1700" b="1" u="sng" dirty="0" err="1"/>
              <a:t>significado</a:t>
            </a:r>
            <a:r>
              <a:rPr lang="en-US" sz="1700" b="1" u="sng" dirty="0"/>
              <a:t> e o </a:t>
            </a:r>
            <a:r>
              <a:rPr lang="en-US" sz="1700" b="1" u="sng" dirty="0" err="1"/>
              <a:t>propósito</a:t>
            </a:r>
            <a:r>
              <a:rPr lang="en-US" sz="1700" b="1" u="sng" dirty="0"/>
              <a:t> </a:t>
            </a:r>
            <a:r>
              <a:rPr lang="en-US" sz="1700" b="1" dirty="0" err="1"/>
              <a:t>são</a:t>
            </a:r>
            <a:r>
              <a:rPr lang="en-US" sz="1700" b="1" dirty="0"/>
              <a:t> </a:t>
            </a:r>
            <a:r>
              <a:rPr lang="en-US" sz="1700" b="1" dirty="0" err="1"/>
              <a:t>importantes</a:t>
            </a:r>
            <a:endParaRPr lang="en-US" sz="1700" b="1" dirty="0"/>
          </a:p>
          <a:p>
            <a:pPr lvl="1" algn="just">
              <a:lnSpc>
                <a:spcPct val="100000"/>
              </a:lnSpc>
              <a:spcBef>
                <a:spcPts val="0"/>
              </a:spcBef>
            </a:pPr>
            <a:r>
              <a:rPr lang="en-US" sz="1500" dirty="0"/>
              <a:t>Ajuda as </a:t>
            </a:r>
            <a:r>
              <a:rPr lang="en-US" sz="1500" dirty="0" err="1"/>
              <a:t>pessoas</a:t>
            </a:r>
            <a:r>
              <a:rPr lang="en-US" sz="1500" dirty="0"/>
              <a:t> </a:t>
            </a:r>
            <a:r>
              <a:rPr lang="en-US" sz="1500" dirty="0" err="1"/>
              <a:t>na</a:t>
            </a:r>
            <a:r>
              <a:rPr lang="en-US" sz="1500" dirty="0"/>
              <a:t> </a:t>
            </a:r>
            <a:r>
              <a:rPr lang="en-US" sz="1500" dirty="0" err="1"/>
              <a:t>reconstrução</a:t>
            </a:r>
            <a:r>
              <a:rPr lang="en-US" sz="1500" dirty="0"/>
              <a:t> de </a:t>
            </a:r>
            <a:r>
              <a:rPr lang="en-US" sz="1500" dirty="0" err="1"/>
              <a:t>suas</a:t>
            </a:r>
            <a:r>
              <a:rPr lang="en-US" sz="1500" dirty="0"/>
              <a:t> </a:t>
            </a:r>
            <a:r>
              <a:rPr lang="en-US" sz="1500" dirty="0" err="1"/>
              <a:t>vidas</a:t>
            </a:r>
            <a:r>
              <a:rPr lang="en-US" sz="1500" dirty="0"/>
              <a:t>.</a:t>
            </a:r>
          </a:p>
          <a:p>
            <a:pPr lvl="1" algn="just">
              <a:lnSpc>
                <a:spcPct val="100000"/>
              </a:lnSpc>
              <a:spcBef>
                <a:spcPts val="0"/>
              </a:spcBef>
            </a:pPr>
            <a:r>
              <a:rPr lang="en-US" sz="1500" dirty="0" err="1"/>
              <a:t>Capacita</a:t>
            </a:r>
            <a:r>
              <a:rPr lang="en-US" sz="1500" dirty="0"/>
              <a:t> as </a:t>
            </a:r>
            <a:r>
              <a:rPr lang="en-US" sz="1500" dirty="0" err="1"/>
              <a:t>pessoas</a:t>
            </a:r>
            <a:r>
              <a:rPr lang="en-US" sz="1500" dirty="0"/>
              <a:t> a </a:t>
            </a:r>
            <a:r>
              <a:rPr lang="en-US" sz="1500" dirty="0" err="1"/>
              <a:t>alcançar</a:t>
            </a:r>
            <a:r>
              <a:rPr lang="en-US" sz="1500" dirty="0"/>
              <a:t> </a:t>
            </a:r>
            <a:r>
              <a:rPr lang="en-US" sz="1500" dirty="0" err="1"/>
              <a:t>seus</a:t>
            </a:r>
            <a:r>
              <a:rPr lang="en-US" sz="1500" dirty="0"/>
              <a:t> </a:t>
            </a:r>
            <a:r>
              <a:rPr lang="en-US" sz="1500" dirty="0" err="1"/>
              <a:t>sonhos</a:t>
            </a:r>
            <a:r>
              <a:rPr lang="en-US" sz="1500" dirty="0"/>
              <a:t> e </a:t>
            </a:r>
            <a:r>
              <a:rPr lang="en-US" sz="1500" dirty="0" err="1"/>
              <a:t>objetivos</a:t>
            </a:r>
            <a:r>
              <a:rPr lang="en-US" sz="1500" dirty="0"/>
              <a:t>.</a:t>
            </a:r>
          </a:p>
          <a:p>
            <a:pPr algn="just">
              <a:lnSpc>
                <a:spcPct val="100000"/>
              </a:lnSpc>
              <a:spcBef>
                <a:spcPts val="0"/>
              </a:spcBef>
            </a:pPr>
            <a:r>
              <a:rPr lang="en-US" sz="1700" b="1" dirty="0" err="1"/>
              <a:t>Recuperação</a:t>
            </a:r>
            <a:r>
              <a:rPr lang="en-US" sz="1700" b="1" dirty="0"/>
              <a:t> </a:t>
            </a:r>
            <a:r>
              <a:rPr lang="en-US" sz="1700" b="1" dirty="0" err="1"/>
              <a:t>também</a:t>
            </a:r>
            <a:r>
              <a:rPr lang="en-US" sz="1700" b="1" dirty="0"/>
              <a:t> </a:t>
            </a:r>
            <a:r>
              <a:rPr lang="en-US" sz="1700" b="1" dirty="0" err="1"/>
              <a:t>significa</a:t>
            </a:r>
            <a:r>
              <a:rPr lang="en-US" sz="1700" b="1" dirty="0"/>
              <a:t> </a:t>
            </a:r>
            <a:r>
              <a:rPr lang="en-US" sz="1700" b="1" dirty="0" err="1"/>
              <a:t>explorar</a:t>
            </a:r>
            <a:r>
              <a:rPr lang="en-US" sz="1700" b="1" dirty="0"/>
              <a:t> </a:t>
            </a:r>
            <a:r>
              <a:rPr lang="en-US" sz="1700" b="1" dirty="0" err="1"/>
              <a:t>sua</a:t>
            </a:r>
            <a:r>
              <a:rPr lang="en-US" sz="1700" b="1" dirty="0"/>
              <a:t> </a:t>
            </a:r>
            <a:r>
              <a:rPr lang="en-US" sz="1700" b="1" u="sng" dirty="0" err="1"/>
              <a:t>identidade</a:t>
            </a:r>
            <a:endParaRPr lang="en-US" sz="1700" b="1" u="sng" dirty="0"/>
          </a:p>
          <a:p>
            <a:pPr lvl="1" algn="just">
              <a:lnSpc>
                <a:spcPct val="100000"/>
              </a:lnSpc>
              <a:spcBef>
                <a:spcPts val="0"/>
              </a:spcBef>
            </a:pPr>
            <a:r>
              <a:rPr lang="en-US" sz="1500" dirty="0" err="1"/>
              <a:t>Ajudar</a:t>
            </a:r>
            <a:r>
              <a:rPr lang="en-US" sz="1500" dirty="0"/>
              <a:t> as </a:t>
            </a:r>
            <a:r>
              <a:rPr lang="en-US" sz="1500" dirty="0" err="1"/>
              <a:t>pessoas</a:t>
            </a:r>
            <a:r>
              <a:rPr lang="en-US" sz="1500" dirty="0"/>
              <a:t> a </a:t>
            </a:r>
            <a:r>
              <a:rPr lang="en-US" sz="1500" dirty="0" err="1"/>
              <a:t>aceitar</a:t>
            </a:r>
            <a:r>
              <a:rPr lang="en-US" sz="1500" dirty="0"/>
              <a:t> </a:t>
            </a:r>
            <a:r>
              <a:rPr lang="en-US" sz="1500" dirty="0" err="1"/>
              <a:t>quem</a:t>
            </a:r>
            <a:r>
              <a:rPr lang="en-US" sz="1500" dirty="0"/>
              <a:t> </a:t>
            </a:r>
            <a:r>
              <a:rPr lang="en-US" sz="1500" dirty="0" err="1"/>
              <a:t>são</a:t>
            </a:r>
            <a:r>
              <a:rPr lang="en-US" sz="1500" dirty="0"/>
              <a:t> </a:t>
            </a:r>
            <a:r>
              <a:rPr lang="en-US" sz="1500" dirty="0" err="1"/>
              <a:t>ou</a:t>
            </a:r>
            <a:r>
              <a:rPr lang="en-US" sz="1500" dirty="0"/>
              <a:t> </a:t>
            </a:r>
            <a:r>
              <a:rPr lang="en-US" sz="1500" dirty="0" err="1"/>
              <a:t>fortalecer</a:t>
            </a:r>
            <a:r>
              <a:rPr lang="en-US" sz="1500" dirty="0"/>
              <a:t> </a:t>
            </a:r>
            <a:r>
              <a:rPr lang="en-US" sz="1500" dirty="0" err="1"/>
              <a:t>seu</a:t>
            </a:r>
            <a:r>
              <a:rPr lang="en-US" sz="1500" dirty="0"/>
              <a:t> senso de </a:t>
            </a:r>
            <a:r>
              <a:rPr lang="en-US" sz="1500" dirty="0" err="1"/>
              <a:t>identidade</a:t>
            </a:r>
            <a:r>
              <a:rPr lang="en-US" sz="1500" dirty="0"/>
              <a:t> e </a:t>
            </a:r>
            <a:r>
              <a:rPr lang="en-US" sz="1500" dirty="0" err="1"/>
              <a:t>autoestima</a:t>
            </a:r>
            <a:r>
              <a:rPr lang="en-US" sz="1500" dirty="0"/>
              <a:t>.</a:t>
            </a:r>
          </a:p>
          <a:p>
            <a:pPr lvl="1" algn="just">
              <a:lnSpc>
                <a:spcPct val="100000"/>
              </a:lnSpc>
              <a:spcBef>
                <a:spcPts val="0"/>
              </a:spcBef>
            </a:pPr>
            <a:r>
              <a:rPr lang="en-US" sz="1500" dirty="0" err="1"/>
              <a:t>Respeito</a:t>
            </a:r>
            <a:r>
              <a:rPr lang="en-US" sz="1500" dirty="0"/>
              <a:t> </a:t>
            </a:r>
            <a:r>
              <a:rPr lang="en-US" sz="1500" dirty="0" err="1"/>
              <a:t>pelas</a:t>
            </a:r>
            <a:r>
              <a:rPr lang="en-US" sz="1500" dirty="0"/>
              <a:t> </a:t>
            </a:r>
            <a:r>
              <a:rPr lang="en-US" sz="1500" dirty="0" err="1"/>
              <a:t>pessoas</a:t>
            </a:r>
            <a:r>
              <a:rPr lang="en-US" sz="1500" dirty="0"/>
              <a:t>, </a:t>
            </a:r>
            <a:r>
              <a:rPr lang="en-US" sz="1500" dirty="0" err="1"/>
              <a:t>suas</a:t>
            </a:r>
            <a:r>
              <a:rPr lang="en-US" sz="1500" dirty="0"/>
              <a:t> </a:t>
            </a:r>
            <a:r>
              <a:rPr lang="en-US" sz="1500" dirty="0" err="1"/>
              <a:t>identidades</a:t>
            </a:r>
            <a:r>
              <a:rPr lang="en-US" sz="1500" dirty="0"/>
              <a:t> </a:t>
            </a:r>
            <a:r>
              <a:rPr lang="en-US" sz="1500" dirty="0" err="1"/>
              <a:t>únicas</a:t>
            </a:r>
            <a:r>
              <a:rPr lang="en-US" sz="1500" dirty="0"/>
              <a:t> e </a:t>
            </a:r>
            <a:r>
              <a:rPr lang="en-US" sz="1500" dirty="0" err="1"/>
              <a:t>autodeterminação</a:t>
            </a:r>
            <a:r>
              <a:rPr lang="en-US" sz="1500" dirty="0"/>
              <a:t>.</a:t>
            </a:r>
          </a:p>
          <a:p>
            <a:pPr algn="just">
              <a:lnSpc>
                <a:spcPct val="100000"/>
              </a:lnSpc>
              <a:spcBef>
                <a:spcPts val="0"/>
              </a:spcBef>
            </a:pPr>
            <a:r>
              <a:rPr lang="en-US" sz="1700" b="1" dirty="0"/>
              <a:t>A </a:t>
            </a:r>
            <a:r>
              <a:rPr lang="en-US" sz="1700" b="1" dirty="0" err="1"/>
              <a:t>recuperação</a:t>
            </a:r>
            <a:r>
              <a:rPr lang="en-US" sz="1700" b="1" dirty="0"/>
              <a:t> </a:t>
            </a:r>
            <a:r>
              <a:rPr lang="en-US" sz="1700" b="1" dirty="0" err="1"/>
              <a:t>apoia</a:t>
            </a:r>
            <a:r>
              <a:rPr lang="en-US" sz="1700" b="1" dirty="0"/>
              <a:t> o </a:t>
            </a:r>
            <a:r>
              <a:rPr lang="en-US" sz="1700" b="1" u="sng" dirty="0" err="1"/>
              <a:t>empoderamento</a:t>
            </a:r>
            <a:endParaRPr lang="en-US" sz="1700" b="1" u="sng" dirty="0"/>
          </a:p>
          <a:p>
            <a:pPr lvl="1" algn="just">
              <a:lnSpc>
                <a:spcPct val="100000"/>
              </a:lnSpc>
              <a:spcBef>
                <a:spcPts val="0"/>
              </a:spcBef>
            </a:pPr>
            <a:r>
              <a:rPr lang="en-US" sz="1500" dirty="0" err="1"/>
              <a:t>Promove</a:t>
            </a:r>
            <a:r>
              <a:rPr lang="en-US" sz="1500" dirty="0"/>
              <a:t> </a:t>
            </a:r>
            <a:r>
              <a:rPr lang="en-US" sz="1500" dirty="0" err="1"/>
              <a:t>uma</a:t>
            </a:r>
            <a:r>
              <a:rPr lang="en-US" sz="1500" dirty="0"/>
              <a:t> </a:t>
            </a:r>
            <a:r>
              <a:rPr lang="en-US" sz="1500" dirty="0" err="1"/>
              <a:t>perspectiva</a:t>
            </a:r>
            <a:r>
              <a:rPr lang="en-US" sz="1500" dirty="0"/>
              <a:t> </a:t>
            </a:r>
            <a:r>
              <a:rPr lang="en-US" sz="1500" dirty="0" err="1"/>
              <a:t>positiva</a:t>
            </a:r>
            <a:r>
              <a:rPr lang="en-US" sz="1500" dirty="0"/>
              <a:t> que </a:t>
            </a:r>
            <a:r>
              <a:rPr lang="en-US" sz="1500" dirty="0" err="1"/>
              <a:t>empodera</a:t>
            </a:r>
            <a:r>
              <a:rPr lang="en-US" sz="1500" dirty="0"/>
              <a:t> as </a:t>
            </a:r>
            <a:r>
              <a:rPr lang="en-US" sz="1500" dirty="0" err="1"/>
              <a:t>pessoas</a:t>
            </a:r>
            <a:r>
              <a:rPr lang="en-US" sz="1500" dirty="0"/>
              <a:t> e </a:t>
            </a:r>
            <a:r>
              <a:rPr lang="en-US" sz="1500" dirty="0" err="1"/>
              <a:t>lhes</a:t>
            </a:r>
            <a:r>
              <a:rPr lang="en-US" sz="1500" dirty="0"/>
              <a:t> </a:t>
            </a:r>
            <a:r>
              <a:rPr lang="en-US" sz="1500" dirty="0" err="1"/>
              <a:t>permite</a:t>
            </a:r>
            <a:r>
              <a:rPr lang="en-US" sz="1500" dirty="0"/>
              <a:t> </a:t>
            </a:r>
            <a:r>
              <a:rPr lang="en-US" sz="1500" dirty="0" err="1"/>
              <a:t>recuperar</a:t>
            </a:r>
            <a:r>
              <a:rPr lang="en-US" sz="1500" dirty="0"/>
              <a:t> o </a:t>
            </a:r>
            <a:r>
              <a:rPr lang="en-US" sz="1500" dirty="0" err="1"/>
              <a:t>controle</a:t>
            </a:r>
            <a:r>
              <a:rPr lang="en-US" sz="1500" dirty="0"/>
              <a:t>.</a:t>
            </a:r>
          </a:p>
          <a:p>
            <a:pPr lvl="1" algn="just">
              <a:lnSpc>
                <a:spcPct val="100000"/>
              </a:lnSpc>
              <a:spcBef>
                <a:spcPts val="0"/>
              </a:spcBef>
            </a:pPr>
            <a:r>
              <a:rPr lang="en-US" sz="1500" dirty="0"/>
              <a:t>Ter </a:t>
            </a:r>
            <a:r>
              <a:rPr lang="en-US" sz="1500" dirty="0" err="1"/>
              <a:t>controle</a:t>
            </a:r>
            <a:r>
              <a:rPr lang="en-US" sz="1500" dirty="0"/>
              <a:t> e </a:t>
            </a:r>
            <a:r>
              <a:rPr lang="en-US" sz="1500" dirty="0" err="1"/>
              <a:t>escolha</a:t>
            </a:r>
            <a:r>
              <a:rPr lang="en-US" sz="1500" dirty="0"/>
              <a:t> </a:t>
            </a:r>
            <a:r>
              <a:rPr lang="en-US" sz="1500" dirty="0" err="1"/>
              <a:t>é</a:t>
            </a:r>
            <a:r>
              <a:rPr lang="en-US" sz="1500" dirty="0"/>
              <a:t> fundamental para a </a:t>
            </a:r>
            <a:r>
              <a:rPr lang="en-US" sz="1500" dirty="0" err="1"/>
              <a:t>recuperação</a:t>
            </a:r>
            <a:r>
              <a:rPr lang="en-US" sz="1500" dirty="0"/>
              <a:t> de </a:t>
            </a:r>
            <a:r>
              <a:rPr lang="en-US" sz="1500" dirty="0" err="1"/>
              <a:t>uma</a:t>
            </a:r>
            <a:r>
              <a:rPr lang="en-US" sz="1500" dirty="0"/>
              <a:t> </a:t>
            </a:r>
            <a:r>
              <a:rPr lang="en-US" sz="1500" dirty="0" err="1"/>
              <a:t>pessoa</a:t>
            </a:r>
            <a:r>
              <a:rPr lang="en-US" sz="1500" dirty="0"/>
              <a:t>.</a:t>
            </a:r>
          </a:p>
          <a:p>
            <a:pPr algn="just">
              <a:lnSpc>
                <a:spcPct val="100000"/>
              </a:lnSpc>
              <a:spcBef>
                <a:spcPts val="0"/>
              </a:spcBef>
            </a:pPr>
            <a:r>
              <a:rPr lang="en-US" sz="1700" b="1" dirty="0"/>
              <a:t>A </a:t>
            </a:r>
            <a:r>
              <a:rPr lang="en-US" sz="1700" b="1" dirty="0" err="1"/>
              <a:t>recuperação</a:t>
            </a:r>
            <a:r>
              <a:rPr lang="en-US" sz="1700" b="1" dirty="0"/>
              <a:t> </a:t>
            </a:r>
            <a:r>
              <a:rPr lang="en-US" sz="1700" b="1" dirty="0" err="1"/>
              <a:t>implica</a:t>
            </a:r>
            <a:r>
              <a:rPr lang="en-US" sz="1700" b="1" dirty="0"/>
              <a:t> </a:t>
            </a:r>
            <a:r>
              <a:rPr lang="en-US" sz="1700" b="1" u="sng" dirty="0" err="1"/>
              <a:t>assumir</a:t>
            </a:r>
            <a:r>
              <a:rPr lang="en-US" sz="1700" b="1" u="sng" dirty="0"/>
              <a:t> </a:t>
            </a:r>
            <a:r>
              <a:rPr lang="en-US" sz="1700" b="1" u="sng" dirty="0" err="1"/>
              <a:t>riscos</a:t>
            </a:r>
            <a:endParaRPr lang="en-US" sz="1700" b="1" u="sng" dirty="0"/>
          </a:p>
          <a:p>
            <a:pPr lvl="1" algn="just">
              <a:lnSpc>
                <a:spcPct val="100000"/>
              </a:lnSpc>
              <a:spcBef>
                <a:spcPts val="0"/>
              </a:spcBef>
            </a:pPr>
            <a:r>
              <a:rPr lang="en-US" sz="1500" dirty="0" err="1"/>
              <a:t>Assumir</a:t>
            </a:r>
            <a:r>
              <a:rPr lang="en-US" sz="1500" dirty="0"/>
              <a:t> </a:t>
            </a:r>
            <a:r>
              <a:rPr lang="en-US" sz="1500" dirty="0" err="1"/>
              <a:t>riscos</a:t>
            </a:r>
            <a:r>
              <a:rPr lang="en-US" sz="1500" dirty="0"/>
              <a:t> </a:t>
            </a:r>
            <a:r>
              <a:rPr lang="en-US" sz="1500" dirty="0" err="1"/>
              <a:t>pode</a:t>
            </a:r>
            <a:r>
              <a:rPr lang="en-US" sz="1500" dirty="0"/>
              <a:t> ser </a:t>
            </a:r>
            <a:r>
              <a:rPr lang="en-US" sz="1500" dirty="0" err="1"/>
              <a:t>uma</a:t>
            </a:r>
            <a:r>
              <a:rPr lang="en-US" sz="1500" dirty="0"/>
              <a:t> </a:t>
            </a:r>
            <a:r>
              <a:rPr lang="en-US" sz="1500" dirty="0" err="1"/>
              <a:t>parte</a:t>
            </a:r>
            <a:r>
              <a:rPr lang="en-US" sz="1500" dirty="0"/>
              <a:t> </a:t>
            </a:r>
            <a:r>
              <a:rPr lang="en-US" sz="1500" dirty="0" err="1"/>
              <a:t>importante</a:t>
            </a:r>
            <a:r>
              <a:rPr lang="en-US" sz="1500" dirty="0"/>
              <a:t> da jornada de </a:t>
            </a:r>
            <a:r>
              <a:rPr lang="en-US" sz="1500" dirty="0" err="1"/>
              <a:t>recuperação</a:t>
            </a:r>
            <a:r>
              <a:rPr lang="en-US" sz="1500" dirty="0"/>
              <a:t> de </a:t>
            </a:r>
            <a:r>
              <a:rPr lang="en-US" sz="1500" dirty="0" err="1"/>
              <a:t>uma</a:t>
            </a:r>
            <a:r>
              <a:rPr lang="en-US" sz="1500" dirty="0"/>
              <a:t> </a:t>
            </a:r>
            <a:r>
              <a:rPr lang="en-US" sz="1500" dirty="0" err="1"/>
              <a:t>pessoa</a:t>
            </a:r>
            <a:r>
              <a:rPr lang="en-US" sz="1500" dirty="0"/>
              <a:t>.</a:t>
            </a:r>
          </a:p>
          <a:p>
            <a:pPr lvl="1" algn="just">
              <a:lnSpc>
                <a:spcPct val="100000"/>
              </a:lnSpc>
              <a:spcBef>
                <a:spcPts val="0"/>
              </a:spcBef>
            </a:pPr>
            <a:r>
              <a:rPr lang="en-US" sz="1500" dirty="0" err="1"/>
              <a:t>É</a:t>
            </a:r>
            <a:r>
              <a:rPr lang="en-US" sz="1500" dirty="0"/>
              <a:t> natural </a:t>
            </a:r>
            <a:r>
              <a:rPr lang="en-US" sz="1500" dirty="0" err="1"/>
              <a:t>correr</a:t>
            </a:r>
            <a:r>
              <a:rPr lang="en-US" sz="1500" dirty="0"/>
              <a:t> </a:t>
            </a:r>
            <a:r>
              <a:rPr lang="en-US" sz="1500" dirty="0" err="1"/>
              <a:t>riscos</a:t>
            </a:r>
            <a:r>
              <a:rPr lang="en-US" sz="1500" dirty="0"/>
              <a:t> </a:t>
            </a:r>
            <a:r>
              <a:rPr lang="en-US" sz="1500" dirty="0" err="1"/>
              <a:t>na</a:t>
            </a:r>
            <a:r>
              <a:rPr lang="en-US" sz="1500" dirty="0"/>
              <a:t> </a:t>
            </a:r>
            <a:r>
              <a:rPr lang="en-US" sz="1500" dirty="0" err="1"/>
              <a:t>vida</a:t>
            </a:r>
            <a:r>
              <a:rPr lang="en-US" sz="1500" dirty="0"/>
              <a:t> e, </a:t>
            </a:r>
            <a:r>
              <a:rPr lang="en-US" sz="1500" dirty="0" err="1"/>
              <a:t>como</a:t>
            </a:r>
            <a:r>
              <a:rPr lang="en-US" sz="1500" dirty="0"/>
              <a:t> </a:t>
            </a:r>
            <a:r>
              <a:rPr lang="en-US" sz="1500" dirty="0" err="1"/>
              <a:t>resultado</a:t>
            </a:r>
            <a:r>
              <a:rPr lang="en-US" sz="1500" dirty="0"/>
              <a:t>, </a:t>
            </a:r>
            <a:r>
              <a:rPr lang="en-US" sz="1500" dirty="0" err="1"/>
              <a:t>ter</a:t>
            </a:r>
            <a:r>
              <a:rPr lang="en-US" sz="1500" dirty="0"/>
              <a:t> </a:t>
            </a:r>
            <a:r>
              <a:rPr lang="en-US" sz="1500" dirty="0" err="1"/>
              <a:t>sucesso</a:t>
            </a:r>
            <a:r>
              <a:rPr lang="en-US" sz="1500" dirty="0"/>
              <a:t> </a:t>
            </a:r>
            <a:r>
              <a:rPr lang="en-US" sz="1500" dirty="0" err="1"/>
              <a:t>ou</a:t>
            </a:r>
            <a:r>
              <a:rPr lang="en-US" sz="1500" dirty="0"/>
              <a:t> </a:t>
            </a:r>
            <a:r>
              <a:rPr lang="en-US" sz="1500" dirty="0" err="1"/>
              <a:t>fracassar</a:t>
            </a:r>
            <a:r>
              <a:rPr lang="en-US" sz="1500" dirty="0"/>
              <a:t>. Esse </a:t>
            </a:r>
            <a:r>
              <a:rPr lang="en-US" sz="1500" dirty="0" err="1"/>
              <a:t>processo</a:t>
            </a:r>
            <a:r>
              <a:rPr lang="en-US" sz="1500" dirty="0"/>
              <a:t> de </a:t>
            </a:r>
            <a:r>
              <a:rPr lang="en-US" sz="1500" dirty="0" err="1"/>
              <a:t>aprendizagem</a:t>
            </a:r>
            <a:r>
              <a:rPr lang="en-US" sz="1500" dirty="0"/>
              <a:t> </a:t>
            </a:r>
            <a:r>
              <a:rPr lang="en-US" sz="1500" dirty="0" err="1"/>
              <a:t>é</a:t>
            </a:r>
            <a:r>
              <a:rPr lang="en-US" sz="1500" dirty="0"/>
              <a:t> </a:t>
            </a:r>
            <a:r>
              <a:rPr lang="en-US" sz="1500" dirty="0" err="1"/>
              <a:t>essencial</a:t>
            </a:r>
            <a:r>
              <a:rPr lang="en-US" sz="1500" dirty="0"/>
              <a:t> para a </a:t>
            </a:r>
            <a:r>
              <a:rPr lang="en-US" sz="1500" dirty="0" err="1"/>
              <a:t>vida</a:t>
            </a:r>
            <a:r>
              <a:rPr lang="en-US" sz="1500" dirty="0"/>
              <a:t>.</a:t>
            </a:r>
          </a:p>
          <a:p>
            <a:pPr lvl="1" algn="just">
              <a:lnSpc>
                <a:spcPct val="100000"/>
              </a:lnSpc>
              <a:spcBef>
                <a:spcPts val="0"/>
              </a:spcBef>
            </a:pPr>
            <a:r>
              <a:rPr lang="en-US" sz="1500" dirty="0" err="1"/>
              <a:t>É</a:t>
            </a:r>
            <a:r>
              <a:rPr lang="en-US" sz="1500" dirty="0"/>
              <a:t> </a:t>
            </a:r>
            <a:r>
              <a:rPr lang="en-US" sz="1500" dirty="0" err="1"/>
              <a:t>preciso</a:t>
            </a:r>
            <a:r>
              <a:rPr lang="en-US" sz="1500" dirty="0"/>
              <a:t> </a:t>
            </a:r>
            <a:r>
              <a:rPr lang="en-US" sz="1500" dirty="0" err="1"/>
              <a:t>coragem</a:t>
            </a:r>
            <a:r>
              <a:rPr lang="en-US" sz="1500" dirty="0"/>
              <a:t> e </a:t>
            </a:r>
            <a:r>
              <a:rPr lang="en-US" sz="1500" dirty="0" err="1"/>
              <a:t>criatividade</a:t>
            </a:r>
            <a:r>
              <a:rPr lang="en-US" sz="1500" dirty="0"/>
              <a:t> para </a:t>
            </a:r>
            <a:r>
              <a:rPr lang="en-US" sz="1500" dirty="0" err="1"/>
              <a:t>apoiar</a:t>
            </a:r>
            <a:r>
              <a:rPr lang="en-US" sz="1500" dirty="0"/>
              <a:t> a </a:t>
            </a:r>
            <a:r>
              <a:rPr lang="en-US" sz="1500" dirty="0" err="1"/>
              <a:t>assunção</a:t>
            </a:r>
            <a:r>
              <a:rPr lang="en-US" sz="1500" dirty="0"/>
              <a:t> de </a:t>
            </a:r>
            <a:r>
              <a:rPr lang="en-US" sz="1500" dirty="0" err="1"/>
              <a:t>riscos</a:t>
            </a:r>
            <a:r>
              <a:rPr lang="en-US" sz="1500" dirty="0"/>
              <a:t> </a:t>
            </a:r>
            <a:r>
              <a:rPr lang="en-US" sz="1500" dirty="0" err="1"/>
              <a:t>positivos</a:t>
            </a:r>
            <a:r>
              <a:rPr lang="en-US" sz="1500" dirty="0"/>
              <a:t> para </a:t>
            </a:r>
            <a:r>
              <a:rPr lang="en-US" sz="1500" dirty="0" err="1"/>
              <a:t>ajudar</a:t>
            </a:r>
            <a:r>
              <a:rPr lang="en-US" sz="1500" dirty="0"/>
              <a:t> as </a:t>
            </a:r>
            <a:r>
              <a:rPr lang="en-US" sz="1500" dirty="0" err="1"/>
              <a:t>pessoas</a:t>
            </a:r>
            <a:r>
              <a:rPr lang="en-US" sz="1500" dirty="0"/>
              <a:t> a </a:t>
            </a:r>
            <a:r>
              <a:rPr lang="en-US" sz="1500" dirty="0" err="1"/>
              <a:t>seguir</a:t>
            </a:r>
            <a:r>
              <a:rPr lang="en-US" sz="1500" dirty="0"/>
              <a:t> </a:t>
            </a:r>
            <a:r>
              <a:rPr lang="en-US" sz="1500" dirty="0" err="1"/>
              <a:t>em</a:t>
            </a:r>
            <a:r>
              <a:rPr lang="en-US" sz="1500" dirty="0"/>
              <a:t> </a:t>
            </a:r>
            <a:r>
              <a:rPr lang="en-US" sz="1500" dirty="0" err="1"/>
              <a:t>frente</a:t>
            </a:r>
            <a:r>
              <a:rPr lang="en-US" sz="1500" dirty="0"/>
              <a:t>.</a:t>
            </a:r>
          </a:p>
          <a:p>
            <a:pPr algn="just">
              <a:lnSpc>
                <a:spcPct val="100000"/>
              </a:lnSpc>
              <a:spcBef>
                <a:spcPts val="0"/>
              </a:spcBef>
            </a:pPr>
            <a:r>
              <a:rPr lang="en-US" sz="1700" b="1" dirty="0"/>
              <a:t>A </a:t>
            </a:r>
            <a:r>
              <a:rPr lang="en-US" sz="1700" b="1" dirty="0" err="1"/>
              <a:t>recuperação</a:t>
            </a:r>
            <a:r>
              <a:rPr lang="en-US" sz="1700" b="1" dirty="0"/>
              <a:t> </a:t>
            </a:r>
            <a:r>
              <a:rPr lang="en-US" sz="1700" b="1" dirty="0" err="1"/>
              <a:t>é</a:t>
            </a:r>
            <a:r>
              <a:rPr lang="en-US" sz="1700" b="1" dirty="0"/>
              <a:t> </a:t>
            </a:r>
            <a:r>
              <a:rPr lang="en-US" sz="1700" b="1" u="sng" dirty="0" err="1"/>
              <a:t>holística</a:t>
            </a:r>
            <a:endParaRPr lang="en-US" sz="1700" b="1" u="sng" dirty="0"/>
          </a:p>
          <a:p>
            <a:pPr lvl="1" algn="just">
              <a:lnSpc>
                <a:spcPct val="100000"/>
              </a:lnSpc>
              <a:spcBef>
                <a:spcPts val="0"/>
              </a:spcBef>
            </a:pPr>
            <a:r>
              <a:rPr lang="en-US" sz="1500" dirty="0"/>
              <a:t>A </a:t>
            </a:r>
            <a:r>
              <a:rPr lang="en-US" sz="1500" dirty="0" err="1"/>
              <a:t>recuperação</a:t>
            </a:r>
            <a:r>
              <a:rPr lang="en-US" sz="1500" dirty="0"/>
              <a:t> </a:t>
            </a:r>
            <a:r>
              <a:rPr lang="en-US" sz="1500" dirty="0" err="1"/>
              <a:t>considera</a:t>
            </a:r>
            <a:r>
              <a:rPr lang="en-US" sz="1500" dirty="0"/>
              <a:t> a </a:t>
            </a:r>
            <a:r>
              <a:rPr lang="en-US" sz="1500" dirty="0" err="1"/>
              <a:t>pessoa</a:t>
            </a:r>
            <a:r>
              <a:rPr lang="en-US" sz="1500" dirty="0"/>
              <a:t> </a:t>
            </a:r>
            <a:r>
              <a:rPr lang="en-US" sz="1500" dirty="0" err="1"/>
              <a:t>como</a:t>
            </a:r>
            <a:r>
              <a:rPr lang="en-US" sz="1500" dirty="0"/>
              <a:t> um </a:t>
            </a:r>
            <a:r>
              <a:rPr lang="en-US" sz="1500" dirty="0" err="1"/>
              <a:t>todo</a:t>
            </a:r>
            <a:r>
              <a:rPr lang="en-US" sz="1500" dirty="0"/>
              <a:t>, </a:t>
            </a:r>
            <a:r>
              <a:rPr lang="en-US" sz="1500" dirty="0" err="1"/>
              <a:t>abrangendo</a:t>
            </a:r>
            <a:r>
              <a:rPr lang="en-US" sz="1500" dirty="0"/>
              <a:t> </a:t>
            </a:r>
            <a:r>
              <a:rPr lang="en-US" sz="1500" dirty="0" err="1"/>
              <a:t>os</a:t>
            </a:r>
            <a:r>
              <a:rPr lang="en-US" sz="1500" dirty="0"/>
              <a:t> </a:t>
            </a:r>
            <a:r>
              <a:rPr lang="en-US" sz="1500" dirty="0" err="1"/>
              <a:t>aspectos</a:t>
            </a:r>
            <a:r>
              <a:rPr lang="en-US" sz="1500" dirty="0"/>
              <a:t> </a:t>
            </a:r>
            <a:r>
              <a:rPr lang="en-US" sz="1500" dirty="0" err="1"/>
              <a:t>sociais</a:t>
            </a:r>
            <a:r>
              <a:rPr lang="en-US" sz="1500" dirty="0"/>
              <a:t>, </a:t>
            </a:r>
            <a:r>
              <a:rPr lang="en-US" sz="1500" dirty="0" err="1"/>
              <a:t>emocionais</a:t>
            </a:r>
            <a:r>
              <a:rPr lang="en-US" sz="1500" dirty="0"/>
              <a:t>, </a:t>
            </a:r>
            <a:r>
              <a:rPr lang="en-US" sz="1500" dirty="0" err="1"/>
              <a:t>físicos</a:t>
            </a:r>
            <a:r>
              <a:rPr lang="en-US" sz="1500" dirty="0"/>
              <a:t> e outros da </a:t>
            </a:r>
            <a:r>
              <a:rPr lang="en-US" sz="1500" dirty="0" err="1"/>
              <a:t>vida</a:t>
            </a:r>
            <a:r>
              <a:rPr lang="en-US" sz="1500" dirty="0"/>
              <a:t>.</a:t>
            </a:r>
          </a:p>
          <a:p>
            <a:pPr lvl="1" algn="just">
              <a:lnSpc>
                <a:spcPct val="100000"/>
              </a:lnSpc>
              <a:spcBef>
                <a:spcPts val="0"/>
              </a:spcBef>
            </a:pPr>
            <a:r>
              <a:rPr lang="en-US" sz="1500" dirty="0" err="1"/>
              <a:t>Isso</a:t>
            </a:r>
            <a:r>
              <a:rPr lang="en-US" sz="1500" dirty="0"/>
              <a:t> </a:t>
            </a:r>
            <a:r>
              <a:rPr lang="en-US" sz="1500" dirty="0" err="1"/>
              <a:t>pode</a:t>
            </a:r>
            <a:r>
              <a:rPr lang="en-US" sz="1500" dirty="0"/>
              <a:t> </a:t>
            </a:r>
            <a:r>
              <a:rPr lang="en-US" sz="1500" dirty="0" err="1"/>
              <a:t>envolver</a:t>
            </a:r>
            <a:r>
              <a:rPr lang="en-US" sz="1500" dirty="0"/>
              <a:t> lidar com </a:t>
            </a:r>
            <a:r>
              <a:rPr lang="en-US" sz="1500" dirty="0" err="1"/>
              <a:t>adversidades</a:t>
            </a:r>
            <a:r>
              <a:rPr lang="en-US" sz="1500" dirty="0"/>
              <a:t> </a:t>
            </a:r>
            <a:r>
              <a:rPr lang="en-US" sz="1500" dirty="0" err="1"/>
              <a:t>sociais</a:t>
            </a:r>
            <a:r>
              <a:rPr lang="en-US" sz="1500" dirty="0"/>
              <a:t>.</a:t>
            </a:r>
            <a:endParaRPr lang="en-CH" dirty="0"/>
          </a:p>
          <a:p>
            <a:pPr lvl="1"/>
            <a:endParaRPr lang="en-CH" dirty="0"/>
          </a:p>
          <a:p>
            <a:endParaRPr lang="en-CH" dirty="0"/>
          </a:p>
        </p:txBody>
      </p:sp>
      <p:sp>
        <p:nvSpPr>
          <p:cNvPr id="2" name="Title 1">
            <a:extLst>
              <a:ext uri="{FF2B5EF4-FFF2-40B4-BE49-F238E27FC236}">
                <a16:creationId xmlns:a16="http://schemas.microsoft.com/office/drawing/2014/main" id="{14CF75FA-06D7-4BE1-9B14-00009CC2AA20}"/>
              </a:ext>
            </a:extLst>
          </p:cNvPr>
          <p:cNvSpPr>
            <a:spLocks noGrp="1"/>
          </p:cNvSpPr>
          <p:nvPr>
            <p:ph type="title"/>
          </p:nvPr>
        </p:nvSpPr>
        <p:spPr>
          <a:xfrm>
            <a:off x="388629" y="514614"/>
            <a:ext cx="11174399" cy="432000"/>
          </a:xfrm>
        </p:spPr>
        <p:txBody>
          <a:bodyPr/>
          <a:lstStyle/>
          <a:p>
            <a:pPr algn="ctr"/>
            <a:r>
              <a:rPr lang="en-GB" dirty="0" err="1"/>
              <a:t>Apresentação</a:t>
            </a:r>
            <a:r>
              <a:rPr lang="en-GB" dirty="0"/>
              <a:t>: </a:t>
            </a:r>
            <a:r>
              <a:rPr lang="en-GB" dirty="0" err="1"/>
              <a:t>Recuperação</a:t>
            </a:r>
            <a:r>
              <a:rPr lang="en-GB" dirty="0"/>
              <a:t> – 10</a:t>
            </a:r>
            <a:endParaRPr lang="en-CH" dirty="0"/>
          </a:p>
        </p:txBody>
      </p:sp>
    </p:spTree>
    <p:extLst>
      <p:ext uri="{BB962C8B-B14F-4D97-AF65-F5344CB8AC3E}">
        <p14:creationId xmlns:p14="http://schemas.microsoft.com/office/powerpoint/2010/main" val="40608974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3012B73-7411-004B-812C-2BC856DA56D8}"/>
              </a:ext>
            </a:extLst>
          </p:cNvPr>
          <p:cNvSpPr>
            <a:spLocks noGrp="1"/>
          </p:cNvSpPr>
          <p:nvPr>
            <p:ph type="body" sz="quarter" idx="13"/>
          </p:nvPr>
        </p:nvSpPr>
        <p:spPr>
          <a:xfrm>
            <a:off x="507219" y="1319387"/>
            <a:ext cx="11174400" cy="360000"/>
          </a:xfrm>
        </p:spPr>
        <p:txBody>
          <a:bodyPr/>
          <a:lstStyle/>
          <a:p>
            <a:r>
              <a:rPr lang="en-GB" kern="0" spc="0" dirty="0"/>
              <a:t>A </a:t>
            </a:r>
            <a:r>
              <a:rPr lang="en-GB" kern="0" spc="0" dirty="0" err="1"/>
              <a:t>abordagem</a:t>
            </a:r>
            <a:r>
              <a:rPr lang="en-GB" kern="0" spc="0" dirty="0"/>
              <a:t> de </a:t>
            </a:r>
            <a:r>
              <a:rPr lang="en-GB" kern="0" spc="0" dirty="0" err="1"/>
              <a:t>recuperação</a:t>
            </a:r>
            <a:r>
              <a:rPr lang="en-GB" kern="0" spc="0" dirty="0"/>
              <a:t> </a:t>
            </a:r>
            <a:r>
              <a:rPr lang="en-GB" kern="0" spc="0" dirty="0" err="1"/>
              <a:t>em</a:t>
            </a:r>
            <a:r>
              <a:rPr lang="en-GB" kern="0" spc="0" dirty="0"/>
              <a:t> </a:t>
            </a:r>
            <a:r>
              <a:rPr lang="en-GB" kern="0" spc="0" dirty="0" err="1"/>
              <a:t>saúde</a:t>
            </a:r>
            <a:r>
              <a:rPr lang="en-GB" kern="0" spc="0" dirty="0"/>
              <a:t> mental (d)</a:t>
            </a:r>
            <a:endParaRPr lang="en-US" kern="0" spc="0" dirty="0"/>
          </a:p>
        </p:txBody>
      </p:sp>
      <p:sp>
        <p:nvSpPr>
          <p:cNvPr id="3" name="Content Placeholder 2">
            <a:extLst>
              <a:ext uri="{FF2B5EF4-FFF2-40B4-BE49-F238E27FC236}">
                <a16:creationId xmlns:a16="http://schemas.microsoft.com/office/drawing/2014/main" id="{4CA17FBA-3227-4851-BE96-B39B24FB92E8}"/>
              </a:ext>
            </a:extLst>
          </p:cNvPr>
          <p:cNvSpPr>
            <a:spLocks noGrp="1"/>
          </p:cNvSpPr>
          <p:nvPr>
            <p:ph sz="quarter" idx="14"/>
          </p:nvPr>
        </p:nvSpPr>
        <p:spPr>
          <a:xfrm>
            <a:off x="507207" y="2412161"/>
            <a:ext cx="11174412" cy="2033678"/>
          </a:xfrm>
        </p:spPr>
        <p:txBody>
          <a:bodyPr/>
          <a:lstStyle/>
          <a:p>
            <a:pPr lvl="0" algn="just">
              <a:lnSpc>
                <a:spcPct val="100000"/>
              </a:lnSpc>
              <a:spcBef>
                <a:spcPts val="600"/>
              </a:spcBef>
            </a:pPr>
            <a:r>
              <a:rPr lang="en-US" sz="2000" dirty="0"/>
              <a:t>A </a:t>
            </a:r>
            <a:r>
              <a:rPr lang="en-US" sz="2000" dirty="0" err="1"/>
              <a:t>recuperação</a:t>
            </a:r>
            <a:r>
              <a:rPr lang="en-US" sz="2000" dirty="0"/>
              <a:t> </a:t>
            </a:r>
            <a:r>
              <a:rPr lang="en-US" sz="2000" dirty="0" err="1"/>
              <a:t>envolve</a:t>
            </a:r>
            <a:r>
              <a:rPr lang="en-US" sz="2000" dirty="0"/>
              <a:t> </a:t>
            </a:r>
            <a:r>
              <a:rPr lang="en-US" sz="2000" u="sng" dirty="0"/>
              <a:t>a cura do trauma</a:t>
            </a:r>
          </a:p>
          <a:p>
            <a:pPr lvl="0" algn="just">
              <a:lnSpc>
                <a:spcPct val="100000"/>
              </a:lnSpc>
              <a:spcBef>
                <a:spcPts val="600"/>
              </a:spcBef>
            </a:pPr>
            <a:r>
              <a:rPr lang="en-US" sz="2000" dirty="0" err="1"/>
              <a:t>Muitas</a:t>
            </a:r>
            <a:r>
              <a:rPr lang="en-US" sz="2000" dirty="0"/>
              <a:t> </a:t>
            </a:r>
            <a:r>
              <a:rPr lang="en-US" sz="2000" dirty="0" err="1"/>
              <a:t>pessoas</a:t>
            </a:r>
            <a:r>
              <a:rPr lang="en-US" sz="2000" dirty="0"/>
              <a:t> </a:t>
            </a:r>
            <a:r>
              <a:rPr lang="en-US" sz="2000" dirty="0" err="1"/>
              <a:t>passaram</a:t>
            </a:r>
            <a:r>
              <a:rPr lang="en-US" sz="2000" dirty="0"/>
              <a:t> </a:t>
            </a:r>
            <a:r>
              <a:rPr lang="en-US" sz="2000" dirty="0" err="1"/>
              <a:t>por</a:t>
            </a:r>
            <a:r>
              <a:rPr lang="en-US" sz="2000" dirty="0"/>
              <a:t> traumas </a:t>
            </a:r>
            <a:r>
              <a:rPr lang="en-US" sz="2000" dirty="0" err="1"/>
              <a:t>em</a:t>
            </a:r>
            <a:r>
              <a:rPr lang="en-US" sz="2000" dirty="0"/>
              <a:t> </a:t>
            </a:r>
            <a:r>
              <a:rPr lang="en-US" sz="2000" dirty="0" err="1"/>
              <a:t>suas</a:t>
            </a:r>
            <a:r>
              <a:rPr lang="en-US" sz="2000" dirty="0"/>
              <a:t> </a:t>
            </a:r>
            <a:r>
              <a:rPr lang="en-US" sz="2000" dirty="0" err="1"/>
              <a:t>vidas</a:t>
            </a:r>
            <a:r>
              <a:rPr lang="en-US" sz="2000" dirty="0"/>
              <a:t> e </a:t>
            </a:r>
            <a:r>
              <a:rPr lang="en-US" sz="2000" dirty="0" err="1"/>
              <a:t>isso</a:t>
            </a:r>
            <a:r>
              <a:rPr lang="en-US" sz="2000" dirty="0"/>
              <a:t> </a:t>
            </a:r>
            <a:r>
              <a:rPr lang="en-US" sz="2000" dirty="0" err="1"/>
              <a:t>afeta</a:t>
            </a:r>
            <a:r>
              <a:rPr lang="en-US" sz="2000" dirty="0"/>
              <a:t> </a:t>
            </a:r>
            <a:r>
              <a:rPr lang="en-US" sz="2000" dirty="0" err="1"/>
              <a:t>negativamente</a:t>
            </a:r>
            <a:r>
              <a:rPr lang="en-US" sz="2000" dirty="0"/>
              <a:t> </a:t>
            </a:r>
            <a:r>
              <a:rPr lang="en-US" sz="2000" dirty="0" err="1"/>
              <a:t>seu</a:t>
            </a:r>
            <a:r>
              <a:rPr lang="en-US" sz="2000" dirty="0"/>
              <a:t> </a:t>
            </a:r>
            <a:r>
              <a:rPr lang="en-US" sz="2000" dirty="0" err="1"/>
              <a:t>bem-estar</a:t>
            </a:r>
            <a:r>
              <a:rPr lang="en-US" sz="2000" dirty="0"/>
              <a:t> mental e </a:t>
            </a:r>
            <a:r>
              <a:rPr lang="en-US" sz="2000" dirty="0" err="1"/>
              <a:t>qualidade</a:t>
            </a:r>
            <a:r>
              <a:rPr lang="en-US" sz="2000" dirty="0"/>
              <a:t> de </a:t>
            </a:r>
            <a:r>
              <a:rPr lang="en-US" sz="2000" dirty="0" err="1"/>
              <a:t>vida</a:t>
            </a:r>
            <a:r>
              <a:rPr lang="en-US" sz="2000" dirty="0"/>
              <a:t>.</a:t>
            </a:r>
          </a:p>
          <a:p>
            <a:pPr lvl="0" algn="just">
              <a:lnSpc>
                <a:spcPct val="100000"/>
              </a:lnSpc>
              <a:spcBef>
                <a:spcPts val="600"/>
              </a:spcBef>
            </a:pPr>
            <a:r>
              <a:rPr lang="en-US" sz="2000" dirty="0" err="1"/>
              <a:t>Os</a:t>
            </a:r>
            <a:r>
              <a:rPr lang="en-US" sz="2000" dirty="0"/>
              <a:t> </a:t>
            </a:r>
            <a:r>
              <a:rPr lang="en-US" sz="2000" dirty="0" err="1"/>
              <a:t>serviços</a:t>
            </a:r>
            <a:r>
              <a:rPr lang="en-US" sz="2000" dirty="0"/>
              <a:t> </a:t>
            </a:r>
            <a:r>
              <a:rPr lang="en-US" sz="2000" dirty="0" err="1"/>
              <a:t>devem</a:t>
            </a:r>
            <a:r>
              <a:rPr lang="en-US" sz="2000" dirty="0"/>
              <a:t> </a:t>
            </a:r>
            <a:r>
              <a:rPr lang="en-US" sz="2000" dirty="0" err="1"/>
              <a:t>prestar</a:t>
            </a:r>
            <a:r>
              <a:rPr lang="en-US" sz="2000" dirty="0"/>
              <a:t> </a:t>
            </a:r>
            <a:r>
              <a:rPr lang="en-US" sz="2000" dirty="0" err="1"/>
              <a:t>cuidados</a:t>
            </a:r>
            <a:r>
              <a:rPr lang="en-US" sz="2000" dirty="0"/>
              <a:t> de forma a </a:t>
            </a:r>
            <a:r>
              <a:rPr lang="en-US" sz="2000" dirty="0" err="1"/>
              <a:t>evitar</a:t>
            </a:r>
            <a:r>
              <a:rPr lang="en-US" sz="2000" dirty="0"/>
              <a:t> </a:t>
            </a:r>
            <a:r>
              <a:rPr lang="en-US" sz="2000" dirty="0" err="1"/>
              <a:t>traumatizar</a:t>
            </a:r>
            <a:r>
              <a:rPr lang="en-US" sz="2000" dirty="0"/>
              <a:t> </a:t>
            </a:r>
            <a:r>
              <a:rPr lang="en-US" sz="2000" dirty="0" err="1"/>
              <a:t>ou</a:t>
            </a:r>
            <a:r>
              <a:rPr lang="en-US" sz="2000" dirty="0"/>
              <a:t> </a:t>
            </a:r>
            <a:r>
              <a:rPr lang="en-US" sz="2000" dirty="0" err="1"/>
              <a:t>retraumatizar</a:t>
            </a:r>
            <a:r>
              <a:rPr lang="en-US" sz="2000" dirty="0"/>
              <a:t> as </a:t>
            </a:r>
            <a:r>
              <a:rPr lang="en-US" sz="2000" dirty="0" err="1"/>
              <a:t>pessoas</a:t>
            </a:r>
            <a:r>
              <a:rPr lang="en-US" sz="2000" dirty="0"/>
              <a:t>.</a:t>
            </a:r>
          </a:p>
          <a:p>
            <a:pPr lvl="0" algn="just">
              <a:lnSpc>
                <a:spcPct val="100000"/>
              </a:lnSpc>
              <a:spcBef>
                <a:spcPts val="600"/>
              </a:spcBef>
            </a:pPr>
            <a:r>
              <a:rPr lang="en-US" sz="2000" dirty="0" err="1"/>
              <a:t>Isso</a:t>
            </a:r>
            <a:r>
              <a:rPr lang="en-US" sz="2000" dirty="0"/>
              <a:t> </a:t>
            </a:r>
            <a:r>
              <a:rPr lang="en-US" sz="2000" dirty="0" err="1"/>
              <a:t>significa</a:t>
            </a:r>
            <a:r>
              <a:rPr lang="en-US" sz="2000" dirty="0"/>
              <a:t> que </a:t>
            </a:r>
            <a:r>
              <a:rPr lang="en-US" sz="2000" dirty="0" err="1"/>
              <a:t>os</a:t>
            </a:r>
            <a:r>
              <a:rPr lang="en-US" sz="2000" dirty="0"/>
              <a:t> </a:t>
            </a:r>
            <a:r>
              <a:rPr lang="en-US" sz="2000" dirty="0" err="1"/>
              <a:t>serviços</a:t>
            </a:r>
            <a:r>
              <a:rPr lang="en-US" sz="2000" dirty="0"/>
              <a:t> </a:t>
            </a:r>
            <a:r>
              <a:rPr lang="en-US" sz="2000" dirty="0" err="1"/>
              <a:t>devem</a:t>
            </a:r>
            <a:r>
              <a:rPr lang="en-US" sz="2000" dirty="0"/>
              <a:t> </a:t>
            </a:r>
            <a:r>
              <a:rPr lang="en-US" sz="2000" dirty="0" err="1"/>
              <a:t>abster</a:t>
            </a:r>
            <a:r>
              <a:rPr lang="en-US" sz="2000" dirty="0"/>
              <a:t>-se de </a:t>
            </a:r>
            <a:r>
              <a:rPr lang="en-US" sz="2000" dirty="0" err="1"/>
              <a:t>práticas</a:t>
            </a:r>
            <a:r>
              <a:rPr lang="en-US" sz="2000" dirty="0"/>
              <a:t> de </a:t>
            </a:r>
            <a:r>
              <a:rPr lang="en-US" sz="2000" dirty="0" err="1"/>
              <a:t>violência</a:t>
            </a:r>
            <a:r>
              <a:rPr lang="en-US" sz="2000" dirty="0"/>
              <a:t> </a:t>
            </a:r>
            <a:r>
              <a:rPr lang="en-US" sz="2000" dirty="0" err="1"/>
              <a:t>ou</a:t>
            </a:r>
            <a:r>
              <a:rPr lang="en-US" sz="2000" dirty="0"/>
              <a:t> </a:t>
            </a:r>
            <a:r>
              <a:rPr lang="en-US" sz="2000" dirty="0" err="1"/>
              <a:t>coerção</a:t>
            </a:r>
            <a:r>
              <a:rPr lang="en-US" sz="2000" dirty="0"/>
              <a:t>.</a:t>
            </a:r>
            <a:endParaRPr lang="en-CH" sz="2000" dirty="0"/>
          </a:p>
        </p:txBody>
      </p:sp>
      <p:sp>
        <p:nvSpPr>
          <p:cNvPr id="2" name="Title 1">
            <a:extLst>
              <a:ext uri="{FF2B5EF4-FFF2-40B4-BE49-F238E27FC236}">
                <a16:creationId xmlns:a16="http://schemas.microsoft.com/office/drawing/2014/main" id="{9C0C18E2-EAC7-4272-9230-742B201FCBDD}"/>
              </a:ext>
            </a:extLst>
          </p:cNvPr>
          <p:cNvSpPr>
            <a:spLocks noGrp="1"/>
          </p:cNvSpPr>
          <p:nvPr>
            <p:ph type="title"/>
          </p:nvPr>
        </p:nvSpPr>
        <p:spPr>
          <a:xfrm>
            <a:off x="388629" y="514614"/>
            <a:ext cx="11174399" cy="432000"/>
          </a:xfrm>
        </p:spPr>
        <p:txBody>
          <a:bodyPr/>
          <a:lstStyle/>
          <a:p>
            <a:pPr algn="ctr"/>
            <a:r>
              <a:rPr lang="en-GB" dirty="0" err="1"/>
              <a:t>Apresentação</a:t>
            </a:r>
            <a:r>
              <a:rPr lang="en-GB" dirty="0"/>
              <a:t>: </a:t>
            </a:r>
            <a:r>
              <a:rPr lang="en-GB" dirty="0" err="1"/>
              <a:t>Recuperação</a:t>
            </a:r>
            <a:r>
              <a:rPr lang="en-GB" dirty="0"/>
              <a:t> – 11</a:t>
            </a:r>
            <a:endParaRPr lang="en-CH" dirty="0"/>
          </a:p>
        </p:txBody>
      </p:sp>
    </p:spTree>
    <p:extLst>
      <p:ext uri="{BB962C8B-B14F-4D97-AF65-F5344CB8AC3E}">
        <p14:creationId xmlns:p14="http://schemas.microsoft.com/office/powerpoint/2010/main" val="33736256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E690A21-3B99-BE4C-A495-3868300BB09F}"/>
              </a:ext>
            </a:extLst>
          </p:cNvPr>
          <p:cNvSpPr>
            <a:spLocks noGrp="1"/>
          </p:cNvSpPr>
          <p:nvPr>
            <p:ph type="body" sz="quarter" idx="13"/>
          </p:nvPr>
        </p:nvSpPr>
        <p:spPr>
          <a:xfrm>
            <a:off x="507207" y="1556205"/>
            <a:ext cx="11174400" cy="360000"/>
          </a:xfrm>
        </p:spPr>
        <p:txBody>
          <a:bodyPr/>
          <a:lstStyle/>
          <a:p>
            <a:r>
              <a:rPr lang="en-GB" kern="0" spc="0" dirty="0"/>
              <a:t>A </a:t>
            </a:r>
            <a:r>
              <a:rPr lang="en-GB" kern="0" spc="0" dirty="0" err="1"/>
              <a:t>abordagem</a:t>
            </a:r>
            <a:r>
              <a:rPr lang="en-GB" kern="0" spc="0" dirty="0"/>
              <a:t> de </a:t>
            </a:r>
            <a:r>
              <a:rPr lang="en-GB" kern="0" spc="0" dirty="0" err="1"/>
              <a:t>recuperação</a:t>
            </a:r>
            <a:r>
              <a:rPr lang="en-GB" kern="0" spc="0" dirty="0"/>
              <a:t> </a:t>
            </a:r>
            <a:r>
              <a:rPr lang="en-GB" kern="0" spc="0" dirty="0" err="1"/>
              <a:t>em</a:t>
            </a:r>
            <a:r>
              <a:rPr lang="en-GB" kern="0" spc="0" dirty="0"/>
              <a:t> </a:t>
            </a:r>
            <a:r>
              <a:rPr lang="en-GB" kern="0" spc="0" dirty="0" err="1"/>
              <a:t>saúde</a:t>
            </a:r>
            <a:r>
              <a:rPr lang="en-GB" kern="0" spc="0" dirty="0"/>
              <a:t> mental(e)</a:t>
            </a:r>
            <a:endParaRPr lang="en-US" kern="0" spc="0" dirty="0"/>
          </a:p>
        </p:txBody>
      </p:sp>
      <p:sp>
        <p:nvSpPr>
          <p:cNvPr id="3" name="Content Placeholder 2">
            <a:extLst>
              <a:ext uri="{FF2B5EF4-FFF2-40B4-BE49-F238E27FC236}">
                <a16:creationId xmlns:a16="http://schemas.microsoft.com/office/drawing/2014/main" id="{DC005146-78B3-42CB-BE67-12B9C5557C35}"/>
              </a:ext>
            </a:extLst>
          </p:cNvPr>
          <p:cNvSpPr>
            <a:spLocks noGrp="1"/>
          </p:cNvSpPr>
          <p:nvPr>
            <p:ph sz="quarter" idx="14"/>
          </p:nvPr>
        </p:nvSpPr>
        <p:spPr>
          <a:xfrm>
            <a:off x="507195" y="2525796"/>
            <a:ext cx="11174412" cy="2522193"/>
          </a:xfrm>
        </p:spPr>
        <p:txBody>
          <a:bodyPr/>
          <a:lstStyle/>
          <a:p>
            <a:pPr lvl="0" algn="just">
              <a:lnSpc>
                <a:spcPct val="100000"/>
              </a:lnSpc>
              <a:spcBef>
                <a:spcPts val="600"/>
              </a:spcBef>
            </a:pPr>
            <a:r>
              <a:rPr lang="en-US" sz="2000" dirty="0" err="1"/>
              <a:t>Recuperação</a:t>
            </a:r>
            <a:r>
              <a:rPr lang="en-US" sz="2000" dirty="0"/>
              <a:t> </a:t>
            </a:r>
            <a:r>
              <a:rPr lang="en-US" sz="2000" dirty="0" err="1"/>
              <a:t>significa</a:t>
            </a:r>
            <a:r>
              <a:rPr lang="en-US" sz="2000" dirty="0"/>
              <a:t> </a:t>
            </a:r>
            <a:r>
              <a:rPr lang="en-US" sz="2000" u="sng" dirty="0"/>
              <a:t>ser visto </a:t>
            </a:r>
            <a:r>
              <a:rPr lang="en-US" sz="2000" u="sng" dirty="0" err="1"/>
              <a:t>como</a:t>
            </a:r>
            <a:r>
              <a:rPr lang="en-US" sz="2000" u="sng" dirty="0"/>
              <a:t> </a:t>
            </a:r>
            <a:r>
              <a:rPr lang="en-US" sz="2000" u="sng" dirty="0" err="1"/>
              <a:t>uma</a:t>
            </a:r>
            <a:r>
              <a:rPr lang="en-US" sz="2000" u="sng" dirty="0"/>
              <a:t> </a:t>
            </a:r>
            <a:r>
              <a:rPr lang="en-US" sz="2000" u="sng" dirty="0" err="1"/>
              <a:t>pessoa</a:t>
            </a:r>
            <a:r>
              <a:rPr lang="en-US" sz="2000" u="sng" dirty="0"/>
              <a:t> e </a:t>
            </a:r>
            <a:r>
              <a:rPr lang="en-US" sz="2000" u="sng" dirty="0" err="1"/>
              <a:t>não</a:t>
            </a:r>
            <a:r>
              <a:rPr lang="en-US" sz="2000" u="sng" dirty="0"/>
              <a:t> </a:t>
            </a:r>
            <a:r>
              <a:rPr lang="en-US" sz="2000" u="sng" dirty="0" err="1"/>
              <a:t>apenas</a:t>
            </a:r>
            <a:r>
              <a:rPr lang="en-US" sz="2000" u="sng" dirty="0"/>
              <a:t> </a:t>
            </a:r>
            <a:r>
              <a:rPr lang="en-US" sz="2000" u="sng" dirty="0" err="1"/>
              <a:t>como</a:t>
            </a:r>
            <a:r>
              <a:rPr lang="en-US" sz="2000" u="sng" dirty="0"/>
              <a:t> </a:t>
            </a:r>
            <a:r>
              <a:rPr lang="en-US" sz="2000" u="sng" dirty="0" err="1"/>
              <a:t>uma</a:t>
            </a:r>
            <a:r>
              <a:rPr lang="en-US" sz="2000" u="sng" dirty="0"/>
              <a:t> </a:t>
            </a:r>
            <a:r>
              <a:rPr lang="en-US" sz="2000" u="sng" dirty="0" err="1"/>
              <a:t>condição</a:t>
            </a:r>
            <a:r>
              <a:rPr lang="en-US" sz="2000" u="sng" dirty="0"/>
              <a:t>/</a:t>
            </a:r>
            <a:r>
              <a:rPr lang="en-US" sz="2000" u="sng" dirty="0" err="1"/>
              <a:t>deficiência</a:t>
            </a:r>
            <a:endParaRPr lang="en-US" sz="2000" u="sng" dirty="0"/>
          </a:p>
          <a:p>
            <a:pPr lvl="1" algn="just">
              <a:lnSpc>
                <a:spcPct val="100000"/>
              </a:lnSpc>
              <a:spcBef>
                <a:spcPts val="600"/>
              </a:spcBef>
            </a:pPr>
            <a:r>
              <a:rPr lang="en-US" dirty="0"/>
              <a:t>A </a:t>
            </a:r>
            <a:r>
              <a:rPr lang="en-US" dirty="0" err="1"/>
              <a:t>recuperação</a:t>
            </a:r>
            <a:r>
              <a:rPr lang="en-US" dirty="0"/>
              <a:t> </a:t>
            </a:r>
            <a:r>
              <a:rPr lang="en-US" dirty="0" err="1"/>
              <a:t>implica</a:t>
            </a:r>
            <a:r>
              <a:rPr lang="en-US" dirty="0"/>
              <a:t> que o </a:t>
            </a:r>
            <a:r>
              <a:rPr lang="en-US" dirty="0" err="1"/>
              <a:t>indivíduo</a:t>
            </a:r>
            <a:r>
              <a:rPr lang="en-US" dirty="0"/>
              <a:t> </a:t>
            </a:r>
            <a:r>
              <a:rPr lang="en-US" dirty="0" err="1"/>
              <a:t>seja</a:t>
            </a:r>
            <a:r>
              <a:rPr lang="en-US" dirty="0"/>
              <a:t> visto </a:t>
            </a:r>
            <a:r>
              <a:rPr lang="en-US" dirty="0" err="1"/>
              <a:t>como</a:t>
            </a:r>
            <a:r>
              <a:rPr lang="en-US" dirty="0"/>
              <a:t> </a:t>
            </a:r>
            <a:r>
              <a:rPr lang="en-US" dirty="0" err="1"/>
              <a:t>uma</a:t>
            </a:r>
            <a:r>
              <a:rPr lang="en-US" dirty="0"/>
              <a:t> </a:t>
            </a:r>
            <a:r>
              <a:rPr lang="en-US" dirty="0" err="1"/>
              <a:t>pessoa</a:t>
            </a:r>
            <a:r>
              <a:rPr lang="en-US" dirty="0"/>
              <a:t> </a:t>
            </a:r>
            <a:r>
              <a:rPr lang="en-US" dirty="0" err="1"/>
              <a:t>inteira</a:t>
            </a:r>
            <a:r>
              <a:rPr lang="en-US" dirty="0"/>
              <a:t>, </a:t>
            </a:r>
            <a:r>
              <a:rPr lang="en-US" dirty="0" err="1"/>
              <a:t>concentrando</a:t>
            </a:r>
            <a:r>
              <a:rPr lang="en-US" dirty="0"/>
              <a:t>-se </a:t>
            </a:r>
            <a:r>
              <a:rPr lang="en-US" dirty="0" err="1"/>
              <a:t>em</a:t>
            </a:r>
            <a:r>
              <a:rPr lang="en-US" dirty="0"/>
              <a:t> </a:t>
            </a:r>
            <a:r>
              <a:rPr lang="en-US" dirty="0" err="1"/>
              <a:t>suas</a:t>
            </a:r>
            <a:r>
              <a:rPr lang="en-US" dirty="0"/>
              <a:t> </a:t>
            </a:r>
            <a:r>
              <a:rPr lang="en-US" dirty="0" err="1"/>
              <a:t>habilidades</a:t>
            </a:r>
            <a:r>
              <a:rPr lang="en-US" dirty="0"/>
              <a:t> e </a:t>
            </a:r>
            <a:r>
              <a:rPr lang="en-US" dirty="0" err="1"/>
              <a:t>pontos</a:t>
            </a:r>
            <a:r>
              <a:rPr lang="en-US" dirty="0"/>
              <a:t> fortes e </a:t>
            </a:r>
            <a:r>
              <a:rPr lang="en-US" dirty="0" err="1"/>
              <a:t>usando</a:t>
            </a:r>
            <a:r>
              <a:rPr lang="en-US" dirty="0"/>
              <a:t> o </a:t>
            </a:r>
            <a:r>
              <a:rPr lang="en-US" dirty="0" err="1"/>
              <a:t>apoio</a:t>
            </a:r>
            <a:r>
              <a:rPr lang="en-US" dirty="0"/>
              <a:t> </a:t>
            </a:r>
            <a:r>
              <a:rPr lang="en-US" dirty="0" err="1"/>
              <a:t>quando</a:t>
            </a:r>
            <a:r>
              <a:rPr lang="en-US" dirty="0"/>
              <a:t> </a:t>
            </a:r>
            <a:r>
              <a:rPr lang="en-US" dirty="0" err="1"/>
              <a:t>necessário</a:t>
            </a:r>
            <a:r>
              <a:rPr lang="en-US" dirty="0"/>
              <a:t> para </a:t>
            </a:r>
            <a:r>
              <a:rPr lang="en-US" dirty="0" err="1"/>
              <a:t>atingir</a:t>
            </a:r>
            <a:r>
              <a:rPr lang="en-US" dirty="0"/>
              <a:t> </a:t>
            </a:r>
            <a:r>
              <a:rPr lang="en-US" dirty="0" err="1"/>
              <a:t>seus</a:t>
            </a:r>
            <a:r>
              <a:rPr lang="en-US" dirty="0"/>
              <a:t> </a:t>
            </a:r>
            <a:r>
              <a:rPr lang="en-US" dirty="0" err="1"/>
              <a:t>objetivos</a:t>
            </a:r>
            <a:r>
              <a:rPr lang="en-US" dirty="0"/>
              <a:t> e </a:t>
            </a:r>
            <a:r>
              <a:rPr lang="en-US" dirty="0" err="1"/>
              <a:t>aspirações</a:t>
            </a:r>
            <a:r>
              <a:rPr lang="en-US" dirty="0"/>
              <a:t> </a:t>
            </a:r>
            <a:r>
              <a:rPr lang="en-US" dirty="0" err="1"/>
              <a:t>na</a:t>
            </a:r>
            <a:r>
              <a:rPr lang="en-US" dirty="0"/>
              <a:t> </a:t>
            </a:r>
            <a:r>
              <a:rPr lang="en-US" dirty="0" err="1"/>
              <a:t>vida</a:t>
            </a:r>
            <a:r>
              <a:rPr lang="en-US" dirty="0"/>
              <a:t>.</a:t>
            </a:r>
          </a:p>
          <a:p>
            <a:pPr lvl="0" algn="just">
              <a:lnSpc>
                <a:spcPct val="100000"/>
              </a:lnSpc>
              <a:spcBef>
                <a:spcPts val="600"/>
              </a:spcBef>
            </a:pPr>
            <a:r>
              <a:rPr lang="en-US" sz="2000" dirty="0" err="1"/>
              <a:t>Recuperação</a:t>
            </a:r>
            <a:r>
              <a:rPr lang="en-US" sz="2000" dirty="0"/>
              <a:t> e </a:t>
            </a:r>
            <a:r>
              <a:rPr lang="en-US" sz="2000" dirty="0" err="1"/>
              <a:t>direitos</a:t>
            </a:r>
            <a:r>
              <a:rPr lang="en-US" sz="2000" dirty="0"/>
              <a:t> </a:t>
            </a:r>
            <a:r>
              <a:rPr lang="en-US" sz="2000" dirty="0" err="1"/>
              <a:t>humanos</a:t>
            </a:r>
            <a:r>
              <a:rPr lang="en-US" sz="2000" dirty="0"/>
              <a:t> </a:t>
            </a:r>
            <a:r>
              <a:rPr lang="en-US" sz="2000" dirty="0" err="1"/>
              <a:t>estão</a:t>
            </a:r>
            <a:r>
              <a:rPr lang="en-US" sz="2000" dirty="0"/>
              <a:t> fortemente </a:t>
            </a:r>
            <a:r>
              <a:rPr lang="en-US" sz="2000" dirty="0" err="1"/>
              <a:t>ligados</a:t>
            </a:r>
            <a:endParaRPr lang="en-US" sz="2000" dirty="0"/>
          </a:p>
          <a:p>
            <a:pPr lvl="1" algn="just">
              <a:lnSpc>
                <a:spcPct val="100000"/>
              </a:lnSpc>
              <a:spcBef>
                <a:spcPts val="600"/>
              </a:spcBef>
            </a:pPr>
            <a:r>
              <a:rPr lang="en-US" dirty="0"/>
              <a:t>A </a:t>
            </a:r>
            <a:r>
              <a:rPr lang="en-US" dirty="0" err="1"/>
              <a:t>abordagem</a:t>
            </a:r>
            <a:r>
              <a:rPr lang="en-US" dirty="0"/>
              <a:t> de </a:t>
            </a:r>
            <a:r>
              <a:rPr lang="en-US" dirty="0" err="1"/>
              <a:t>recuperação</a:t>
            </a:r>
            <a:r>
              <a:rPr lang="en-US" dirty="0"/>
              <a:t> </a:t>
            </a:r>
            <a:r>
              <a:rPr lang="en-US" dirty="0" err="1"/>
              <a:t>respeita</a:t>
            </a:r>
            <a:r>
              <a:rPr lang="en-US" dirty="0"/>
              <a:t> as </a:t>
            </a:r>
            <a:r>
              <a:rPr lang="en-US" dirty="0" err="1"/>
              <a:t>escolhas</a:t>
            </a:r>
            <a:r>
              <a:rPr lang="en-US" dirty="0"/>
              <a:t> das </a:t>
            </a:r>
            <a:r>
              <a:rPr lang="en-US" dirty="0" err="1"/>
              <a:t>pessoas</a:t>
            </a:r>
            <a:r>
              <a:rPr lang="en-US" dirty="0"/>
              <a:t> e </a:t>
            </a:r>
            <a:r>
              <a:rPr lang="en-US" dirty="0" err="1"/>
              <a:t>apoia</a:t>
            </a:r>
            <a:r>
              <a:rPr lang="en-US" dirty="0"/>
              <a:t>-as para que </a:t>
            </a:r>
            <a:r>
              <a:rPr lang="en-US" dirty="0" err="1"/>
              <a:t>tenham</a:t>
            </a:r>
            <a:r>
              <a:rPr lang="en-US" dirty="0"/>
              <a:t> </a:t>
            </a:r>
            <a:r>
              <a:rPr lang="en-US" dirty="0" err="1"/>
              <a:t>uma</a:t>
            </a:r>
            <a:r>
              <a:rPr lang="en-US" dirty="0"/>
              <a:t> </a:t>
            </a:r>
            <a:r>
              <a:rPr lang="en-US" dirty="0" err="1"/>
              <a:t>vida</a:t>
            </a:r>
            <a:r>
              <a:rPr lang="en-US" dirty="0"/>
              <a:t> plena.</a:t>
            </a:r>
            <a:endParaRPr lang="en-CH" dirty="0"/>
          </a:p>
        </p:txBody>
      </p:sp>
      <p:sp>
        <p:nvSpPr>
          <p:cNvPr id="2" name="Title 1">
            <a:extLst>
              <a:ext uri="{FF2B5EF4-FFF2-40B4-BE49-F238E27FC236}">
                <a16:creationId xmlns:a16="http://schemas.microsoft.com/office/drawing/2014/main" id="{3B6CA8A3-D4B9-4307-9E77-5ADFC3F4DE86}"/>
              </a:ext>
            </a:extLst>
          </p:cNvPr>
          <p:cNvSpPr>
            <a:spLocks noGrp="1"/>
          </p:cNvSpPr>
          <p:nvPr>
            <p:ph type="title"/>
          </p:nvPr>
        </p:nvSpPr>
        <p:spPr>
          <a:xfrm>
            <a:off x="388629" y="514614"/>
            <a:ext cx="11174399" cy="432000"/>
          </a:xfrm>
        </p:spPr>
        <p:txBody>
          <a:bodyPr/>
          <a:lstStyle/>
          <a:p>
            <a:pPr algn="ctr"/>
            <a:r>
              <a:rPr lang="en-GB" dirty="0" err="1"/>
              <a:t>Apresentação</a:t>
            </a:r>
            <a:r>
              <a:rPr lang="en-GB" dirty="0"/>
              <a:t>: </a:t>
            </a:r>
            <a:r>
              <a:rPr lang="en-GB" dirty="0" err="1"/>
              <a:t>Recuperação</a:t>
            </a:r>
            <a:r>
              <a:rPr lang="en-GB" dirty="0"/>
              <a:t> – 12</a:t>
            </a:r>
            <a:endParaRPr lang="en-CH" dirty="0"/>
          </a:p>
        </p:txBody>
      </p:sp>
    </p:spTree>
    <p:extLst>
      <p:ext uri="{BB962C8B-B14F-4D97-AF65-F5344CB8AC3E}">
        <p14:creationId xmlns:p14="http://schemas.microsoft.com/office/powerpoint/2010/main" val="413831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5E5A8D-E66D-CF47-82C8-8FF75C646D20}"/>
              </a:ext>
            </a:extLst>
          </p:cNvPr>
          <p:cNvSpPr>
            <a:spLocks noGrp="1"/>
          </p:cNvSpPr>
          <p:nvPr>
            <p:ph type="sldNum" sz="quarter" idx="4294967295"/>
          </p:nvPr>
        </p:nvSpPr>
        <p:spPr>
          <a:xfrm>
            <a:off x="10034587" y="6623100"/>
            <a:ext cx="1648619" cy="216000"/>
          </a:xfrm>
          <a:prstGeom prst="rect">
            <a:avLst/>
          </a:prstGeom>
        </p:spPr>
        <p:txBody>
          <a:bodyPr vert="horz" lIns="0" tIns="0" rIns="0" bIns="0" rtlCol="0" anchor="ctr" anchorCtr="0">
            <a:noAutofit/>
          </a:bodyPr>
          <a:lstStyle>
            <a:defPPr>
              <a:defRPr lang="en-US"/>
            </a:defPPr>
            <a:lvl1pPr marL="0" algn="r" defTabSz="228600" rtl="0" eaLnBrk="1" latinLnBrk="0" hangingPunct="1">
              <a:defRPr sz="1000" kern="1200">
                <a:solidFill>
                  <a:schemeClr val="bg1"/>
                </a:solidFill>
                <a:latin typeface="Calibri" panose="020F0502020204030204" pitchFamily="34" charset="0"/>
                <a:ea typeface="+mn-ea"/>
                <a:cs typeface="Calibri" panose="020F0502020204030204" pitchFamily="34" charset="0"/>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fld id="{7FB918AD-5F4D-49AE-B18F-E06A9462217A}" type="slidenum">
              <a:rPr lang="en-US" smtClean="0"/>
              <a:pPr/>
              <a:t>6</a:t>
            </a:fld>
            <a:endParaRPr lang="pt-BR" dirty="0"/>
          </a:p>
        </p:txBody>
      </p:sp>
      <p:sp>
        <p:nvSpPr>
          <p:cNvPr id="3" name="Text Placeholder 2">
            <a:extLst>
              <a:ext uri="{FF2B5EF4-FFF2-40B4-BE49-F238E27FC236}">
                <a16:creationId xmlns:a16="http://schemas.microsoft.com/office/drawing/2014/main" id="{42BCAF26-ECB9-9E46-80D3-FD8F645D475E}"/>
              </a:ext>
            </a:extLst>
          </p:cNvPr>
          <p:cNvSpPr>
            <a:spLocks noGrp="1"/>
          </p:cNvSpPr>
          <p:nvPr>
            <p:ph type="body" sz="quarter" idx="13"/>
          </p:nvPr>
        </p:nvSpPr>
        <p:spPr>
          <a:xfrm>
            <a:off x="519400" y="1354438"/>
            <a:ext cx="11174400" cy="360000"/>
          </a:xfrm>
        </p:spPr>
        <p:txBody>
          <a:bodyPr/>
          <a:lstStyle/>
          <a:p>
            <a:r>
              <a:rPr lang="pt-BR" kern="0" spc="0" dirty="0"/>
              <a:t>Ao final do treinamento, os participantes serão capazes de: </a:t>
            </a:r>
          </a:p>
        </p:txBody>
      </p:sp>
      <p:sp>
        <p:nvSpPr>
          <p:cNvPr id="4" name="Content Placeholder 3">
            <a:extLst>
              <a:ext uri="{FF2B5EF4-FFF2-40B4-BE49-F238E27FC236}">
                <a16:creationId xmlns:a16="http://schemas.microsoft.com/office/drawing/2014/main" id="{FB7A66E5-3522-1440-980C-826AA4CC0A09}"/>
              </a:ext>
            </a:extLst>
          </p:cNvPr>
          <p:cNvSpPr>
            <a:spLocks noGrp="1"/>
          </p:cNvSpPr>
          <p:nvPr>
            <p:ph sz="quarter" idx="14"/>
          </p:nvPr>
        </p:nvSpPr>
        <p:spPr>
          <a:xfrm>
            <a:off x="701458" y="2237698"/>
            <a:ext cx="10981748" cy="3085864"/>
          </a:xfrm>
        </p:spPr>
        <p:txBody>
          <a:bodyPr/>
          <a:lstStyle/>
          <a:p>
            <a:pPr algn="just">
              <a:lnSpc>
                <a:spcPct val="100000"/>
              </a:lnSpc>
              <a:spcBef>
                <a:spcPts val="600"/>
              </a:spcBef>
            </a:pPr>
            <a:r>
              <a:rPr lang="pt-BR" sz="2000" dirty="0"/>
              <a:t>entender os conceitos de saúde mental e bem-estar; </a:t>
            </a:r>
          </a:p>
          <a:p>
            <a:pPr algn="just">
              <a:lnSpc>
                <a:spcPct val="100000"/>
              </a:lnSpc>
              <a:spcBef>
                <a:spcPts val="600"/>
              </a:spcBef>
            </a:pPr>
            <a:r>
              <a:rPr lang="pt-BR" sz="2000" dirty="0"/>
              <a:t>explorar o que os serviços de saúde mental e serviços relacionados podem fazer para promover a saúde e o bem-estar; </a:t>
            </a:r>
          </a:p>
          <a:p>
            <a:pPr algn="just">
              <a:lnSpc>
                <a:spcPct val="100000"/>
              </a:lnSpc>
              <a:spcBef>
                <a:spcPts val="600"/>
              </a:spcBef>
            </a:pPr>
            <a:r>
              <a:rPr lang="pt-BR" sz="2000" dirty="0"/>
              <a:t>entender os principais componentes e barreiras para a recuperação; </a:t>
            </a:r>
          </a:p>
          <a:p>
            <a:pPr algn="just">
              <a:lnSpc>
                <a:spcPct val="100000"/>
              </a:lnSpc>
              <a:spcBef>
                <a:spcPts val="600"/>
              </a:spcBef>
            </a:pPr>
            <a:r>
              <a:rPr lang="pt-BR" sz="2000" dirty="0"/>
              <a:t>desenvolver uma compreensão do papel da saúde mental e serviços relacionados na promoção e apoio à saúde e à recuperação; </a:t>
            </a:r>
          </a:p>
          <a:p>
            <a:pPr algn="just">
              <a:lnSpc>
                <a:spcPct val="100000"/>
              </a:lnSpc>
              <a:spcBef>
                <a:spcPts val="600"/>
              </a:spcBef>
            </a:pPr>
            <a:r>
              <a:rPr lang="pt-BR" sz="2000" dirty="0"/>
              <a:t>explorar como indivíduos e serviços podem respeitar, proteger e assegurar o cumprimento do direito das pessoas à saúde e recuperação. </a:t>
            </a:r>
          </a:p>
        </p:txBody>
      </p:sp>
      <p:sp>
        <p:nvSpPr>
          <p:cNvPr id="5" name="Title 4">
            <a:extLst>
              <a:ext uri="{FF2B5EF4-FFF2-40B4-BE49-F238E27FC236}">
                <a16:creationId xmlns:a16="http://schemas.microsoft.com/office/drawing/2014/main" id="{78094279-6168-9547-B4C3-E7E852B14B99}"/>
              </a:ext>
            </a:extLst>
          </p:cNvPr>
          <p:cNvSpPr>
            <a:spLocks noGrp="1"/>
          </p:cNvSpPr>
          <p:nvPr>
            <p:ph type="title"/>
          </p:nvPr>
        </p:nvSpPr>
        <p:spPr>
          <a:xfrm>
            <a:off x="388630" y="514614"/>
            <a:ext cx="11435940" cy="432000"/>
          </a:xfrm>
        </p:spPr>
        <p:txBody>
          <a:bodyPr/>
          <a:lstStyle/>
          <a:p>
            <a:pPr algn="ctr"/>
            <a:r>
              <a:rPr lang="pt-BR" dirty="0"/>
              <a:t>O que pretendemos alcançar durante este módulo</a:t>
            </a:r>
          </a:p>
        </p:txBody>
      </p:sp>
    </p:spTree>
    <p:extLst>
      <p:ext uri="{BB962C8B-B14F-4D97-AF65-F5344CB8AC3E}">
        <p14:creationId xmlns:p14="http://schemas.microsoft.com/office/powerpoint/2010/main" val="14158538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7A4F41A-C3FC-E548-B5B9-D13003246D11}"/>
              </a:ext>
            </a:extLst>
          </p:cNvPr>
          <p:cNvSpPr>
            <a:spLocks noGrp="1"/>
          </p:cNvSpPr>
          <p:nvPr>
            <p:ph type="body" sz="quarter" idx="13"/>
          </p:nvPr>
        </p:nvSpPr>
        <p:spPr>
          <a:xfrm>
            <a:off x="508806" y="1632988"/>
            <a:ext cx="11174400" cy="360000"/>
          </a:xfrm>
        </p:spPr>
        <p:txBody>
          <a:bodyPr/>
          <a:lstStyle/>
          <a:p>
            <a:r>
              <a:rPr lang="en-GB" kern="0" spc="0" dirty="0"/>
              <a:t>A </a:t>
            </a:r>
            <a:r>
              <a:rPr lang="en-GB" kern="0" spc="0" dirty="0" err="1"/>
              <a:t>abordagem</a:t>
            </a:r>
            <a:r>
              <a:rPr lang="en-GB" kern="0" spc="0" dirty="0"/>
              <a:t> de </a:t>
            </a:r>
            <a:r>
              <a:rPr lang="en-GB" kern="0" spc="0" dirty="0" err="1"/>
              <a:t>recuperação</a:t>
            </a:r>
            <a:r>
              <a:rPr lang="en-GB" kern="0" spc="0" dirty="0"/>
              <a:t> </a:t>
            </a:r>
            <a:r>
              <a:rPr lang="en-GB" kern="0" spc="0" dirty="0" err="1"/>
              <a:t>em</a:t>
            </a:r>
            <a:r>
              <a:rPr lang="en-GB" kern="0" spc="0" dirty="0"/>
              <a:t> </a:t>
            </a:r>
            <a:r>
              <a:rPr lang="en-GB" kern="0" spc="0" dirty="0" err="1"/>
              <a:t>saúde</a:t>
            </a:r>
            <a:r>
              <a:rPr lang="en-GB" kern="0" spc="0" dirty="0"/>
              <a:t> mental (f)</a:t>
            </a:r>
            <a:endParaRPr lang="en-US" kern="0" spc="0" dirty="0"/>
          </a:p>
        </p:txBody>
      </p:sp>
      <p:sp>
        <p:nvSpPr>
          <p:cNvPr id="3" name="Content Placeholder 2">
            <a:extLst>
              <a:ext uri="{FF2B5EF4-FFF2-40B4-BE49-F238E27FC236}">
                <a16:creationId xmlns:a16="http://schemas.microsoft.com/office/drawing/2014/main" id="{818DDB5A-EFCA-41F0-B7A5-59B2F3DD2602}"/>
              </a:ext>
            </a:extLst>
          </p:cNvPr>
          <p:cNvSpPr>
            <a:spLocks noGrp="1"/>
          </p:cNvSpPr>
          <p:nvPr>
            <p:ph sz="quarter" idx="14"/>
          </p:nvPr>
        </p:nvSpPr>
        <p:spPr>
          <a:xfrm>
            <a:off x="508794" y="2713687"/>
            <a:ext cx="11174412" cy="893809"/>
          </a:xfrm>
        </p:spPr>
        <p:txBody>
          <a:bodyPr/>
          <a:lstStyle/>
          <a:p>
            <a:pPr algn="just">
              <a:lnSpc>
                <a:spcPct val="100000"/>
              </a:lnSpc>
              <a:spcBef>
                <a:spcPts val="600"/>
              </a:spcBef>
            </a:pPr>
            <a:r>
              <a:rPr lang="en-US" sz="2000" dirty="0" err="1"/>
              <a:t>Respeitar</a:t>
            </a:r>
            <a:r>
              <a:rPr lang="en-US" sz="2000" dirty="0"/>
              <a:t> </a:t>
            </a:r>
            <a:r>
              <a:rPr lang="en-US" sz="2000" dirty="0" err="1"/>
              <a:t>todos</a:t>
            </a:r>
            <a:r>
              <a:rPr lang="en-US" sz="2000" dirty="0"/>
              <a:t> </a:t>
            </a:r>
            <a:r>
              <a:rPr lang="en-US" sz="2000" dirty="0" err="1"/>
              <a:t>os</a:t>
            </a:r>
            <a:r>
              <a:rPr lang="en-US" sz="2000" dirty="0"/>
              <a:t> </a:t>
            </a:r>
            <a:r>
              <a:rPr lang="en-US" sz="2000" dirty="0" err="1"/>
              <a:t>direitos</a:t>
            </a:r>
            <a:r>
              <a:rPr lang="en-US" sz="2000" dirty="0"/>
              <a:t> </a:t>
            </a:r>
            <a:r>
              <a:rPr lang="en-US" sz="2000" dirty="0" err="1"/>
              <a:t>humanos</a:t>
            </a:r>
            <a:r>
              <a:rPr lang="en-US" sz="2000" dirty="0"/>
              <a:t> </a:t>
            </a:r>
            <a:r>
              <a:rPr lang="en-US" sz="2000" dirty="0" err="1"/>
              <a:t>é</a:t>
            </a:r>
            <a:r>
              <a:rPr lang="en-US" sz="2000" dirty="0"/>
              <a:t> </a:t>
            </a:r>
            <a:r>
              <a:rPr lang="en-US" sz="2000" dirty="0" err="1"/>
              <a:t>essencial</a:t>
            </a:r>
            <a:r>
              <a:rPr lang="en-US" sz="2000" dirty="0"/>
              <a:t> para </a:t>
            </a:r>
            <a:r>
              <a:rPr lang="en-US" sz="2000" dirty="0" err="1"/>
              <a:t>implementar</a:t>
            </a:r>
            <a:r>
              <a:rPr lang="en-US" sz="2000" dirty="0"/>
              <a:t> </a:t>
            </a:r>
            <a:r>
              <a:rPr lang="en-US" sz="2000" dirty="0" err="1"/>
              <a:t>uma</a:t>
            </a:r>
            <a:r>
              <a:rPr lang="en-US" sz="2000" dirty="0"/>
              <a:t> </a:t>
            </a:r>
            <a:r>
              <a:rPr lang="en-US" sz="2000" dirty="0" err="1"/>
              <a:t>abordagem</a:t>
            </a:r>
            <a:r>
              <a:rPr lang="en-US" sz="2000" dirty="0"/>
              <a:t> de </a:t>
            </a:r>
            <a:r>
              <a:rPr lang="en-US" sz="2000" dirty="0" err="1"/>
              <a:t>recuperação</a:t>
            </a:r>
            <a:r>
              <a:rPr lang="en-US" sz="2000" dirty="0"/>
              <a:t>.</a:t>
            </a:r>
          </a:p>
          <a:p>
            <a:pPr algn="just">
              <a:lnSpc>
                <a:spcPct val="100000"/>
              </a:lnSpc>
              <a:spcBef>
                <a:spcPts val="600"/>
              </a:spcBef>
            </a:pPr>
            <a:r>
              <a:rPr lang="en-US" sz="2000" dirty="0"/>
              <a:t>Por </a:t>
            </a:r>
            <a:r>
              <a:rPr lang="en-US" sz="2000" dirty="0" err="1"/>
              <a:t>sua</a:t>
            </a:r>
            <a:r>
              <a:rPr lang="en-US" sz="2000" dirty="0"/>
              <a:t> </a:t>
            </a:r>
            <a:r>
              <a:rPr lang="en-US" sz="2000" dirty="0" err="1"/>
              <a:t>vez</a:t>
            </a:r>
            <a:r>
              <a:rPr lang="en-US" sz="2000" dirty="0"/>
              <a:t>, </a:t>
            </a:r>
            <a:r>
              <a:rPr lang="en-US" sz="2000" dirty="0" err="1"/>
              <a:t>adotar</a:t>
            </a:r>
            <a:r>
              <a:rPr lang="en-US" sz="2000" dirty="0"/>
              <a:t> </a:t>
            </a:r>
            <a:r>
              <a:rPr lang="en-US" sz="2000" dirty="0" err="1"/>
              <a:t>uma</a:t>
            </a:r>
            <a:r>
              <a:rPr lang="en-US" sz="2000" dirty="0"/>
              <a:t> </a:t>
            </a:r>
            <a:r>
              <a:rPr lang="en-US" sz="2000" dirty="0" err="1"/>
              <a:t>abordagem</a:t>
            </a:r>
            <a:r>
              <a:rPr lang="en-US" sz="2000" dirty="0"/>
              <a:t> de </a:t>
            </a:r>
            <a:r>
              <a:rPr lang="en-US" sz="2000" dirty="0" err="1"/>
              <a:t>recuperação</a:t>
            </a:r>
            <a:r>
              <a:rPr lang="en-US" sz="2000" dirty="0"/>
              <a:t> </a:t>
            </a:r>
            <a:r>
              <a:rPr lang="en-US" sz="2000" dirty="0" err="1"/>
              <a:t>ajuda</a:t>
            </a:r>
            <a:r>
              <a:rPr lang="en-US" sz="2000" dirty="0"/>
              <a:t> a defender </a:t>
            </a:r>
            <a:r>
              <a:rPr lang="en-US" sz="2000" dirty="0" err="1"/>
              <a:t>os</a:t>
            </a:r>
            <a:r>
              <a:rPr lang="en-US" sz="2000" dirty="0"/>
              <a:t> </a:t>
            </a:r>
            <a:r>
              <a:rPr lang="en-US" sz="2000" dirty="0" err="1"/>
              <a:t>direitos</a:t>
            </a:r>
            <a:r>
              <a:rPr lang="en-US" sz="2000" dirty="0"/>
              <a:t> </a:t>
            </a:r>
            <a:r>
              <a:rPr lang="en-US" sz="2000" dirty="0" err="1"/>
              <a:t>humanos</a:t>
            </a:r>
            <a:r>
              <a:rPr lang="en-US" sz="2000" dirty="0"/>
              <a:t>.</a:t>
            </a:r>
            <a:endParaRPr lang="en-CH" sz="2000" dirty="0"/>
          </a:p>
        </p:txBody>
      </p:sp>
      <p:sp>
        <p:nvSpPr>
          <p:cNvPr id="2" name="Title 1">
            <a:extLst>
              <a:ext uri="{FF2B5EF4-FFF2-40B4-BE49-F238E27FC236}">
                <a16:creationId xmlns:a16="http://schemas.microsoft.com/office/drawing/2014/main" id="{06ADC2D0-4341-40B2-9A5F-64C5DB4C8976}"/>
              </a:ext>
            </a:extLst>
          </p:cNvPr>
          <p:cNvSpPr>
            <a:spLocks noGrp="1"/>
          </p:cNvSpPr>
          <p:nvPr>
            <p:ph type="title"/>
          </p:nvPr>
        </p:nvSpPr>
        <p:spPr>
          <a:xfrm>
            <a:off x="388629" y="514614"/>
            <a:ext cx="10997529" cy="432000"/>
          </a:xfrm>
        </p:spPr>
        <p:txBody>
          <a:bodyPr/>
          <a:lstStyle/>
          <a:p>
            <a:pPr algn="ctr"/>
            <a:r>
              <a:rPr lang="en-GB" dirty="0" err="1"/>
              <a:t>Apresentação</a:t>
            </a:r>
            <a:r>
              <a:rPr lang="en-GB" dirty="0"/>
              <a:t>: </a:t>
            </a:r>
            <a:r>
              <a:rPr lang="en-GB" dirty="0" err="1"/>
              <a:t>Recuperação</a:t>
            </a:r>
            <a:r>
              <a:rPr lang="en-GB" dirty="0"/>
              <a:t> – 13</a:t>
            </a:r>
            <a:endParaRPr lang="en-CH" dirty="0"/>
          </a:p>
        </p:txBody>
      </p:sp>
    </p:spTree>
    <p:extLst>
      <p:ext uri="{BB962C8B-B14F-4D97-AF65-F5344CB8AC3E}">
        <p14:creationId xmlns:p14="http://schemas.microsoft.com/office/powerpoint/2010/main" val="25875005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5327B67-247D-1C4D-93B6-F923D25C26B3}"/>
              </a:ext>
            </a:extLst>
          </p:cNvPr>
          <p:cNvSpPr>
            <a:spLocks noGrp="1"/>
          </p:cNvSpPr>
          <p:nvPr>
            <p:ph type="body" sz="quarter" idx="13"/>
          </p:nvPr>
        </p:nvSpPr>
        <p:spPr>
          <a:xfrm>
            <a:off x="507207" y="858932"/>
            <a:ext cx="11174400" cy="360000"/>
          </a:xfrm>
        </p:spPr>
        <p:txBody>
          <a:bodyPr/>
          <a:lstStyle/>
          <a:p>
            <a:r>
              <a:rPr lang="en-GB" kern="0" spc="0" dirty="0"/>
              <a:t>A </a:t>
            </a:r>
            <a:r>
              <a:rPr lang="en-GB" kern="0" spc="0" dirty="0" err="1"/>
              <a:t>abordagem</a:t>
            </a:r>
            <a:r>
              <a:rPr lang="en-GB" kern="0" spc="0" dirty="0"/>
              <a:t> de </a:t>
            </a:r>
            <a:r>
              <a:rPr lang="en-GB" kern="0" spc="0" dirty="0" err="1"/>
              <a:t>recuperação</a:t>
            </a:r>
            <a:r>
              <a:rPr lang="en-GB" kern="0" spc="0" dirty="0"/>
              <a:t> </a:t>
            </a:r>
            <a:r>
              <a:rPr lang="en-GB" kern="0" spc="0" dirty="0" err="1"/>
              <a:t>em</a:t>
            </a:r>
            <a:r>
              <a:rPr lang="en-GB" kern="0" spc="0" dirty="0"/>
              <a:t> </a:t>
            </a:r>
            <a:r>
              <a:rPr lang="en-GB" kern="0" spc="0" dirty="0" err="1"/>
              <a:t>saúde</a:t>
            </a:r>
            <a:r>
              <a:rPr lang="en-GB" kern="0" spc="0" dirty="0"/>
              <a:t> mental (g)</a:t>
            </a:r>
            <a:endParaRPr lang="en-US" kern="0" spc="0" dirty="0"/>
          </a:p>
        </p:txBody>
      </p:sp>
      <p:sp>
        <p:nvSpPr>
          <p:cNvPr id="3" name="Content Placeholder 2">
            <a:extLst>
              <a:ext uri="{FF2B5EF4-FFF2-40B4-BE49-F238E27FC236}">
                <a16:creationId xmlns:a16="http://schemas.microsoft.com/office/drawing/2014/main" id="{441393FD-FADE-48C2-9FB0-64AEDEEEC824}"/>
              </a:ext>
            </a:extLst>
          </p:cNvPr>
          <p:cNvSpPr>
            <a:spLocks noGrp="1"/>
          </p:cNvSpPr>
          <p:nvPr>
            <p:ph sz="quarter" idx="14"/>
          </p:nvPr>
        </p:nvSpPr>
        <p:spPr>
          <a:xfrm>
            <a:off x="868570" y="1378614"/>
            <a:ext cx="10451673" cy="5361077"/>
          </a:xfrm>
        </p:spPr>
        <p:txBody>
          <a:bodyPr/>
          <a:lstStyle/>
          <a:p>
            <a:pPr marL="0" lvl="0" indent="0" algn="just">
              <a:lnSpc>
                <a:spcPct val="100000"/>
              </a:lnSpc>
              <a:spcBef>
                <a:spcPts val="0"/>
              </a:spcBef>
              <a:buNone/>
            </a:pPr>
            <a:r>
              <a:rPr lang="en-US" sz="1600" dirty="0"/>
              <a:t>Para </a:t>
            </a:r>
            <a:r>
              <a:rPr lang="en-US" sz="1600" dirty="0" err="1"/>
              <a:t>cada</a:t>
            </a:r>
            <a:r>
              <a:rPr lang="en-US" sz="1600" dirty="0"/>
              <a:t> um dos </a:t>
            </a:r>
            <a:r>
              <a:rPr lang="en-US" sz="1600" dirty="0" err="1"/>
              <a:t>dois</a:t>
            </a:r>
            <a:r>
              <a:rPr lang="en-US" sz="1600" dirty="0"/>
              <a:t> </a:t>
            </a:r>
            <a:r>
              <a:rPr lang="en-US" sz="1600" dirty="0" err="1"/>
              <a:t>resultados</a:t>
            </a:r>
            <a:r>
              <a:rPr lang="en-US" sz="1600" dirty="0"/>
              <a:t>, </a:t>
            </a:r>
            <a:r>
              <a:rPr lang="en-US" sz="1600" dirty="0" err="1"/>
              <a:t>explique</a:t>
            </a:r>
            <a:r>
              <a:rPr lang="en-US" sz="1600" dirty="0"/>
              <a:t> </a:t>
            </a:r>
            <a:r>
              <a:rPr lang="en-US" sz="1600" dirty="0" err="1"/>
              <a:t>como</a:t>
            </a:r>
            <a:r>
              <a:rPr lang="en-US" sz="1600" dirty="0"/>
              <a:t> a </a:t>
            </a:r>
            <a:r>
              <a:rPr lang="en-US" sz="1600" dirty="0" err="1"/>
              <a:t>recuperação</a:t>
            </a:r>
            <a:r>
              <a:rPr lang="en-US" sz="1600" dirty="0"/>
              <a:t> </a:t>
            </a:r>
            <a:r>
              <a:rPr lang="en-US" sz="1600" dirty="0" err="1"/>
              <a:t>foi</a:t>
            </a:r>
            <a:r>
              <a:rPr lang="en-US" sz="1600" dirty="0"/>
              <a:t> </a:t>
            </a:r>
            <a:r>
              <a:rPr lang="en-US" sz="1600" dirty="0" err="1"/>
              <a:t>ou</a:t>
            </a:r>
            <a:r>
              <a:rPr lang="en-US" sz="1600" dirty="0"/>
              <a:t> </a:t>
            </a:r>
            <a:r>
              <a:rPr lang="en-US" sz="1600" dirty="0" err="1"/>
              <a:t>não</a:t>
            </a:r>
            <a:r>
              <a:rPr lang="en-US" sz="1600" dirty="0"/>
              <a:t> </a:t>
            </a:r>
            <a:r>
              <a:rPr lang="en-US" sz="1600" dirty="0" err="1"/>
              <a:t>promovida</a:t>
            </a:r>
            <a:r>
              <a:rPr lang="en-US" sz="1600" dirty="0"/>
              <a:t>? (Anexo 1)</a:t>
            </a:r>
          </a:p>
          <a:p>
            <a:pPr marL="0" lvl="0" indent="0" algn="just">
              <a:lnSpc>
                <a:spcPct val="100000"/>
              </a:lnSpc>
              <a:spcBef>
                <a:spcPts val="0"/>
              </a:spcBef>
              <a:buNone/>
            </a:pPr>
            <a:r>
              <a:rPr lang="en-US" sz="1600" b="1" u="sng" dirty="0"/>
              <a:t>José</a:t>
            </a:r>
          </a:p>
          <a:p>
            <a:pPr marL="0" lvl="0" indent="0" algn="just">
              <a:lnSpc>
                <a:spcPct val="100000"/>
              </a:lnSpc>
              <a:spcBef>
                <a:spcPts val="0"/>
              </a:spcBef>
              <a:buNone/>
            </a:pPr>
            <a:r>
              <a:rPr lang="en-US" sz="1600" dirty="0"/>
              <a:t>•</a:t>
            </a:r>
            <a:r>
              <a:rPr lang="en-US" sz="1600" b="1" dirty="0"/>
              <a:t>Cenário</a:t>
            </a:r>
            <a:r>
              <a:rPr lang="en-US" sz="1600" dirty="0"/>
              <a:t>: José </a:t>
            </a:r>
            <a:r>
              <a:rPr lang="en-US" sz="1600" dirty="0" err="1"/>
              <a:t>vem</a:t>
            </a:r>
            <a:r>
              <a:rPr lang="en-US" sz="1600" dirty="0"/>
              <a:t> </a:t>
            </a:r>
            <a:r>
              <a:rPr lang="en-US" sz="1600" dirty="0" err="1"/>
              <a:t>sentindo</a:t>
            </a:r>
            <a:r>
              <a:rPr lang="en-US" sz="1600" dirty="0"/>
              <a:t> </a:t>
            </a:r>
            <a:r>
              <a:rPr lang="en-US" sz="1600" dirty="0" err="1"/>
              <a:t>uma</a:t>
            </a:r>
            <a:r>
              <a:rPr lang="en-US" sz="1600" dirty="0"/>
              <a:t> tristeza profunda e </a:t>
            </a:r>
            <a:r>
              <a:rPr lang="en-US" sz="1600" dirty="0" err="1"/>
              <a:t>incapacitante</a:t>
            </a:r>
            <a:r>
              <a:rPr lang="en-US" sz="1600" dirty="0"/>
              <a:t> </a:t>
            </a:r>
            <a:r>
              <a:rPr lang="en-US" sz="1600" dirty="0" err="1"/>
              <a:t>há</a:t>
            </a:r>
            <a:r>
              <a:rPr lang="en-US" sz="1600" dirty="0"/>
              <a:t> </a:t>
            </a:r>
            <a:r>
              <a:rPr lang="en-US" sz="1600" dirty="0" err="1"/>
              <a:t>vários</a:t>
            </a:r>
            <a:r>
              <a:rPr lang="en-US" sz="1600" dirty="0"/>
              <a:t> </a:t>
            </a:r>
            <a:r>
              <a:rPr lang="en-US" sz="1600" dirty="0" err="1"/>
              <a:t>anos</a:t>
            </a:r>
            <a:r>
              <a:rPr lang="en-US" sz="1600" dirty="0"/>
              <a:t> e </a:t>
            </a:r>
            <a:r>
              <a:rPr lang="en-US" sz="1600" dirty="0" err="1"/>
              <a:t>não</a:t>
            </a:r>
            <a:r>
              <a:rPr lang="en-US" sz="1600" dirty="0"/>
              <a:t> </a:t>
            </a:r>
            <a:r>
              <a:rPr lang="en-US" sz="1600" dirty="0" err="1"/>
              <a:t>está</a:t>
            </a:r>
            <a:r>
              <a:rPr lang="en-US" sz="1600" dirty="0"/>
              <a:t> </a:t>
            </a:r>
            <a:r>
              <a:rPr lang="en-US" sz="1600" dirty="0" err="1"/>
              <a:t>melhorando</a:t>
            </a:r>
            <a:r>
              <a:rPr lang="en-US" sz="1600" dirty="0"/>
              <a:t>. Ele </a:t>
            </a:r>
            <a:r>
              <a:rPr lang="en-US" sz="1600" dirty="0" err="1"/>
              <a:t>tentou</a:t>
            </a:r>
            <a:r>
              <a:rPr lang="en-US" sz="1600" dirty="0"/>
              <a:t> </a:t>
            </a:r>
            <a:r>
              <a:rPr lang="en-US" sz="1600" dirty="0" err="1"/>
              <a:t>suicídio</a:t>
            </a:r>
            <a:r>
              <a:rPr lang="en-US" sz="1600" dirty="0"/>
              <a:t> duas </a:t>
            </a:r>
            <a:r>
              <a:rPr lang="en-US" sz="1600" dirty="0" err="1"/>
              <a:t>vezes</a:t>
            </a:r>
            <a:r>
              <a:rPr lang="en-US" sz="1600" dirty="0"/>
              <a:t> </a:t>
            </a:r>
            <a:r>
              <a:rPr lang="en-US" sz="1600" dirty="0" err="1"/>
              <a:t>nos</a:t>
            </a:r>
            <a:r>
              <a:rPr lang="en-US" sz="1600" dirty="0"/>
              <a:t> </a:t>
            </a:r>
            <a:r>
              <a:rPr lang="en-US" sz="1600" dirty="0" err="1"/>
              <a:t>últimos</a:t>
            </a:r>
            <a:r>
              <a:rPr lang="en-US" sz="1600" dirty="0"/>
              <a:t> </a:t>
            </a:r>
            <a:r>
              <a:rPr lang="en-US" sz="1600" dirty="0" err="1"/>
              <a:t>três</a:t>
            </a:r>
            <a:r>
              <a:rPr lang="en-US" sz="1600" dirty="0"/>
              <a:t> meses. José </a:t>
            </a:r>
            <a:r>
              <a:rPr lang="en-US" sz="1600" dirty="0" err="1"/>
              <a:t>está</a:t>
            </a:r>
            <a:r>
              <a:rPr lang="en-US" sz="1600" dirty="0"/>
              <a:t> </a:t>
            </a:r>
            <a:r>
              <a:rPr lang="en-US" sz="1600" dirty="0" err="1"/>
              <a:t>em</a:t>
            </a:r>
            <a:r>
              <a:rPr lang="en-US" sz="1600" dirty="0"/>
              <a:t> </a:t>
            </a:r>
            <a:r>
              <a:rPr lang="en-US" sz="1600" dirty="0" err="1"/>
              <a:t>tratamento</a:t>
            </a:r>
            <a:r>
              <a:rPr lang="en-US" sz="1600" dirty="0"/>
              <a:t> com o Dr. Sharma. Ele </a:t>
            </a:r>
            <a:r>
              <a:rPr lang="en-US" sz="1600" dirty="0" err="1"/>
              <a:t>chega</a:t>
            </a:r>
            <a:r>
              <a:rPr lang="en-US" sz="1600" dirty="0"/>
              <a:t> à consulta.</a:t>
            </a:r>
          </a:p>
          <a:p>
            <a:pPr marL="0" lvl="0" indent="0" algn="just">
              <a:lnSpc>
                <a:spcPct val="100000"/>
              </a:lnSpc>
              <a:spcBef>
                <a:spcPts val="0"/>
              </a:spcBef>
              <a:buNone/>
            </a:pPr>
            <a:r>
              <a:rPr lang="en-US" sz="1600" dirty="0"/>
              <a:t>•</a:t>
            </a:r>
            <a:r>
              <a:rPr lang="en-US" sz="1600" b="1" dirty="0" err="1"/>
              <a:t>Resultado</a:t>
            </a:r>
            <a:r>
              <a:rPr lang="en-US" sz="1600" b="1" dirty="0"/>
              <a:t> 1</a:t>
            </a:r>
            <a:r>
              <a:rPr lang="en-US" sz="1600" dirty="0"/>
              <a:t>: Ao </a:t>
            </a:r>
            <a:r>
              <a:rPr lang="en-US" sz="1600" dirty="0" err="1"/>
              <a:t>chegar</a:t>
            </a:r>
            <a:r>
              <a:rPr lang="en-US" sz="1600" dirty="0"/>
              <a:t>, o Dr. Silva </a:t>
            </a:r>
            <a:r>
              <a:rPr lang="en-US" sz="1600" dirty="0" err="1"/>
              <a:t>dá</a:t>
            </a:r>
            <a:r>
              <a:rPr lang="en-US" sz="1600" dirty="0"/>
              <a:t> a José </a:t>
            </a:r>
            <a:r>
              <a:rPr lang="en-US" sz="1600" dirty="0" err="1"/>
              <a:t>uma</a:t>
            </a:r>
            <a:r>
              <a:rPr lang="en-US" sz="1600" dirty="0"/>
              <a:t> </a:t>
            </a:r>
            <a:r>
              <a:rPr lang="en-US" sz="1600" dirty="0" err="1"/>
              <a:t>receita</a:t>
            </a:r>
            <a:r>
              <a:rPr lang="en-US" sz="1600" dirty="0"/>
              <a:t> para </a:t>
            </a:r>
            <a:r>
              <a:rPr lang="en-US" sz="1600" dirty="0" err="1"/>
              <a:t>renovar</a:t>
            </a:r>
            <a:r>
              <a:rPr lang="en-US" sz="1600" dirty="0"/>
              <a:t> </a:t>
            </a:r>
            <a:r>
              <a:rPr lang="en-US" sz="1600" dirty="0" err="1"/>
              <a:t>seus</a:t>
            </a:r>
            <a:r>
              <a:rPr lang="en-US" sz="1600" dirty="0"/>
              <a:t> </a:t>
            </a:r>
            <a:r>
              <a:rPr lang="en-US" sz="1600" dirty="0" err="1"/>
              <a:t>antidepressivos</a:t>
            </a:r>
            <a:r>
              <a:rPr lang="en-US" sz="1600" dirty="0"/>
              <a:t>. José </a:t>
            </a:r>
            <a:r>
              <a:rPr lang="en-US" sz="1600" dirty="0" err="1"/>
              <a:t>vai</a:t>
            </a:r>
            <a:r>
              <a:rPr lang="en-US" sz="1600" dirty="0"/>
              <a:t> à </a:t>
            </a:r>
            <a:r>
              <a:rPr lang="en-US" sz="1600" dirty="0" err="1"/>
              <a:t>farmácia</a:t>
            </a:r>
            <a:r>
              <a:rPr lang="en-US" sz="1600" dirty="0"/>
              <a:t> para </a:t>
            </a:r>
            <a:r>
              <a:rPr lang="en-US" sz="1600" dirty="0" err="1"/>
              <a:t>comprar</a:t>
            </a:r>
            <a:r>
              <a:rPr lang="en-US" sz="1600" dirty="0"/>
              <a:t> </a:t>
            </a:r>
            <a:r>
              <a:rPr lang="en-US" sz="1600" dirty="0" err="1"/>
              <a:t>seus</a:t>
            </a:r>
            <a:r>
              <a:rPr lang="en-US" sz="1600" dirty="0"/>
              <a:t> </a:t>
            </a:r>
            <a:r>
              <a:rPr lang="en-US" sz="1600" dirty="0" err="1"/>
              <a:t>medicamentos</a:t>
            </a:r>
            <a:r>
              <a:rPr lang="en-US" sz="1600" dirty="0"/>
              <a:t> e </a:t>
            </a:r>
            <a:r>
              <a:rPr lang="en-US" sz="1600" dirty="0" err="1"/>
              <a:t>vai</a:t>
            </a:r>
            <a:r>
              <a:rPr lang="en-US" sz="1600" dirty="0"/>
              <a:t> </a:t>
            </a:r>
            <a:r>
              <a:rPr lang="en-US" sz="1600" dirty="0" err="1"/>
              <a:t>embora</a:t>
            </a:r>
            <a:r>
              <a:rPr lang="en-US" sz="1600" dirty="0"/>
              <a:t>.</a:t>
            </a:r>
          </a:p>
          <a:p>
            <a:pPr marL="0" lvl="0" indent="0" algn="just">
              <a:lnSpc>
                <a:spcPct val="100000"/>
              </a:lnSpc>
              <a:spcBef>
                <a:spcPts val="0"/>
              </a:spcBef>
              <a:buNone/>
            </a:pPr>
            <a:r>
              <a:rPr lang="en-US" sz="1600" dirty="0"/>
              <a:t>•</a:t>
            </a:r>
            <a:r>
              <a:rPr lang="en-US" sz="1600" b="1" dirty="0" err="1"/>
              <a:t>Resultado</a:t>
            </a:r>
            <a:r>
              <a:rPr lang="en-US" sz="1600" b="1" dirty="0"/>
              <a:t> 2</a:t>
            </a:r>
            <a:r>
              <a:rPr lang="en-US" sz="1600" dirty="0"/>
              <a:t>: Ao </a:t>
            </a:r>
            <a:r>
              <a:rPr lang="en-US" sz="1600" dirty="0" err="1"/>
              <a:t>chegar</a:t>
            </a:r>
            <a:r>
              <a:rPr lang="en-US" sz="1600" dirty="0"/>
              <a:t>, o Dr. Silva </a:t>
            </a:r>
            <a:r>
              <a:rPr lang="en-US" sz="1600" dirty="0" err="1"/>
              <a:t>pergunta</a:t>
            </a:r>
            <a:r>
              <a:rPr lang="en-US" sz="1600" dirty="0"/>
              <a:t> a José </a:t>
            </a:r>
            <a:r>
              <a:rPr lang="en-US" sz="1600" dirty="0" err="1"/>
              <a:t>como</a:t>
            </a:r>
            <a:r>
              <a:rPr lang="en-US" sz="1600" dirty="0"/>
              <a:t> </a:t>
            </a:r>
            <a:r>
              <a:rPr lang="en-US" sz="1600" dirty="0" err="1"/>
              <a:t>ele</a:t>
            </a:r>
            <a:r>
              <a:rPr lang="en-US" sz="1600" dirty="0"/>
              <a:t> </a:t>
            </a:r>
            <a:r>
              <a:rPr lang="en-US" sz="1600" dirty="0" err="1"/>
              <a:t>está</a:t>
            </a:r>
            <a:r>
              <a:rPr lang="en-US" sz="1600" dirty="0"/>
              <a:t> </a:t>
            </a:r>
            <a:r>
              <a:rPr lang="en-US" sz="1600" dirty="0" err="1"/>
              <a:t>desde</a:t>
            </a:r>
            <a:r>
              <a:rPr lang="en-US" sz="1600" dirty="0"/>
              <a:t> a </a:t>
            </a:r>
            <a:r>
              <a:rPr lang="en-US" sz="1600" dirty="0" err="1"/>
              <a:t>última</a:t>
            </a:r>
            <a:r>
              <a:rPr lang="en-US" sz="1600" dirty="0"/>
              <a:t> consulta. Quando José </a:t>
            </a:r>
            <a:r>
              <a:rPr lang="en-US" sz="1600" dirty="0" err="1"/>
              <a:t>menciona</a:t>
            </a:r>
            <a:r>
              <a:rPr lang="en-US" sz="1600" dirty="0"/>
              <a:t> que </a:t>
            </a:r>
            <a:r>
              <a:rPr lang="en-US" sz="1600" dirty="0" err="1"/>
              <a:t>tem</a:t>
            </a:r>
            <a:r>
              <a:rPr lang="en-US" sz="1600" dirty="0"/>
              <a:t> se </a:t>
            </a:r>
            <a:r>
              <a:rPr lang="en-US" sz="1600" dirty="0" err="1"/>
              <a:t>sentido</a:t>
            </a:r>
            <a:r>
              <a:rPr lang="en-US" sz="1600" dirty="0"/>
              <a:t> </a:t>
            </a:r>
            <a:r>
              <a:rPr lang="en-US" sz="1600" dirty="0" err="1"/>
              <a:t>pior</a:t>
            </a:r>
            <a:r>
              <a:rPr lang="en-US" sz="1600" dirty="0"/>
              <a:t> </a:t>
            </a:r>
            <a:r>
              <a:rPr lang="en-US" sz="1600" dirty="0" err="1"/>
              <a:t>nas</a:t>
            </a:r>
            <a:r>
              <a:rPr lang="en-US" sz="1600" dirty="0"/>
              <a:t> </a:t>
            </a:r>
            <a:r>
              <a:rPr lang="en-US" sz="1600" dirty="0" err="1"/>
              <a:t>últimas</a:t>
            </a:r>
            <a:r>
              <a:rPr lang="en-US" sz="1600" dirty="0"/>
              <a:t> </a:t>
            </a:r>
            <a:r>
              <a:rPr lang="en-US" sz="1600" dirty="0" err="1"/>
              <a:t>semanas</a:t>
            </a:r>
            <a:r>
              <a:rPr lang="en-US" sz="1600" dirty="0"/>
              <a:t>, o Dr. Silva </a:t>
            </a:r>
            <a:r>
              <a:rPr lang="en-US" sz="1600" dirty="0" err="1"/>
              <a:t>pergunta</a:t>
            </a:r>
            <a:r>
              <a:rPr lang="en-US" sz="1600" dirty="0"/>
              <a:t> </a:t>
            </a:r>
            <a:r>
              <a:rPr lang="en-US" sz="1600" dirty="0" err="1"/>
              <a:t>por</a:t>
            </a:r>
            <a:r>
              <a:rPr lang="en-US" sz="1600" dirty="0"/>
              <a:t> </a:t>
            </a:r>
            <a:r>
              <a:rPr lang="en-US" sz="1600" dirty="0" err="1"/>
              <a:t>quê</a:t>
            </a:r>
            <a:r>
              <a:rPr lang="en-US" sz="1600" dirty="0"/>
              <a:t> e o que </a:t>
            </a:r>
            <a:r>
              <a:rPr lang="en-US" sz="1600" dirty="0" err="1"/>
              <a:t>ele</a:t>
            </a:r>
            <a:r>
              <a:rPr lang="en-US" sz="1600" dirty="0"/>
              <a:t> </a:t>
            </a:r>
            <a:r>
              <a:rPr lang="en-US" sz="1600" dirty="0" err="1"/>
              <a:t>pode</a:t>
            </a:r>
            <a:r>
              <a:rPr lang="en-US" sz="1600" dirty="0"/>
              <a:t> </a:t>
            </a:r>
            <a:r>
              <a:rPr lang="en-US" sz="1600" dirty="0" err="1"/>
              <a:t>fazer</a:t>
            </a:r>
            <a:r>
              <a:rPr lang="en-US" sz="1600" dirty="0"/>
              <a:t> para </a:t>
            </a:r>
            <a:r>
              <a:rPr lang="en-US" sz="1600" dirty="0" err="1"/>
              <a:t>ajudar</a:t>
            </a:r>
            <a:r>
              <a:rPr lang="en-US" sz="1600" dirty="0"/>
              <a:t>. O Dr. Silva </a:t>
            </a:r>
            <a:r>
              <a:rPr lang="en-US" sz="1600" dirty="0" err="1"/>
              <a:t>também</a:t>
            </a:r>
            <a:r>
              <a:rPr lang="en-US" sz="1600" dirty="0"/>
              <a:t> </a:t>
            </a:r>
            <a:r>
              <a:rPr lang="en-US" sz="1600" dirty="0" err="1"/>
              <a:t>aproveita</a:t>
            </a:r>
            <a:r>
              <a:rPr lang="en-US" sz="1600" dirty="0"/>
              <a:t> a </a:t>
            </a:r>
            <a:r>
              <a:rPr lang="en-US" sz="1600" dirty="0" err="1"/>
              <a:t>oportunidade</a:t>
            </a:r>
            <a:r>
              <a:rPr lang="en-US" sz="1600" dirty="0"/>
              <a:t> para </a:t>
            </a:r>
            <a:r>
              <a:rPr lang="en-US" sz="1600" dirty="0" err="1"/>
              <a:t>discutir</a:t>
            </a:r>
            <a:r>
              <a:rPr lang="en-US" sz="1600" dirty="0"/>
              <a:t> </a:t>
            </a:r>
            <a:r>
              <a:rPr lang="en-US" sz="1600" dirty="0" err="1"/>
              <a:t>os</a:t>
            </a:r>
            <a:r>
              <a:rPr lang="en-US" sz="1600" dirty="0"/>
              <a:t> </a:t>
            </a:r>
            <a:r>
              <a:rPr lang="en-US" sz="1600" dirty="0" err="1"/>
              <a:t>objetivos</a:t>
            </a:r>
            <a:r>
              <a:rPr lang="en-US" sz="1600" dirty="0"/>
              <a:t> de José para o </a:t>
            </a:r>
            <a:r>
              <a:rPr lang="en-US" sz="1600" dirty="0" err="1"/>
              <a:t>futuro</a:t>
            </a:r>
            <a:r>
              <a:rPr lang="en-US" sz="1600" dirty="0"/>
              <a:t>, </a:t>
            </a:r>
            <a:r>
              <a:rPr lang="en-US" sz="1600" dirty="0" err="1"/>
              <a:t>bem</a:t>
            </a:r>
            <a:r>
              <a:rPr lang="en-US" sz="1600" dirty="0"/>
              <a:t> </a:t>
            </a:r>
            <a:r>
              <a:rPr lang="en-US" sz="1600" dirty="0" err="1"/>
              <a:t>como</a:t>
            </a:r>
            <a:r>
              <a:rPr lang="en-US" sz="1600" dirty="0"/>
              <a:t> </a:t>
            </a:r>
            <a:r>
              <a:rPr lang="en-US" sz="1600" dirty="0" err="1"/>
              <a:t>os</a:t>
            </a:r>
            <a:r>
              <a:rPr lang="en-US" sz="1600" dirty="0"/>
              <a:t> </a:t>
            </a:r>
            <a:r>
              <a:rPr lang="en-US" sz="1600" dirty="0" err="1"/>
              <a:t>objetivos</a:t>
            </a:r>
            <a:r>
              <a:rPr lang="en-US" sz="1600" dirty="0"/>
              <a:t> </a:t>
            </a:r>
            <a:r>
              <a:rPr lang="en-US" sz="1600" dirty="0" err="1"/>
              <a:t>nos</a:t>
            </a:r>
            <a:r>
              <a:rPr lang="en-US" sz="1600" dirty="0"/>
              <a:t> quais </a:t>
            </a:r>
            <a:r>
              <a:rPr lang="en-US" sz="1600" dirty="0" err="1"/>
              <a:t>ele</a:t>
            </a:r>
            <a:r>
              <a:rPr lang="en-US" sz="1600" dirty="0"/>
              <a:t> </a:t>
            </a:r>
            <a:r>
              <a:rPr lang="en-US" sz="1600" dirty="0" err="1"/>
              <a:t>poderia</a:t>
            </a:r>
            <a:r>
              <a:rPr lang="en-US" sz="1600" dirty="0"/>
              <a:t> se </a:t>
            </a:r>
            <a:r>
              <a:rPr lang="en-US" sz="1600" dirty="0" err="1"/>
              <a:t>concentrar</a:t>
            </a:r>
            <a:r>
              <a:rPr lang="en-US" sz="1600" dirty="0"/>
              <a:t> no </a:t>
            </a:r>
            <a:r>
              <a:rPr lang="en-US" sz="1600" dirty="0" err="1"/>
              <a:t>momento</a:t>
            </a:r>
            <a:r>
              <a:rPr lang="en-US" sz="1600" dirty="0"/>
              <a:t> para se </a:t>
            </a:r>
            <a:r>
              <a:rPr lang="en-US" sz="1600" dirty="0" err="1"/>
              <a:t>sentir</a:t>
            </a:r>
            <a:r>
              <a:rPr lang="en-US" sz="1600" dirty="0"/>
              <a:t> </a:t>
            </a:r>
            <a:r>
              <a:rPr lang="en-US" sz="1600" dirty="0" err="1"/>
              <a:t>melhor</a:t>
            </a:r>
            <a:r>
              <a:rPr lang="en-US" sz="1600" dirty="0"/>
              <a:t>.</a:t>
            </a:r>
          </a:p>
          <a:p>
            <a:pPr marL="0" lvl="0" indent="0" algn="just">
              <a:lnSpc>
                <a:spcPct val="100000"/>
              </a:lnSpc>
              <a:spcBef>
                <a:spcPts val="0"/>
              </a:spcBef>
              <a:buNone/>
            </a:pPr>
            <a:r>
              <a:rPr lang="en-US" sz="1600" dirty="0"/>
              <a:t>•José </a:t>
            </a:r>
            <a:r>
              <a:rPr lang="en-US" sz="1600" dirty="0" err="1"/>
              <a:t>diz</a:t>
            </a:r>
            <a:r>
              <a:rPr lang="en-US" sz="1600" dirty="0"/>
              <a:t> </a:t>
            </a:r>
            <a:r>
              <a:rPr lang="en-US" sz="1600" dirty="0" err="1"/>
              <a:t>ao</a:t>
            </a:r>
            <a:r>
              <a:rPr lang="en-US" sz="1600" dirty="0"/>
              <a:t> Dr. Silva que se sente </a:t>
            </a:r>
            <a:r>
              <a:rPr lang="en-US" sz="1600" dirty="0" err="1"/>
              <a:t>muito</a:t>
            </a:r>
            <a:r>
              <a:rPr lang="en-US" sz="1600" dirty="0"/>
              <a:t> </a:t>
            </a:r>
            <a:r>
              <a:rPr lang="en-US" sz="1600" dirty="0" err="1"/>
              <a:t>sozinho</a:t>
            </a:r>
            <a:r>
              <a:rPr lang="en-US" sz="1600" dirty="0"/>
              <a:t> </a:t>
            </a:r>
            <a:r>
              <a:rPr lang="en-US" sz="1600" dirty="0" err="1"/>
              <a:t>na</a:t>
            </a:r>
            <a:r>
              <a:rPr lang="en-US" sz="1600" dirty="0"/>
              <a:t> </a:t>
            </a:r>
            <a:r>
              <a:rPr lang="en-US" sz="1600" dirty="0" err="1"/>
              <a:t>vida</a:t>
            </a:r>
            <a:r>
              <a:rPr lang="en-US" sz="1600" dirty="0"/>
              <a:t> e </a:t>
            </a:r>
            <a:r>
              <a:rPr lang="en-US" sz="1600" dirty="0" err="1"/>
              <a:t>afastado</a:t>
            </a:r>
            <a:r>
              <a:rPr lang="en-US" sz="1600" dirty="0"/>
              <a:t> da </a:t>
            </a:r>
            <a:r>
              <a:rPr lang="en-US" sz="1600" dirty="0" err="1"/>
              <a:t>família</a:t>
            </a:r>
            <a:r>
              <a:rPr lang="en-US" sz="1600" dirty="0"/>
              <a:t> e dos amigos, que </a:t>
            </a:r>
            <a:r>
              <a:rPr lang="en-US" sz="1600" dirty="0" err="1"/>
              <a:t>não</a:t>
            </a:r>
            <a:r>
              <a:rPr lang="en-US" sz="1600" dirty="0"/>
              <a:t> </a:t>
            </a:r>
            <a:r>
              <a:rPr lang="en-US" sz="1600" dirty="0" err="1"/>
              <a:t>compreendem</a:t>
            </a:r>
            <a:r>
              <a:rPr lang="en-US" sz="1600" dirty="0"/>
              <a:t> a </a:t>
            </a:r>
            <a:r>
              <a:rPr lang="en-US" sz="1600" dirty="0" err="1"/>
              <a:t>situação</a:t>
            </a:r>
            <a:r>
              <a:rPr lang="en-US" sz="1600" dirty="0"/>
              <a:t> que </a:t>
            </a:r>
            <a:r>
              <a:rPr lang="en-US" sz="1600" dirty="0" err="1"/>
              <a:t>ele</a:t>
            </a:r>
            <a:r>
              <a:rPr lang="en-US" sz="1600" dirty="0"/>
              <a:t> </a:t>
            </a:r>
            <a:r>
              <a:rPr lang="en-US" sz="1600" dirty="0" err="1"/>
              <a:t>está</a:t>
            </a:r>
            <a:r>
              <a:rPr lang="en-US" sz="1600" dirty="0"/>
              <a:t> </a:t>
            </a:r>
            <a:r>
              <a:rPr lang="en-US" sz="1600" dirty="0" err="1"/>
              <a:t>enfrentando</a:t>
            </a:r>
            <a:r>
              <a:rPr lang="en-US" sz="1600" dirty="0"/>
              <a:t>. José </a:t>
            </a:r>
            <a:r>
              <a:rPr lang="en-US" sz="1600" dirty="0" err="1"/>
              <a:t>também</a:t>
            </a:r>
            <a:r>
              <a:rPr lang="en-US" sz="1600" dirty="0"/>
              <a:t> </a:t>
            </a:r>
            <a:r>
              <a:rPr lang="en-US" sz="1600" dirty="0" err="1"/>
              <a:t>está</a:t>
            </a:r>
            <a:r>
              <a:rPr lang="en-US" sz="1600" dirty="0"/>
              <a:t> </a:t>
            </a:r>
            <a:r>
              <a:rPr lang="en-US" sz="1600" dirty="0" err="1"/>
              <a:t>estressado</a:t>
            </a:r>
            <a:r>
              <a:rPr lang="en-US" sz="1600" dirty="0"/>
              <a:t> </a:t>
            </a:r>
            <a:r>
              <a:rPr lang="en-US" sz="1600" dirty="0" err="1"/>
              <a:t>porque</a:t>
            </a:r>
            <a:r>
              <a:rPr lang="en-US" sz="1600" dirty="0"/>
              <a:t> </a:t>
            </a:r>
            <a:r>
              <a:rPr lang="en-US" sz="1600" dirty="0" err="1"/>
              <a:t>não</a:t>
            </a:r>
            <a:r>
              <a:rPr lang="en-US" sz="1600" dirty="0"/>
              <a:t> </a:t>
            </a:r>
            <a:r>
              <a:rPr lang="en-US" sz="1600" dirty="0" err="1"/>
              <a:t>tem</a:t>
            </a:r>
            <a:r>
              <a:rPr lang="en-US" sz="1600" dirty="0"/>
              <a:t> </a:t>
            </a:r>
            <a:r>
              <a:rPr lang="en-US" sz="1600" dirty="0" err="1"/>
              <a:t>tido</a:t>
            </a:r>
            <a:r>
              <a:rPr lang="en-US" sz="1600" dirty="0"/>
              <a:t> um </a:t>
            </a:r>
            <a:r>
              <a:rPr lang="en-US" sz="1600" dirty="0" err="1"/>
              <a:t>bom</a:t>
            </a:r>
            <a:r>
              <a:rPr lang="en-US" sz="1600" dirty="0"/>
              <a:t> </a:t>
            </a:r>
            <a:r>
              <a:rPr lang="en-US" sz="1600" dirty="0" err="1"/>
              <a:t>desempenho</a:t>
            </a:r>
            <a:r>
              <a:rPr lang="en-US" sz="1600" dirty="0"/>
              <a:t> no </a:t>
            </a:r>
            <a:r>
              <a:rPr lang="en-US" sz="1600" dirty="0" err="1"/>
              <a:t>trabalho</a:t>
            </a:r>
            <a:r>
              <a:rPr lang="en-US" sz="1600" dirty="0"/>
              <a:t> e </a:t>
            </a:r>
            <a:r>
              <a:rPr lang="en-US" sz="1600" dirty="0" err="1"/>
              <a:t>precisou</a:t>
            </a:r>
            <a:r>
              <a:rPr lang="en-US" sz="1600" dirty="0"/>
              <a:t> </a:t>
            </a:r>
            <a:r>
              <a:rPr lang="en-US" sz="1600" dirty="0" err="1"/>
              <a:t>tirar</a:t>
            </a:r>
            <a:r>
              <a:rPr lang="en-US" sz="1600" dirty="0"/>
              <a:t> </a:t>
            </a:r>
            <a:r>
              <a:rPr lang="en-US" sz="1600" dirty="0" err="1"/>
              <a:t>uma</a:t>
            </a:r>
            <a:r>
              <a:rPr lang="en-US" sz="1600" dirty="0"/>
              <a:t> </a:t>
            </a:r>
            <a:r>
              <a:rPr lang="en-US" sz="1600" dirty="0" err="1"/>
              <a:t>licença</a:t>
            </a:r>
            <a:r>
              <a:rPr lang="en-US" sz="1600" dirty="0"/>
              <a:t> para se </a:t>
            </a:r>
            <a:r>
              <a:rPr lang="en-US" sz="1600" dirty="0" err="1"/>
              <a:t>recuperar</a:t>
            </a:r>
            <a:r>
              <a:rPr lang="en-US" sz="1600" dirty="0"/>
              <a:t>. Ele </a:t>
            </a:r>
            <a:r>
              <a:rPr lang="en-US" sz="1600" dirty="0" err="1"/>
              <a:t>diz</a:t>
            </a:r>
            <a:r>
              <a:rPr lang="en-US" sz="1600" dirty="0"/>
              <a:t> </a:t>
            </a:r>
            <a:r>
              <a:rPr lang="en-US" sz="1600" dirty="0" err="1"/>
              <a:t>ao</a:t>
            </a:r>
            <a:r>
              <a:rPr lang="en-US" sz="1600" dirty="0"/>
              <a:t> Dr. Silva que se </a:t>
            </a:r>
            <a:r>
              <a:rPr lang="en-US" sz="1600" dirty="0" err="1"/>
              <a:t>sentiria</a:t>
            </a:r>
            <a:r>
              <a:rPr lang="en-US" sz="1600" dirty="0"/>
              <a:t> </a:t>
            </a:r>
            <a:r>
              <a:rPr lang="en-US" sz="1600" dirty="0" err="1"/>
              <a:t>muito</a:t>
            </a:r>
            <a:r>
              <a:rPr lang="en-US" sz="1600" dirty="0"/>
              <a:t> </a:t>
            </a:r>
            <a:r>
              <a:rPr lang="en-US" sz="1600" dirty="0" err="1"/>
              <a:t>melhor</a:t>
            </a:r>
            <a:r>
              <a:rPr lang="en-US" sz="1600" dirty="0"/>
              <a:t> se </a:t>
            </a:r>
            <a:r>
              <a:rPr lang="en-US" sz="1600" dirty="0" err="1"/>
              <a:t>pudesse</a:t>
            </a:r>
            <a:r>
              <a:rPr lang="en-US" sz="1600" dirty="0"/>
              <a:t> se </a:t>
            </a:r>
            <a:r>
              <a:rPr lang="en-US" sz="1600" dirty="0" err="1"/>
              <a:t>reconectar</a:t>
            </a:r>
            <a:r>
              <a:rPr lang="en-US" sz="1600" dirty="0"/>
              <a:t> com </a:t>
            </a:r>
            <a:r>
              <a:rPr lang="en-US" sz="1600" dirty="0" err="1"/>
              <a:t>sua</a:t>
            </a:r>
            <a:r>
              <a:rPr lang="en-US" sz="1600" dirty="0"/>
              <a:t> </a:t>
            </a:r>
            <a:r>
              <a:rPr lang="en-US" sz="1600" dirty="0" err="1"/>
              <a:t>família</a:t>
            </a:r>
            <a:r>
              <a:rPr lang="en-US" sz="1600" dirty="0"/>
              <a:t> e amigos e </a:t>
            </a:r>
            <a:r>
              <a:rPr lang="en-US" sz="1600" dirty="0" err="1"/>
              <a:t>voltar</a:t>
            </a:r>
            <a:r>
              <a:rPr lang="en-US" sz="1600" dirty="0"/>
              <a:t> </a:t>
            </a:r>
            <a:r>
              <a:rPr lang="en-US" sz="1600" dirty="0" err="1"/>
              <a:t>ao</a:t>
            </a:r>
            <a:r>
              <a:rPr lang="en-US" sz="1600" dirty="0"/>
              <a:t> </a:t>
            </a:r>
            <a:r>
              <a:rPr lang="en-US" sz="1600" dirty="0" err="1"/>
              <a:t>trabalho</a:t>
            </a:r>
            <a:r>
              <a:rPr lang="en-US" sz="1600" dirty="0"/>
              <a:t>.</a:t>
            </a:r>
          </a:p>
          <a:p>
            <a:pPr marL="0" lvl="0" indent="0" algn="just">
              <a:lnSpc>
                <a:spcPct val="100000"/>
              </a:lnSpc>
              <a:spcBef>
                <a:spcPts val="0"/>
              </a:spcBef>
              <a:buNone/>
            </a:pPr>
            <a:r>
              <a:rPr lang="en-US" sz="1600" dirty="0"/>
              <a:t>•O Dr. Silva </a:t>
            </a:r>
            <a:r>
              <a:rPr lang="en-US" sz="1600" dirty="0" err="1"/>
              <a:t>sugere</a:t>
            </a:r>
            <a:r>
              <a:rPr lang="en-US" sz="1600" dirty="0"/>
              <a:t> que, se José </a:t>
            </a:r>
            <a:r>
              <a:rPr lang="en-US" sz="1600" dirty="0" err="1"/>
              <a:t>desejar</a:t>
            </a:r>
            <a:r>
              <a:rPr lang="en-US" sz="1600" dirty="0"/>
              <a:t>, </a:t>
            </a:r>
            <a:r>
              <a:rPr lang="en-US" sz="1600" dirty="0" err="1"/>
              <a:t>eles</a:t>
            </a:r>
            <a:r>
              <a:rPr lang="en-US" sz="1600" dirty="0"/>
              <a:t> </a:t>
            </a:r>
            <a:r>
              <a:rPr lang="en-US" sz="1600" dirty="0" err="1"/>
              <a:t>podem</a:t>
            </a:r>
            <a:r>
              <a:rPr lang="en-US" sz="1600" dirty="0"/>
              <a:t> </a:t>
            </a:r>
            <a:r>
              <a:rPr lang="en-US" sz="1600" dirty="0" err="1"/>
              <a:t>marcar</a:t>
            </a:r>
            <a:r>
              <a:rPr lang="en-US" sz="1600" dirty="0"/>
              <a:t> </a:t>
            </a:r>
            <a:r>
              <a:rPr lang="en-US" sz="1600" dirty="0" err="1"/>
              <a:t>uma</a:t>
            </a:r>
            <a:r>
              <a:rPr lang="en-US" sz="1600" dirty="0"/>
              <a:t> </a:t>
            </a:r>
            <a:r>
              <a:rPr lang="en-US" sz="1600" dirty="0" err="1"/>
              <a:t>reunião</a:t>
            </a:r>
            <a:r>
              <a:rPr lang="en-US" sz="1600" dirty="0"/>
              <a:t> com </a:t>
            </a:r>
            <a:r>
              <a:rPr lang="en-US" sz="1600" dirty="0" err="1"/>
              <a:t>os</a:t>
            </a:r>
            <a:r>
              <a:rPr lang="en-US" sz="1600" dirty="0"/>
              <a:t> </a:t>
            </a:r>
            <a:r>
              <a:rPr lang="en-US" sz="1600" dirty="0" err="1"/>
              <a:t>familiares</a:t>
            </a:r>
            <a:r>
              <a:rPr lang="en-US" sz="1600" dirty="0"/>
              <a:t> e amigos </a:t>
            </a:r>
            <a:r>
              <a:rPr lang="en-US" sz="1600" dirty="0" err="1"/>
              <a:t>mais</a:t>
            </a:r>
            <a:r>
              <a:rPr lang="en-US" sz="1600" dirty="0"/>
              <a:t> </a:t>
            </a:r>
            <a:r>
              <a:rPr lang="en-US" sz="1600" dirty="0" err="1"/>
              <a:t>próximos</a:t>
            </a:r>
            <a:r>
              <a:rPr lang="en-US" sz="1600" dirty="0"/>
              <a:t> de José para </a:t>
            </a:r>
            <a:r>
              <a:rPr lang="en-US" sz="1600" dirty="0" err="1"/>
              <a:t>discutir</a:t>
            </a:r>
            <a:r>
              <a:rPr lang="en-US" sz="1600" dirty="0"/>
              <a:t> o que </a:t>
            </a:r>
            <a:r>
              <a:rPr lang="en-US" sz="1600" dirty="0" err="1"/>
              <a:t>ele</a:t>
            </a:r>
            <a:r>
              <a:rPr lang="en-US" sz="1600" dirty="0"/>
              <a:t> </a:t>
            </a:r>
            <a:r>
              <a:rPr lang="en-US" sz="1600" dirty="0" err="1"/>
              <a:t>está</a:t>
            </a:r>
            <a:r>
              <a:rPr lang="en-US" sz="1600" dirty="0"/>
              <a:t> </a:t>
            </a:r>
            <a:r>
              <a:rPr lang="en-US" sz="1600" dirty="0" err="1"/>
              <a:t>passando</a:t>
            </a:r>
            <a:r>
              <a:rPr lang="en-US" sz="1600" dirty="0"/>
              <a:t> e </a:t>
            </a:r>
            <a:r>
              <a:rPr lang="en-US" sz="1600" dirty="0" err="1"/>
              <a:t>como</a:t>
            </a:r>
            <a:r>
              <a:rPr lang="en-US" sz="1600" dirty="0"/>
              <a:t> </a:t>
            </a:r>
            <a:r>
              <a:rPr lang="en-US" sz="1600" dirty="0" err="1"/>
              <a:t>todos</a:t>
            </a:r>
            <a:r>
              <a:rPr lang="en-US" sz="1600" dirty="0"/>
              <a:t> </a:t>
            </a:r>
            <a:r>
              <a:rPr lang="en-US" sz="1600" dirty="0" err="1"/>
              <a:t>podem</a:t>
            </a:r>
            <a:r>
              <a:rPr lang="en-US" sz="1600" dirty="0"/>
              <a:t> </a:t>
            </a:r>
            <a:r>
              <a:rPr lang="en-US" sz="1600" dirty="0" err="1"/>
              <a:t>melhor</a:t>
            </a:r>
            <a:r>
              <a:rPr lang="en-US" sz="1600" dirty="0"/>
              <a:t> </a:t>
            </a:r>
            <a:r>
              <a:rPr lang="en-US" sz="1600" dirty="0" err="1"/>
              <a:t>apoiá</a:t>
            </a:r>
            <a:r>
              <a:rPr lang="en-US" sz="1600" dirty="0"/>
              <a:t>-lo. Ela </a:t>
            </a:r>
            <a:r>
              <a:rPr lang="en-US" sz="1600" dirty="0" err="1"/>
              <a:t>coloca</a:t>
            </a:r>
            <a:r>
              <a:rPr lang="en-US" sz="1600" dirty="0"/>
              <a:t> José </a:t>
            </a:r>
            <a:r>
              <a:rPr lang="en-US" sz="1600" dirty="0" err="1"/>
              <a:t>em</a:t>
            </a:r>
            <a:r>
              <a:rPr lang="en-US" sz="1600" dirty="0"/>
              <a:t> </a:t>
            </a:r>
            <a:r>
              <a:rPr lang="en-US" sz="1600" dirty="0" err="1"/>
              <a:t>contato</a:t>
            </a:r>
            <a:r>
              <a:rPr lang="en-US" sz="1600" dirty="0"/>
              <a:t> com </a:t>
            </a:r>
            <a:r>
              <a:rPr lang="en-US" sz="1600" dirty="0" err="1"/>
              <a:t>uma</a:t>
            </a:r>
            <a:r>
              <a:rPr lang="en-US" sz="1600" dirty="0"/>
              <a:t> </a:t>
            </a:r>
            <a:r>
              <a:rPr lang="en-US" sz="1600" dirty="0" err="1"/>
              <a:t>assistente</a:t>
            </a:r>
            <a:r>
              <a:rPr lang="en-US" sz="1600" dirty="0"/>
              <a:t> social e ONGs </a:t>
            </a:r>
            <a:r>
              <a:rPr lang="en-US" sz="1600" dirty="0" err="1"/>
              <a:t>locais</a:t>
            </a:r>
            <a:r>
              <a:rPr lang="en-US" sz="1600" dirty="0"/>
              <a:t> que </a:t>
            </a:r>
            <a:r>
              <a:rPr lang="en-US" sz="1600" dirty="0" err="1"/>
              <a:t>apoiam</a:t>
            </a:r>
            <a:r>
              <a:rPr lang="en-US" sz="1600" dirty="0"/>
              <a:t> </a:t>
            </a:r>
            <a:r>
              <a:rPr lang="en-US" sz="1600" dirty="0" err="1"/>
              <a:t>pessoas</a:t>
            </a:r>
            <a:r>
              <a:rPr lang="en-US" sz="1600" dirty="0"/>
              <a:t> a lidar com </a:t>
            </a:r>
            <a:r>
              <a:rPr lang="en-US" sz="1600" dirty="0" err="1"/>
              <a:t>momentos</a:t>
            </a:r>
            <a:r>
              <a:rPr lang="en-US" sz="1600" dirty="0"/>
              <a:t> </a:t>
            </a:r>
            <a:r>
              <a:rPr lang="en-US" sz="1600" dirty="0" err="1"/>
              <a:t>difíceis</a:t>
            </a:r>
            <a:r>
              <a:rPr lang="en-US" sz="1600" dirty="0"/>
              <a:t> e a </a:t>
            </a:r>
            <a:r>
              <a:rPr lang="en-US" sz="1600" dirty="0" err="1"/>
              <a:t>retornar</a:t>
            </a:r>
            <a:r>
              <a:rPr lang="en-US" sz="1600" dirty="0"/>
              <a:t> </a:t>
            </a:r>
            <a:r>
              <a:rPr lang="en-US" sz="1600" dirty="0" err="1"/>
              <a:t>ao</a:t>
            </a:r>
            <a:r>
              <a:rPr lang="en-US" sz="1600" dirty="0"/>
              <a:t> mercado de </a:t>
            </a:r>
            <a:r>
              <a:rPr lang="en-US" sz="1600" dirty="0" err="1"/>
              <a:t>trabalho</a:t>
            </a:r>
            <a:r>
              <a:rPr lang="en-US" sz="1600" dirty="0"/>
              <a:t>. Ela </a:t>
            </a:r>
            <a:r>
              <a:rPr lang="en-US" sz="1600" dirty="0" err="1"/>
              <a:t>também</a:t>
            </a:r>
            <a:r>
              <a:rPr lang="en-US" sz="1600" dirty="0"/>
              <a:t> </a:t>
            </a:r>
            <a:r>
              <a:rPr lang="en-US" sz="1600" dirty="0" err="1"/>
              <a:t>lhe</a:t>
            </a:r>
            <a:r>
              <a:rPr lang="en-US" sz="1600" dirty="0"/>
              <a:t> </a:t>
            </a:r>
            <a:r>
              <a:rPr lang="en-US" sz="1600" dirty="0" err="1"/>
              <a:t>dá</a:t>
            </a:r>
            <a:r>
              <a:rPr lang="en-US" sz="1600" dirty="0"/>
              <a:t> </a:t>
            </a:r>
            <a:r>
              <a:rPr lang="en-US" sz="1600" dirty="0" err="1"/>
              <a:t>uma</a:t>
            </a:r>
            <a:r>
              <a:rPr lang="en-US" sz="1600" dirty="0"/>
              <a:t> </a:t>
            </a:r>
            <a:r>
              <a:rPr lang="en-US" sz="1600" dirty="0" err="1"/>
              <a:t>lista</a:t>
            </a:r>
            <a:r>
              <a:rPr lang="en-US" sz="1600" dirty="0"/>
              <a:t> de </a:t>
            </a:r>
            <a:r>
              <a:rPr lang="en-US" sz="1600" dirty="0" err="1"/>
              <a:t>grupos</a:t>
            </a:r>
            <a:r>
              <a:rPr lang="en-US" sz="1600" dirty="0"/>
              <a:t> de </a:t>
            </a:r>
            <a:r>
              <a:rPr lang="en-US" sz="1600" dirty="0" err="1"/>
              <a:t>apoio</a:t>
            </a:r>
            <a:r>
              <a:rPr lang="en-US" sz="1600" dirty="0"/>
              <a:t> </a:t>
            </a:r>
            <a:r>
              <a:rPr lang="en-US" sz="1600" dirty="0" err="1"/>
              <a:t>locais</a:t>
            </a:r>
            <a:r>
              <a:rPr lang="en-US" sz="1600" dirty="0"/>
              <a:t> que </a:t>
            </a:r>
            <a:r>
              <a:rPr lang="en-US" sz="1600" dirty="0" err="1"/>
              <a:t>ele</a:t>
            </a:r>
            <a:r>
              <a:rPr lang="en-US" sz="1600" dirty="0"/>
              <a:t> </a:t>
            </a:r>
            <a:r>
              <a:rPr lang="en-US" sz="1600" dirty="0" err="1"/>
              <a:t>pode</a:t>
            </a:r>
            <a:r>
              <a:rPr lang="en-US" sz="1600" dirty="0"/>
              <a:t> </a:t>
            </a:r>
            <a:r>
              <a:rPr lang="en-US" sz="1600" dirty="0" err="1"/>
              <a:t>contatar</a:t>
            </a:r>
            <a:r>
              <a:rPr lang="en-US" sz="1600" dirty="0"/>
              <a:t> para </a:t>
            </a:r>
            <a:r>
              <a:rPr lang="en-US" sz="1600" dirty="0" err="1"/>
              <a:t>reconstruir</a:t>
            </a:r>
            <a:r>
              <a:rPr lang="en-US" sz="1600" dirty="0"/>
              <a:t> </a:t>
            </a:r>
            <a:r>
              <a:rPr lang="en-US" sz="1600" dirty="0" err="1"/>
              <a:t>sua</a:t>
            </a:r>
            <a:r>
              <a:rPr lang="en-US" sz="1600" dirty="0"/>
              <a:t> rede de </a:t>
            </a:r>
            <a:r>
              <a:rPr lang="en-US" sz="1600" dirty="0" err="1"/>
              <a:t>apoio</a:t>
            </a:r>
            <a:r>
              <a:rPr lang="en-US" sz="1600" dirty="0"/>
              <a:t>. José e a Dr. Silva </a:t>
            </a:r>
            <a:r>
              <a:rPr lang="en-US" sz="1600" dirty="0" err="1"/>
              <a:t>concordam</a:t>
            </a:r>
            <a:r>
              <a:rPr lang="en-US" sz="1600" dirty="0"/>
              <a:t> </a:t>
            </a:r>
            <a:r>
              <a:rPr lang="en-US" sz="1600" dirty="0" err="1"/>
              <a:t>em</a:t>
            </a:r>
            <a:r>
              <a:rPr lang="en-US" sz="1600" dirty="0"/>
              <a:t> se </a:t>
            </a:r>
            <a:r>
              <a:rPr lang="en-US" sz="1600" dirty="0" err="1"/>
              <a:t>encontrar</a:t>
            </a:r>
            <a:r>
              <a:rPr lang="en-US" sz="1600" dirty="0"/>
              <a:t> </a:t>
            </a:r>
            <a:r>
              <a:rPr lang="en-US" sz="1600" dirty="0" err="1"/>
              <a:t>regularmente</a:t>
            </a:r>
            <a:r>
              <a:rPr lang="en-US" sz="1600" dirty="0"/>
              <a:t> </a:t>
            </a:r>
            <a:r>
              <a:rPr lang="en-US" sz="1600" dirty="0" err="1"/>
              <a:t>nas</a:t>
            </a:r>
            <a:r>
              <a:rPr lang="en-US" sz="1600" dirty="0"/>
              <a:t> </a:t>
            </a:r>
            <a:r>
              <a:rPr lang="en-US" sz="1600" dirty="0" err="1"/>
              <a:t>próximas</a:t>
            </a:r>
            <a:r>
              <a:rPr lang="en-US" sz="1600" dirty="0"/>
              <a:t> </a:t>
            </a:r>
            <a:r>
              <a:rPr lang="en-US" sz="1600" dirty="0" err="1"/>
              <a:t>semanas</a:t>
            </a:r>
            <a:r>
              <a:rPr lang="en-US" sz="1600" dirty="0"/>
              <a:t> para </a:t>
            </a:r>
            <a:r>
              <a:rPr lang="en-US" sz="1600" dirty="0" err="1"/>
              <a:t>continuar</a:t>
            </a:r>
            <a:r>
              <a:rPr lang="en-US" sz="1600" dirty="0"/>
              <a:t> </a:t>
            </a:r>
            <a:r>
              <a:rPr lang="en-US" sz="1600" dirty="0" err="1"/>
              <a:t>discutindo</a:t>
            </a:r>
            <a:r>
              <a:rPr lang="en-US" sz="1600" dirty="0"/>
              <a:t> e </a:t>
            </a:r>
            <a:r>
              <a:rPr lang="en-US" sz="1600" dirty="0" err="1"/>
              <a:t>trabalhando</a:t>
            </a:r>
            <a:r>
              <a:rPr lang="en-US" sz="1600" dirty="0"/>
              <a:t> </a:t>
            </a:r>
            <a:r>
              <a:rPr lang="en-US" sz="1600" dirty="0" err="1"/>
              <a:t>em</a:t>
            </a:r>
            <a:r>
              <a:rPr lang="en-US" sz="1600" dirty="0"/>
              <a:t> </a:t>
            </a:r>
            <a:r>
              <a:rPr lang="en-US" sz="1600" dirty="0" err="1"/>
              <a:t>direção</a:t>
            </a:r>
            <a:r>
              <a:rPr lang="en-US" sz="1600" dirty="0"/>
              <a:t> à </a:t>
            </a:r>
            <a:r>
              <a:rPr lang="en-US" sz="1600" dirty="0" err="1"/>
              <a:t>sua</a:t>
            </a:r>
            <a:r>
              <a:rPr lang="en-US" sz="1600" dirty="0"/>
              <a:t> </a:t>
            </a:r>
            <a:r>
              <a:rPr lang="en-US" sz="1600" dirty="0" err="1"/>
              <a:t>recuperação</a:t>
            </a:r>
            <a:r>
              <a:rPr lang="en-US" sz="1600" dirty="0"/>
              <a:t> e </a:t>
            </a:r>
            <a:r>
              <a:rPr lang="en-US" sz="1600" dirty="0" err="1"/>
              <a:t>aos</a:t>
            </a:r>
            <a:r>
              <a:rPr lang="en-US" sz="1600" dirty="0"/>
              <a:t> </a:t>
            </a:r>
            <a:r>
              <a:rPr lang="en-US" sz="1600" dirty="0" err="1"/>
              <a:t>seus</a:t>
            </a:r>
            <a:r>
              <a:rPr lang="en-US" sz="1600" dirty="0"/>
              <a:t> </a:t>
            </a:r>
            <a:r>
              <a:rPr lang="en-US" sz="1600" dirty="0" err="1"/>
              <a:t>objetivos</a:t>
            </a:r>
            <a:r>
              <a:rPr lang="en-US" sz="1600" dirty="0"/>
              <a:t>.</a:t>
            </a:r>
            <a:endParaRPr lang="en-CH" sz="1600" dirty="0"/>
          </a:p>
        </p:txBody>
      </p:sp>
      <p:sp>
        <p:nvSpPr>
          <p:cNvPr id="2" name="Title 1">
            <a:extLst>
              <a:ext uri="{FF2B5EF4-FFF2-40B4-BE49-F238E27FC236}">
                <a16:creationId xmlns:a16="http://schemas.microsoft.com/office/drawing/2014/main" id="{77CEDB8A-0F39-4D09-987A-B28249B096E9}"/>
              </a:ext>
            </a:extLst>
          </p:cNvPr>
          <p:cNvSpPr>
            <a:spLocks noGrp="1"/>
          </p:cNvSpPr>
          <p:nvPr>
            <p:ph type="title"/>
          </p:nvPr>
        </p:nvSpPr>
        <p:spPr>
          <a:xfrm>
            <a:off x="338525" y="262614"/>
            <a:ext cx="11174399" cy="432000"/>
          </a:xfrm>
        </p:spPr>
        <p:txBody>
          <a:bodyPr/>
          <a:lstStyle/>
          <a:p>
            <a:pPr algn="ctr"/>
            <a:r>
              <a:rPr lang="en-GB" dirty="0" err="1"/>
              <a:t>Apresentação</a:t>
            </a:r>
            <a:r>
              <a:rPr lang="en-GB" dirty="0"/>
              <a:t>: </a:t>
            </a:r>
            <a:r>
              <a:rPr lang="en-GB" dirty="0" err="1"/>
              <a:t>Recuperação</a:t>
            </a:r>
            <a:r>
              <a:rPr lang="en-GB" dirty="0"/>
              <a:t> – 14</a:t>
            </a:r>
            <a:endParaRPr lang="en-CH" dirty="0"/>
          </a:p>
        </p:txBody>
      </p:sp>
    </p:spTree>
    <p:extLst>
      <p:ext uri="{BB962C8B-B14F-4D97-AF65-F5344CB8AC3E}">
        <p14:creationId xmlns:p14="http://schemas.microsoft.com/office/powerpoint/2010/main" val="5171218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F7A34A9-A135-2E45-9617-0883A523BFFF}"/>
              </a:ext>
            </a:extLst>
          </p:cNvPr>
          <p:cNvSpPr>
            <a:spLocks noGrp="1"/>
          </p:cNvSpPr>
          <p:nvPr>
            <p:ph type="body" sz="quarter" idx="13"/>
          </p:nvPr>
        </p:nvSpPr>
        <p:spPr>
          <a:xfrm>
            <a:off x="507195" y="1560513"/>
            <a:ext cx="11174400" cy="360000"/>
          </a:xfrm>
        </p:spPr>
        <p:txBody>
          <a:bodyPr/>
          <a:lstStyle/>
          <a:p>
            <a:r>
              <a:rPr lang="en-GB" kern="0" spc="0" dirty="0"/>
              <a:t>A </a:t>
            </a:r>
            <a:r>
              <a:rPr lang="en-GB" kern="0" spc="0" dirty="0" err="1"/>
              <a:t>abordagem</a:t>
            </a:r>
            <a:r>
              <a:rPr lang="en-GB" kern="0" spc="0" dirty="0"/>
              <a:t> de </a:t>
            </a:r>
            <a:r>
              <a:rPr lang="en-GB" kern="0" spc="0" dirty="0" err="1"/>
              <a:t>recuperação</a:t>
            </a:r>
            <a:r>
              <a:rPr lang="en-GB" kern="0" spc="0" dirty="0"/>
              <a:t> </a:t>
            </a:r>
            <a:r>
              <a:rPr lang="en-GB" kern="0" spc="0" dirty="0" err="1"/>
              <a:t>em</a:t>
            </a:r>
            <a:r>
              <a:rPr lang="en-GB" kern="0" spc="0" dirty="0"/>
              <a:t> </a:t>
            </a:r>
            <a:r>
              <a:rPr lang="en-GB" kern="0" spc="0" dirty="0" err="1"/>
              <a:t>saúde</a:t>
            </a:r>
            <a:r>
              <a:rPr lang="en-GB" kern="0" spc="0" dirty="0"/>
              <a:t> mental (h)</a:t>
            </a:r>
            <a:endParaRPr lang="en-US" kern="0" spc="0" dirty="0"/>
          </a:p>
        </p:txBody>
      </p:sp>
      <p:sp>
        <p:nvSpPr>
          <p:cNvPr id="3" name="Content Placeholder 2">
            <a:extLst>
              <a:ext uri="{FF2B5EF4-FFF2-40B4-BE49-F238E27FC236}">
                <a16:creationId xmlns:a16="http://schemas.microsoft.com/office/drawing/2014/main" id="{694F89E3-1D1B-4027-AF84-14187E6AC374}"/>
              </a:ext>
            </a:extLst>
          </p:cNvPr>
          <p:cNvSpPr>
            <a:spLocks noGrp="1"/>
          </p:cNvSpPr>
          <p:nvPr>
            <p:ph sz="quarter" idx="14"/>
          </p:nvPr>
        </p:nvSpPr>
        <p:spPr>
          <a:xfrm>
            <a:off x="507183" y="2894413"/>
            <a:ext cx="11174412" cy="1069174"/>
          </a:xfrm>
        </p:spPr>
        <p:txBody>
          <a:bodyPr/>
          <a:lstStyle/>
          <a:p>
            <a:pPr algn="just">
              <a:lnSpc>
                <a:spcPct val="100000"/>
              </a:lnSpc>
              <a:spcBef>
                <a:spcPts val="600"/>
              </a:spcBef>
            </a:pPr>
            <a:r>
              <a:rPr lang="en-US" sz="2000" dirty="0"/>
              <a:t>O que é </a:t>
            </a:r>
            <a:r>
              <a:rPr lang="en-US" sz="2000" dirty="0" err="1"/>
              <a:t>recuperação</a:t>
            </a:r>
            <a:r>
              <a:rPr lang="en-US" sz="2000" dirty="0"/>
              <a:t>? </a:t>
            </a:r>
            <a:r>
              <a:rPr lang="en-US" sz="2000" dirty="0" err="1"/>
              <a:t>Saúde</a:t>
            </a:r>
            <a:r>
              <a:rPr lang="en-US" sz="2000" dirty="0"/>
              <a:t> Mental Europa. </a:t>
            </a:r>
            <a:r>
              <a:rPr lang="en-US" sz="2000" dirty="0">
                <a:hlinkClick r:id="rId3"/>
              </a:rPr>
              <a:t>https://youtu.be/kkDi0WvoR4o</a:t>
            </a:r>
            <a:r>
              <a:rPr lang="en-US" sz="2000" dirty="0"/>
              <a:t> </a:t>
            </a:r>
          </a:p>
          <a:p>
            <a:pPr algn="just">
              <a:lnSpc>
                <a:spcPct val="100000"/>
              </a:lnSpc>
              <a:spcBef>
                <a:spcPts val="600"/>
              </a:spcBef>
            </a:pPr>
            <a:r>
              <a:rPr lang="en-GB" sz="2000" dirty="0" err="1"/>
              <a:t>Recuperação</a:t>
            </a:r>
            <a:r>
              <a:rPr lang="en-GB" sz="2000" dirty="0"/>
              <a:t> de </a:t>
            </a:r>
            <a:r>
              <a:rPr lang="en-GB" sz="2000" dirty="0" err="1"/>
              <a:t>transtornos</a:t>
            </a:r>
            <a:r>
              <a:rPr lang="en-GB" sz="2000" dirty="0"/>
              <a:t> </a:t>
            </a:r>
            <a:r>
              <a:rPr lang="en-GB" sz="2000" dirty="0" err="1"/>
              <a:t>mentais</a:t>
            </a:r>
            <a:r>
              <a:rPr lang="en-GB" sz="2000" dirty="0"/>
              <a:t>, </a:t>
            </a:r>
            <a:r>
              <a:rPr lang="en-GB" sz="2000" dirty="0" err="1"/>
              <a:t>palestra</a:t>
            </a:r>
            <a:r>
              <a:rPr lang="en-GB" sz="2000" dirty="0"/>
              <a:t> de Patricia Deegan (4.08) </a:t>
            </a:r>
            <a:r>
              <a:rPr lang="en-GB" sz="2000" dirty="0">
                <a:hlinkClick r:id="rId4"/>
              </a:rPr>
              <a:t>https://youtu.be/ZdONPEyGknI</a:t>
            </a:r>
            <a:r>
              <a:rPr lang="en-GB" sz="2000" dirty="0"/>
              <a:t> (</a:t>
            </a:r>
            <a:r>
              <a:rPr lang="en-GB" sz="2000" dirty="0" err="1"/>
              <a:t>acesso</a:t>
            </a:r>
            <a:r>
              <a:rPr lang="en-GB" sz="2000" dirty="0"/>
              <a:t> </a:t>
            </a:r>
            <a:r>
              <a:rPr lang="en-GB" sz="2000" dirty="0" err="1"/>
              <a:t>em</a:t>
            </a:r>
            <a:r>
              <a:rPr lang="en-GB" sz="2000" dirty="0"/>
              <a:t> 9 de </a:t>
            </a:r>
            <a:r>
              <a:rPr lang="en-GB" sz="2000" dirty="0" err="1"/>
              <a:t>abril</a:t>
            </a:r>
            <a:r>
              <a:rPr lang="en-GB" sz="2000" dirty="0"/>
              <a:t> de 2019)</a:t>
            </a:r>
          </a:p>
          <a:p>
            <a:endParaRPr lang="en-US" dirty="0"/>
          </a:p>
        </p:txBody>
      </p:sp>
      <p:sp>
        <p:nvSpPr>
          <p:cNvPr id="2" name="Title 1">
            <a:extLst>
              <a:ext uri="{FF2B5EF4-FFF2-40B4-BE49-F238E27FC236}">
                <a16:creationId xmlns:a16="http://schemas.microsoft.com/office/drawing/2014/main" id="{D8999B84-CB15-4815-A41D-534BFD9BD0EC}"/>
              </a:ext>
            </a:extLst>
          </p:cNvPr>
          <p:cNvSpPr>
            <a:spLocks noGrp="1"/>
          </p:cNvSpPr>
          <p:nvPr>
            <p:ph type="title"/>
          </p:nvPr>
        </p:nvSpPr>
        <p:spPr>
          <a:xfrm>
            <a:off x="388629" y="514614"/>
            <a:ext cx="11035107" cy="432000"/>
          </a:xfrm>
        </p:spPr>
        <p:txBody>
          <a:bodyPr/>
          <a:lstStyle/>
          <a:p>
            <a:pPr algn="ctr"/>
            <a:r>
              <a:rPr lang="en-GB" dirty="0" err="1"/>
              <a:t>Apresentação</a:t>
            </a:r>
            <a:r>
              <a:rPr lang="en-GB" dirty="0"/>
              <a:t>: </a:t>
            </a:r>
            <a:r>
              <a:rPr lang="en-GB" dirty="0" err="1"/>
              <a:t>Recuperação</a:t>
            </a:r>
            <a:r>
              <a:rPr lang="en-GB" dirty="0"/>
              <a:t> – 15</a:t>
            </a:r>
            <a:endParaRPr lang="en-CH" dirty="0"/>
          </a:p>
        </p:txBody>
      </p:sp>
    </p:spTree>
    <p:extLst>
      <p:ext uri="{BB962C8B-B14F-4D97-AF65-F5344CB8AC3E}">
        <p14:creationId xmlns:p14="http://schemas.microsoft.com/office/powerpoint/2010/main" val="19495029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42866-E9E9-496B-8E48-D12BF8D2CB75}"/>
              </a:ext>
            </a:extLst>
          </p:cNvPr>
          <p:cNvSpPr>
            <a:spLocks noGrp="1"/>
          </p:cNvSpPr>
          <p:nvPr>
            <p:ph type="title"/>
          </p:nvPr>
        </p:nvSpPr>
        <p:spPr>
          <a:xfrm>
            <a:off x="507205" y="2313946"/>
            <a:ext cx="10904005" cy="432000"/>
          </a:xfrm>
        </p:spPr>
        <p:txBody>
          <a:bodyPr/>
          <a:lstStyle/>
          <a:p>
            <a:pPr algn="ctr"/>
            <a:r>
              <a:rPr lang="en-GB" dirty="0"/>
              <a:t>Tema 4: </a:t>
            </a:r>
            <a:r>
              <a:rPr lang="pt-BR" dirty="0"/>
              <a:t>Promovendo a recuperação</a:t>
            </a:r>
            <a:endParaRPr lang="en-CH" dirty="0"/>
          </a:p>
        </p:txBody>
      </p:sp>
    </p:spTree>
    <p:extLst>
      <p:ext uri="{BB962C8B-B14F-4D97-AF65-F5344CB8AC3E}">
        <p14:creationId xmlns:p14="http://schemas.microsoft.com/office/powerpoint/2010/main" val="30808642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83E035-1427-4F5A-911E-4B327E57B363}"/>
              </a:ext>
            </a:extLst>
          </p:cNvPr>
          <p:cNvSpPr>
            <a:spLocks noGrp="1"/>
          </p:cNvSpPr>
          <p:nvPr>
            <p:ph sz="quarter" idx="14"/>
          </p:nvPr>
        </p:nvSpPr>
        <p:spPr>
          <a:xfrm>
            <a:off x="507195" y="1511188"/>
            <a:ext cx="11174412" cy="3273754"/>
          </a:xfrm>
        </p:spPr>
        <p:txBody>
          <a:bodyPr/>
          <a:lstStyle/>
          <a:p>
            <a:pPr algn="just">
              <a:lnSpc>
                <a:spcPct val="100000"/>
              </a:lnSpc>
              <a:spcBef>
                <a:spcPts val="600"/>
              </a:spcBef>
            </a:pPr>
            <a:r>
              <a:rPr lang="en-US" sz="2000" dirty="0"/>
              <a:t>Não </a:t>
            </a:r>
            <a:r>
              <a:rPr lang="en-US" sz="2000" dirty="0" err="1"/>
              <a:t>cabe</a:t>
            </a:r>
            <a:r>
              <a:rPr lang="en-US" sz="2000" dirty="0"/>
              <a:t> </a:t>
            </a:r>
            <a:r>
              <a:rPr lang="en-US" sz="2000" dirty="0" err="1"/>
              <a:t>aos</a:t>
            </a:r>
            <a:r>
              <a:rPr lang="en-US" sz="2000" dirty="0"/>
              <a:t> </a:t>
            </a:r>
            <a:r>
              <a:rPr lang="en-US" sz="2000" dirty="0" err="1"/>
              <a:t>profissionais</a:t>
            </a:r>
            <a:r>
              <a:rPr lang="en-US" sz="2000" dirty="0"/>
              <a:t> de </a:t>
            </a:r>
            <a:r>
              <a:rPr lang="en-US" sz="2000" dirty="0" err="1"/>
              <a:t>saúde</a:t>
            </a:r>
            <a:r>
              <a:rPr lang="en-US" sz="2000" dirty="0"/>
              <a:t> mental e outros </a:t>
            </a:r>
            <a:r>
              <a:rPr lang="en-US" sz="2000" dirty="0" err="1"/>
              <a:t>profissionais</a:t>
            </a:r>
            <a:r>
              <a:rPr lang="en-US" sz="2000" dirty="0"/>
              <a:t>, </a:t>
            </a:r>
            <a:r>
              <a:rPr lang="en-US" sz="2000" dirty="0" err="1"/>
              <a:t>familiares</a:t>
            </a:r>
            <a:r>
              <a:rPr lang="en-US" sz="2000" dirty="0"/>
              <a:t> </a:t>
            </a:r>
            <a:r>
              <a:rPr lang="en-US" sz="2000" dirty="0" err="1"/>
              <a:t>ou</a:t>
            </a:r>
            <a:r>
              <a:rPr lang="en-US" sz="2000" dirty="0"/>
              <a:t> </a:t>
            </a:r>
            <a:r>
              <a:rPr lang="en-US" sz="2000" dirty="0" err="1"/>
              <a:t>outras</a:t>
            </a:r>
            <a:r>
              <a:rPr lang="en-US" sz="2000" dirty="0"/>
              <a:t> </a:t>
            </a:r>
            <a:r>
              <a:rPr lang="en-US" sz="2000" dirty="0" err="1"/>
              <a:t>pessoas</a:t>
            </a:r>
            <a:r>
              <a:rPr lang="en-US" sz="2000" dirty="0"/>
              <a:t> </a:t>
            </a:r>
            <a:r>
              <a:rPr lang="en-US" sz="2000" dirty="0" err="1"/>
              <a:t>decidir</a:t>
            </a:r>
            <a:r>
              <a:rPr lang="en-US" sz="2000" dirty="0"/>
              <a:t> </a:t>
            </a:r>
            <a:r>
              <a:rPr lang="en-US" sz="2000" dirty="0" err="1"/>
              <a:t>como</a:t>
            </a:r>
            <a:r>
              <a:rPr lang="en-US" sz="2000" dirty="0"/>
              <a:t> </a:t>
            </a:r>
            <a:r>
              <a:rPr lang="en-US" sz="2000" dirty="0" err="1"/>
              <a:t>será</a:t>
            </a:r>
            <a:r>
              <a:rPr lang="en-US" sz="2000" dirty="0"/>
              <a:t> a </a:t>
            </a:r>
            <a:r>
              <a:rPr lang="en-US" sz="2000" dirty="0" err="1"/>
              <a:t>recuperação</a:t>
            </a:r>
            <a:r>
              <a:rPr lang="en-US" sz="2000" dirty="0"/>
              <a:t> de </a:t>
            </a:r>
            <a:r>
              <a:rPr lang="en-US" sz="2000" dirty="0" err="1"/>
              <a:t>uma</a:t>
            </a:r>
            <a:r>
              <a:rPr lang="en-US" sz="2000" dirty="0"/>
              <a:t> </a:t>
            </a:r>
            <a:r>
              <a:rPr lang="en-US" sz="2000" dirty="0" err="1"/>
              <a:t>pessoa</a:t>
            </a:r>
            <a:r>
              <a:rPr lang="en-US" sz="2000" dirty="0"/>
              <a:t>. Essa </a:t>
            </a:r>
            <a:r>
              <a:rPr lang="en-US" sz="2000" dirty="0" err="1"/>
              <a:t>decisão</a:t>
            </a:r>
            <a:r>
              <a:rPr lang="en-US" sz="2000" dirty="0"/>
              <a:t> </a:t>
            </a:r>
            <a:r>
              <a:rPr lang="en-US" sz="2000" dirty="0" err="1"/>
              <a:t>deve</a:t>
            </a:r>
            <a:r>
              <a:rPr lang="en-US" sz="2000" dirty="0"/>
              <a:t> ser </a:t>
            </a:r>
            <a:r>
              <a:rPr lang="en-US" sz="2000" dirty="0" err="1"/>
              <a:t>tomada</a:t>
            </a:r>
            <a:r>
              <a:rPr lang="en-US" sz="2000" dirty="0"/>
              <a:t> pela </a:t>
            </a:r>
            <a:r>
              <a:rPr lang="en-US" sz="2000" dirty="0" err="1"/>
              <a:t>pessoa</a:t>
            </a:r>
            <a:r>
              <a:rPr lang="en-US" sz="2000" dirty="0"/>
              <a:t> que </a:t>
            </a:r>
            <a:r>
              <a:rPr lang="en-US" sz="2000" dirty="0" err="1"/>
              <a:t>está</a:t>
            </a:r>
            <a:r>
              <a:rPr lang="en-US" sz="2000" dirty="0"/>
              <a:t> </a:t>
            </a:r>
            <a:r>
              <a:rPr lang="en-US" sz="2000" dirty="0" err="1"/>
              <a:t>passando</a:t>
            </a:r>
            <a:r>
              <a:rPr lang="en-US" sz="2000" dirty="0"/>
              <a:t> </a:t>
            </a:r>
            <a:r>
              <a:rPr lang="en-US" sz="2000" dirty="0" err="1"/>
              <a:t>pelo</a:t>
            </a:r>
            <a:r>
              <a:rPr lang="en-US" sz="2000" dirty="0"/>
              <a:t> </a:t>
            </a:r>
            <a:r>
              <a:rPr lang="en-US" sz="2000" dirty="0" err="1"/>
              <a:t>processo</a:t>
            </a:r>
            <a:r>
              <a:rPr lang="en-US" sz="2000" dirty="0"/>
              <a:t> de </a:t>
            </a:r>
            <a:r>
              <a:rPr lang="en-US" sz="2000" dirty="0" err="1"/>
              <a:t>recuperação</a:t>
            </a:r>
            <a:r>
              <a:rPr lang="en-US" sz="2000" dirty="0"/>
              <a:t>.</a:t>
            </a:r>
          </a:p>
          <a:p>
            <a:pPr algn="just">
              <a:lnSpc>
                <a:spcPct val="100000"/>
              </a:lnSpc>
              <a:spcBef>
                <a:spcPts val="600"/>
              </a:spcBef>
            </a:pPr>
            <a:r>
              <a:rPr lang="pt-BR" sz="2000" dirty="0"/>
              <a:t>O papel dos outros, incluindo os profissionais de saúde mental e outros profissionais, é apoiar as pessoas da melhor maneira possível ao longo de sua jornada de recuperação. Os principais componentes do suporte eficaz incluem</a:t>
            </a:r>
            <a:r>
              <a:rPr lang="en-US" sz="2000" dirty="0"/>
              <a:t>:</a:t>
            </a:r>
          </a:p>
          <a:p>
            <a:pPr algn="just">
              <a:lnSpc>
                <a:spcPct val="100000"/>
              </a:lnSpc>
              <a:spcBef>
                <a:spcPts val="600"/>
              </a:spcBef>
            </a:pPr>
            <a:r>
              <a:rPr lang="en-US" sz="2000" dirty="0"/>
              <a:t>Usar boas </a:t>
            </a:r>
            <a:r>
              <a:rPr lang="en-US" sz="2000" dirty="0" err="1"/>
              <a:t>habilidades</a:t>
            </a:r>
            <a:r>
              <a:rPr lang="en-US" sz="2000" dirty="0"/>
              <a:t> de </a:t>
            </a:r>
            <a:r>
              <a:rPr lang="en-US" sz="2000" dirty="0" err="1"/>
              <a:t>comunicação</a:t>
            </a:r>
            <a:r>
              <a:rPr lang="en-US" sz="2000" dirty="0"/>
              <a:t> (</a:t>
            </a:r>
            <a:r>
              <a:rPr lang="en-US" sz="2000" dirty="0" err="1"/>
              <a:t>por</a:t>
            </a:r>
            <a:r>
              <a:rPr lang="en-US" sz="2000" dirty="0"/>
              <a:t> </a:t>
            </a:r>
            <a:r>
              <a:rPr lang="en-US" sz="2000" dirty="0" err="1"/>
              <a:t>exemplo</a:t>
            </a:r>
            <a:r>
              <a:rPr lang="en-US" sz="2000" dirty="0"/>
              <a:t>, </a:t>
            </a:r>
            <a:r>
              <a:rPr lang="en-US" sz="2000" dirty="0" err="1"/>
              <a:t>escuta</a:t>
            </a:r>
            <a:r>
              <a:rPr lang="en-US" sz="2000" dirty="0"/>
              <a:t> </a:t>
            </a:r>
            <a:r>
              <a:rPr lang="en-US" sz="2000" dirty="0" err="1"/>
              <a:t>ativa</a:t>
            </a:r>
            <a:r>
              <a:rPr lang="en-US" sz="2000" dirty="0"/>
              <a:t>, </a:t>
            </a:r>
            <a:r>
              <a:rPr lang="en-US" sz="2000" dirty="0" err="1"/>
              <a:t>uso</a:t>
            </a:r>
            <a:r>
              <a:rPr lang="en-US" sz="2000" dirty="0"/>
              <a:t> de </a:t>
            </a:r>
            <a:r>
              <a:rPr lang="en-US" sz="2000" dirty="0" err="1"/>
              <a:t>mensagens</a:t>
            </a:r>
            <a:r>
              <a:rPr lang="en-US" sz="2000" dirty="0"/>
              <a:t> </a:t>
            </a:r>
            <a:r>
              <a:rPr lang="en-US" sz="2000" dirty="0" err="1"/>
              <a:t>positivas</a:t>
            </a:r>
            <a:r>
              <a:rPr lang="en-US" sz="2000" dirty="0"/>
              <a:t> com </a:t>
            </a:r>
            <a:r>
              <a:rPr lang="en-US" sz="2000" dirty="0" err="1"/>
              <a:t>foco</a:t>
            </a:r>
            <a:r>
              <a:rPr lang="en-US" sz="2000" dirty="0"/>
              <a:t> </a:t>
            </a:r>
            <a:r>
              <a:rPr lang="en-US" sz="2000" dirty="0" err="1"/>
              <a:t>na</a:t>
            </a:r>
            <a:r>
              <a:rPr lang="en-US" sz="2000" dirty="0"/>
              <a:t> </a:t>
            </a:r>
            <a:r>
              <a:rPr lang="en-US" sz="2000" dirty="0" err="1"/>
              <a:t>esperança</a:t>
            </a:r>
            <a:r>
              <a:rPr lang="en-US" sz="2000" dirty="0"/>
              <a:t>, etc.).</a:t>
            </a:r>
          </a:p>
          <a:p>
            <a:pPr algn="just">
              <a:lnSpc>
                <a:spcPct val="100000"/>
              </a:lnSpc>
              <a:spcBef>
                <a:spcPts val="600"/>
              </a:spcBef>
            </a:pPr>
            <a:r>
              <a:rPr lang="en-US" sz="2000" dirty="0" err="1"/>
              <a:t>Compreender</a:t>
            </a:r>
            <a:r>
              <a:rPr lang="en-US" sz="2000" dirty="0"/>
              <a:t> e </a:t>
            </a:r>
            <a:r>
              <a:rPr lang="en-US" sz="2000" dirty="0" err="1"/>
              <a:t>reconhecer</a:t>
            </a:r>
            <a:r>
              <a:rPr lang="en-US" sz="2000" dirty="0"/>
              <a:t> que a </a:t>
            </a:r>
            <a:r>
              <a:rPr lang="en-US" sz="2000" dirty="0" err="1"/>
              <a:t>pessoa</a:t>
            </a:r>
            <a:r>
              <a:rPr lang="en-US" sz="2000" dirty="0"/>
              <a:t> </a:t>
            </a:r>
            <a:r>
              <a:rPr lang="en-US" sz="2000" dirty="0" err="1"/>
              <a:t>é</a:t>
            </a:r>
            <a:r>
              <a:rPr lang="en-US" sz="2000" dirty="0"/>
              <a:t> </a:t>
            </a:r>
            <a:r>
              <a:rPr lang="en-US" sz="2000" dirty="0" err="1"/>
              <a:t>especialista</a:t>
            </a:r>
            <a:r>
              <a:rPr lang="en-US" sz="2000" dirty="0"/>
              <a:t> </a:t>
            </a:r>
            <a:r>
              <a:rPr lang="en-US" sz="2000" dirty="0" err="1"/>
              <a:t>por</a:t>
            </a:r>
            <a:r>
              <a:rPr lang="en-US" sz="2000" dirty="0"/>
              <a:t> </a:t>
            </a:r>
            <a:r>
              <a:rPr lang="en-US" sz="2000" dirty="0" err="1"/>
              <a:t>experiência</a:t>
            </a:r>
            <a:r>
              <a:rPr lang="en-US" sz="2000" dirty="0"/>
              <a:t> e que </a:t>
            </a:r>
            <a:r>
              <a:rPr lang="en-US" sz="2000" dirty="0" err="1"/>
              <a:t>essa</a:t>
            </a:r>
            <a:r>
              <a:rPr lang="en-US" sz="2000" dirty="0"/>
              <a:t> </a:t>
            </a:r>
            <a:r>
              <a:rPr lang="en-US" sz="2000" dirty="0" err="1"/>
              <a:t>experiência</a:t>
            </a:r>
            <a:r>
              <a:rPr lang="en-US" sz="2000" dirty="0"/>
              <a:t> </a:t>
            </a:r>
            <a:r>
              <a:rPr lang="en-US" sz="2000" dirty="0" err="1"/>
              <a:t>é</a:t>
            </a:r>
            <a:r>
              <a:rPr lang="en-US" sz="2000" dirty="0"/>
              <a:t> </a:t>
            </a:r>
            <a:r>
              <a:rPr lang="en-US" sz="2000" dirty="0" err="1"/>
              <a:t>tão</a:t>
            </a:r>
            <a:r>
              <a:rPr lang="en-US" sz="2000" dirty="0"/>
              <a:t> </a:t>
            </a:r>
            <a:r>
              <a:rPr lang="en-US" sz="2000" dirty="0" err="1"/>
              <a:t>válida</a:t>
            </a:r>
            <a:r>
              <a:rPr lang="en-US" sz="2000" dirty="0"/>
              <a:t> </a:t>
            </a:r>
            <a:r>
              <a:rPr lang="en-US" sz="2000" dirty="0" err="1"/>
              <a:t>quanto</a:t>
            </a:r>
            <a:r>
              <a:rPr lang="en-US" sz="2000" dirty="0"/>
              <a:t> as </a:t>
            </a:r>
            <a:r>
              <a:rPr lang="en-US" sz="2000" dirty="0" err="1"/>
              <a:t>habilidades</a:t>
            </a:r>
            <a:r>
              <a:rPr lang="en-US" sz="2000" dirty="0"/>
              <a:t> e </a:t>
            </a:r>
            <a:r>
              <a:rPr lang="en-US" sz="2000" dirty="0" err="1"/>
              <a:t>conhecimentos</a:t>
            </a:r>
            <a:r>
              <a:rPr lang="en-US" sz="2000" dirty="0"/>
              <a:t> dos </a:t>
            </a:r>
            <a:r>
              <a:rPr lang="en-US" sz="2000" dirty="0" err="1"/>
              <a:t>profissionais</a:t>
            </a:r>
            <a:r>
              <a:rPr lang="en-US" sz="2000" dirty="0"/>
              <a:t>.</a:t>
            </a:r>
            <a:endParaRPr lang="en-CH" sz="2000" dirty="0"/>
          </a:p>
          <a:p>
            <a:endParaRPr lang="en-CH" dirty="0"/>
          </a:p>
        </p:txBody>
      </p:sp>
      <p:sp>
        <p:nvSpPr>
          <p:cNvPr id="2" name="Title 1">
            <a:extLst>
              <a:ext uri="{FF2B5EF4-FFF2-40B4-BE49-F238E27FC236}">
                <a16:creationId xmlns:a16="http://schemas.microsoft.com/office/drawing/2014/main" id="{C1774337-2DF8-470F-AF01-E65B3FF83C02}"/>
              </a:ext>
            </a:extLst>
          </p:cNvPr>
          <p:cNvSpPr>
            <a:spLocks noGrp="1"/>
          </p:cNvSpPr>
          <p:nvPr>
            <p:ph type="title"/>
          </p:nvPr>
        </p:nvSpPr>
        <p:spPr>
          <a:xfrm>
            <a:off x="388629" y="514614"/>
            <a:ext cx="11435509" cy="432000"/>
          </a:xfrm>
        </p:spPr>
        <p:txBody>
          <a:bodyPr/>
          <a:lstStyle/>
          <a:p>
            <a:pPr algn="ctr"/>
            <a:r>
              <a:rPr lang="en-US" dirty="0" err="1"/>
              <a:t>Apresentação</a:t>
            </a:r>
            <a:r>
              <a:rPr lang="en-US" dirty="0"/>
              <a:t>: </a:t>
            </a:r>
            <a:r>
              <a:rPr lang="pt-BR" dirty="0"/>
              <a:t>O que sustenta a recuperação?</a:t>
            </a:r>
            <a:r>
              <a:rPr lang="en-US" dirty="0"/>
              <a:t> - 1</a:t>
            </a:r>
            <a:endParaRPr lang="en-CH" dirty="0"/>
          </a:p>
        </p:txBody>
      </p:sp>
    </p:spTree>
    <p:extLst>
      <p:ext uri="{BB962C8B-B14F-4D97-AF65-F5344CB8AC3E}">
        <p14:creationId xmlns:p14="http://schemas.microsoft.com/office/powerpoint/2010/main" val="25761725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5C2BAD1-5BBC-5E48-9056-8568D6DAEE8B}"/>
              </a:ext>
            </a:extLst>
          </p:cNvPr>
          <p:cNvSpPr>
            <a:spLocks noGrp="1"/>
          </p:cNvSpPr>
          <p:nvPr>
            <p:ph type="body" sz="quarter" idx="13"/>
          </p:nvPr>
        </p:nvSpPr>
        <p:spPr>
          <a:xfrm>
            <a:off x="508806" y="1587520"/>
            <a:ext cx="11174400" cy="360000"/>
          </a:xfrm>
        </p:spPr>
        <p:txBody>
          <a:bodyPr/>
          <a:lstStyle/>
          <a:p>
            <a:r>
              <a:rPr lang="en-US" kern="0" spc="0" dirty="0" err="1"/>
              <a:t>Recuperação</a:t>
            </a:r>
            <a:r>
              <a:rPr lang="en-US" kern="0" spc="0" dirty="0"/>
              <a:t> e </a:t>
            </a:r>
            <a:r>
              <a:rPr lang="en-US" kern="0" spc="0" dirty="0" err="1"/>
              <a:t>inclusão</a:t>
            </a:r>
            <a:r>
              <a:rPr lang="en-US" kern="0" spc="0" dirty="0"/>
              <a:t> social</a:t>
            </a:r>
          </a:p>
        </p:txBody>
      </p:sp>
      <p:sp>
        <p:nvSpPr>
          <p:cNvPr id="6" name="Content Placeholder 5">
            <a:extLst>
              <a:ext uri="{FF2B5EF4-FFF2-40B4-BE49-F238E27FC236}">
                <a16:creationId xmlns:a16="http://schemas.microsoft.com/office/drawing/2014/main" id="{E6174075-B51C-4B0B-A176-773C94B5E965}"/>
              </a:ext>
            </a:extLst>
          </p:cNvPr>
          <p:cNvSpPr>
            <a:spLocks noGrp="1"/>
          </p:cNvSpPr>
          <p:nvPr>
            <p:ph sz="quarter" idx="14"/>
          </p:nvPr>
        </p:nvSpPr>
        <p:spPr>
          <a:xfrm>
            <a:off x="508794" y="2588427"/>
            <a:ext cx="11174412" cy="2221568"/>
          </a:xfrm>
        </p:spPr>
        <p:txBody>
          <a:bodyPr/>
          <a:lstStyle/>
          <a:p>
            <a:pPr lvl="0" algn="just">
              <a:lnSpc>
                <a:spcPct val="100000"/>
              </a:lnSpc>
              <a:spcBef>
                <a:spcPts val="600"/>
              </a:spcBef>
            </a:pPr>
            <a:r>
              <a:rPr lang="en-US" sz="2000" dirty="0" err="1"/>
              <a:t>Participar</a:t>
            </a:r>
            <a:r>
              <a:rPr lang="en-US" sz="2000" dirty="0"/>
              <a:t> </a:t>
            </a:r>
            <a:r>
              <a:rPr lang="en-US" sz="2000" dirty="0" err="1"/>
              <a:t>em</a:t>
            </a:r>
            <a:r>
              <a:rPr lang="en-US" sz="2000" dirty="0"/>
              <a:t> </a:t>
            </a:r>
            <a:r>
              <a:rPr lang="en-US" sz="2000" dirty="0" err="1"/>
              <a:t>atividades</a:t>
            </a:r>
            <a:r>
              <a:rPr lang="en-US" sz="2000" dirty="0"/>
              <a:t> </a:t>
            </a:r>
            <a:r>
              <a:rPr lang="en-US" sz="2000" dirty="0" err="1"/>
              <a:t>sociais</a:t>
            </a:r>
            <a:r>
              <a:rPr lang="en-US" sz="2000" dirty="0"/>
              <a:t>, </a:t>
            </a:r>
            <a:r>
              <a:rPr lang="en-US" sz="2000" dirty="0" err="1"/>
              <a:t>educativas</a:t>
            </a:r>
            <a:r>
              <a:rPr lang="en-US" sz="2000" dirty="0"/>
              <a:t>, de </a:t>
            </a:r>
            <a:r>
              <a:rPr lang="en-US" sz="2000" dirty="0" err="1"/>
              <a:t>formação</a:t>
            </a:r>
            <a:r>
              <a:rPr lang="en-US" sz="2000" dirty="0"/>
              <a:t>, </a:t>
            </a:r>
            <a:r>
              <a:rPr lang="en-US" sz="2000" dirty="0" err="1"/>
              <a:t>voluntariado</a:t>
            </a:r>
            <a:r>
              <a:rPr lang="en-US" sz="2000" dirty="0"/>
              <a:t> e </a:t>
            </a:r>
            <a:r>
              <a:rPr lang="en-US" sz="2000" dirty="0" err="1"/>
              <a:t>emprego</a:t>
            </a:r>
            <a:r>
              <a:rPr lang="en-US" sz="2000" dirty="0"/>
              <a:t> </a:t>
            </a:r>
            <a:r>
              <a:rPr lang="en-US" sz="2000" dirty="0" err="1"/>
              <a:t>pode</a:t>
            </a:r>
            <a:r>
              <a:rPr lang="en-US" sz="2000" dirty="0"/>
              <a:t> </a:t>
            </a:r>
            <a:r>
              <a:rPr lang="en-US" sz="2000" dirty="0" err="1"/>
              <a:t>apoiar</a:t>
            </a:r>
            <a:r>
              <a:rPr lang="en-US" sz="2000" dirty="0"/>
              <a:t> a </a:t>
            </a:r>
            <a:r>
              <a:rPr lang="en-US" sz="2000" dirty="0" err="1"/>
              <a:t>recuperação</a:t>
            </a:r>
            <a:r>
              <a:rPr lang="en-US" sz="2000" dirty="0"/>
              <a:t> individual.</a:t>
            </a:r>
          </a:p>
          <a:p>
            <a:pPr lvl="0" algn="just">
              <a:lnSpc>
                <a:spcPct val="100000"/>
              </a:lnSpc>
              <a:spcBef>
                <a:spcPts val="600"/>
              </a:spcBef>
            </a:pPr>
            <a:r>
              <a:rPr lang="en-US" sz="2000" dirty="0" err="1"/>
              <a:t>Os</a:t>
            </a:r>
            <a:r>
              <a:rPr lang="en-US" sz="2000" dirty="0"/>
              <a:t> </a:t>
            </a:r>
            <a:r>
              <a:rPr lang="en-US" sz="2000" dirty="0" err="1"/>
              <a:t>serviços</a:t>
            </a:r>
            <a:r>
              <a:rPr lang="en-US" sz="2000" dirty="0"/>
              <a:t> </a:t>
            </a:r>
            <a:r>
              <a:rPr lang="en-US" sz="2000" dirty="0" err="1"/>
              <a:t>devem</a:t>
            </a:r>
            <a:r>
              <a:rPr lang="en-US" sz="2000" dirty="0"/>
              <a:t> </a:t>
            </a:r>
            <a:r>
              <a:rPr lang="en-US" sz="2000" dirty="0" err="1"/>
              <a:t>capacitar</a:t>
            </a:r>
            <a:r>
              <a:rPr lang="en-US" sz="2000" dirty="0"/>
              <a:t> as </a:t>
            </a:r>
            <a:r>
              <a:rPr lang="en-US" sz="2000" dirty="0" err="1"/>
              <a:t>pessoas</a:t>
            </a:r>
            <a:r>
              <a:rPr lang="en-US" sz="2000" dirty="0"/>
              <a:t> para </a:t>
            </a:r>
            <a:r>
              <a:rPr lang="en-US" sz="2000" dirty="0" err="1"/>
              <a:t>seguirem</a:t>
            </a:r>
            <a:r>
              <a:rPr lang="en-US" sz="2000" dirty="0"/>
              <a:t> </a:t>
            </a:r>
            <a:r>
              <a:rPr lang="en-US" sz="2000" dirty="0" err="1"/>
              <a:t>em</a:t>
            </a:r>
            <a:r>
              <a:rPr lang="en-US" sz="2000" dirty="0"/>
              <a:t> </a:t>
            </a:r>
            <a:r>
              <a:rPr lang="en-US" sz="2000" dirty="0" err="1"/>
              <a:t>frente</a:t>
            </a:r>
            <a:r>
              <a:rPr lang="en-US" sz="2000" dirty="0"/>
              <a:t> e </a:t>
            </a:r>
            <a:r>
              <a:rPr lang="en-US" sz="2000" dirty="0" err="1"/>
              <a:t>recuperarem</a:t>
            </a:r>
            <a:r>
              <a:rPr lang="en-US" sz="2000" dirty="0"/>
              <a:t> </a:t>
            </a:r>
            <a:r>
              <a:rPr lang="en-US" sz="2000" dirty="0" err="1"/>
              <a:t>ou</a:t>
            </a:r>
            <a:r>
              <a:rPr lang="en-US" sz="2000" dirty="0"/>
              <a:t> </a:t>
            </a:r>
            <a:r>
              <a:rPr lang="en-US" sz="2000" dirty="0" err="1"/>
              <a:t>criarem</a:t>
            </a:r>
            <a:r>
              <a:rPr lang="en-US" sz="2000" dirty="0"/>
              <a:t> o </a:t>
            </a:r>
            <a:r>
              <a:rPr lang="en-US" sz="2000" dirty="0" err="1"/>
              <a:t>seu</a:t>
            </a:r>
            <a:r>
              <a:rPr lang="en-US" sz="2000" dirty="0"/>
              <a:t> </a:t>
            </a:r>
            <a:r>
              <a:rPr lang="en-US" sz="2000" dirty="0" err="1"/>
              <a:t>lugar</a:t>
            </a:r>
            <a:r>
              <a:rPr lang="en-US" sz="2000" dirty="0"/>
              <a:t> </a:t>
            </a:r>
            <a:r>
              <a:rPr lang="en-US" sz="2000" dirty="0" err="1"/>
              <a:t>na</a:t>
            </a:r>
            <a:r>
              <a:rPr lang="en-US" sz="2000" dirty="0"/>
              <a:t> </a:t>
            </a:r>
            <a:r>
              <a:rPr lang="en-US" sz="2000" dirty="0" err="1"/>
              <a:t>comunidade</a:t>
            </a:r>
            <a:r>
              <a:rPr lang="en-US" sz="2000" dirty="0"/>
              <a:t>.</a:t>
            </a:r>
          </a:p>
          <a:p>
            <a:pPr lvl="0" algn="just">
              <a:lnSpc>
                <a:spcPct val="100000"/>
              </a:lnSpc>
              <a:spcBef>
                <a:spcPts val="600"/>
              </a:spcBef>
            </a:pPr>
            <a:r>
              <a:rPr lang="en-US" sz="2000" dirty="0"/>
              <a:t>Todos </a:t>
            </a:r>
            <a:r>
              <a:rPr lang="en-US" sz="2000" dirty="0" err="1"/>
              <a:t>temos</a:t>
            </a:r>
            <a:r>
              <a:rPr lang="en-US" sz="2000" dirty="0"/>
              <a:t> um </a:t>
            </a:r>
            <a:r>
              <a:rPr lang="en-US" sz="2000" dirty="0" err="1"/>
              <a:t>papel</a:t>
            </a:r>
            <a:r>
              <a:rPr lang="en-US" sz="2000" dirty="0"/>
              <a:t> a </a:t>
            </a:r>
            <a:r>
              <a:rPr lang="en-US" sz="2000" dirty="0" err="1"/>
              <a:t>desempenhar</a:t>
            </a:r>
            <a:r>
              <a:rPr lang="en-US" sz="2000" dirty="0"/>
              <a:t> na </a:t>
            </a:r>
            <a:r>
              <a:rPr lang="en-US" sz="2000" dirty="0" err="1"/>
              <a:t>promoção</a:t>
            </a:r>
            <a:r>
              <a:rPr lang="en-US" sz="2000" dirty="0"/>
              <a:t> da </a:t>
            </a:r>
            <a:r>
              <a:rPr lang="en-US" sz="2000" dirty="0" err="1"/>
              <a:t>inclusão</a:t>
            </a:r>
            <a:r>
              <a:rPr lang="en-US" sz="2000" dirty="0"/>
              <a:t> e da </a:t>
            </a:r>
            <a:r>
              <a:rPr lang="en-US" sz="2000" dirty="0" err="1"/>
              <a:t>abertura</a:t>
            </a:r>
            <a:r>
              <a:rPr lang="en-US" sz="2000" dirty="0"/>
              <a:t> e, como </a:t>
            </a:r>
            <a:r>
              <a:rPr lang="en-US" sz="2000" dirty="0" err="1"/>
              <a:t>tal</a:t>
            </a:r>
            <a:r>
              <a:rPr lang="en-US" sz="2000" dirty="0"/>
              <a:t>, no </a:t>
            </a:r>
            <a:r>
              <a:rPr lang="en-US" sz="2000" dirty="0" err="1"/>
              <a:t>apoio</a:t>
            </a:r>
            <a:r>
              <a:rPr lang="en-US" sz="2000" dirty="0"/>
              <a:t> à </a:t>
            </a:r>
            <a:r>
              <a:rPr lang="en-US" sz="2000" dirty="0" err="1"/>
              <a:t>recuperação</a:t>
            </a:r>
            <a:r>
              <a:rPr lang="en-US" sz="2000" dirty="0"/>
              <a:t> das pessoas.</a:t>
            </a:r>
            <a:endParaRPr lang="en-CH" sz="2000" dirty="0"/>
          </a:p>
        </p:txBody>
      </p:sp>
      <p:sp>
        <p:nvSpPr>
          <p:cNvPr id="2" name="Title 1">
            <a:extLst>
              <a:ext uri="{FF2B5EF4-FFF2-40B4-BE49-F238E27FC236}">
                <a16:creationId xmlns:a16="http://schemas.microsoft.com/office/drawing/2014/main" id="{31ED5C28-5351-4F1E-AF66-C16DBD8B2BBE}"/>
              </a:ext>
            </a:extLst>
          </p:cNvPr>
          <p:cNvSpPr>
            <a:spLocks noGrp="1"/>
          </p:cNvSpPr>
          <p:nvPr>
            <p:ph type="title"/>
          </p:nvPr>
        </p:nvSpPr>
        <p:spPr>
          <a:xfrm>
            <a:off x="388630" y="514614"/>
            <a:ext cx="11614184" cy="432000"/>
          </a:xfrm>
        </p:spPr>
        <p:txBody>
          <a:bodyPr/>
          <a:lstStyle/>
          <a:p>
            <a:pPr algn="ctr"/>
            <a:r>
              <a:rPr lang="en-US" dirty="0" err="1"/>
              <a:t>Apresentação</a:t>
            </a:r>
            <a:r>
              <a:rPr lang="en-US" dirty="0"/>
              <a:t>: O que </a:t>
            </a:r>
            <a:r>
              <a:rPr lang="en-US" dirty="0" err="1"/>
              <a:t>sustenta</a:t>
            </a:r>
            <a:r>
              <a:rPr lang="en-US" dirty="0"/>
              <a:t> a </a:t>
            </a:r>
            <a:r>
              <a:rPr lang="en-US" dirty="0" err="1"/>
              <a:t>recuperação</a:t>
            </a:r>
            <a:r>
              <a:rPr lang="en-US" dirty="0"/>
              <a:t>? – 2</a:t>
            </a:r>
            <a:endParaRPr lang="en-CH" dirty="0"/>
          </a:p>
        </p:txBody>
      </p:sp>
    </p:spTree>
    <p:extLst>
      <p:ext uri="{BB962C8B-B14F-4D97-AF65-F5344CB8AC3E}">
        <p14:creationId xmlns:p14="http://schemas.microsoft.com/office/powerpoint/2010/main" val="34272686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66F823B-8F2A-E146-BC30-045F6266602C}"/>
              </a:ext>
            </a:extLst>
          </p:cNvPr>
          <p:cNvSpPr>
            <a:spLocks noGrp="1"/>
          </p:cNvSpPr>
          <p:nvPr>
            <p:ph type="body" sz="quarter" idx="13"/>
          </p:nvPr>
        </p:nvSpPr>
        <p:spPr>
          <a:xfrm>
            <a:off x="508806" y="1442120"/>
            <a:ext cx="11174400" cy="360000"/>
          </a:xfrm>
        </p:spPr>
        <p:txBody>
          <a:bodyPr/>
          <a:lstStyle/>
          <a:p>
            <a:r>
              <a:rPr lang="en-US" kern="0" spc="0" dirty="0" err="1"/>
              <a:t>Planos</a:t>
            </a:r>
            <a:r>
              <a:rPr lang="en-US" kern="0" spc="0" dirty="0"/>
              <a:t> de </a:t>
            </a:r>
            <a:r>
              <a:rPr lang="en-US" kern="0" spc="0" dirty="0" err="1"/>
              <a:t>recuperação</a:t>
            </a:r>
            <a:endParaRPr lang="en-US" kern="0" spc="0" dirty="0"/>
          </a:p>
        </p:txBody>
      </p:sp>
      <p:sp>
        <p:nvSpPr>
          <p:cNvPr id="3" name="Content Placeholder 2">
            <a:extLst>
              <a:ext uri="{FF2B5EF4-FFF2-40B4-BE49-F238E27FC236}">
                <a16:creationId xmlns:a16="http://schemas.microsoft.com/office/drawing/2014/main" id="{106D0849-C435-4BE5-A62F-1B3A2DC006C3}"/>
              </a:ext>
            </a:extLst>
          </p:cNvPr>
          <p:cNvSpPr>
            <a:spLocks noGrp="1"/>
          </p:cNvSpPr>
          <p:nvPr>
            <p:ph sz="quarter" idx="14"/>
          </p:nvPr>
        </p:nvSpPr>
        <p:spPr>
          <a:xfrm>
            <a:off x="508794" y="2137490"/>
            <a:ext cx="11174412" cy="3098390"/>
          </a:xfrm>
        </p:spPr>
        <p:txBody>
          <a:bodyPr/>
          <a:lstStyle/>
          <a:p>
            <a:pPr algn="just">
              <a:lnSpc>
                <a:spcPct val="100000"/>
              </a:lnSpc>
              <a:spcBef>
                <a:spcPts val="600"/>
              </a:spcBef>
            </a:pPr>
            <a:r>
              <a:rPr lang="en-US" sz="2000" dirty="0"/>
              <a:t>Um plano de </a:t>
            </a:r>
            <a:r>
              <a:rPr lang="en-US" sz="2000" dirty="0" err="1"/>
              <a:t>recuperação</a:t>
            </a:r>
            <a:r>
              <a:rPr lang="en-US" sz="2000" dirty="0"/>
              <a:t> </a:t>
            </a:r>
            <a:r>
              <a:rPr lang="en-US" sz="2000" dirty="0" err="1"/>
              <a:t>é</a:t>
            </a:r>
            <a:r>
              <a:rPr lang="en-US" sz="2000" dirty="0"/>
              <a:t> </a:t>
            </a:r>
            <a:r>
              <a:rPr lang="en-US" sz="2000" dirty="0" err="1"/>
              <a:t>elaborado</a:t>
            </a:r>
            <a:r>
              <a:rPr lang="en-US" sz="2000" dirty="0"/>
              <a:t> e </a:t>
            </a:r>
            <a:r>
              <a:rPr lang="en-US" sz="2000" dirty="0" err="1"/>
              <a:t>implementado</a:t>
            </a:r>
            <a:r>
              <a:rPr lang="en-US" sz="2000" dirty="0"/>
              <a:t> </a:t>
            </a:r>
            <a:r>
              <a:rPr lang="en-US" sz="2000" dirty="0" err="1"/>
              <a:t>por</a:t>
            </a:r>
            <a:r>
              <a:rPr lang="en-US" sz="2000" dirty="0"/>
              <a:t> </a:t>
            </a:r>
            <a:r>
              <a:rPr lang="en-US" sz="2000" dirty="0" err="1"/>
              <a:t>uma</a:t>
            </a:r>
            <a:r>
              <a:rPr lang="en-US" sz="2000" dirty="0"/>
              <a:t> </a:t>
            </a:r>
            <a:r>
              <a:rPr lang="en-US" sz="2000" dirty="0" err="1"/>
              <a:t>pessoa</a:t>
            </a:r>
            <a:r>
              <a:rPr lang="en-US" sz="2000" dirty="0"/>
              <a:t> para </a:t>
            </a:r>
            <a:r>
              <a:rPr lang="en-US" sz="2000" dirty="0" err="1"/>
              <a:t>orientá</a:t>
            </a:r>
            <a:r>
              <a:rPr lang="en-US" sz="2000" dirty="0"/>
              <a:t>-la </a:t>
            </a:r>
            <a:r>
              <a:rPr lang="en-US" sz="2000" dirty="0" err="1"/>
              <a:t>ao</a:t>
            </a:r>
            <a:r>
              <a:rPr lang="en-US" sz="2000" dirty="0"/>
              <a:t> </a:t>
            </a:r>
            <a:r>
              <a:rPr lang="en-US" sz="2000" dirty="0" err="1"/>
              <a:t>longo</a:t>
            </a:r>
            <a:r>
              <a:rPr lang="en-US" sz="2000" dirty="0"/>
              <a:t> de </a:t>
            </a:r>
            <a:r>
              <a:rPr lang="en-US" sz="2000" dirty="0" err="1"/>
              <a:t>sua</a:t>
            </a:r>
            <a:r>
              <a:rPr lang="en-US" sz="2000" dirty="0"/>
              <a:t> jornada de </a:t>
            </a:r>
            <a:r>
              <a:rPr lang="en-US" sz="2000" dirty="0" err="1"/>
              <a:t>recuperação</a:t>
            </a:r>
            <a:r>
              <a:rPr lang="en-US" sz="2000" dirty="0"/>
              <a:t>, </a:t>
            </a:r>
            <a:r>
              <a:rPr lang="en-US" sz="2000" dirty="0" err="1"/>
              <a:t>recuperar</a:t>
            </a:r>
            <a:r>
              <a:rPr lang="en-US" sz="2000" dirty="0"/>
              <a:t> </a:t>
            </a:r>
            <a:r>
              <a:rPr lang="en-US" sz="2000" dirty="0" err="1"/>
              <a:t>ou</a:t>
            </a:r>
            <a:r>
              <a:rPr lang="en-US" sz="2000" dirty="0"/>
              <a:t> </a:t>
            </a:r>
            <a:r>
              <a:rPr lang="en-US" sz="2000" dirty="0" err="1"/>
              <a:t>manter</a:t>
            </a:r>
            <a:r>
              <a:rPr lang="en-US" sz="2000" dirty="0"/>
              <a:t> o </a:t>
            </a:r>
            <a:r>
              <a:rPr lang="en-US" sz="2000" dirty="0" err="1"/>
              <a:t>controle</a:t>
            </a:r>
            <a:r>
              <a:rPr lang="en-US" sz="2000" dirty="0"/>
              <a:t> de </a:t>
            </a:r>
            <a:r>
              <a:rPr lang="en-US" sz="2000" dirty="0" err="1"/>
              <a:t>sua</a:t>
            </a:r>
            <a:r>
              <a:rPr lang="en-US" sz="2000" dirty="0"/>
              <a:t> </a:t>
            </a:r>
            <a:r>
              <a:rPr lang="en-US" sz="2000" dirty="0" err="1"/>
              <a:t>vida</a:t>
            </a:r>
            <a:r>
              <a:rPr lang="en-US" sz="2000" dirty="0"/>
              <a:t> e </a:t>
            </a:r>
            <a:r>
              <a:rPr lang="en-US" sz="2000" dirty="0" err="1"/>
              <a:t>encontrar</a:t>
            </a:r>
            <a:r>
              <a:rPr lang="en-US" sz="2000" dirty="0"/>
              <a:t> </a:t>
            </a:r>
            <a:r>
              <a:rPr lang="en-US" sz="2000" dirty="0" err="1"/>
              <a:t>significado</a:t>
            </a:r>
            <a:r>
              <a:rPr lang="en-US" sz="2000" dirty="0"/>
              <a:t> e </a:t>
            </a:r>
            <a:r>
              <a:rPr lang="en-US" sz="2000" dirty="0" err="1"/>
              <a:t>propósito</a:t>
            </a:r>
            <a:r>
              <a:rPr lang="en-US" sz="2000" dirty="0"/>
              <a:t>.</a:t>
            </a:r>
          </a:p>
          <a:p>
            <a:pPr lvl="1" algn="just">
              <a:lnSpc>
                <a:spcPct val="100000"/>
              </a:lnSpc>
              <a:spcBef>
                <a:spcPts val="600"/>
              </a:spcBef>
            </a:pPr>
            <a:r>
              <a:rPr lang="en-US" dirty="0"/>
              <a:t>Um plano de </a:t>
            </a:r>
            <a:r>
              <a:rPr lang="en-US" dirty="0" err="1"/>
              <a:t>recuperação</a:t>
            </a:r>
            <a:r>
              <a:rPr lang="en-US" dirty="0"/>
              <a:t> </a:t>
            </a:r>
            <a:r>
              <a:rPr lang="en-US" dirty="0" err="1"/>
              <a:t>pode</a:t>
            </a:r>
            <a:r>
              <a:rPr lang="en-US" dirty="0"/>
              <a:t> ser </a:t>
            </a:r>
            <a:r>
              <a:rPr lang="en-US" dirty="0" err="1"/>
              <a:t>uma</a:t>
            </a:r>
            <a:r>
              <a:rPr lang="en-US" dirty="0"/>
              <a:t> ferramenta </a:t>
            </a:r>
            <a:r>
              <a:rPr lang="en-US" dirty="0" err="1"/>
              <a:t>útil</a:t>
            </a:r>
            <a:r>
              <a:rPr lang="en-US" dirty="0"/>
              <a:t> para:</a:t>
            </a:r>
          </a:p>
          <a:p>
            <a:pPr lvl="1" algn="just">
              <a:lnSpc>
                <a:spcPct val="100000"/>
              </a:lnSpc>
              <a:spcBef>
                <a:spcPts val="600"/>
              </a:spcBef>
            </a:pPr>
            <a:r>
              <a:rPr lang="en-US" dirty="0" err="1"/>
              <a:t>Apoiar</a:t>
            </a:r>
            <a:r>
              <a:rPr lang="en-US" dirty="0"/>
              <a:t> </a:t>
            </a:r>
            <a:r>
              <a:rPr lang="en-US" dirty="0" err="1"/>
              <a:t>uma</a:t>
            </a:r>
            <a:r>
              <a:rPr lang="en-US" dirty="0"/>
              <a:t> </a:t>
            </a:r>
            <a:r>
              <a:rPr lang="en-US" dirty="0" err="1"/>
              <a:t>pessoa</a:t>
            </a:r>
            <a:r>
              <a:rPr lang="en-US" dirty="0"/>
              <a:t> a </a:t>
            </a:r>
            <a:r>
              <a:rPr lang="en-US" dirty="0" err="1"/>
              <a:t>definir</a:t>
            </a:r>
            <a:r>
              <a:rPr lang="en-US" dirty="0"/>
              <a:t> </a:t>
            </a:r>
            <a:r>
              <a:rPr lang="en-US" dirty="0" err="1"/>
              <a:t>uma</a:t>
            </a:r>
            <a:r>
              <a:rPr lang="en-US" dirty="0"/>
              <a:t> </a:t>
            </a:r>
            <a:r>
              <a:rPr lang="en-US" dirty="0" err="1"/>
              <a:t>direção</a:t>
            </a:r>
            <a:r>
              <a:rPr lang="en-US" dirty="0"/>
              <a:t> e </a:t>
            </a:r>
            <a:r>
              <a:rPr lang="en-US" dirty="0" err="1"/>
              <a:t>os</a:t>
            </a:r>
            <a:r>
              <a:rPr lang="en-US" dirty="0"/>
              <a:t> </a:t>
            </a:r>
            <a:r>
              <a:rPr lang="en-US" dirty="0" err="1"/>
              <a:t>passos</a:t>
            </a:r>
            <a:r>
              <a:rPr lang="en-US" dirty="0"/>
              <a:t> para </a:t>
            </a:r>
            <a:r>
              <a:rPr lang="en-US" dirty="0" err="1"/>
              <a:t>seguir</a:t>
            </a:r>
            <a:r>
              <a:rPr lang="en-US" dirty="0"/>
              <a:t> </a:t>
            </a:r>
            <a:r>
              <a:rPr lang="en-US" dirty="0" err="1"/>
              <a:t>em</a:t>
            </a:r>
            <a:r>
              <a:rPr lang="en-US" dirty="0"/>
              <a:t> </a:t>
            </a:r>
            <a:r>
              <a:rPr lang="en-US" dirty="0" err="1"/>
              <a:t>frente</a:t>
            </a:r>
            <a:r>
              <a:rPr lang="en-US" dirty="0"/>
              <a:t> </a:t>
            </a:r>
            <a:r>
              <a:rPr lang="en-US" dirty="0" err="1"/>
              <a:t>na</a:t>
            </a:r>
            <a:r>
              <a:rPr lang="en-US" dirty="0"/>
              <a:t> </a:t>
            </a:r>
            <a:r>
              <a:rPr lang="en-US" dirty="0" err="1"/>
              <a:t>vida</a:t>
            </a:r>
            <a:r>
              <a:rPr lang="en-US" dirty="0"/>
              <a:t>.</a:t>
            </a:r>
          </a:p>
          <a:p>
            <a:pPr algn="just">
              <a:lnSpc>
                <a:spcPct val="100000"/>
              </a:lnSpc>
              <a:spcBef>
                <a:spcPts val="600"/>
              </a:spcBef>
            </a:pPr>
            <a:r>
              <a:rPr lang="en-US" sz="2000" dirty="0" err="1"/>
              <a:t>Ajudar</a:t>
            </a:r>
            <a:r>
              <a:rPr lang="en-US" sz="2000" dirty="0"/>
              <a:t> </a:t>
            </a:r>
            <a:r>
              <a:rPr lang="en-US" sz="2000" dirty="0" err="1"/>
              <a:t>uma</a:t>
            </a:r>
            <a:r>
              <a:rPr lang="en-US" sz="2000" dirty="0"/>
              <a:t> </a:t>
            </a:r>
            <a:r>
              <a:rPr lang="en-US" sz="2000" dirty="0" err="1"/>
              <a:t>pessoa</a:t>
            </a:r>
            <a:r>
              <a:rPr lang="en-US" sz="2000" dirty="0"/>
              <a:t> a </a:t>
            </a:r>
            <a:r>
              <a:rPr lang="en-US" sz="2000" dirty="0" err="1"/>
              <a:t>obter</a:t>
            </a:r>
            <a:r>
              <a:rPr lang="en-US" sz="2000" dirty="0"/>
              <a:t> o </a:t>
            </a:r>
            <a:r>
              <a:rPr lang="en-US" sz="2000" dirty="0" err="1"/>
              <a:t>apoio</a:t>
            </a:r>
            <a:r>
              <a:rPr lang="en-US" sz="2000" dirty="0"/>
              <a:t> de </a:t>
            </a:r>
            <a:r>
              <a:rPr lang="en-US" sz="2000" dirty="0" err="1"/>
              <a:t>pessoas</a:t>
            </a:r>
            <a:r>
              <a:rPr lang="en-US" sz="2000" dirty="0"/>
              <a:t> </a:t>
            </a:r>
            <a:r>
              <a:rPr lang="en-US" sz="2000" dirty="0" err="1"/>
              <a:t>importantes</a:t>
            </a:r>
            <a:r>
              <a:rPr lang="en-US" sz="2000" dirty="0"/>
              <a:t> </a:t>
            </a:r>
            <a:r>
              <a:rPr lang="en-US" sz="2000" dirty="0" err="1"/>
              <a:t>em</a:t>
            </a:r>
            <a:r>
              <a:rPr lang="en-US" sz="2000" dirty="0"/>
              <a:t> </a:t>
            </a:r>
            <a:r>
              <a:rPr lang="en-US" sz="2000" dirty="0" err="1"/>
              <a:t>sua</a:t>
            </a:r>
            <a:r>
              <a:rPr lang="en-US" sz="2000" dirty="0"/>
              <a:t> </a:t>
            </a:r>
            <a:r>
              <a:rPr lang="en-US" sz="2000" dirty="0" err="1"/>
              <a:t>vida</a:t>
            </a:r>
            <a:r>
              <a:rPr lang="en-US" sz="2000" dirty="0"/>
              <a:t>, se </a:t>
            </a:r>
            <a:r>
              <a:rPr lang="en-US" sz="2000" dirty="0" err="1"/>
              <a:t>assim</a:t>
            </a:r>
            <a:r>
              <a:rPr lang="en-US" sz="2000" dirty="0"/>
              <a:t> o </a:t>
            </a:r>
            <a:r>
              <a:rPr lang="en-US" sz="2000" dirty="0" err="1"/>
              <a:t>desejar</a:t>
            </a:r>
            <a:r>
              <a:rPr lang="en-US" sz="2000" dirty="0"/>
              <a:t>.</a:t>
            </a:r>
          </a:p>
          <a:p>
            <a:pPr algn="just">
              <a:lnSpc>
                <a:spcPct val="100000"/>
              </a:lnSpc>
              <a:spcBef>
                <a:spcPts val="600"/>
              </a:spcBef>
            </a:pPr>
            <a:r>
              <a:rPr lang="en-US" sz="2000" dirty="0"/>
              <a:t>Um plano de </a:t>
            </a:r>
            <a:r>
              <a:rPr lang="en-US" sz="2000" dirty="0" err="1"/>
              <a:t>recuperação</a:t>
            </a:r>
            <a:r>
              <a:rPr lang="en-US" sz="2000" dirty="0"/>
              <a:t> </a:t>
            </a:r>
            <a:r>
              <a:rPr lang="en-US" sz="2000" dirty="0" err="1"/>
              <a:t>é</a:t>
            </a:r>
            <a:r>
              <a:rPr lang="en-US" sz="2000" dirty="0"/>
              <a:t> </a:t>
            </a:r>
            <a:r>
              <a:rPr lang="en-US" sz="2000" dirty="0" err="1"/>
              <a:t>uma</a:t>
            </a:r>
            <a:r>
              <a:rPr lang="en-US" sz="2000" dirty="0"/>
              <a:t> ferramenta </a:t>
            </a:r>
            <a:r>
              <a:rPr lang="en-US" sz="2000" dirty="0" err="1"/>
              <a:t>potencial</a:t>
            </a:r>
            <a:r>
              <a:rPr lang="en-US" sz="2000" dirty="0"/>
              <a:t> para as </a:t>
            </a:r>
            <a:r>
              <a:rPr lang="en-US" sz="2000" dirty="0" err="1"/>
              <a:t>pessoas</a:t>
            </a:r>
            <a:r>
              <a:rPr lang="en-US" sz="2000" dirty="0"/>
              <a:t> </a:t>
            </a:r>
            <a:r>
              <a:rPr lang="en-US" sz="2000" dirty="0" err="1"/>
              <a:t>usarem</a:t>
            </a:r>
            <a:r>
              <a:rPr lang="en-US" sz="2000" dirty="0"/>
              <a:t> </a:t>
            </a:r>
            <a:r>
              <a:rPr lang="en-US" sz="2000" dirty="0" err="1"/>
              <a:t>em</a:t>
            </a:r>
            <a:r>
              <a:rPr lang="en-US" sz="2000" dirty="0"/>
              <a:t> </a:t>
            </a:r>
            <a:r>
              <a:rPr lang="en-US" sz="2000" dirty="0" err="1"/>
              <a:t>sua</a:t>
            </a:r>
            <a:r>
              <a:rPr lang="en-US" sz="2000" dirty="0"/>
              <a:t> </a:t>
            </a:r>
            <a:r>
              <a:rPr lang="en-US" sz="2000" dirty="0" err="1"/>
              <a:t>recuperação</a:t>
            </a:r>
            <a:r>
              <a:rPr lang="en-US" sz="2000" dirty="0"/>
              <a:t>, e </a:t>
            </a:r>
            <a:r>
              <a:rPr lang="en-US" sz="2000" dirty="0" err="1"/>
              <a:t>não</a:t>
            </a:r>
            <a:r>
              <a:rPr lang="en-US" sz="2000" dirty="0"/>
              <a:t> um </a:t>
            </a:r>
            <a:r>
              <a:rPr lang="en-US" sz="2000" dirty="0" err="1"/>
              <a:t>fim</a:t>
            </a:r>
            <a:r>
              <a:rPr lang="en-US" sz="2000" dirty="0"/>
              <a:t> </a:t>
            </a:r>
            <a:r>
              <a:rPr lang="en-US" sz="2000" dirty="0" err="1"/>
              <a:t>em</a:t>
            </a:r>
            <a:r>
              <a:rPr lang="en-US" sz="2000" dirty="0"/>
              <a:t> </a:t>
            </a:r>
            <a:r>
              <a:rPr lang="en-US" sz="2000" dirty="0" err="1"/>
              <a:t>si</a:t>
            </a:r>
            <a:r>
              <a:rPr lang="en-US" sz="2000" dirty="0"/>
              <a:t> </a:t>
            </a:r>
            <a:r>
              <a:rPr lang="en-US" sz="2000" dirty="0" err="1"/>
              <a:t>mesmo</a:t>
            </a:r>
            <a:r>
              <a:rPr lang="en-US" sz="2000" dirty="0"/>
              <a:t>.</a:t>
            </a:r>
          </a:p>
          <a:p>
            <a:pPr algn="just">
              <a:lnSpc>
                <a:spcPct val="100000"/>
              </a:lnSpc>
              <a:spcBef>
                <a:spcPts val="600"/>
              </a:spcBef>
            </a:pPr>
            <a:r>
              <a:rPr lang="en-US" sz="2000" dirty="0" err="1"/>
              <a:t>Algumas</a:t>
            </a:r>
            <a:r>
              <a:rPr lang="en-US" sz="2000" dirty="0"/>
              <a:t> </a:t>
            </a:r>
            <a:r>
              <a:rPr lang="en-US" sz="2000" dirty="0" err="1"/>
              <a:t>pessoas</a:t>
            </a:r>
            <a:r>
              <a:rPr lang="en-US" sz="2000" dirty="0"/>
              <a:t> </a:t>
            </a:r>
            <a:r>
              <a:rPr lang="en-US" sz="2000" dirty="0" err="1"/>
              <a:t>podem</a:t>
            </a:r>
            <a:r>
              <a:rPr lang="en-US" sz="2000" dirty="0"/>
              <a:t> achar </a:t>
            </a:r>
            <a:r>
              <a:rPr lang="en-US" sz="2000" dirty="0" err="1"/>
              <a:t>mais</a:t>
            </a:r>
            <a:r>
              <a:rPr lang="en-US" sz="2000" dirty="0"/>
              <a:t> </a:t>
            </a:r>
            <a:r>
              <a:rPr lang="en-US" sz="2000" dirty="0" err="1"/>
              <a:t>útil</a:t>
            </a:r>
            <a:r>
              <a:rPr lang="en-US" sz="2000" dirty="0"/>
              <a:t> </a:t>
            </a:r>
            <a:r>
              <a:rPr lang="en-US" sz="2000" dirty="0" err="1"/>
              <a:t>ter</a:t>
            </a:r>
            <a:r>
              <a:rPr lang="en-US" sz="2000" dirty="0"/>
              <a:t> </a:t>
            </a:r>
            <a:r>
              <a:rPr lang="en-US" sz="2000" dirty="0" err="1"/>
              <a:t>apoio</a:t>
            </a:r>
            <a:r>
              <a:rPr lang="en-US" sz="2000" dirty="0"/>
              <a:t> e </a:t>
            </a:r>
            <a:r>
              <a:rPr lang="en-US" sz="2000" dirty="0" err="1"/>
              <a:t>construir</a:t>
            </a:r>
            <a:r>
              <a:rPr lang="en-US" sz="2000" dirty="0"/>
              <a:t> </a:t>
            </a:r>
            <a:r>
              <a:rPr lang="en-US" sz="2000" dirty="0" err="1"/>
              <a:t>conexões</a:t>
            </a:r>
            <a:r>
              <a:rPr lang="en-US" sz="2000" dirty="0"/>
              <a:t> no </a:t>
            </a:r>
            <a:r>
              <a:rPr lang="en-US" sz="2000" dirty="0" err="1"/>
              <a:t>momento</a:t>
            </a:r>
            <a:r>
              <a:rPr lang="en-US" sz="2000" dirty="0"/>
              <a:t> e </a:t>
            </a:r>
            <a:r>
              <a:rPr lang="en-US" sz="2000" dirty="0" err="1"/>
              <a:t>podem</a:t>
            </a:r>
            <a:r>
              <a:rPr lang="en-US" sz="2000" dirty="0"/>
              <a:t> </a:t>
            </a:r>
            <a:r>
              <a:rPr lang="en-US" sz="2000" dirty="0" err="1"/>
              <a:t>não</a:t>
            </a:r>
            <a:r>
              <a:rPr lang="en-US" sz="2000" dirty="0"/>
              <a:t> </a:t>
            </a:r>
            <a:r>
              <a:rPr lang="en-US" sz="2000" dirty="0" err="1"/>
              <a:t>precisar</a:t>
            </a:r>
            <a:r>
              <a:rPr lang="en-US" sz="2000" dirty="0"/>
              <a:t> de um plano para </a:t>
            </a:r>
            <a:r>
              <a:rPr lang="en-US" sz="2000" dirty="0" err="1"/>
              <a:t>alcançar</a:t>
            </a:r>
            <a:r>
              <a:rPr lang="en-US" sz="2000" dirty="0"/>
              <a:t> </a:t>
            </a:r>
            <a:r>
              <a:rPr lang="en-US" sz="2000" dirty="0" err="1"/>
              <a:t>seus</a:t>
            </a:r>
            <a:r>
              <a:rPr lang="en-US" sz="2000" dirty="0"/>
              <a:t> </a:t>
            </a:r>
            <a:r>
              <a:rPr lang="en-US" sz="2000" dirty="0" err="1"/>
              <a:t>objetivos</a:t>
            </a:r>
            <a:r>
              <a:rPr lang="en-US" sz="2000" dirty="0"/>
              <a:t> </a:t>
            </a:r>
            <a:r>
              <a:rPr lang="en-US" sz="2000" dirty="0" err="1"/>
              <a:t>na</a:t>
            </a:r>
            <a:r>
              <a:rPr lang="en-US" sz="2000" dirty="0"/>
              <a:t> </a:t>
            </a:r>
            <a:r>
              <a:rPr lang="en-US" sz="2000" dirty="0" err="1"/>
              <a:t>vida</a:t>
            </a:r>
            <a:r>
              <a:rPr lang="en-US" sz="2000" dirty="0"/>
              <a:t>. </a:t>
            </a:r>
            <a:endParaRPr lang="en-CH" sz="2000" dirty="0"/>
          </a:p>
          <a:p>
            <a:pPr marL="0" indent="0">
              <a:buNone/>
            </a:pPr>
            <a:endParaRPr lang="en-CH" dirty="0"/>
          </a:p>
        </p:txBody>
      </p:sp>
      <p:sp>
        <p:nvSpPr>
          <p:cNvPr id="2" name="Title 1">
            <a:extLst>
              <a:ext uri="{FF2B5EF4-FFF2-40B4-BE49-F238E27FC236}">
                <a16:creationId xmlns:a16="http://schemas.microsoft.com/office/drawing/2014/main" id="{6D212A1D-BE4F-4572-90A1-07A7E441296A}"/>
              </a:ext>
            </a:extLst>
          </p:cNvPr>
          <p:cNvSpPr>
            <a:spLocks noGrp="1"/>
          </p:cNvSpPr>
          <p:nvPr>
            <p:ph type="title"/>
          </p:nvPr>
        </p:nvSpPr>
        <p:spPr>
          <a:xfrm>
            <a:off x="388630" y="514614"/>
            <a:ext cx="11803370" cy="432000"/>
          </a:xfrm>
        </p:spPr>
        <p:txBody>
          <a:bodyPr/>
          <a:lstStyle/>
          <a:p>
            <a:pPr algn="ctr"/>
            <a:r>
              <a:rPr lang="en-US" dirty="0" err="1"/>
              <a:t>Apresentação</a:t>
            </a:r>
            <a:r>
              <a:rPr lang="en-US" dirty="0"/>
              <a:t>: O que </a:t>
            </a:r>
            <a:r>
              <a:rPr lang="en-US" dirty="0" err="1"/>
              <a:t>sustenta</a:t>
            </a:r>
            <a:r>
              <a:rPr lang="en-US" dirty="0"/>
              <a:t> a </a:t>
            </a:r>
            <a:r>
              <a:rPr lang="en-US" dirty="0" err="1"/>
              <a:t>recuperação</a:t>
            </a:r>
            <a:r>
              <a:rPr lang="en-US" dirty="0"/>
              <a:t>? – 3</a:t>
            </a:r>
            <a:endParaRPr lang="en-CH" dirty="0"/>
          </a:p>
        </p:txBody>
      </p:sp>
    </p:spTree>
    <p:extLst>
      <p:ext uri="{BB962C8B-B14F-4D97-AF65-F5344CB8AC3E}">
        <p14:creationId xmlns:p14="http://schemas.microsoft.com/office/powerpoint/2010/main" val="14677675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8FD6F67-04DD-6147-A6DC-D7B93301752F}"/>
              </a:ext>
            </a:extLst>
          </p:cNvPr>
          <p:cNvSpPr>
            <a:spLocks noGrp="1"/>
          </p:cNvSpPr>
          <p:nvPr>
            <p:ph type="body" sz="quarter" idx="13"/>
          </p:nvPr>
        </p:nvSpPr>
        <p:spPr>
          <a:xfrm>
            <a:off x="607415" y="1437208"/>
            <a:ext cx="11174400" cy="360000"/>
          </a:xfrm>
        </p:spPr>
        <p:txBody>
          <a:bodyPr/>
          <a:lstStyle/>
          <a:p>
            <a:r>
              <a:rPr lang="en-US" kern="0" spc="0" dirty="0"/>
              <a:t>Como </a:t>
            </a:r>
            <a:r>
              <a:rPr lang="en-US" kern="0" spc="0" dirty="0" err="1"/>
              <a:t>é</a:t>
            </a:r>
            <a:r>
              <a:rPr lang="en-US" kern="0" spc="0" dirty="0"/>
              <a:t> um plano de </a:t>
            </a:r>
            <a:r>
              <a:rPr lang="en-US" kern="0" spc="0" dirty="0" err="1"/>
              <a:t>recuperação</a:t>
            </a:r>
            <a:r>
              <a:rPr lang="en-US" kern="0" spc="0" dirty="0"/>
              <a:t>?</a:t>
            </a:r>
          </a:p>
        </p:txBody>
      </p:sp>
      <p:sp>
        <p:nvSpPr>
          <p:cNvPr id="3" name="Content Placeholder 2">
            <a:extLst>
              <a:ext uri="{FF2B5EF4-FFF2-40B4-BE49-F238E27FC236}">
                <a16:creationId xmlns:a16="http://schemas.microsoft.com/office/drawing/2014/main" id="{C09A04F9-D03C-4D30-B532-121B1B00746A}"/>
              </a:ext>
            </a:extLst>
          </p:cNvPr>
          <p:cNvSpPr>
            <a:spLocks noGrp="1"/>
          </p:cNvSpPr>
          <p:nvPr>
            <p:ph sz="quarter" idx="14"/>
          </p:nvPr>
        </p:nvSpPr>
        <p:spPr>
          <a:xfrm>
            <a:off x="507183" y="2287802"/>
            <a:ext cx="11174412" cy="2659979"/>
          </a:xfrm>
        </p:spPr>
        <p:txBody>
          <a:bodyPr/>
          <a:lstStyle/>
          <a:p>
            <a:pPr algn="just">
              <a:lnSpc>
                <a:spcPct val="100000"/>
              </a:lnSpc>
              <a:spcBef>
                <a:spcPts val="600"/>
              </a:spcBef>
            </a:pPr>
            <a:r>
              <a:rPr lang="en-US" sz="2000" dirty="0"/>
              <a:t>Um plano de </a:t>
            </a:r>
            <a:r>
              <a:rPr lang="en-US" sz="2000" dirty="0" err="1"/>
              <a:t>recuperação</a:t>
            </a:r>
            <a:r>
              <a:rPr lang="en-US" sz="2000" dirty="0"/>
              <a:t> define </a:t>
            </a:r>
            <a:r>
              <a:rPr lang="en-US" sz="2000" dirty="0" err="1"/>
              <a:t>os</a:t>
            </a:r>
            <a:r>
              <a:rPr lang="en-US" sz="2000" dirty="0"/>
              <a:t> </a:t>
            </a:r>
            <a:r>
              <a:rPr lang="en-US" sz="2000" dirty="0" err="1"/>
              <a:t>objetivos</a:t>
            </a:r>
            <a:r>
              <a:rPr lang="en-US" sz="2000" dirty="0"/>
              <a:t> </a:t>
            </a:r>
            <a:r>
              <a:rPr lang="en-US" sz="2000" dirty="0" err="1"/>
              <a:t>pessoais</a:t>
            </a:r>
            <a:r>
              <a:rPr lang="en-US" sz="2000" dirty="0"/>
              <a:t> da </a:t>
            </a:r>
            <a:r>
              <a:rPr lang="en-US" sz="2000" dirty="0" err="1"/>
              <a:t>pessoa</a:t>
            </a:r>
            <a:r>
              <a:rPr lang="en-US" sz="2000" dirty="0"/>
              <a:t>.</a:t>
            </a:r>
          </a:p>
          <a:p>
            <a:pPr algn="just">
              <a:lnSpc>
                <a:spcPct val="100000"/>
              </a:lnSpc>
              <a:spcBef>
                <a:spcPts val="600"/>
              </a:spcBef>
            </a:pPr>
            <a:r>
              <a:rPr lang="en-US" sz="2000" dirty="0"/>
              <a:t>O plano define </a:t>
            </a:r>
            <a:r>
              <a:rPr lang="en-US" sz="2000" dirty="0" err="1"/>
              <a:t>como</a:t>
            </a:r>
            <a:r>
              <a:rPr lang="en-US" sz="2000" dirty="0"/>
              <a:t> a </a:t>
            </a:r>
            <a:r>
              <a:rPr lang="en-US" sz="2000" dirty="0" err="1"/>
              <a:t>pessoa</a:t>
            </a:r>
            <a:r>
              <a:rPr lang="en-US" sz="2000" dirty="0"/>
              <a:t> </a:t>
            </a:r>
            <a:r>
              <a:rPr lang="en-US" sz="2000" dirty="0" err="1"/>
              <a:t>irá</a:t>
            </a:r>
            <a:r>
              <a:rPr lang="en-US" sz="2000" dirty="0"/>
              <a:t> </a:t>
            </a:r>
            <a:r>
              <a:rPr lang="en-US" sz="2000" dirty="0" err="1"/>
              <a:t>trabalhar</a:t>
            </a:r>
            <a:r>
              <a:rPr lang="en-US" sz="2000" dirty="0"/>
              <a:t> para </a:t>
            </a:r>
            <a:r>
              <a:rPr lang="en-US" sz="2000" dirty="0" err="1"/>
              <a:t>atingir</a:t>
            </a:r>
            <a:r>
              <a:rPr lang="en-US" sz="2000" dirty="0"/>
              <a:t> esses </a:t>
            </a:r>
            <a:r>
              <a:rPr lang="en-US" sz="2000" dirty="0" err="1"/>
              <a:t>objetivos</a:t>
            </a:r>
            <a:r>
              <a:rPr lang="en-US" sz="2000" dirty="0"/>
              <a:t>.</a:t>
            </a:r>
          </a:p>
          <a:p>
            <a:pPr algn="just">
              <a:lnSpc>
                <a:spcPct val="100000"/>
              </a:lnSpc>
              <a:spcBef>
                <a:spcPts val="600"/>
              </a:spcBef>
            </a:pPr>
            <a:r>
              <a:rPr lang="en-US" sz="2000" dirty="0"/>
              <a:t>O plano </a:t>
            </a:r>
            <a:r>
              <a:rPr lang="en-US" sz="2000" dirty="0" err="1"/>
              <a:t>é</a:t>
            </a:r>
            <a:r>
              <a:rPr lang="en-US" sz="2000" dirty="0"/>
              <a:t> </a:t>
            </a:r>
            <a:r>
              <a:rPr lang="en-US" sz="2000" dirty="0" err="1"/>
              <a:t>elaborado</a:t>
            </a:r>
            <a:r>
              <a:rPr lang="en-US" sz="2000" dirty="0"/>
              <a:t> pela </a:t>
            </a:r>
            <a:r>
              <a:rPr lang="en-US" sz="2000" dirty="0" err="1"/>
              <a:t>própria</a:t>
            </a:r>
            <a:r>
              <a:rPr lang="en-US" sz="2000" dirty="0"/>
              <a:t> </a:t>
            </a:r>
            <a:r>
              <a:rPr lang="en-US" sz="2000" dirty="0" err="1"/>
              <a:t>pessoa</a:t>
            </a:r>
            <a:r>
              <a:rPr lang="en-US" sz="2000" dirty="0"/>
              <a:t> e </a:t>
            </a:r>
            <a:r>
              <a:rPr lang="en-US" sz="2000" dirty="0" err="1"/>
              <a:t>reflete</a:t>
            </a:r>
            <a:r>
              <a:rPr lang="en-US" sz="2000" dirty="0"/>
              <a:t> </a:t>
            </a:r>
            <a:r>
              <a:rPr lang="en-US" sz="2000" dirty="0" err="1"/>
              <a:t>suas</a:t>
            </a:r>
            <a:r>
              <a:rPr lang="en-US" sz="2000" dirty="0"/>
              <a:t> </a:t>
            </a:r>
            <a:r>
              <a:rPr lang="en-US" sz="2000" dirty="0" err="1"/>
              <a:t>escolhas</a:t>
            </a:r>
            <a:r>
              <a:rPr lang="en-US" sz="2000" dirty="0"/>
              <a:t>, </a:t>
            </a:r>
            <a:r>
              <a:rPr lang="en-US" sz="2000" dirty="0" err="1"/>
              <a:t>vontade</a:t>
            </a:r>
            <a:r>
              <a:rPr lang="en-US" sz="2000" dirty="0"/>
              <a:t> e </a:t>
            </a:r>
            <a:r>
              <a:rPr lang="en-US" sz="2000" dirty="0" err="1"/>
              <a:t>preferências</a:t>
            </a:r>
            <a:r>
              <a:rPr lang="en-US" sz="2000" dirty="0"/>
              <a:t> </a:t>
            </a:r>
            <a:r>
              <a:rPr lang="en-US" sz="2000" dirty="0" err="1"/>
              <a:t>em</a:t>
            </a:r>
            <a:r>
              <a:rPr lang="en-US" sz="2000" dirty="0"/>
              <a:t> </a:t>
            </a:r>
            <a:r>
              <a:rPr lang="en-US" sz="2000" dirty="0" err="1"/>
              <a:t>termos</a:t>
            </a:r>
            <a:r>
              <a:rPr lang="en-US" sz="2000" dirty="0"/>
              <a:t> de </a:t>
            </a:r>
            <a:r>
              <a:rPr lang="en-US" sz="2000" dirty="0" err="1"/>
              <a:t>apoio</a:t>
            </a:r>
            <a:r>
              <a:rPr lang="en-US" sz="2000" dirty="0"/>
              <a:t> e </a:t>
            </a:r>
            <a:r>
              <a:rPr lang="en-US" sz="2000" dirty="0" err="1"/>
              <a:t>cuidados</a:t>
            </a:r>
            <a:r>
              <a:rPr lang="en-US" sz="2000" dirty="0"/>
              <a:t>.</a:t>
            </a:r>
          </a:p>
          <a:p>
            <a:pPr algn="just">
              <a:lnSpc>
                <a:spcPct val="100000"/>
              </a:lnSpc>
              <a:spcBef>
                <a:spcPts val="600"/>
              </a:spcBef>
            </a:pPr>
            <a:r>
              <a:rPr lang="en-US" sz="2000" dirty="0"/>
              <a:t>Pode </a:t>
            </a:r>
            <a:r>
              <a:rPr lang="en-US" sz="2000" dirty="0" err="1"/>
              <a:t>incluir</a:t>
            </a:r>
            <a:r>
              <a:rPr lang="en-US" sz="2000" dirty="0"/>
              <a:t> um plano </a:t>
            </a:r>
            <a:r>
              <a:rPr lang="en-US" sz="2000" dirty="0" err="1"/>
              <a:t>pessoal</a:t>
            </a:r>
            <a:r>
              <a:rPr lang="en-US" sz="2000" dirty="0"/>
              <a:t> para lidar com </a:t>
            </a:r>
            <a:r>
              <a:rPr lang="en-US" sz="2000" dirty="0" err="1"/>
              <a:t>situações</a:t>
            </a:r>
            <a:r>
              <a:rPr lang="en-US" sz="2000" dirty="0"/>
              <a:t> de </a:t>
            </a:r>
            <a:r>
              <a:rPr lang="en-US" sz="2000" dirty="0" err="1"/>
              <a:t>angústia</a:t>
            </a:r>
            <a:r>
              <a:rPr lang="en-US" sz="2000" dirty="0"/>
              <a:t>.</a:t>
            </a:r>
          </a:p>
          <a:p>
            <a:pPr algn="just">
              <a:lnSpc>
                <a:spcPct val="100000"/>
              </a:lnSpc>
              <a:spcBef>
                <a:spcPts val="600"/>
              </a:spcBef>
            </a:pPr>
            <a:r>
              <a:rPr lang="en-US" sz="2000" dirty="0"/>
              <a:t>Um plano de </a:t>
            </a:r>
            <a:r>
              <a:rPr lang="en-US" sz="2000" dirty="0" err="1"/>
              <a:t>recuperação</a:t>
            </a:r>
            <a:r>
              <a:rPr lang="en-US" sz="2000" dirty="0"/>
              <a:t> </a:t>
            </a:r>
            <a:r>
              <a:rPr lang="en-US" sz="2000" dirty="0" err="1"/>
              <a:t>também</a:t>
            </a:r>
            <a:r>
              <a:rPr lang="en-US" sz="2000" dirty="0"/>
              <a:t> </a:t>
            </a:r>
            <a:r>
              <a:rPr lang="en-US" sz="2000" dirty="0" err="1"/>
              <a:t>pode</a:t>
            </a:r>
            <a:r>
              <a:rPr lang="en-US" sz="2000" dirty="0"/>
              <a:t> </a:t>
            </a:r>
            <a:r>
              <a:rPr lang="en-US" sz="2000" dirty="0" err="1"/>
              <a:t>incluir</a:t>
            </a:r>
            <a:r>
              <a:rPr lang="en-US" sz="2000" dirty="0"/>
              <a:t> </a:t>
            </a:r>
            <a:r>
              <a:rPr lang="en-US" sz="2000" dirty="0" err="1"/>
              <a:t>diretrizes</a:t>
            </a:r>
            <a:r>
              <a:rPr lang="en-US" sz="2000" dirty="0"/>
              <a:t> </a:t>
            </a:r>
            <a:r>
              <a:rPr lang="en-US" sz="2000" dirty="0" err="1"/>
              <a:t>antecipadas</a:t>
            </a:r>
            <a:r>
              <a:rPr lang="en-US" sz="2000" dirty="0"/>
              <a:t> </a:t>
            </a:r>
            <a:r>
              <a:rPr lang="en-US" sz="2000" dirty="0" err="1"/>
              <a:t>sobre</a:t>
            </a:r>
            <a:r>
              <a:rPr lang="en-US" sz="2000" dirty="0"/>
              <a:t> </a:t>
            </a:r>
            <a:r>
              <a:rPr lang="en-US" sz="2000" dirty="0" err="1"/>
              <a:t>cuidados</a:t>
            </a:r>
            <a:r>
              <a:rPr lang="en-US" sz="2000" dirty="0"/>
              <a:t> e </a:t>
            </a:r>
            <a:r>
              <a:rPr lang="en-US" sz="2000" dirty="0" err="1"/>
              <a:t>tratamento</a:t>
            </a:r>
            <a:r>
              <a:rPr lang="en-US" sz="2000" dirty="0"/>
              <a:t>.</a:t>
            </a:r>
            <a:endParaRPr lang="en-CH" sz="2000" dirty="0"/>
          </a:p>
        </p:txBody>
      </p:sp>
      <p:sp>
        <p:nvSpPr>
          <p:cNvPr id="2" name="Title 1">
            <a:extLst>
              <a:ext uri="{FF2B5EF4-FFF2-40B4-BE49-F238E27FC236}">
                <a16:creationId xmlns:a16="http://schemas.microsoft.com/office/drawing/2014/main" id="{5EAF753E-D3BD-40F0-BB1E-DE1C837D0D0B}"/>
              </a:ext>
            </a:extLst>
          </p:cNvPr>
          <p:cNvSpPr>
            <a:spLocks noGrp="1"/>
          </p:cNvSpPr>
          <p:nvPr>
            <p:ph type="title"/>
          </p:nvPr>
        </p:nvSpPr>
        <p:spPr>
          <a:xfrm>
            <a:off x="388630" y="514614"/>
            <a:ext cx="11803370" cy="432000"/>
          </a:xfrm>
        </p:spPr>
        <p:txBody>
          <a:bodyPr/>
          <a:lstStyle/>
          <a:p>
            <a:pPr algn="ctr"/>
            <a:r>
              <a:rPr lang="en-US" dirty="0" err="1"/>
              <a:t>Apresentação</a:t>
            </a:r>
            <a:r>
              <a:rPr lang="en-US" dirty="0"/>
              <a:t>: O que </a:t>
            </a:r>
            <a:r>
              <a:rPr lang="en-US" dirty="0" err="1"/>
              <a:t>sustenta</a:t>
            </a:r>
            <a:r>
              <a:rPr lang="en-US" dirty="0"/>
              <a:t> a </a:t>
            </a:r>
            <a:r>
              <a:rPr lang="en-US" dirty="0" err="1"/>
              <a:t>recuperação</a:t>
            </a:r>
            <a:r>
              <a:rPr lang="en-US" dirty="0"/>
              <a:t>? – 4</a:t>
            </a:r>
            <a:endParaRPr lang="en-CH" dirty="0"/>
          </a:p>
        </p:txBody>
      </p:sp>
    </p:spTree>
    <p:extLst>
      <p:ext uri="{BB962C8B-B14F-4D97-AF65-F5344CB8AC3E}">
        <p14:creationId xmlns:p14="http://schemas.microsoft.com/office/powerpoint/2010/main" val="18707394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A97A21-24D2-4CBD-8F5C-0AAFA65792C6}"/>
              </a:ext>
            </a:extLst>
          </p:cNvPr>
          <p:cNvSpPr>
            <a:spLocks noGrp="1"/>
          </p:cNvSpPr>
          <p:nvPr>
            <p:ph sz="quarter" idx="14"/>
          </p:nvPr>
        </p:nvSpPr>
        <p:spPr>
          <a:xfrm>
            <a:off x="508794" y="1877833"/>
            <a:ext cx="11174412" cy="1917812"/>
          </a:xfrm>
        </p:spPr>
        <p:txBody>
          <a:bodyPr/>
          <a:lstStyle/>
          <a:p>
            <a:pPr marL="0" indent="0">
              <a:buNone/>
            </a:pPr>
            <a:endParaRPr lang="en-US" b="1" i="1" dirty="0"/>
          </a:p>
          <a:p>
            <a:pPr marL="0" indent="0">
              <a:buNone/>
            </a:pPr>
            <a:endParaRPr lang="en-US" b="1" i="1" dirty="0"/>
          </a:p>
          <a:p>
            <a:pPr marL="0" indent="0">
              <a:buNone/>
            </a:pPr>
            <a:endParaRPr lang="en-US" b="1" i="1" dirty="0"/>
          </a:p>
          <a:p>
            <a:pPr marL="0" indent="0" algn="ctr">
              <a:buNone/>
            </a:pPr>
            <a:r>
              <a:rPr lang="en-US" sz="2500" b="1" i="1" dirty="0"/>
              <a:t>Como as </a:t>
            </a:r>
            <a:r>
              <a:rPr lang="en-US" sz="2500" b="1" i="1" dirty="0" err="1"/>
              <a:t>pessoas</a:t>
            </a:r>
            <a:r>
              <a:rPr lang="en-US" sz="2500" b="1" i="1" dirty="0"/>
              <a:t> </a:t>
            </a:r>
            <a:r>
              <a:rPr lang="en-US" sz="2500" b="1" i="1" dirty="0" err="1"/>
              <a:t>podem</a:t>
            </a:r>
            <a:r>
              <a:rPr lang="en-US" sz="2500" b="1" i="1" dirty="0"/>
              <a:t> </a:t>
            </a:r>
            <a:r>
              <a:rPr lang="en-US" sz="2500" b="1" i="1" dirty="0" err="1"/>
              <a:t>promover</a:t>
            </a:r>
            <a:r>
              <a:rPr lang="en-US" sz="2500" b="1" i="1" dirty="0"/>
              <a:t> </a:t>
            </a:r>
            <a:r>
              <a:rPr lang="en-US" sz="2500" b="1" i="1" dirty="0" err="1"/>
              <a:t>sua</a:t>
            </a:r>
            <a:r>
              <a:rPr lang="en-US" sz="2500" b="1" i="1" dirty="0"/>
              <a:t> </a:t>
            </a:r>
            <a:r>
              <a:rPr lang="en-US" sz="2500" b="1" i="1" dirty="0" err="1"/>
              <a:t>própria</a:t>
            </a:r>
            <a:r>
              <a:rPr lang="en-US" sz="2500" b="1" i="1" dirty="0"/>
              <a:t> </a:t>
            </a:r>
            <a:r>
              <a:rPr lang="en-US" sz="2500" b="1" i="1" dirty="0" err="1"/>
              <a:t>recuperação</a:t>
            </a:r>
            <a:r>
              <a:rPr lang="en-US" sz="2500" b="1" i="1" dirty="0"/>
              <a:t>?</a:t>
            </a:r>
          </a:p>
          <a:p>
            <a:endParaRPr lang="en-US" dirty="0"/>
          </a:p>
          <a:p>
            <a:endParaRPr lang="en-CH" dirty="0"/>
          </a:p>
        </p:txBody>
      </p:sp>
      <p:sp>
        <p:nvSpPr>
          <p:cNvPr id="2" name="Title 1">
            <a:extLst>
              <a:ext uri="{FF2B5EF4-FFF2-40B4-BE49-F238E27FC236}">
                <a16:creationId xmlns:a16="http://schemas.microsoft.com/office/drawing/2014/main" id="{A89786F5-D502-43D9-B354-E802879E0446}"/>
              </a:ext>
            </a:extLst>
          </p:cNvPr>
          <p:cNvSpPr>
            <a:spLocks noGrp="1"/>
          </p:cNvSpPr>
          <p:nvPr>
            <p:ph type="title"/>
          </p:nvPr>
        </p:nvSpPr>
        <p:spPr>
          <a:xfrm>
            <a:off x="388629" y="514614"/>
            <a:ext cx="11292977" cy="332198"/>
          </a:xfrm>
        </p:spPr>
        <p:txBody>
          <a:bodyPr/>
          <a:lstStyle/>
          <a:p>
            <a:pPr algn="ctr"/>
            <a:r>
              <a:rPr lang="en-US" dirty="0" err="1"/>
              <a:t>Exercício</a:t>
            </a:r>
            <a:r>
              <a:rPr lang="en-US" dirty="0"/>
              <a:t> 4.1: O </a:t>
            </a:r>
            <a:r>
              <a:rPr lang="en-US" dirty="0" err="1"/>
              <a:t>papel</a:t>
            </a:r>
            <a:r>
              <a:rPr lang="en-US" dirty="0"/>
              <a:t> do </a:t>
            </a:r>
            <a:r>
              <a:rPr lang="en-US" dirty="0" err="1"/>
              <a:t>indivíduo</a:t>
            </a:r>
            <a:r>
              <a:rPr lang="en-US" dirty="0"/>
              <a:t>, </a:t>
            </a:r>
            <a:r>
              <a:rPr lang="en-US" dirty="0" err="1"/>
              <a:t>bem</a:t>
            </a:r>
            <a:r>
              <a:rPr lang="en-US" dirty="0"/>
              <a:t> </a:t>
            </a:r>
            <a:r>
              <a:rPr lang="en-US" dirty="0" err="1"/>
              <a:t>como</a:t>
            </a:r>
            <a:r>
              <a:rPr lang="en-US" dirty="0"/>
              <a:t> das </a:t>
            </a:r>
            <a:r>
              <a:rPr lang="en-US" dirty="0" err="1"/>
              <a:t>famílias</a:t>
            </a:r>
            <a:r>
              <a:rPr lang="en-US" dirty="0"/>
              <a:t>, amigos e outros </a:t>
            </a:r>
            <a:r>
              <a:rPr lang="en-US" dirty="0" err="1"/>
              <a:t>apoiadores</a:t>
            </a:r>
            <a:r>
              <a:rPr lang="en-US" dirty="0"/>
              <a:t> </a:t>
            </a:r>
            <a:r>
              <a:rPr lang="en-US" dirty="0" err="1"/>
              <a:t>na</a:t>
            </a:r>
            <a:r>
              <a:rPr lang="en-US" dirty="0"/>
              <a:t> </a:t>
            </a:r>
            <a:r>
              <a:rPr lang="en-US" dirty="0" err="1"/>
              <a:t>promoção</a:t>
            </a:r>
            <a:r>
              <a:rPr lang="en-US" dirty="0"/>
              <a:t> da </a:t>
            </a:r>
            <a:r>
              <a:rPr lang="en-US" dirty="0" err="1"/>
              <a:t>recuperação</a:t>
            </a:r>
            <a:r>
              <a:rPr lang="en-US" dirty="0"/>
              <a:t> - 1</a:t>
            </a:r>
            <a:endParaRPr lang="en-CH" dirty="0"/>
          </a:p>
        </p:txBody>
      </p:sp>
    </p:spTree>
    <p:extLst>
      <p:ext uri="{BB962C8B-B14F-4D97-AF65-F5344CB8AC3E}">
        <p14:creationId xmlns:p14="http://schemas.microsoft.com/office/powerpoint/2010/main" val="20576528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B92BEF-144A-47B2-AF29-8ED459C6FB09}"/>
              </a:ext>
            </a:extLst>
          </p:cNvPr>
          <p:cNvSpPr>
            <a:spLocks noGrp="1"/>
          </p:cNvSpPr>
          <p:nvPr>
            <p:ph sz="quarter" idx="14"/>
          </p:nvPr>
        </p:nvSpPr>
        <p:spPr>
          <a:xfrm>
            <a:off x="508794" y="1954060"/>
            <a:ext cx="11174412" cy="2129426"/>
          </a:xfrm>
        </p:spPr>
        <p:txBody>
          <a:bodyPr/>
          <a:lstStyle/>
          <a:p>
            <a:pPr lvl="0"/>
            <a:endParaRPr lang="en-GB" dirty="0"/>
          </a:p>
          <a:p>
            <a:pPr marL="0" lvl="0" indent="0">
              <a:buNone/>
            </a:pPr>
            <a:endParaRPr lang="en-GB" sz="2500" b="1" i="1" dirty="0"/>
          </a:p>
          <a:p>
            <a:pPr marL="0" lvl="0" indent="0">
              <a:buNone/>
            </a:pPr>
            <a:endParaRPr lang="en-GB" sz="2500" b="1" i="1" dirty="0"/>
          </a:p>
          <a:p>
            <a:pPr marL="0" lvl="0" indent="0" algn="ctr">
              <a:buNone/>
            </a:pPr>
            <a:r>
              <a:rPr lang="en-GB" sz="2500" b="1" i="1" dirty="0"/>
              <a:t>Como as </a:t>
            </a:r>
            <a:r>
              <a:rPr lang="en-GB" sz="2500" b="1" i="1" dirty="0" err="1"/>
              <a:t>famílias</a:t>
            </a:r>
            <a:r>
              <a:rPr lang="en-GB" sz="2500" b="1" i="1" dirty="0"/>
              <a:t> e outros </a:t>
            </a:r>
            <a:r>
              <a:rPr lang="en-GB" sz="2500" b="1" i="1" dirty="0" err="1"/>
              <a:t>apoiadores</a:t>
            </a:r>
            <a:r>
              <a:rPr lang="en-GB" sz="2500" b="1" i="1" dirty="0"/>
              <a:t> </a:t>
            </a:r>
            <a:r>
              <a:rPr lang="en-GB" sz="2500" b="1" i="1" dirty="0" err="1"/>
              <a:t>podem</a:t>
            </a:r>
            <a:r>
              <a:rPr lang="en-GB" sz="2500" b="1" i="1" dirty="0"/>
              <a:t> </a:t>
            </a:r>
            <a:r>
              <a:rPr lang="en-GB" sz="2500" b="1" i="1" dirty="0" err="1"/>
              <a:t>promover</a:t>
            </a:r>
            <a:r>
              <a:rPr lang="en-GB" sz="2500" b="1" i="1" dirty="0"/>
              <a:t> a </a:t>
            </a:r>
            <a:r>
              <a:rPr lang="en-GB" sz="2500" b="1" i="1" dirty="0" err="1"/>
              <a:t>recuperação</a:t>
            </a:r>
            <a:r>
              <a:rPr lang="en-GB" sz="2500" b="1" i="1" dirty="0"/>
              <a:t>?</a:t>
            </a:r>
            <a:endParaRPr lang="en-CH" dirty="0"/>
          </a:p>
        </p:txBody>
      </p:sp>
      <p:sp>
        <p:nvSpPr>
          <p:cNvPr id="2" name="Title 1">
            <a:extLst>
              <a:ext uri="{FF2B5EF4-FFF2-40B4-BE49-F238E27FC236}">
                <a16:creationId xmlns:a16="http://schemas.microsoft.com/office/drawing/2014/main" id="{42B71330-D6D8-4FDE-8079-8D51B7613CDC}"/>
              </a:ext>
            </a:extLst>
          </p:cNvPr>
          <p:cNvSpPr>
            <a:spLocks noGrp="1"/>
          </p:cNvSpPr>
          <p:nvPr>
            <p:ph type="title"/>
          </p:nvPr>
        </p:nvSpPr>
        <p:spPr>
          <a:xfrm>
            <a:off x="717813" y="414812"/>
            <a:ext cx="10963793" cy="243556"/>
          </a:xfrm>
        </p:spPr>
        <p:txBody>
          <a:bodyPr/>
          <a:lstStyle/>
          <a:p>
            <a:pPr algn="ctr"/>
            <a:r>
              <a:rPr lang="en-US" dirty="0" err="1"/>
              <a:t>Exercício</a:t>
            </a:r>
            <a:r>
              <a:rPr lang="en-US" dirty="0"/>
              <a:t> 4.1: O </a:t>
            </a:r>
            <a:r>
              <a:rPr lang="en-US" dirty="0" err="1"/>
              <a:t>papel</a:t>
            </a:r>
            <a:r>
              <a:rPr lang="en-US" dirty="0"/>
              <a:t> do </a:t>
            </a:r>
            <a:r>
              <a:rPr lang="en-US" dirty="0" err="1"/>
              <a:t>indivíduo</a:t>
            </a:r>
            <a:r>
              <a:rPr lang="en-US" dirty="0"/>
              <a:t>, </a:t>
            </a:r>
            <a:r>
              <a:rPr lang="en-US" dirty="0" err="1"/>
              <a:t>bem</a:t>
            </a:r>
            <a:r>
              <a:rPr lang="en-US" dirty="0"/>
              <a:t> </a:t>
            </a:r>
            <a:r>
              <a:rPr lang="en-US" dirty="0" err="1"/>
              <a:t>como</a:t>
            </a:r>
            <a:r>
              <a:rPr lang="en-US" dirty="0"/>
              <a:t> das </a:t>
            </a:r>
            <a:r>
              <a:rPr lang="en-US" dirty="0" err="1"/>
              <a:t>famílias</a:t>
            </a:r>
            <a:r>
              <a:rPr lang="en-US" dirty="0"/>
              <a:t>, amigos e outros </a:t>
            </a:r>
            <a:r>
              <a:rPr lang="en-US" dirty="0" err="1"/>
              <a:t>apoiadores</a:t>
            </a:r>
            <a:r>
              <a:rPr lang="en-US" dirty="0"/>
              <a:t> </a:t>
            </a:r>
            <a:r>
              <a:rPr lang="en-US" dirty="0" err="1"/>
              <a:t>na</a:t>
            </a:r>
            <a:r>
              <a:rPr lang="en-US" dirty="0"/>
              <a:t> </a:t>
            </a:r>
            <a:r>
              <a:rPr lang="en-US" dirty="0" err="1"/>
              <a:t>promoção</a:t>
            </a:r>
            <a:r>
              <a:rPr lang="en-US" dirty="0"/>
              <a:t> da </a:t>
            </a:r>
            <a:r>
              <a:rPr lang="en-US" dirty="0" err="1"/>
              <a:t>recuperação</a:t>
            </a:r>
            <a:r>
              <a:rPr lang="en-US" dirty="0"/>
              <a:t> - 2</a:t>
            </a:r>
            <a:endParaRPr lang="en-CH" dirty="0"/>
          </a:p>
        </p:txBody>
      </p:sp>
    </p:spTree>
    <p:extLst>
      <p:ext uri="{BB962C8B-B14F-4D97-AF65-F5344CB8AC3E}">
        <p14:creationId xmlns:p14="http://schemas.microsoft.com/office/powerpoint/2010/main" val="2694089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414FF9-9317-45AB-A0C9-8828E6CA9422}"/>
              </a:ext>
            </a:extLst>
          </p:cNvPr>
          <p:cNvSpPr>
            <a:spLocks noGrp="1"/>
          </p:cNvSpPr>
          <p:nvPr>
            <p:ph sz="quarter" idx="14"/>
          </p:nvPr>
        </p:nvSpPr>
        <p:spPr>
          <a:xfrm>
            <a:off x="675210" y="2237698"/>
            <a:ext cx="11174412" cy="2058729"/>
          </a:xfrm>
        </p:spPr>
        <p:txBody>
          <a:bodyPr>
            <a:normAutofit/>
          </a:bodyPr>
          <a:lstStyle/>
          <a:p>
            <a:pPr algn="just"/>
            <a:r>
              <a:rPr lang="en-GB" sz="2000" b="1" dirty="0"/>
              <a:t>Tema 1: </a:t>
            </a:r>
            <a:r>
              <a:rPr lang="en-GB" sz="2000" dirty="0"/>
              <a:t>O que </a:t>
            </a:r>
            <a:r>
              <a:rPr lang="en-GB" sz="2000" dirty="0" err="1"/>
              <a:t>é</a:t>
            </a:r>
            <a:r>
              <a:rPr lang="en-GB" sz="2000" dirty="0"/>
              <a:t> </a:t>
            </a:r>
            <a:r>
              <a:rPr lang="en-GB" sz="2000" dirty="0" err="1"/>
              <a:t>saúde</a:t>
            </a:r>
            <a:r>
              <a:rPr lang="en-GB" sz="2000" dirty="0"/>
              <a:t> mental?</a:t>
            </a:r>
          </a:p>
          <a:p>
            <a:pPr algn="just"/>
            <a:r>
              <a:rPr lang="en-GB" sz="2000" b="1" dirty="0"/>
              <a:t>Tema 2: </a:t>
            </a:r>
            <a:r>
              <a:rPr lang="en-GB" sz="2000" dirty="0" err="1"/>
              <a:t>Promovendo</a:t>
            </a:r>
            <a:r>
              <a:rPr lang="en-GB" sz="2000" dirty="0"/>
              <a:t> o </a:t>
            </a:r>
            <a:r>
              <a:rPr lang="en-GB" sz="2000" dirty="0" err="1"/>
              <a:t>direito</a:t>
            </a:r>
            <a:r>
              <a:rPr lang="en-GB" sz="2000" dirty="0"/>
              <a:t> à </a:t>
            </a:r>
            <a:r>
              <a:rPr lang="en-GB" sz="2000" dirty="0" err="1"/>
              <a:t>saúde</a:t>
            </a:r>
            <a:r>
              <a:rPr lang="en-GB" sz="2000" dirty="0"/>
              <a:t> </a:t>
            </a:r>
            <a:r>
              <a:rPr lang="en-GB" sz="2000" dirty="0" err="1"/>
              <a:t>em</a:t>
            </a:r>
            <a:r>
              <a:rPr lang="en-GB" sz="2000" dirty="0"/>
              <a:t> </a:t>
            </a:r>
            <a:r>
              <a:rPr lang="en-GB" sz="2000" dirty="0" err="1"/>
              <a:t>serviços</a:t>
            </a:r>
            <a:r>
              <a:rPr lang="en-GB" sz="2000" dirty="0"/>
              <a:t> de </a:t>
            </a:r>
            <a:r>
              <a:rPr lang="en-GB" sz="2000" dirty="0" err="1"/>
              <a:t>saúde</a:t>
            </a:r>
            <a:r>
              <a:rPr lang="en-GB" sz="2000" dirty="0"/>
              <a:t> mental e </a:t>
            </a:r>
            <a:r>
              <a:rPr lang="en-GB" sz="2000" dirty="0" err="1"/>
              <a:t>sociais</a:t>
            </a:r>
            <a:endParaRPr lang="en-GB" sz="2000" dirty="0"/>
          </a:p>
          <a:p>
            <a:pPr algn="just"/>
            <a:r>
              <a:rPr lang="en-GB" sz="2000" b="1" dirty="0"/>
              <a:t>Tema 3: </a:t>
            </a:r>
            <a:r>
              <a:rPr lang="en-GB" sz="2000" dirty="0"/>
              <a:t>O que </a:t>
            </a:r>
            <a:r>
              <a:rPr lang="en-GB" sz="2000" dirty="0" err="1"/>
              <a:t>é</a:t>
            </a:r>
            <a:r>
              <a:rPr lang="en-GB" sz="2000" dirty="0"/>
              <a:t> </a:t>
            </a:r>
            <a:r>
              <a:rPr lang="en-GB" sz="2000" dirty="0" err="1"/>
              <a:t>recuperação</a:t>
            </a:r>
            <a:r>
              <a:rPr lang="en-GB" sz="2000" dirty="0"/>
              <a:t>?</a:t>
            </a:r>
          </a:p>
          <a:p>
            <a:pPr algn="just"/>
            <a:r>
              <a:rPr lang="en-GB" sz="2000" b="1" dirty="0"/>
              <a:t>Tema 4: </a:t>
            </a:r>
            <a:r>
              <a:rPr lang="en-GB" sz="2000" dirty="0" err="1"/>
              <a:t>Promovendo</a:t>
            </a:r>
            <a:r>
              <a:rPr lang="en-GB" sz="2000" dirty="0"/>
              <a:t> a </a:t>
            </a:r>
            <a:r>
              <a:rPr lang="en-GB" sz="2000" dirty="0" err="1"/>
              <a:t>recuperação</a:t>
            </a:r>
            <a:endParaRPr lang="en-GB" sz="2000" dirty="0"/>
          </a:p>
          <a:p>
            <a:pPr algn="just"/>
            <a:r>
              <a:rPr lang="en-GB" sz="2000" b="1" dirty="0"/>
              <a:t>Tema 5: </a:t>
            </a:r>
            <a:r>
              <a:rPr lang="en-GB" sz="2000" dirty="0"/>
              <a:t>O </a:t>
            </a:r>
            <a:r>
              <a:rPr lang="en-GB" sz="2000" dirty="0" err="1"/>
              <a:t>papel</a:t>
            </a:r>
            <a:r>
              <a:rPr lang="en-GB" sz="2000" dirty="0"/>
              <a:t> dos </a:t>
            </a:r>
            <a:r>
              <a:rPr lang="en-GB" sz="2000" dirty="0" err="1"/>
              <a:t>profissionais</a:t>
            </a:r>
            <a:r>
              <a:rPr lang="en-GB" sz="2000" dirty="0"/>
              <a:t> e dos </a:t>
            </a:r>
            <a:r>
              <a:rPr lang="en-GB" sz="2000" dirty="0" err="1"/>
              <a:t>serviços</a:t>
            </a:r>
            <a:r>
              <a:rPr lang="en-GB" sz="2000" dirty="0"/>
              <a:t> de </a:t>
            </a:r>
            <a:r>
              <a:rPr lang="en-GB" sz="2000" dirty="0" err="1"/>
              <a:t>saúde</a:t>
            </a:r>
            <a:r>
              <a:rPr lang="en-GB" sz="2000" dirty="0"/>
              <a:t> mental e </a:t>
            </a:r>
            <a:r>
              <a:rPr lang="en-GB" sz="2000" dirty="0" err="1"/>
              <a:t>sociais</a:t>
            </a:r>
            <a:r>
              <a:rPr lang="en-GB" sz="2000" dirty="0"/>
              <a:t> </a:t>
            </a:r>
            <a:r>
              <a:rPr lang="en-GB" sz="2000" dirty="0" err="1"/>
              <a:t>na</a:t>
            </a:r>
            <a:r>
              <a:rPr lang="en-GB" sz="2000" dirty="0"/>
              <a:t> </a:t>
            </a:r>
            <a:r>
              <a:rPr lang="en-GB" sz="2000" dirty="0" err="1"/>
              <a:t>promoção</a:t>
            </a:r>
            <a:r>
              <a:rPr lang="en-GB" sz="2000" dirty="0"/>
              <a:t> da </a:t>
            </a:r>
            <a:r>
              <a:rPr lang="en-GB" sz="2000" dirty="0" err="1"/>
              <a:t>recuperação</a:t>
            </a:r>
            <a:endParaRPr lang="en-CH" sz="2000" dirty="0"/>
          </a:p>
        </p:txBody>
      </p:sp>
      <p:sp>
        <p:nvSpPr>
          <p:cNvPr id="2" name="Title 1">
            <a:extLst>
              <a:ext uri="{FF2B5EF4-FFF2-40B4-BE49-F238E27FC236}">
                <a16:creationId xmlns:a16="http://schemas.microsoft.com/office/drawing/2014/main" id="{F71D3309-56BA-48DD-9E34-2826BF82FE7D}"/>
              </a:ext>
            </a:extLst>
          </p:cNvPr>
          <p:cNvSpPr>
            <a:spLocks noGrp="1"/>
          </p:cNvSpPr>
          <p:nvPr>
            <p:ph type="title"/>
          </p:nvPr>
        </p:nvSpPr>
        <p:spPr>
          <a:xfrm>
            <a:off x="388630" y="514614"/>
            <a:ext cx="11460992" cy="432000"/>
          </a:xfrm>
        </p:spPr>
        <p:txBody>
          <a:bodyPr/>
          <a:lstStyle/>
          <a:p>
            <a:pPr algn="ctr"/>
            <a:r>
              <a:rPr lang="en-US" dirty="0"/>
              <a:t>Temas </a:t>
            </a:r>
            <a:r>
              <a:rPr lang="en-US" dirty="0" err="1"/>
              <a:t>abordados</a:t>
            </a:r>
            <a:r>
              <a:rPr lang="en-US" dirty="0"/>
              <a:t> </a:t>
            </a:r>
            <a:r>
              <a:rPr lang="en-US" dirty="0" err="1"/>
              <a:t>neste</a:t>
            </a:r>
            <a:r>
              <a:rPr lang="en-US" dirty="0"/>
              <a:t> </a:t>
            </a:r>
            <a:r>
              <a:rPr lang="en-US" dirty="0" err="1"/>
              <a:t>módulo</a:t>
            </a:r>
            <a:endParaRPr lang="en-CH" b="1" dirty="0"/>
          </a:p>
        </p:txBody>
      </p:sp>
    </p:spTree>
    <p:extLst>
      <p:ext uri="{BB962C8B-B14F-4D97-AF65-F5344CB8AC3E}">
        <p14:creationId xmlns:p14="http://schemas.microsoft.com/office/powerpoint/2010/main" val="39471763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15DF1F-9931-4405-AC2A-9396C3AC1890}"/>
              </a:ext>
            </a:extLst>
          </p:cNvPr>
          <p:cNvSpPr>
            <a:spLocks noGrp="1"/>
          </p:cNvSpPr>
          <p:nvPr>
            <p:ph sz="quarter" idx="14"/>
          </p:nvPr>
        </p:nvSpPr>
        <p:spPr>
          <a:xfrm>
            <a:off x="508794" y="1943188"/>
            <a:ext cx="11174412" cy="1332220"/>
          </a:xfrm>
        </p:spPr>
        <p:txBody>
          <a:bodyPr/>
          <a:lstStyle/>
          <a:p>
            <a:pPr>
              <a:lnSpc>
                <a:spcPct val="100000"/>
              </a:lnSpc>
              <a:spcBef>
                <a:spcPts val="600"/>
              </a:spcBef>
            </a:pPr>
            <a:r>
              <a:rPr lang="en-US" sz="2000" dirty="0"/>
              <a:t>Celia Brown: </a:t>
            </a:r>
            <a:r>
              <a:rPr lang="en-US" sz="2000" dirty="0">
                <a:hlinkClick r:id="rId3"/>
              </a:rPr>
              <a:t>https://youtu.be/7cEj_rE5Z-c</a:t>
            </a:r>
            <a:endParaRPr lang="en-US" sz="2000" dirty="0"/>
          </a:p>
          <a:p>
            <a:pPr>
              <a:lnSpc>
                <a:spcPct val="100000"/>
              </a:lnSpc>
              <a:spcBef>
                <a:spcPts val="600"/>
              </a:spcBef>
            </a:pPr>
            <a:r>
              <a:rPr lang="en-US" sz="2000" dirty="0"/>
              <a:t>Oryx Cohen: </a:t>
            </a:r>
            <a:r>
              <a:rPr lang="en-US" sz="2000" dirty="0">
                <a:hlinkClick r:id="rId4"/>
              </a:rPr>
              <a:t>https://youtu.be/0k0odQZZlBI</a:t>
            </a:r>
            <a:r>
              <a:rPr lang="en-US" sz="2000" dirty="0"/>
              <a:t> </a:t>
            </a:r>
          </a:p>
          <a:p>
            <a:pPr>
              <a:lnSpc>
                <a:spcPct val="100000"/>
              </a:lnSpc>
              <a:spcBef>
                <a:spcPts val="600"/>
              </a:spcBef>
            </a:pPr>
            <a:r>
              <a:rPr lang="en-US" sz="2000" dirty="0"/>
              <a:t>Sera </a:t>
            </a:r>
            <a:r>
              <a:rPr lang="en-US" sz="2000" dirty="0" err="1"/>
              <a:t>Davidow</a:t>
            </a:r>
            <a:r>
              <a:rPr lang="en-US" sz="2000" dirty="0"/>
              <a:t>: </a:t>
            </a:r>
            <a:r>
              <a:rPr lang="en-US" sz="2000" dirty="0">
                <a:hlinkClick r:id="rId5"/>
              </a:rPr>
              <a:t>https://youtu.be/IEvYDb7f7dk</a:t>
            </a:r>
            <a:r>
              <a:rPr lang="en-US" sz="2000" dirty="0"/>
              <a:t> </a:t>
            </a:r>
            <a:endParaRPr lang="en-CH" sz="2000" dirty="0"/>
          </a:p>
        </p:txBody>
      </p:sp>
      <p:sp>
        <p:nvSpPr>
          <p:cNvPr id="2" name="Title 1">
            <a:extLst>
              <a:ext uri="{FF2B5EF4-FFF2-40B4-BE49-F238E27FC236}">
                <a16:creationId xmlns:a16="http://schemas.microsoft.com/office/drawing/2014/main" id="{BF5FD1FC-59D0-46FB-8D40-CD66D7559311}"/>
              </a:ext>
            </a:extLst>
          </p:cNvPr>
          <p:cNvSpPr>
            <a:spLocks noGrp="1"/>
          </p:cNvSpPr>
          <p:nvPr>
            <p:ph type="title"/>
          </p:nvPr>
        </p:nvSpPr>
        <p:spPr>
          <a:xfrm>
            <a:off x="388629" y="514614"/>
            <a:ext cx="11035107" cy="432000"/>
          </a:xfrm>
        </p:spPr>
        <p:txBody>
          <a:bodyPr/>
          <a:lstStyle/>
          <a:p>
            <a:pPr algn="ctr"/>
            <a:r>
              <a:rPr lang="en-GB" dirty="0" err="1"/>
              <a:t>Exercício</a:t>
            </a:r>
            <a:r>
              <a:rPr lang="en-GB" dirty="0"/>
              <a:t> 4.2: </a:t>
            </a:r>
            <a:r>
              <a:rPr lang="pt-BR" dirty="0"/>
              <a:t>Histórias de recuperação pessoal </a:t>
            </a:r>
            <a:br>
              <a:rPr lang="pt-BR" dirty="0"/>
            </a:br>
            <a:endParaRPr lang="en-CH" dirty="0"/>
          </a:p>
        </p:txBody>
      </p:sp>
    </p:spTree>
    <p:extLst>
      <p:ext uri="{BB962C8B-B14F-4D97-AF65-F5344CB8AC3E}">
        <p14:creationId xmlns:p14="http://schemas.microsoft.com/office/powerpoint/2010/main" val="33554788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EB0F1-AC13-4740-BF04-2570523C5195}"/>
              </a:ext>
            </a:extLst>
          </p:cNvPr>
          <p:cNvSpPr>
            <a:spLocks noGrp="1"/>
          </p:cNvSpPr>
          <p:nvPr>
            <p:ph type="title"/>
          </p:nvPr>
        </p:nvSpPr>
        <p:spPr>
          <a:xfrm>
            <a:off x="451723" y="2126056"/>
            <a:ext cx="11288554" cy="429254"/>
          </a:xfrm>
        </p:spPr>
        <p:txBody>
          <a:bodyPr/>
          <a:lstStyle/>
          <a:p>
            <a:pPr algn="ctr"/>
            <a:r>
              <a:rPr lang="en-GB" dirty="0"/>
              <a:t>Tema 5: O </a:t>
            </a:r>
            <a:r>
              <a:rPr lang="en-GB" dirty="0" err="1"/>
              <a:t>papel</a:t>
            </a:r>
            <a:r>
              <a:rPr lang="en-GB" dirty="0"/>
              <a:t> dos </a:t>
            </a:r>
            <a:r>
              <a:rPr lang="en-GB" dirty="0" err="1"/>
              <a:t>profissionais</a:t>
            </a:r>
            <a:r>
              <a:rPr lang="en-GB" dirty="0"/>
              <a:t> e dos </a:t>
            </a:r>
            <a:r>
              <a:rPr lang="en-GB" dirty="0" err="1"/>
              <a:t>serviços</a:t>
            </a:r>
            <a:r>
              <a:rPr lang="en-GB" dirty="0"/>
              <a:t> de saúde mental e sociais na </a:t>
            </a:r>
            <a:r>
              <a:rPr lang="en-GB" dirty="0" err="1"/>
              <a:t>promoção</a:t>
            </a:r>
            <a:r>
              <a:rPr lang="en-GB" dirty="0"/>
              <a:t> da </a:t>
            </a:r>
            <a:r>
              <a:rPr lang="en-GB" dirty="0" err="1"/>
              <a:t>recuperação</a:t>
            </a:r>
            <a:endParaRPr lang="en-CH" dirty="0"/>
          </a:p>
        </p:txBody>
      </p:sp>
    </p:spTree>
    <p:extLst>
      <p:ext uri="{BB962C8B-B14F-4D97-AF65-F5344CB8AC3E}">
        <p14:creationId xmlns:p14="http://schemas.microsoft.com/office/powerpoint/2010/main" val="479267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95A041-80A7-4DFA-88D1-24C7D49A2006}"/>
              </a:ext>
            </a:extLst>
          </p:cNvPr>
          <p:cNvSpPr>
            <a:spLocks noGrp="1"/>
          </p:cNvSpPr>
          <p:nvPr>
            <p:ph sz="quarter" idx="14"/>
          </p:nvPr>
        </p:nvSpPr>
        <p:spPr>
          <a:xfrm>
            <a:off x="508794" y="2610469"/>
            <a:ext cx="11174412" cy="743497"/>
          </a:xfrm>
        </p:spPr>
        <p:txBody>
          <a:bodyPr/>
          <a:lstStyle/>
          <a:p>
            <a:pPr algn="just"/>
            <a:r>
              <a:rPr lang="pt-BR" dirty="0"/>
              <a:t>Que mudanças/melhorias são necessárias para a equipe e as práticas de serviço para apoiar uma abordagem de recuperação? </a:t>
            </a:r>
          </a:p>
        </p:txBody>
      </p:sp>
      <p:sp>
        <p:nvSpPr>
          <p:cNvPr id="2" name="Title 1">
            <a:extLst>
              <a:ext uri="{FF2B5EF4-FFF2-40B4-BE49-F238E27FC236}">
                <a16:creationId xmlns:a16="http://schemas.microsoft.com/office/drawing/2014/main" id="{C7AD79CC-7C4F-4A69-BA40-72E7BC10094C}"/>
              </a:ext>
            </a:extLst>
          </p:cNvPr>
          <p:cNvSpPr>
            <a:spLocks noGrp="1"/>
          </p:cNvSpPr>
          <p:nvPr>
            <p:ph type="title"/>
          </p:nvPr>
        </p:nvSpPr>
        <p:spPr>
          <a:xfrm>
            <a:off x="388629" y="514614"/>
            <a:ext cx="11480283" cy="546090"/>
          </a:xfrm>
        </p:spPr>
        <p:txBody>
          <a:bodyPr/>
          <a:lstStyle/>
          <a:p>
            <a:pPr algn="ctr"/>
            <a:r>
              <a:rPr lang="en-GB" dirty="0" err="1"/>
              <a:t>Exercício</a:t>
            </a:r>
            <a:r>
              <a:rPr lang="en-GB" dirty="0"/>
              <a:t> 5.1: </a:t>
            </a:r>
            <a:r>
              <a:rPr lang="en-GB" dirty="0" err="1"/>
              <a:t>Melhorando</a:t>
            </a:r>
            <a:r>
              <a:rPr lang="en-GB" dirty="0"/>
              <a:t> as </a:t>
            </a:r>
            <a:r>
              <a:rPr lang="en-GB" dirty="0" err="1"/>
              <a:t>práticas</a:t>
            </a:r>
            <a:r>
              <a:rPr lang="en-GB" dirty="0"/>
              <a:t> para </a:t>
            </a:r>
            <a:r>
              <a:rPr lang="en-GB" dirty="0" err="1"/>
              <a:t>promover</a:t>
            </a:r>
            <a:r>
              <a:rPr lang="en-GB" dirty="0"/>
              <a:t> a </a:t>
            </a:r>
            <a:r>
              <a:rPr lang="en-GB" dirty="0" err="1"/>
              <a:t>recuperação</a:t>
            </a:r>
            <a:r>
              <a:rPr lang="en-GB" dirty="0"/>
              <a:t> </a:t>
            </a:r>
            <a:r>
              <a:rPr lang="en-GB" dirty="0" err="1"/>
              <a:t>em</a:t>
            </a:r>
            <a:r>
              <a:rPr lang="en-GB" dirty="0"/>
              <a:t> </a:t>
            </a:r>
            <a:r>
              <a:rPr lang="en-GB" dirty="0" err="1"/>
              <a:t>serviços</a:t>
            </a:r>
            <a:r>
              <a:rPr lang="en-GB" dirty="0"/>
              <a:t> de </a:t>
            </a:r>
            <a:r>
              <a:rPr lang="en-GB" dirty="0" err="1"/>
              <a:t>saúde</a:t>
            </a:r>
            <a:r>
              <a:rPr lang="en-GB" dirty="0"/>
              <a:t> mental e </a:t>
            </a:r>
            <a:r>
              <a:rPr lang="en-GB" dirty="0" err="1"/>
              <a:t>serviços</a:t>
            </a:r>
            <a:r>
              <a:rPr lang="en-GB" dirty="0"/>
              <a:t> </a:t>
            </a:r>
            <a:r>
              <a:rPr lang="en-GB" dirty="0" err="1"/>
              <a:t>sociais</a:t>
            </a:r>
            <a:r>
              <a:rPr lang="en-GB" dirty="0"/>
              <a:t> - 1</a:t>
            </a:r>
            <a:endParaRPr lang="en-CH" dirty="0"/>
          </a:p>
        </p:txBody>
      </p:sp>
    </p:spTree>
    <p:extLst>
      <p:ext uri="{BB962C8B-B14F-4D97-AF65-F5344CB8AC3E}">
        <p14:creationId xmlns:p14="http://schemas.microsoft.com/office/powerpoint/2010/main" val="28167096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7177C7-2031-4D82-97CC-DA3D43A39C67}"/>
              </a:ext>
            </a:extLst>
          </p:cNvPr>
          <p:cNvSpPr>
            <a:spLocks noGrp="1"/>
          </p:cNvSpPr>
          <p:nvPr>
            <p:ph sz="quarter" idx="14"/>
          </p:nvPr>
        </p:nvSpPr>
        <p:spPr>
          <a:xfrm>
            <a:off x="507194" y="2600953"/>
            <a:ext cx="11174412" cy="981491"/>
          </a:xfrm>
        </p:spPr>
        <p:txBody>
          <a:bodyPr/>
          <a:lstStyle/>
          <a:p>
            <a:pPr marL="0" indent="0" algn="just">
              <a:lnSpc>
                <a:spcPct val="100000"/>
              </a:lnSpc>
              <a:spcBef>
                <a:spcPts val="600"/>
              </a:spcBef>
              <a:buNone/>
            </a:pPr>
            <a:r>
              <a:rPr lang="en-US" sz="2000" dirty="0"/>
              <a:t>B) Que </a:t>
            </a:r>
            <a:r>
              <a:rPr lang="en-US" sz="2000" dirty="0" err="1"/>
              <a:t>barreiras</a:t>
            </a:r>
            <a:r>
              <a:rPr lang="en-US" sz="2000" dirty="0"/>
              <a:t> </a:t>
            </a:r>
            <a:r>
              <a:rPr lang="en-US" sz="2000" dirty="0" err="1"/>
              <a:t>vão</a:t>
            </a:r>
            <a:r>
              <a:rPr lang="en-US" sz="2000" dirty="0"/>
              <a:t> </a:t>
            </a:r>
            <a:r>
              <a:rPr lang="en-US" sz="2000" dirty="0" err="1"/>
              <a:t>dificultar</a:t>
            </a:r>
            <a:r>
              <a:rPr lang="en-US" sz="2000" dirty="0"/>
              <a:t> a </a:t>
            </a:r>
            <a:r>
              <a:rPr lang="en-US" sz="2000" dirty="0" err="1"/>
              <a:t>implementação</a:t>
            </a:r>
            <a:r>
              <a:rPr lang="en-US" sz="2000" dirty="0"/>
              <a:t> dessas </a:t>
            </a:r>
            <a:r>
              <a:rPr lang="en-US" sz="2000" dirty="0" err="1"/>
              <a:t>medidas</a:t>
            </a:r>
            <a:r>
              <a:rPr lang="en-US" sz="2000" dirty="0"/>
              <a:t>?</a:t>
            </a:r>
          </a:p>
          <a:p>
            <a:pPr marL="0" indent="0" algn="just">
              <a:lnSpc>
                <a:spcPct val="100000"/>
              </a:lnSpc>
              <a:spcBef>
                <a:spcPts val="600"/>
              </a:spcBef>
              <a:buNone/>
            </a:pPr>
            <a:r>
              <a:rPr lang="en-US" sz="2000" dirty="0"/>
              <a:t>C) O que </a:t>
            </a:r>
            <a:r>
              <a:rPr lang="en-US" sz="2000" dirty="0" err="1"/>
              <a:t>pode</a:t>
            </a:r>
            <a:r>
              <a:rPr lang="en-US" sz="2000" dirty="0"/>
              <a:t> ser </a:t>
            </a:r>
            <a:r>
              <a:rPr lang="en-US" sz="2000" dirty="0" err="1"/>
              <a:t>feito</a:t>
            </a:r>
            <a:r>
              <a:rPr lang="en-US" sz="2000" dirty="0"/>
              <a:t> para </a:t>
            </a:r>
            <a:r>
              <a:rPr lang="en-US" sz="2000" dirty="0" err="1"/>
              <a:t>superar</a:t>
            </a:r>
            <a:r>
              <a:rPr lang="en-US" sz="2000" dirty="0"/>
              <a:t> essas </a:t>
            </a:r>
            <a:r>
              <a:rPr lang="en-US" sz="2000" dirty="0" err="1"/>
              <a:t>barreiras</a:t>
            </a:r>
            <a:r>
              <a:rPr lang="en-US" sz="2000" dirty="0"/>
              <a:t>?</a:t>
            </a:r>
            <a:endParaRPr lang="en-CH" sz="2000" dirty="0"/>
          </a:p>
        </p:txBody>
      </p:sp>
      <p:sp>
        <p:nvSpPr>
          <p:cNvPr id="2" name="Title 1">
            <a:extLst>
              <a:ext uri="{FF2B5EF4-FFF2-40B4-BE49-F238E27FC236}">
                <a16:creationId xmlns:a16="http://schemas.microsoft.com/office/drawing/2014/main" id="{A96363B2-2832-4185-BF89-617A73CA0F22}"/>
              </a:ext>
            </a:extLst>
          </p:cNvPr>
          <p:cNvSpPr>
            <a:spLocks noGrp="1"/>
          </p:cNvSpPr>
          <p:nvPr>
            <p:ph type="title"/>
          </p:nvPr>
        </p:nvSpPr>
        <p:spPr>
          <a:xfrm>
            <a:off x="388629" y="514614"/>
            <a:ext cx="11292977" cy="509514"/>
          </a:xfrm>
        </p:spPr>
        <p:txBody>
          <a:bodyPr/>
          <a:lstStyle/>
          <a:p>
            <a:pPr algn="ctr"/>
            <a:r>
              <a:rPr lang="en-GB" dirty="0" err="1"/>
              <a:t>Exercício</a:t>
            </a:r>
            <a:r>
              <a:rPr lang="en-GB" dirty="0"/>
              <a:t> 5.1: </a:t>
            </a:r>
            <a:r>
              <a:rPr lang="en-GB" dirty="0" err="1"/>
              <a:t>Melhorando</a:t>
            </a:r>
            <a:r>
              <a:rPr lang="en-GB" dirty="0"/>
              <a:t> as </a:t>
            </a:r>
            <a:r>
              <a:rPr lang="en-GB" dirty="0" err="1"/>
              <a:t>práticas</a:t>
            </a:r>
            <a:r>
              <a:rPr lang="en-GB" dirty="0"/>
              <a:t> para </a:t>
            </a:r>
            <a:r>
              <a:rPr lang="en-GB" dirty="0" err="1"/>
              <a:t>promover</a:t>
            </a:r>
            <a:r>
              <a:rPr lang="en-GB" dirty="0"/>
              <a:t> a </a:t>
            </a:r>
            <a:r>
              <a:rPr lang="en-GB" dirty="0" err="1"/>
              <a:t>recuperação</a:t>
            </a:r>
            <a:r>
              <a:rPr lang="en-GB" dirty="0"/>
              <a:t> </a:t>
            </a:r>
            <a:r>
              <a:rPr lang="en-GB" dirty="0" err="1"/>
              <a:t>em</a:t>
            </a:r>
            <a:r>
              <a:rPr lang="en-GB" dirty="0"/>
              <a:t> </a:t>
            </a:r>
            <a:r>
              <a:rPr lang="en-GB" dirty="0" err="1"/>
              <a:t>serviços</a:t>
            </a:r>
            <a:r>
              <a:rPr lang="en-GB" dirty="0"/>
              <a:t> de </a:t>
            </a:r>
            <a:r>
              <a:rPr lang="en-GB" dirty="0" err="1"/>
              <a:t>saúde</a:t>
            </a:r>
            <a:r>
              <a:rPr lang="en-GB" dirty="0"/>
              <a:t> mental e </a:t>
            </a:r>
            <a:r>
              <a:rPr lang="en-GB" dirty="0" err="1"/>
              <a:t>sociais</a:t>
            </a:r>
            <a:r>
              <a:rPr lang="en-GB" dirty="0"/>
              <a:t> - 2</a:t>
            </a:r>
            <a:endParaRPr lang="en-CH" dirty="0"/>
          </a:p>
        </p:txBody>
      </p:sp>
    </p:spTree>
    <p:extLst>
      <p:ext uri="{BB962C8B-B14F-4D97-AF65-F5344CB8AC3E}">
        <p14:creationId xmlns:p14="http://schemas.microsoft.com/office/powerpoint/2010/main" val="26418995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BBF4582-1B8A-4283-AFF8-DA5E34F03F23}"/>
              </a:ext>
            </a:extLst>
          </p:cNvPr>
          <p:cNvGraphicFramePr>
            <a:graphicFrameLocks noGrp="1"/>
          </p:cNvGraphicFramePr>
          <p:nvPr>
            <p:ph sz="quarter" idx="14"/>
            <p:extLst>
              <p:ext uri="{D42A27DB-BD31-4B8C-83A1-F6EECF244321}">
                <p14:modId xmlns:p14="http://schemas.microsoft.com/office/powerpoint/2010/main" val="1278611435"/>
              </p:ext>
            </p:extLst>
          </p:nvPr>
        </p:nvGraphicFramePr>
        <p:xfrm>
          <a:off x="506413" y="1890792"/>
          <a:ext cx="11132457" cy="3893931"/>
        </p:xfrm>
        <a:graphic>
          <a:graphicData uri="http://schemas.openxmlformats.org/drawingml/2006/table">
            <a:tbl>
              <a:tblPr firstRow="1" firstCol="1" bandRow="1">
                <a:tableStyleId>{2D5ABB26-0587-4C30-8999-92F81FD0307C}</a:tableStyleId>
              </a:tblPr>
              <a:tblGrid>
                <a:gridCol w="3710819">
                  <a:extLst>
                    <a:ext uri="{9D8B030D-6E8A-4147-A177-3AD203B41FA5}">
                      <a16:colId xmlns:a16="http://schemas.microsoft.com/office/drawing/2014/main" val="2440405337"/>
                    </a:ext>
                  </a:extLst>
                </a:gridCol>
                <a:gridCol w="3710819">
                  <a:extLst>
                    <a:ext uri="{9D8B030D-6E8A-4147-A177-3AD203B41FA5}">
                      <a16:colId xmlns:a16="http://schemas.microsoft.com/office/drawing/2014/main" val="3607877893"/>
                    </a:ext>
                  </a:extLst>
                </a:gridCol>
                <a:gridCol w="3710819">
                  <a:extLst>
                    <a:ext uri="{9D8B030D-6E8A-4147-A177-3AD203B41FA5}">
                      <a16:colId xmlns:a16="http://schemas.microsoft.com/office/drawing/2014/main" val="3327239865"/>
                    </a:ext>
                  </a:extLst>
                </a:gridCol>
              </a:tblGrid>
              <a:tr h="306304">
                <a:tc gridSpan="3">
                  <a:txBody>
                    <a:bodyPr/>
                    <a:lstStyle/>
                    <a:p>
                      <a:pPr marL="0" marR="0" algn="ctr">
                        <a:lnSpc>
                          <a:spcPct val="115000"/>
                        </a:lnSpc>
                        <a:spcBef>
                          <a:spcPts val="0"/>
                        </a:spcBef>
                        <a:spcAft>
                          <a:spcPts val="0"/>
                        </a:spcAft>
                      </a:pPr>
                      <a:r>
                        <a:rPr lang="en-GB" sz="1800" b="1" dirty="0" err="1">
                          <a:solidFill>
                            <a:schemeClr val="bg1"/>
                          </a:solidFill>
                          <a:effectLst/>
                          <a:latin typeface="Century Gothic" panose="020B0502020202020204" pitchFamily="34" charset="0"/>
                        </a:rPr>
                        <a:t>Implementação</a:t>
                      </a:r>
                      <a:r>
                        <a:rPr lang="en-GB" sz="1800" b="1" dirty="0">
                          <a:solidFill>
                            <a:schemeClr val="bg1"/>
                          </a:solidFill>
                          <a:effectLst/>
                          <a:latin typeface="Century Gothic" panose="020B0502020202020204" pitchFamily="34" charset="0"/>
                        </a:rPr>
                        <a:t> de </a:t>
                      </a:r>
                      <a:r>
                        <a:rPr lang="en-GB" sz="1800" b="1" dirty="0" err="1">
                          <a:solidFill>
                            <a:schemeClr val="bg1"/>
                          </a:solidFill>
                          <a:effectLst/>
                          <a:latin typeface="Century Gothic" panose="020B0502020202020204" pitchFamily="34" charset="0"/>
                        </a:rPr>
                        <a:t>uma</a:t>
                      </a:r>
                      <a:r>
                        <a:rPr lang="en-GB" sz="1800" b="1" dirty="0">
                          <a:solidFill>
                            <a:schemeClr val="bg1"/>
                          </a:solidFill>
                          <a:effectLst/>
                          <a:latin typeface="Century Gothic" panose="020B0502020202020204" pitchFamily="34" charset="0"/>
                        </a:rPr>
                        <a:t> </a:t>
                      </a:r>
                      <a:r>
                        <a:rPr lang="en-GB" sz="1800" b="1" dirty="0" err="1">
                          <a:solidFill>
                            <a:schemeClr val="bg1"/>
                          </a:solidFill>
                          <a:effectLst/>
                          <a:latin typeface="Century Gothic" panose="020B0502020202020204" pitchFamily="34" charset="0"/>
                        </a:rPr>
                        <a:t>abordagem</a:t>
                      </a:r>
                      <a:r>
                        <a:rPr lang="en-GB" sz="1800" b="1" dirty="0">
                          <a:solidFill>
                            <a:schemeClr val="bg1"/>
                          </a:solidFill>
                          <a:effectLst/>
                          <a:latin typeface="Century Gothic" panose="020B0502020202020204" pitchFamily="34" charset="0"/>
                        </a:rPr>
                        <a:t> de </a:t>
                      </a:r>
                      <a:r>
                        <a:rPr lang="en-GB" sz="1800" b="1" dirty="0" err="1">
                          <a:solidFill>
                            <a:schemeClr val="bg1"/>
                          </a:solidFill>
                          <a:effectLst/>
                          <a:latin typeface="Century Gothic" panose="020B0502020202020204" pitchFamily="34" charset="0"/>
                        </a:rPr>
                        <a:t>recuperação</a:t>
                      </a:r>
                      <a:r>
                        <a:rPr lang="en-GB" sz="1800" b="1" dirty="0">
                          <a:solidFill>
                            <a:schemeClr val="bg1"/>
                          </a:solidFill>
                          <a:effectLst/>
                          <a:latin typeface="Century Gothic" panose="020B0502020202020204" pitchFamily="34" charset="0"/>
                        </a:rPr>
                        <a:t> no </a:t>
                      </a:r>
                      <a:r>
                        <a:rPr lang="en-GB" sz="1800" b="1" dirty="0" err="1">
                          <a:solidFill>
                            <a:schemeClr val="bg1"/>
                          </a:solidFill>
                          <a:effectLst/>
                          <a:latin typeface="Century Gothic" panose="020B0502020202020204" pitchFamily="34" charset="0"/>
                        </a:rPr>
                        <a:t>serviço</a:t>
                      </a:r>
                      <a:r>
                        <a:rPr lang="en-GB" sz="1800" b="1" dirty="0">
                          <a:solidFill>
                            <a:schemeClr val="bg1"/>
                          </a:solidFill>
                          <a:effectLst/>
                          <a:latin typeface="Century Gothic" panose="020B0502020202020204" pitchFamily="34" charset="0"/>
                        </a:rPr>
                        <a:t> X</a:t>
                      </a:r>
                      <a:endParaRPr lang="en-CH" sz="18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CH"/>
                    </a:p>
                  </a:txBody>
                  <a:tcPr/>
                </a:tc>
                <a:tc hMerge="1">
                  <a:txBody>
                    <a:bodyPr/>
                    <a:lstStyle/>
                    <a:p>
                      <a:endParaRPr lang="en-CH"/>
                    </a:p>
                  </a:txBody>
                  <a:tcPr/>
                </a:tc>
                <a:extLst>
                  <a:ext uri="{0D108BD9-81ED-4DB2-BD59-A6C34878D82A}">
                    <a16:rowId xmlns:a16="http://schemas.microsoft.com/office/drawing/2014/main" val="3728547764"/>
                  </a:ext>
                </a:extLst>
              </a:tr>
              <a:tr h="306304">
                <a:tc>
                  <a:txBody>
                    <a:bodyPr/>
                    <a:lstStyle/>
                    <a:p>
                      <a:pPr marL="0" marR="0" algn="l">
                        <a:lnSpc>
                          <a:spcPct val="115000"/>
                        </a:lnSpc>
                        <a:spcBef>
                          <a:spcPts val="0"/>
                        </a:spcBef>
                        <a:spcAft>
                          <a:spcPts val="0"/>
                        </a:spcAft>
                      </a:pPr>
                      <a:r>
                        <a:rPr lang="en-GB" sz="1800" b="1" dirty="0">
                          <a:effectLst/>
                          <a:latin typeface="Century Gothic" panose="020B0502020202020204" pitchFamily="34" charset="0"/>
                        </a:rPr>
                        <a:t>A</a:t>
                      </a:r>
                      <a:endParaRPr lang="en-CH" sz="1800" b="1">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en-GB" sz="1800" b="1" dirty="0">
                          <a:effectLst/>
                          <a:latin typeface="Century Gothic" panose="020B0502020202020204" pitchFamily="34" charset="0"/>
                        </a:rPr>
                        <a:t>B</a:t>
                      </a:r>
                      <a:endParaRPr lang="en-CH" sz="1800" b="1" dirty="0">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en-GB" sz="1800" b="1" dirty="0">
                          <a:effectLst/>
                          <a:latin typeface="Century Gothic" panose="020B0502020202020204" pitchFamily="34" charset="0"/>
                        </a:rPr>
                        <a:t>C</a:t>
                      </a:r>
                      <a:endParaRPr lang="en-CH" sz="1800" b="1" dirty="0">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2666881297"/>
                  </a:ext>
                </a:extLst>
              </a:tr>
              <a:tr h="846514">
                <a:tc>
                  <a:txBody>
                    <a:bodyPr/>
                    <a:lstStyle/>
                    <a:p>
                      <a:pPr marL="0" marR="0" algn="l">
                        <a:lnSpc>
                          <a:spcPct val="115000"/>
                        </a:lnSpc>
                        <a:spcBef>
                          <a:spcPts val="0"/>
                        </a:spcBef>
                        <a:spcAft>
                          <a:spcPts val="0"/>
                        </a:spcAft>
                      </a:pPr>
                      <a:r>
                        <a:rPr lang="en-GB" sz="1800" b="1" dirty="0" err="1">
                          <a:effectLst/>
                          <a:latin typeface="+mj-lt"/>
                        </a:rPr>
                        <a:t>Mudanças</a:t>
                      </a:r>
                      <a:r>
                        <a:rPr lang="en-GB" sz="1800" b="1" dirty="0">
                          <a:effectLst/>
                          <a:latin typeface="+mj-lt"/>
                        </a:rPr>
                        <a:t> </a:t>
                      </a:r>
                      <a:r>
                        <a:rPr lang="en-GB" sz="1800" b="1" dirty="0" err="1">
                          <a:effectLst/>
                          <a:latin typeface="+mj-lt"/>
                        </a:rPr>
                        <a:t>na</a:t>
                      </a:r>
                      <a:r>
                        <a:rPr lang="en-GB" sz="1800" b="1" dirty="0">
                          <a:effectLst/>
                          <a:latin typeface="+mj-lt"/>
                        </a:rPr>
                        <a:t> equipe e </a:t>
                      </a:r>
                      <a:r>
                        <a:rPr lang="en-GB" sz="1800" b="1" dirty="0" err="1">
                          <a:effectLst/>
                          <a:latin typeface="+mj-lt"/>
                        </a:rPr>
                        <a:t>nas</a:t>
                      </a:r>
                      <a:r>
                        <a:rPr lang="en-GB" sz="1800" b="1" dirty="0">
                          <a:effectLst/>
                          <a:latin typeface="+mj-lt"/>
                        </a:rPr>
                        <a:t> </a:t>
                      </a:r>
                      <a:r>
                        <a:rPr lang="en-GB" sz="1800" b="1" dirty="0" err="1">
                          <a:effectLst/>
                          <a:latin typeface="+mj-lt"/>
                        </a:rPr>
                        <a:t>práticas</a:t>
                      </a:r>
                      <a:r>
                        <a:rPr lang="en-GB" sz="1800" b="1" dirty="0">
                          <a:effectLst/>
                          <a:latin typeface="+mj-lt"/>
                        </a:rPr>
                        <a:t> de </a:t>
                      </a:r>
                      <a:r>
                        <a:rPr lang="en-GB" sz="1800" b="1" dirty="0" err="1">
                          <a:effectLst/>
                          <a:latin typeface="+mj-lt"/>
                        </a:rPr>
                        <a:t>atendimento</a:t>
                      </a:r>
                      <a:r>
                        <a:rPr lang="en-GB" sz="1800" b="1" dirty="0">
                          <a:effectLst/>
                          <a:latin typeface="+mj-lt"/>
                        </a:rPr>
                        <a:t> para </a:t>
                      </a:r>
                      <a:r>
                        <a:rPr lang="en-GB" sz="1800" b="1" dirty="0" err="1">
                          <a:effectLst/>
                          <a:latin typeface="+mj-lt"/>
                        </a:rPr>
                        <a:t>apoiar</a:t>
                      </a:r>
                      <a:r>
                        <a:rPr lang="en-GB" sz="1800" b="1" dirty="0">
                          <a:effectLst/>
                          <a:latin typeface="+mj-lt"/>
                        </a:rPr>
                        <a:t> </a:t>
                      </a:r>
                      <a:r>
                        <a:rPr lang="en-GB" sz="1800" b="1" dirty="0" err="1">
                          <a:effectLst/>
                          <a:latin typeface="+mj-lt"/>
                        </a:rPr>
                        <a:t>uma</a:t>
                      </a:r>
                      <a:r>
                        <a:rPr lang="en-GB" sz="1800" b="1" dirty="0">
                          <a:effectLst/>
                          <a:latin typeface="+mj-lt"/>
                        </a:rPr>
                        <a:t> </a:t>
                      </a:r>
                      <a:r>
                        <a:rPr lang="en-GB" sz="1800" b="1" dirty="0" err="1">
                          <a:effectLst/>
                          <a:latin typeface="+mj-lt"/>
                        </a:rPr>
                        <a:t>abordagem</a:t>
                      </a:r>
                      <a:r>
                        <a:rPr lang="en-GB" sz="1800" b="1" dirty="0">
                          <a:effectLst/>
                          <a:latin typeface="+mj-lt"/>
                        </a:rPr>
                        <a:t> de </a:t>
                      </a:r>
                      <a:r>
                        <a:rPr lang="en-GB" sz="1800" b="1" dirty="0" err="1">
                          <a:effectLst/>
                          <a:latin typeface="+mj-lt"/>
                        </a:rPr>
                        <a:t>recuperação</a:t>
                      </a:r>
                      <a:endParaRPr lang="en-CH" sz="1800" b="1">
                        <a:solidFill>
                          <a:srgbClr val="943634"/>
                        </a:solidFill>
                        <a:effectLst/>
                        <a:latin typeface="+mj-lt"/>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b="1" dirty="0" err="1">
                          <a:effectLst/>
                          <a:latin typeface="+mj-lt"/>
                        </a:rPr>
                        <a:t>Possíveis</a:t>
                      </a:r>
                      <a:r>
                        <a:rPr lang="en-GB" sz="1800" b="1" dirty="0">
                          <a:effectLst/>
                          <a:latin typeface="+mj-lt"/>
                        </a:rPr>
                        <a:t> </a:t>
                      </a:r>
                      <a:r>
                        <a:rPr lang="en-GB" sz="1800" b="1" dirty="0" err="1">
                          <a:effectLst/>
                          <a:latin typeface="+mj-lt"/>
                        </a:rPr>
                        <a:t>barreiras</a:t>
                      </a:r>
                      <a:endParaRPr lang="en-CH" sz="1800" b="1">
                        <a:solidFill>
                          <a:srgbClr val="943634"/>
                        </a:solidFill>
                        <a:effectLst/>
                        <a:latin typeface="+mj-lt"/>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800" b="1" dirty="0">
                          <a:effectLst/>
                          <a:latin typeface="+mj-lt"/>
                        </a:rPr>
                        <a:t>Passos para </a:t>
                      </a:r>
                      <a:r>
                        <a:rPr lang="en-GB" sz="1800" b="1" dirty="0" err="1">
                          <a:effectLst/>
                          <a:latin typeface="+mj-lt"/>
                        </a:rPr>
                        <a:t>superar</a:t>
                      </a:r>
                      <a:r>
                        <a:rPr lang="en-GB" sz="1800" b="1" dirty="0">
                          <a:effectLst/>
                          <a:latin typeface="+mj-lt"/>
                        </a:rPr>
                        <a:t> as </a:t>
                      </a:r>
                      <a:r>
                        <a:rPr lang="en-GB" sz="1800" b="1" dirty="0" err="1">
                          <a:effectLst/>
                          <a:latin typeface="+mj-lt"/>
                        </a:rPr>
                        <a:t>barreiras</a:t>
                      </a:r>
                      <a:endParaRPr lang="en-CH" sz="1800" b="1" dirty="0">
                        <a:solidFill>
                          <a:srgbClr val="943634"/>
                        </a:solidFill>
                        <a:effectLst/>
                        <a:latin typeface="+mj-lt"/>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4795272"/>
                  </a:ext>
                </a:extLst>
              </a:tr>
              <a:tr h="2353461">
                <a:tc>
                  <a:txBody>
                    <a:bodyPr/>
                    <a:lstStyle/>
                    <a:p>
                      <a:pPr marL="0" marR="0">
                        <a:lnSpc>
                          <a:spcPct val="115000"/>
                        </a:lnSpc>
                        <a:spcBef>
                          <a:spcPts val="0"/>
                        </a:spcBef>
                        <a:spcAft>
                          <a:spcPts val="0"/>
                        </a:spcAft>
                      </a:pPr>
                      <a:r>
                        <a:rPr lang="en-GB" sz="1800" b="1" dirty="0" err="1">
                          <a:effectLst/>
                          <a:latin typeface="+mj-lt"/>
                        </a:rPr>
                        <a:t>Exemplo</a:t>
                      </a:r>
                      <a:r>
                        <a:rPr lang="en-GB" sz="1800" b="1" dirty="0">
                          <a:effectLst/>
                          <a:latin typeface="+mj-lt"/>
                        </a:rPr>
                        <a:t> 1: </a:t>
                      </a:r>
                      <a:r>
                        <a:rPr lang="en-GB" sz="1800" b="1" dirty="0" err="1">
                          <a:effectLst/>
                          <a:latin typeface="+mj-lt"/>
                        </a:rPr>
                        <a:t>Apoiar</a:t>
                      </a:r>
                      <a:r>
                        <a:rPr lang="en-GB" sz="1800" b="1" dirty="0">
                          <a:effectLst/>
                          <a:latin typeface="+mj-lt"/>
                        </a:rPr>
                        <a:t> as </a:t>
                      </a:r>
                      <a:r>
                        <a:rPr lang="en-GB" sz="1800" b="1" dirty="0" err="1">
                          <a:effectLst/>
                          <a:latin typeface="+mj-lt"/>
                        </a:rPr>
                        <a:t>pessoas</a:t>
                      </a:r>
                      <a:r>
                        <a:rPr lang="en-GB" sz="1800" b="1" dirty="0">
                          <a:effectLst/>
                          <a:latin typeface="+mj-lt"/>
                        </a:rPr>
                        <a:t> a </a:t>
                      </a:r>
                      <a:r>
                        <a:rPr lang="en-GB" sz="1800" b="1" dirty="0" err="1">
                          <a:effectLst/>
                          <a:latin typeface="+mj-lt"/>
                        </a:rPr>
                        <a:t>integrarem</a:t>
                      </a:r>
                      <a:r>
                        <a:rPr lang="en-GB" sz="1800" b="1" dirty="0">
                          <a:effectLst/>
                          <a:latin typeface="+mj-lt"/>
                        </a:rPr>
                        <a:t>-se </a:t>
                      </a:r>
                      <a:r>
                        <a:rPr lang="en-GB" sz="1800" b="1" dirty="0" err="1">
                          <a:effectLst/>
                          <a:latin typeface="+mj-lt"/>
                        </a:rPr>
                        <a:t>na</a:t>
                      </a:r>
                      <a:r>
                        <a:rPr lang="en-GB" sz="1800" b="1" dirty="0">
                          <a:effectLst/>
                          <a:latin typeface="+mj-lt"/>
                        </a:rPr>
                        <a:t> </a:t>
                      </a:r>
                      <a:r>
                        <a:rPr lang="en-GB" sz="1800" b="1" dirty="0" err="1">
                          <a:effectLst/>
                          <a:latin typeface="+mj-lt"/>
                        </a:rPr>
                        <a:t>comunidade</a:t>
                      </a:r>
                      <a:r>
                        <a:rPr lang="en-GB" sz="1800" b="1" dirty="0">
                          <a:effectLst/>
                          <a:latin typeface="+mj-lt"/>
                        </a:rPr>
                        <a:t>, </a:t>
                      </a:r>
                      <a:r>
                        <a:rPr lang="en-GB" sz="1800" b="1" dirty="0" err="1">
                          <a:effectLst/>
                          <a:latin typeface="+mj-lt"/>
                        </a:rPr>
                        <a:t>encontrando</a:t>
                      </a:r>
                      <a:r>
                        <a:rPr lang="en-GB" sz="1800" b="1" dirty="0">
                          <a:effectLst/>
                          <a:latin typeface="+mj-lt"/>
                        </a:rPr>
                        <a:t> </a:t>
                      </a:r>
                      <a:r>
                        <a:rPr lang="en-GB" sz="1800" b="1" dirty="0" err="1">
                          <a:effectLst/>
                          <a:latin typeface="+mj-lt"/>
                        </a:rPr>
                        <a:t>emprego</a:t>
                      </a:r>
                      <a:r>
                        <a:rPr lang="en-GB" sz="1800" b="1" dirty="0">
                          <a:effectLst/>
                          <a:latin typeface="+mj-lt"/>
                        </a:rPr>
                        <a:t> e </a:t>
                      </a:r>
                      <a:r>
                        <a:rPr lang="en-GB" sz="1800" b="1" dirty="0" err="1">
                          <a:effectLst/>
                          <a:latin typeface="+mj-lt"/>
                        </a:rPr>
                        <a:t>alcançando</a:t>
                      </a:r>
                      <a:r>
                        <a:rPr lang="en-GB" sz="1800" b="1" dirty="0">
                          <a:effectLst/>
                          <a:latin typeface="+mj-lt"/>
                        </a:rPr>
                        <a:t> </a:t>
                      </a:r>
                      <a:r>
                        <a:rPr lang="en-GB" sz="1800" b="1" dirty="0" err="1">
                          <a:effectLst/>
                          <a:latin typeface="+mj-lt"/>
                        </a:rPr>
                        <a:t>estabilidade</a:t>
                      </a:r>
                      <a:r>
                        <a:rPr lang="en-GB" sz="1800" b="1" dirty="0">
                          <a:effectLst/>
                          <a:latin typeface="+mj-lt"/>
                        </a:rPr>
                        <a:t> </a:t>
                      </a:r>
                      <a:r>
                        <a:rPr lang="en-GB" sz="1800" b="1" dirty="0" err="1">
                          <a:effectLst/>
                          <a:latin typeface="+mj-lt"/>
                        </a:rPr>
                        <a:t>financeira</a:t>
                      </a:r>
                      <a:r>
                        <a:rPr lang="en-GB" sz="1800" b="1" dirty="0">
                          <a:effectLst/>
                          <a:latin typeface="+mj-lt"/>
                        </a:rPr>
                        <a:t>.</a:t>
                      </a:r>
                      <a:endParaRPr lang="en-CH" sz="1800" b="1" dirty="0">
                        <a:solidFill>
                          <a:srgbClr val="943634"/>
                        </a:solidFill>
                        <a:effectLst/>
                        <a:latin typeface="+mj-lt"/>
                        <a:ea typeface="Calibri" panose="020F0502020204030204" pitchFamily="34" charset="0"/>
                        <a:cs typeface="Times New Roman" panose="02020603050405020304" pitchFamily="18" charset="0"/>
                      </a:endParaRPr>
                    </a:p>
                  </a:txBody>
                  <a:tcPr marL="78138" marR="781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GB" sz="1800" dirty="0" err="1">
                          <a:effectLst/>
                          <a:latin typeface="+mj-lt"/>
                        </a:rPr>
                        <a:t>Pouquíssimos</a:t>
                      </a:r>
                      <a:r>
                        <a:rPr lang="en-GB" sz="1800" dirty="0">
                          <a:effectLst/>
                          <a:latin typeface="+mj-lt"/>
                        </a:rPr>
                        <a:t> </a:t>
                      </a:r>
                      <a:r>
                        <a:rPr lang="en-GB" sz="1800" dirty="0" err="1">
                          <a:effectLst/>
                          <a:latin typeface="+mj-lt"/>
                        </a:rPr>
                        <a:t>empregos</a:t>
                      </a:r>
                      <a:r>
                        <a:rPr lang="en-GB" sz="1800" dirty="0">
                          <a:effectLst/>
                          <a:latin typeface="+mj-lt"/>
                        </a:rPr>
                        <a:t> </a:t>
                      </a:r>
                      <a:r>
                        <a:rPr lang="en-GB" sz="1800" dirty="0" err="1">
                          <a:effectLst/>
                          <a:latin typeface="+mj-lt"/>
                        </a:rPr>
                        <a:t>disponíveis</a:t>
                      </a:r>
                      <a:endParaRPr lang="en-GB" sz="1800" dirty="0">
                        <a:effectLst/>
                        <a:latin typeface="+mj-lt"/>
                      </a:endParaRPr>
                    </a:p>
                    <a:p>
                      <a:pPr marL="0" marR="0">
                        <a:lnSpc>
                          <a:spcPct val="115000"/>
                        </a:lnSpc>
                        <a:spcBef>
                          <a:spcPts val="0"/>
                        </a:spcBef>
                        <a:spcAft>
                          <a:spcPts val="0"/>
                        </a:spcAft>
                      </a:pPr>
                      <a:r>
                        <a:rPr lang="en-GB" sz="1800" dirty="0">
                          <a:effectLst/>
                          <a:latin typeface="+mj-lt"/>
                        </a:rPr>
                        <a:t>para </a:t>
                      </a:r>
                      <a:r>
                        <a:rPr lang="en-GB" sz="1800" dirty="0" err="1">
                          <a:effectLst/>
                          <a:latin typeface="+mj-lt"/>
                        </a:rPr>
                        <a:t>todas</a:t>
                      </a:r>
                      <a:r>
                        <a:rPr lang="en-GB" sz="1800" dirty="0">
                          <a:effectLst/>
                          <a:latin typeface="+mj-lt"/>
                        </a:rPr>
                        <a:t> as </a:t>
                      </a:r>
                      <a:r>
                        <a:rPr lang="en-GB" sz="1800" dirty="0" err="1">
                          <a:effectLst/>
                          <a:latin typeface="+mj-lt"/>
                        </a:rPr>
                        <a:t>pessoas</a:t>
                      </a:r>
                      <a:r>
                        <a:rPr lang="en-GB" sz="1800" dirty="0">
                          <a:effectLst/>
                          <a:latin typeface="+mj-lt"/>
                        </a:rPr>
                        <a:t>.</a:t>
                      </a:r>
                    </a:p>
                    <a:p>
                      <a:pPr marL="0" marR="0">
                        <a:lnSpc>
                          <a:spcPct val="115000"/>
                        </a:lnSpc>
                        <a:spcBef>
                          <a:spcPts val="0"/>
                        </a:spcBef>
                        <a:spcAft>
                          <a:spcPts val="0"/>
                        </a:spcAft>
                      </a:pPr>
                      <a:r>
                        <a:rPr lang="en-GB" sz="1800" dirty="0">
                          <a:effectLst/>
                          <a:latin typeface="+mj-lt"/>
                        </a:rPr>
                        <a:t>Falta de tempo e </a:t>
                      </a:r>
                      <a:r>
                        <a:rPr lang="en-GB" sz="1800" dirty="0" err="1">
                          <a:effectLst/>
                          <a:latin typeface="+mj-lt"/>
                        </a:rPr>
                        <a:t>recursos</a:t>
                      </a:r>
                      <a:r>
                        <a:rPr lang="en-GB" sz="1800" dirty="0">
                          <a:effectLst/>
                          <a:latin typeface="+mj-lt"/>
                        </a:rPr>
                        <a:t> para</a:t>
                      </a:r>
                    </a:p>
                    <a:p>
                      <a:pPr marL="0" marR="0">
                        <a:lnSpc>
                          <a:spcPct val="115000"/>
                        </a:lnSpc>
                        <a:spcBef>
                          <a:spcPts val="0"/>
                        </a:spcBef>
                        <a:spcAft>
                          <a:spcPts val="0"/>
                        </a:spcAft>
                      </a:pPr>
                      <a:r>
                        <a:rPr lang="en-GB" sz="1800" dirty="0" err="1">
                          <a:effectLst/>
                          <a:latin typeface="+mj-lt"/>
                        </a:rPr>
                        <a:t>os</a:t>
                      </a:r>
                      <a:r>
                        <a:rPr lang="en-GB" sz="1800" dirty="0">
                          <a:effectLst/>
                          <a:latin typeface="+mj-lt"/>
                        </a:rPr>
                        <a:t> </a:t>
                      </a:r>
                      <a:r>
                        <a:rPr lang="en-GB" sz="1800" dirty="0" err="1">
                          <a:effectLst/>
                          <a:latin typeface="+mj-lt"/>
                        </a:rPr>
                        <a:t>funcionários</a:t>
                      </a:r>
                      <a:r>
                        <a:rPr lang="en-GB" sz="1800" dirty="0">
                          <a:effectLst/>
                          <a:latin typeface="+mj-lt"/>
                        </a:rPr>
                        <a:t> </a:t>
                      </a:r>
                      <a:r>
                        <a:rPr lang="en-GB" sz="1800" dirty="0" err="1">
                          <a:effectLst/>
                          <a:latin typeface="+mj-lt"/>
                        </a:rPr>
                        <a:t>desempenharem</a:t>
                      </a:r>
                      <a:endParaRPr lang="en-GB" sz="1800" dirty="0">
                        <a:effectLst/>
                        <a:latin typeface="+mj-lt"/>
                      </a:endParaRPr>
                    </a:p>
                    <a:p>
                      <a:pPr marL="0" marR="0">
                        <a:lnSpc>
                          <a:spcPct val="115000"/>
                        </a:lnSpc>
                        <a:spcBef>
                          <a:spcPts val="0"/>
                        </a:spcBef>
                        <a:spcAft>
                          <a:spcPts val="0"/>
                        </a:spcAft>
                      </a:pPr>
                      <a:r>
                        <a:rPr lang="en-GB" sz="1800" dirty="0" err="1">
                          <a:effectLst/>
                          <a:latin typeface="+mj-lt"/>
                        </a:rPr>
                        <a:t>essa</a:t>
                      </a:r>
                      <a:r>
                        <a:rPr lang="en-GB" sz="1800" dirty="0">
                          <a:effectLst/>
                          <a:latin typeface="+mj-lt"/>
                        </a:rPr>
                        <a:t> </a:t>
                      </a:r>
                      <a:r>
                        <a:rPr lang="en-GB" sz="1800" dirty="0" err="1">
                          <a:effectLst/>
                          <a:latin typeface="+mj-lt"/>
                        </a:rPr>
                        <a:t>função</a:t>
                      </a:r>
                      <a:r>
                        <a:rPr lang="en-GB" sz="1800" dirty="0">
                          <a:effectLst/>
                          <a:latin typeface="+mj-lt"/>
                        </a:rPr>
                        <a:t>.</a:t>
                      </a:r>
                      <a:endParaRPr lang="en-CH" sz="1800" dirty="0">
                        <a:solidFill>
                          <a:srgbClr val="943634"/>
                        </a:solidFill>
                        <a:effectLst/>
                        <a:latin typeface="+mj-lt"/>
                        <a:ea typeface="Calibri" panose="020F0502020204030204" pitchFamily="34" charset="0"/>
                        <a:cs typeface="Times New Roman" panose="02020603050405020304" pitchFamily="18" charset="0"/>
                      </a:endParaRPr>
                    </a:p>
                  </a:txBody>
                  <a:tcPr marL="78138" marR="781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GB" sz="1800" dirty="0">
                          <a:effectLst/>
                          <a:latin typeface="+mj-lt"/>
                        </a:rPr>
                        <a:t>A equipe </a:t>
                      </a:r>
                      <a:r>
                        <a:rPr lang="en-GB" sz="1800" dirty="0" err="1">
                          <a:effectLst/>
                          <a:latin typeface="+mj-lt"/>
                        </a:rPr>
                        <a:t>pode</a:t>
                      </a:r>
                      <a:r>
                        <a:rPr lang="en-GB" sz="1800" dirty="0">
                          <a:effectLst/>
                          <a:latin typeface="+mj-lt"/>
                        </a:rPr>
                        <a:t> </a:t>
                      </a:r>
                      <a:r>
                        <a:rPr lang="en-GB" sz="1800" dirty="0" err="1">
                          <a:effectLst/>
                          <a:latin typeface="+mj-lt"/>
                        </a:rPr>
                        <a:t>vincular</a:t>
                      </a:r>
                      <a:r>
                        <a:rPr lang="en-GB" sz="1800" dirty="0">
                          <a:effectLst/>
                          <a:latin typeface="+mj-lt"/>
                        </a:rPr>
                        <a:t> as </a:t>
                      </a:r>
                      <a:r>
                        <a:rPr lang="en-GB" sz="1800" dirty="0" err="1">
                          <a:effectLst/>
                          <a:latin typeface="+mj-lt"/>
                        </a:rPr>
                        <a:t>pessoas</a:t>
                      </a:r>
                      <a:r>
                        <a:rPr lang="en-GB" sz="1800" dirty="0">
                          <a:effectLst/>
                          <a:latin typeface="+mj-lt"/>
                        </a:rPr>
                        <a:t> a ONGs que </a:t>
                      </a:r>
                      <a:r>
                        <a:rPr lang="en-GB" sz="1800" dirty="0" err="1">
                          <a:effectLst/>
                          <a:latin typeface="+mj-lt"/>
                        </a:rPr>
                        <a:t>possam</a:t>
                      </a:r>
                      <a:r>
                        <a:rPr lang="en-GB" sz="1800" dirty="0">
                          <a:effectLst/>
                          <a:latin typeface="+mj-lt"/>
                        </a:rPr>
                        <a:t> </a:t>
                      </a:r>
                      <a:r>
                        <a:rPr lang="en-GB" sz="1800" dirty="0" err="1">
                          <a:effectLst/>
                          <a:latin typeface="+mj-lt"/>
                        </a:rPr>
                        <a:t>oferecer</a:t>
                      </a:r>
                      <a:r>
                        <a:rPr lang="en-GB" sz="1800" dirty="0">
                          <a:effectLst/>
                          <a:latin typeface="+mj-lt"/>
                        </a:rPr>
                        <a:t> </a:t>
                      </a:r>
                      <a:r>
                        <a:rPr lang="en-GB" sz="1800" dirty="0" err="1">
                          <a:effectLst/>
                          <a:latin typeface="+mj-lt"/>
                        </a:rPr>
                        <a:t>oportunidades</a:t>
                      </a:r>
                      <a:r>
                        <a:rPr lang="en-GB" sz="1800" dirty="0">
                          <a:effectLst/>
                          <a:latin typeface="+mj-lt"/>
                        </a:rPr>
                        <a:t> de </a:t>
                      </a:r>
                      <a:r>
                        <a:rPr lang="en-GB" sz="1800" dirty="0" err="1">
                          <a:effectLst/>
                          <a:latin typeface="+mj-lt"/>
                        </a:rPr>
                        <a:t>geração</a:t>
                      </a:r>
                      <a:r>
                        <a:rPr lang="en-GB" sz="1800" dirty="0">
                          <a:effectLst/>
                          <a:latin typeface="+mj-lt"/>
                        </a:rPr>
                        <a:t> de </a:t>
                      </a:r>
                      <a:r>
                        <a:rPr lang="en-GB" sz="1800" dirty="0" err="1">
                          <a:effectLst/>
                          <a:latin typeface="+mj-lt"/>
                        </a:rPr>
                        <a:t>renda</a:t>
                      </a:r>
                      <a:r>
                        <a:rPr lang="en-GB" sz="1800" dirty="0">
                          <a:effectLst/>
                          <a:latin typeface="+mj-lt"/>
                        </a:rPr>
                        <a:t> e/</a:t>
                      </a:r>
                      <a:r>
                        <a:rPr lang="en-GB" sz="1800" dirty="0" err="1">
                          <a:effectLst/>
                          <a:latin typeface="+mj-lt"/>
                        </a:rPr>
                        <a:t>ou</a:t>
                      </a:r>
                      <a:r>
                        <a:rPr lang="en-GB" sz="1800" dirty="0">
                          <a:effectLst/>
                          <a:latin typeface="+mj-lt"/>
                        </a:rPr>
                        <a:t> </a:t>
                      </a:r>
                      <a:r>
                        <a:rPr lang="en-GB" sz="1800" dirty="0" err="1">
                          <a:effectLst/>
                          <a:latin typeface="+mj-lt"/>
                        </a:rPr>
                        <a:t>treinamento</a:t>
                      </a:r>
                      <a:r>
                        <a:rPr lang="en-GB" sz="1800" dirty="0">
                          <a:effectLst/>
                          <a:latin typeface="+mj-lt"/>
                        </a:rPr>
                        <a:t> para </a:t>
                      </a:r>
                      <a:r>
                        <a:rPr lang="en-GB" sz="1800" dirty="0" err="1">
                          <a:effectLst/>
                          <a:latin typeface="+mj-lt"/>
                        </a:rPr>
                        <a:t>geração</a:t>
                      </a:r>
                      <a:r>
                        <a:rPr lang="en-GB" sz="1800" dirty="0">
                          <a:effectLst/>
                          <a:latin typeface="+mj-lt"/>
                        </a:rPr>
                        <a:t> de </a:t>
                      </a:r>
                      <a:r>
                        <a:rPr lang="en-GB" sz="1800" dirty="0" err="1">
                          <a:effectLst/>
                          <a:latin typeface="+mj-lt"/>
                        </a:rPr>
                        <a:t>renda</a:t>
                      </a:r>
                      <a:r>
                        <a:rPr lang="en-GB" sz="1800" dirty="0">
                          <a:effectLst/>
                          <a:latin typeface="+mj-lt"/>
                        </a:rPr>
                        <a:t>.</a:t>
                      </a:r>
                    </a:p>
                    <a:p>
                      <a:pPr marL="0" marR="0">
                        <a:lnSpc>
                          <a:spcPct val="115000"/>
                        </a:lnSpc>
                        <a:spcBef>
                          <a:spcPts val="0"/>
                        </a:spcBef>
                        <a:spcAft>
                          <a:spcPts val="0"/>
                        </a:spcAft>
                      </a:pPr>
                      <a:r>
                        <a:rPr lang="en-GB" sz="1800" dirty="0">
                          <a:effectLst/>
                          <a:latin typeface="+mj-lt"/>
                        </a:rPr>
                        <a:t>Fazer </a:t>
                      </a:r>
                      <a:r>
                        <a:rPr lang="en-GB" sz="1800" dirty="0" err="1">
                          <a:effectLst/>
                          <a:latin typeface="+mj-lt"/>
                        </a:rPr>
                        <a:t>pressão</a:t>
                      </a:r>
                      <a:r>
                        <a:rPr lang="en-GB" sz="1800" dirty="0">
                          <a:effectLst/>
                          <a:latin typeface="+mj-lt"/>
                        </a:rPr>
                        <a:t> </a:t>
                      </a:r>
                      <a:r>
                        <a:rPr lang="en-GB" sz="1800" dirty="0" err="1">
                          <a:effectLst/>
                          <a:latin typeface="+mj-lt"/>
                        </a:rPr>
                        <a:t>política</a:t>
                      </a:r>
                      <a:r>
                        <a:rPr lang="en-GB" sz="1800" dirty="0">
                          <a:effectLst/>
                          <a:latin typeface="+mj-lt"/>
                        </a:rPr>
                        <a:t> para a </a:t>
                      </a:r>
                      <a:r>
                        <a:rPr lang="en-GB" sz="1800" dirty="0" err="1">
                          <a:effectLst/>
                          <a:latin typeface="+mj-lt"/>
                        </a:rPr>
                        <a:t>mudança</a:t>
                      </a:r>
                      <a:r>
                        <a:rPr lang="en-GB" sz="1800" dirty="0">
                          <a:effectLst/>
                          <a:latin typeface="+mj-lt"/>
                        </a:rPr>
                        <a:t> de </a:t>
                      </a:r>
                      <a:r>
                        <a:rPr lang="en-GB" sz="1800" dirty="0" err="1">
                          <a:effectLst/>
                          <a:latin typeface="+mj-lt"/>
                        </a:rPr>
                        <a:t>políticas</a:t>
                      </a:r>
                      <a:r>
                        <a:rPr lang="en-GB" sz="1800" dirty="0">
                          <a:effectLst/>
                          <a:latin typeface="+mj-lt"/>
                        </a:rPr>
                        <a:t> e </a:t>
                      </a:r>
                      <a:r>
                        <a:rPr lang="en-GB" sz="1800" dirty="0" err="1">
                          <a:effectLst/>
                          <a:latin typeface="+mj-lt"/>
                        </a:rPr>
                        <a:t>recursos</a:t>
                      </a:r>
                      <a:r>
                        <a:rPr lang="en-GB" sz="1800" dirty="0">
                          <a:effectLst/>
                          <a:latin typeface="+mj-lt"/>
                        </a:rPr>
                        <a:t> </a:t>
                      </a:r>
                      <a:r>
                        <a:rPr lang="en-GB" sz="1800" dirty="0" err="1">
                          <a:effectLst/>
                          <a:latin typeface="+mj-lt"/>
                        </a:rPr>
                        <a:t>adicionais</a:t>
                      </a:r>
                      <a:r>
                        <a:rPr lang="en-GB" sz="1800" dirty="0">
                          <a:effectLst/>
                          <a:latin typeface="+mj-lt"/>
                        </a:rPr>
                        <a:t>.</a:t>
                      </a:r>
                      <a:endParaRPr lang="en-CH" sz="1800" dirty="0">
                        <a:solidFill>
                          <a:srgbClr val="943634"/>
                        </a:solidFill>
                        <a:effectLst/>
                        <a:latin typeface="+mj-lt"/>
                        <a:ea typeface="Calibri" panose="020F0502020204030204" pitchFamily="34" charset="0"/>
                        <a:cs typeface="Times New Roman" panose="02020603050405020304" pitchFamily="18" charset="0"/>
                      </a:endParaRPr>
                    </a:p>
                  </a:txBody>
                  <a:tcPr marL="78138" marR="781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2968228"/>
                  </a:ext>
                </a:extLst>
              </a:tr>
            </a:tbl>
          </a:graphicData>
        </a:graphic>
      </p:graphicFrame>
      <p:sp>
        <p:nvSpPr>
          <p:cNvPr id="2" name="Title 1">
            <a:extLst>
              <a:ext uri="{FF2B5EF4-FFF2-40B4-BE49-F238E27FC236}">
                <a16:creationId xmlns:a16="http://schemas.microsoft.com/office/drawing/2014/main" id="{31B1DDF5-CDCE-4988-926A-0C76345327BA}"/>
              </a:ext>
            </a:extLst>
          </p:cNvPr>
          <p:cNvSpPr>
            <a:spLocks noGrp="1"/>
          </p:cNvSpPr>
          <p:nvPr>
            <p:ph type="title"/>
          </p:nvPr>
        </p:nvSpPr>
        <p:spPr>
          <a:xfrm>
            <a:off x="388630" y="514614"/>
            <a:ext cx="11371248" cy="432000"/>
          </a:xfrm>
        </p:spPr>
        <p:txBody>
          <a:bodyPr/>
          <a:lstStyle/>
          <a:p>
            <a:pPr algn="ctr"/>
            <a:r>
              <a:rPr lang="en-GB" dirty="0" err="1"/>
              <a:t>Exercício</a:t>
            </a:r>
            <a:r>
              <a:rPr lang="en-GB" dirty="0"/>
              <a:t> 5.1: </a:t>
            </a:r>
            <a:r>
              <a:rPr lang="en-GB" dirty="0" err="1"/>
              <a:t>Melhorando</a:t>
            </a:r>
            <a:r>
              <a:rPr lang="en-GB" dirty="0"/>
              <a:t> as </a:t>
            </a:r>
            <a:r>
              <a:rPr lang="en-GB" dirty="0" err="1"/>
              <a:t>práticas</a:t>
            </a:r>
            <a:r>
              <a:rPr lang="en-GB" dirty="0"/>
              <a:t> para </a:t>
            </a:r>
            <a:r>
              <a:rPr lang="en-GB" dirty="0" err="1"/>
              <a:t>promover</a:t>
            </a:r>
            <a:r>
              <a:rPr lang="en-GB" dirty="0"/>
              <a:t> a </a:t>
            </a:r>
            <a:r>
              <a:rPr lang="en-GB" dirty="0" err="1"/>
              <a:t>recuperação</a:t>
            </a:r>
            <a:r>
              <a:rPr lang="en-GB" dirty="0"/>
              <a:t> </a:t>
            </a:r>
            <a:r>
              <a:rPr lang="en-GB" dirty="0" err="1"/>
              <a:t>em</a:t>
            </a:r>
            <a:r>
              <a:rPr lang="en-GB" dirty="0"/>
              <a:t> </a:t>
            </a:r>
            <a:r>
              <a:rPr lang="en-GB" dirty="0" err="1"/>
              <a:t>serviços</a:t>
            </a:r>
            <a:r>
              <a:rPr lang="en-GB" dirty="0"/>
              <a:t> de </a:t>
            </a:r>
            <a:r>
              <a:rPr lang="en-GB" dirty="0" err="1"/>
              <a:t>saúde</a:t>
            </a:r>
            <a:r>
              <a:rPr lang="en-GB" dirty="0"/>
              <a:t> mental e </a:t>
            </a:r>
            <a:r>
              <a:rPr lang="en-GB" dirty="0" err="1"/>
              <a:t>serviços</a:t>
            </a:r>
            <a:r>
              <a:rPr lang="en-GB" dirty="0"/>
              <a:t> </a:t>
            </a:r>
            <a:r>
              <a:rPr lang="en-GB" dirty="0" err="1"/>
              <a:t>sociais</a:t>
            </a:r>
            <a:r>
              <a:rPr lang="en-GB" dirty="0"/>
              <a:t> - 3</a:t>
            </a:r>
            <a:endParaRPr lang="en-CH" dirty="0"/>
          </a:p>
        </p:txBody>
      </p:sp>
    </p:spTree>
    <p:extLst>
      <p:ext uri="{BB962C8B-B14F-4D97-AF65-F5344CB8AC3E}">
        <p14:creationId xmlns:p14="http://schemas.microsoft.com/office/powerpoint/2010/main" val="22207740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C40A66F-2B29-4DB5-BDFF-9AD626DA25F5}"/>
              </a:ext>
            </a:extLst>
          </p:cNvPr>
          <p:cNvGraphicFramePr>
            <a:graphicFrameLocks noGrp="1"/>
          </p:cNvGraphicFramePr>
          <p:nvPr>
            <p:ph sz="quarter" idx="14"/>
            <p:extLst>
              <p:ext uri="{D42A27DB-BD31-4B8C-83A1-F6EECF244321}">
                <p14:modId xmlns:p14="http://schemas.microsoft.com/office/powerpoint/2010/main" val="2848408922"/>
              </p:ext>
            </p:extLst>
          </p:nvPr>
        </p:nvGraphicFramePr>
        <p:xfrm>
          <a:off x="506413" y="1844298"/>
          <a:ext cx="11132457" cy="4231036"/>
        </p:xfrm>
        <a:graphic>
          <a:graphicData uri="http://schemas.openxmlformats.org/drawingml/2006/table">
            <a:tbl>
              <a:tblPr firstRow="1" firstCol="1" bandRow="1">
                <a:tableStyleId>{2D5ABB26-0587-4C30-8999-92F81FD0307C}</a:tableStyleId>
              </a:tblPr>
              <a:tblGrid>
                <a:gridCol w="1727200">
                  <a:extLst>
                    <a:ext uri="{9D8B030D-6E8A-4147-A177-3AD203B41FA5}">
                      <a16:colId xmlns:a16="http://schemas.microsoft.com/office/drawing/2014/main" val="4172857672"/>
                    </a:ext>
                  </a:extLst>
                </a:gridCol>
                <a:gridCol w="3595306">
                  <a:extLst>
                    <a:ext uri="{9D8B030D-6E8A-4147-A177-3AD203B41FA5}">
                      <a16:colId xmlns:a16="http://schemas.microsoft.com/office/drawing/2014/main" val="4059956182"/>
                    </a:ext>
                  </a:extLst>
                </a:gridCol>
                <a:gridCol w="5809951">
                  <a:extLst>
                    <a:ext uri="{9D8B030D-6E8A-4147-A177-3AD203B41FA5}">
                      <a16:colId xmlns:a16="http://schemas.microsoft.com/office/drawing/2014/main" val="1193555891"/>
                    </a:ext>
                  </a:extLst>
                </a:gridCol>
              </a:tblGrid>
              <a:tr h="211742">
                <a:tc gridSpan="3">
                  <a:txBody>
                    <a:bodyPr/>
                    <a:lstStyle/>
                    <a:p>
                      <a:pPr marL="0" marR="0" algn="ctr">
                        <a:lnSpc>
                          <a:spcPct val="115000"/>
                        </a:lnSpc>
                        <a:spcBef>
                          <a:spcPts val="0"/>
                        </a:spcBef>
                        <a:spcAft>
                          <a:spcPts val="0"/>
                        </a:spcAft>
                      </a:pPr>
                      <a:r>
                        <a:rPr lang="en-GB" sz="1200" b="1" dirty="0" err="1">
                          <a:solidFill>
                            <a:schemeClr val="bg1"/>
                          </a:solidFill>
                          <a:effectLst/>
                          <a:latin typeface="Century Gothic" panose="020B0502020202020204" pitchFamily="34" charset="0"/>
                        </a:rPr>
                        <a:t>Implementação</a:t>
                      </a:r>
                      <a:r>
                        <a:rPr lang="en-GB" sz="1200" b="1" dirty="0">
                          <a:solidFill>
                            <a:schemeClr val="bg1"/>
                          </a:solidFill>
                          <a:effectLst/>
                          <a:latin typeface="Century Gothic" panose="020B0502020202020204" pitchFamily="34" charset="0"/>
                        </a:rPr>
                        <a:t> de </a:t>
                      </a:r>
                      <a:r>
                        <a:rPr lang="en-GB" sz="1200" b="1" dirty="0" err="1">
                          <a:solidFill>
                            <a:schemeClr val="bg1"/>
                          </a:solidFill>
                          <a:effectLst/>
                          <a:latin typeface="Century Gothic" panose="020B0502020202020204" pitchFamily="34" charset="0"/>
                        </a:rPr>
                        <a:t>uma</a:t>
                      </a:r>
                      <a:r>
                        <a:rPr lang="en-GB" sz="1200" b="1" dirty="0">
                          <a:solidFill>
                            <a:schemeClr val="bg1"/>
                          </a:solidFill>
                          <a:effectLst/>
                          <a:latin typeface="Century Gothic" panose="020B0502020202020204" pitchFamily="34" charset="0"/>
                        </a:rPr>
                        <a:t> </a:t>
                      </a:r>
                      <a:r>
                        <a:rPr lang="en-GB" sz="1200" b="1" dirty="0" err="1">
                          <a:solidFill>
                            <a:schemeClr val="bg1"/>
                          </a:solidFill>
                          <a:effectLst/>
                          <a:latin typeface="Century Gothic" panose="020B0502020202020204" pitchFamily="34" charset="0"/>
                        </a:rPr>
                        <a:t>abordagem</a:t>
                      </a:r>
                      <a:r>
                        <a:rPr lang="en-GB" sz="1200" b="1" dirty="0">
                          <a:solidFill>
                            <a:schemeClr val="bg1"/>
                          </a:solidFill>
                          <a:effectLst/>
                          <a:latin typeface="Century Gothic" panose="020B0502020202020204" pitchFamily="34" charset="0"/>
                        </a:rPr>
                        <a:t> de </a:t>
                      </a:r>
                      <a:r>
                        <a:rPr lang="en-GB" sz="1200" b="1" dirty="0" err="1">
                          <a:solidFill>
                            <a:schemeClr val="bg1"/>
                          </a:solidFill>
                          <a:effectLst/>
                          <a:latin typeface="Century Gothic" panose="020B0502020202020204" pitchFamily="34" charset="0"/>
                        </a:rPr>
                        <a:t>recuperação</a:t>
                      </a:r>
                      <a:r>
                        <a:rPr lang="en-GB" sz="1200" b="1" dirty="0">
                          <a:solidFill>
                            <a:schemeClr val="bg1"/>
                          </a:solidFill>
                          <a:effectLst/>
                          <a:latin typeface="Century Gothic" panose="020B0502020202020204" pitchFamily="34" charset="0"/>
                        </a:rPr>
                        <a:t> no </a:t>
                      </a:r>
                      <a:r>
                        <a:rPr lang="en-GB" sz="1200" b="1" dirty="0" err="1">
                          <a:solidFill>
                            <a:schemeClr val="bg1"/>
                          </a:solidFill>
                          <a:effectLst/>
                          <a:latin typeface="Century Gothic" panose="020B0502020202020204" pitchFamily="34" charset="0"/>
                        </a:rPr>
                        <a:t>serviço</a:t>
                      </a:r>
                      <a:r>
                        <a:rPr lang="en-GB" sz="1200" b="1" dirty="0">
                          <a:solidFill>
                            <a:schemeClr val="bg1"/>
                          </a:solidFill>
                          <a:effectLst/>
                          <a:latin typeface="Century Gothic" panose="020B0502020202020204" pitchFamily="34" charset="0"/>
                        </a:rPr>
                        <a:t> X</a:t>
                      </a:r>
                      <a:endParaRPr lang="en-CH" sz="12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3502" marR="63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CH"/>
                    </a:p>
                  </a:txBody>
                  <a:tcPr/>
                </a:tc>
                <a:tc hMerge="1">
                  <a:txBody>
                    <a:bodyPr/>
                    <a:lstStyle/>
                    <a:p>
                      <a:endParaRPr lang="en-CH"/>
                    </a:p>
                  </a:txBody>
                  <a:tcPr/>
                </a:tc>
                <a:extLst>
                  <a:ext uri="{0D108BD9-81ED-4DB2-BD59-A6C34878D82A}">
                    <a16:rowId xmlns:a16="http://schemas.microsoft.com/office/drawing/2014/main" val="2276232785"/>
                  </a:ext>
                </a:extLst>
              </a:tr>
              <a:tr h="211742">
                <a:tc>
                  <a:txBody>
                    <a:bodyPr/>
                    <a:lstStyle/>
                    <a:p>
                      <a:pPr marL="0" marR="0" algn="ctr">
                        <a:lnSpc>
                          <a:spcPct val="115000"/>
                        </a:lnSpc>
                        <a:spcBef>
                          <a:spcPts val="0"/>
                        </a:spcBef>
                        <a:spcAft>
                          <a:spcPts val="0"/>
                        </a:spcAft>
                      </a:pPr>
                      <a:r>
                        <a:rPr lang="en-GB" sz="1200" b="1" dirty="0">
                          <a:effectLst/>
                          <a:latin typeface="Century Gothic" panose="020B0502020202020204" pitchFamily="34" charset="0"/>
                        </a:rPr>
                        <a:t>A</a:t>
                      </a:r>
                      <a:endParaRPr lang="en-CH" sz="1200" b="1">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3502" marR="63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en-GB" sz="1200" b="1" dirty="0">
                          <a:effectLst/>
                          <a:latin typeface="Century Gothic" panose="020B0502020202020204" pitchFamily="34" charset="0"/>
                        </a:rPr>
                        <a:t>B</a:t>
                      </a:r>
                      <a:endParaRPr lang="en-CH" sz="1200" b="1" dirty="0">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3502" marR="63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en-GB" sz="1200" b="1" dirty="0">
                          <a:effectLst/>
                          <a:latin typeface="Century Gothic" panose="020B0502020202020204" pitchFamily="34" charset="0"/>
                        </a:rPr>
                        <a:t>C</a:t>
                      </a:r>
                      <a:endParaRPr lang="en-CH" sz="1200" b="1" dirty="0">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3502" marR="6350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423244689"/>
                  </a:ext>
                </a:extLst>
              </a:tr>
              <a:tr h="1151980">
                <a:tc>
                  <a:txBody>
                    <a:bodyPr/>
                    <a:lstStyle/>
                    <a:p>
                      <a:pPr marL="0" marR="0" algn="ctr">
                        <a:lnSpc>
                          <a:spcPct val="115000"/>
                        </a:lnSpc>
                        <a:spcBef>
                          <a:spcPts val="0"/>
                        </a:spcBef>
                        <a:spcAft>
                          <a:spcPts val="0"/>
                        </a:spcAft>
                      </a:pPr>
                      <a:r>
                        <a:rPr lang="en-GB" sz="1200" b="1" dirty="0" err="1">
                          <a:effectLst/>
                          <a:latin typeface="+mj-lt"/>
                        </a:rPr>
                        <a:t>Mudanças</a:t>
                      </a:r>
                      <a:r>
                        <a:rPr lang="en-GB" sz="1200" b="1" dirty="0">
                          <a:effectLst/>
                          <a:latin typeface="+mj-lt"/>
                        </a:rPr>
                        <a:t> </a:t>
                      </a:r>
                      <a:r>
                        <a:rPr lang="en-GB" sz="1200" b="1" dirty="0" err="1">
                          <a:effectLst/>
                          <a:latin typeface="+mj-lt"/>
                        </a:rPr>
                        <a:t>na</a:t>
                      </a:r>
                      <a:r>
                        <a:rPr lang="en-GB" sz="1200" b="1" dirty="0">
                          <a:effectLst/>
                          <a:latin typeface="+mj-lt"/>
                        </a:rPr>
                        <a:t> equipe e </a:t>
                      </a:r>
                      <a:r>
                        <a:rPr lang="en-GB" sz="1200" b="1" dirty="0" err="1">
                          <a:effectLst/>
                          <a:latin typeface="+mj-lt"/>
                        </a:rPr>
                        <a:t>nas</a:t>
                      </a:r>
                      <a:r>
                        <a:rPr lang="en-GB" sz="1200" b="1" dirty="0">
                          <a:effectLst/>
                          <a:latin typeface="+mj-lt"/>
                        </a:rPr>
                        <a:t> </a:t>
                      </a:r>
                      <a:r>
                        <a:rPr lang="en-GB" sz="1200" b="1" dirty="0" err="1">
                          <a:effectLst/>
                          <a:latin typeface="+mj-lt"/>
                        </a:rPr>
                        <a:t>práticas</a:t>
                      </a:r>
                      <a:r>
                        <a:rPr lang="en-GB" sz="1200" b="1" dirty="0">
                          <a:effectLst/>
                          <a:latin typeface="+mj-lt"/>
                        </a:rPr>
                        <a:t> de </a:t>
                      </a:r>
                      <a:r>
                        <a:rPr lang="en-GB" sz="1200" b="1" dirty="0" err="1">
                          <a:effectLst/>
                          <a:latin typeface="+mj-lt"/>
                        </a:rPr>
                        <a:t>atendimento</a:t>
                      </a:r>
                      <a:r>
                        <a:rPr lang="en-GB" sz="1200" b="1" dirty="0">
                          <a:effectLst/>
                          <a:latin typeface="+mj-lt"/>
                        </a:rPr>
                        <a:t> para </a:t>
                      </a:r>
                      <a:r>
                        <a:rPr lang="en-GB" sz="1200" b="1" dirty="0" err="1">
                          <a:effectLst/>
                          <a:latin typeface="+mj-lt"/>
                        </a:rPr>
                        <a:t>apoiar</a:t>
                      </a:r>
                      <a:r>
                        <a:rPr lang="en-GB" sz="1200" b="1" dirty="0">
                          <a:effectLst/>
                          <a:latin typeface="+mj-lt"/>
                        </a:rPr>
                        <a:t> </a:t>
                      </a:r>
                      <a:r>
                        <a:rPr lang="en-GB" sz="1200" b="1" dirty="0" err="1">
                          <a:effectLst/>
                          <a:latin typeface="+mj-lt"/>
                        </a:rPr>
                        <a:t>uma</a:t>
                      </a:r>
                      <a:r>
                        <a:rPr lang="en-GB" sz="1200" b="1" dirty="0">
                          <a:effectLst/>
                          <a:latin typeface="+mj-lt"/>
                        </a:rPr>
                        <a:t> </a:t>
                      </a:r>
                      <a:r>
                        <a:rPr lang="en-GB" sz="1200" b="1" dirty="0" err="1">
                          <a:effectLst/>
                          <a:latin typeface="+mj-lt"/>
                        </a:rPr>
                        <a:t>abordagem</a:t>
                      </a:r>
                      <a:r>
                        <a:rPr lang="en-GB" sz="1200" b="1" dirty="0">
                          <a:effectLst/>
                          <a:latin typeface="+mj-lt"/>
                        </a:rPr>
                        <a:t> de </a:t>
                      </a:r>
                      <a:r>
                        <a:rPr lang="en-GB" sz="1200" b="1" dirty="0" err="1">
                          <a:effectLst/>
                          <a:latin typeface="+mj-lt"/>
                        </a:rPr>
                        <a:t>recuperação</a:t>
                      </a:r>
                      <a:endParaRPr lang="en-CH" sz="1200" b="1">
                        <a:solidFill>
                          <a:srgbClr val="943634"/>
                        </a:solidFill>
                        <a:effectLst/>
                        <a:latin typeface="+mj-lt"/>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200" b="1" dirty="0" err="1">
                          <a:effectLst/>
                          <a:latin typeface="+mj-lt"/>
                        </a:rPr>
                        <a:t>Possíveis</a:t>
                      </a:r>
                      <a:r>
                        <a:rPr lang="en-GB" sz="1200" b="1" dirty="0">
                          <a:effectLst/>
                          <a:latin typeface="+mj-lt"/>
                        </a:rPr>
                        <a:t> </a:t>
                      </a:r>
                      <a:r>
                        <a:rPr lang="en-GB" sz="1200" b="1" dirty="0" err="1">
                          <a:effectLst/>
                          <a:latin typeface="+mj-lt"/>
                        </a:rPr>
                        <a:t>barreiras</a:t>
                      </a:r>
                      <a:endParaRPr lang="en-CH" sz="1200" b="1">
                        <a:solidFill>
                          <a:srgbClr val="943634"/>
                        </a:solidFill>
                        <a:effectLst/>
                        <a:latin typeface="+mj-lt"/>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200" b="1" dirty="0">
                          <a:effectLst/>
                          <a:latin typeface="+mj-lt"/>
                        </a:rPr>
                        <a:t>Passos para </a:t>
                      </a:r>
                      <a:r>
                        <a:rPr lang="en-GB" sz="1200" b="1" dirty="0" err="1">
                          <a:effectLst/>
                          <a:latin typeface="+mj-lt"/>
                        </a:rPr>
                        <a:t>superar</a:t>
                      </a:r>
                      <a:r>
                        <a:rPr lang="en-GB" sz="1200" b="1" dirty="0">
                          <a:effectLst/>
                          <a:latin typeface="+mj-lt"/>
                        </a:rPr>
                        <a:t> as </a:t>
                      </a:r>
                      <a:r>
                        <a:rPr lang="en-GB" sz="1200" b="1" dirty="0" err="1">
                          <a:effectLst/>
                          <a:latin typeface="+mj-lt"/>
                        </a:rPr>
                        <a:t>barreiras</a:t>
                      </a:r>
                      <a:endParaRPr lang="en-CH" sz="1200" b="1" dirty="0">
                        <a:solidFill>
                          <a:srgbClr val="943634"/>
                        </a:solidFill>
                        <a:effectLst/>
                        <a:latin typeface="+mj-lt"/>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3364597"/>
                  </a:ext>
                </a:extLst>
              </a:tr>
              <a:tr h="2655572">
                <a:tc>
                  <a:txBody>
                    <a:bodyPr/>
                    <a:lstStyle/>
                    <a:p>
                      <a:pPr marL="0" marR="0">
                        <a:lnSpc>
                          <a:spcPct val="115000"/>
                        </a:lnSpc>
                        <a:spcBef>
                          <a:spcPts val="0"/>
                        </a:spcBef>
                        <a:spcAft>
                          <a:spcPts val="0"/>
                        </a:spcAft>
                      </a:pPr>
                      <a:r>
                        <a:rPr lang="en-GB" sz="1200" b="1" dirty="0" err="1">
                          <a:effectLst/>
                          <a:latin typeface="+mj-lt"/>
                        </a:rPr>
                        <a:t>Exemplo</a:t>
                      </a:r>
                      <a:r>
                        <a:rPr lang="en-GB" sz="1200" b="1" dirty="0">
                          <a:effectLst/>
                          <a:latin typeface="+mj-lt"/>
                        </a:rPr>
                        <a:t> 2: </a:t>
                      </a:r>
                      <a:r>
                        <a:rPr lang="en-GB" sz="1200" b="1" dirty="0" err="1">
                          <a:effectLst/>
                          <a:latin typeface="+mj-lt"/>
                        </a:rPr>
                        <a:t>Trabalhar</a:t>
                      </a:r>
                      <a:r>
                        <a:rPr lang="en-GB" sz="1200" b="1" dirty="0">
                          <a:effectLst/>
                          <a:latin typeface="+mj-lt"/>
                        </a:rPr>
                        <a:t> com as </a:t>
                      </a:r>
                      <a:r>
                        <a:rPr lang="en-GB" sz="1200" b="1" dirty="0" err="1">
                          <a:effectLst/>
                          <a:latin typeface="+mj-lt"/>
                        </a:rPr>
                        <a:t>pessoas</a:t>
                      </a:r>
                      <a:r>
                        <a:rPr lang="en-GB" sz="1200" b="1" dirty="0">
                          <a:effectLst/>
                          <a:latin typeface="+mj-lt"/>
                        </a:rPr>
                        <a:t> para</a:t>
                      </a:r>
                    </a:p>
                    <a:p>
                      <a:pPr marL="0" marR="0">
                        <a:lnSpc>
                          <a:spcPct val="115000"/>
                        </a:lnSpc>
                        <a:spcBef>
                          <a:spcPts val="0"/>
                        </a:spcBef>
                        <a:spcAft>
                          <a:spcPts val="0"/>
                        </a:spcAft>
                      </a:pPr>
                      <a:r>
                        <a:rPr lang="en-GB" sz="1200" b="1" dirty="0" err="1">
                          <a:effectLst/>
                          <a:latin typeface="+mj-lt"/>
                        </a:rPr>
                        <a:t>identificar</a:t>
                      </a:r>
                      <a:r>
                        <a:rPr lang="en-GB" sz="1200" b="1" dirty="0">
                          <a:effectLst/>
                          <a:latin typeface="+mj-lt"/>
                        </a:rPr>
                        <a:t> </a:t>
                      </a:r>
                      <a:r>
                        <a:rPr lang="en-GB" sz="1200" b="1" dirty="0" err="1">
                          <a:effectLst/>
                          <a:latin typeface="+mj-lt"/>
                        </a:rPr>
                        <a:t>seus</a:t>
                      </a:r>
                      <a:r>
                        <a:rPr lang="en-GB" sz="1200" b="1" dirty="0">
                          <a:effectLst/>
                          <a:latin typeface="+mj-lt"/>
                        </a:rPr>
                        <a:t> </a:t>
                      </a:r>
                      <a:r>
                        <a:rPr lang="en-GB" sz="1200" b="1" dirty="0" err="1">
                          <a:effectLst/>
                          <a:latin typeface="+mj-lt"/>
                        </a:rPr>
                        <a:t>objetivos</a:t>
                      </a:r>
                      <a:r>
                        <a:rPr lang="en-GB" sz="1200" b="1" dirty="0">
                          <a:effectLst/>
                          <a:latin typeface="+mj-lt"/>
                        </a:rPr>
                        <a:t> </a:t>
                      </a:r>
                      <a:r>
                        <a:rPr lang="en-GB" sz="1200" b="1" dirty="0" err="1">
                          <a:effectLst/>
                          <a:latin typeface="+mj-lt"/>
                        </a:rPr>
                        <a:t>pessoais</a:t>
                      </a:r>
                      <a:r>
                        <a:rPr lang="en-GB" sz="1200" b="1" dirty="0">
                          <a:effectLst/>
                          <a:latin typeface="+mj-lt"/>
                        </a:rPr>
                        <a:t> de </a:t>
                      </a:r>
                      <a:r>
                        <a:rPr lang="en-GB" sz="1200" b="1" dirty="0" err="1">
                          <a:effectLst/>
                          <a:latin typeface="+mj-lt"/>
                        </a:rPr>
                        <a:t>recuperação</a:t>
                      </a:r>
                      <a:endParaRPr lang="en-GB" sz="1200" b="1" dirty="0">
                        <a:effectLst/>
                        <a:latin typeface="+mj-lt"/>
                      </a:endParaRPr>
                    </a:p>
                    <a:p>
                      <a:pPr marL="0" marR="0">
                        <a:lnSpc>
                          <a:spcPct val="115000"/>
                        </a:lnSpc>
                        <a:spcBef>
                          <a:spcPts val="0"/>
                        </a:spcBef>
                        <a:spcAft>
                          <a:spcPts val="0"/>
                        </a:spcAft>
                      </a:pPr>
                      <a:r>
                        <a:rPr lang="en-GB" sz="1200" b="1" dirty="0">
                          <a:effectLst/>
                          <a:latin typeface="+mj-lt"/>
                        </a:rPr>
                        <a:t>e </a:t>
                      </a:r>
                      <a:r>
                        <a:rPr lang="en-GB" sz="1200" b="1" dirty="0" err="1">
                          <a:effectLst/>
                          <a:latin typeface="+mj-lt"/>
                        </a:rPr>
                        <a:t>trabalhar</a:t>
                      </a:r>
                      <a:r>
                        <a:rPr lang="en-GB" sz="1200" b="1" dirty="0">
                          <a:effectLst/>
                          <a:latin typeface="+mj-lt"/>
                        </a:rPr>
                        <a:t> </a:t>
                      </a:r>
                      <a:r>
                        <a:rPr lang="en-GB" sz="1200" b="1" dirty="0" err="1">
                          <a:effectLst/>
                          <a:latin typeface="+mj-lt"/>
                        </a:rPr>
                        <a:t>em</a:t>
                      </a:r>
                      <a:r>
                        <a:rPr lang="en-GB" sz="1200" b="1" dirty="0">
                          <a:effectLst/>
                          <a:latin typeface="+mj-lt"/>
                        </a:rPr>
                        <a:t> conjunto para </a:t>
                      </a:r>
                      <a:r>
                        <a:rPr lang="en-GB" sz="1200" b="1" dirty="0" err="1">
                          <a:effectLst/>
                          <a:latin typeface="+mj-lt"/>
                        </a:rPr>
                        <a:t>desenvolver</a:t>
                      </a:r>
                      <a:endParaRPr lang="en-GB" sz="1200" b="1" dirty="0">
                        <a:effectLst/>
                        <a:latin typeface="+mj-lt"/>
                      </a:endParaRPr>
                    </a:p>
                    <a:p>
                      <a:pPr marL="0" marR="0">
                        <a:lnSpc>
                          <a:spcPct val="115000"/>
                        </a:lnSpc>
                        <a:spcBef>
                          <a:spcPts val="0"/>
                        </a:spcBef>
                        <a:spcAft>
                          <a:spcPts val="0"/>
                        </a:spcAft>
                      </a:pPr>
                      <a:r>
                        <a:rPr lang="en-GB" sz="1200" b="1" dirty="0">
                          <a:effectLst/>
                          <a:latin typeface="+mj-lt"/>
                        </a:rPr>
                        <a:t>um plano de </a:t>
                      </a:r>
                      <a:r>
                        <a:rPr lang="en-GB" sz="1200" b="1" dirty="0" err="1">
                          <a:effectLst/>
                          <a:latin typeface="+mj-lt"/>
                        </a:rPr>
                        <a:t>recuperação</a:t>
                      </a:r>
                      <a:r>
                        <a:rPr lang="en-GB" sz="1200" b="1" dirty="0">
                          <a:effectLst/>
                          <a:latin typeface="+mj-lt"/>
                        </a:rPr>
                        <a:t>. </a:t>
                      </a:r>
                      <a:endParaRPr lang="en-CH" sz="1200" b="1" dirty="0">
                        <a:effectLst/>
                        <a:latin typeface="+mj-lt"/>
                      </a:endParaRPr>
                    </a:p>
                    <a:p>
                      <a:pPr marL="0" marR="0">
                        <a:lnSpc>
                          <a:spcPct val="115000"/>
                        </a:lnSpc>
                        <a:spcBef>
                          <a:spcPts val="0"/>
                        </a:spcBef>
                        <a:spcAft>
                          <a:spcPts val="0"/>
                        </a:spcAft>
                      </a:pPr>
                      <a:r>
                        <a:rPr lang="en-GB" sz="1200" b="1" dirty="0">
                          <a:effectLst/>
                          <a:latin typeface="+mj-lt"/>
                        </a:rPr>
                        <a:t> </a:t>
                      </a:r>
                      <a:endParaRPr lang="en-CH" sz="1200" b="1" dirty="0">
                        <a:solidFill>
                          <a:srgbClr val="943634"/>
                        </a:solidFill>
                        <a:effectLst/>
                        <a:latin typeface="+mj-lt"/>
                        <a:ea typeface="Calibri" panose="020F0502020204030204" pitchFamily="34" charset="0"/>
                        <a:cs typeface="Times New Roman" panose="02020603050405020304" pitchFamily="18" charset="0"/>
                      </a:endParaRPr>
                    </a:p>
                  </a:txBody>
                  <a:tcPr marL="63502" marR="6350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600"/>
                        </a:spcAft>
                      </a:pPr>
                      <a:r>
                        <a:rPr lang="en-GB" sz="1200" dirty="0">
                          <a:effectLst/>
                          <a:latin typeface="+mj-lt"/>
                        </a:rPr>
                        <a:t>Essa </a:t>
                      </a:r>
                      <a:r>
                        <a:rPr lang="en-GB" sz="1200" dirty="0" err="1">
                          <a:effectLst/>
                          <a:latin typeface="+mj-lt"/>
                        </a:rPr>
                        <a:t>abordagem</a:t>
                      </a:r>
                      <a:r>
                        <a:rPr lang="en-GB" sz="1200" dirty="0">
                          <a:effectLst/>
                          <a:latin typeface="+mj-lt"/>
                        </a:rPr>
                        <a:t> </a:t>
                      </a:r>
                      <a:r>
                        <a:rPr lang="en-GB" sz="1200" dirty="0" err="1">
                          <a:effectLst/>
                          <a:latin typeface="+mj-lt"/>
                        </a:rPr>
                        <a:t>requer</a:t>
                      </a:r>
                      <a:r>
                        <a:rPr lang="en-GB" sz="1200" dirty="0">
                          <a:effectLst/>
                          <a:latin typeface="+mj-lt"/>
                        </a:rPr>
                        <a:t> </a:t>
                      </a:r>
                      <a:r>
                        <a:rPr lang="en-GB" sz="1200" dirty="0" err="1">
                          <a:effectLst/>
                          <a:latin typeface="+mj-lt"/>
                        </a:rPr>
                        <a:t>mais</a:t>
                      </a:r>
                      <a:r>
                        <a:rPr lang="en-GB" sz="1200" dirty="0">
                          <a:effectLst/>
                          <a:latin typeface="+mj-lt"/>
                        </a:rPr>
                        <a:t> tempo e </a:t>
                      </a:r>
                      <a:r>
                        <a:rPr lang="en-GB" sz="1200" dirty="0" err="1">
                          <a:effectLst/>
                          <a:latin typeface="+mj-lt"/>
                        </a:rPr>
                        <a:t>atenção</a:t>
                      </a:r>
                      <a:r>
                        <a:rPr lang="en-GB" sz="1200" dirty="0">
                          <a:effectLst/>
                          <a:latin typeface="+mj-lt"/>
                        </a:rPr>
                        <a:t> para </a:t>
                      </a:r>
                      <a:r>
                        <a:rPr lang="en-GB" sz="1200" dirty="0" err="1">
                          <a:effectLst/>
                          <a:latin typeface="+mj-lt"/>
                        </a:rPr>
                        <a:t>cada</a:t>
                      </a:r>
                      <a:r>
                        <a:rPr lang="en-GB" sz="1200" dirty="0">
                          <a:effectLst/>
                          <a:latin typeface="+mj-lt"/>
                        </a:rPr>
                        <a:t> </a:t>
                      </a:r>
                      <a:r>
                        <a:rPr lang="en-GB" sz="1200" dirty="0" err="1">
                          <a:effectLst/>
                          <a:latin typeface="+mj-lt"/>
                        </a:rPr>
                        <a:t>pessoa</a:t>
                      </a:r>
                      <a:r>
                        <a:rPr lang="en-GB" sz="1200" dirty="0">
                          <a:effectLst/>
                          <a:latin typeface="+mj-lt"/>
                        </a:rPr>
                        <a:t>, o que </a:t>
                      </a:r>
                      <a:r>
                        <a:rPr lang="en-GB" sz="1200" dirty="0" err="1">
                          <a:effectLst/>
                          <a:latin typeface="+mj-lt"/>
                        </a:rPr>
                        <a:t>pode</a:t>
                      </a:r>
                      <a:r>
                        <a:rPr lang="en-GB" sz="1200" dirty="0">
                          <a:effectLst/>
                          <a:latin typeface="+mj-lt"/>
                        </a:rPr>
                        <a:t> ser </a:t>
                      </a:r>
                      <a:r>
                        <a:rPr lang="en-GB" sz="1200" dirty="0" err="1">
                          <a:effectLst/>
                          <a:latin typeface="+mj-lt"/>
                        </a:rPr>
                        <a:t>difícil</a:t>
                      </a:r>
                      <a:r>
                        <a:rPr lang="en-GB" sz="1200" dirty="0">
                          <a:effectLst/>
                          <a:latin typeface="+mj-lt"/>
                        </a:rPr>
                        <a:t> </a:t>
                      </a:r>
                      <a:r>
                        <a:rPr lang="en-GB" sz="1200" dirty="0" err="1">
                          <a:effectLst/>
                          <a:latin typeface="+mj-lt"/>
                        </a:rPr>
                        <a:t>em</a:t>
                      </a:r>
                      <a:r>
                        <a:rPr lang="en-GB" sz="1200" dirty="0">
                          <a:effectLst/>
                          <a:latin typeface="+mj-lt"/>
                        </a:rPr>
                        <a:t> </a:t>
                      </a:r>
                      <a:r>
                        <a:rPr lang="en-GB" sz="1200" dirty="0" err="1">
                          <a:effectLst/>
                          <a:latin typeface="+mj-lt"/>
                        </a:rPr>
                        <a:t>serviços</a:t>
                      </a:r>
                      <a:r>
                        <a:rPr lang="en-GB" sz="1200" dirty="0">
                          <a:effectLst/>
                          <a:latin typeface="+mj-lt"/>
                        </a:rPr>
                        <a:t> com </a:t>
                      </a:r>
                      <a:r>
                        <a:rPr lang="en-GB" sz="1200" dirty="0" err="1">
                          <a:effectLst/>
                          <a:latin typeface="+mj-lt"/>
                        </a:rPr>
                        <a:t>poucos</a:t>
                      </a:r>
                      <a:r>
                        <a:rPr lang="en-GB" sz="1200" dirty="0">
                          <a:effectLst/>
                          <a:latin typeface="+mj-lt"/>
                        </a:rPr>
                        <a:t> </a:t>
                      </a:r>
                      <a:r>
                        <a:rPr lang="en-GB" sz="1200" dirty="0" err="1">
                          <a:effectLst/>
                          <a:latin typeface="+mj-lt"/>
                        </a:rPr>
                        <a:t>recursos</a:t>
                      </a:r>
                      <a:r>
                        <a:rPr lang="en-GB" sz="1200" dirty="0">
                          <a:effectLst/>
                          <a:latin typeface="+mj-lt"/>
                        </a:rPr>
                        <a:t>, </a:t>
                      </a:r>
                      <a:r>
                        <a:rPr lang="en-GB" sz="1200" dirty="0" err="1">
                          <a:effectLst/>
                          <a:latin typeface="+mj-lt"/>
                        </a:rPr>
                        <a:t>onde</a:t>
                      </a:r>
                      <a:r>
                        <a:rPr lang="en-GB" sz="1200" dirty="0">
                          <a:effectLst/>
                          <a:latin typeface="+mj-lt"/>
                        </a:rPr>
                        <a:t> </a:t>
                      </a:r>
                      <a:r>
                        <a:rPr lang="en-GB" sz="1200" dirty="0" err="1">
                          <a:effectLst/>
                          <a:latin typeface="+mj-lt"/>
                        </a:rPr>
                        <a:t>há</a:t>
                      </a:r>
                      <a:r>
                        <a:rPr lang="en-GB" sz="1200" dirty="0">
                          <a:effectLst/>
                          <a:latin typeface="+mj-lt"/>
                        </a:rPr>
                        <a:t> </a:t>
                      </a:r>
                      <a:r>
                        <a:rPr lang="en-GB" sz="1200" dirty="0" err="1">
                          <a:effectLst/>
                          <a:latin typeface="+mj-lt"/>
                        </a:rPr>
                        <a:t>falta</a:t>
                      </a:r>
                      <a:r>
                        <a:rPr lang="en-GB" sz="1200" dirty="0">
                          <a:effectLst/>
                          <a:latin typeface="+mj-lt"/>
                        </a:rPr>
                        <a:t> de </a:t>
                      </a:r>
                      <a:r>
                        <a:rPr lang="en-GB" sz="1200" dirty="0" err="1">
                          <a:effectLst/>
                          <a:latin typeface="+mj-lt"/>
                        </a:rPr>
                        <a:t>profissionais</a:t>
                      </a:r>
                      <a:r>
                        <a:rPr lang="en-GB" sz="1200" dirty="0">
                          <a:effectLst/>
                          <a:latin typeface="+mj-lt"/>
                        </a:rPr>
                        <a:t> de </a:t>
                      </a:r>
                      <a:r>
                        <a:rPr lang="en-GB" sz="1200" dirty="0" err="1">
                          <a:effectLst/>
                          <a:latin typeface="+mj-lt"/>
                        </a:rPr>
                        <a:t>saúde</a:t>
                      </a:r>
                      <a:r>
                        <a:rPr lang="en-GB" sz="1200" dirty="0">
                          <a:effectLst/>
                          <a:latin typeface="+mj-lt"/>
                        </a:rPr>
                        <a:t>. </a:t>
                      </a:r>
                      <a:r>
                        <a:rPr lang="en-GB" sz="1200" dirty="0" err="1">
                          <a:effectLst/>
                          <a:latin typeface="+mj-lt"/>
                        </a:rPr>
                        <a:t>Acompanhar</a:t>
                      </a:r>
                      <a:r>
                        <a:rPr lang="en-GB" sz="1200" dirty="0">
                          <a:effectLst/>
                          <a:latin typeface="+mj-lt"/>
                        </a:rPr>
                        <a:t> as </a:t>
                      </a:r>
                      <a:r>
                        <a:rPr lang="en-GB" sz="1200" dirty="0" err="1">
                          <a:effectLst/>
                          <a:latin typeface="+mj-lt"/>
                        </a:rPr>
                        <a:t>pessoas</a:t>
                      </a:r>
                      <a:r>
                        <a:rPr lang="en-GB" sz="1200" dirty="0">
                          <a:effectLst/>
                          <a:latin typeface="+mj-lt"/>
                        </a:rPr>
                        <a:t> para </a:t>
                      </a:r>
                      <a:r>
                        <a:rPr lang="en-GB" sz="1200" dirty="0" err="1">
                          <a:effectLst/>
                          <a:latin typeface="+mj-lt"/>
                        </a:rPr>
                        <a:t>atualizar</a:t>
                      </a:r>
                      <a:r>
                        <a:rPr lang="en-GB" sz="1200" dirty="0">
                          <a:effectLst/>
                          <a:latin typeface="+mj-lt"/>
                        </a:rPr>
                        <a:t> o plano e </a:t>
                      </a:r>
                      <a:r>
                        <a:rPr lang="en-GB" sz="1200" dirty="0" err="1">
                          <a:effectLst/>
                          <a:latin typeface="+mj-lt"/>
                        </a:rPr>
                        <a:t>discutir</a:t>
                      </a:r>
                      <a:r>
                        <a:rPr lang="en-GB" sz="1200" dirty="0">
                          <a:effectLst/>
                          <a:latin typeface="+mj-lt"/>
                        </a:rPr>
                        <a:t> o </a:t>
                      </a:r>
                      <a:r>
                        <a:rPr lang="en-GB" sz="1200" dirty="0" err="1">
                          <a:effectLst/>
                          <a:latin typeface="+mj-lt"/>
                        </a:rPr>
                        <a:t>progresso</a:t>
                      </a:r>
                      <a:r>
                        <a:rPr lang="en-GB" sz="1200" dirty="0">
                          <a:effectLst/>
                          <a:latin typeface="+mj-lt"/>
                        </a:rPr>
                        <a:t> </a:t>
                      </a:r>
                      <a:r>
                        <a:rPr lang="en-GB" sz="1200" dirty="0" err="1">
                          <a:effectLst/>
                          <a:latin typeface="+mj-lt"/>
                        </a:rPr>
                        <a:t>também</a:t>
                      </a:r>
                      <a:r>
                        <a:rPr lang="en-GB" sz="1200" dirty="0">
                          <a:effectLst/>
                          <a:latin typeface="+mj-lt"/>
                        </a:rPr>
                        <a:t> </a:t>
                      </a:r>
                      <a:r>
                        <a:rPr lang="en-GB" sz="1200" dirty="0" err="1">
                          <a:effectLst/>
                          <a:latin typeface="+mj-lt"/>
                        </a:rPr>
                        <a:t>é</a:t>
                      </a:r>
                      <a:r>
                        <a:rPr lang="en-GB" sz="1200" dirty="0">
                          <a:effectLst/>
                          <a:latin typeface="+mj-lt"/>
                        </a:rPr>
                        <a:t> </a:t>
                      </a:r>
                      <a:r>
                        <a:rPr lang="en-GB" sz="1200" dirty="0" err="1">
                          <a:effectLst/>
                          <a:latin typeface="+mj-lt"/>
                        </a:rPr>
                        <a:t>demorado</a:t>
                      </a:r>
                      <a:r>
                        <a:rPr lang="en-GB" sz="1200" dirty="0">
                          <a:effectLst/>
                          <a:latin typeface="+mj-lt"/>
                        </a:rPr>
                        <a:t>.</a:t>
                      </a:r>
                    </a:p>
                    <a:p>
                      <a:pPr marL="0" marR="0">
                        <a:lnSpc>
                          <a:spcPct val="115000"/>
                        </a:lnSpc>
                        <a:spcBef>
                          <a:spcPts val="0"/>
                        </a:spcBef>
                        <a:spcAft>
                          <a:spcPts val="600"/>
                        </a:spcAft>
                      </a:pPr>
                      <a:r>
                        <a:rPr lang="en-GB" sz="1200" dirty="0" err="1">
                          <a:effectLst/>
                          <a:latin typeface="+mj-lt"/>
                        </a:rPr>
                        <a:t>Desafios</a:t>
                      </a:r>
                      <a:r>
                        <a:rPr lang="en-GB" sz="1200" dirty="0">
                          <a:effectLst/>
                          <a:latin typeface="+mj-lt"/>
                        </a:rPr>
                        <a:t> </a:t>
                      </a:r>
                      <a:r>
                        <a:rPr lang="en-GB" sz="1200" dirty="0" err="1">
                          <a:effectLst/>
                          <a:latin typeface="+mj-lt"/>
                        </a:rPr>
                        <a:t>na</a:t>
                      </a:r>
                      <a:r>
                        <a:rPr lang="en-GB" sz="1200" dirty="0">
                          <a:effectLst/>
                          <a:latin typeface="+mj-lt"/>
                        </a:rPr>
                        <a:t> </a:t>
                      </a:r>
                      <a:r>
                        <a:rPr lang="en-GB" sz="1200" dirty="0" err="1">
                          <a:effectLst/>
                          <a:latin typeface="+mj-lt"/>
                        </a:rPr>
                        <a:t>comunicação</a:t>
                      </a:r>
                      <a:r>
                        <a:rPr lang="en-GB" sz="1200" dirty="0">
                          <a:effectLst/>
                          <a:latin typeface="+mj-lt"/>
                        </a:rPr>
                        <a:t> de </a:t>
                      </a:r>
                      <a:r>
                        <a:rPr lang="en-GB" sz="1200" dirty="0" err="1">
                          <a:effectLst/>
                          <a:latin typeface="+mj-lt"/>
                        </a:rPr>
                        <a:t>objetivos</a:t>
                      </a:r>
                      <a:r>
                        <a:rPr lang="en-GB" sz="1200" dirty="0">
                          <a:effectLst/>
                          <a:latin typeface="+mj-lt"/>
                        </a:rPr>
                        <a:t> </a:t>
                      </a:r>
                      <a:r>
                        <a:rPr lang="en-GB" sz="1200" dirty="0" err="1">
                          <a:effectLst/>
                          <a:latin typeface="+mj-lt"/>
                        </a:rPr>
                        <a:t>pessoais</a:t>
                      </a:r>
                      <a:r>
                        <a:rPr lang="en-GB" sz="1200" dirty="0">
                          <a:effectLst/>
                          <a:latin typeface="+mj-lt"/>
                        </a:rPr>
                        <a:t>.</a:t>
                      </a:r>
                    </a:p>
                    <a:p>
                      <a:pPr marL="0" marR="0">
                        <a:lnSpc>
                          <a:spcPct val="115000"/>
                        </a:lnSpc>
                        <a:spcBef>
                          <a:spcPts val="0"/>
                        </a:spcBef>
                        <a:spcAft>
                          <a:spcPts val="600"/>
                        </a:spcAft>
                      </a:pPr>
                      <a:r>
                        <a:rPr lang="en-GB" sz="1200" dirty="0" err="1">
                          <a:effectLst/>
                          <a:latin typeface="+mj-lt"/>
                        </a:rPr>
                        <a:t>Os</a:t>
                      </a:r>
                      <a:r>
                        <a:rPr lang="en-GB" sz="1200" dirty="0">
                          <a:effectLst/>
                          <a:latin typeface="+mj-lt"/>
                        </a:rPr>
                        <a:t> </a:t>
                      </a:r>
                      <a:r>
                        <a:rPr lang="en-GB" sz="1200" dirty="0" err="1">
                          <a:effectLst/>
                          <a:latin typeface="+mj-lt"/>
                        </a:rPr>
                        <a:t>funcionários</a:t>
                      </a:r>
                      <a:r>
                        <a:rPr lang="en-GB" sz="1200" dirty="0">
                          <a:effectLst/>
                          <a:latin typeface="+mj-lt"/>
                        </a:rPr>
                        <a:t> </a:t>
                      </a:r>
                      <a:r>
                        <a:rPr lang="en-GB" sz="1200" dirty="0" err="1">
                          <a:effectLst/>
                          <a:latin typeface="+mj-lt"/>
                        </a:rPr>
                        <a:t>podem</a:t>
                      </a:r>
                      <a:r>
                        <a:rPr lang="en-GB" sz="1200" dirty="0">
                          <a:effectLst/>
                          <a:latin typeface="+mj-lt"/>
                        </a:rPr>
                        <a:t> achar que </a:t>
                      </a:r>
                      <a:r>
                        <a:rPr lang="en-GB" sz="1200" dirty="0" err="1">
                          <a:effectLst/>
                          <a:latin typeface="+mj-lt"/>
                        </a:rPr>
                        <a:t>sabem</a:t>
                      </a:r>
                      <a:r>
                        <a:rPr lang="en-GB" sz="1200" dirty="0">
                          <a:effectLst/>
                          <a:latin typeface="+mj-lt"/>
                        </a:rPr>
                        <a:t> o que </a:t>
                      </a:r>
                      <a:r>
                        <a:rPr lang="en-GB" sz="1200" dirty="0" err="1">
                          <a:effectLst/>
                          <a:latin typeface="+mj-lt"/>
                        </a:rPr>
                        <a:t>é</a:t>
                      </a:r>
                      <a:r>
                        <a:rPr lang="en-GB" sz="1200" dirty="0">
                          <a:effectLst/>
                          <a:latin typeface="+mj-lt"/>
                        </a:rPr>
                        <a:t> </a:t>
                      </a:r>
                      <a:r>
                        <a:rPr lang="en-GB" sz="1200" dirty="0" err="1">
                          <a:effectLst/>
                          <a:latin typeface="+mj-lt"/>
                        </a:rPr>
                        <a:t>melhor</a:t>
                      </a:r>
                      <a:r>
                        <a:rPr lang="en-GB" sz="1200" dirty="0">
                          <a:effectLst/>
                          <a:latin typeface="+mj-lt"/>
                        </a:rPr>
                        <a:t> para o </a:t>
                      </a:r>
                      <a:r>
                        <a:rPr lang="en-GB" sz="1200" dirty="0" err="1">
                          <a:effectLst/>
                          <a:latin typeface="+mj-lt"/>
                        </a:rPr>
                        <a:t>tratamento</a:t>
                      </a:r>
                      <a:r>
                        <a:rPr lang="en-GB" sz="1200" dirty="0">
                          <a:effectLst/>
                          <a:latin typeface="+mj-lt"/>
                        </a:rPr>
                        <a:t> e a </a:t>
                      </a:r>
                      <a:r>
                        <a:rPr lang="en-GB" sz="1200" dirty="0" err="1">
                          <a:effectLst/>
                          <a:latin typeface="+mj-lt"/>
                        </a:rPr>
                        <a:t>recuperação</a:t>
                      </a:r>
                      <a:r>
                        <a:rPr lang="en-GB" sz="1200" dirty="0">
                          <a:effectLst/>
                          <a:latin typeface="+mj-lt"/>
                        </a:rPr>
                        <a:t> das </a:t>
                      </a:r>
                      <a:r>
                        <a:rPr lang="en-GB" sz="1200" dirty="0" err="1">
                          <a:effectLst/>
                          <a:latin typeface="+mj-lt"/>
                        </a:rPr>
                        <a:t>pessoas</a:t>
                      </a:r>
                      <a:r>
                        <a:rPr lang="en-GB" sz="1200" dirty="0">
                          <a:effectLst/>
                          <a:latin typeface="+mj-lt"/>
                        </a:rPr>
                        <a:t>. </a:t>
                      </a:r>
                      <a:endParaRPr lang="en-CH" sz="1200" dirty="0">
                        <a:solidFill>
                          <a:srgbClr val="943634"/>
                        </a:solidFill>
                        <a:effectLst/>
                        <a:latin typeface="+mj-lt"/>
                        <a:ea typeface="Calibri" panose="020F0502020204030204" pitchFamily="34" charset="0"/>
                        <a:cs typeface="Times New Roman" panose="02020603050405020304" pitchFamily="18" charset="0"/>
                      </a:endParaRPr>
                    </a:p>
                  </a:txBody>
                  <a:tcPr marL="63502" marR="6350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600"/>
                        </a:spcAft>
                      </a:pPr>
                      <a:r>
                        <a:rPr lang="en-GB" sz="1200" dirty="0" err="1">
                          <a:effectLst/>
                          <a:latin typeface="+mj-lt"/>
                        </a:rPr>
                        <a:t>Treinar</a:t>
                      </a:r>
                      <a:r>
                        <a:rPr lang="en-GB" sz="1200" dirty="0">
                          <a:effectLst/>
                          <a:latin typeface="+mj-lt"/>
                        </a:rPr>
                        <a:t> </a:t>
                      </a:r>
                      <a:r>
                        <a:rPr lang="en-GB" sz="1200" dirty="0" err="1">
                          <a:effectLst/>
                          <a:latin typeface="+mj-lt"/>
                        </a:rPr>
                        <a:t>mais</a:t>
                      </a:r>
                      <a:r>
                        <a:rPr lang="en-GB" sz="1200" dirty="0">
                          <a:effectLst/>
                          <a:latin typeface="+mj-lt"/>
                        </a:rPr>
                        <a:t> </a:t>
                      </a:r>
                      <a:r>
                        <a:rPr lang="en-GB" sz="1200" dirty="0" err="1">
                          <a:effectLst/>
                          <a:latin typeface="+mj-lt"/>
                        </a:rPr>
                        <a:t>pessoas</a:t>
                      </a:r>
                      <a:r>
                        <a:rPr lang="en-GB" sz="1200" dirty="0">
                          <a:effectLst/>
                          <a:latin typeface="+mj-lt"/>
                        </a:rPr>
                        <a:t> (</a:t>
                      </a:r>
                      <a:r>
                        <a:rPr lang="en-GB" sz="1200" dirty="0" err="1">
                          <a:effectLst/>
                          <a:latin typeface="+mj-lt"/>
                        </a:rPr>
                        <a:t>incluindo</a:t>
                      </a:r>
                      <a:r>
                        <a:rPr lang="en-GB" sz="1200" dirty="0">
                          <a:effectLst/>
                          <a:latin typeface="+mj-lt"/>
                        </a:rPr>
                        <a:t> </a:t>
                      </a:r>
                      <a:r>
                        <a:rPr lang="en-GB" sz="1200" dirty="0" err="1">
                          <a:effectLst/>
                          <a:latin typeface="+mj-lt"/>
                        </a:rPr>
                        <a:t>profissionais</a:t>
                      </a:r>
                      <a:r>
                        <a:rPr lang="en-GB" sz="1200" dirty="0">
                          <a:effectLst/>
                          <a:latin typeface="+mj-lt"/>
                        </a:rPr>
                        <a:t> </a:t>
                      </a:r>
                      <a:r>
                        <a:rPr lang="en-GB" sz="1200" dirty="0" err="1">
                          <a:effectLst/>
                          <a:latin typeface="+mj-lt"/>
                        </a:rPr>
                        <a:t>não</a:t>
                      </a:r>
                      <a:r>
                        <a:rPr lang="en-GB" sz="1200" dirty="0">
                          <a:effectLst/>
                          <a:latin typeface="+mj-lt"/>
                        </a:rPr>
                        <a:t> </a:t>
                      </a:r>
                      <a:r>
                        <a:rPr lang="en-GB" sz="1200" dirty="0" err="1">
                          <a:effectLst/>
                          <a:latin typeface="+mj-lt"/>
                        </a:rPr>
                        <a:t>ligados</a:t>
                      </a:r>
                      <a:r>
                        <a:rPr lang="en-GB" sz="1200" dirty="0">
                          <a:effectLst/>
                          <a:latin typeface="+mj-lt"/>
                        </a:rPr>
                        <a:t> à </a:t>
                      </a:r>
                      <a:r>
                        <a:rPr lang="en-GB" sz="1200" dirty="0" err="1">
                          <a:effectLst/>
                          <a:latin typeface="+mj-lt"/>
                        </a:rPr>
                        <a:t>área</a:t>
                      </a:r>
                      <a:r>
                        <a:rPr lang="en-GB" sz="1200" dirty="0">
                          <a:effectLst/>
                          <a:latin typeface="+mj-lt"/>
                        </a:rPr>
                        <a:t> da </a:t>
                      </a:r>
                      <a:r>
                        <a:rPr lang="en-GB" sz="1200" dirty="0" err="1">
                          <a:effectLst/>
                          <a:latin typeface="+mj-lt"/>
                        </a:rPr>
                        <a:t>saúde</a:t>
                      </a:r>
                      <a:r>
                        <a:rPr lang="en-GB" sz="1200" dirty="0">
                          <a:effectLst/>
                          <a:latin typeface="+mj-lt"/>
                        </a:rPr>
                        <a:t>) que </a:t>
                      </a:r>
                      <a:r>
                        <a:rPr lang="en-GB" sz="1200" dirty="0" err="1">
                          <a:effectLst/>
                          <a:latin typeface="+mj-lt"/>
                        </a:rPr>
                        <a:t>possam</a:t>
                      </a:r>
                      <a:r>
                        <a:rPr lang="en-GB" sz="1200" dirty="0">
                          <a:effectLst/>
                          <a:latin typeface="+mj-lt"/>
                        </a:rPr>
                        <a:t> </a:t>
                      </a:r>
                      <a:r>
                        <a:rPr lang="en-GB" sz="1200" dirty="0" err="1">
                          <a:effectLst/>
                          <a:latin typeface="+mj-lt"/>
                        </a:rPr>
                        <a:t>prestar</a:t>
                      </a:r>
                      <a:r>
                        <a:rPr lang="en-GB" sz="1200" dirty="0">
                          <a:effectLst/>
                          <a:latin typeface="+mj-lt"/>
                        </a:rPr>
                        <a:t> </a:t>
                      </a:r>
                      <a:r>
                        <a:rPr lang="en-GB" sz="1200" dirty="0" err="1">
                          <a:effectLst/>
                          <a:latin typeface="+mj-lt"/>
                        </a:rPr>
                        <a:t>apoio</a:t>
                      </a:r>
                      <a:r>
                        <a:rPr lang="en-GB" sz="1200" dirty="0">
                          <a:effectLst/>
                          <a:latin typeface="+mj-lt"/>
                        </a:rPr>
                        <a:t> no </a:t>
                      </a:r>
                      <a:r>
                        <a:rPr lang="en-GB" sz="1200" dirty="0" err="1">
                          <a:effectLst/>
                          <a:latin typeface="+mj-lt"/>
                        </a:rPr>
                        <a:t>desenvolvimento</a:t>
                      </a:r>
                      <a:r>
                        <a:rPr lang="en-GB" sz="1200" dirty="0">
                          <a:effectLst/>
                          <a:latin typeface="+mj-lt"/>
                        </a:rPr>
                        <a:t> de </a:t>
                      </a:r>
                      <a:r>
                        <a:rPr lang="en-GB" sz="1200" dirty="0" err="1">
                          <a:effectLst/>
                          <a:latin typeface="+mj-lt"/>
                        </a:rPr>
                        <a:t>planos</a:t>
                      </a:r>
                      <a:r>
                        <a:rPr lang="en-GB" sz="1200" dirty="0">
                          <a:effectLst/>
                          <a:latin typeface="+mj-lt"/>
                        </a:rPr>
                        <a:t> de </a:t>
                      </a:r>
                      <a:r>
                        <a:rPr lang="en-GB" sz="1200" dirty="0" err="1">
                          <a:effectLst/>
                          <a:latin typeface="+mj-lt"/>
                        </a:rPr>
                        <a:t>recuperação</a:t>
                      </a:r>
                      <a:r>
                        <a:rPr lang="en-GB" sz="1200" dirty="0">
                          <a:effectLst/>
                          <a:latin typeface="+mj-lt"/>
                        </a:rPr>
                        <a:t>.</a:t>
                      </a:r>
                    </a:p>
                    <a:p>
                      <a:pPr marL="0" marR="0">
                        <a:lnSpc>
                          <a:spcPct val="115000"/>
                        </a:lnSpc>
                        <a:spcBef>
                          <a:spcPts val="0"/>
                        </a:spcBef>
                        <a:spcAft>
                          <a:spcPts val="600"/>
                        </a:spcAft>
                      </a:pPr>
                      <a:r>
                        <a:rPr lang="en-GB" sz="1200" dirty="0" err="1">
                          <a:effectLst/>
                          <a:latin typeface="+mj-lt"/>
                        </a:rPr>
                        <a:t>Desenvolver</a:t>
                      </a:r>
                      <a:r>
                        <a:rPr lang="en-GB" sz="1200" dirty="0">
                          <a:effectLst/>
                          <a:latin typeface="+mj-lt"/>
                        </a:rPr>
                        <a:t> um </a:t>
                      </a:r>
                      <a:r>
                        <a:rPr lang="en-GB" sz="1200" dirty="0" err="1">
                          <a:effectLst/>
                          <a:latin typeface="+mj-lt"/>
                        </a:rPr>
                        <a:t>programa</a:t>
                      </a:r>
                      <a:r>
                        <a:rPr lang="en-GB" sz="1200" dirty="0">
                          <a:effectLst/>
                          <a:latin typeface="+mj-lt"/>
                        </a:rPr>
                        <a:t> </a:t>
                      </a:r>
                      <a:r>
                        <a:rPr lang="en-GB" sz="1200" dirty="0" err="1">
                          <a:effectLst/>
                          <a:latin typeface="+mj-lt"/>
                        </a:rPr>
                        <a:t>ou</a:t>
                      </a:r>
                      <a:r>
                        <a:rPr lang="en-GB" sz="1200" dirty="0">
                          <a:effectLst/>
                          <a:latin typeface="+mj-lt"/>
                        </a:rPr>
                        <a:t> </a:t>
                      </a:r>
                      <a:r>
                        <a:rPr lang="en-GB" sz="1200" dirty="0" err="1">
                          <a:effectLst/>
                          <a:latin typeface="+mj-lt"/>
                        </a:rPr>
                        <a:t>sistema</a:t>
                      </a:r>
                      <a:r>
                        <a:rPr lang="en-GB" sz="1200" dirty="0">
                          <a:effectLst/>
                          <a:latin typeface="+mj-lt"/>
                        </a:rPr>
                        <a:t> </a:t>
                      </a:r>
                      <a:r>
                        <a:rPr lang="en-GB" sz="1200" dirty="0" err="1">
                          <a:effectLst/>
                          <a:latin typeface="+mj-lt"/>
                        </a:rPr>
                        <a:t>em</a:t>
                      </a:r>
                      <a:r>
                        <a:rPr lang="en-GB" sz="1200" dirty="0">
                          <a:effectLst/>
                          <a:latin typeface="+mj-lt"/>
                        </a:rPr>
                        <a:t> </a:t>
                      </a:r>
                      <a:r>
                        <a:rPr lang="en-GB" sz="1200" dirty="0" err="1">
                          <a:effectLst/>
                          <a:latin typeface="+mj-lt"/>
                        </a:rPr>
                        <a:t>todo</a:t>
                      </a:r>
                      <a:r>
                        <a:rPr lang="en-GB" sz="1200" dirty="0">
                          <a:effectLst/>
                          <a:latin typeface="+mj-lt"/>
                        </a:rPr>
                        <a:t> o </a:t>
                      </a:r>
                      <a:r>
                        <a:rPr lang="en-GB" sz="1200" dirty="0" err="1">
                          <a:effectLst/>
                          <a:latin typeface="+mj-lt"/>
                        </a:rPr>
                        <a:t>serviço</a:t>
                      </a:r>
                      <a:r>
                        <a:rPr lang="en-GB" sz="1200" dirty="0">
                          <a:effectLst/>
                          <a:latin typeface="+mj-lt"/>
                        </a:rPr>
                        <a:t> para </a:t>
                      </a:r>
                      <a:r>
                        <a:rPr lang="en-GB" sz="1200" dirty="0" err="1">
                          <a:effectLst/>
                          <a:latin typeface="+mj-lt"/>
                        </a:rPr>
                        <a:t>dar</a:t>
                      </a:r>
                      <a:r>
                        <a:rPr lang="en-GB" sz="1200" dirty="0">
                          <a:effectLst/>
                          <a:latin typeface="+mj-lt"/>
                        </a:rPr>
                        <a:t> </a:t>
                      </a:r>
                      <a:r>
                        <a:rPr lang="en-GB" sz="1200" dirty="0" err="1">
                          <a:effectLst/>
                          <a:latin typeface="+mj-lt"/>
                        </a:rPr>
                        <a:t>às</a:t>
                      </a:r>
                      <a:r>
                        <a:rPr lang="en-GB" sz="1200" dirty="0">
                          <a:effectLst/>
                          <a:latin typeface="+mj-lt"/>
                        </a:rPr>
                        <a:t> </a:t>
                      </a:r>
                      <a:r>
                        <a:rPr lang="en-GB" sz="1200" dirty="0" err="1">
                          <a:effectLst/>
                          <a:latin typeface="+mj-lt"/>
                        </a:rPr>
                        <a:t>pessoas</a:t>
                      </a:r>
                      <a:r>
                        <a:rPr lang="en-GB" sz="1200" dirty="0">
                          <a:effectLst/>
                          <a:latin typeface="+mj-lt"/>
                        </a:rPr>
                        <a:t> </a:t>
                      </a:r>
                      <a:r>
                        <a:rPr lang="en-GB" sz="1200" dirty="0" err="1">
                          <a:effectLst/>
                          <a:latin typeface="+mj-lt"/>
                        </a:rPr>
                        <a:t>oportunidades</a:t>
                      </a:r>
                      <a:r>
                        <a:rPr lang="en-GB" sz="1200" dirty="0">
                          <a:effectLst/>
                          <a:latin typeface="+mj-lt"/>
                        </a:rPr>
                        <a:t> de </a:t>
                      </a:r>
                      <a:r>
                        <a:rPr lang="en-GB" sz="1200" dirty="0" err="1">
                          <a:effectLst/>
                          <a:latin typeface="+mj-lt"/>
                        </a:rPr>
                        <a:t>discutir</a:t>
                      </a:r>
                      <a:r>
                        <a:rPr lang="en-GB" sz="1200" dirty="0">
                          <a:effectLst/>
                          <a:latin typeface="+mj-lt"/>
                        </a:rPr>
                        <a:t>, </a:t>
                      </a:r>
                      <a:r>
                        <a:rPr lang="en-GB" sz="1200" dirty="0" err="1">
                          <a:effectLst/>
                          <a:latin typeface="+mj-lt"/>
                        </a:rPr>
                        <a:t>desenvolver</a:t>
                      </a:r>
                      <a:r>
                        <a:rPr lang="en-GB" sz="1200" dirty="0">
                          <a:effectLst/>
                          <a:latin typeface="+mj-lt"/>
                        </a:rPr>
                        <a:t> e </a:t>
                      </a:r>
                      <a:r>
                        <a:rPr lang="en-GB" sz="1200" dirty="0" err="1">
                          <a:effectLst/>
                          <a:latin typeface="+mj-lt"/>
                        </a:rPr>
                        <a:t>rever</a:t>
                      </a:r>
                      <a:r>
                        <a:rPr lang="en-GB" sz="1200" dirty="0">
                          <a:effectLst/>
                          <a:latin typeface="+mj-lt"/>
                        </a:rPr>
                        <a:t> </a:t>
                      </a:r>
                      <a:r>
                        <a:rPr lang="en-GB" sz="1200" dirty="0" err="1">
                          <a:effectLst/>
                          <a:latin typeface="+mj-lt"/>
                        </a:rPr>
                        <a:t>planos</a:t>
                      </a:r>
                      <a:r>
                        <a:rPr lang="en-GB" sz="1200" dirty="0">
                          <a:effectLst/>
                          <a:latin typeface="+mj-lt"/>
                        </a:rPr>
                        <a:t> de </a:t>
                      </a:r>
                      <a:r>
                        <a:rPr lang="en-GB" sz="1200" dirty="0" err="1">
                          <a:effectLst/>
                          <a:latin typeface="+mj-lt"/>
                        </a:rPr>
                        <a:t>recuperação</a:t>
                      </a:r>
                      <a:r>
                        <a:rPr lang="en-GB" sz="1200" dirty="0">
                          <a:effectLst/>
                          <a:latin typeface="+mj-lt"/>
                        </a:rPr>
                        <a:t> de </a:t>
                      </a:r>
                      <a:r>
                        <a:rPr lang="en-GB" sz="1200" dirty="0" err="1">
                          <a:effectLst/>
                          <a:latin typeface="+mj-lt"/>
                        </a:rPr>
                        <a:t>acordo</a:t>
                      </a:r>
                      <a:r>
                        <a:rPr lang="en-GB" sz="1200" dirty="0">
                          <a:effectLst/>
                          <a:latin typeface="+mj-lt"/>
                        </a:rPr>
                        <a:t> com </a:t>
                      </a:r>
                      <a:r>
                        <a:rPr lang="en-GB" sz="1200" dirty="0" err="1">
                          <a:effectLst/>
                          <a:latin typeface="+mj-lt"/>
                        </a:rPr>
                        <a:t>os</a:t>
                      </a:r>
                      <a:r>
                        <a:rPr lang="en-GB" sz="1200" dirty="0">
                          <a:effectLst/>
                          <a:latin typeface="+mj-lt"/>
                        </a:rPr>
                        <a:t> </a:t>
                      </a:r>
                      <a:r>
                        <a:rPr lang="en-GB" sz="1200" dirty="0" err="1">
                          <a:effectLst/>
                          <a:latin typeface="+mj-lt"/>
                        </a:rPr>
                        <a:t>seus</a:t>
                      </a:r>
                      <a:r>
                        <a:rPr lang="en-GB" sz="1200" dirty="0">
                          <a:effectLst/>
                          <a:latin typeface="+mj-lt"/>
                        </a:rPr>
                        <a:t> </a:t>
                      </a:r>
                      <a:r>
                        <a:rPr lang="en-GB" sz="1200" dirty="0" err="1">
                          <a:effectLst/>
                          <a:latin typeface="+mj-lt"/>
                        </a:rPr>
                        <a:t>desejos</a:t>
                      </a:r>
                      <a:r>
                        <a:rPr lang="en-GB" sz="1200" dirty="0">
                          <a:effectLst/>
                          <a:latin typeface="+mj-lt"/>
                        </a:rPr>
                        <a:t>.</a:t>
                      </a:r>
                    </a:p>
                    <a:p>
                      <a:pPr marL="0" marR="0">
                        <a:lnSpc>
                          <a:spcPct val="115000"/>
                        </a:lnSpc>
                        <a:spcBef>
                          <a:spcPts val="0"/>
                        </a:spcBef>
                        <a:spcAft>
                          <a:spcPts val="600"/>
                        </a:spcAft>
                      </a:pPr>
                      <a:r>
                        <a:rPr lang="en-GB" sz="1200" dirty="0" err="1">
                          <a:effectLst/>
                          <a:latin typeface="+mj-lt"/>
                        </a:rPr>
                        <a:t>Explorar</a:t>
                      </a:r>
                      <a:r>
                        <a:rPr lang="en-GB" sz="1200" dirty="0">
                          <a:effectLst/>
                          <a:latin typeface="+mj-lt"/>
                        </a:rPr>
                        <a:t> </a:t>
                      </a:r>
                      <a:r>
                        <a:rPr lang="en-GB" sz="1200" dirty="0" err="1">
                          <a:effectLst/>
                          <a:latin typeface="+mj-lt"/>
                        </a:rPr>
                        <a:t>diferentes</a:t>
                      </a:r>
                      <a:r>
                        <a:rPr lang="en-GB" sz="1200" dirty="0">
                          <a:effectLst/>
                          <a:latin typeface="+mj-lt"/>
                        </a:rPr>
                        <a:t> </a:t>
                      </a:r>
                      <a:r>
                        <a:rPr lang="en-GB" sz="1200" dirty="0" err="1">
                          <a:effectLst/>
                          <a:latin typeface="+mj-lt"/>
                        </a:rPr>
                        <a:t>métodos</a:t>
                      </a:r>
                      <a:r>
                        <a:rPr lang="en-GB" sz="1200" dirty="0">
                          <a:effectLst/>
                          <a:latin typeface="+mj-lt"/>
                        </a:rPr>
                        <a:t> de </a:t>
                      </a:r>
                      <a:r>
                        <a:rPr lang="en-GB" sz="1200" dirty="0" err="1">
                          <a:effectLst/>
                          <a:latin typeface="+mj-lt"/>
                        </a:rPr>
                        <a:t>comunicação</a:t>
                      </a:r>
                      <a:r>
                        <a:rPr lang="en-GB" sz="1200" dirty="0">
                          <a:effectLst/>
                          <a:latin typeface="+mj-lt"/>
                        </a:rPr>
                        <a:t>, </a:t>
                      </a:r>
                      <a:r>
                        <a:rPr lang="en-GB" sz="1200" dirty="0" err="1">
                          <a:effectLst/>
                          <a:latin typeface="+mj-lt"/>
                        </a:rPr>
                        <a:t>incluindo</a:t>
                      </a:r>
                      <a:r>
                        <a:rPr lang="en-GB" sz="1200" dirty="0">
                          <a:effectLst/>
                          <a:latin typeface="+mj-lt"/>
                        </a:rPr>
                        <a:t> </a:t>
                      </a:r>
                      <a:r>
                        <a:rPr lang="en-GB" sz="1200" dirty="0" err="1">
                          <a:effectLst/>
                          <a:latin typeface="+mj-lt"/>
                        </a:rPr>
                        <a:t>métodos</a:t>
                      </a:r>
                      <a:r>
                        <a:rPr lang="en-GB" sz="1200" dirty="0">
                          <a:effectLst/>
                          <a:latin typeface="+mj-lt"/>
                        </a:rPr>
                        <a:t> </a:t>
                      </a:r>
                      <a:r>
                        <a:rPr lang="en-GB" sz="1200" dirty="0" err="1">
                          <a:effectLst/>
                          <a:latin typeface="+mj-lt"/>
                        </a:rPr>
                        <a:t>não</a:t>
                      </a:r>
                      <a:r>
                        <a:rPr lang="en-GB" sz="1200" dirty="0">
                          <a:effectLst/>
                          <a:latin typeface="+mj-lt"/>
                        </a:rPr>
                        <a:t> </a:t>
                      </a:r>
                      <a:r>
                        <a:rPr lang="en-GB" sz="1200" dirty="0" err="1">
                          <a:effectLst/>
                          <a:latin typeface="+mj-lt"/>
                        </a:rPr>
                        <a:t>verbais</a:t>
                      </a:r>
                      <a:r>
                        <a:rPr lang="en-GB" sz="1200" dirty="0">
                          <a:effectLst/>
                          <a:latin typeface="+mj-lt"/>
                        </a:rPr>
                        <a:t>, para </a:t>
                      </a:r>
                      <a:r>
                        <a:rPr lang="en-GB" sz="1200" dirty="0" err="1">
                          <a:effectLst/>
                          <a:latin typeface="+mj-lt"/>
                        </a:rPr>
                        <a:t>garantir</a:t>
                      </a:r>
                      <a:r>
                        <a:rPr lang="en-GB" sz="1200" dirty="0">
                          <a:effectLst/>
                          <a:latin typeface="+mj-lt"/>
                        </a:rPr>
                        <a:t> que </a:t>
                      </a:r>
                      <a:r>
                        <a:rPr lang="en-GB" sz="1200" dirty="0" err="1">
                          <a:effectLst/>
                          <a:latin typeface="+mj-lt"/>
                        </a:rPr>
                        <a:t>os</a:t>
                      </a:r>
                      <a:r>
                        <a:rPr lang="en-GB" sz="1200" dirty="0">
                          <a:effectLst/>
                          <a:latin typeface="+mj-lt"/>
                        </a:rPr>
                        <a:t> </a:t>
                      </a:r>
                      <a:r>
                        <a:rPr lang="en-GB" sz="1200" dirty="0" err="1">
                          <a:effectLst/>
                          <a:latin typeface="+mj-lt"/>
                        </a:rPr>
                        <a:t>objetivos</a:t>
                      </a:r>
                      <a:r>
                        <a:rPr lang="en-GB" sz="1200" dirty="0">
                          <a:effectLst/>
                          <a:latin typeface="+mj-lt"/>
                        </a:rPr>
                        <a:t> de </a:t>
                      </a:r>
                      <a:r>
                        <a:rPr lang="en-GB" sz="1200" dirty="0" err="1">
                          <a:effectLst/>
                          <a:latin typeface="+mj-lt"/>
                        </a:rPr>
                        <a:t>recuperação</a:t>
                      </a:r>
                      <a:r>
                        <a:rPr lang="en-GB" sz="1200" dirty="0">
                          <a:effectLst/>
                          <a:latin typeface="+mj-lt"/>
                        </a:rPr>
                        <a:t> do </a:t>
                      </a:r>
                      <a:r>
                        <a:rPr lang="en-GB" sz="1200" dirty="0" err="1">
                          <a:effectLst/>
                          <a:latin typeface="+mj-lt"/>
                        </a:rPr>
                        <a:t>indivíduo</a:t>
                      </a:r>
                      <a:r>
                        <a:rPr lang="en-GB" sz="1200" dirty="0">
                          <a:effectLst/>
                          <a:latin typeface="+mj-lt"/>
                        </a:rPr>
                        <a:t> </a:t>
                      </a:r>
                      <a:r>
                        <a:rPr lang="en-GB" sz="1200" dirty="0" err="1">
                          <a:effectLst/>
                          <a:latin typeface="+mj-lt"/>
                        </a:rPr>
                        <a:t>são</a:t>
                      </a:r>
                      <a:r>
                        <a:rPr lang="en-GB" sz="1200" dirty="0">
                          <a:effectLst/>
                          <a:latin typeface="+mj-lt"/>
                        </a:rPr>
                        <a:t> </a:t>
                      </a:r>
                      <a:r>
                        <a:rPr lang="en-GB" sz="1200" dirty="0" err="1">
                          <a:effectLst/>
                          <a:latin typeface="+mj-lt"/>
                        </a:rPr>
                        <a:t>compreendidos</a:t>
                      </a:r>
                      <a:r>
                        <a:rPr lang="en-GB" sz="1200" dirty="0">
                          <a:effectLst/>
                          <a:latin typeface="+mj-lt"/>
                        </a:rPr>
                        <a:t>.</a:t>
                      </a:r>
                    </a:p>
                    <a:p>
                      <a:pPr marL="0" marR="0">
                        <a:lnSpc>
                          <a:spcPct val="115000"/>
                        </a:lnSpc>
                        <a:spcBef>
                          <a:spcPts val="0"/>
                        </a:spcBef>
                        <a:spcAft>
                          <a:spcPts val="600"/>
                        </a:spcAft>
                      </a:pPr>
                      <a:r>
                        <a:rPr lang="en-GB" sz="1200" dirty="0">
                          <a:effectLst/>
                          <a:latin typeface="+mj-lt"/>
                        </a:rPr>
                        <a:t>Mudar a </a:t>
                      </a:r>
                      <a:r>
                        <a:rPr lang="en-GB" sz="1200" dirty="0" err="1">
                          <a:effectLst/>
                          <a:latin typeface="+mj-lt"/>
                        </a:rPr>
                        <a:t>cultura</a:t>
                      </a:r>
                      <a:r>
                        <a:rPr lang="en-GB" sz="1200" dirty="0">
                          <a:effectLst/>
                          <a:latin typeface="+mj-lt"/>
                        </a:rPr>
                        <a:t> </a:t>
                      </a:r>
                      <a:r>
                        <a:rPr lang="en-GB" sz="1200" dirty="0" err="1">
                          <a:effectLst/>
                          <a:latin typeface="+mj-lt"/>
                        </a:rPr>
                        <a:t>institucional</a:t>
                      </a:r>
                      <a:r>
                        <a:rPr lang="en-GB" sz="1200" dirty="0">
                          <a:effectLst/>
                          <a:latin typeface="+mj-lt"/>
                        </a:rPr>
                        <a:t> e as </a:t>
                      </a:r>
                      <a:r>
                        <a:rPr lang="en-GB" sz="1200" dirty="0" err="1">
                          <a:effectLst/>
                          <a:latin typeface="+mj-lt"/>
                        </a:rPr>
                        <a:t>atitudes</a:t>
                      </a:r>
                      <a:r>
                        <a:rPr lang="en-GB" sz="1200" dirty="0">
                          <a:effectLst/>
                          <a:latin typeface="+mj-lt"/>
                        </a:rPr>
                        <a:t> do </a:t>
                      </a:r>
                      <a:r>
                        <a:rPr lang="en-GB" sz="1200" dirty="0" err="1">
                          <a:effectLst/>
                          <a:latin typeface="+mj-lt"/>
                        </a:rPr>
                        <a:t>pessoal</a:t>
                      </a:r>
                      <a:r>
                        <a:rPr lang="en-GB" sz="1200" dirty="0">
                          <a:effectLst/>
                          <a:latin typeface="+mj-lt"/>
                        </a:rPr>
                        <a:t> </a:t>
                      </a:r>
                      <a:r>
                        <a:rPr lang="en-GB" sz="1200" dirty="0" err="1">
                          <a:effectLst/>
                          <a:latin typeface="+mj-lt"/>
                        </a:rPr>
                        <a:t>em</a:t>
                      </a:r>
                      <a:r>
                        <a:rPr lang="en-GB" sz="1200" dirty="0">
                          <a:effectLst/>
                          <a:latin typeface="+mj-lt"/>
                        </a:rPr>
                        <a:t> </a:t>
                      </a:r>
                      <a:r>
                        <a:rPr lang="en-GB" sz="1200" dirty="0" err="1">
                          <a:effectLst/>
                          <a:latin typeface="+mj-lt"/>
                        </a:rPr>
                        <a:t>relação</a:t>
                      </a:r>
                      <a:r>
                        <a:rPr lang="en-GB" sz="1200" dirty="0">
                          <a:effectLst/>
                          <a:latin typeface="+mj-lt"/>
                        </a:rPr>
                        <a:t> à </a:t>
                      </a:r>
                      <a:r>
                        <a:rPr lang="en-GB" sz="1200" dirty="0" err="1">
                          <a:effectLst/>
                          <a:latin typeface="+mj-lt"/>
                        </a:rPr>
                        <a:t>recuperação</a:t>
                      </a:r>
                      <a:r>
                        <a:rPr lang="en-GB" sz="1200" dirty="0">
                          <a:effectLst/>
                          <a:latin typeface="+mj-lt"/>
                        </a:rPr>
                        <a:t>. A </a:t>
                      </a:r>
                      <a:r>
                        <a:rPr lang="en-GB" sz="1200" dirty="0" err="1">
                          <a:effectLst/>
                          <a:latin typeface="+mj-lt"/>
                        </a:rPr>
                        <a:t>formação</a:t>
                      </a:r>
                      <a:r>
                        <a:rPr lang="en-GB" sz="1200" dirty="0">
                          <a:effectLst/>
                          <a:latin typeface="+mj-lt"/>
                        </a:rPr>
                        <a:t> </a:t>
                      </a:r>
                      <a:r>
                        <a:rPr lang="en-GB" sz="1200" dirty="0" err="1">
                          <a:effectLst/>
                          <a:latin typeface="+mj-lt"/>
                        </a:rPr>
                        <a:t>sobre</a:t>
                      </a:r>
                      <a:r>
                        <a:rPr lang="en-GB" sz="1200" dirty="0">
                          <a:effectLst/>
                          <a:latin typeface="+mj-lt"/>
                        </a:rPr>
                        <a:t> </a:t>
                      </a:r>
                      <a:r>
                        <a:rPr lang="en-GB" sz="1200" dirty="0" err="1">
                          <a:effectLst/>
                          <a:latin typeface="+mj-lt"/>
                        </a:rPr>
                        <a:t>recuperação</a:t>
                      </a:r>
                      <a:r>
                        <a:rPr lang="en-GB" sz="1200" dirty="0">
                          <a:effectLst/>
                          <a:latin typeface="+mj-lt"/>
                        </a:rPr>
                        <a:t> no </a:t>
                      </a:r>
                      <a:r>
                        <a:rPr lang="en-GB" sz="1200" dirty="0" err="1">
                          <a:effectLst/>
                          <a:latin typeface="+mj-lt"/>
                        </a:rPr>
                        <a:t>âmbito</a:t>
                      </a:r>
                      <a:r>
                        <a:rPr lang="en-GB" sz="1200" dirty="0">
                          <a:effectLst/>
                          <a:latin typeface="+mj-lt"/>
                        </a:rPr>
                        <a:t> do </a:t>
                      </a:r>
                      <a:r>
                        <a:rPr lang="en-GB" sz="1200" dirty="0" err="1">
                          <a:effectLst/>
                          <a:latin typeface="+mj-lt"/>
                        </a:rPr>
                        <a:t>serviço</a:t>
                      </a:r>
                      <a:r>
                        <a:rPr lang="en-GB" sz="1200" dirty="0">
                          <a:effectLst/>
                          <a:latin typeface="+mj-lt"/>
                        </a:rPr>
                        <a:t> seria um </a:t>
                      </a:r>
                      <a:r>
                        <a:rPr lang="en-GB" sz="1200" dirty="0" err="1">
                          <a:effectLst/>
                          <a:latin typeface="+mj-lt"/>
                        </a:rPr>
                        <a:t>meio</a:t>
                      </a:r>
                      <a:r>
                        <a:rPr lang="en-GB" sz="1200" dirty="0">
                          <a:effectLst/>
                          <a:latin typeface="+mj-lt"/>
                        </a:rPr>
                        <a:t> </a:t>
                      </a:r>
                      <a:r>
                        <a:rPr lang="en-GB" sz="1200" dirty="0" err="1">
                          <a:effectLst/>
                          <a:latin typeface="+mj-lt"/>
                        </a:rPr>
                        <a:t>importante</a:t>
                      </a:r>
                      <a:r>
                        <a:rPr lang="en-GB" sz="1200" dirty="0">
                          <a:effectLst/>
                          <a:latin typeface="+mj-lt"/>
                        </a:rPr>
                        <a:t> para </a:t>
                      </a:r>
                      <a:r>
                        <a:rPr lang="en-GB" sz="1200" dirty="0" err="1">
                          <a:effectLst/>
                          <a:latin typeface="+mj-lt"/>
                        </a:rPr>
                        <a:t>alcançar</a:t>
                      </a:r>
                      <a:r>
                        <a:rPr lang="en-GB" sz="1200" dirty="0">
                          <a:effectLst/>
                          <a:latin typeface="+mj-lt"/>
                        </a:rPr>
                        <a:t> </a:t>
                      </a:r>
                      <a:r>
                        <a:rPr lang="en-GB" sz="1200" dirty="0" err="1">
                          <a:effectLst/>
                          <a:latin typeface="+mj-lt"/>
                        </a:rPr>
                        <a:t>este</a:t>
                      </a:r>
                      <a:r>
                        <a:rPr lang="en-GB" sz="1200" dirty="0">
                          <a:effectLst/>
                          <a:latin typeface="+mj-lt"/>
                        </a:rPr>
                        <a:t> </a:t>
                      </a:r>
                      <a:r>
                        <a:rPr lang="en-GB" sz="1200" dirty="0" err="1">
                          <a:effectLst/>
                          <a:latin typeface="+mj-lt"/>
                        </a:rPr>
                        <a:t>objetivo</a:t>
                      </a:r>
                      <a:r>
                        <a:rPr lang="en-GB" sz="1200" dirty="0">
                          <a:effectLst/>
                          <a:latin typeface="+mj-lt"/>
                        </a:rPr>
                        <a:t>.</a:t>
                      </a:r>
                    </a:p>
                    <a:p>
                      <a:pPr marL="0" marR="0">
                        <a:lnSpc>
                          <a:spcPct val="115000"/>
                        </a:lnSpc>
                        <a:spcBef>
                          <a:spcPts val="0"/>
                        </a:spcBef>
                        <a:spcAft>
                          <a:spcPts val="600"/>
                        </a:spcAft>
                      </a:pPr>
                      <a:r>
                        <a:rPr lang="en-GB" sz="1200" dirty="0" err="1">
                          <a:effectLst/>
                          <a:latin typeface="+mj-lt"/>
                        </a:rPr>
                        <a:t>Identificar</a:t>
                      </a:r>
                      <a:r>
                        <a:rPr lang="en-GB" sz="1200" dirty="0">
                          <a:effectLst/>
                          <a:latin typeface="+mj-lt"/>
                        </a:rPr>
                        <a:t> </a:t>
                      </a:r>
                      <a:r>
                        <a:rPr lang="en-GB" sz="1200" dirty="0" err="1">
                          <a:effectLst/>
                          <a:latin typeface="+mj-lt"/>
                        </a:rPr>
                        <a:t>defensores</a:t>
                      </a:r>
                      <a:r>
                        <a:rPr lang="en-GB" sz="1200" dirty="0">
                          <a:effectLst/>
                          <a:latin typeface="+mj-lt"/>
                        </a:rPr>
                        <a:t> do </a:t>
                      </a:r>
                      <a:r>
                        <a:rPr lang="en-GB" sz="1200" dirty="0" err="1">
                          <a:effectLst/>
                          <a:latin typeface="+mj-lt"/>
                        </a:rPr>
                        <a:t>serviço</a:t>
                      </a:r>
                      <a:r>
                        <a:rPr lang="en-GB" sz="1200" dirty="0">
                          <a:effectLst/>
                          <a:latin typeface="+mj-lt"/>
                        </a:rPr>
                        <a:t> para </a:t>
                      </a:r>
                      <a:r>
                        <a:rPr lang="en-GB" sz="1200" dirty="0" err="1">
                          <a:effectLst/>
                          <a:latin typeface="+mj-lt"/>
                        </a:rPr>
                        <a:t>levar</a:t>
                      </a:r>
                      <a:r>
                        <a:rPr lang="en-GB" sz="1200" dirty="0">
                          <a:effectLst/>
                          <a:latin typeface="+mj-lt"/>
                        </a:rPr>
                        <a:t> </a:t>
                      </a:r>
                      <a:r>
                        <a:rPr lang="en-GB" sz="1200" dirty="0" err="1">
                          <a:effectLst/>
                          <a:latin typeface="+mj-lt"/>
                        </a:rPr>
                        <a:t>por</a:t>
                      </a:r>
                      <a:r>
                        <a:rPr lang="en-GB" sz="1200" dirty="0">
                          <a:effectLst/>
                          <a:latin typeface="+mj-lt"/>
                        </a:rPr>
                        <a:t> </a:t>
                      </a:r>
                      <a:r>
                        <a:rPr lang="en-GB" sz="1200" dirty="0" err="1">
                          <a:effectLst/>
                          <a:latin typeface="+mj-lt"/>
                        </a:rPr>
                        <a:t>diante</a:t>
                      </a:r>
                      <a:r>
                        <a:rPr lang="en-GB" sz="1200" dirty="0">
                          <a:effectLst/>
                          <a:latin typeface="+mj-lt"/>
                        </a:rPr>
                        <a:t> </a:t>
                      </a:r>
                      <a:r>
                        <a:rPr lang="en-GB" sz="1200" dirty="0" err="1">
                          <a:effectLst/>
                          <a:latin typeface="+mj-lt"/>
                        </a:rPr>
                        <a:t>os</a:t>
                      </a:r>
                      <a:r>
                        <a:rPr lang="en-GB" sz="1200" dirty="0">
                          <a:effectLst/>
                          <a:latin typeface="+mj-lt"/>
                        </a:rPr>
                        <a:t> </a:t>
                      </a:r>
                      <a:r>
                        <a:rPr lang="en-GB" sz="1200" dirty="0" err="1">
                          <a:effectLst/>
                          <a:latin typeface="+mj-lt"/>
                        </a:rPr>
                        <a:t>princípios</a:t>
                      </a:r>
                      <a:r>
                        <a:rPr lang="en-GB" sz="1200" dirty="0">
                          <a:effectLst/>
                          <a:latin typeface="+mj-lt"/>
                        </a:rPr>
                        <a:t> da </a:t>
                      </a:r>
                      <a:r>
                        <a:rPr lang="en-GB" sz="1200" dirty="0" err="1">
                          <a:effectLst/>
                          <a:latin typeface="+mj-lt"/>
                        </a:rPr>
                        <a:t>recuperação</a:t>
                      </a:r>
                      <a:r>
                        <a:rPr lang="en-GB" sz="1200" dirty="0">
                          <a:effectLst/>
                          <a:latin typeface="+mj-lt"/>
                        </a:rPr>
                        <a:t>.</a:t>
                      </a:r>
                      <a:endParaRPr lang="en-CH" sz="1200" dirty="0">
                        <a:solidFill>
                          <a:srgbClr val="943634"/>
                        </a:solidFill>
                        <a:effectLst/>
                        <a:latin typeface="+mj-lt"/>
                        <a:ea typeface="Calibri" panose="020F0502020204030204" pitchFamily="34" charset="0"/>
                        <a:cs typeface="Times New Roman" panose="02020603050405020304" pitchFamily="18" charset="0"/>
                      </a:endParaRPr>
                    </a:p>
                  </a:txBody>
                  <a:tcPr marL="63502" marR="6350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8176833"/>
                  </a:ext>
                </a:extLst>
              </a:tr>
            </a:tbl>
          </a:graphicData>
        </a:graphic>
      </p:graphicFrame>
      <p:sp>
        <p:nvSpPr>
          <p:cNvPr id="2" name="Title 1">
            <a:extLst>
              <a:ext uri="{FF2B5EF4-FFF2-40B4-BE49-F238E27FC236}">
                <a16:creationId xmlns:a16="http://schemas.microsoft.com/office/drawing/2014/main" id="{A6B3256A-0F5B-4C26-8F55-CBE6926D47F5}"/>
              </a:ext>
            </a:extLst>
          </p:cNvPr>
          <p:cNvSpPr>
            <a:spLocks noGrp="1"/>
          </p:cNvSpPr>
          <p:nvPr>
            <p:ph type="title"/>
          </p:nvPr>
        </p:nvSpPr>
        <p:spPr>
          <a:xfrm>
            <a:off x="388630" y="514614"/>
            <a:ext cx="11250240" cy="432000"/>
          </a:xfrm>
        </p:spPr>
        <p:txBody>
          <a:bodyPr/>
          <a:lstStyle/>
          <a:p>
            <a:pPr algn="ctr"/>
            <a:r>
              <a:rPr lang="en-GB" dirty="0" err="1"/>
              <a:t>Exercício</a:t>
            </a:r>
            <a:r>
              <a:rPr lang="en-GB" dirty="0"/>
              <a:t> 5.1: </a:t>
            </a:r>
            <a:r>
              <a:rPr lang="en-GB" dirty="0" err="1"/>
              <a:t>Melhorando</a:t>
            </a:r>
            <a:r>
              <a:rPr lang="en-GB" dirty="0"/>
              <a:t> as </a:t>
            </a:r>
            <a:r>
              <a:rPr lang="en-GB" dirty="0" err="1"/>
              <a:t>práticas</a:t>
            </a:r>
            <a:r>
              <a:rPr lang="en-GB" dirty="0"/>
              <a:t> para </a:t>
            </a:r>
            <a:r>
              <a:rPr lang="en-GB" dirty="0" err="1"/>
              <a:t>promover</a:t>
            </a:r>
            <a:r>
              <a:rPr lang="en-GB" dirty="0"/>
              <a:t> a </a:t>
            </a:r>
            <a:r>
              <a:rPr lang="en-GB" dirty="0" err="1"/>
              <a:t>recuperação</a:t>
            </a:r>
            <a:r>
              <a:rPr lang="en-GB" dirty="0"/>
              <a:t> </a:t>
            </a:r>
            <a:r>
              <a:rPr lang="en-GB" dirty="0" err="1"/>
              <a:t>em</a:t>
            </a:r>
            <a:r>
              <a:rPr lang="en-GB" dirty="0"/>
              <a:t> </a:t>
            </a:r>
            <a:r>
              <a:rPr lang="en-GB" dirty="0" err="1"/>
              <a:t>serviços</a:t>
            </a:r>
            <a:r>
              <a:rPr lang="en-GB" dirty="0"/>
              <a:t> de </a:t>
            </a:r>
            <a:r>
              <a:rPr lang="en-GB" dirty="0" err="1"/>
              <a:t>saúde</a:t>
            </a:r>
            <a:r>
              <a:rPr lang="en-GB" dirty="0"/>
              <a:t> mental e </a:t>
            </a:r>
            <a:r>
              <a:rPr lang="en-GB" dirty="0" err="1"/>
              <a:t>serviços</a:t>
            </a:r>
            <a:r>
              <a:rPr lang="en-GB" dirty="0"/>
              <a:t> </a:t>
            </a:r>
            <a:r>
              <a:rPr lang="en-GB" dirty="0" err="1"/>
              <a:t>sociais</a:t>
            </a:r>
            <a:r>
              <a:rPr lang="en-GB" dirty="0"/>
              <a:t> - 4</a:t>
            </a:r>
            <a:endParaRPr lang="en-CH" dirty="0"/>
          </a:p>
        </p:txBody>
      </p:sp>
    </p:spTree>
    <p:extLst>
      <p:ext uri="{BB962C8B-B14F-4D97-AF65-F5344CB8AC3E}">
        <p14:creationId xmlns:p14="http://schemas.microsoft.com/office/powerpoint/2010/main" val="33013691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3E5A2C4-354C-4BB1-B8EB-981D89FCB6C5}"/>
              </a:ext>
            </a:extLst>
          </p:cNvPr>
          <p:cNvGraphicFramePr>
            <a:graphicFrameLocks noGrp="1"/>
          </p:cNvGraphicFramePr>
          <p:nvPr>
            <p:ph sz="quarter" idx="14"/>
            <p:extLst>
              <p:ext uri="{D42A27DB-BD31-4B8C-83A1-F6EECF244321}">
                <p14:modId xmlns:p14="http://schemas.microsoft.com/office/powerpoint/2010/main" val="1048655218"/>
              </p:ext>
            </p:extLst>
          </p:nvPr>
        </p:nvGraphicFramePr>
        <p:xfrm>
          <a:off x="508685" y="1759273"/>
          <a:ext cx="11174630" cy="3694653"/>
        </p:xfrm>
        <a:graphic>
          <a:graphicData uri="http://schemas.openxmlformats.org/drawingml/2006/table">
            <a:tbl>
              <a:tblPr firstRow="1" firstCol="1" bandRow="1">
                <a:tableStyleId>{2D5ABB26-0587-4C30-8999-92F81FD0307C}</a:tableStyleId>
              </a:tblPr>
              <a:tblGrid>
                <a:gridCol w="2947987">
                  <a:extLst>
                    <a:ext uri="{9D8B030D-6E8A-4147-A177-3AD203B41FA5}">
                      <a16:colId xmlns:a16="http://schemas.microsoft.com/office/drawing/2014/main" val="4050101317"/>
                    </a:ext>
                  </a:extLst>
                </a:gridCol>
                <a:gridCol w="2423886">
                  <a:extLst>
                    <a:ext uri="{9D8B030D-6E8A-4147-A177-3AD203B41FA5}">
                      <a16:colId xmlns:a16="http://schemas.microsoft.com/office/drawing/2014/main" val="3387276033"/>
                    </a:ext>
                  </a:extLst>
                </a:gridCol>
                <a:gridCol w="5802757">
                  <a:extLst>
                    <a:ext uri="{9D8B030D-6E8A-4147-A177-3AD203B41FA5}">
                      <a16:colId xmlns:a16="http://schemas.microsoft.com/office/drawing/2014/main" val="3931902521"/>
                    </a:ext>
                  </a:extLst>
                </a:gridCol>
              </a:tblGrid>
              <a:tr h="189788">
                <a:tc gridSpan="3">
                  <a:txBody>
                    <a:bodyPr/>
                    <a:lstStyle/>
                    <a:p>
                      <a:pPr marL="0" marR="0" algn="ctr">
                        <a:lnSpc>
                          <a:spcPct val="115000"/>
                        </a:lnSpc>
                        <a:spcBef>
                          <a:spcPts val="0"/>
                        </a:spcBef>
                        <a:spcAft>
                          <a:spcPts val="0"/>
                        </a:spcAft>
                      </a:pPr>
                      <a:r>
                        <a:rPr lang="en-GB" sz="1400" b="1" dirty="0" err="1">
                          <a:solidFill>
                            <a:schemeClr val="bg1"/>
                          </a:solidFill>
                          <a:effectLst/>
                          <a:latin typeface="Century Gothic" panose="020B0502020202020204" pitchFamily="34" charset="0"/>
                        </a:rPr>
                        <a:t>Implementação</a:t>
                      </a:r>
                      <a:r>
                        <a:rPr lang="en-GB" sz="1400" b="1" dirty="0">
                          <a:solidFill>
                            <a:schemeClr val="bg1"/>
                          </a:solidFill>
                          <a:effectLst/>
                          <a:latin typeface="Century Gothic" panose="020B0502020202020204" pitchFamily="34" charset="0"/>
                        </a:rPr>
                        <a:t> de </a:t>
                      </a:r>
                      <a:r>
                        <a:rPr lang="en-GB" sz="1400" b="1" dirty="0" err="1">
                          <a:solidFill>
                            <a:schemeClr val="bg1"/>
                          </a:solidFill>
                          <a:effectLst/>
                          <a:latin typeface="Century Gothic" panose="020B0502020202020204" pitchFamily="34" charset="0"/>
                        </a:rPr>
                        <a:t>uma</a:t>
                      </a:r>
                      <a:r>
                        <a:rPr lang="en-GB" sz="1400" b="1" dirty="0">
                          <a:solidFill>
                            <a:schemeClr val="bg1"/>
                          </a:solidFill>
                          <a:effectLst/>
                          <a:latin typeface="Century Gothic" panose="020B0502020202020204" pitchFamily="34" charset="0"/>
                        </a:rPr>
                        <a:t> </a:t>
                      </a:r>
                      <a:r>
                        <a:rPr lang="en-GB" sz="1400" b="1" dirty="0" err="1">
                          <a:solidFill>
                            <a:schemeClr val="bg1"/>
                          </a:solidFill>
                          <a:effectLst/>
                          <a:latin typeface="Century Gothic" panose="020B0502020202020204" pitchFamily="34" charset="0"/>
                        </a:rPr>
                        <a:t>abordagem</a:t>
                      </a:r>
                      <a:r>
                        <a:rPr lang="en-GB" sz="1400" b="1" dirty="0">
                          <a:solidFill>
                            <a:schemeClr val="bg1"/>
                          </a:solidFill>
                          <a:effectLst/>
                          <a:latin typeface="Century Gothic" panose="020B0502020202020204" pitchFamily="34" charset="0"/>
                        </a:rPr>
                        <a:t> de </a:t>
                      </a:r>
                      <a:r>
                        <a:rPr lang="en-GB" sz="1400" b="1" dirty="0" err="1">
                          <a:solidFill>
                            <a:schemeClr val="bg1"/>
                          </a:solidFill>
                          <a:effectLst/>
                          <a:latin typeface="Century Gothic" panose="020B0502020202020204" pitchFamily="34" charset="0"/>
                        </a:rPr>
                        <a:t>recuperação</a:t>
                      </a:r>
                      <a:r>
                        <a:rPr lang="en-GB" sz="1400" b="1" dirty="0">
                          <a:solidFill>
                            <a:schemeClr val="bg1"/>
                          </a:solidFill>
                          <a:effectLst/>
                          <a:latin typeface="Century Gothic" panose="020B0502020202020204" pitchFamily="34" charset="0"/>
                        </a:rPr>
                        <a:t> no </a:t>
                      </a:r>
                      <a:r>
                        <a:rPr lang="en-GB" sz="1400" b="1" dirty="0" err="1">
                          <a:solidFill>
                            <a:schemeClr val="bg1"/>
                          </a:solidFill>
                          <a:effectLst/>
                          <a:latin typeface="Century Gothic" panose="020B0502020202020204" pitchFamily="34" charset="0"/>
                        </a:rPr>
                        <a:t>serviço</a:t>
                      </a:r>
                      <a:r>
                        <a:rPr lang="en-GB" sz="1400" b="1" dirty="0">
                          <a:solidFill>
                            <a:schemeClr val="bg1"/>
                          </a:solidFill>
                          <a:effectLst/>
                          <a:latin typeface="Century Gothic" panose="020B0502020202020204" pitchFamily="34" charset="0"/>
                        </a:rPr>
                        <a:t> X</a:t>
                      </a:r>
                      <a:endParaRPr lang="en-CH" sz="14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86797" marR="867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CH"/>
                    </a:p>
                  </a:txBody>
                  <a:tcPr/>
                </a:tc>
                <a:tc hMerge="1">
                  <a:txBody>
                    <a:bodyPr/>
                    <a:lstStyle/>
                    <a:p>
                      <a:endParaRPr lang="en-CH"/>
                    </a:p>
                  </a:txBody>
                  <a:tcPr/>
                </a:tc>
                <a:extLst>
                  <a:ext uri="{0D108BD9-81ED-4DB2-BD59-A6C34878D82A}">
                    <a16:rowId xmlns:a16="http://schemas.microsoft.com/office/drawing/2014/main" val="288794708"/>
                  </a:ext>
                </a:extLst>
              </a:tr>
              <a:tr h="176212">
                <a:tc>
                  <a:txBody>
                    <a:bodyPr/>
                    <a:lstStyle/>
                    <a:p>
                      <a:pPr marL="0" marR="0" algn="ctr">
                        <a:lnSpc>
                          <a:spcPct val="115000"/>
                        </a:lnSpc>
                        <a:spcBef>
                          <a:spcPts val="0"/>
                        </a:spcBef>
                        <a:spcAft>
                          <a:spcPts val="0"/>
                        </a:spcAft>
                      </a:pPr>
                      <a:r>
                        <a:rPr lang="en-GB" sz="1300" b="1" dirty="0">
                          <a:effectLst/>
                          <a:latin typeface="Century Gothic" panose="020B0502020202020204" pitchFamily="34" charset="0"/>
                        </a:rPr>
                        <a:t>A</a:t>
                      </a:r>
                      <a:endParaRPr lang="en-CH" sz="1300" b="1" dirty="0">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86797" marR="867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en-GB" sz="1300" b="1" dirty="0">
                          <a:effectLst/>
                          <a:latin typeface="Century Gothic" panose="020B0502020202020204" pitchFamily="34" charset="0"/>
                        </a:rPr>
                        <a:t>B</a:t>
                      </a:r>
                      <a:endParaRPr lang="en-CH" sz="1300" b="1">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86797" marR="867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en-GB" sz="1300" b="1" dirty="0">
                          <a:effectLst/>
                          <a:latin typeface="Century Gothic" panose="020B0502020202020204" pitchFamily="34" charset="0"/>
                        </a:rPr>
                        <a:t>C</a:t>
                      </a:r>
                      <a:endParaRPr lang="en-CH" sz="1300" b="1" dirty="0">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86797" marR="867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2493807666"/>
                  </a:ext>
                </a:extLst>
              </a:tr>
              <a:tr h="526906">
                <a:tc>
                  <a:txBody>
                    <a:bodyPr/>
                    <a:lstStyle/>
                    <a:p>
                      <a:pPr marL="0" marR="0" algn="ctr">
                        <a:lnSpc>
                          <a:spcPct val="115000"/>
                        </a:lnSpc>
                        <a:spcBef>
                          <a:spcPts val="0"/>
                        </a:spcBef>
                        <a:spcAft>
                          <a:spcPts val="0"/>
                        </a:spcAft>
                      </a:pPr>
                      <a:r>
                        <a:rPr lang="en-GB" sz="1200" b="1" dirty="0" err="1">
                          <a:effectLst/>
                          <a:latin typeface="+mj-lt"/>
                        </a:rPr>
                        <a:t>Mudanças</a:t>
                      </a:r>
                      <a:r>
                        <a:rPr lang="en-GB" sz="1200" b="1" dirty="0">
                          <a:effectLst/>
                          <a:latin typeface="+mj-lt"/>
                        </a:rPr>
                        <a:t> </a:t>
                      </a:r>
                      <a:r>
                        <a:rPr lang="en-GB" sz="1200" b="1" dirty="0" err="1">
                          <a:effectLst/>
                          <a:latin typeface="+mj-lt"/>
                        </a:rPr>
                        <a:t>na</a:t>
                      </a:r>
                      <a:r>
                        <a:rPr lang="en-GB" sz="1200" b="1" dirty="0">
                          <a:effectLst/>
                          <a:latin typeface="+mj-lt"/>
                        </a:rPr>
                        <a:t> equipe e </a:t>
                      </a:r>
                      <a:r>
                        <a:rPr lang="en-GB" sz="1200" b="1" dirty="0" err="1">
                          <a:effectLst/>
                          <a:latin typeface="+mj-lt"/>
                        </a:rPr>
                        <a:t>nas</a:t>
                      </a:r>
                      <a:r>
                        <a:rPr lang="en-GB" sz="1200" b="1" dirty="0">
                          <a:effectLst/>
                          <a:latin typeface="+mj-lt"/>
                        </a:rPr>
                        <a:t> </a:t>
                      </a:r>
                      <a:r>
                        <a:rPr lang="en-GB" sz="1200" b="1" dirty="0" err="1">
                          <a:effectLst/>
                          <a:latin typeface="+mj-lt"/>
                        </a:rPr>
                        <a:t>práticas</a:t>
                      </a:r>
                      <a:r>
                        <a:rPr lang="en-GB" sz="1200" b="1" dirty="0">
                          <a:effectLst/>
                          <a:latin typeface="+mj-lt"/>
                        </a:rPr>
                        <a:t> de </a:t>
                      </a:r>
                      <a:r>
                        <a:rPr lang="en-GB" sz="1200" b="1" dirty="0" err="1">
                          <a:effectLst/>
                          <a:latin typeface="+mj-lt"/>
                        </a:rPr>
                        <a:t>atendimento</a:t>
                      </a:r>
                      <a:r>
                        <a:rPr lang="en-GB" sz="1200" b="1" dirty="0">
                          <a:effectLst/>
                          <a:latin typeface="+mj-lt"/>
                        </a:rPr>
                        <a:t> para </a:t>
                      </a:r>
                      <a:r>
                        <a:rPr lang="en-GB" sz="1200" b="1" dirty="0" err="1">
                          <a:effectLst/>
                          <a:latin typeface="+mj-lt"/>
                        </a:rPr>
                        <a:t>apoiar</a:t>
                      </a:r>
                      <a:r>
                        <a:rPr lang="en-GB" sz="1200" b="1" dirty="0">
                          <a:effectLst/>
                          <a:latin typeface="+mj-lt"/>
                        </a:rPr>
                        <a:t> </a:t>
                      </a:r>
                      <a:r>
                        <a:rPr lang="en-GB" sz="1200" b="1" dirty="0" err="1">
                          <a:effectLst/>
                          <a:latin typeface="+mj-lt"/>
                        </a:rPr>
                        <a:t>uma</a:t>
                      </a:r>
                      <a:r>
                        <a:rPr lang="en-GB" sz="1200" b="1" dirty="0">
                          <a:effectLst/>
                          <a:latin typeface="+mj-lt"/>
                        </a:rPr>
                        <a:t> </a:t>
                      </a:r>
                      <a:r>
                        <a:rPr lang="en-GB" sz="1200" b="1" dirty="0" err="1">
                          <a:effectLst/>
                          <a:latin typeface="+mj-lt"/>
                        </a:rPr>
                        <a:t>abordagem</a:t>
                      </a:r>
                      <a:r>
                        <a:rPr lang="en-GB" sz="1200" b="1" dirty="0">
                          <a:effectLst/>
                          <a:latin typeface="+mj-lt"/>
                        </a:rPr>
                        <a:t> de </a:t>
                      </a:r>
                      <a:r>
                        <a:rPr lang="en-GB" sz="1200" b="1" dirty="0" err="1">
                          <a:effectLst/>
                          <a:latin typeface="+mj-lt"/>
                        </a:rPr>
                        <a:t>recuperação</a:t>
                      </a:r>
                      <a:endParaRPr lang="en-CH" sz="1200" b="1">
                        <a:solidFill>
                          <a:srgbClr val="943634"/>
                        </a:solidFill>
                        <a:effectLst/>
                        <a:latin typeface="+mj-lt"/>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200" b="1" dirty="0" err="1">
                          <a:effectLst/>
                          <a:latin typeface="+mj-lt"/>
                        </a:rPr>
                        <a:t>Possíveis</a:t>
                      </a:r>
                      <a:r>
                        <a:rPr lang="en-GB" sz="1200" b="1" dirty="0">
                          <a:effectLst/>
                          <a:latin typeface="+mj-lt"/>
                        </a:rPr>
                        <a:t> </a:t>
                      </a:r>
                      <a:r>
                        <a:rPr lang="en-GB" sz="1200" b="1" dirty="0" err="1">
                          <a:effectLst/>
                          <a:latin typeface="+mj-lt"/>
                        </a:rPr>
                        <a:t>barreiras</a:t>
                      </a:r>
                      <a:endParaRPr lang="en-CH" sz="1200" b="1">
                        <a:solidFill>
                          <a:srgbClr val="943634"/>
                        </a:solidFill>
                        <a:effectLst/>
                        <a:latin typeface="+mj-lt"/>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200" b="1" dirty="0">
                          <a:effectLst/>
                          <a:latin typeface="+mj-lt"/>
                        </a:rPr>
                        <a:t>Passos para </a:t>
                      </a:r>
                      <a:r>
                        <a:rPr lang="en-GB" sz="1200" b="1" dirty="0" err="1">
                          <a:effectLst/>
                          <a:latin typeface="+mj-lt"/>
                        </a:rPr>
                        <a:t>superar</a:t>
                      </a:r>
                      <a:r>
                        <a:rPr lang="en-GB" sz="1200" b="1" dirty="0">
                          <a:effectLst/>
                          <a:latin typeface="+mj-lt"/>
                        </a:rPr>
                        <a:t> as </a:t>
                      </a:r>
                      <a:r>
                        <a:rPr lang="en-GB" sz="1200" b="1" dirty="0" err="1">
                          <a:effectLst/>
                          <a:latin typeface="+mj-lt"/>
                        </a:rPr>
                        <a:t>barreiras</a:t>
                      </a:r>
                      <a:endParaRPr lang="en-CH" sz="1200" b="1" dirty="0">
                        <a:solidFill>
                          <a:srgbClr val="943634"/>
                        </a:solidFill>
                        <a:effectLst/>
                        <a:latin typeface="+mj-lt"/>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9222245"/>
                  </a:ext>
                </a:extLst>
              </a:tr>
              <a:tr h="2646331">
                <a:tc>
                  <a:txBody>
                    <a:bodyPr/>
                    <a:lstStyle/>
                    <a:p>
                      <a:pPr marL="0" marR="0" algn="just">
                        <a:lnSpc>
                          <a:spcPct val="100000"/>
                        </a:lnSpc>
                        <a:spcBef>
                          <a:spcPts val="0"/>
                        </a:spcBef>
                        <a:spcAft>
                          <a:spcPts val="0"/>
                        </a:spcAft>
                      </a:pPr>
                      <a:r>
                        <a:rPr lang="en-GB" sz="1200" b="1" dirty="0" err="1">
                          <a:effectLst/>
                          <a:latin typeface="+mj-lt"/>
                        </a:rPr>
                        <a:t>Exemplo</a:t>
                      </a:r>
                      <a:r>
                        <a:rPr lang="en-GB" sz="1200" b="1" dirty="0">
                          <a:effectLst/>
                          <a:latin typeface="+mj-lt"/>
                        </a:rPr>
                        <a:t> 3: Use </a:t>
                      </a:r>
                      <a:r>
                        <a:rPr lang="en-GB" sz="1200" b="1" dirty="0" err="1">
                          <a:effectLst/>
                          <a:latin typeface="+mj-lt"/>
                        </a:rPr>
                        <a:t>comunicações</a:t>
                      </a:r>
                      <a:r>
                        <a:rPr lang="en-GB" sz="1200" b="1" dirty="0">
                          <a:effectLst/>
                          <a:latin typeface="+mj-lt"/>
                        </a:rPr>
                        <a:t> </a:t>
                      </a:r>
                      <a:r>
                        <a:rPr lang="en-GB" sz="1200" b="1" dirty="0" err="1">
                          <a:effectLst/>
                          <a:latin typeface="+mj-lt"/>
                        </a:rPr>
                        <a:t>bidirecionais</a:t>
                      </a:r>
                      <a:r>
                        <a:rPr lang="en-GB" sz="1200" b="1" dirty="0">
                          <a:effectLst/>
                          <a:latin typeface="+mj-lt"/>
                        </a:rPr>
                        <a:t>, </a:t>
                      </a:r>
                      <a:r>
                        <a:rPr lang="en-GB" sz="1200" b="1" dirty="0" err="1">
                          <a:effectLst/>
                          <a:latin typeface="+mj-lt"/>
                        </a:rPr>
                        <a:t>perguntando</a:t>
                      </a:r>
                      <a:r>
                        <a:rPr lang="en-GB" sz="1200" b="1" dirty="0">
                          <a:effectLst/>
                          <a:latin typeface="+mj-lt"/>
                        </a:rPr>
                        <a:t> </a:t>
                      </a:r>
                      <a:r>
                        <a:rPr lang="en-GB" sz="1200" b="1" dirty="0" err="1">
                          <a:effectLst/>
                          <a:latin typeface="+mj-lt"/>
                        </a:rPr>
                        <a:t>às</a:t>
                      </a:r>
                      <a:r>
                        <a:rPr lang="en-GB" sz="1200" b="1" dirty="0">
                          <a:effectLst/>
                          <a:latin typeface="+mj-lt"/>
                        </a:rPr>
                        <a:t> </a:t>
                      </a:r>
                      <a:r>
                        <a:rPr lang="en-GB" sz="1200" b="1" dirty="0" err="1">
                          <a:effectLst/>
                          <a:latin typeface="+mj-lt"/>
                        </a:rPr>
                        <a:t>pessoas</a:t>
                      </a:r>
                      <a:r>
                        <a:rPr lang="en-GB" sz="1200" b="1" dirty="0">
                          <a:effectLst/>
                          <a:latin typeface="+mj-lt"/>
                        </a:rPr>
                        <a:t> </a:t>
                      </a:r>
                      <a:r>
                        <a:rPr lang="en-GB" sz="1200" b="1" dirty="0" err="1">
                          <a:effectLst/>
                          <a:latin typeface="+mj-lt"/>
                        </a:rPr>
                        <a:t>suas</a:t>
                      </a:r>
                      <a:r>
                        <a:rPr lang="en-GB" sz="1200" b="1" dirty="0">
                          <a:effectLst/>
                          <a:latin typeface="+mj-lt"/>
                        </a:rPr>
                        <a:t> </a:t>
                      </a:r>
                      <a:r>
                        <a:rPr lang="en-GB" sz="1200" b="1" dirty="0" err="1">
                          <a:effectLst/>
                          <a:latin typeface="+mj-lt"/>
                        </a:rPr>
                        <a:t>preferências</a:t>
                      </a:r>
                      <a:r>
                        <a:rPr lang="en-GB" sz="1200" b="1" dirty="0">
                          <a:effectLst/>
                          <a:latin typeface="+mj-lt"/>
                        </a:rPr>
                        <a:t> </a:t>
                      </a:r>
                      <a:r>
                        <a:rPr lang="en-GB" sz="1200" b="1" dirty="0" err="1">
                          <a:effectLst/>
                          <a:latin typeface="+mj-lt"/>
                        </a:rPr>
                        <a:t>ao</a:t>
                      </a:r>
                      <a:r>
                        <a:rPr lang="en-GB" sz="1200" b="1" dirty="0">
                          <a:effectLst/>
                          <a:latin typeface="+mj-lt"/>
                        </a:rPr>
                        <a:t> </a:t>
                      </a:r>
                      <a:r>
                        <a:rPr lang="en-GB" sz="1200" b="1" dirty="0" err="1">
                          <a:effectLst/>
                          <a:latin typeface="+mj-lt"/>
                        </a:rPr>
                        <a:t>recomendar</a:t>
                      </a:r>
                      <a:r>
                        <a:rPr lang="en-GB" sz="1200" b="1" dirty="0">
                          <a:effectLst/>
                          <a:latin typeface="+mj-lt"/>
                        </a:rPr>
                        <a:t> </a:t>
                      </a:r>
                      <a:r>
                        <a:rPr lang="en-GB" sz="1200" b="1" dirty="0" err="1">
                          <a:effectLst/>
                          <a:latin typeface="+mj-lt"/>
                        </a:rPr>
                        <a:t>serviços</a:t>
                      </a:r>
                      <a:r>
                        <a:rPr lang="en-GB" sz="1200" b="1" dirty="0">
                          <a:effectLst/>
                          <a:latin typeface="+mj-lt"/>
                        </a:rPr>
                        <a:t> </a:t>
                      </a:r>
                      <a:r>
                        <a:rPr lang="en-GB" sz="1200" b="1" dirty="0" err="1">
                          <a:effectLst/>
                          <a:latin typeface="+mj-lt"/>
                        </a:rPr>
                        <a:t>ou</a:t>
                      </a:r>
                      <a:r>
                        <a:rPr lang="en-GB" sz="1200" b="1" dirty="0">
                          <a:effectLst/>
                          <a:latin typeface="+mj-lt"/>
                        </a:rPr>
                        <a:t> </a:t>
                      </a:r>
                      <a:r>
                        <a:rPr lang="en-GB" sz="1200" b="1" dirty="0" err="1">
                          <a:effectLst/>
                          <a:latin typeface="+mj-lt"/>
                        </a:rPr>
                        <a:t>opções</a:t>
                      </a:r>
                      <a:r>
                        <a:rPr lang="en-GB" sz="1200" b="1" dirty="0">
                          <a:effectLst/>
                          <a:latin typeface="+mj-lt"/>
                        </a:rPr>
                        <a:t> de </a:t>
                      </a:r>
                      <a:r>
                        <a:rPr lang="en-GB" sz="1200" b="1" dirty="0" err="1">
                          <a:effectLst/>
                          <a:latin typeface="+mj-lt"/>
                        </a:rPr>
                        <a:t>cuidados</a:t>
                      </a:r>
                      <a:r>
                        <a:rPr lang="en-GB" sz="1200" b="1" dirty="0">
                          <a:effectLst/>
                          <a:latin typeface="+mj-lt"/>
                        </a:rPr>
                        <a:t> </a:t>
                      </a:r>
                      <a:r>
                        <a:rPr lang="en-GB" sz="1200" b="1" dirty="0" err="1">
                          <a:effectLst/>
                          <a:latin typeface="+mj-lt"/>
                        </a:rPr>
                        <a:t>específicos</a:t>
                      </a:r>
                      <a:r>
                        <a:rPr lang="en-GB" sz="1200" b="1" dirty="0">
                          <a:effectLst/>
                          <a:latin typeface="+mj-lt"/>
                        </a:rPr>
                        <a:t>, </a:t>
                      </a:r>
                      <a:r>
                        <a:rPr lang="en-GB" sz="1200" b="1" dirty="0" err="1">
                          <a:effectLst/>
                          <a:latin typeface="+mj-lt"/>
                        </a:rPr>
                        <a:t>em</a:t>
                      </a:r>
                      <a:r>
                        <a:rPr lang="en-GB" sz="1200" b="1" dirty="0">
                          <a:effectLst/>
                          <a:latin typeface="+mj-lt"/>
                        </a:rPr>
                        <a:t> </a:t>
                      </a:r>
                      <a:r>
                        <a:rPr lang="en-GB" sz="1200" b="1" dirty="0" err="1">
                          <a:effectLst/>
                          <a:latin typeface="+mj-lt"/>
                        </a:rPr>
                        <a:t>vez</a:t>
                      </a:r>
                      <a:r>
                        <a:rPr lang="en-GB" sz="1200" b="1" dirty="0">
                          <a:effectLst/>
                          <a:latin typeface="+mj-lt"/>
                        </a:rPr>
                        <a:t> de </a:t>
                      </a:r>
                      <a:r>
                        <a:rPr lang="en-GB" sz="1200" b="1" dirty="0" err="1">
                          <a:effectLst/>
                          <a:latin typeface="+mj-lt"/>
                        </a:rPr>
                        <a:t>comunicações</a:t>
                      </a:r>
                      <a:r>
                        <a:rPr lang="en-GB" sz="1200" b="1" dirty="0">
                          <a:effectLst/>
                          <a:latin typeface="+mj-lt"/>
                        </a:rPr>
                        <a:t> </a:t>
                      </a:r>
                      <a:r>
                        <a:rPr lang="en-GB" sz="1200" b="1" dirty="0" err="1">
                          <a:effectLst/>
                          <a:latin typeface="+mj-lt"/>
                        </a:rPr>
                        <a:t>unidirecionais</a:t>
                      </a:r>
                      <a:r>
                        <a:rPr lang="en-GB" sz="1200" b="1" dirty="0">
                          <a:effectLst/>
                          <a:latin typeface="+mj-lt"/>
                        </a:rPr>
                        <a:t> e </a:t>
                      </a:r>
                      <a:r>
                        <a:rPr lang="en-GB" sz="1200" b="1" dirty="0" err="1">
                          <a:effectLst/>
                          <a:latin typeface="+mj-lt"/>
                        </a:rPr>
                        <a:t>prescritivas</a:t>
                      </a:r>
                      <a:r>
                        <a:rPr lang="en-GB" sz="1200" b="1" dirty="0">
                          <a:effectLst/>
                          <a:latin typeface="+mj-lt"/>
                        </a:rPr>
                        <a:t> (</a:t>
                      </a:r>
                      <a:r>
                        <a:rPr lang="en-GB" sz="1200" b="1" dirty="0" err="1">
                          <a:effectLst/>
                          <a:latin typeface="+mj-lt"/>
                        </a:rPr>
                        <a:t>por</a:t>
                      </a:r>
                      <a:r>
                        <a:rPr lang="en-GB" sz="1200" b="1" dirty="0">
                          <a:effectLst/>
                          <a:latin typeface="+mj-lt"/>
                        </a:rPr>
                        <a:t> </a:t>
                      </a:r>
                      <a:r>
                        <a:rPr lang="en-GB" sz="1200" b="1" dirty="0" err="1">
                          <a:effectLst/>
                          <a:latin typeface="+mj-lt"/>
                        </a:rPr>
                        <a:t>exemplo</a:t>
                      </a:r>
                      <a:r>
                        <a:rPr lang="en-GB" sz="1200" b="1" dirty="0">
                          <a:effectLst/>
                          <a:latin typeface="+mj-lt"/>
                        </a:rPr>
                        <a:t>, “</a:t>
                      </a:r>
                      <a:r>
                        <a:rPr lang="en-GB" sz="1200" b="1" dirty="0" err="1">
                          <a:effectLst/>
                          <a:latin typeface="+mj-lt"/>
                        </a:rPr>
                        <a:t>Estas</a:t>
                      </a:r>
                      <a:r>
                        <a:rPr lang="en-GB" sz="1200" b="1" dirty="0">
                          <a:effectLst/>
                          <a:latin typeface="+mj-lt"/>
                        </a:rPr>
                        <a:t> </a:t>
                      </a:r>
                      <a:r>
                        <a:rPr lang="en-GB" sz="1200" b="1" dirty="0" err="1">
                          <a:effectLst/>
                          <a:latin typeface="+mj-lt"/>
                        </a:rPr>
                        <a:t>são</a:t>
                      </a:r>
                      <a:r>
                        <a:rPr lang="en-GB" sz="1200" b="1" dirty="0">
                          <a:effectLst/>
                          <a:latin typeface="+mj-lt"/>
                        </a:rPr>
                        <a:t> as </a:t>
                      </a:r>
                      <a:r>
                        <a:rPr lang="en-GB" sz="1200" b="1" dirty="0" err="1">
                          <a:effectLst/>
                          <a:latin typeface="+mj-lt"/>
                        </a:rPr>
                        <a:t>opções</a:t>
                      </a:r>
                      <a:r>
                        <a:rPr lang="en-GB" sz="1200" b="1" dirty="0">
                          <a:effectLst/>
                          <a:latin typeface="+mj-lt"/>
                        </a:rPr>
                        <a:t> de </a:t>
                      </a:r>
                      <a:r>
                        <a:rPr lang="en-GB" sz="1200" b="1" dirty="0" err="1">
                          <a:effectLst/>
                          <a:latin typeface="+mj-lt"/>
                        </a:rPr>
                        <a:t>cuidados</a:t>
                      </a:r>
                      <a:r>
                        <a:rPr lang="en-GB" sz="1200" b="1" dirty="0">
                          <a:effectLst/>
                          <a:latin typeface="+mj-lt"/>
                        </a:rPr>
                        <a:t> </a:t>
                      </a:r>
                      <a:r>
                        <a:rPr lang="en-GB" sz="1200" b="1" dirty="0" err="1">
                          <a:effectLst/>
                          <a:latin typeface="+mj-lt"/>
                        </a:rPr>
                        <a:t>disponíveis</a:t>
                      </a:r>
                      <a:r>
                        <a:rPr lang="en-GB" sz="1200" b="1" dirty="0">
                          <a:effectLst/>
                          <a:latin typeface="+mj-lt"/>
                        </a:rPr>
                        <a:t>. O que </a:t>
                      </a:r>
                      <a:r>
                        <a:rPr lang="en-GB" sz="1200" b="1" dirty="0" err="1">
                          <a:effectLst/>
                          <a:latin typeface="+mj-lt"/>
                        </a:rPr>
                        <a:t>você</a:t>
                      </a:r>
                      <a:r>
                        <a:rPr lang="en-GB" sz="1200" b="1" dirty="0">
                          <a:effectLst/>
                          <a:latin typeface="+mj-lt"/>
                        </a:rPr>
                        <a:t> </a:t>
                      </a:r>
                      <a:r>
                        <a:rPr lang="en-GB" sz="1200" b="1" dirty="0" err="1">
                          <a:effectLst/>
                          <a:latin typeface="+mj-lt"/>
                        </a:rPr>
                        <a:t>acha</a:t>
                      </a:r>
                      <a:r>
                        <a:rPr lang="en-GB" sz="1200" b="1" dirty="0">
                          <a:effectLst/>
                          <a:latin typeface="+mj-lt"/>
                        </a:rPr>
                        <a:t> que seria </a:t>
                      </a:r>
                      <a:r>
                        <a:rPr lang="en-GB" sz="1200" b="1" dirty="0" err="1">
                          <a:effectLst/>
                          <a:latin typeface="+mj-lt"/>
                        </a:rPr>
                        <a:t>mais</a:t>
                      </a:r>
                      <a:r>
                        <a:rPr lang="en-GB" sz="1200" b="1" dirty="0">
                          <a:effectLst/>
                          <a:latin typeface="+mj-lt"/>
                        </a:rPr>
                        <a:t> </a:t>
                      </a:r>
                      <a:r>
                        <a:rPr lang="en-GB" sz="1200" b="1" dirty="0" err="1">
                          <a:effectLst/>
                          <a:latin typeface="+mj-lt"/>
                        </a:rPr>
                        <a:t>útil</a:t>
                      </a:r>
                      <a:r>
                        <a:rPr lang="en-GB" sz="1200" b="1" dirty="0">
                          <a:effectLst/>
                          <a:latin typeface="+mj-lt"/>
                        </a:rPr>
                        <a:t> para </a:t>
                      </a:r>
                      <a:r>
                        <a:rPr lang="en-GB" sz="1200" b="1" dirty="0" err="1">
                          <a:effectLst/>
                          <a:latin typeface="+mj-lt"/>
                        </a:rPr>
                        <a:t>você</a:t>
                      </a:r>
                      <a:r>
                        <a:rPr lang="en-GB" sz="1200" b="1" dirty="0">
                          <a:effectLst/>
                          <a:latin typeface="+mj-lt"/>
                        </a:rPr>
                        <a:t>?” </a:t>
                      </a:r>
                      <a:r>
                        <a:rPr lang="en-GB" sz="1200" b="1" dirty="0" err="1">
                          <a:effectLst/>
                          <a:latin typeface="+mj-lt"/>
                        </a:rPr>
                        <a:t>em</a:t>
                      </a:r>
                      <a:r>
                        <a:rPr lang="en-GB" sz="1200" b="1" dirty="0">
                          <a:effectLst/>
                          <a:latin typeface="+mj-lt"/>
                        </a:rPr>
                        <a:t> </a:t>
                      </a:r>
                      <a:r>
                        <a:rPr lang="en-GB" sz="1200" b="1" dirty="0" err="1">
                          <a:effectLst/>
                          <a:latin typeface="+mj-lt"/>
                        </a:rPr>
                        <a:t>vez</a:t>
                      </a:r>
                      <a:r>
                        <a:rPr lang="en-GB" sz="1200" b="1" dirty="0">
                          <a:effectLst/>
                          <a:latin typeface="+mj-lt"/>
                        </a:rPr>
                        <a:t> de “</a:t>
                      </a:r>
                      <a:r>
                        <a:rPr lang="en-GB" sz="1200" b="1" dirty="0" err="1">
                          <a:effectLst/>
                          <a:latin typeface="+mj-lt"/>
                        </a:rPr>
                        <a:t>Você</a:t>
                      </a:r>
                      <a:r>
                        <a:rPr lang="en-GB" sz="1200" b="1" dirty="0">
                          <a:effectLst/>
                          <a:latin typeface="+mj-lt"/>
                        </a:rPr>
                        <a:t> </a:t>
                      </a:r>
                      <a:r>
                        <a:rPr lang="en-GB" sz="1200" b="1" dirty="0" err="1">
                          <a:effectLst/>
                          <a:latin typeface="+mj-lt"/>
                        </a:rPr>
                        <a:t>deve</a:t>
                      </a:r>
                      <a:r>
                        <a:rPr lang="en-GB" sz="1200" b="1" dirty="0">
                          <a:effectLst/>
                          <a:latin typeface="+mj-lt"/>
                        </a:rPr>
                        <a:t> </a:t>
                      </a:r>
                      <a:r>
                        <a:rPr lang="en-GB" sz="1200" b="1" dirty="0" err="1">
                          <a:effectLst/>
                          <a:latin typeface="+mj-lt"/>
                        </a:rPr>
                        <a:t>receber</a:t>
                      </a:r>
                      <a:r>
                        <a:rPr lang="en-GB" sz="1200" b="1" dirty="0">
                          <a:effectLst/>
                          <a:latin typeface="+mj-lt"/>
                        </a:rPr>
                        <a:t> </a:t>
                      </a:r>
                      <a:r>
                        <a:rPr lang="en-GB" sz="1200" b="1" dirty="0" err="1">
                          <a:effectLst/>
                          <a:latin typeface="+mj-lt"/>
                        </a:rPr>
                        <a:t>este</a:t>
                      </a:r>
                      <a:r>
                        <a:rPr lang="en-GB" sz="1200" b="1" dirty="0">
                          <a:effectLst/>
                          <a:latin typeface="+mj-lt"/>
                        </a:rPr>
                        <a:t> </a:t>
                      </a:r>
                      <a:r>
                        <a:rPr lang="en-GB" sz="1200" b="1" dirty="0" err="1">
                          <a:effectLst/>
                          <a:latin typeface="+mj-lt"/>
                        </a:rPr>
                        <a:t>tipo</a:t>
                      </a:r>
                      <a:r>
                        <a:rPr lang="en-GB" sz="1200" b="1" dirty="0">
                          <a:effectLst/>
                          <a:latin typeface="+mj-lt"/>
                        </a:rPr>
                        <a:t> de </a:t>
                      </a:r>
                      <a:r>
                        <a:rPr lang="en-GB" sz="1200" b="1" dirty="0" err="1">
                          <a:effectLst/>
                          <a:latin typeface="+mj-lt"/>
                        </a:rPr>
                        <a:t>cuidado</a:t>
                      </a:r>
                      <a:r>
                        <a:rPr lang="en-GB" sz="1200" b="1" dirty="0">
                          <a:effectLst/>
                          <a:latin typeface="+mj-lt"/>
                        </a:rPr>
                        <a:t>/</a:t>
                      </a:r>
                      <a:r>
                        <a:rPr lang="en-GB" sz="1200" b="1" dirty="0" err="1">
                          <a:effectLst/>
                          <a:latin typeface="+mj-lt"/>
                        </a:rPr>
                        <a:t>tratamento</a:t>
                      </a:r>
                      <a:r>
                        <a:rPr lang="en-GB" sz="1200" b="1" dirty="0">
                          <a:effectLst/>
                          <a:latin typeface="+mj-lt"/>
                        </a:rPr>
                        <a:t>.”)</a:t>
                      </a:r>
                      <a:endParaRPr lang="en-CH" sz="1200" b="1" dirty="0">
                        <a:solidFill>
                          <a:srgbClr val="943634"/>
                        </a:solidFill>
                        <a:effectLst/>
                        <a:latin typeface="+mj-lt"/>
                        <a:ea typeface="Calibri" panose="020F0502020204030204" pitchFamily="34" charset="0"/>
                        <a:cs typeface="Times New Roman" panose="02020603050405020304" pitchFamily="18" charset="0"/>
                      </a:endParaRPr>
                    </a:p>
                  </a:txBody>
                  <a:tcPr marL="86797" marR="867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GB" sz="1200" dirty="0">
                          <a:effectLst/>
                          <a:latin typeface="+mj-lt"/>
                        </a:rPr>
                        <a:t>O tempo </a:t>
                      </a:r>
                      <a:r>
                        <a:rPr lang="en-GB" sz="1200" dirty="0" err="1">
                          <a:effectLst/>
                          <a:latin typeface="+mj-lt"/>
                        </a:rPr>
                        <a:t>insuficiente</a:t>
                      </a:r>
                      <a:r>
                        <a:rPr lang="en-GB" sz="1200" dirty="0">
                          <a:effectLst/>
                          <a:latin typeface="+mj-lt"/>
                        </a:rPr>
                        <a:t> </a:t>
                      </a:r>
                      <a:r>
                        <a:rPr lang="en-GB" sz="1200" dirty="0" err="1">
                          <a:effectLst/>
                          <a:latin typeface="+mj-lt"/>
                        </a:rPr>
                        <a:t>nas</a:t>
                      </a:r>
                      <a:r>
                        <a:rPr lang="en-GB" sz="1200" dirty="0">
                          <a:effectLst/>
                          <a:latin typeface="+mj-lt"/>
                        </a:rPr>
                        <a:t> </a:t>
                      </a:r>
                      <a:r>
                        <a:rPr lang="en-GB" sz="1200" dirty="0" err="1">
                          <a:effectLst/>
                          <a:latin typeface="+mj-lt"/>
                        </a:rPr>
                        <a:t>consultas</a:t>
                      </a:r>
                      <a:r>
                        <a:rPr lang="en-GB" sz="1200" dirty="0">
                          <a:effectLst/>
                          <a:latin typeface="+mj-lt"/>
                        </a:rPr>
                        <a:t> </a:t>
                      </a:r>
                      <a:r>
                        <a:rPr lang="en-GB" sz="1200" dirty="0" err="1">
                          <a:effectLst/>
                          <a:latin typeface="+mj-lt"/>
                        </a:rPr>
                        <a:t>pode</a:t>
                      </a:r>
                      <a:r>
                        <a:rPr lang="en-GB" sz="1200" dirty="0">
                          <a:effectLst/>
                          <a:latin typeface="+mj-lt"/>
                        </a:rPr>
                        <a:t> </a:t>
                      </a:r>
                      <a:r>
                        <a:rPr lang="en-GB" sz="1200" dirty="0" err="1">
                          <a:effectLst/>
                          <a:latin typeface="+mj-lt"/>
                        </a:rPr>
                        <a:t>limitar</a:t>
                      </a:r>
                      <a:r>
                        <a:rPr lang="en-GB" sz="1200" dirty="0">
                          <a:effectLst/>
                          <a:latin typeface="+mj-lt"/>
                        </a:rPr>
                        <a:t> a </a:t>
                      </a:r>
                      <a:r>
                        <a:rPr lang="en-GB" sz="1200" dirty="0" err="1">
                          <a:effectLst/>
                          <a:latin typeface="+mj-lt"/>
                        </a:rPr>
                        <a:t>capacidade</a:t>
                      </a:r>
                      <a:r>
                        <a:rPr lang="en-GB" sz="1200" dirty="0">
                          <a:effectLst/>
                          <a:latin typeface="+mj-lt"/>
                        </a:rPr>
                        <a:t> de </a:t>
                      </a:r>
                      <a:r>
                        <a:rPr lang="en-GB" sz="1200" dirty="0" err="1">
                          <a:effectLst/>
                          <a:latin typeface="+mj-lt"/>
                        </a:rPr>
                        <a:t>perguntar</a:t>
                      </a:r>
                      <a:r>
                        <a:rPr lang="en-GB" sz="1200" dirty="0">
                          <a:effectLst/>
                          <a:latin typeface="+mj-lt"/>
                        </a:rPr>
                        <a:t> e </a:t>
                      </a:r>
                      <a:r>
                        <a:rPr lang="en-GB" sz="1200" dirty="0" err="1">
                          <a:effectLst/>
                          <a:latin typeface="+mj-lt"/>
                        </a:rPr>
                        <a:t>discutir</a:t>
                      </a:r>
                      <a:r>
                        <a:rPr lang="en-GB" sz="1200" dirty="0">
                          <a:effectLst/>
                          <a:latin typeface="+mj-lt"/>
                        </a:rPr>
                        <a:t> as </a:t>
                      </a:r>
                      <a:r>
                        <a:rPr lang="en-GB" sz="1200" dirty="0" err="1">
                          <a:effectLst/>
                          <a:latin typeface="+mj-lt"/>
                        </a:rPr>
                        <a:t>preferências</a:t>
                      </a:r>
                      <a:r>
                        <a:rPr lang="en-GB" sz="1200" dirty="0">
                          <a:effectLst/>
                          <a:latin typeface="+mj-lt"/>
                        </a:rPr>
                        <a:t> das </a:t>
                      </a:r>
                      <a:r>
                        <a:rPr lang="en-GB" sz="1200" dirty="0" err="1">
                          <a:effectLst/>
                          <a:latin typeface="+mj-lt"/>
                        </a:rPr>
                        <a:t>pessoas</a:t>
                      </a:r>
                      <a:r>
                        <a:rPr lang="en-GB" sz="1200" dirty="0">
                          <a:effectLst/>
                          <a:latin typeface="+mj-lt"/>
                        </a:rPr>
                        <a:t>.</a:t>
                      </a:r>
                    </a:p>
                    <a:p>
                      <a:pPr marL="0" marR="0" algn="just">
                        <a:lnSpc>
                          <a:spcPct val="100000"/>
                        </a:lnSpc>
                        <a:spcBef>
                          <a:spcPts val="0"/>
                        </a:spcBef>
                        <a:spcAft>
                          <a:spcPts val="0"/>
                        </a:spcAft>
                      </a:pPr>
                      <a:r>
                        <a:rPr lang="en-GB" sz="1200" dirty="0">
                          <a:effectLst/>
                          <a:latin typeface="+mj-lt"/>
                        </a:rPr>
                        <a:t>Se as </a:t>
                      </a:r>
                      <a:r>
                        <a:rPr lang="en-GB" sz="1200" dirty="0" err="1">
                          <a:effectLst/>
                          <a:latin typeface="+mj-lt"/>
                        </a:rPr>
                        <a:t>pessoas</a:t>
                      </a:r>
                      <a:r>
                        <a:rPr lang="en-GB" sz="1200" dirty="0">
                          <a:effectLst/>
                          <a:latin typeface="+mj-lt"/>
                        </a:rPr>
                        <a:t> </a:t>
                      </a:r>
                      <a:r>
                        <a:rPr lang="en-GB" sz="1200" dirty="0" err="1">
                          <a:effectLst/>
                          <a:latin typeface="+mj-lt"/>
                        </a:rPr>
                        <a:t>não</a:t>
                      </a:r>
                      <a:r>
                        <a:rPr lang="en-GB" sz="1200" dirty="0">
                          <a:effectLst/>
                          <a:latin typeface="+mj-lt"/>
                        </a:rPr>
                        <a:t> </a:t>
                      </a:r>
                      <a:r>
                        <a:rPr lang="en-GB" sz="1200" dirty="0" err="1">
                          <a:effectLst/>
                          <a:latin typeface="+mj-lt"/>
                        </a:rPr>
                        <a:t>concordarem</a:t>
                      </a:r>
                      <a:r>
                        <a:rPr lang="en-GB" sz="1200" dirty="0">
                          <a:effectLst/>
                          <a:latin typeface="+mj-lt"/>
                        </a:rPr>
                        <a:t> com as </a:t>
                      </a:r>
                      <a:r>
                        <a:rPr lang="en-GB" sz="1200" dirty="0" err="1">
                          <a:effectLst/>
                          <a:latin typeface="+mj-lt"/>
                        </a:rPr>
                        <a:t>recomendações</a:t>
                      </a:r>
                      <a:r>
                        <a:rPr lang="en-GB" sz="1200" dirty="0">
                          <a:effectLst/>
                          <a:latin typeface="+mj-lt"/>
                        </a:rPr>
                        <a:t> de </a:t>
                      </a:r>
                      <a:r>
                        <a:rPr lang="en-GB" sz="1200" dirty="0" err="1">
                          <a:effectLst/>
                          <a:latin typeface="+mj-lt"/>
                        </a:rPr>
                        <a:t>tratamento</a:t>
                      </a:r>
                      <a:r>
                        <a:rPr lang="en-GB" sz="1200" dirty="0">
                          <a:effectLst/>
                          <a:latin typeface="+mj-lt"/>
                        </a:rPr>
                        <a:t>, a equipe </a:t>
                      </a:r>
                      <a:r>
                        <a:rPr lang="en-GB" sz="1200" dirty="0" err="1">
                          <a:effectLst/>
                          <a:latin typeface="+mj-lt"/>
                        </a:rPr>
                        <a:t>pode</a:t>
                      </a:r>
                      <a:r>
                        <a:rPr lang="en-GB" sz="1200" dirty="0">
                          <a:effectLst/>
                          <a:latin typeface="+mj-lt"/>
                        </a:rPr>
                        <a:t> </a:t>
                      </a:r>
                      <a:r>
                        <a:rPr lang="en-GB" sz="1200" dirty="0" err="1">
                          <a:effectLst/>
                          <a:latin typeface="+mj-lt"/>
                        </a:rPr>
                        <a:t>não</a:t>
                      </a:r>
                      <a:r>
                        <a:rPr lang="en-GB" sz="1200" dirty="0">
                          <a:effectLst/>
                          <a:latin typeface="+mj-lt"/>
                        </a:rPr>
                        <a:t> </a:t>
                      </a:r>
                      <a:r>
                        <a:rPr lang="en-GB" sz="1200" dirty="0" err="1">
                          <a:effectLst/>
                          <a:latin typeface="+mj-lt"/>
                        </a:rPr>
                        <a:t>estar</a:t>
                      </a:r>
                      <a:r>
                        <a:rPr lang="en-GB" sz="1200" dirty="0">
                          <a:effectLst/>
                          <a:latin typeface="+mj-lt"/>
                        </a:rPr>
                        <a:t> </a:t>
                      </a:r>
                      <a:r>
                        <a:rPr lang="en-GB" sz="1200" dirty="0" err="1">
                          <a:effectLst/>
                          <a:latin typeface="+mj-lt"/>
                        </a:rPr>
                        <a:t>ciente</a:t>
                      </a:r>
                      <a:r>
                        <a:rPr lang="en-GB" sz="1200" dirty="0">
                          <a:effectLst/>
                          <a:latin typeface="+mj-lt"/>
                        </a:rPr>
                        <a:t> das </a:t>
                      </a:r>
                      <a:r>
                        <a:rPr lang="en-GB" sz="1200" dirty="0" err="1">
                          <a:effectLst/>
                          <a:latin typeface="+mj-lt"/>
                        </a:rPr>
                        <a:t>alternativas</a:t>
                      </a:r>
                      <a:r>
                        <a:rPr lang="en-GB" sz="1200" dirty="0">
                          <a:effectLst/>
                          <a:latin typeface="+mj-lt"/>
                        </a:rPr>
                        <a:t> a </a:t>
                      </a:r>
                      <a:r>
                        <a:rPr lang="en-GB" sz="1200" dirty="0" err="1">
                          <a:effectLst/>
                          <a:latin typeface="+mj-lt"/>
                        </a:rPr>
                        <a:t>sugerir</a:t>
                      </a:r>
                      <a:r>
                        <a:rPr lang="en-GB" sz="1200" dirty="0">
                          <a:effectLst/>
                          <a:latin typeface="+mj-lt"/>
                        </a:rPr>
                        <a:t> </a:t>
                      </a:r>
                      <a:r>
                        <a:rPr lang="en-GB" sz="1200" dirty="0" err="1">
                          <a:effectLst/>
                          <a:latin typeface="+mj-lt"/>
                        </a:rPr>
                        <a:t>ou</a:t>
                      </a:r>
                      <a:r>
                        <a:rPr lang="en-GB" sz="1200" dirty="0">
                          <a:effectLst/>
                          <a:latin typeface="+mj-lt"/>
                        </a:rPr>
                        <a:t> </a:t>
                      </a:r>
                      <a:r>
                        <a:rPr lang="en-GB" sz="1200" dirty="0" err="1">
                          <a:effectLst/>
                          <a:latin typeface="+mj-lt"/>
                        </a:rPr>
                        <a:t>pode</a:t>
                      </a:r>
                      <a:r>
                        <a:rPr lang="en-GB" sz="1200" dirty="0">
                          <a:effectLst/>
                          <a:latin typeface="+mj-lt"/>
                        </a:rPr>
                        <a:t> </a:t>
                      </a:r>
                      <a:r>
                        <a:rPr lang="en-GB" sz="1200" dirty="0" err="1">
                          <a:effectLst/>
                          <a:latin typeface="+mj-lt"/>
                        </a:rPr>
                        <a:t>ficar</a:t>
                      </a:r>
                      <a:r>
                        <a:rPr lang="en-GB" sz="1200" dirty="0">
                          <a:effectLst/>
                          <a:latin typeface="+mj-lt"/>
                        </a:rPr>
                        <a:t> </a:t>
                      </a:r>
                      <a:r>
                        <a:rPr lang="en-GB" sz="1200" dirty="0" err="1">
                          <a:effectLst/>
                          <a:latin typeface="+mj-lt"/>
                        </a:rPr>
                        <a:t>preocupada</a:t>
                      </a:r>
                      <a:r>
                        <a:rPr lang="en-GB" sz="1200" dirty="0">
                          <a:effectLst/>
                          <a:latin typeface="+mj-lt"/>
                        </a:rPr>
                        <a:t> </a:t>
                      </a:r>
                      <a:r>
                        <a:rPr lang="en-GB" sz="1200" dirty="0" err="1">
                          <a:effectLst/>
                          <a:latin typeface="+mj-lt"/>
                        </a:rPr>
                        <a:t>por</a:t>
                      </a:r>
                      <a:r>
                        <a:rPr lang="en-GB" sz="1200" dirty="0">
                          <a:effectLst/>
                          <a:latin typeface="+mj-lt"/>
                        </a:rPr>
                        <a:t> </a:t>
                      </a:r>
                      <a:r>
                        <a:rPr lang="en-GB" sz="1200" dirty="0" err="1">
                          <a:effectLst/>
                          <a:latin typeface="+mj-lt"/>
                        </a:rPr>
                        <a:t>não</a:t>
                      </a:r>
                      <a:r>
                        <a:rPr lang="en-GB" sz="1200" dirty="0">
                          <a:effectLst/>
                          <a:latin typeface="+mj-lt"/>
                        </a:rPr>
                        <a:t> </a:t>
                      </a:r>
                      <a:r>
                        <a:rPr lang="en-GB" sz="1200" dirty="0" err="1">
                          <a:effectLst/>
                          <a:latin typeface="+mj-lt"/>
                        </a:rPr>
                        <a:t>estar</a:t>
                      </a:r>
                      <a:r>
                        <a:rPr lang="en-GB" sz="1200" dirty="0">
                          <a:effectLst/>
                          <a:latin typeface="+mj-lt"/>
                        </a:rPr>
                        <a:t> </a:t>
                      </a:r>
                      <a:r>
                        <a:rPr lang="en-GB" sz="1200" dirty="0" err="1">
                          <a:effectLst/>
                          <a:latin typeface="+mj-lt"/>
                        </a:rPr>
                        <a:t>prestando</a:t>
                      </a:r>
                      <a:r>
                        <a:rPr lang="en-GB" sz="1200" dirty="0">
                          <a:effectLst/>
                          <a:latin typeface="+mj-lt"/>
                        </a:rPr>
                        <a:t> o </a:t>
                      </a:r>
                      <a:r>
                        <a:rPr lang="en-GB" sz="1200" dirty="0" err="1">
                          <a:effectLst/>
                          <a:latin typeface="+mj-lt"/>
                        </a:rPr>
                        <a:t>melhor</a:t>
                      </a:r>
                      <a:r>
                        <a:rPr lang="en-GB" sz="1200" dirty="0">
                          <a:effectLst/>
                          <a:latin typeface="+mj-lt"/>
                        </a:rPr>
                        <a:t> </a:t>
                      </a:r>
                      <a:r>
                        <a:rPr lang="en-GB" sz="1200" dirty="0" err="1">
                          <a:effectLst/>
                          <a:latin typeface="+mj-lt"/>
                        </a:rPr>
                        <a:t>atendimento</a:t>
                      </a:r>
                      <a:r>
                        <a:rPr lang="en-GB" sz="1200" dirty="0">
                          <a:effectLst/>
                          <a:latin typeface="+mj-lt"/>
                        </a:rPr>
                        <a:t>.</a:t>
                      </a:r>
                      <a:endParaRPr lang="en-CH" sz="1200" dirty="0">
                        <a:solidFill>
                          <a:srgbClr val="943634"/>
                        </a:solidFill>
                        <a:effectLst/>
                        <a:latin typeface="+mj-lt"/>
                        <a:ea typeface="Calibri" panose="020F0502020204030204" pitchFamily="34" charset="0"/>
                        <a:cs typeface="Times New Roman" panose="02020603050405020304" pitchFamily="18" charset="0"/>
                      </a:endParaRPr>
                    </a:p>
                  </a:txBody>
                  <a:tcPr marL="86797" marR="867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GB" sz="1200" dirty="0">
                          <a:effectLst/>
                          <a:latin typeface="+mj-lt"/>
                        </a:rPr>
                        <a:t>Reserve tempo </a:t>
                      </a:r>
                      <a:r>
                        <a:rPr lang="en-GB" sz="1200" dirty="0" err="1">
                          <a:effectLst/>
                          <a:latin typeface="+mj-lt"/>
                        </a:rPr>
                        <a:t>na</a:t>
                      </a:r>
                      <a:r>
                        <a:rPr lang="en-GB" sz="1200" dirty="0">
                          <a:effectLst/>
                          <a:latin typeface="+mj-lt"/>
                        </a:rPr>
                        <a:t> consulta para </a:t>
                      </a:r>
                      <a:r>
                        <a:rPr lang="en-GB" sz="1200" dirty="0" err="1">
                          <a:effectLst/>
                          <a:latin typeface="+mj-lt"/>
                        </a:rPr>
                        <a:t>discutir</a:t>
                      </a:r>
                      <a:r>
                        <a:rPr lang="en-GB" sz="1200" dirty="0">
                          <a:effectLst/>
                          <a:latin typeface="+mj-lt"/>
                        </a:rPr>
                        <a:t> as </a:t>
                      </a:r>
                      <a:r>
                        <a:rPr lang="en-GB" sz="1200" dirty="0" err="1">
                          <a:effectLst/>
                          <a:latin typeface="+mj-lt"/>
                        </a:rPr>
                        <a:t>opções</a:t>
                      </a:r>
                      <a:r>
                        <a:rPr lang="en-GB" sz="1200" dirty="0">
                          <a:effectLst/>
                          <a:latin typeface="+mj-lt"/>
                        </a:rPr>
                        <a:t> e </a:t>
                      </a:r>
                      <a:r>
                        <a:rPr lang="en-GB" sz="1200" dirty="0" err="1">
                          <a:effectLst/>
                          <a:latin typeface="+mj-lt"/>
                        </a:rPr>
                        <a:t>preferências</a:t>
                      </a:r>
                      <a:r>
                        <a:rPr lang="en-GB" sz="1200" dirty="0">
                          <a:effectLst/>
                          <a:latin typeface="+mj-lt"/>
                        </a:rPr>
                        <a:t> de </a:t>
                      </a:r>
                      <a:r>
                        <a:rPr lang="en-GB" sz="1200" dirty="0" err="1">
                          <a:effectLst/>
                          <a:latin typeface="+mj-lt"/>
                        </a:rPr>
                        <a:t>cuidados</a:t>
                      </a:r>
                      <a:r>
                        <a:rPr lang="en-GB" sz="1200" dirty="0">
                          <a:effectLst/>
                          <a:latin typeface="+mj-lt"/>
                        </a:rPr>
                        <a:t>; </a:t>
                      </a:r>
                      <a:r>
                        <a:rPr lang="en-GB" sz="1200" dirty="0" err="1">
                          <a:effectLst/>
                          <a:latin typeface="+mj-lt"/>
                        </a:rPr>
                        <a:t>ou</a:t>
                      </a:r>
                      <a:r>
                        <a:rPr lang="en-GB" sz="1200" dirty="0">
                          <a:effectLst/>
                          <a:latin typeface="+mj-lt"/>
                        </a:rPr>
                        <a:t> </a:t>
                      </a:r>
                      <a:r>
                        <a:rPr lang="en-GB" sz="1200" dirty="0" err="1">
                          <a:effectLst/>
                          <a:latin typeface="+mj-lt"/>
                        </a:rPr>
                        <a:t>permita</a:t>
                      </a:r>
                      <a:r>
                        <a:rPr lang="en-GB" sz="1200" dirty="0">
                          <a:effectLst/>
                          <a:latin typeface="+mj-lt"/>
                        </a:rPr>
                        <a:t> que as </a:t>
                      </a:r>
                      <a:r>
                        <a:rPr lang="en-GB" sz="1200" dirty="0" err="1">
                          <a:effectLst/>
                          <a:latin typeface="+mj-lt"/>
                        </a:rPr>
                        <a:t>pessoas</a:t>
                      </a:r>
                      <a:r>
                        <a:rPr lang="en-GB" sz="1200" dirty="0">
                          <a:effectLst/>
                          <a:latin typeface="+mj-lt"/>
                        </a:rPr>
                        <a:t> </a:t>
                      </a:r>
                      <a:r>
                        <a:rPr lang="en-GB" sz="1200" dirty="0" err="1">
                          <a:effectLst/>
                          <a:latin typeface="+mj-lt"/>
                        </a:rPr>
                        <a:t>pensem</a:t>
                      </a:r>
                      <a:r>
                        <a:rPr lang="en-GB" sz="1200" dirty="0">
                          <a:effectLst/>
                          <a:latin typeface="+mj-lt"/>
                        </a:rPr>
                        <a:t> </a:t>
                      </a:r>
                      <a:r>
                        <a:rPr lang="en-GB" sz="1200" dirty="0" err="1">
                          <a:effectLst/>
                          <a:latin typeface="+mj-lt"/>
                        </a:rPr>
                        <a:t>sobre</a:t>
                      </a:r>
                      <a:r>
                        <a:rPr lang="en-GB" sz="1200" dirty="0">
                          <a:effectLst/>
                          <a:latin typeface="+mj-lt"/>
                        </a:rPr>
                        <a:t> as </a:t>
                      </a:r>
                      <a:r>
                        <a:rPr lang="en-GB" sz="1200" dirty="0" err="1">
                          <a:effectLst/>
                          <a:latin typeface="+mj-lt"/>
                        </a:rPr>
                        <a:t>opções</a:t>
                      </a:r>
                      <a:r>
                        <a:rPr lang="en-GB" sz="1200" dirty="0">
                          <a:effectLst/>
                          <a:latin typeface="+mj-lt"/>
                        </a:rPr>
                        <a:t> e </a:t>
                      </a:r>
                      <a:r>
                        <a:rPr lang="en-GB" sz="1200" dirty="0" err="1">
                          <a:effectLst/>
                          <a:latin typeface="+mj-lt"/>
                        </a:rPr>
                        <a:t>preferências</a:t>
                      </a:r>
                      <a:r>
                        <a:rPr lang="en-GB" sz="1200" dirty="0">
                          <a:effectLst/>
                          <a:latin typeface="+mj-lt"/>
                        </a:rPr>
                        <a:t> </a:t>
                      </a:r>
                      <a:r>
                        <a:rPr lang="en-GB" sz="1200" dirty="0" err="1">
                          <a:effectLst/>
                          <a:latin typeface="+mj-lt"/>
                        </a:rPr>
                        <a:t>até</a:t>
                      </a:r>
                      <a:r>
                        <a:rPr lang="en-GB" sz="1200" dirty="0">
                          <a:effectLst/>
                          <a:latin typeface="+mj-lt"/>
                        </a:rPr>
                        <a:t> a </a:t>
                      </a:r>
                      <a:r>
                        <a:rPr lang="en-GB" sz="1200" dirty="0" err="1">
                          <a:effectLst/>
                          <a:latin typeface="+mj-lt"/>
                        </a:rPr>
                        <a:t>próxima</a:t>
                      </a:r>
                      <a:r>
                        <a:rPr lang="en-GB" sz="1200" dirty="0">
                          <a:effectLst/>
                          <a:latin typeface="+mj-lt"/>
                        </a:rPr>
                        <a:t> consulta e </a:t>
                      </a:r>
                      <a:r>
                        <a:rPr lang="en-GB" sz="1200" dirty="0" err="1">
                          <a:effectLst/>
                          <a:latin typeface="+mj-lt"/>
                        </a:rPr>
                        <a:t>concordem</a:t>
                      </a:r>
                      <a:r>
                        <a:rPr lang="en-GB" sz="1200" dirty="0">
                          <a:effectLst/>
                          <a:latin typeface="+mj-lt"/>
                        </a:rPr>
                        <a:t> </a:t>
                      </a:r>
                      <a:r>
                        <a:rPr lang="en-GB" sz="1200" dirty="0" err="1">
                          <a:effectLst/>
                          <a:latin typeface="+mj-lt"/>
                        </a:rPr>
                        <a:t>em</a:t>
                      </a:r>
                      <a:r>
                        <a:rPr lang="en-GB" sz="1200" dirty="0">
                          <a:effectLst/>
                          <a:latin typeface="+mj-lt"/>
                        </a:rPr>
                        <a:t> </a:t>
                      </a:r>
                      <a:r>
                        <a:rPr lang="en-GB" sz="1200" dirty="0" err="1">
                          <a:effectLst/>
                          <a:latin typeface="+mj-lt"/>
                        </a:rPr>
                        <a:t>discutir</a:t>
                      </a:r>
                      <a:r>
                        <a:rPr lang="en-GB" sz="1200" dirty="0">
                          <a:effectLst/>
                          <a:latin typeface="+mj-lt"/>
                        </a:rPr>
                        <a:t> e, </a:t>
                      </a:r>
                      <a:r>
                        <a:rPr lang="en-GB" sz="1200" dirty="0" err="1">
                          <a:effectLst/>
                          <a:latin typeface="+mj-lt"/>
                        </a:rPr>
                        <a:t>possivelmente</a:t>
                      </a:r>
                      <a:r>
                        <a:rPr lang="en-GB" sz="1200" dirty="0">
                          <a:effectLst/>
                          <a:latin typeface="+mj-lt"/>
                        </a:rPr>
                        <a:t>, </a:t>
                      </a:r>
                      <a:r>
                        <a:rPr lang="en-GB" sz="1200" dirty="0" err="1">
                          <a:effectLst/>
                          <a:latin typeface="+mj-lt"/>
                        </a:rPr>
                        <a:t>decidir</a:t>
                      </a:r>
                      <a:r>
                        <a:rPr lang="en-GB" sz="1200" dirty="0">
                          <a:effectLst/>
                          <a:latin typeface="+mj-lt"/>
                        </a:rPr>
                        <a:t> </a:t>
                      </a:r>
                      <a:r>
                        <a:rPr lang="en-GB" sz="1200" dirty="0" err="1">
                          <a:effectLst/>
                          <a:latin typeface="+mj-lt"/>
                        </a:rPr>
                        <a:t>nessa</a:t>
                      </a:r>
                      <a:r>
                        <a:rPr lang="en-GB" sz="1200" dirty="0">
                          <a:effectLst/>
                          <a:latin typeface="+mj-lt"/>
                        </a:rPr>
                        <a:t> </a:t>
                      </a:r>
                      <a:r>
                        <a:rPr lang="en-GB" sz="1200" dirty="0" err="1">
                          <a:effectLst/>
                          <a:latin typeface="+mj-lt"/>
                        </a:rPr>
                        <a:t>ocasião</a:t>
                      </a:r>
                      <a:r>
                        <a:rPr lang="en-GB" sz="1200" dirty="0">
                          <a:effectLst/>
                          <a:latin typeface="+mj-lt"/>
                        </a:rPr>
                        <a:t>.</a:t>
                      </a:r>
                    </a:p>
                    <a:p>
                      <a:pPr marL="0" marR="0" algn="just">
                        <a:lnSpc>
                          <a:spcPct val="100000"/>
                        </a:lnSpc>
                        <a:spcBef>
                          <a:spcPts val="0"/>
                        </a:spcBef>
                        <a:spcAft>
                          <a:spcPts val="0"/>
                        </a:spcAft>
                      </a:pPr>
                      <a:r>
                        <a:rPr lang="en-GB" sz="1200" dirty="0" err="1">
                          <a:effectLst/>
                          <a:latin typeface="+mj-lt"/>
                        </a:rPr>
                        <a:t>Pergunte</a:t>
                      </a:r>
                      <a:r>
                        <a:rPr lang="en-GB" sz="1200" dirty="0">
                          <a:effectLst/>
                          <a:latin typeface="+mj-lt"/>
                        </a:rPr>
                        <a:t> </a:t>
                      </a:r>
                      <a:r>
                        <a:rPr lang="en-GB" sz="1200" dirty="0" err="1">
                          <a:effectLst/>
                          <a:latin typeface="+mj-lt"/>
                        </a:rPr>
                        <a:t>às</a:t>
                      </a:r>
                      <a:r>
                        <a:rPr lang="en-GB" sz="1200" dirty="0">
                          <a:effectLst/>
                          <a:latin typeface="+mj-lt"/>
                        </a:rPr>
                        <a:t> </a:t>
                      </a:r>
                      <a:r>
                        <a:rPr lang="en-GB" sz="1200" dirty="0" err="1">
                          <a:effectLst/>
                          <a:latin typeface="+mj-lt"/>
                        </a:rPr>
                        <a:t>pessoas</a:t>
                      </a:r>
                      <a:r>
                        <a:rPr lang="en-GB" sz="1200" dirty="0">
                          <a:effectLst/>
                          <a:latin typeface="+mj-lt"/>
                        </a:rPr>
                        <a:t> </a:t>
                      </a:r>
                      <a:r>
                        <a:rPr lang="en-GB" sz="1200" dirty="0" err="1">
                          <a:effectLst/>
                          <a:latin typeface="+mj-lt"/>
                        </a:rPr>
                        <a:t>por</a:t>
                      </a:r>
                      <a:r>
                        <a:rPr lang="en-GB" sz="1200" dirty="0">
                          <a:effectLst/>
                          <a:latin typeface="+mj-lt"/>
                        </a:rPr>
                        <a:t> que </a:t>
                      </a:r>
                      <a:r>
                        <a:rPr lang="en-GB" sz="1200" dirty="0" err="1">
                          <a:effectLst/>
                          <a:latin typeface="+mj-lt"/>
                        </a:rPr>
                        <a:t>elas</a:t>
                      </a:r>
                      <a:r>
                        <a:rPr lang="en-GB" sz="1200" dirty="0">
                          <a:effectLst/>
                          <a:latin typeface="+mj-lt"/>
                        </a:rPr>
                        <a:t> </a:t>
                      </a:r>
                      <a:r>
                        <a:rPr lang="en-GB" sz="1200" dirty="0" err="1">
                          <a:effectLst/>
                          <a:latin typeface="+mj-lt"/>
                        </a:rPr>
                        <a:t>não</a:t>
                      </a:r>
                      <a:r>
                        <a:rPr lang="en-GB" sz="1200" dirty="0">
                          <a:effectLst/>
                          <a:latin typeface="+mj-lt"/>
                        </a:rPr>
                        <a:t> </a:t>
                      </a:r>
                      <a:r>
                        <a:rPr lang="en-GB" sz="1200" dirty="0" err="1">
                          <a:effectLst/>
                          <a:latin typeface="+mj-lt"/>
                        </a:rPr>
                        <a:t>concordam</a:t>
                      </a:r>
                      <a:r>
                        <a:rPr lang="en-GB" sz="1200" dirty="0">
                          <a:effectLst/>
                          <a:latin typeface="+mj-lt"/>
                        </a:rPr>
                        <a:t> com as </a:t>
                      </a:r>
                      <a:r>
                        <a:rPr lang="en-GB" sz="1200" dirty="0" err="1">
                          <a:effectLst/>
                          <a:latin typeface="+mj-lt"/>
                        </a:rPr>
                        <a:t>recomendações</a:t>
                      </a:r>
                      <a:r>
                        <a:rPr lang="en-GB" sz="1200" dirty="0">
                          <a:effectLst/>
                          <a:latin typeface="+mj-lt"/>
                        </a:rPr>
                        <a:t>, </a:t>
                      </a:r>
                      <a:r>
                        <a:rPr lang="en-GB" sz="1200" dirty="0" err="1">
                          <a:effectLst/>
                          <a:latin typeface="+mj-lt"/>
                        </a:rPr>
                        <a:t>ouça</a:t>
                      </a:r>
                      <a:r>
                        <a:rPr lang="en-GB" sz="1200" dirty="0">
                          <a:effectLst/>
                          <a:latin typeface="+mj-lt"/>
                        </a:rPr>
                        <a:t>-as e </a:t>
                      </a:r>
                      <a:r>
                        <a:rPr lang="en-GB" sz="1200" dirty="0" err="1">
                          <a:effectLst/>
                          <a:latin typeface="+mj-lt"/>
                        </a:rPr>
                        <a:t>respeite</a:t>
                      </a:r>
                      <a:r>
                        <a:rPr lang="en-GB" sz="1200" dirty="0">
                          <a:effectLst/>
                          <a:latin typeface="+mj-lt"/>
                        </a:rPr>
                        <a:t> </a:t>
                      </a:r>
                      <a:r>
                        <a:rPr lang="en-GB" sz="1200" dirty="0" err="1">
                          <a:effectLst/>
                          <a:latin typeface="+mj-lt"/>
                        </a:rPr>
                        <a:t>suas</a:t>
                      </a:r>
                      <a:r>
                        <a:rPr lang="en-GB" sz="1200" dirty="0">
                          <a:effectLst/>
                          <a:latin typeface="+mj-lt"/>
                        </a:rPr>
                        <a:t> </a:t>
                      </a:r>
                      <a:r>
                        <a:rPr lang="en-GB" sz="1200" dirty="0" err="1">
                          <a:effectLst/>
                          <a:latin typeface="+mj-lt"/>
                        </a:rPr>
                        <a:t>preocupações</a:t>
                      </a:r>
                      <a:r>
                        <a:rPr lang="en-GB" sz="1200" dirty="0">
                          <a:effectLst/>
                          <a:latin typeface="+mj-lt"/>
                        </a:rPr>
                        <a:t>. </a:t>
                      </a:r>
                      <a:r>
                        <a:rPr lang="en-GB" sz="1200" dirty="0" err="1">
                          <a:effectLst/>
                          <a:latin typeface="+mj-lt"/>
                        </a:rPr>
                        <a:t>Discuta</a:t>
                      </a:r>
                      <a:r>
                        <a:rPr lang="en-GB" sz="1200" dirty="0">
                          <a:effectLst/>
                          <a:latin typeface="+mj-lt"/>
                        </a:rPr>
                        <a:t> </a:t>
                      </a:r>
                      <a:r>
                        <a:rPr lang="en-GB" sz="1200" dirty="0" err="1">
                          <a:effectLst/>
                          <a:latin typeface="+mj-lt"/>
                        </a:rPr>
                        <a:t>maneiras</a:t>
                      </a:r>
                      <a:r>
                        <a:rPr lang="en-GB" sz="1200" dirty="0">
                          <a:effectLst/>
                          <a:latin typeface="+mj-lt"/>
                        </a:rPr>
                        <a:t> de </a:t>
                      </a:r>
                      <a:r>
                        <a:rPr lang="en-GB" sz="1200" dirty="0" err="1">
                          <a:effectLst/>
                          <a:latin typeface="+mj-lt"/>
                        </a:rPr>
                        <a:t>abordar</a:t>
                      </a:r>
                      <a:r>
                        <a:rPr lang="en-GB" sz="1200" dirty="0">
                          <a:effectLst/>
                          <a:latin typeface="+mj-lt"/>
                        </a:rPr>
                        <a:t> </a:t>
                      </a:r>
                      <a:r>
                        <a:rPr lang="en-GB" sz="1200" dirty="0" err="1">
                          <a:effectLst/>
                          <a:latin typeface="+mj-lt"/>
                        </a:rPr>
                        <a:t>essas</a:t>
                      </a:r>
                      <a:r>
                        <a:rPr lang="en-GB" sz="1200" dirty="0">
                          <a:effectLst/>
                          <a:latin typeface="+mj-lt"/>
                        </a:rPr>
                        <a:t> </a:t>
                      </a:r>
                      <a:r>
                        <a:rPr lang="en-GB" sz="1200" dirty="0" err="1">
                          <a:effectLst/>
                          <a:latin typeface="+mj-lt"/>
                        </a:rPr>
                        <a:t>preocupações</a:t>
                      </a:r>
                      <a:r>
                        <a:rPr lang="en-GB" sz="1200" dirty="0">
                          <a:effectLst/>
                          <a:latin typeface="+mj-lt"/>
                        </a:rPr>
                        <a:t>, </a:t>
                      </a:r>
                      <a:r>
                        <a:rPr lang="en-GB" sz="1200" dirty="0" err="1">
                          <a:effectLst/>
                          <a:latin typeface="+mj-lt"/>
                        </a:rPr>
                        <a:t>bem</a:t>
                      </a:r>
                      <a:r>
                        <a:rPr lang="en-GB" sz="1200" dirty="0">
                          <a:effectLst/>
                          <a:latin typeface="+mj-lt"/>
                        </a:rPr>
                        <a:t> </a:t>
                      </a:r>
                      <a:r>
                        <a:rPr lang="en-GB" sz="1200" dirty="0" err="1">
                          <a:effectLst/>
                          <a:latin typeface="+mj-lt"/>
                        </a:rPr>
                        <a:t>como</a:t>
                      </a:r>
                      <a:r>
                        <a:rPr lang="en-GB" sz="1200" dirty="0">
                          <a:effectLst/>
                          <a:latin typeface="+mj-lt"/>
                        </a:rPr>
                        <a:t> </a:t>
                      </a:r>
                      <a:r>
                        <a:rPr lang="en-GB" sz="1200" dirty="0" err="1">
                          <a:effectLst/>
                          <a:latin typeface="+mj-lt"/>
                        </a:rPr>
                        <a:t>outras</a:t>
                      </a:r>
                      <a:r>
                        <a:rPr lang="en-GB" sz="1200" dirty="0">
                          <a:effectLst/>
                          <a:latin typeface="+mj-lt"/>
                        </a:rPr>
                        <a:t> </a:t>
                      </a:r>
                      <a:r>
                        <a:rPr lang="en-GB" sz="1200" dirty="0" err="1">
                          <a:effectLst/>
                          <a:latin typeface="+mj-lt"/>
                        </a:rPr>
                        <a:t>opções</a:t>
                      </a:r>
                      <a:r>
                        <a:rPr lang="en-GB" sz="1200" dirty="0">
                          <a:effectLst/>
                          <a:latin typeface="+mj-lt"/>
                        </a:rPr>
                        <a:t> </a:t>
                      </a:r>
                      <a:r>
                        <a:rPr lang="en-GB" sz="1200" dirty="0" err="1">
                          <a:effectLst/>
                          <a:latin typeface="+mj-lt"/>
                        </a:rPr>
                        <a:t>possíveis</a:t>
                      </a:r>
                      <a:r>
                        <a:rPr lang="en-GB" sz="1200" dirty="0">
                          <a:effectLst/>
                          <a:latin typeface="+mj-lt"/>
                        </a:rPr>
                        <a:t>. </a:t>
                      </a:r>
                      <a:r>
                        <a:rPr lang="en-GB" sz="1200" dirty="0" err="1">
                          <a:effectLst/>
                          <a:latin typeface="+mj-lt"/>
                        </a:rPr>
                        <a:t>Lembre</a:t>
                      </a:r>
                      <a:r>
                        <a:rPr lang="en-GB" sz="1200" dirty="0">
                          <a:effectLst/>
                          <a:latin typeface="+mj-lt"/>
                        </a:rPr>
                        <a:t>-se de que </a:t>
                      </a:r>
                      <a:r>
                        <a:rPr lang="en-GB" sz="1200" dirty="0" err="1">
                          <a:effectLst/>
                          <a:latin typeface="+mj-lt"/>
                        </a:rPr>
                        <a:t>os</a:t>
                      </a:r>
                      <a:r>
                        <a:rPr lang="en-GB" sz="1200" dirty="0">
                          <a:effectLst/>
                          <a:latin typeface="+mj-lt"/>
                        </a:rPr>
                        <a:t> </a:t>
                      </a:r>
                      <a:r>
                        <a:rPr lang="en-GB" sz="1200" dirty="0" err="1">
                          <a:effectLst/>
                          <a:latin typeface="+mj-lt"/>
                        </a:rPr>
                        <a:t>indivíduos</a:t>
                      </a:r>
                      <a:r>
                        <a:rPr lang="en-GB" sz="1200" dirty="0">
                          <a:effectLst/>
                          <a:latin typeface="+mj-lt"/>
                        </a:rPr>
                        <a:t> </a:t>
                      </a:r>
                      <a:r>
                        <a:rPr lang="en-GB" sz="1200" dirty="0" err="1">
                          <a:effectLst/>
                          <a:latin typeface="+mj-lt"/>
                        </a:rPr>
                        <a:t>têm</a:t>
                      </a:r>
                      <a:r>
                        <a:rPr lang="en-GB" sz="1200" dirty="0">
                          <a:effectLst/>
                          <a:latin typeface="+mj-lt"/>
                        </a:rPr>
                        <a:t> um </a:t>
                      </a:r>
                      <a:r>
                        <a:rPr lang="en-GB" sz="1200" dirty="0" err="1">
                          <a:effectLst/>
                          <a:latin typeface="+mj-lt"/>
                        </a:rPr>
                        <a:t>contexto</a:t>
                      </a:r>
                      <a:r>
                        <a:rPr lang="en-GB" sz="1200" dirty="0">
                          <a:effectLst/>
                          <a:latin typeface="+mj-lt"/>
                        </a:rPr>
                        <a:t> social </a:t>
                      </a:r>
                      <a:r>
                        <a:rPr lang="en-GB" sz="1200" dirty="0" err="1">
                          <a:effectLst/>
                          <a:latin typeface="+mj-lt"/>
                        </a:rPr>
                        <a:t>único</a:t>
                      </a:r>
                      <a:r>
                        <a:rPr lang="en-GB" sz="1200" dirty="0">
                          <a:effectLst/>
                          <a:latin typeface="+mj-lt"/>
                        </a:rPr>
                        <a:t> e que a </a:t>
                      </a:r>
                      <a:r>
                        <a:rPr lang="en-GB" sz="1200" dirty="0" err="1">
                          <a:effectLst/>
                          <a:latin typeface="+mj-lt"/>
                        </a:rPr>
                        <a:t>recuperação</a:t>
                      </a:r>
                      <a:r>
                        <a:rPr lang="en-GB" sz="1200" dirty="0">
                          <a:effectLst/>
                          <a:latin typeface="+mj-lt"/>
                        </a:rPr>
                        <a:t> </a:t>
                      </a:r>
                      <a:r>
                        <a:rPr lang="en-GB" sz="1200" dirty="0" err="1">
                          <a:effectLst/>
                          <a:latin typeface="+mj-lt"/>
                        </a:rPr>
                        <a:t>é</a:t>
                      </a:r>
                      <a:r>
                        <a:rPr lang="en-GB" sz="1200" dirty="0">
                          <a:effectLst/>
                          <a:latin typeface="+mj-lt"/>
                        </a:rPr>
                        <a:t> </a:t>
                      </a:r>
                      <a:r>
                        <a:rPr lang="en-GB" sz="1200" dirty="0" err="1">
                          <a:effectLst/>
                          <a:latin typeface="+mj-lt"/>
                        </a:rPr>
                        <a:t>pessoal</a:t>
                      </a:r>
                      <a:r>
                        <a:rPr lang="en-GB" sz="1200" dirty="0">
                          <a:effectLst/>
                          <a:latin typeface="+mj-lt"/>
                        </a:rPr>
                        <a:t> e que a equipe </a:t>
                      </a:r>
                      <a:r>
                        <a:rPr lang="en-GB" sz="1200" dirty="0" err="1">
                          <a:effectLst/>
                          <a:latin typeface="+mj-lt"/>
                        </a:rPr>
                        <a:t>nem</a:t>
                      </a:r>
                      <a:r>
                        <a:rPr lang="en-GB" sz="1200" dirty="0">
                          <a:effectLst/>
                          <a:latin typeface="+mj-lt"/>
                        </a:rPr>
                        <a:t> sempre sabe o que </a:t>
                      </a:r>
                      <a:r>
                        <a:rPr lang="en-GB" sz="1200" dirty="0" err="1">
                          <a:effectLst/>
                          <a:latin typeface="+mj-lt"/>
                        </a:rPr>
                        <a:t>é</a:t>
                      </a:r>
                      <a:r>
                        <a:rPr lang="en-GB" sz="1200" dirty="0">
                          <a:effectLst/>
                          <a:latin typeface="+mj-lt"/>
                        </a:rPr>
                        <a:t> </a:t>
                      </a:r>
                      <a:r>
                        <a:rPr lang="en-GB" sz="1200" dirty="0" err="1">
                          <a:effectLst/>
                          <a:latin typeface="+mj-lt"/>
                        </a:rPr>
                        <a:t>melhor</a:t>
                      </a:r>
                      <a:r>
                        <a:rPr lang="en-GB" sz="1200" dirty="0">
                          <a:effectLst/>
                          <a:latin typeface="+mj-lt"/>
                        </a:rPr>
                        <a:t> para as </a:t>
                      </a:r>
                      <a:r>
                        <a:rPr lang="en-GB" sz="1200" dirty="0" err="1">
                          <a:effectLst/>
                          <a:latin typeface="+mj-lt"/>
                        </a:rPr>
                        <a:t>pessoas</a:t>
                      </a:r>
                      <a:r>
                        <a:rPr lang="en-GB" sz="1200" dirty="0">
                          <a:effectLst/>
                          <a:latin typeface="+mj-lt"/>
                        </a:rPr>
                        <a:t>.</a:t>
                      </a:r>
                    </a:p>
                    <a:p>
                      <a:pPr marL="0" marR="0" algn="just">
                        <a:lnSpc>
                          <a:spcPct val="100000"/>
                        </a:lnSpc>
                        <a:spcBef>
                          <a:spcPts val="0"/>
                        </a:spcBef>
                        <a:spcAft>
                          <a:spcPts val="0"/>
                        </a:spcAft>
                      </a:pPr>
                      <a:r>
                        <a:rPr lang="en-GB" sz="1200" dirty="0" err="1">
                          <a:effectLst/>
                          <a:latin typeface="+mj-lt"/>
                        </a:rPr>
                        <a:t>Lembre</a:t>
                      </a:r>
                      <a:r>
                        <a:rPr lang="en-GB" sz="1200" dirty="0">
                          <a:effectLst/>
                          <a:latin typeface="+mj-lt"/>
                        </a:rPr>
                        <a:t>-se de que as </a:t>
                      </a:r>
                      <a:r>
                        <a:rPr lang="en-GB" sz="1200" dirty="0" err="1">
                          <a:effectLst/>
                          <a:latin typeface="+mj-lt"/>
                        </a:rPr>
                        <a:t>pessoas</a:t>
                      </a:r>
                      <a:r>
                        <a:rPr lang="en-GB" sz="1200" dirty="0">
                          <a:effectLst/>
                          <a:latin typeface="+mj-lt"/>
                        </a:rPr>
                        <a:t> </a:t>
                      </a:r>
                      <a:r>
                        <a:rPr lang="en-GB" sz="1200" dirty="0" err="1">
                          <a:effectLst/>
                          <a:latin typeface="+mj-lt"/>
                        </a:rPr>
                        <a:t>devem</a:t>
                      </a:r>
                      <a:r>
                        <a:rPr lang="en-GB" sz="1200" dirty="0">
                          <a:effectLst/>
                          <a:latin typeface="+mj-lt"/>
                        </a:rPr>
                        <a:t> ser </a:t>
                      </a:r>
                      <a:r>
                        <a:rPr lang="en-GB" sz="1200" dirty="0" err="1">
                          <a:effectLst/>
                          <a:latin typeface="+mj-lt"/>
                        </a:rPr>
                        <a:t>incentivadas</a:t>
                      </a:r>
                      <a:r>
                        <a:rPr lang="en-GB" sz="1200" dirty="0">
                          <a:effectLst/>
                          <a:latin typeface="+mj-lt"/>
                        </a:rPr>
                        <a:t> a </a:t>
                      </a:r>
                      <a:r>
                        <a:rPr lang="en-GB" sz="1200" dirty="0" err="1">
                          <a:effectLst/>
                          <a:latin typeface="+mj-lt"/>
                        </a:rPr>
                        <a:t>levar</a:t>
                      </a:r>
                      <a:r>
                        <a:rPr lang="en-GB" sz="1200" dirty="0">
                          <a:effectLst/>
                          <a:latin typeface="+mj-lt"/>
                        </a:rPr>
                        <a:t> </a:t>
                      </a:r>
                      <a:r>
                        <a:rPr lang="en-GB" sz="1200" dirty="0" err="1">
                          <a:effectLst/>
                          <a:latin typeface="+mj-lt"/>
                        </a:rPr>
                        <a:t>adiante</a:t>
                      </a:r>
                      <a:r>
                        <a:rPr lang="en-GB" sz="1200" dirty="0">
                          <a:effectLst/>
                          <a:latin typeface="+mj-lt"/>
                        </a:rPr>
                        <a:t> </a:t>
                      </a:r>
                      <a:r>
                        <a:rPr lang="en-GB" sz="1200" dirty="0" err="1">
                          <a:effectLst/>
                          <a:latin typeface="+mj-lt"/>
                        </a:rPr>
                        <a:t>seus</a:t>
                      </a:r>
                      <a:r>
                        <a:rPr lang="en-GB" sz="1200" dirty="0">
                          <a:effectLst/>
                          <a:latin typeface="+mj-lt"/>
                        </a:rPr>
                        <a:t> </a:t>
                      </a:r>
                      <a:r>
                        <a:rPr lang="en-GB" sz="1200" dirty="0" err="1">
                          <a:effectLst/>
                          <a:latin typeface="+mj-lt"/>
                        </a:rPr>
                        <a:t>próprios</a:t>
                      </a:r>
                      <a:r>
                        <a:rPr lang="en-GB" sz="1200" dirty="0">
                          <a:effectLst/>
                          <a:latin typeface="+mj-lt"/>
                        </a:rPr>
                        <a:t> </a:t>
                      </a:r>
                      <a:r>
                        <a:rPr lang="en-GB" sz="1200" dirty="0" err="1">
                          <a:effectLst/>
                          <a:latin typeface="+mj-lt"/>
                        </a:rPr>
                        <a:t>cuidados</a:t>
                      </a:r>
                      <a:r>
                        <a:rPr lang="en-GB" sz="1200" dirty="0">
                          <a:effectLst/>
                          <a:latin typeface="+mj-lt"/>
                        </a:rPr>
                        <a:t> e </a:t>
                      </a:r>
                      <a:r>
                        <a:rPr lang="en-GB" sz="1200" dirty="0" err="1">
                          <a:effectLst/>
                          <a:latin typeface="+mj-lt"/>
                        </a:rPr>
                        <a:t>recuperação</a:t>
                      </a:r>
                      <a:r>
                        <a:rPr lang="en-GB" sz="1200" dirty="0">
                          <a:effectLst/>
                          <a:latin typeface="+mj-lt"/>
                        </a:rPr>
                        <a:t>.</a:t>
                      </a:r>
                    </a:p>
                    <a:p>
                      <a:pPr marL="0" marR="0" algn="just">
                        <a:lnSpc>
                          <a:spcPct val="100000"/>
                        </a:lnSpc>
                        <a:spcBef>
                          <a:spcPts val="0"/>
                        </a:spcBef>
                        <a:spcAft>
                          <a:spcPts val="0"/>
                        </a:spcAft>
                      </a:pPr>
                      <a:r>
                        <a:rPr lang="en-GB" sz="1200" dirty="0" err="1">
                          <a:effectLst/>
                          <a:latin typeface="+mj-lt"/>
                        </a:rPr>
                        <a:t>Lembre</a:t>
                      </a:r>
                      <a:r>
                        <a:rPr lang="en-GB" sz="1200" dirty="0">
                          <a:effectLst/>
                          <a:latin typeface="+mj-lt"/>
                        </a:rPr>
                        <a:t>-se de </a:t>
                      </a:r>
                      <a:r>
                        <a:rPr lang="en-GB" sz="1200" dirty="0" err="1">
                          <a:effectLst/>
                          <a:latin typeface="+mj-lt"/>
                        </a:rPr>
                        <a:t>como</a:t>
                      </a:r>
                      <a:r>
                        <a:rPr lang="en-GB" sz="1200" dirty="0">
                          <a:effectLst/>
                          <a:latin typeface="+mj-lt"/>
                        </a:rPr>
                        <a:t> </a:t>
                      </a:r>
                      <a:r>
                        <a:rPr lang="en-GB" sz="1200" dirty="0" err="1">
                          <a:effectLst/>
                          <a:latin typeface="+mj-lt"/>
                        </a:rPr>
                        <a:t>pode</a:t>
                      </a:r>
                      <a:r>
                        <a:rPr lang="en-GB" sz="1200" dirty="0">
                          <a:effectLst/>
                          <a:latin typeface="+mj-lt"/>
                        </a:rPr>
                        <a:t> ser </a:t>
                      </a:r>
                      <a:r>
                        <a:rPr lang="en-GB" sz="1200" dirty="0" err="1">
                          <a:effectLst/>
                          <a:latin typeface="+mj-lt"/>
                        </a:rPr>
                        <a:t>ter</a:t>
                      </a:r>
                      <a:r>
                        <a:rPr lang="en-GB" sz="1200" dirty="0">
                          <a:effectLst/>
                          <a:latin typeface="+mj-lt"/>
                        </a:rPr>
                        <a:t> </a:t>
                      </a:r>
                      <a:r>
                        <a:rPr lang="en-GB" sz="1200" dirty="0" err="1">
                          <a:effectLst/>
                          <a:latin typeface="+mj-lt"/>
                        </a:rPr>
                        <a:t>suas</a:t>
                      </a:r>
                      <a:r>
                        <a:rPr lang="en-GB" sz="1200" dirty="0">
                          <a:effectLst/>
                          <a:latin typeface="+mj-lt"/>
                        </a:rPr>
                        <a:t> </a:t>
                      </a:r>
                      <a:r>
                        <a:rPr lang="en-GB" sz="1200" dirty="0" err="1">
                          <a:effectLst/>
                          <a:latin typeface="+mj-lt"/>
                        </a:rPr>
                        <a:t>escolhas</a:t>
                      </a:r>
                      <a:r>
                        <a:rPr lang="en-GB" sz="1200" dirty="0">
                          <a:effectLst/>
                          <a:latin typeface="+mj-lt"/>
                        </a:rPr>
                        <a:t> </a:t>
                      </a:r>
                      <a:r>
                        <a:rPr lang="en-GB" sz="1200" dirty="0" err="1">
                          <a:effectLst/>
                          <a:latin typeface="+mj-lt"/>
                        </a:rPr>
                        <a:t>tiradas</a:t>
                      </a:r>
                      <a:r>
                        <a:rPr lang="en-GB" sz="1200" dirty="0">
                          <a:effectLst/>
                          <a:latin typeface="+mj-lt"/>
                        </a:rPr>
                        <a:t> e ser </a:t>
                      </a:r>
                      <a:r>
                        <a:rPr lang="en-GB" sz="1200" dirty="0" err="1">
                          <a:effectLst/>
                          <a:latin typeface="+mj-lt"/>
                        </a:rPr>
                        <a:t>forçado</a:t>
                      </a:r>
                      <a:r>
                        <a:rPr lang="en-GB" sz="1200" dirty="0">
                          <a:effectLst/>
                          <a:latin typeface="+mj-lt"/>
                        </a:rPr>
                        <a:t> a </a:t>
                      </a:r>
                      <a:r>
                        <a:rPr lang="en-GB" sz="1200" dirty="0" err="1">
                          <a:effectLst/>
                          <a:latin typeface="+mj-lt"/>
                        </a:rPr>
                        <a:t>fazer</a:t>
                      </a:r>
                      <a:r>
                        <a:rPr lang="en-GB" sz="1200" dirty="0">
                          <a:effectLst/>
                          <a:latin typeface="+mj-lt"/>
                        </a:rPr>
                        <a:t> um </a:t>
                      </a:r>
                      <a:r>
                        <a:rPr lang="en-GB" sz="1200" dirty="0" err="1">
                          <a:effectLst/>
                          <a:latin typeface="+mj-lt"/>
                        </a:rPr>
                        <a:t>tratamento</a:t>
                      </a:r>
                      <a:r>
                        <a:rPr lang="en-GB" sz="1200" dirty="0">
                          <a:effectLst/>
                          <a:latin typeface="+mj-lt"/>
                        </a:rPr>
                        <a:t> que </a:t>
                      </a:r>
                      <a:r>
                        <a:rPr lang="en-GB" sz="1200" dirty="0" err="1">
                          <a:effectLst/>
                          <a:latin typeface="+mj-lt"/>
                        </a:rPr>
                        <a:t>não</a:t>
                      </a:r>
                      <a:r>
                        <a:rPr lang="en-GB" sz="1200" dirty="0">
                          <a:effectLst/>
                          <a:latin typeface="+mj-lt"/>
                        </a:rPr>
                        <a:t> </a:t>
                      </a:r>
                      <a:r>
                        <a:rPr lang="en-GB" sz="1200" dirty="0" err="1">
                          <a:effectLst/>
                          <a:latin typeface="+mj-lt"/>
                        </a:rPr>
                        <a:t>deseja</a:t>
                      </a:r>
                      <a:r>
                        <a:rPr lang="en-GB" sz="1200" dirty="0">
                          <a:effectLst/>
                          <a:latin typeface="+mj-lt"/>
                        </a:rPr>
                        <a:t>.</a:t>
                      </a:r>
                    </a:p>
                    <a:p>
                      <a:pPr marL="0" marR="0" algn="just">
                        <a:lnSpc>
                          <a:spcPct val="100000"/>
                        </a:lnSpc>
                        <a:spcBef>
                          <a:spcPts val="0"/>
                        </a:spcBef>
                        <a:spcAft>
                          <a:spcPts val="0"/>
                        </a:spcAft>
                      </a:pPr>
                      <a:r>
                        <a:rPr lang="en-GB" sz="1200" dirty="0">
                          <a:effectLst/>
                          <a:latin typeface="+mj-lt"/>
                        </a:rPr>
                        <a:t>Trate </a:t>
                      </a:r>
                      <a:r>
                        <a:rPr lang="en-GB" sz="1200" dirty="0" err="1">
                          <a:effectLst/>
                          <a:latin typeface="+mj-lt"/>
                        </a:rPr>
                        <a:t>todas</a:t>
                      </a:r>
                      <a:r>
                        <a:rPr lang="en-GB" sz="1200" dirty="0">
                          <a:effectLst/>
                          <a:latin typeface="+mj-lt"/>
                        </a:rPr>
                        <a:t> as </a:t>
                      </a:r>
                      <a:r>
                        <a:rPr lang="en-GB" sz="1200" dirty="0" err="1">
                          <a:effectLst/>
                          <a:latin typeface="+mj-lt"/>
                        </a:rPr>
                        <a:t>pessoas</a:t>
                      </a:r>
                      <a:r>
                        <a:rPr lang="en-GB" sz="1200" dirty="0">
                          <a:effectLst/>
                          <a:latin typeface="+mj-lt"/>
                        </a:rPr>
                        <a:t> com </a:t>
                      </a:r>
                      <a:r>
                        <a:rPr lang="en-GB" sz="1200" dirty="0" err="1">
                          <a:effectLst/>
                          <a:latin typeface="+mj-lt"/>
                        </a:rPr>
                        <a:t>compaixão</a:t>
                      </a:r>
                      <a:r>
                        <a:rPr lang="en-GB" sz="1200" dirty="0">
                          <a:effectLst/>
                          <a:latin typeface="+mj-lt"/>
                        </a:rPr>
                        <a:t>, </a:t>
                      </a:r>
                      <a:r>
                        <a:rPr lang="en-GB" sz="1200" dirty="0" err="1">
                          <a:effectLst/>
                          <a:latin typeface="+mj-lt"/>
                        </a:rPr>
                        <a:t>dignidade</a:t>
                      </a:r>
                      <a:r>
                        <a:rPr lang="en-GB" sz="1200" dirty="0">
                          <a:effectLst/>
                          <a:latin typeface="+mj-lt"/>
                        </a:rPr>
                        <a:t> e </a:t>
                      </a:r>
                      <a:r>
                        <a:rPr lang="en-GB" sz="1200" dirty="0" err="1">
                          <a:effectLst/>
                          <a:latin typeface="+mj-lt"/>
                        </a:rPr>
                        <a:t>respeito</a:t>
                      </a:r>
                      <a:r>
                        <a:rPr lang="en-GB" sz="1200" dirty="0">
                          <a:effectLst/>
                          <a:latin typeface="+mj-lt"/>
                        </a:rPr>
                        <a:t>.</a:t>
                      </a:r>
                      <a:endParaRPr lang="en-CH" sz="1200" dirty="0">
                        <a:solidFill>
                          <a:srgbClr val="943634"/>
                        </a:solidFill>
                        <a:effectLst/>
                        <a:latin typeface="+mj-lt"/>
                        <a:ea typeface="Calibri" panose="020F0502020204030204" pitchFamily="34" charset="0"/>
                        <a:cs typeface="Times New Roman" panose="02020603050405020304" pitchFamily="18" charset="0"/>
                      </a:endParaRPr>
                    </a:p>
                  </a:txBody>
                  <a:tcPr marL="86797" marR="867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012961"/>
                  </a:ext>
                </a:extLst>
              </a:tr>
            </a:tbl>
          </a:graphicData>
        </a:graphic>
      </p:graphicFrame>
      <p:sp>
        <p:nvSpPr>
          <p:cNvPr id="2" name="Title 1">
            <a:extLst>
              <a:ext uri="{FF2B5EF4-FFF2-40B4-BE49-F238E27FC236}">
                <a16:creationId xmlns:a16="http://schemas.microsoft.com/office/drawing/2014/main" id="{9512BE98-B9D1-4329-908E-8F18058A97B4}"/>
              </a:ext>
            </a:extLst>
          </p:cNvPr>
          <p:cNvSpPr>
            <a:spLocks noGrp="1"/>
          </p:cNvSpPr>
          <p:nvPr>
            <p:ph type="title"/>
          </p:nvPr>
        </p:nvSpPr>
        <p:spPr>
          <a:xfrm>
            <a:off x="-87682" y="589770"/>
            <a:ext cx="12162772" cy="432000"/>
          </a:xfrm>
        </p:spPr>
        <p:txBody>
          <a:bodyPr/>
          <a:lstStyle/>
          <a:p>
            <a:pPr algn="ctr"/>
            <a:r>
              <a:rPr lang="en-GB" dirty="0" err="1"/>
              <a:t>Exercício</a:t>
            </a:r>
            <a:r>
              <a:rPr lang="en-GB" dirty="0"/>
              <a:t> 5.1: </a:t>
            </a:r>
            <a:r>
              <a:rPr lang="en-GB" dirty="0" err="1"/>
              <a:t>Melhorando</a:t>
            </a:r>
            <a:r>
              <a:rPr lang="en-GB" dirty="0"/>
              <a:t> as </a:t>
            </a:r>
            <a:r>
              <a:rPr lang="en-GB" dirty="0" err="1"/>
              <a:t>práticas</a:t>
            </a:r>
            <a:r>
              <a:rPr lang="en-GB" dirty="0"/>
              <a:t> para </a:t>
            </a:r>
            <a:r>
              <a:rPr lang="en-GB" dirty="0" err="1"/>
              <a:t>promover</a:t>
            </a:r>
            <a:r>
              <a:rPr lang="en-GB" dirty="0"/>
              <a:t> a </a:t>
            </a:r>
            <a:r>
              <a:rPr lang="en-GB" dirty="0" err="1"/>
              <a:t>recuperação</a:t>
            </a:r>
            <a:r>
              <a:rPr lang="en-GB" dirty="0"/>
              <a:t> </a:t>
            </a:r>
            <a:r>
              <a:rPr lang="en-GB" dirty="0" err="1"/>
              <a:t>em</a:t>
            </a:r>
            <a:r>
              <a:rPr lang="en-GB" dirty="0"/>
              <a:t> </a:t>
            </a:r>
            <a:r>
              <a:rPr lang="en-GB" dirty="0" err="1"/>
              <a:t>serviços</a:t>
            </a:r>
            <a:r>
              <a:rPr lang="en-GB" dirty="0"/>
              <a:t> de </a:t>
            </a:r>
            <a:r>
              <a:rPr lang="en-GB" dirty="0" err="1"/>
              <a:t>saúde</a:t>
            </a:r>
            <a:r>
              <a:rPr lang="en-GB" dirty="0"/>
              <a:t> mental e </a:t>
            </a:r>
            <a:r>
              <a:rPr lang="en-GB" dirty="0" err="1"/>
              <a:t>serviços</a:t>
            </a:r>
            <a:r>
              <a:rPr lang="en-GB" dirty="0"/>
              <a:t> </a:t>
            </a:r>
            <a:r>
              <a:rPr lang="en-GB" dirty="0" err="1"/>
              <a:t>sociais</a:t>
            </a:r>
            <a:r>
              <a:rPr lang="en-GB" dirty="0"/>
              <a:t> - 5</a:t>
            </a:r>
            <a:endParaRPr lang="en-CH" dirty="0"/>
          </a:p>
        </p:txBody>
      </p:sp>
    </p:spTree>
    <p:extLst>
      <p:ext uri="{BB962C8B-B14F-4D97-AF65-F5344CB8AC3E}">
        <p14:creationId xmlns:p14="http://schemas.microsoft.com/office/powerpoint/2010/main" val="20147297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FEEF361-8E46-47A6-B64D-90498E4BC82D}"/>
              </a:ext>
            </a:extLst>
          </p:cNvPr>
          <p:cNvGraphicFramePr>
            <a:graphicFrameLocks noGrp="1"/>
          </p:cNvGraphicFramePr>
          <p:nvPr>
            <p:ph sz="quarter" idx="14"/>
            <p:extLst>
              <p:ext uri="{D42A27DB-BD31-4B8C-83A1-F6EECF244321}">
                <p14:modId xmlns:p14="http://schemas.microsoft.com/office/powerpoint/2010/main" val="3018793279"/>
              </p:ext>
            </p:extLst>
          </p:nvPr>
        </p:nvGraphicFramePr>
        <p:xfrm>
          <a:off x="508793" y="1898758"/>
          <a:ext cx="11174413" cy="3890682"/>
        </p:xfrm>
        <a:graphic>
          <a:graphicData uri="http://schemas.openxmlformats.org/drawingml/2006/table">
            <a:tbl>
              <a:tblPr firstRow="1" firstCol="1" bandRow="1">
                <a:tableStyleId>{2D5ABB26-0587-4C30-8999-92F81FD0307C}</a:tableStyleId>
              </a:tblPr>
              <a:tblGrid>
                <a:gridCol w="3583742">
                  <a:extLst>
                    <a:ext uri="{9D8B030D-6E8A-4147-A177-3AD203B41FA5}">
                      <a16:colId xmlns:a16="http://schemas.microsoft.com/office/drawing/2014/main" val="2031914121"/>
                    </a:ext>
                  </a:extLst>
                </a:gridCol>
                <a:gridCol w="3587372">
                  <a:extLst>
                    <a:ext uri="{9D8B030D-6E8A-4147-A177-3AD203B41FA5}">
                      <a16:colId xmlns:a16="http://schemas.microsoft.com/office/drawing/2014/main" val="3811282478"/>
                    </a:ext>
                  </a:extLst>
                </a:gridCol>
                <a:gridCol w="4003299">
                  <a:extLst>
                    <a:ext uri="{9D8B030D-6E8A-4147-A177-3AD203B41FA5}">
                      <a16:colId xmlns:a16="http://schemas.microsoft.com/office/drawing/2014/main" val="3062805522"/>
                    </a:ext>
                  </a:extLst>
                </a:gridCol>
              </a:tblGrid>
              <a:tr h="370446">
                <a:tc gridSpan="3">
                  <a:txBody>
                    <a:bodyPr/>
                    <a:lstStyle/>
                    <a:p>
                      <a:pPr marL="0" marR="0" algn="ctr">
                        <a:lnSpc>
                          <a:spcPct val="115000"/>
                        </a:lnSpc>
                        <a:spcBef>
                          <a:spcPts val="0"/>
                        </a:spcBef>
                        <a:spcAft>
                          <a:spcPts val="0"/>
                        </a:spcAft>
                      </a:pPr>
                      <a:r>
                        <a:rPr lang="en-GB" sz="1800" b="1" dirty="0" err="1">
                          <a:solidFill>
                            <a:schemeClr val="bg1"/>
                          </a:solidFill>
                          <a:effectLst/>
                          <a:latin typeface="Century Gothic" panose="020B0502020202020204" pitchFamily="34" charset="0"/>
                        </a:rPr>
                        <a:t>Implementação</a:t>
                      </a:r>
                      <a:r>
                        <a:rPr lang="en-GB" sz="1800" b="1" dirty="0">
                          <a:solidFill>
                            <a:schemeClr val="bg1"/>
                          </a:solidFill>
                          <a:effectLst/>
                          <a:latin typeface="Century Gothic" panose="020B0502020202020204" pitchFamily="34" charset="0"/>
                        </a:rPr>
                        <a:t> de </a:t>
                      </a:r>
                      <a:r>
                        <a:rPr lang="en-GB" sz="1800" b="1" dirty="0" err="1">
                          <a:solidFill>
                            <a:schemeClr val="bg1"/>
                          </a:solidFill>
                          <a:effectLst/>
                          <a:latin typeface="Century Gothic" panose="020B0502020202020204" pitchFamily="34" charset="0"/>
                        </a:rPr>
                        <a:t>uma</a:t>
                      </a:r>
                      <a:r>
                        <a:rPr lang="en-GB" sz="1800" b="1" dirty="0">
                          <a:solidFill>
                            <a:schemeClr val="bg1"/>
                          </a:solidFill>
                          <a:effectLst/>
                          <a:latin typeface="Century Gothic" panose="020B0502020202020204" pitchFamily="34" charset="0"/>
                        </a:rPr>
                        <a:t> </a:t>
                      </a:r>
                      <a:r>
                        <a:rPr lang="en-GB" sz="1800" b="1" dirty="0" err="1">
                          <a:solidFill>
                            <a:schemeClr val="bg1"/>
                          </a:solidFill>
                          <a:effectLst/>
                          <a:latin typeface="Century Gothic" panose="020B0502020202020204" pitchFamily="34" charset="0"/>
                        </a:rPr>
                        <a:t>abordagem</a:t>
                      </a:r>
                      <a:r>
                        <a:rPr lang="en-GB" sz="1800" b="1" dirty="0">
                          <a:solidFill>
                            <a:schemeClr val="bg1"/>
                          </a:solidFill>
                          <a:effectLst/>
                          <a:latin typeface="Century Gothic" panose="020B0502020202020204" pitchFamily="34" charset="0"/>
                        </a:rPr>
                        <a:t> de </a:t>
                      </a:r>
                      <a:r>
                        <a:rPr lang="en-GB" sz="1800" b="1" dirty="0" err="1">
                          <a:solidFill>
                            <a:schemeClr val="bg1"/>
                          </a:solidFill>
                          <a:effectLst/>
                          <a:latin typeface="Century Gothic" panose="020B0502020202020204" pitchFamily="34" charset="0"/>
                        </a:rPr>
                        <a:t>recuperação</a:t>
                      </a:r>
                      <a:r>
                        <a:rPr lang="en-GB" sz="1800" b="1" dirty="0">
                          <a:solidFill>
                            <a:schemeClr val="bg1"/>
                          </a:solidFill>
                          <a:effectLst/>
                          <a:latin typeface="Century Gothic" panose="020B0502020202020204" pitchFamily="34" charset="0"/>
                        </a:rPr>
                        <a:t> no </a:t>
                      </a:r>
                      <a:r>
                        <a:rPr lang="en-GB" sz="1800" b="1" dirty="0" err="1">
                          <a:solidFill>
                            <a:schemeClr val="bg1"/>
                          </a:solidFill>
                          <a:effectLst/>
                          <a:latin typeface="Century Gothic" panose="020B0502020202020204" pitchFamily="34" charset="0"/>
                        </a:rPr>
                        <a:t>serviço</a:t>
                      </a:r>
                      <a:r>
                        <a:rPr lang="en-GB" sz="1800" b="1" dirty="0">
                          <a:solidFill>
                            <a:schemeClr val="bg1"/>
                          </a:solidFill>
                          <a:effectLst/>
                          <a:latin typeface="Century Gothic" panose="020B0502020202020204" pitchFamily="34" charset="0"/>
                        </a:rPr>
                        <a:t> X</a:t>
                      </a:r>
                      <a:endParaRPr lang="en-CH" sz="18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86698" marR="86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CH"/>
                    </a:p>
                  </a:txBody>
                  <a:tcPr/>
                </a:tc>
                <a:tc hMerge="1">
                  <a:txBody>
                    <a:bodyPr/>
                    <a:lstStyle/>
                    <a:p>
                      <a:endParaRPr lang="en-CH"/>
                    </a:p>
                  </a:txBody>
                  <a:tcPr/>
                </a:tc>
                <a:extLst>
                  <a:ext uri="{0D108BD9-81ED-4DB2-BD59-A6C34878D82A}">
                    <a16:rowId xmlns:a16="http://schemas.microsoft.com/office/drawing/2014/main" val="2331291083"/>
                  </a:ext>
                </a:extLst>
              </a:tr>
              <a:tr h="370446">
                <a:tc>
                  <a:txBody>
                    <a:bodyPr/>
                    <a:lstStyle/>
                    <a:p>
                      <a:pPr marL="0" marR="0" algn="ctr">
                        <a:lnSpc>
                          <a:spcPct val="115000"/>
                        </a:lnSpc>
                        <a:spcBef>
                          <a:spcPts val="0"/>
                        </a:spcBef>
                        <a:spcAft>
                          <a:spcPts val="0"/>
                        </a:spcAft>
                      </a:pPr>
                      <a:r>
                        <a:rPr lang="en-GB" sz="1700" b="1" dirty="0">
                          <a:effectLst/>
                          <a:latin typeface="Century Gothic" panose="020B0502020202020204" pitchFamily="34" charset="0"/>
                        </a:rPr>
                        <a:t>A</a:t>
                      </a:r>
                      <a:endParaRPr lang="en-CH" sz="1700" b="1">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86698" marR="86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en-GB" sz="1700" b="1" dirty="0">
                          <a:effectLst/>
                          <a:latin typeface="Century Gothic" panose="020B0502020202020204" pitchFamily="34" charset="0"/>
                        </a:rPr>
                        <a:t>B</a:t>
                      </a:r>
                      <a:endParaRPr lang="en-CH" sz="1700" b="1">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86698" marR="86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en-GB" sz="1700" b="1" dirty="0">
                          <a:effectLst/>
                          <a:latin typeface="Century Gothic" panose="020B0502020202020204" pitchFamily="34" charset="0"/>
                        </a:rPr>
                        <a:t>C</a:t>
                      </a:r>
                      <a:endParaRPr lang="en-CH" sz="1700" b="1" dirty="0">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86698" marR="86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4156418000"/>
                  </a:ext>
                </a:extLst>
              </a:tr>
              <a:tr h="868357">
                <a:tc>
                  <a:txBody>
                    <a:bodyPr/>
                    <a:lstStyle/>
                    <a:p>
                      <a:pPr marL="0" marR="0" algn="ctr">
                        <a:lnSpc>
                          <a:spcPct val="100000"/>
                        </a:lnSpc>
                        <a:spcBef>
                          <a:spcPts val="0"/>
                        </a:spcBef>
                        <a:spcAft>
                          <a:spcPts val="0"/>
                        </a:spcAft>
                      </a:pPr>
                      <a:r>
                        <a:rPr lang="en-GB" sz="1800" b="1" dirty="0" err="1">
                          <a:effectLst/>
                          <a:latin typeface="+mj-lt"/>
                        </a:rPr>
                        <a:t>Mudanças</a:t>
                      </a:r>
                      <a:r>
                        <a:rPr lang="en-GB" sz="1800" b="1" dirty="0">
                          <a:effectLst/>
                          <a:latin typeface="+mj-lt"/>
                        </a:rPr>
                        <a:t> </a:t>
                      </a:r>
                      <a:r>
                        <a:rPr lang="en-GB" sz="1800" b="1" dirty="0" err="1">
                          <a:effectLst/>
                          <a:latin typeface="+mj-lt"/>
                        </a:rPr>
                        <a:t>na</a:t>
                      </a:r>
                      <a:r>
                        <a:rPr lang="en-GB" sz="1800" b="1" dirty="0">
                          <a:effectLst/>
                          <a:latin typeface="+mj-lt"/>
                        </a:rPr>
                        <a:t> equipe e </a:t>
                      </a:r>
                      <a:r>
                        <a:rPr lang="en-GB" sz="1800" b="1" dirty="0" err="1">
                          <a:effectLst/>
                          <a:latin typeface="+mj-lt"/>
                        </a:rPr>
                        <a:t>nas</a:t>
                      </a:r>
                      <a:r>
                        <a:rPr lang="en-GB" sz="1800" b="1" dirty="0">
                          <a:effectLst/>
                          <a:latin typeface="+mj-lt"/>
                        </a:rPr>
                        <a:t> </a:t>
                      </a:r>
                      <a:r>
                        <a:rPr lang="en-GB" sz="1800" b="1" dirty="0" err="1">
                          <a:effectLst/>
                          <a:latin typeface="+mj-lt"/>
                        </a:rPr>
                        <a:t>práticas</a:t>
                      </a:r>
                      <a:r>
                        <a:rPr lang="en-GB" sz="1800" b="1" dirty="0">
                          <a:effectLst/>
                          <a:latin typeface="+mj-lt"/>
                        </a:rPr>
                        <a:t> de </a:t>
                      </a:r>
                      <a:r>
                        <a:rPr lang="en-GB" sz="1800" b="1" dirty="0" err="1">
                          <a:effectLst/>
                          <a:latin typeface="+mj-lt"/>
                        </a:rPr>
                        <a:t>atendimento</a:t>
                      </a:r>
                      <a:r>
                        <a:rPr lang="en-GB" sz="1800" b="1" dirty="0">
                          <a:effectLst/>
                          <a:latin typeface="+mj-lt"/>
                        </a:rPr>
                        <a:t> para </a:t>
                      </a:r>
                      <a:r>
                        <a:rPr lang="en-GB" sz="1800" b="1" dirty="0" err="1">
                          <a:effectLst/>
                          <a:latin typeface="+mj-lt"/>
                        </a:rPr>
                        <a:t>apoiar</a:t>
                      </a:r>
                      <a:r>
                        <a:rPr lang="en-GB" sz="1800" b="1" dirty="0">
                          <a:effectLst/>
                          <a:latin typeface="+mj-lt"/>
                        </a:rPr>
                        <a:t> </a:t>
                      </a:r>
                      <a:r>
                        <a:rPr lang="en-GB" sz="1800" b="1" dirty="0" err="1">
                          <a:effectLst/>
                          <a:latin typeface="+mj-lt"/>
                        </a:rPr>
                        <a:t>uma</a:t>
                      </a:r>
                      <a:r>
                        <a:rPr lang="en-GB" sz="1800" b="1" dirty="0">
                          <a:effectLst/>
                          <a:latin typeface="+mj-lt"/>
                        </a:rPr>
                        <a:t> </a:t>
                      </a:r>
                      <a:r>
                        <a:rPr lang="en-GB" sz="1800" b="1" dirty="0" err="1">
                          <a:effectLst/>
                          <a:latin typeface="+mj-lt"/>
                        </a:rPr>
                        <a:t>abordagem</a:t>
                      </a:r>
                      <a:r>
                        <a:rPr lang="en-GB" sz="1800" b="1" dirty="0">
                          <a:effectLst/>
                          <a:latin typeface="+mj-lt"/>
                        </a:rPr>
                        <a:t> de </a:t>
                      </a:r>
                      <a:r>
                        <a:rPr lang="en-GB" sz="1800" b="1" dirty="0" err="1">
                          <a:effectLst/>
                          <a:latin typeface="+mj-lt"/>
                        </a:rPr>
                        <a:t>recuperação</a:t>
                      </a:r>
                      <a:endParaRPr lang="en-CH" sz="1800" b="1" dirty="0">
                        <a:solidFill>
                          <a:srgbClr val="943634"/>
                        </a:solidFill>
                        <a:effectLst/>
                        <a:latin typeface="+mj-lt"/>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800" b="1" dirty="0" err="1">
                          <a:effectLst/>
                          <a:latin typeface="+mj-lt"/>
                        </a:rPr>
                        <a:t>Possíveis</a:t>
                      </a:r>
                      <a:r>
                        <a:rPr lang="en-GB" sz="1800" b="1" dirty="0">
                          <a:effectLst/>
                          <a:latin typeface="+mj-lt"/>
                        </a:rPr>
                        <a:t> </a:t>
                      </a:r>
                      <a:r>
                        <a:rPr lang="en-GB" sz="1800" b="1" dirty="0" err="1">
                          <a:effectLst/>
                          <a:latin typeface="+mj-lt"/>
                        </a:rPr>
                        <a:t>barreiras</a:t>
                      </a:r>
                      <a:endParaRPr lang="en-CH" sz="1800" b="1">
                        <a:solidFill>
                          <a:srgbClr val="943634"/>
                        </a:solidFill>
                        <a:effectLst/>
                        <a:latin typeface="+mj-lt"/>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GB" sz="1800" b="1" dirty="0">
                          <a:effectLst/>
                          <a:latin typeface="+mj-lt"/>
                        </a:rPr>
                        <a:t>Passos para </a:t>
                      </a:r>
                      <a:r>
                        <a:rPr lang="en-GB" sz="1800" b="1" dirty="0" err="1">
                          <a:effectLst/>
                          <a:latin typeface="+mj-lt"/>
                        </a:rPr>
                        <a:t>superar</a:t>
                      </a:r>
                      <a:r>
                        <a:rPr lang="en-GB" sz="1800" b="1" dirty="0">
                          <a:effectLst/>
                          <a:latin typeface="+mj-lt"/>
                        </a:rPr>
                        <a:t> as </a:t>
                      </a:r>
                      <a:r>
                        <a:rPr lang="en-GB" sz="1800" b="1" dirty="0" err="1">
                          <a:effectLst/>
                          <a:latin typeface="+mj-lt"/>
                        </a:rPr>
                        <a:t>barreiras</a:t>
                      </a:r>
                      <a:endParaRPr lang="en-CH" sz="1800" b="1" dirty="0">
                        <a:solidFill>
                          <a:srgbClr val="943634"/>
                        </a:solidFill>
                        <a:effectLst/>
                        <a:latin typeface="+mj-lt"/>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6010007"/>
                  </a:ext>
                </a:extLst>
              </a:tr>
              <a:tr h="2281433">
                <a:tc>
                  <a:txBody>
                    <a:bodyPr/>
                    <a:lstStyle/>
                    <a:p>
                      <a:pPr marL="0" marR="0" algn="just">
                        <a:lnSpc>
                          <a:spcPct val="100000"/>
                        </a:lnSpc>
                        <a:spcBef>
                          <a:spcPts val="0"/>
                        </a:spcBef>
                        <a:spcAft>
                          <a:spcPts val="0"/>
                        </a:spcAft>
                      </a:pPr>
                      <a:r>
                        <a:rPr lang="en-GB" sz="1700" b="1" dirty="0" err="1">
                          <a:effectLst/>
                          <a:latin typeface="+mj-lt"/>
                        </a:rPr>
                        <a:t>Exemplo</a:t>
                      </a:r>
                      <a:r>
                        <a:rPr lang="en-GB" sz="1700" b="1" dirty="0">
                          <a:effectLst/>
                          <a:latin typeface="+mj-lt"/>
                        </a:rPr>
                        <a:t> 4: </a:t>
                      </a:r>
                      <a:r>
                        <a:rPr lang="en-GB" sz="1700" b="1" dirty="0" err="1">
                          <a:effectLst/>
                          <a:latin typeface="+mj-lt"/>
                        </a:rPr>
                        <a:t>Informar</a:t>
                      </a:r>
                      <a:r>
                        <a:rPr lang="en-GB" sz="1700" b="1" dirty="0">
                          <a:effectLst/>
                          <a:latin typeface="+mj-lt"/>
                        </a:rPr>
                        <a:t> e </a:t>
                      </a:r>
                      <a:r>
                        <a:rPr lang="en-GB" sz="1700" b="1" dirty="0" err="1">
                          <a:effectLst/>
                          <a:latin typeface="+mj-lt"/>
                        </a:rPr>
                        <a:t>conversar</a:t>
                      </a:r>
                      <a:r>
                        <a:rPr lang="en-GB" sz="1700" b="1" dirty="0">
                          <a:effectLst/>
                          <a:latin typeface="+mj-lt"/>
                        </a:rPr>
                        <a:t> com </a:t>
                      </a:r>
                      <a:r>
                        <a:rPr lang="en-GB" sz="1700" b="1" dirty="0" err="1">
                          <a:effectLst/>
                          <a:latin typeface="+mj-lt"/>
                        </a:rPr>
                        <a:t>colegas</a:t>
                      </a:r>
                      <a:r>
                        <a:rPr lang="en-GB" sz="1700" b="1" dirty="0">
                          <a:effectLst/>
                          <a:latin typeface="+mj-lt"/>
                        </a:rPr>
                        <a:t> e </a:t>
                      </a:r>
                      <a:r>
                        <a:rPr lang="en-GB" sz="1700" b="1" dirty="0" err="1">
                          <a:effectLst/>
                          <a:latin typeface="+mj-lt"/>
                        </a:rPr>
                        <a:t>pessoas</a:t>
                      </a:r>
                      <a:r>
                        <a:rPr lang="en-GB" sz="1700" b="1" dirty="0">
                          <a:effectLst/>
                          <a:latin typeface="+mj-lt"/>
                        </a:rPr>
                        <a:t> que </a:t>
                      </a:r>
                      <a:r>
                        <a:rPr lang="en-GB" sz="1700" b="1" dirty="0" err="1">
                          <a:effectLst/>
                          <a:latin typeface="+mj-lt"/>
                        </a:rPr>
                        <a:t>utilizam</a:t>
                      </a:r>
                      <a:r>
                        <a:rPr lang="en-GB" sz="1700" b="1" dirty="0">
                          <a:effectLst/>
                          <a:latin typeface="+mj-lt"/>
                        </a:rPr>
                        <a:t> </a:t>
                      </a:r>
                      <a:r>
                        <a:rPr lang="en-GB" sz="1700" b="1" dirty="0" err="1">
                          <a:effectLst/>
                          <a:latin typeface="+mj-lt"/>
                        </a:rPr>
                        <a:t>os</a:t>
                      </a:r>
                      <a:r>
                        <a:rPr lang="en-GB" sz="1700" b="1" dirty="0">
                          <a:effectLst/>
                          <a:latin typeface="+mj-lt"/>
                        </a:rPr>
                        <a:t> </a:t>
                      </a:r>
                      <a:r>
                        <a:rPr lang="en-GB" sz="1700" b="1" dirty="0" err="1">
                          <a:effectLst/>
                          <a:latin typeface="+mj-lt"/>
                        </a:rPr>
                        <a:t>serviços</a:t>
                      </a:r>
                      <a:r>
                        <a:rPr lang="en-GB" sz="1700" b="1" dirty="0">
                          <a:effectLst/>
                          <a:latin typeface="+mj-lt"/>
                        </a:rPr>
                        <a:t> da </a:t>
                      </a:r>
                      <a:r>
                        <a:rPr lang="en-GB" sz="1700" b="1" dirty="0" err="1">
                          <a:effectLst/>
                          <a:latin typeface="+mj-lt"/>
                        </a:rPr>
                        <a:t>abordagem</a:t>
                      </a:r>
                      <a:r>
                        <a:rPr lang="en-GB" sz="1700" b="1" dirty="0">
                          <a:effectLst/>
                          <a:latin typeface="+mj-lt"/>
                        </a:rPr>
                        <a:t> de </a:t>
                      </a:r>
                      <a:r>
                        <a:rPr lang="en-GB" sz="1700" b="1" dirty="0" err="1">
                          <a:effectLst/>
                          <a:latin typeface="+mj-lt"/>
                        </a:rPr>
                        <a:t>recuperação</a:t>
                      </a:r>
                      <a:r>
                        <a:rPr lang="en-GB" sz="1700" b="1" dirty="0">
                          <a:effectLst/>
                          <a:latin typeface="+mj-lt"/>
                        </a:rPr>
                        <a:t>.</a:t>
                      </a:r>
                      <a:endParaRPr lang="en-CH" sz="1700" b="1" dirty="0">
                        <a:solidFill>
                          <a:srgbClr val="943634"/>
                        </a:solidFill>
                        <a:effectLst/>
                        <a:latin typeface="+mj-lt"/>
                        <a:ea typeface="Calibri" panose="020F0502020204030204" pitchFamily="34" charset="0"/>
                        <a:cs typeface="Times New Roman" panose="02020603050405020304" pitchFamily="18" charset="0"/>
                      </a:endParaRPr>
                    </a:p>
                  </a:txBody>
                  <a:tcPr marL="86698" marR="866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GB" sz="1700" dirty="0" err="1">
                          <a:effectLst/>
                          <a:latin typeface="+mj-lt"/>
                        </a:rPr>
                        <a:t>Os</a:t>
                      </a:r>
                      <a:r>
                        <a:rPr lang="en-GB" sz="1700" dirty="0">
                          <a:effectLst/>
                          <a:latin typeface="+mj-lt"/>
                        </a:rPr>
                        <a:t> </a:t>
                      </a:r>
                      <a:r>
                        <a:rPr lang="en-GB" sz="1700" dirty="0" err="1">
                          <a:effectLst/>
                          <a:latin typeface="+mj-lt"/>
                        </a:rPr>
                        <a:t>colegas</a:t>
                      </a:r>
                      <a:r>
                        <a:rPr lang="en-GB" sz="1700" dirty="0">
                          <a:effectLst/>
                          <a:latin typeface="+mj-lt"/>
                        </a:rPr>
                        <a:t> </a:t>
                      </a:r>
                      <a:r>
                        <a:rPr lang="en-GB" sz="1700" dirty="0" err="1">
                          <a:effectLst/>
                          <a:latin typeface="+mj-lt"/>
                        </a:rPr>
                        <a:t>podem</a:t>
                      </a:r>
                      <a:r>
                        <a:rPr lang="en-GB" sz="1700" dirty="0">
                          <a:effectLst/>
                          <a:latin typeface="+mj-lt"/>
                        </a:rPr>
                        <a:t> </a:t>
                      </a:r>
                      <a:r>
                        <a:rPr lang="en-GB" sz="1700" dirty="0" err="1">
                          <a:effectLst/>
                          <a:latin typeface="+mj-lt"/>
                        </a:rPr>
                        <a:t>sentir</a:t>
                      </a:r>
                      <a:r>
                        <a:rPr lang="en-GB" sz="1700" dirty="0">
                          <a:effectLst/>
                          <a:latin typeface="+mj-lt"/>
                        </a:rPr>
                        <a:t>-se </a:t>
                      </a:r>
                      <a:r>
                        <a:rPr lang="en-GB" sz="1700" dirty="0" err="1">
                          <a:effectLst/>
                          <a:latin typeface="+mj-lt"/>
                        </a:rPr>
                        <a:t>sobrecarregados</a:t>
                      </a:r>
                      <a:r>
                        <a:rPr lang="en-GB" sz="1700" dirty="0">
                          <a:effectLst/>
                          <a:latin typeface="+mj-lt"/>
                        </a:rPr>
                        <a:t> com o </a:t>
                      </a:r>
                      <a:r>
                        <a:rPr lang="en-GB" sz="1700" dirty="0" err="1">
                          <a:effectLst/>
                          <a:latin typeface="+mj-lt"/>
                        </a:rPr>
                        <a:t>trabalho</a:t>
                      </a:r>
                      <a:r>
                        <a:rPr lang="en-GB" sz="1700" dirty="0">
                          <a:effectLst/>
                          <a:latin typeface="+mj-lt"/>
                        </a:rPr>
                        <a:t> </a:t>
                      </a:r>
                      <a:r>
                        <a:rPr lang="en-GB" sz="1700" dirty="0" err="1">
                          <a:effectLst/>
                          <a:latin typeface="+mj-lt"/>
                        </a:rPr>
                        <a:t>existente</a:t>
                      </a:r>
                      <a:r>
                        <a:rPr lang="en-GB" sz="1700" dirty="0">
                          <a:effectLst/>
                          <a:latin typeface="+mj-lt"/>
                        </a:rPr>
                        <a:t>, </a:t>
                      </a:r>
                      <a:r>
                        <a:rPr lang="en-GB" sz="1700" dirty="0" err="1">
                          <a:effectLst/>
                          <a:latin typeface="+mj-lt"/>
                        </a:rPr>
                        <a:t>sem</a:t>
                      </a:r>
                      <a:r>
                        <a:rPr lang="en-GB" sz="1700" dirty="0">
                          <a:effectLst/>
                          <a:latin typeface="+mj-lt"/>
                        </a:rPr>
                        <a:t> </a:t>
                      </a:r>
                      <a:r>
                        <a:rPr lang="en-GB" sz="1700" dirty="0" err="1">
                          <a:effectLst/>
                          <a:latin typeface="+mj-lt"/>
                        </a:rPr>
                        <a:t>aprender</a:t>
                      </a:r>
                      <a:r>
                        <a:rPr lang="en-GB" sz="1700" dirty="0">
                          <a:effectLst/>
                          <a:latin typeface="+mj-lt"/>
                        </a:rPr>
                        <a:t> </a:t>
                      </a:r>
                      <a:r>
                        <a:rPr lang="en-GB" sz="1700" dirty="0" err="1">
                          <a:effectLst/>
                          <a:latin typeface="+mj-lt"/>
                        </a:rPr>
                        <a:t>novas</a:t>
                      </a:r>
                      <a:r>
                        <a:rPr lang="en-GB" sz="1700" dirty="0">
                          <a:effectLst/>
                          <a:latin typeface="+mj-lt"/>
                        </a:rPr>
                        <a:t> </a:t>
                      </a:r>
                      <a:r>
                        <a:rPr lang="en-GB" sz="1700" dirty="0" err="1">
                          <a:effectLst/>
                          <a:latin typeface="+mj-lt"/>
                        </a:rPr>
                        <a:t>formas</a:t>
                      </a:r>
                      <a:r>
                        <a:rPr lang="en-GB" sz="1700" dirty="0">
                          <a:effectLst/>
                          <a:latin typeface="+mj-lt"/>
                        </a:rPr>
                        <a:t> de </a:t>
                      </a:r>
                      <a:r>
                        <a:rPr lang="en-GB" sz="1700" dirty="0" err="1">
                          <a:effectLst/>
                          <a:latin typeface="+mj-lt"/>
                        </a:rPr>
                        <a:t>praticar</a:t>
                      </a:r>
                      <a:r>
                        <a:rPr lang="en-GB" sz="1700" dirty="0">
                          <a:effectLst/>
                          <a:latin typeface="+mj-lt"/>
                        </a:rPr>
                        <a:t> </a:t>
                      </a:r>
                      <a:r>
                        <a:rPr lang="en-GB" sz="1700" dirty="0" err="1">
                          <a:effectLst/>
                          <a:latin typeface="+mj-lt"/>
                        </a:rPr>
                        <a:t>cuidados</a:t>
                      </a:r>
                      <a:r>
                        <a:rPr lang="en-GB" sz="1700" dirty="0">
                          <a:effectLst/>
                          <a:latin typeface="+mj-lt"/>
                        </a:rPr>
                        <a:t> de </a:t>
                      </a:r>
                      <a:r>
                        <a:rPr lang="en-GB" sz="1700" dirty="0" err="1">
                          <a:effectLst/>
                          <a:latin typeface="+mj-lt"/>
                        </a:rPr>
                        <a:t>saúde</a:t>
                      </a:r>
                      <a:r>
                        <a:rPr lang="en-GB" sz="1700" dirty="0">
                          <a:effectLst/>
                          <a:latin typeface="+mj-lt"/>
                        </a:rPr>
                        <a:t> mental. </a:t>
                      </a:r>
                      <a:r>
                        <a:rPr lang="en-GB" sz="1700" dirty="0" err="1">
                          <a:effectLst/>
                          <a:latin typeface="+mj-lt"/>
                        </a:rPr>
                        <a:t>Podem</a:t>
                      </a:r>
                      <a:r>
                        <a:rPr lang="en-GB" sz="1700" dirty="0">
                          <a:effectLst/>
                          <a:latin typeface="+mj-lt"/>
                        </a:rPr>
                        <a:t> </a:t>
                      </a:r>
                      <a:r>
                        <a:rPr lang="en-GB" sz="1700" dirty="0" err="1">
                          <a:effectLst/>
                          <a:latin typeface="+mj-lt"/>
                        </a:rPr>
                        <a:t>também</a:t>
                      </a:r>
                      <a:r>
                        <a:rPr lang="en-GB" sz="1700" dirty="0">
                          <a:effectLst/>
                          <a:latin typeface="+mj-lt"/>
                        </a:rPr>
                        <a:t> </a:t>
                      </a:r>
                      <a:r>
                        <a:rPr lang="en-GB" sz="1700" dirty="0" err="1">
                          <a:effectLst/>
                          <a:latin typeface="+mj-lt"/>
                        </a:rPr>
                        <a:t>pensar</a:t>
                      </a:r>
                      <a:r>
                        <a:rPr lang="en-GB" sz="1700" dirty="0">
                          <a:effectLst/>
                          <a:latin typeface="+mj-lt"/>
                        </a:rPr>
                        <a:t> que </a:t>
                      </a:r>
                      <a:r>
                        <a:rPr lang="en-GB" sz="1700" dirty="0" err="1">
                          <a:effectLst/>
                          <a:latin typeface="+mj-lt"/>
                        </a:rPr>
                        <a:t>já</a:t>
                      </a:r>
                      <a:r>
                        <a:rPr lang="en-GB" sz="1700" dirty="0">
                          <a:effectLst/>
                          <a:latin typeface="+mj-lt"/>
                        </a:rPr>
                        <a:t> </a:t>
                      </a:r>
                      <a:r>
                        <a:rPr lang="en-GB" sz="1700" dirty="0" err="1">
                          <a:effectLst/>
                          <a:latin typeface="+mj-lt"/>
                        </a:rPr>
                        <a:t>estão</a:t>
                      </a:r>
                      <a:r>
                        <a:rPr lang="en-GB" sz="1700" dirty="0">
                          <a:effectLst/>
                          <a:latin typeface="+mj-lt"/>
                        </a:rPr>
                        <a:t> a </a:t>
                      </a:r>
                      <a:r>
                        <a:rPr lang="en-GB" sz="1700" dirty="0" err="1">
                          <a:effectLst/>
                          <a:latin typeface="+mj-lt"/>
                        </a:rPr>
                        <a:t>praticar</a:t>
                      </a:r>
                      <a:r>
                        <a:rPr lang="en-GB" sz="1700" dirty="0">
                          <a:effectLst/>
                          <a:latin typeface="+mj-lt"/>
                        </a:rPr>
                        <a:t> </a:t>
                      </a:r>
                      <a:r>
                        <a:rPr lang="en-GB" sz="1700" dirty="0" err="1">
                          <a:effectLst/>
                          <a:latin typeface="+mj-lt"/>
                        </a:rPr>
                        <a:t>cuidados</a:t>
                      </a:r>
                      <a:r>
                        <a:rPr lang="en-GB" sz="1700" dirty="0">
                          <a:effectLst/>
                          <a:latin typeface="+mj-lt"/>
                        </a:rPr>
                        <a:t> </a:t>
                      </a:r>
                      <a:r>
                        <a:rPr lang="en-GB" sz="1700" dirty="0" err="1">
                          <a:effectLst/>
                          <a:latin typeface="+mj-lt"/>
                        </a:rPr>
                        <a:t>orientados</a:t>
                      </a:r>
                      <a:r>
                        <a:rPr lang="en-GB" sz="1700" dirty="0">
                          <a:effectLst/>
                          <a:latin typeface="+mj-lt"/>
                        </a:rPr>
                        <a:t> para a </a:t>
                      </a:r>
                      <a:r>
                        <a:rPr lang="en-GB" sz="1700" dirty="0" err="1">
                          <a:effectLst/>
                          <a:latin typeface="+mj-lt"/>
                        </a:rPr>
                        <a:t>recuperação</a:t>
                      </a:r>
                      <a:r>
                        <a:rPr lang="en-GB" sz="1700" dirty="0">
                          <a:effectLst/>
                          <a:latin typeface="+mj-lt"/>
                        </a:rPr>
                        <a:t>, </a:t>
                      </a:r>
                      <a:r>
                        <a:rPr lang="en-GB" sz="1700" dirty="0" err="1">
                          <a:effectLst/>
                          <a:latin typeface="+mj-lt"/>
                        </a:rPr>
                        <a:t>mesmo</a:t>
                      </a:r>
                      <a:r>
                        <a:rPr lang="en-GB" sz="1700" dirty="0">
                          <a:effectLst/>
                          <a:latin typeface="+mj-lt"/>
                        </a:rPr>
                        <a:t> que </a:t>
                      </a:r>
                      <a:r>
                        <a:rPr lang="en-GB" sz="1700" dirty="0" err="1">
                          <a:effectLst/>
                          <a:latin typeface="+mj-lt"/>
                        </a:rPr>
                        <a:t>não</a:t>
                      </a:r>
                      <a:r>
                        <a:rPr lang="en-GB" sz="1700" dirty="0">
                          <a:effectLst/>
                          <a:latin typeface="+mj-lt"/>
                        </a:rPr>
                        <a:t> </a:t>
                      </a:r>
                      <a:r>
                        <a:rPr lang="en-GB" sz="1700" dirty="0" err="1">
                          <a:effectLst/>
                          <a:latin typeface="+mj-lt"/>
                        </a:rPr>
                        <a:t>seja</a:t>
                      </a:r>
                      <a:r>
                        <a:rPr lang="en-GB" sz="1700" dirty="0">
                          <a:effectLst/>
                          <a:latin typeface="+mj-lt"/>
                        </a:rPr>
                        <a:t> o </a:t>
                      </a:r>
                      <a:r>
                        <a:rPr lang="en-GB" sz="1700" dirty="0" err="1">
                          <a:effectLst/>
                          <a:latin typeface="+mj-lt"/>
                        </a:rPr>
                        <a:t>caso</a:t>
                      </a:r>
                      <a:r>
                        <a:rPr lang="en-GB" sz="1700" dirty="0">
                          <a:effectLst/>
                          <a:latin typeface="+mj-lt"/>
                        </a:rPr>
                        <a:t>.</a:t>
                      </a:r>
                      <a:endParaRPr lang="en-CH" sz="1700" dirty="0">
                        <a:solidFill>
                          <a:srgbClr val="943634"/>
                        </a:solidFill>
                        <a:effectLst/>
                        <a:latin typeface="+mj-lt"/>
                        <a:ea typeface="Calibri" panose="020F0502020204030204" pitchFamily="34" charset="0"/>
                        <a:cs typeface="Times New Roman" panose="02020603050405020304" pitchFamily="18" charset="0"/>
                      </a:endParaRPr>
                    </a:p>
                  </a:txBody>
                  <a:tcPr marL="86698" marR="866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GB" sz="1700" dirty="0" err="1">
                          <a:effectLst/>
                          <a:latin typeface="+mj-lt"/>
                        </a:rPr>
                        <a:t>Forneça</a:t>
                      </a:r>
                      <a:r>
                        <a:rPr lang="en-GB" sz="1700" dirty="0">
                          <a:effectLst/>
                          <a:latin typeface="+mj-lt"/>
                        </a:rPr>
                        <a:t> </a:t>
                      </a:r>
                      <a:r>
                        <a:rPr lang="en-GB" sz="1700" dirty="0" err="1">
                          <a:effectLst/>
                          <a:latin typeface="+mj-lt"/>
                        </a:rPr>
                        <a:t>fichas</a:t>
                      </a:r>
                      <a:r>
                        <a:rPr lang="en-GB" sz="1700" dirty="0">
                          <a:effectLst/>
                          <a:latin typeface="+mj-lt"/>
                        </a:rPr>
                        <a:t> </a:t>
                      </a:r>
                      <a:r>
                        <a:rPr lang="en-GB" sz="1700" dirty="0" err="1">
                          <a:effectLst/>
                          <a:latin typeface="+mj-lt"/>
                        </a:rPr>
                        <a:t>informativas</a:t>
                      </a:r>
                      <a:r>
                        <a:rPr lang="en-GB" sz="1700" dirty="0">
                          <a:effectLst/>
                          <a:latin typeface="+mj-lt"/>
                        </a:rPr>
                        <a:t> </a:t>
                      </a:r>
                      <a:r>
                        <a:rPr lang="en-GB" sz="1700" dirty="0" err="1">
                          <a:effectLst/>
                          <a:latin typeface="+mj-lt"/>
                        </a:rPr>
                        <a:t>ou</a:t>
                      </a:r>
                      <a:r>
                        <a:rPr lang="en-GB" sz="1700" dirty="0">
                          <a:effectLst/>
                          <a:latin typeface="+mj-lt"/>
                        </a:rPr>
                        <a:t> links online para sites </a:t>
                      </a:r>
                      <a:r>
                        <a:rPr lang="en-GB" sz="1700" dirty="0" err="1">
                          <a:effectLst/>
                          <a:latin typeface="+mj-lt"/>
                        </a:rPr>
                        <a:t>ou</a:t>
                      </a:r>
                      <a:r>
                        <a:rPr lang="en-GB" sz="1700" dirty="0">
                          <a:effectLst/>
                          <a:latin typeface="+mj-lt"/>
                        </a:rPr>
                        <a:t> </a:t>
                      </a:r>
                      <a:r>
                        <a:rPr lang="en-GB" sz="1700" dirty="0" err="1">
                          <a:effectLst/>
                          <a:latin typeface="+mj-lt"/>
                        </a:rPr>
                        <a:t>histórias</a:t>
                      </a:r>
                      <a:r>
                        <a:rPr lang="en-GB" sz="1700" dirty="0">
                          <a:effectLst/>
                          <a:latin typeface="+mj-lt"/>
                        </a:rPr>
                        <a:t>/</a:t>
                      </a:r>
                      <a:r>
                        <a:rPr lang="en-GB" sz="1700" dirty="0" err="1">
                          <a:effectLst/>
                          <a:latin typeface="+mj-lt"/>
                        </a:rPr>
                        <a:t>vídeos</a:t>
                      </a:r>
                      <a:r>
                        <a:rPr lang="en-GB" sz="1700" dirty="0">
                          <a:effectLst/>
                          <a:latin typeface="+mj-lt"/>
                        </a:rPr>
                        <a:t> </a:t>
                      </a:r>
                      <a:r>
                        <a:rPr lang="en-GB" sz="1700" dirty="0" err="1">
                          <a:effectLst/>
                          <a:latin typeface="+mj-lt"/>
                        </a:rPr>
                        <a:t>sobre</a:t>
                      </a:r>
                      <a:r>
                        <a:rPr lang="en-GB" sz="1700" dirty="0">
                          <a:effectLst/>
                          <a:latin typeface="+mj-lt"/>
                        </a:rPr>
                        <a:t> </a:t>
                      </a:r>
                      <a:r>
                        <a:rPr lang="en-GB" sz="1700" dirty="0" err="1">
                          <a:effectLst/>
                          <a:latin typeface="+mj-lt"/>
                        </a:rPr>
                        <a:t>recuperação</a:t>
                      </a:r>
                      <a:r>
                        <a:rPr lang="en-GB" sz="1700" dirty="0">
                          <a:effectLst/>
                          <a:latin typeface="+mj-lt"/>
                        </a:rPr>
                        <a:t>, para que as </a:t>
                      </a:r>
                      <a:r>
                        <a:rPr lang="en-GB" sz="1700" dirty="0" err="1">
                          <a:effectLst/>
                          <a:latin typeface="+mj-lt"/>
                        </a:rPr>
                        <a:t>pessoas</a:t>
                      </a:r>
                      <a:r>
                        <a:rPr lang="en-GB" sz="1700" dirty="0">
                          <a:effectLst/>
                          <a:latin typeface="+mj-lt"/>
                        </a:rPr>
                        <a:t> que </a:t>
                      </a:r>
                      <a:r>
                        <a:rPr lang="en-GB" sz="1700" dirty="0" err="1">
                          <a:effectLst/>
                          <a:latin typeface="+mj-lt"/>
                        </a:rPr>
                        <a:t>utilizam</a:t>
                      </a:r>
                      <a:r>
                        <a:rPr lang="en-GB" sz="1700" dirty="0">
                          <a:effectLst/>
                          <a:latin typeface="+mj-lt"/>
                        </a:rPr>
                        <a:t> </a:t>
                      </a:r>
                      <a:r>
                        <a:rPr lang="en-GB" sz="1700" dirty="0" err="1">
                          <a:effectLst/>
                          <a:latin typeface="+mj-lt"/>
                        </a:rPr>
                        <a:t>ou</a:t>
                      </a:r>
                      <a:r>
                        <a:rPr lang="en-GB" sz="1700" dirty="0">
                          <a:effectLst/>
                          <a:latin typeface="+mj-lt"/>
                        </a:rPr>
                        <a:t> </a:t>
                      </a:r>
                      <a:r>
                        <a:rPr lang="en-GB" sz="1700" dirty="0" err="1">
                          <a:effectLst/>
                          <a:latin typeface="+mj-lt"/>
                        </a:rPr>
                        <a:t>trabalham</a:t>
                      </a:r>
                      <a:r>
                        <a:rPr lang="en-GB" sz="1700" dirty="0">
                          <a:effectLst/>
                          <a:latin typeface="+mj-lt"/>
                        </a:rPr>
                        <a:t> </a:t>
                      </a:r>
                      <a:r>
                        <a:rPr lang="en-GB" sz="1700" dirty="0" err="1">
                          <a:effectLst/>
                          <a:latin typeface="+mj-lt"/>
                        </a:rPr>
                        <a:t>nos</a:t>
                      </a:r>
                      <a:r>
                        <a:rPr lang="en-GB" sz="1700" dirty="0">
                          <a:effectLst/>
                          <a:latin typeface="+mj-lt"/>
                        </a:rPr>
                        <a:t> </a:t>
                      </a:r>
                      <a:r>
                        <a:rPr lang="en-GB" sz="1700" dirty="0" err="1">
                          <a:effectLst/>
                          <a:latin typeface="+mj-lt"/>
                        </a:rPr>
                        <a:t>serviços</a:t>
                      </a:r>
                      <a:r>
                        <a:rPr lang="en-GB" sz="1700" dirty="0">
                          <a:effectLst/>
                          <a:latin typeface="+mj-lt"/>
                        </a:rPr>
                        <a:t> </a:t>
                      </a:r>
                      <a:r>
                        <a:rPr lang="en-GB" sz="1700" dirty="0" err="1">
                          <a:effectLst/>
                          <a:latin typeface="+mj-lt"/>
                        </a:rPr>
                        <a:t>possam</a:t>
                      </a:r>
                      <a:r>
                        <a:rPr lang="en-GB" sz="1700" dirty="0">
                          <a:effectLst/>
                          <a:latin typeface="+mj-lt"/>
                        </a:rPr>
                        <a:t> </a:t>
                      </a:r>
                      <a:r>
                        <a:rPr lang="en-GB" sz="1700" dirty="0" err="1">
                          <a:effectLst/>
                          <a:latin typeface="+mj-lt"/>
                        </a:rPr>
                        <a:t>lê-los</a:t>
                      </a:r>
                      <a:r>
                        <a:rPr lang="en-GB" sz="1700" dirty="0">
                          <a:effectLst/>
                          <a:latin typeface="+mj-lt"/>
                        </a:rPr>
                        <a:t> </a:t>
                      </a:r>
                      <a:r>
                        <a:rPr lang="en-GB" sz="1700" dirty="0" err="1">
                          <a:effectLst/>
                          <a:latin typeface="+mj-lt"/>
                        </a:rPr>
                        <a:t>ou</a:t>
                      </a:r>
                      <a:r>
                        <a:rPr lang="en-GB" sz="1700" dirty="0">
                          <a:effectLst/>
                          <a:latin typeface="+mj-lt"/>
                        </a:rPr>
                        <a:t> </a:t>
                      </a:r>
                      <a:r>
                        <a:rPr lang="en-GB" sz="1700" dirty="0" err="1">
                          <a:effectLst/>
                          <a:latin typeface="+mj-lt"/>
                        </a:rPr>
                        <a:t>assisti-los</a:t>
                      </a:r>
                      <a:r>
                        <a:rPr lang="en-GB" sz="1700" dirty="0">
                          <a:effectLst/>
                          <a:latin typeface="+mj-lt"/>
                        </a:rPr>
                        <a:t> no </a:t>
                      </a:r>
                      <a:r>
                        <a:rPr lang="en-GB" sz="1700" dirty="0" err="1">
                          <a:effectLst/>
                          <a:latin typeface="+mj-lt"/>
                        </a:rPr>
                        <a:t>seu</a:t>
                      </a:r>
                      <a:r>
                        <a:rPr lang="en-GB" sz="1700" dirty="0">
                          <a:effectLst/>
                          <a:latin typeface="+mj-lt"/>
                        </a:rPr>
                        <a:t> tempo livre. </a:t>
                      </a:r>
                      <a:endParaRPr lang="en-CH" sz="1700" dirty="0">
                        <a:effectLst/>
                        <a:latin typeface="+mj-lt"/>
                      </a:endParaRPr>
                    </a:p>
                    <a:p>
                      <a:pPr marL="0" marR="0" algn="just">
                        <a:lnSpc>
                          <a:spcPct val="100000"/>
                        </a:lnSpc>
                        <a:spcBef>
                          <a:spcPts val="0"/>
                        </a:spcBef>
                        <a:spcAft>
                          <a:spcPts val="0"/>
                        </a:spcAft>
                      </a:pPr>
                      <a:r>
                        <a:rPr lang="en-GB" sz="1700" dirty="0">
                          <a:effectLst/>
                          <a:latin typeface="+mj-lt"/>
                        </a:rPr>
                        <a:t> </a:t>
                      </a:r>
                      <a:endParaRPr lang="en-CH" sz="1700" dirty="0">
                        <a:solidFill>
                          <a:srgbClr val="943634"/>
                        </a:solidFill>
                        <a:effectLst/>
                        <a:latin typeface="+mj-lt"/>
                        <a:ea typeface="Calibri" panose="020F0502020204030204" pitchFamily="34" charset="0"/>
                        <a:cs typeface="Times New Roman" panose="02020603050405020304" pitchFamily="18" charset="0"/>
                      </a:endParaRPr>
                    </a:p>
                  </a:txBody>
                  <a:tcPr marL="86698" marR="866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9055331"/>
                  </a:ext>
                </a:extLst>
              </a:tr>
            </a:tbl>
          </a:graphicData>
        </a:graphic>
      </p:graphicFrame>
      <p:sp>
        <p:nvSpPr>
          <p:cNvPr id="2" name="Title 1">
            <a:extLst>
              <a:ext uri="{FF2B5EF4-FFF2-40B4-BE49-F238E27FC236}">
                <a16:creationId xmlns:a16="http://schemas.microsoft.com/office/drawing/2014/main" id="{635FB7F5-3139-4F33-B74C-5ECBF1AFB139}"/>
              </a:ext>
            </a:extLst>
          </p:cNvPr>
          <p:cNvSpPr>
            <a:spLocks noGrp="1"/>
          </p:cNvSpPr>
          <p:nvPr>
            <p:ph type="title"/>
          </p:nvPr>
        </p:nvSpPr>
        <p:spPr>
          <a:xfrm>
            <a:off x="388630" y="514614"/>
            <a:ext cx="11292196" cy="432000"/>
          </a:xfrm>
        </p:spPr>
        <p:txBody>
          <a:bodyPr/>
          <a:lstStyle/>
          <a:p>
            <a:pPr algn="ctr"/>
            <a:r>
              <a:rPr lang="en-GB" dirty="0" err="1"/>
              <a:t>Exercício</a:t>
            </a:r>
            <a:r>
              <a:rPr lang="en-GB" dirty="0"/>
              <a:t> 5.1: </a:t>
            </a:r>
            <a:r>
              <a:rPr lang="en-GB" dirty="0" err="1"/>
              <a:t>Melhorando</a:t>
            </a:r>
            <a:r>
              <a:rPr lang="en-GB" dirty="0"/>
              <a:t> as </a:t>
            </a:r>
            <a:r>
              <a:rPr lang="en-GB" dirty="0" err="1"/>
              <a:t>práticas</a:t>
            </a:r>
            <a:r>
              <a:rPr lang="en-GB" dirty="0"/>
              <a:t> para </a:t>
            </a:r>
            <a:r>
              <a:rPr lang="en-GB" dirty="0" err="1"/>
              <a:t>promover</a:t>
            </a:r>
            <a:r>
              <a:rPr lang="en-GB" dirty="0"/>
              <a:t> a </a:t>
            </a:r>
            <a:r>
              <a:rPr lang="en-GB" dirty="0" err="1"/>
              <a:t>recuperação</a:t>
            </a:r>
            <a:r>
              <a:rPr lang="en-GB" dirty="0"/>
              <a:t> </a:t>
            </a:r>
            <a:r>
              <a:rPr lang="en-GB" dirty="0" err="1"/>
              <a:t>em</a:t>
            </a:r>
            <a:r>
              <a:rPr lang="en-GB" dirty="0"/>
              <a:t> </a:t>
            </a:r>
            <a:r>
              <a:rPr lang="en-GB" dirty="0" err="1"/>
              <a:t>serviços</a:t>
            </a:r>
            <a:r>
              <a:rPr lang="en-GB" dirty="0"/>
              <a:t> de </a:t>
            </a:r>
            <a:r>
              <a:rPr lang="en-GB" dirty="0" err="1"/>
              <a:t>saúde</a:t>
            </a:r>
            <a:r>
              <a:rPr lang="en-GB" dirty="0"/>
              <a:t> mental e </a:t>
            </a:r>
            <a:r>
              <a:rPr lang="en-GB" dirty="0" err="1"/>
              <a:t>serviços</a:t>
            </a:r>
            <a:r>
              <a:rPr lang="en-GB" dirty="0"/>
              <a:t> </a:t>
            </a:r>
            <a:r>
              <a:rPr lang="en-GB" dirty="0" err="1"/>
              <a:t>sociais</a:t>
            </a:r>
            <a:r>
              <a:rPr lang="en-GB" dirty="0"/>
              <a:t>  - 6</a:t>
            </a:r>
            <a:endParaRPr lang="en-CH" dirty="0"/>
          </a:p>
        </p:txBody>
      </p:sp>
    </p:spTree>
    <p:extLst>
      <p:ext uri="{BB962C8B-B14F-4D97-AF65-F5344CB8AC3E}">
        <p14:creationId xmlns:p14="http://schemas.microsoft.com/office/powerpoint/2010/main" val="30828437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26E33A-8B9D-4007-9883-6C73BE777560}"/>
              </a:ext>
            </a:extLst>
          </p:cNvPr>
          <p:cNvGraphicFramePr>
            <a:graphicFrameLocks noGrp="1"/>
          </p:cNvGraphicFramePr>
          <p:nvPr>
            <p:ph sz="quarter" idx="14"/>
            <p:extLst>
              <p:ext uri="{D42A27DB-BD31-4B8C-83A1-F6EECF244321}">
                <p14:modId xmlns:p14="http://schemas.microsoft.com/office/powerpoint/2010/main" val="842819879"/>
              </p:ext>
            </p:extLst>
          </p:nvPr>
        </p:nvGraphicFramePr>
        <p:xfrm>
          <a:off x="991892" y="1663508"/>
          <a:ext cx="10383863" cy="4261997"/>
        </p:xfrm>
        <a:graphic>
          <a:graphicData uri="http://schemas.openxmlformats.org/drawingml/2006/table">
            <a:tbl>
              <a:tblPr firstRow="1" firstCol="1" bandRow="1">
                <a:tableStyleId>{2D5ABB26-0587-4C30-8999-92F81FD0307C}</a:tableStyleId>
              </a:tblPr>
              <a:tblGrid>
                <a:gridCol w="3723738">
                  <a:extLst>
                    <a:ext uri="{9D8B030D-6E8A-4147-A177-3AD203B41FA5}">
                      <a16:colId xmlns:a16="http://schemas.microsoft.com/office/drawing/2014/main" val="1068601025"/>
                    </a:ext>
                  </a:extLst>
                </a:gridCol>
                <a:gridCol w="2940046">
                  <a:extLst>
                    <a:ext uri="{9D8B030D-6E8A-4147-A177-3AD203B41FA5}">
                      <a16:colId xmlns:a16="http://schemas.microsoft.com/office/drawing/2014/main" val="4272898320"/>
                    </a:ext>
                  </a:extLst>
                </a:gridCol>
                <a:gridCol w="3720079">
                  <a:extLst>
                    <a:ext uri="{9D8B030D-6E8A-4147-A177-3AD203B41FA5}">
                      <a16:colId xmlns:a16="http://schemas.microsoft.com/office/drawing/2014/main" val="3601855302"/>
                    </a:ext>
                  </a:extLst>
                </a:gridCol>
              </a:tblGrid>
              <a:tr h="226795">
                <a:tc gridSpan="3">
                  <a:txBody>
                    <a:bodyPr/>
                    <a:lstStyle/>
                    <a:p>
                      <a:pPr marL="0" marR="0" algn="ctr">
                        <a:lnSpc>
                          <a:spcPct val="115000"/>
                        </a:lnSpc>
                        <a:spcBef>
                          <a:spcPts val="0"/>
                        </a:spcBef>
                        <a:spcAft>
                          <a:spcPts val="0"/>
                        </a:spcAft>
                      </a:pPr>
                      <a:r>
                        <a:rPr lang="en-GB" sz="1600" b="1" dirty="0" err="1">
                          <a:solidFill>
                            <a:schemeClr val="bg1"/>
                          </a:solidFill>
                          <a:effectLst/>
                          <a:latin typeface="Century Gothic" panose="020B0502020202020204" pitchFamily="34" charset="0"/>
                        </a:rPr>
                        <a:t>Implementação</a:t>
                      </a:r>
                      <a:r>
                        <a:rPr lang="en-GB" sz="1600" b="1" dirty="0">
                          <a:solidFill>
                            <a:schemeClr val="bg1"/>
                          </a:solidFill>
                          <a:effectLst/>
                          <a:latin typeface="Century Gothic" panose="020B0502020202020204" pitchFamily="34" charset="0"/>
                        </a:rPr>
                        <a:t> de </a:t>
                      </a:r>
                      <a:r>
                        <a:rPr lang="en-GB" sz="1600" b="1" dirty="0" err="1">
                          <a:solidFill>
                            <a:schemeClr val="bg1"/>
                          </a:solidFill>
                          <a:effectLst/>
                          <a:latin typeface="Century Gothic" panose="020B0502020202020204" pitchFamily="34" charset="0"/>
                        </a:rPr>
                        <a:t>uma</a:t>
                      </a:r>
                      <a:r>
                        <a:rPr lang="en-GB" sz="1600" b="1" dirty="0">
                          <a:solidFill>
                            <a:schemeClr val="bg1"/>
                          </a:solidFill>
                          <a:effectLst/>
                          <a:latin typeface="Century Gothic" panose="020B0502020202020204" pitchFamily="34" charset="0"/>
                        </a:rPr>
                        <a:t> </a:t>
                      </a:r>
                      <a:r>
                        <a:rPr lang="en-GB" sz="1600" b="1" dirty="0" err="1">
                          <a:solidFill>
                            <a:schemeClr val="bg1"/>
                          </a:solidFill>
                          <a:effectLst/>
                          <a:latin typeface="Century Gothic" panose="020B0502020202020204" pitchFamily="34" charset="0"/>
                        </a:rPr>
                        <a:t>abordagem</a:t>
                      </a:r>
                      <a:r>
                        <a:rPr lang="en-GB" sz="1600" b="1" dirty="0">
                          <a:solidFill>
                            <a:schemeClr val="bg1"/>
                          </a:solidFill>
                          <a:effectLst/>
                          <a:latin typeface="Century Gothic" panose="020B0502020202020204" pitchFamily="34" charset="0"/>
                        </a:rPr>
                        <a:t> de </a:t>
                      </a:r>
                      <a:r>
                        <a:rPr lang="en-GB" sz="1600" b="1" dirty="0" err="1">
                          <a:solidFill>
                            <a:schemeClr val="bg1"/>
                          </a:solidFill>
                          <a:effectLst/>
                          <a:latin typeface="Century Gothic" panose="020B0502020202020204" pitchFamily="34" charset="0"/>
                        </a:rPr>
                        <a:t>recuperação</a:t>
                      </a:r>
                      <a:r>
                        <a:rPr lang="en-GB" sz="1600" b="1" dirty="0">
                          <a:solidFill>
                            <a:schemeClr val="bg1"/>
                          </a:solidFill>
                          <a:effectLst/>
                          <a:latin typeface="Century Gothic" panose="020B0502020202020204" pitchFamily="34" charset="0"/>
                        </a:rPr>
                        <a:t> no </a:t>
                      </a:r>
                      <a:r>
                        <a:rPr lang="en-GB" sz="1600" b="1" dirty="0" err="1">
                          <a:solidFill>
                            <a:schemeClr val="bg1"/>
                          </a:solidFill>
                          <a:effectLst/>
                          <a:latin typeface="Century Gothic" panose="020B0502020202020204" pitchFamily="34" charset="0"/>
                        </a:rPr>
                        <a:t>serviço</a:t>
                      </a:r>
                      <a:r>
                        <a:rPr lang="en-GB" sz="1600" b="1" dirty="0">
                          <a:solidFill>
                            <a:schemeClr val="bg1"/>
                          </a:solidFill>
                          <a:effectLst/>
                          <a:latin typeface="Century Gothic" panose="020B0502020202020204" pitchFamily="34" charset="0"/>
                        </a:rPr>
                        <a:t> X</a:t>
                      </a:r>
                      <a:endParaRPr lang="en-CH" sz="16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103414" marR="103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CH"/>
                    </a:p>
                  </a:txBody>
                  <a:tcPr/>
                </a:tc>
                <a:tc hMerge="1">
                  <a:txBody>
                    <a:bodyPr/>
                    <a:lstStyle/>
                    <a:p>
                      <a:endParaRPr lang="en-CH"/>
                    </a:p>
                  </a:txBody>
                  <a:tcPr/>
                </a:tc>
                <a:extLst>
                  <a:ext uri="{0D108BD9-81ED-4DB2-BD59-A6C34878D82A}">
                    <a16:rowId xmlns:a16="http://schemas.microsoft.com/office/drawing/2014/main" val="1883210349"/>
                  </a:ext>
                </a:extLst>
              </a:tr>
              <a:tr h="212599">
                <a:tc>
                  <a:txBody>
                    <a:bodyPr/>
                    <a:lstStyle/>
                    <a:p>
                      <a:pPr marL="0" marR="0" algn="ctr">
                        <a:lnSpc>
                          <a:spcPct val="115000"/>
                        </a:lnSpc>
                        <a:spcBef>
                          <a:spcPts val="0"/>
                        </a:spcBef>
                        <a:spcAft>
                          <a:spcPts val="0"/>
                        </a:spcAft>
                      </a:pPr>
                      <a:r>
                        <a:rPr lang="en-GB" sz="1500" b="1" dirty="0">
                          <a:effectLst/>
                          <a:latin typeface="Century Gothic" panose="020B0502020202020204" pitchFamily="34" charset="0"/>
                        </a:rPr>
                        <a:t>A</a:t>
                      </a:r>
                      <a:endParaRPr lang="en-CH" sz="1500" b="1">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103414" marR="103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en-GB" sz="1500" b="1" dirty="0">
                          <a:effectLst/>
                          <a:latin typeface="Century Gothic" panose="020B0502020202020204" pitchFamily="34" charset="0"/>
                        </a:rPr>
                        <a:t>B</a:t>
                      </a:r>
                      <a:endParaRPr lang="en-CH" sz="1500" b="1">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103414" marR="103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en-GB" sz="1500" b="1" dirty="0">
                          <a:effectLst/>
                          <a:latin typeface="Century Gothic" panose="020B0502020202020204" pitchFamily="34" charset="0"/>
                        </a:rPr>
                        <a:t>C</a:t>
                      </a:r>
                      <a:endParaRPr lang="en-CH" sz="1500" b="1" dirty="0">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103414" marR="1034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3807168581"/>
                  </a:ext>
                </a:extLst>
              </a:tr>
              <a:tr h="688698">
                <a:tc>
                  <a:txBody>
                    <a:bodyPr/>
                    <a:lstStyle/>
                    <a:p>
                      <a:pPr marL="0" marR="0" algn="ctr">
                        <a:lnSpc>
                          <a:spcPct val="115000"/>
                        </a:lnSpc>
                        <a:spcBef>
                          <a:spcPts val="0"/>
                        </a:spcBef>
                        <a:spcAft>
                          <a:spcPts val="0"/>
                        </a:spcAft>
                      </a:pPr>
                      <a:r>
                        <a:rPr lang="en-GB" sz="1500" b="1" dirty="0" err="1">
                          <a:effectLst/>
                          <a:latin typeface="+mj-lt"/>
                        </a:rPr>
                        <a:t>Mudanças</a:t>
                      </a:r>
                      <a:r>
                        <a:rPr lang="en-GB" sz="1500" b="1" dirty="0">
                          <a:effectLst/>
                          <a:latin typeface="+mj-lt"/>
                        </a:rPr>
                        <a:t> </a:t>
                      </a:r>
                      <a:r>
                        <a:rPr lang="en-GB" sz="1500" b="1" dirty="0" err="1">
                          <a:effectLst/>
                          <a:latin typeface="+mj-lt"/>
                        </a:rPr>
                        <a:t>na</a:t>
                      </a:r>
                      <a:r>
                        <a:rPr lang="en-GB" sz="1500" b="1" dirty="0">
                          <a:effectLst/>
                          <a:latin typeface="+mj-lt"/>
                        </a:rPr>
                        <a:t> equipe e </a:t>
                      </a:r>
                      <a:r>
                        <a:rPr lang="en-GB" sz="1500" b="1" dirty="0" err="1">
                          <a:effectLst/>
                          <a:latin typeface="+mj-lt"/>
                        </a:rPr>
                        <a:t>nas</a:t>
                      </a:r>
                      <a:r>
                        <a:rPr lang="en-GB" sz="1500" b="1" dirty="0">
                          <a:effectLst/>
                          <a:latin typeface="+mj-lt"/>
                        </a:rPr>
                        <a:t> </a:t>
                      </a:r>
                      <a:r>
                        <a:rPr lang="en-GB" sz="1500" b="1" dirty="0" err="1">
                          <a:effectLst/>
                          <a:latin typeface="+mj-lt"/>
                        </a:rPr>
                        <a:t>práticas</a:t>
                      </a:r>
                      <a:r>
                        <a:rPr lang="en-GB" sz="1500" b="1" dirty="0">
                          <a:effectLst/>
                          <a:latin typeface="+mj-lt"/>
                        </a:rPr>
                        <a:t> de </a:t>
                      </a:r>
                      <a:r>
                        <a:rPr lang="en-GB" sz="1500" b="1" dirty="0" err="1">
                          <a:effectLst/>
                          <a:latin typeface="+mj-lt"/>
                        </a:rPr>
                        <a:t>atendimento</a:t>
                      </a:r>
                      <a:r>
                        <a:rPr lang="en-GB" sz="1500" b="1" dirty="0">
                          <a:effectLst/>
                          <a:latin typeface="+mj-lt"/>
                        </a:rPr>
                        <a:t> para </a:t>
                      </a:r>
                      <a:r>
                        <a:rPr lang="en-GB" sz="1500" b="1" dirty="0" err="1">
                          <a:effectLst/>
                          <a:latin typeface="+mj-lt"/>
                        </a:rPr>
                        <a:t>apoiar</a:t>
                      </a:r>
                      <a:r>
                        <a:rPr lang="en-GB" sz="1500" b="1" dirty="0">
                          <a:effectLst/>
                          <a:latin typeface="+mj-lt"/>
                        </a:rPr>
                        <a:t> </a:t>
                      </a:r>
                      <a:r>
                        <a:rPr lang="en-GB" sz="1500" b="1" dirty="0" err="1">
                          <a:effectLst/>
                          <a:latin typeface="+mj-lt"/>
                        </a:rPr>
                        <a:t>uma</a:t>
                      </a:r>
                      <a:r>
                        <a:rPr lang="en-GB" sz="1500" b="1" dirty="0">
                          <a:effectLst/>
                          <a:latin typeface="+mj-lt"/>
                        </a:rPr>
                        <a:t> </a:t>
                      </a:r>
                      <a:r>
                        <a:rPr lang="en-GB" sz="1500" b="1" dirty="0" err="1">
                          <a:effectLst/>
                          <a:latin typeface="+mj-lt"/>
                        </a:rPr>
                        <a:t>abordagem</a:t>
                      </a:r>
                      <a:r>
                        <a:rPr lang="en-GB" sz="1500" b="1" dirty="0">
                          <a:effectLst/>
                          <a:latin typeface="+mj-lt"/>
                        </a:rPr>
                        <a:t> de </a:t>
                      </a:r>
                      <a:r>
                        <a:rPr lang="en-GB" sz="1500" b="1" dirty="0" err="1">
                          <a:effectLst/>
                          <a:latin typeface="+mj-lt"/>
                        </a:rPr>
                        <a:t>recuperação</a:t>
                      </a:r>
                      <a:endParaRPr lang="en-CH" sz="1500" b="1">
                        <a:solidFill>
                          <a:srgbClr val="943634"/>
                        </a:solidFill>
                        <a:effectLst/>
                        <a:latin typeface="+mj-lt"/>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500" b="1" dirty="0" err="1">
                          <a:effectLst/>
                          <a:latin typeface="+mj-lt"/>
                        </a:rPr>
                        <a:t>Possíveis</a:t>
                      </a:r>
                      <a:r>
                        <a:rPr lang="en-GB" sz="1500" b="1" dirty="0">
                          <a:effectLst/>
                          <a:latin typeface="+mj-lt"/>
                        </a:rPr>
                        <a:t> </a:t>
                      </a:r>
                      <a:r>
                        <a:rPr lang="en-GB" sz="1500" b="1" dirty="0" err="1">
                          <a:effectLst/>
                          <a:latin typeface="+mj-lt"/>
                        </a:rPr>
                        <a:t>barreiras</a:t>
                      </a:r>
                      <a:endParaRPr lang="en-CH" sz="1500" b="1">
                        <a:solidFill>
                          <a:srgbClr val="943634"/>
                        </a:solidFill>
                        <a:effectLst/>
                        <a:latin typeface="+mj-lt"/>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500" b="1" dirty="0">
                          <a:effectLst/>
                          <a:latin typeface="+mj-lt"/>
                        </a:rPr>
                        <a:t>Passos para </a:t>
                      </a:r>
                      <a:r>
                        <a:rPr lang="en-GB" sz="1500" b="1" dirty="0" err="1">
                          <a:effectLst/>
                          <a:latin typeface="+mj-lt"/>
                        </a:rPr>
                        <a:t>superar</a:t>
                      </a:r>
                      <a:r>
                        <a:rPr lang="en-GB" sz="1500" b="1" dirty="0">
                          <a:effectLst/>
                          <a:latin typeface="+mj-lt"/>
                        </a:rPr>
                        <a:t> as </a:t>
                      </a:r>
                      <a:r>
                        <a:rPr lang="en-GB" sz="1500" b="1" dirty="0" err="1">
                          <a:effectLst/>
                          <a:latin typeface="+mj-lt"/>
                        </a:rPr>
                        <a:t>barreiras</a:t>
                      </a:r>
                      <a:endParaRPr lang="en-CH" sz="1500" b="1" dirty="0">
                        <a:solidFill>
                          <a:srgbClr val="943634"/>
                        </a:solidFill>
                        <a:effectLst/>
                        <a:latin typeface="+mj-lt"/>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1707162"/>
                  </a:ext>
                </a:extLst>
              </a:tr>
              <a:tr h="2995425">
                <a:tc>
                  <a:txBody>
                    <a:bodyPr/>
                    <a:lstStyle/>
                    <a:p>
                      <a:pPr marL="0" marR="0" algn="just">
                        <a:lnSpc>
                          <a:spcPct val="100000"/>
                        </a:lnSpc>
                        <a:spcBef>
                          <a:spcPts val="0"/>
                        </a:spcBef>
                        <a:spcAft>
                          <a:spcPts val="0"/>
                        </a:spcAft>
                      </a:pPr>
                      <a:r>
                        <a:rPr lang="en-GB" sz="1400" b="1" dirty="0" err="1">
                          <a:effectLst/>
                          <a:latin typeface="+mj-lt"/>
                        </a:rPr>
                        <a:t>Exemplo</a:t>
                      </a:r>
                      <a:r>
                        <a:rPr lang="en-GB" sz="1400" b="1" dirty="0">
                          <a:effectLst/>
                          <a:latin typeface="+mj-lt"/>
                        </a:rPr>
                        <a:t> 5: </a:t>
                      </a:r>
                      <a:r>
                        <a:rPr lang="en-GB" sz="1400" b="1" dirty="0" err="1">
                          <a:effectLst/>
                          <a:latin typeface="+mj-lt"/>
                        </a:rPr>
                        <a:t>Elabore</a:t>
                      </a:r>
                      <a:r>
                        <a:rPr lang="en-GB" sz="1400" b="1" dirty="0">
                          <a:effectLst/>
                          <a:latin typeface="+mj-lt"/>
                        </a:rPr>
                        <a:t> um </a:t>
                      </a:r>
                      <a:r>
                        <a:rPr lang="en-GB" sz="1400" b="1" dirty="0" err="1">
                          <a:effectLst/>
                          <a:latin typeface="+mj-lt"/>
                        </a:rPr>
                        <a:t>livreto</a:t>
                      </a:r>
                      <a:r>
                        <a:rPr lang="en-GB" sz="1400" b="1" dirty="0">
                          <a:effectLst/>
                          <a:latin typeface="+mj-lt"/>
                        </a:rPr>
                        <a:t> </a:t>
                      </a:r>
                      <a:r>
                        <a:rPr lang="en-GB" sz="1400" b="1" dirty="0" err="1">
                          <a:effectLst/>
                          <a:latin typeface="+mj-lt"/>
                        </a:rPr>
                        <a:t>ou</a:t>
                      </a:r>
                      <a:r>
                        <a:rPr lang="en-GB" sz="1400" b="1" dirty="0">
                          <a:effectLst/>
                          <a:latin typeface="+mj-lt"/>
                        </a:rPr>
                        <a:t> </a:t>
                      </a:r>
                      <a:r>
                        <a:rPr lang="en-GB" sz="1400" b="1" dirty="0" err="1">
                          <a:effectLst/>
                          <a:latin typeface="+mj-lt"/>
                        </a:rPr>
                        <a:t>planilha</a:t>
                      </a:r>
                      <a:r>
                        <a:rPr lang="en-GB" sz="1400" b="1" dirty="0">
                          <a:effectLst/>
                          <a:latin typeface="+mj-lt"/>
                        </a:rPr>
                        <a:t> </a:t>
                      </a:r>
                      <a:r>
                        <a:rPr lang="en-GB" sz="1400" b="1" dirty="0" err="1">
                          <a:effectLst/>
                          <a:latin typeface="+mj-lt"/>
                        </a:rPr>
                        <a:t>sobre</a:t>
                      </a:r>
                      <a:r>
                        <a:rPr lang="en-GB" sz="1400" b="1" dirty="0">
                          <a:effectLst/>
                          <a:latin typeface="+mj-lt"/>
                        </a:rPr>
                        <a:t> </a:t>
                      </a:r>
                      <a:r>
                        <a:rPr lang="en-GB" sz="1400" b="1" dirty="0" err="1">
                          <a:effectLst/>
                          <a:latin typeface="+mj-lt"/>
                        </a:rPr>
                        <a:t>os</a:t>
                      </a:r>
                      <a:r>
                        <a:rPr lang="en-GB" sz="1400" b="1" dirty="0">
                          <a:effectLst/>
                          <a:latin typeface="+mj-lt"/>
                        </a:rPr>
                        <a:t> </a:t>
                      </a:r>
                      <a:r>
                        <a:rPr lang="en-GB" sz="1400" b="1" dirty="0" err="1">
                          <a:effectLst/>
                          <a:latin typeface="+mj-lt"/>
                        </a:rPr>
                        <a:t>recursos</a:t>
                      </a:r>
                      <a:r>
                        <a:rPr lang="en-GB" sz="1400" b="1" dirty="0">
                          <a:effectLst/>
                          <a:latin typeface="+mj-lt"/>
                        </a:rPr>
                        <a:t> e </a:t>
                      </a:r>
                      <a:r>
                        <a:rPr lang="en-GB" sz="1400" b="1" dirty="0" err="1">
                          <a:effectLst/>
                          <a:latin typeface="+mj-lt"/>
                        </a:rPr>
                        <a:t>organizações</a:t>
                      </a:r>
                      <a:r>
                        <a:rPr lang="en-GB" sz="1400" b="1" dirty="0">
                          <a:effectLst/>
                          <a:latin typeface="+mj-lt"/>
                        </a:rPr>
                        <a:t> </a:t>
                      </a:r>
                      <a:r>
                        <a:rPr lang="en-GB" sz="1400" b="1" dirty="0" err="1">
                          <a:effectLst/>
                          <a:latin typeface="+mj-lt"/>
                        </a:rPr>
                        <a:t>disponíveis</a:t>
                      </a:r>
                      <a:r>
                        <a:rPr lang="en-GB" sz="1400" b="1" dirty="0">
                          <a:effectLst/>
                          <a:latin typeface="+mj-lt"/>
                        </a:rPr>
                        <a:t> </a:t>
                      </a:r>
                      <a:r>
                        <a:rPr lang="en-GB" sz="1400" b="1" dirty="0" err="1">
                          <a:effectLst/>
                          <a:latin typeface="+mj-lt"/>
                        </a:rPr>
                        <a:t>na</a:t>
                      </a:r>
                      <a:r>
                        <a:rPr lang="en-GB" sz="1400" b="1" dirty="0">
                          <a:effectLst/>
                          <a:latin typeface="+mj-lt"/>
                        </a:rPr>
                        <a:t> </a:t>
                      </a:r>
                      <a:r>
                        <a:rPr lang="en-GB" sz="1400" b="1" dirty="0" err="1">
                          <a:effectLst/>
                          <a:latin typeface="+mj-lt"/>
                        </a:rPr>
                        <a:t>comunidade</a:t>
                      </a:r>
                      <a:r>
                        <a:rPr lang="en-GB" sz="1400" b="1" dirty="0">
                          <a:effectLst/>
                          <a:latin typeface="+mj-lt"/>
                        </a:rPr>
                        <a:t> (</a:t>
                      </a:r>
                      <a:r>
                        <a:rPr lang="en-GB" sz="1400" b="1" dirty="0" err="1">
                          <a:effectLst/>
                          <a:latin typeface="+mj-lt"/>
                        </a:rPr>
                        <a:t>por</a:t>
                      </a:r>
                      <a:r>
                        <a:rPr lang="en-GB" sz="1400" b="1" dirty="0">
                          <a:effectLst/>
                          <a:latin typeface="+mj-lt"/>
                        </a:rPr>
                        <a:t> </a:t>
                      </a:r>
                      <a:r>
                        <a:rPr lang="en-GB" sz="1400" b="1" dirty="0" err="1">
                          <a:effectLst/>
                          <a:latin typeface="+mj-lt"/>
                        </a:rPr>
                        <a:t>exemplo</a:t>
                      </a:r>
                      <a:r>
                        <a:rPr lang="en-GB" sz="1400" b="1" dirty="0">
                          <a:effectLst/>
                          <a:latin typeface="+mj-lt"/>
                        </a:rPr>
                        <a:t>, </a:t>
                      </a:r>
                      <a:r>
                        <a:rPr lang="en-GB" sz="1400" b="1" dirty="0" err="1">
                          <a:effectLst/>
                          <a:latin typeface="+mj-lt"/>
                        </a:rPr>
                        <a:t>programas</a:t>
                      </a:r>
                      <a:r>
                        <a:rPr lang="en-GB" sz="1400" b="1" dirty="0">
                          <a:effectLst/>
                          <a:latin typeface="+mj-lt"/>
                        </a:rPr>
                        <a:t> de </a:t>
                      </a:r>
                      <a:r>
                        <a:rPr lang="en-GB" sz="1400" b="1" dirty="0" err="1">
                          <a:effectLst/>
                          <a:latin typeface="+mj-lt"/>
                        </a:rPr>
                        <a:t>geração</a:t>
                      </a:r>
                      <a:r>
                        <a:rPr lang="en-GB" sz="1400" b="1" dirty="0">
                          <a:effectLst/>
                          <a:latin typeface="+mj-lt"/>
                        </a:rPr>
                        <a:t> de </a:t>
                      </a:r>
                      <a:r>
                        <a:rPr lang="en-GB" sz="1400" b="1" dirty="0" err="1">
                          <a:effectLst/>
                          <a:latin typeface="+mj-lt"/>
                        </a:rPr>
                        <a:t>renda</a:t>
                      </a:r>
                      <a:r>
                        <a:rPr lang="en-GB" sz="1400" b="1" dirty="0">
                          <a:effectLst/>
                          <a:latin typeface="+mj-lt"/>
                        </a:rPr>
                        <a:t> </a:t>
                      </a:r>
                      <a:r>
                        <a:rPr lang="en-GB" sz="1400" b="1" dirty="0" err="1">
                          <a:effectLst/>
                          <a:latin typeface="+mj-lt"/>
                        </a:rPr>
                        <a:t>em</a:t>
                      </a:r>
                      <a:r>
                        <a:rPr lang="en-GB" sz="1400" b="1" dirty="0">
                          <a:effectLst/>
                          <a:latin typeface="+mj-lt"/>
                        </a:rPr>
                        <a:t> ONGs da </a:t>
                      </a:r>
                      <a:r>
                        <a:rPr lang="en-GB" sz="1400" b="1" dirty="0" err="1">
                          <a:effectLst/>
                          <a:latin typeface="+mj-lt"/>
                        </a:rPr>
                        <a:t>comunidade</a:t>
                      </a:r>
                      <a:r>
                        <a:rPr lang="en-GB" sz="1400" b="1" dirty="0">
                          <a:effectLst/>
                          <a:latin typeface="+mj-lt"/>
                        </a:rPr>
                        <a:t>; </a:t>
                      </a:r>
                      <a:r>
                        <a:rPr lang="en-GB" sz="1400" b="1" dirty="0" err="1">
                          <a:effectLst/>
                          <a:latin typeface="+mj-lt"/>
                        </a:rPr>
                        <a:t>órgãos</a:t>
                      </a:r>
                      <a:r>
                        <a:rPr lang="en-GB" sz="1400" b="1" dirty="0">
                          <a:effectLst/>
                          <a:latin typeface="+mj-lt"/>
                        </a:rPr>
                        <a:t> </a:t>
                      </a:r>
                      <a:r>
                        <a:rPr lang="en-GB" sz="1400" b="1" dirty="0" err="1">
                          <a:effectLst/>
                          <a:latin typeface="+mj-lt"/>
                        </a:rPr>
                        <a:t>governamentais</a:t>
                      </a:r>
                      <a:r>
                        <a:rPr lang="en-GB" sz="1400" b="1" dirty="0">
                          <a:effectLst/>
                          <a:latin typeface="+mj-lt"/>
                        </a:rPr>
                        <a:t> que </a:t>
                      </a:r>
                      <a:r>
                        <a:rPr lang="en-GB" sz="1400" b="1" dirty="0" err="1">
                          <a:effectLst/>
                          <a:latin typeface="+mj-lt"/>
                        </a:rPr>
                        <a:t>prestam</a:t>
                      </a:r>
                      <a:r>
                        <a:rPr lang="en-GB" sz="1400" b="1" dirty="0">
                          <a:effectLst/>
                          <a:latin typeface="+mj-lt"/>
                        </a:rPr>
                        <a:t> </a:t>
                      </a:r>
                      <a:r>
                        <a:rPr lang="en-GB" sz="1400" b="1" dirty="0" err="1">
                          <a:effectLst/>
                          <a:latin typeface="+mj-lt"/>
                        </a:rPr>
                        <a:t>serviços</a:t>
                      </a:r>
                      <a:r>
                        <a:rPr lang="en-GB" sz="1400" b="1" dirty="0">
                          <a:effectLst/>
                          <a:latin typeface="+mj-lt"/>
                        </a:rPr>
                        <a:t> </a:t>
                      </a:r>
                      <a:r>
                        <a:rPr lang="en-GB" sz="1400" b="1" dirty="0" err="1">
                          <a:effectLst/>
                          <a:latin typeface="+mj-lt"/>
                        </a:rPr>
                        <a:t>sociais</a:t>
                      </a:r>
                      <a:r>
                        <a:rPr lang="en-GB" sz="1400" b="1" dirty="0">
                          <a:effectLst/>
                          <a:latin typeface="+mj-lt"/>
                        </a:rPr>
                        <a:t>, </a:t>
                      </a:r>
                      <a:r>
                        <a:rPr lang="en-GB" sz="1400" b="1" dirty="0" err="1">
                          <a:effectLst/>
                          <a:latin typeface="+mj-lt"/>
                        </a:rPr>
                        <a:t>como</a:t>
                      </a:r>
                      <a:r>
                        <a:rPr lang="en-GB" sz="1400" b="1" dirty="0">
                          <a:effectLst/>
                          <a:latin typeface="+mj-lt"/>
                        </a:rPr>
                        <a:t> </a:t>
                      </a:r>
                      <a:r>
                        <a:rPr lang="en-GB" sz="1400" b="1" dirty="0" err="1">
                          <a:effectLst/>
                          <a:latin typeface="+mj-lt"/>
                        </a:rPr>
                        <a:t>moradia</a:t>
                      </a:r>
                      <a:r>
                        <a:rPr lang="en-GB" sz="1400" b="1" dirty="0">
                          <a:effectLst/>
                          <a:latin typeface="+mj-lt"/>
                        </a:rPr>
                        <a:t>, </a:t>
                      </a:r>
                      <a:r>
                        <a:rPr lang="en-GB" sz="1400" b="1" dirty="0" err="1">
                          <a:effectLst/>
                          <a:latin typeface="+mj-lt"/>
                        </a:rPr>
                        <a:t>alimentação</a:t>
                      </a:r>
                      <a:r>
                        <a:rPr lang="en-GB" sz="1400" b="1" dirty="0">
                          <a:effectLst/>
                          <a:latin typeface="+mj-lt"/>
                        </a:rPr>
                        <a:t> </a:t>
                      </a:r>
                      <a:r>
                        <a:rPr lang="en-GB" sz="1400" b="1" dirty="0" err="1">
                          <a:effectLst/>
                          <a:latin typeface="+mj-lt"/>
                        </a:rPr>
                        <a:t>ou</a:t>
                      </a:r>
                      <a:r>
                        <a:rPr lang="en-GB" sz="1400" b="1" dirty="0">
                          <a:effectLst/>
                          <a:latin typeface="+mj-lt"/>
                        </a:rPr>
                        <a:t> outros </a:t>
                      </a:r>
                      <a:r>
                        <a:rPr lang="en-GB" sz="1400" b="1" dirty="0" err="1">
                          <a:effectLst/>
                          <a:latin typeface="+mj-lt"/>
                        </a:rPr>
                        <a:t>subsídios</a:t>
                      </a:r>
                      <a:r>
                        <a:rPr lang="en-GB" sz="1400" b="1" dirty="0">
                          <a:effectLst/>
                          <a:latin typeface="+mj-lt"/>
                        </a:rPr>
                        <a:t>; </a:t>
                      </a:r>
                      <a:r>
                        <a:rPr lang="en-GB" sz="1400" b="1" dirty="0" err="1">
                          <a:effectLst/>
                          <a:latin typeface="+mj-lt"/>
                        </a:rPr>
                        <a:t>oportunidades</a:t>
                      </a:r>
                      <a:r>
                        <a:rPr lang="en-GB" sz="1400" b="1" dirty="0">
                          <a:effectLst/>
                          <a:latin typeface="+mj-lt"/>
                        </a:rPr>
                        <a:t> de </a:t>
                      </a:r>
                      <a:r>
                        <a:rPr lang="en-GB" sz="1400" b="1" dirty="0" err="1">
                          <a:effectLst/>
                          <a:latin typeface="+mj-lt"/>
                        </a:rPr>
                        <a:t>educação</a:t>
                      </a:r>
                      <a:r>
                        <a:rPr lang="en-GB" sz="1400" b="1" dirty="0">
                          <a:effectLst/>
                          <a:latin typeface="+mj-lt"/>
                        </a:rPr>
                        <a:t> e </a:t>
                      </a:r>
                      <a:r>
                        <a:rPr lang="en-GB" sz="1400" b="1" dirty="0" err="1">
                          <a:effectLst/>
                          <a:latin typeface="+mj-lt"/>
                        </a:rPr>
                        <a:t>treinamento</a:t>
                      </a:r>
                      <a:r>
                        <a:rPr lang="en-GB" sz="1400" b="1" dirty="0">
                          <a:effectLst/>
                          <a:latin typeface="+mj-lt"/>
                        </a:rPr>
                        <a:t> </a:t>
                      </a:r>
                      <a:r>
                        <a:rPr lang="en-GB" sz="1400" b="1" dirty="0" err="1">
                          <a:effectLst/>
                          <a:latin typeface="+mj-lt"/>
                        </a:rPr>
                        <a:t>profissionalizante</a:t>
                      </a:r>
                      <a:r>
                        <a:rPr lang="en-GB" sz="1400" b="1" dirty="0">
                          <a:effectLst/>
                          <a:latin typeface="+mj-lt"/>
                        </a:rPr>
                        <a:t>; </a:t>
                      </a:r>
                      <a:r>
                        <a:rPr lang="en-GB" sz="1400" b="1" dirty="0" err="1">
                          <a:effectLst/>
                          <a:latin typeface="+mj-lt"/>
                        </a:rPr>
                        <a:t>grupos</a:t>
                      </a:r>
                      <a:r>
                        <a:rPr lang="en-GB" sz="1400" b="1" dirty="0">
                          <a:effectLst/>
                          <a:latin typeface="+mj-lt"/>
                        </a:rPr>
                        <a:t> de </a:t>
                      </a:r>
                      <a:r>
                        <a:rPr lang="en-GB" sz="1400" b="1" dirty="0" err="1">
                          <a:effectLst/>
                          <a:latin typeface="+mj-lt"/>
                        </a:rPr>
                        <a:t>apoio</a:t>
                      </a:r>
                      <a:r>
                        <a:rPr lang="en-GB" sz="1400" b="1" dirty="0">
                          <a:effectLst/>
                          <a:latin typeface="+mj-lt"/>
                        </a:rPr>
                        <a:t> entre pares; </a:t>
                      </a:r>
                      <a:r>
                        <a:rPr lang="en-GB" sz="1400" b="1" dirty="0" err="1">
                          <a:effectLst/>
                          <a:latin typeface="+mj-lt"/>
                        </a:rPr>
                        <a:t>programas</a:t>
                      </a:r>
                      <a:r>
                        <a:rPr lang="en-GB" sz="1400" b="1" dirty="0">
                          <a:effectLst/>
                          <a:latin typeface="+mj-lt"/>
                        </a:rPr>
                        <a:t>, </a:t>
                      </a:r>
                      <a:r>
                        <a:rPr lang="en-GB" sz="1400" b="1" dirty="0" err="1">
                          <a:effectLst/>
                          <a:latin typeface="+mj-lt"/>
                        </a:rPr>
                        <a:t>atividades</a:t>
                      </a:r>
                      <a:r>
                        <a:rPr lang="en-GB" sz="1400" b="1" dirty="0">
                          <a:effectLst/>
                          <a:latin typeface="+mj-lt"/>
                        </a:rPr>
                        <a:t> e </a:t>
                      </a:r>
                      <a:r>
                        <a:rPr lang="en-GB" sz="1400" b="1" dirty="0" err="1">
                          <a:effectLst/>
                          <a:latin typeface="+mj-lt"/>
                        </a:rPr>
                        <a:t>eventos</a:t>
                      </a:r>
                      <a:r>
                        <a:rPr lang="en-GB" sz="1400" b="1" dirty="0">
                          <a:effectLst/>
                          <a:latin typeface="+mj-lt"/>
                        </a:rPr>
                        <a:t> </a:t>
                      </a:r>
                      <a:r>
                        <a:rPr lang="en-GB" sz="1400" b="1" dirty="0" err="1">
                          <a:effectLst/>
                          <a:latin typeface="+mj-lt"/>
                        </a:rPr>
                        <a:t>sociais</a:t>
                      </a:r>
                      <a:r>
                        <a:rPr lang="en-GB" sz="1400" b="1" dirty="0">
                          <a:effectLst/>
                          <a:latin typeface="+mj-lt"/>
                        </a:rPr>
                        <a:t> e </a:t>
                      </a:r>
                      <a:r>
                        <a:rPr lang="en-GB" sz="1400" b="1" dirty="0" err="1">
                          <a:effectLst/>
                          <a:latin typeface="+mj-lt"/>
                        </a:rPr>
                        <a:t>culturais</a:t>
                      </a:r>
                      <a:r>
                        <a:rPr lang="en-GB" sz="1400" b="1" dirty="0">
                          <a:effectLst/>
                          <a:latin typeface="+mj-lt"/>
                        </a:rPr>
                        <a:t>, etc.). O </a:t>
                      </a:r>
                      <a:r>
                        <a:rPr lang="en-GB" sz="1400" b="1" dirty="0" err="1">
                          <a:effectLst/>
                          <a:latin typeface="+mj-lt"/>
                        </a:rPr>
                        <a:t>livreto</a:t>
                      </a:r>
                      <a:r>
                        <a:rPr lang="en-GB" sz="1400" b="1" dirty="0">
                          <a:effectLst/>
                          <a:latin typeface="+mj-lt"/>
                        </a:rPr>
                        <a:t> </a:t>
                      </a:r>
                      <a:r>
                        <a:rPr lang="en-GB" sz="1400" b="1" dirty="0" err="1">
                          <a:effectLst/>
                          <a:latin typeface="+mj-lt"/>
                        </a:rPr>
                        <a:t>pode</a:t>
                      </a:r>
                      <a:r>
                        <a:rPr lang="en-GB" sz="1400" b="1" dirty="0">
                          <a:effectLst/>
                          <a:latin typeface="+mj-lt"/>
                        </a:rPr>
                        <a:t> ser </a:t>
                      </a:r>
                      <a:r>
                        <a:rPr lang="en-GB" sz="1400" b="1" dirty="0" err="1">
                          <a:effectLst/>
                          <a:latin typeface="+mj-lt"/>
                        </a:rPr>
                        <a:t>facilmente</a:t>
                      </a:r>
                      <a:r>
                        <a:rPr lang="en-GB" sz="1400" b="1" dirty="0">
                          <a:effectLst/>
                          <a:latin typeface="+mj-lt"/>
                        </a:rPr>
                        <a:t> </a:t>
                      </a:r>
                      <a:r>
                        <a:rPr lang="en-GB" sz="1400" b="1" dirty="0" err="1">
                          <a:effectLst/>
                          <a:latin typeface="+mj-lt"/>
                        </a:rPr>
                        <a:t>utilizado</a:t>
                      </a:r>
                      <a:r>
                        <a:rPr lang="en-GB" sz="1400" b="1" dirty="0">
                          <a:effectLst/>
                          <a:latin typeface="+mj-lt"/>
                        </a:rPr>
                        <a:t> pela equipe </a:t>
                      </a:r>
                      <a:r>
                        <a:rPr lang="en-GB" sz="1400" b="1" dirty="0" err="1">
                          <a:effectLst/>
                          <a:latin typeface="+mj-lt"/>
                        </a:rPr>
                        <a:t>ou</a:t>
                      </a:r>
                      <a:r>
                        <a:rPr lang="en-GB" sz="1400" b="1" dirty="0">
                          <a:effectLst/>
                          <a:latin typeface="+mj-lt"/>
                        </a:rPr>
                        <a:t> </a:t>
                      </a:r>
                      <a:r>
                        <a:rPr lang="en-GB" sz="1400" b="1" dirty="0" err="1">
                          <a:effectLst/>
                          <a:latin typeface="+mj-lt"/>
                        </a:rPr>
                        <a:t>pelas</a:t>
                      </a:r>
                      <a:r>
                        <a:rPr lang="en-GB" sz="1400" b="1" dirty="0">
                          <a:effectLst/>
                          <a:latin typeface="+mj-lt"/>
                        </a:rPr>
                        <a:t> </a:t>
                      </a:r>
                      <a:r>
                        <a:rPr lang="en-GB" sz="1400" b="1" dirty="0" err="1">
                          <a:effectLst/>
                          <a:latin typeface="+mj-lt"/>
                        </a:rPr>
                        <a:t>pessoas</a:t>
                      </a:r>
                      <a:r>
                        <a:rPr lang="en-GB" sz="1400" b="1" dirty="0">
                          <a:effectLst/>
                          <a:latin typeface="+mj-lt"/>
                        </a:rPr>
                        <a:t> que </a:t>
                      </a:r>
                      <a:r>
                        <a:rPr lang="en-GB" sz="1400" b="1" dirty="0" err="1">
                          <a:effectLst/>
                          <a:latin typeface="+mj-lt"/>
                        </a:rPr>
                        <a:t>utilizam</a:t>
                      </a:r>
                      <a:r>
                        <a:rPr lang="en-GB" sz="1400" b="1" dirty="0">
                          <a:effectLst/>
                          <a:latin typeface="+mj-lt"/>
                        </a:rPr>
                        <a:t> o </a:t>
                      </a:r>
                      <a:r>
                        <a:rPr lang="en-GB" sz="1400" b="1" dirty="0" err="1">
                          <a:effectLst/>
                          <a:latin typeface="+mj-lt"/>
                        </a:rPr>
                        <a:t>serviço</a:t>
                      </a:r>
                      <a:r>
                        <a:rPr lang="en-GB" sz="1400" b="1" dirty="0">
                          <a:effectLst/>
                          <a:latin typeface="+mj-lt"/>
                        </a:rPr>
                        <a:t> para se </a:t>
                      </a:r>
                      <a:r>
                        <a:rPr lang="en-GB" sz="1400" b="1" dirty="0" err="1">
                          <a:effectLst/>
                          <a:latin typeface="+mj-lt"/>
                        </a:rPr>
                        <a:t>conectar</a:t>
                      </a:r>
                      <a:r>
                        <a:rPr lang="en-GB" sz="1400" b="1" dirty="0">
                          <a:effectLst/>
                          <a:latin typeface="+mj-lt"/>
                        </a:rPr>
                        <a:t> com outros </a:t>
                      </a:r>
                      <a:r>
                        <a:rPr lang="en-GB" sz="1400" b="1" dirty="0" err="1">
                          <a:effectLst/>
                          <a:latin typeface="+mj-lt"/>
                        </a:rPr>
                        <a:t>serviços</a:t>
                      </a:r>
                      <a:r>
                        <a:rPr lang="en-GB" sz="1400" b="1" dirty="0">
                          <a:effectLst/>
                          <a:latin typeface="+mj-lt"/>
                        </a:rPr>
                        <a:t> fora do </a:t>
                      </a:r>
                      <a:r>
                        <a:rPr lang="en-GB" sz="1400" b="1" dirty="0" err="1">
                          <a:effectLst/>
                          <a:latin typeface="+mj-lt"/>
                        </a:rPr>
                        <a:t>setor</a:t>
                      </a:r>
                      <a:r>
                        <a:rPr lang="en-GB" sz="1400" b="1" dirty="0">
                          <a:effectLst/>
                          <a:latin typeface="+mj-lt"/>
                        </a:rPr>
                        <a:t> de </a:t>
                      </a:r>
                      <a:r>
                        <a:rPr lang="en-GB" sz="1400" b="1" dirty="0" err="1">
                          <a:effectLst/>
                          <a:latin typeface="+mj-lt"/>
                        </a:rPr>
                        <a:t>saúde</a:t>
                      </a:r>
                      <a:r>
                        <a:rPr lang="en-GB" sz="1400" b="1" dirty="0">
                          <a:effectLst/>
                          <a:latin typeface="+mj-lt"/>
                        </a:rPr>
                        <a:t> mental.</a:t>
                      </a:r>
                      <a:endParaRPr lang="en-CH" sz="1400" b="1">
                        <a:solidFill>
                          <a:srgbClr val="943634"/>
                        </a:solidFill>
                        <a:effectLst/>
                        <a:latin typeface="+mj-lt"/>
                        <a:ea typeface="Calibri" panose="020F0502020204030204" pitchFamily="34" charset="0"/>
                        <a:cs typeface="Times New Roman" panose="02020603050405020304" pitchFamily="18" charset="0"/>
                      </a:endParaRPr>
                    </a:p>
                  </a:txBody>
                  <a:tcPr marL="103414" marR="1034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GB" sz="1500" dirty="0" err="1">
                          <a:effectLst/>
                          <a:latin typeface="+mj-lt"/>
                        </a:rPr>
                        <a:t>Os</a:t>
                      </a:r>
                      <a:r>
                        <a:rPr lang="en-GB" sz="1500" dirty="0">
                          <a:effectLst/>
                          <a:latin typeface="+mj-lt"/>
                        </a:rPr>
                        <a:t> </a:t>
                      </a:r>
                      <a:r>
                        <a:rPr lang="en-GB" sz="1500" dirty="0" err="1">
                          <a:effectLst/>
                          <a:latin typeface="+mj-lt"/>
                        </a:rPr>
                        <a:t>funcionários</a:t>
                      </a:r>
                      <a:r>
                        <a:rPr lang="en-GB" sz="1500" dirty="0">
                          <a:effectLst/>
                          <a:latin typeface="+mj-lt"/>
                        </a:rPr>
                        <a:t> </a:t>
                      </a:r>
                      <a:r>
                        <a:rPr lang="en-GB" sz="1500" dirty="0" err="1">
                          <a:effectLst/>
                          <a:latin typeface="+mj-lt"/>
                        </a:rPr>
                        <a:t>podem</a:t>
                      </a:r>
                      <a:r>
                        <a:rPr lang="en-GB" sz="1500" dirty="0">
                          <a:effectLst/>
                          <a:latin typeface="+mj-lt"/>
                        </a:rPr>
                        <a:t> </a:t>
                      </a:r>
                      <a:r>
                        <a:rPr lang="en-GB" sz="1500" dirty="0" err="1">
                          <a:effectLst/>
                          <a:latin typeface="+mj-lt"/>
                        </a:rPr>
                        <a:t>não</a:t>
                      </a:r>
                      <a:r>
                        <a:rPr lang="en-GB" sz="1500" dirty="0">
                          <a:effectLst/>
                          <a:latin typeface="+mj-lt"/>
                        </a:rPr>
                        <a:t> </a:t>
                      </a:r>
                      <a:r>
                        <a:rPr lang="en-GB" sz="1500" dirty="0" err="1">
                          <a:effectLst/>
                          <a:latin typeface="+mj-lt"/>
                        </a:rPr>
                        <a:t>ter</a:t>
                      </a:r>
                      <a:r>
                        <a:rPr lang="en-GB" sz="1500" dirty="0">
                          <a:effectLst/>
                          <a:latin typeface="+mj-lt"/>
                        </a:rPr>
                        <a:t> </a:t>
                      </a:r>
                      <a:r>
                        <a:rPr lang="en-GB" sz="1500" dirty="0" err="1">
                          <a:effectLst/>
                          <a:latin typeface="+mj-lt"/>
                        </a:rPr>
                        <a:t>conhecimento</a:t>
                      </a:r>
                      <a:r>
                        <a:rPr lang="en-GB" sz="1500" dirty="0">
                          <a:effectLst/>
                          <a:latin typeface="+mj-lt"/>
                        </a:rPr>
                        <a:t> </a:t>
                      </a:r>
                      <a:r>
                        <a:rPr lang="en-GB" sz="1500" dirty="0" err="1">
                          <a:effectLst/>
                          <a:latin typeface="+mj-lt"/>
                        </a:rPr>
                        <a:t>suficiente</a:t>
                      </a:r>
                      <a:r>
                        <a:rPr lang="en-GB" sz="1500" dirty="0">
                          <a:effectLst/>
                          <a:latin typeface="+mj-lt"/>
                        </a:rPr>
                        <a:t> </a:t>
                      </a:r>
                      <a:r>
                        <a:rPr lang="en-GB" sz="1500" dirty="0" err="1">
                          <a:effectLst/>
                          <a:latin typeface="+mj-lt"/>
                        </a:rPr>
                        <a:t>sobre</a:t>
                      </a:r>
                      <a:r>
                        <a:rPr lang="en-GB" sz="1500" dirty="0">
                          <a:effectLst/>
                          <a:latin typeface="+mj-lt"/>
                        </a:rPr>
                        <a:t> </a:t>
                      </a:r>
                      <a:r>
                        <a:rPr lang="en-GB" sz="1500" dirty="0" err="1">
                          <a:effectLst/>
                          <a:latin typeface="+mj-lt"/>
                        </a:rPr>
                        <a:t>todos</a:t>
                      </a:r>
                      <a:r>
                        <a:rPr lang="en-GB" sz="1500" dirty="0">
                          <a:effectLst/>
                          <a:latin typeface="+mj-lt"/>
                        </a:rPr>
                        <a:t> </a:t>
                      </a:r>
                      <a:r>
                        <a:rPr lang="en-GB" sz="1500" dirty="0" err="1">
                          <a:effectLst/>
                          <a:latin typeface="+mj-lt"/>
                        </a:rPr>
                        <a:t>os</a:t>
                      </a:r>
                      <a:r>
                        <a:rPr lang="en-GB" sz="1500" dirty="0">
                          <a:effectLst/>
                          <a:latin typeface="+mj-lt"/>
                        </a:rPr>
                        <a:t> </a:t>
                      </a:r>
                      <a:r>
                        <a:rPr lang="en-GB" sz="1500" dirty="0" err="1">
                          <a:effectLst/>
                          <a:latin typeface="+mj-lt"/>
                        </a:rPr>
                        <a:t>recursos</a:t>
                      </a:r>
                      <a:r>
                        <a:rPr lang="en-GB" sz="1500" dirty="0">
                          <a:effectLst/>
                          <a:latin typeface="+mj-lt"/>
                        </a:rPr>
                        <a:t> </a:t>
                      </a:r>
                      <a:r>
                        <a:rPr lang="en-GB" sz="1500" dirty="0" err="1">
                          <a:effectLst/>
                          <a:latin typeface="+mj-lt"/>
                        </a:rPr>
                        <a:t>disponíveis</a:t>
                      </a:r>
                      <a:r>
                        <a:rPr lang="en-GB" sz="1500" dirty="0">
                          <a:effectLst/>
                          <a:latin typeface="+mj-lt"/>
                        </a:rPr>
                        <a:t> </a:t>
                      </a:r>
                      <a:r>
                        <a:rPr lang="en-GB" sz="1500" dirty="0" err="1">
                          <a:effectLst/>
                          <a:latin typeface="+mj-lt"/>
                        </a:rPr>
                        <a:t>na</a:t>
                      </a:r>
                      <a:r>
                        <a:rPr lang="en-GB" sz="1500" dirty="0">
                          <a:effectLst/>
                          <a:latin typeface="+mj-lt"/>
                        </a:rPr>
                        <a:t> </a:t>
                      </a:r>
                      <a:r>
                        <a:rPr lang="en-GB" sz="1500" dirty="0" err="1">
                          <a:effectLst/>
                          <a:latin typeface="+mj-lt"/>
                        </a:rPr>
                        <a:t>comunidade</a:t>
                      </a:r>
                      <a:r>
                        <a:rPr lang="en-GB" sz="1500" dirty="0">
                          <a:effectLst/>
                          <a:latin typeface="+mj-lt"/>
                        </a:rPr>
                        <a:t> </a:t>
                      </a:r>
                      <a:r>
                        <a:rPr lang="en-GB" sz="1500" dirty="0" err="1">
                          <a:effectLst/>
                          <a:latin typeface="+mj-lt"/>
                        </a:rPr>
                        <a:t>ou</a:t>
                      </a:r>
                      <a:r>
                        <a:rPr lang="en-GB" sz="1500" dirty="0">
                          <a:effectLst/>
                          <a:latin typeface="+mj-lt"/>
                        </a:rPr>
                        <a:t> tempo para </a:t>
                      </a:r>
                      <a:r>
                        <a:rPr lang="en-GB" sz="1500" dirty="0" err="1">
                          <a:effectLst/>
                          <a:latin typeface="+mj-lt"/>
                        </a:rPr>
                        <a:t>elaborar</a:t>
                      </a:r>
                      <a:r>
                        <a:rPr lang="en-GB" sz="1500" dirty="0">
                          <a:effectLst/>
                          <a:latin typeface="+mj-lt"/>
                        </a:rPr>
                        <a:t> um </a:t>
                      </a:r>
                      <a:r>
                        <a:rPr lang="en-GB" sz="1500" dirty="0" err="1">
                          <a:effectLst/>
                          <a:latin typeface="+mj-lt"/>
                        </a:rPr>
                        <a:t>guia</a:t>
                      </a:r>
                      <a:r>
                        <a:rPr lang="en-GB" sz="1500" dirty="0">
                          <a:effectLst/>
                          <a:latin typeface="+mj-lt"/>
                        </a:rPr>
                        <a:t> de </a:t>
                      </a:r>
                      <a:r>
                        <a:rPr lang="en-GB" sz="1500" dirty="0" err="1">
                          <a:effectLst/>
                          <a:latin typeface="+mj-lt"/>
                        </a:rPr>
                        <a:t>recursos</a:t>
                      </a:r>
                      <a:r>
                        <a:rPr lang="en-GB" sz="1500" dirty="0">
                          <a:effectLst/>
                          <a:latin typeface="+mj-lt"/>
                        </a:rPr>
                        <a:t> </a:t>
                      </a:r>
                      <a:r>
                        <a:rPr lang="en-GB" sz="1500" dirty="0" err="1">
                          <a:effectLst/>
                          <a:latin typeface="+mj-lt"/>
                        </a:rPr>
                        <a:t>abrangente</a:t>
                      </a:r>
                      <a:r>
                        <a:rPr lang="en-GB" sz="1500" dirty="0">
                          <a:effectLst/>
                          <a:latin typeface="+mj-lt"/>
                        </a:rPr>
                        <a:t>.</a:t>
                      </a:r>
                      <a:endParaRPr lang="en-CH" sz="1500" dirty="0">
                        <a:solidFill>
                          <a:srgbClr val="943634"/>
                        </a:solidFill>
                        <a:effectLst/>
                        <a:latin typeface="+mj-lt"/>
                        <a:ea typeface="Calibri" panose="020F0502020204030204" pitchFamily="34" charset="0"/>
                        <a:cs typeface="Times New Roman" panose="02020603050405020304" pitchFamily="18" charset="0"/>
                      </a:endParaRPr>
                    </a:p>
                  </a:txBody>
                  <a:tcPr marL="103414" marR="1034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GB" sz="1500" dirty="0" err="1">
                          <a:effectLst/>
                          <a:latin typeface="+mj-lt"/>
                        </a:rPr>
                        <a:t>Transforme</a:t>
                      </a:r>
                      <a:r>
                        <a:rPr lang="en-GB" sz="1500" dirty="0">
                          <a:effectLst/>
                          <a:latin typeface="+mj-lt"/>
                        </a:rPr>
                        <a:t> </a:t>
                      </a:r>
                      <a:r>
                        <a:rPr lang="en-GB" sz="1500" dirty="0" err="1">
                          <a:effectLst/>
                          <a:latin typeface="+mj-lt"/>
                        </a:rPr>
                        <a:t>isso</a:t>
                      </a:r>
                      <a:r>
                        <a:rPr lang="en-GB" sz="1500" dirty="0">
                          <a:effectLst/>
                          <a:latin typeface="+mj-lt"/>
                        </a:rPr>
                        <a:t> </a:t>
                      </a:r>
                      <a:r>
                        <a:rPr lang="en-GB" sz="1500" dirty="0" err="1">
                          <a:effectLst/>
                          <a:latin typeface="+mj-lt"/>
                        </a:rPr>
                        <a:t>em</a:t>
                      </a:r>
                      <a:r>
                        <a:rPr lang="en-GB" sz="1500" dirty="0">
                          <a:effectLst/>
                          <a:latin typeface="+mj-lt"/>
                        </a:rPr>
                        <a:t> </a:t>
                      </a:r>
                      <a:r>
                        <a:rPr lang="en-GB" sz="1500" dirty="0" err="1">
                          <a:effectLst/>
                          <a:latin typeface="+mj-lt"/>
                        </a:rPr>
                        <a:t>uma</a:t>
                      </a:r>
                      <a:r>
                        <a:rPr lang="en-GB" sz="1500" dirty="0">
                          <a:effectLst/>
                          <a:latin typeface="+mj-lt"/>
                        </a:rPr>
                        <a:t> </a:t>
                      </a:r>
                      <a:r>
                        <a:rPr lang="en-GB" sz="1500" dirty="0" err="1">
                          <a:effectLst/>
                          <a:latin typeface="+mj-lt"/>
                        </a:rPr>
                        <a:t>atividade</a:t>
                      </a:r>
                      <a:r>
                        <a:rPr lang="en-GB" sz="1500" dirty="0">
                          <a:effectLst/>
                          <a:latin typeface="+mj-lt"/>
                        </a:rPr>
                        <a:t> </a:t>
                      </a:r>
                      <a:r>
                        <a:rPr lang="en-GB" sz="1500" dirty="0" err="1">
                          <a:effectLst/>
                          <a:latin typeface="+mj-lt"/>
                        </a:rPr>
                        <a:t>em</a:t>
                      </a:r>
                      <a:r>
                        <a:rPr lang="en-GB" sz="1500" dirty="0">
                          <a:effectLst/>
                          <a:latin typeface="+mj-lt"/>
                        </a:rPr>
                        <a:t> </a:t>
                      </a:r>
                      <a:r>
                        <a:rPr lang="en-GB" sz="1500" dirty="0" err="1">
                          <a:effectLst/>
                          <a:latin typeface="+mj-lt"/>
                        </a:rPr>
                        <a:t>grupo</a:t>
                      </a:r>
                      <a:r>
                        <a:rPr lang="en-GB" sz="1500" dirty="0">
                          <a:effectLst/>
                          <a:latin typeface="+mj-lt"/>
                        </a:rPr>
                        <a:t>, </a:t>
                      </a:r>
                      <a:r>
                        <a:rPr lang="en-GB" sz="1500" dirty="0" err="1">
                          <a:effectLst/>
                          <a:latin typeface="+mj-lt"/>
                        </a:rPr>
                        <a:t>na</a:t>
                      </a:r>
                      <a:r>
                        <a:rPr lang="en-GB" sz="1500" dirty="0">
                          <a:effectLst/>
                          <a:latin typeface="+mj-lt"/>
                        </a:rPr>
                        <a:t> qual </a:t>
                      </a:r>
                      <a:r>
                        <a:rPr lang="en-GB" sz="1500" dirty="0" err="1">
                          <a:effectLst/>
                          <a:latin typeface="+mj-lt"/>
                        </a:rPr>
                        <a:t>cada</a:t>
                      </a:r>
                      <a:r>
                        <a:rPr lang="en-GB" sz="1500" dirty="0">
                          <a:effectLst/>
                          <a:latin typeface="+mj-lt"/>
                        </a:rPr>
                        <a:t> </a:t>
                      </a:r>
                      <a:r>
                        <a:rPr lang="en-GB" sz="1500" dirty="0" err="1">
                          <a:effectLst/>
                          <a:latin typeface="+mj-lt"/>
                        </a:rPr>
                        <a:t>membro</a:t>
                      </a:r>
                      <a:r>
                        <a:rPr lang="en-GB" sz="1500" dirty="0">
                          <a:effectLst/>
                          <a:latin typeface="+mj-lt"/>
                        </a:rPr>
                        <a:t> da equipe </a:t>
                      </a:r>
                      <a:r>
                        <a:rPr lang="en-GB" sz="1500" dirty="0" err="1">
                          <a:effectLst/>
                          <a:latin typeface="+mj-lt"/>
                        </a:rPr>
                        <a:t>pesquisa</a:t>
                      </a:r>
                      <a:r>
                        <a:rPr lang="en-GB" sz="1500" dirty="0">
                          <a:effectLst/>
                          <a:latin typeface="+mj-lt"/>
                        </a:rPr>
                        <a:t> e </a:t>
                      </a:r>
                      <a:r>
                        <a:rPr lang="en-GB" sz="1500" dirty="0" err="1">
                          <a:effectLst/>
                          <a:latin typeface="+mj-lt"/>
                        </a:rPr>
                        <a:t>contribui</a:t>
                      </a:r>
                      <a:r>
                        <a:rPr lang="en-GB" sz="1500" dirty="0">
                          <a:effectLst/>
                          <a:latin typeface="+mj-lt"/>
                        </a:rPr>
                        <a:t> com </a:t>
                      </a:r>
                      <a:r>
                        <a:rPr lang="en-GB" sz="1500" dirty="0" err="1">
                          <a:effectLst/>
                          <a:latin typeface="+mj-lt"/>
                        </a:rPr>
                        <a:t>diferentes</a:t>
                      </a:r>
                      <a:r>
                        <a:rPr lang="en-GB" sz="1500" dirty="0">
                          <a:effectLst/>
                          <a:latin typeface="+mj-lt"/>
                        </a:rPr>
                        <a:t> partes do </a:t>
                      </a:r>
                      <a:r>
                        <a:rPr lang="en-GB" sz="1500" dirty="0" err="1">
                          <a:effectLst/>
                          <a:latin typeface="+mj-lt"/>
                        </a:rPr>
                        <a:t>guia</a:t>
                      </a:r>
                      <a:r>
                        <a:rPr lang="en-GB" sz="1500" dirty="0">
                          <a:effectLst/>
                          <a:latin typeface="+mj-lt"/>
                        </a:rPr>
                        <a:t> de </a:t>
                      </a:r>
                      <a:r>
                        <a:rPr lang="en-GB" sz="1500" dirty="0" err="1">
                          <a:effectLst/>
                          <a:latin typeface="+mj-lt"/>
                        </a:rPr>
                        <a:t>recursos</a:t>
                      </a:r>
                      <a:r>
                        <a:rPr lang="en-GB" sz="1500" dirty="0">
                          <a:effectLst/>
                          <a:latin typeface="+mj-lt"/>
                        </a:rPr>
                        <a:t>; </a:t>
                      </a:r>
                      <a:r>
                        <a:rPr lang="en-GB" sz="1500" dirty="0" err="1">
                          <a:effectLst/>
                          <a:latin typeface="+mj-lt"/>
                        </a:rPr>
                        <a:t>compartilhe</a:t>
                      </a:r>
                      <a:r>
                        <a:rPr lang="en-GB" sz="1500" dirty="0">
                          <a:effectLst/>
                          <a:latin typeface="+mj-lt"/>
                        </a:rPr>
                        <a:t> </a:t>
                      </a:r>
                      <a:r>
                        <a:rPr lang="en-GB" sz="1500" dirty="0" err="1">
                          <a:effectLst/>
                          <a:latin typeface="+mj-lt"/>
                        </a:rPr>
                        <a:t>conhecimento</a:t>
                      </a:r>
                      <a:r>
                        <a:rPr lang="en-GB" sz="1500" dirty="0">
                          <a:effectLst/>
                          <a:latin typeface="+mj-lt"/>
                        </a:rPr>
                        <a:t> e </a:t>
                      </a:r>
                      <a:r>
                        <a:rPr lang="en-GB" sz="1500" dirty="0" err="1">
                          <a:effectLst/>
                          <a:latin typeface="+mj-lt"/>
                        </a:rPr>
                        <a:t>carga</a:t>
                      </a:r>
                      <a:r>
                        <a:rPr lang="en-GB" sz="1500" dirty="0">
                          <a:effectLst/>
                          <a:latin typeface="+mj-lt"/>
                        </a:rPr>
                        <a:t> de </a:t>
                      </a:r>
                      <a:r>
                        <a:rPr lang="en-GB" sz="1500" dirty="0" err="1">
                          <a:effectLst/>
                          <a:latin typeface="+mj-lt"/>
                        </a:rPr>
                        <a:t>trabalho</a:t>
                      </a:r>
                      <a:r>
                        <a:rPr lang="en-GB" sz="1500" dirty="0">
                          <a:effectLst/>
                          <a:latin typeface="+mj-lt"/>
                        </a:rPr>
                        <a:t> com </a:t>
                      </a:r>
                      <a:r>
                        <a:rPr lang="en-GB" sz="1500" dirty="0" err="1">
                          <a:effectLst/>
                          <a:latin typeface="+mj-lt"/>
                        </a:rPr>
                        <a:t>outras</a:t>
                      </a:r>
                      <a:r>
                        <a:rPr lang="en-GB" sz="1500" dirty="0">
                          <a:effectLst/>
                          <a:latin typeface="+mj-lt"/>
                        </a:rPr>
                        <a:t> </a:t>
                      </a:r>
                      <a:r>
                        <a:rPr lang="en-GB" sz="1500" dirty="0" err="1">
                          <a:effectLst/>
                          <a:latin typeface="+mj-lt"/>
                        </a:rPr>
                        <a:t>agências</a:t>
                      </a:r>
                      <a:r>
                        <a:rPr lang="en-GB" sz="1500" dirty="0">
                          <a:effectLst/>
                          <a:latin typeface="+mj-lt"/>
                        </a:rPr>
                        <a:t> da </a:t>
                      </a:r>
                      <a:r>
                        <a:rPr lang="en-GB" sz="1500" dirty="0" err="1">
                          <a:effectLst/>
                          <a:latin typeface="+mj-lt"/>
                        </a:rPr>
                        <a:t>comunidade</a:t>
                      </a:r>
                      <a:r>
                        <a:rPr lang="en-GB" sz="1500" dirty="0">
                          <a:effectLst/>
                          <a:latin typeface="+mj-lt"/>
                        </a:rPr>
                        <a:t> para </a:t>
                      </a:r>
                      <a:r>
                        <a:rPr lang="en-GB" sz="1500" dirty="0" err="1">
                          <a:effectLst/>
                          <a:latin typeface="+mj-lt"/>
                        </a:rPr>
                        <a:t>elaborar</a:t>
                      </a:r>
                      <a:r>
                        <a:rPr lang="en-GB" sz="1500" dirty="0">
                          <a:effectLst/>
                          <a:latin typeface="+mj-lt"/>
                        </a:rPr>
                        <a:t> o </a:t>
                      </a:r>
                      <a:r>
                        <a:rPr lang="en-GB" sz="1500" dirty="0" err="1">
                          <a:effectLst/>
                          <a:latin typeface="+mj-lt"/>
                        </a:rPr>
                        <a:t>guia</a:t>
                      </a:r>
                      <a:r>
                        <a:rPr lang="en-GB" sz="1500" dirty="0">
                          <a:effectLst/>
                          <a:latin typeface="+mj-lt"/>
                        </a:rPr>
                        <a:t> de </a:t>
                      </a:r>
                      <a:r>
                        <a:rPr lang="en-GB" sz="1500" dirty="0" err="1">
                          <a:effectLst/>
                          <a:latin typeface="+mj-lt"/>
                        </a:rPr>
                        <a:t>recursos</a:t>
                      </a:r>
                      <a:r>
                        <a:rPr lang="en-GB" sz="1500" dirty="0">
                          <a:effectLst/>
                          <a:latin typeface="+mj-lt"/>
                        </a:rPr>
                        <a:t>; </a:t>
                      </a:r>
                      <a:r>
                        <a:rPr lang="en-GB" sz="1500" dirty="0" err="1">
                          <a:effectLst/>
                          <a:latin typeface="+mj-lt"/>
                        </a:rPr>
                        <a:t>peça</a:t>
                      </a:r>
                      <a:r>
                        <a:rPr lang="en-GB" sz="1500" dirty="0">
                          <a:effectLst/>
                          <a:latin typeface="+mj-lt"/>
                        </a:rPr>
                        <a:t> </a:t>
                      </a:r>
                      <a:r>
                        <a:rPr lang="en-GB" sz="1500" dirty="0" err="1">
                          <a:effectLst/>
                          <a:latin typeface="+mj-lt"/>
                        </a:rPr>
                        <a:t>às</a:t>
                      </a:r>
                      <a:r>
                        <a:rPr lang="en-GB" sz="1500" dirty="0">
                          <a:effectLst/>
                          <a:latin typeface="+mj-lt"/>
                        </a:rPr>
                        <a:t> </a:t>
                      </a:r>
                      <a:r>
                        <a:rPr lang="en-GB" sz="1500" dirty="0" err="1">
                          <a:effectLst/>
                          <a:latin typeface="+mj-lt"/>
                        </a:rPr>
                        <a:t>pessoas</a:t>
                      </a:r>
                      <a:r>
                        <a:rPr lang="en-GB" sz="1500" dirty="0">
                          <a:effectLst/>
                          <a:latin typeface="+mj-lt"/>
                        </a:rPr>
                        <a:t> que </a:t>
                      </a:r>
                      <a:r>
                        <a:rPr lang="en-GB" sz="1500" dirty="0" err="1">
                          <a:effectLst/>
                          <a:latin typeface="+mj-lt"/>
                        </a:rPr>
                        <a:t>utilizam</a:t>
                      </a:r>
                      <a:r>
                        <a:rPr lang="en-GB" sz="1500" dirty="0">
                          <a:effectLst/>
                          <a:latin typeface="+mj-lt"/>
                        </a:rPr>
                        <a:t> </a:t>
                      </a:r>
                      <a:r>
                        <a:rPr lang="en-GB" sz="1500" dirty="0" err="1">
                          <a:effectLst/>
                          <a:latin typeface="+mj-lt"/>
                        </a:rPr>
                        <a:t>os</a:t>
                      </a:r>
                      <a:r>
                        <a:rPr lang="en-GB" sz="1500" dirty="0">
                          <a:effectLst/>
                          <a:latin typeface="+mj-lt"/>
                        </a:rPr>
                        <a:t> </a:t>
                      </a:r>
                      <a:r>
                        <a:rPr lang="en-GB" sz="1500" dirty="0" err="1">
                          <a:effectLst/>
                          <a:latin typeface="+mj-lt"/>
                        </a:rPr>
                        <a:t>serviços</a:t>
                      </a:r>
                      <a:r>
                        <a:rPr lang="en-GB" sz="1500" dirty="0">
                          <a:effectLst/>
                          <a:latin typeface="+mj-lt"/>
                        </a:rPr>
                        <a:t> que deem </a:t>
                      </a:r>
                      <a:r>
                        <a:rPr lang="en-GB" sz="1500" dirty="0" err="1">
                          <a:effectLst/>
                          <a:latin typeface="+mj-lt"/>
                        </a:rPr>
                        <a:t>sugestões</a:t>
                      </a:r>
                      <a:r>
                        <a:rPr lang="en-GB" sz="1500" dirty="0">
                          <a:effectLst/>
                          <a:latin typeface="+mj-lt"/>
                        </a:rPr>
                        <a:t> </a:t>
                      </a:r>
                      <a:r>
                        <a:rPr lang="en-GB" sz="1500" dirty="0" err="1">
                          <a:effectLst/>
                          <a:latin typeface="+mj-lt"/>
                        </a:rPr>
                        <a:t>sobre</a:t>
                      </a:r>
                      <a:r>
                        <a:rPr lang="en-GB" sz="1500" dirty="0">
                          <a:effectLst/>
                          <a:latin typeface="+mj-lt"/>
                        </a:rPr>
                        <a:t> </a:t>
                      </a:r>
                      <a:r>
                        <a:rPr lang="en-GB" sz="1500" dirty="0" err="1">
                          <a:effectLst/>
                          <a:latin typeface="+mj-lt"/>
                        </a:rPr>
                        <a:t>os</a:t>
                      </a:r>
                      <a:r>
                        <a:rPr lang="en-GB" sz="1500" dirty="0">
                          <a:effectLst/>
                          <a:latin typeface="+mj-lt"/>
                        </a:rPr>
                        <a:t> </a:t>
                      </a:r>
                      <a:r>
                        <a:rPr lang="en-GB" sz="1500" dirty="0" err="1">
                          <a:effectLst/>
                          <a:latin typeface="+mj-lt"/>
                        </a:rPr>
                        <a:t>tipos</a:t>
                      </a:r>
                      <a:r>
                        <a:rPr lang="en-GB" sz="1500" dirty="0">
                          <a:effectLst/>
                          <a:latin typeface="+mj-lt"/>
                        </a:rPr>
                        <a:t> de </a:t>
                      </a:r>
                      <a:r>
                        <a:rPr lang="en-GB" sz="1500" dirty="0" err="1">
                          <a:effectLst/>
                          <a:latin typeface="+mj-lt"/>
                        </a:rPr>
                        <a:t>recursos</a:t>
                      </a:r>
                      <a:r>
                        <a:rPr lang="en-GB" sz="1500" dirty="0">
                          <a:effectLst/>
                          <a:latin typeface="+mj-lt"/>
                        </a:rPr>
                        <a:t> </a:t>
                      </a:r>
                      <a:r>
                        <a:rPr lang="en-GB" sz="1500" dirty="0" err="1">
                          <a:effectLst/>
                          <a:latin typeface="+mj-lt"/>
                        </a:rPr>
                        <a:t>comunitários</a:t>
                      </a:r>
                      <a:r>
                        <a:rPr lang="en-GB" sz="1500" dirty="0">
                          <a:effectLst/>
                          <a:latin typeface="+mj-lt"/>
                        </a:rPr>
                        <a:t> </a:t>
                      </a:r>
                      <a:r>
                        <a:rPr lang="en-GB" sz="1500" dirty="0" err="1">
                          <a:effectLst/>
                          <a:latin typeface="+mj-lt"/>
                        </a:rPr>
                        <a:t>sobre</a:t>
                      </a:r>
                      <a:r>
                        <a:rPr lang="en-GB" sz="1500" dirty="0">
                          <a:effectLst/>
                          <a:latin typeface="+mj-lt"/>
                        </a:rPr>
                        <a:t> </a:t>
                      </a:r>
                      <a:r>
                        <a:rPr lang="en-GB" sz="1500" dirty="0" err="1">
                          <a:effectLst/>
                          <a:latin typeface="+mj-lt"/>
                        </a:rPr>
                        <a:t>os</a:t>
                      </a:r>
                      <a:r>
                        <a:rPr lang="en-GB" sz="1500" dirty="0">
                          <a:effectLst/>
                          <a:latin typeface="+mj-lt"/>
                        </a:rPr>
                        <a:t> quais </a:t>
                      </a:r>
                      <a:r>
                        <a:rPr lang="en-GB" sz="1500" dirty="0" err="1">
                          <a:effectLst/>
                          <a:latin typeface="+mj-lt"/>
                        </a:rPr>
                        <a:t>gostariam</a:t>
                      </a:r>
                      <a:r>
                        <a:rPr lang="en-GB" sz="1500" dirty="0">
                          <a:effectLst/>
                          <a:latin typeface="+mj-lt"/>
                        </a:rPr>
                        <a:t> de </a:t>
                      </a:r>
                      <a:r>
                        <a:rPr lang="en-GB" sz="1500" dirty="0" err="1">
                          <a:effectLst/>
                          <a:latin typeface="+mj-lt"/>
                        </a:rPr>
                        <a:t>saber</a:t>
                      </a:r>
                      <a:r>
                        <a:rPr lang="en-GB" sz="1500" dirty="0">
                          <a:effectLst/>
                          <a:latin typeface="+mj-lt"/>
                        </a:rPr>
                        <a:t> </a:t>
                      </a:r>
                      <a:r>
                        <a:rPr lang="en-GB" sz="1500" dirty="0" err="1">
                          <a:effectLst/>
                          <a:latin typeface="+mj-lt"/>
                        </a:rPr>
                        <a:t>mais</a:t>
                      </a:r>
                      <a:r>
                        <a:rPr lang="en-GB" sz="1500" dirty="0">
                          <a:effectLst/>
                          <a:latin typeface="+mj-lt"/>
                        </a:rPr>
                        <a:t>, </a:t>
                      </a:r>
                      <a:r>
                        <a:rPr lang="en-GB" sz="1500" dirty="0" err="1">
                          <a:effectLst/>
                          <a:latin typeface="+mj-lt"/>
                        </a:rPr>
                        <a:t>ter</a:t>
                      </a:r>
                      <a:r>
                        <a:rPr lang="en-GB" sz="1500" dirty="0">
                          <a:effectLst/>
                          <a:latin typeface="+mj-lt"/>
                        </a:rPr>
                        <a:t> </a:t>
                      </a:r>
                      <a:r>
                        <a:rPr lang="en-GB" sz="1500" dirty="0" err="1">
                          <a:effectLst/>
                          <a:latin typeface="+mj-lt"/>
                        </a:rPr>
                        <a:t>acesso</a:t>
                      </a:r>
                      <a:r>
                        <a:rPr lang="en-GB" sz="1500" dirty="0">
                          <a:effectLst/>
                          <a:latin typeface="+mj-lt"/>
                        </a:rPr>
                        <a:t> </a:t>
                      </a:r>
                      <a:r>
                        <a:rPr lang="en-GB" sz="1500" dirty="0" err="1">
                          <a:effectLst/>
                          <a:latin typeface="+mj-lt"/>
                        </a:rPr>
                        <a:t>ou</a:t>
                      </a:r>
                      <a:r>
                        <a:rPr lang="en-GB" sz="1500" dirty="0">
                          <a:effectLst/>
                          <a:latin typeface="+mj-lt"/>
                        </a:rPr>
                        <a:t> </a:t>
                      </a:r>
                      <a:r>
                        <a:rPr lang="en-GB" sz="1500" dirty="0" err="1">
                          <a:effectLst/>
                          <a:latin typeface="+mj-lt"/>
                        </a:rPr>
                        <a:t>já</a:t>
                      </a:r>
                      <a:r>
                        <a:rPr lang="en-GB" sz="1500" dirty="0">
                          <a:effectLst/>
                          <a:latin typeface="+mj-lt"/>
                        </a:rPr>
                        <a:t> </a:t>
                      </a:r>
                      <a:r>
                        <a:rPr lang="en-GB" sz="1500" dirty="0" err="1">
                          <a:effectLst/>
                          <a:latin typeface="+mj-lt"/>
                        </a:rPr>
                        <a:t>tiveram</a:t>
                      </a:r>
                      <a:r>
                        <a:rPr lang="en-GB" sz="1500" dirty="0">
                          <a:effectLst/>
                          <a:latin typeface="+mj-lt"/>
                        </a:rPr>
                        <a:t> </a:t>
                      </a:r>
                      <a:r>
                        <a:rPr lang="en-GB" sz="1500" dirty="0" err="1">
                          <a:effectLst/>
                          <a:latin typeface="+mj-lt"/>
                        </a:rPr>
                        <a:t>acesso</a:t>
                      </a:r>
                      <a:r>
                        <a:rPr lang="en-GB" sz="1500" dirty="0">
                          <a:effectLst/>
                          <a:latin typeface="+mj-lt"/>
                        </a:rPr>
                        <a:t>. </a:t>
                      </a:r>
                      <a:endParaRPr lang="en-CH" sz="1500" dirty="0">
                        <a:solidFill>
                          <a:srgbClr val="943634"/>
                        </a:solidFill>
                        <a:effectLst/>
                        <a:latin typeface="+mj-lt"/>
                        <a:ea typeface="Calibri" panose="020F0502020204030204" pitchFamily="34" charset="0"/>
                        <a:cs typeface="Times New Roman" panose="02020603050405020304" pitchFamily="18" charset="0"/>
                      </a:endParaRPr>
                    </a:p>
                  </a:txBody>
                  <a:tcPr marL="103414" marR="1034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1652824"/>
                  </a:ext>
                </a:extLst>
              </a:tr>
            </a:tbl>
          </a:graphicData>
        </a:graphic>
      </p:graphicFrame>
      <p:sp>
        <p:nvSpPr>
          <p:cNvPr id="2" name="Title 1">
            <a:extLst>
              <a:ext uri="{FF2B5EF4-FFF2-40B4-BE49-F238E27FC236}">
                <a16:creationId xmlns:a16="http://schemas.microsoft.com/office/drawing/2014/main" id="{84263478-ED1F-4577-B252-C44C3478613C}"/>
              </a:ext>
            </a:extLst>
          </p:cNvPr>
          <p:cNvSpPr>
            <a:spLocks noGrp="1"/>
          </p:cNvSpPr>
          <p:nvPr>
            <p:ph type="title"/>
          </p:nvPr>
        </p:nvSpPr>
        <p:spPr>
          <a:xfrm>
            <a:off x="351052" y="348789"/>
            <a:ext cx="11293018" cy="432000"/>
          </a:xfrm>
        </p:spPr>
        <p:txBody>
          <a:bodyPr/>
          <a:lstStyle/>
          <a:p>
            <a:pPr algn="ctr"/>
            <a:r>
              <a:rPr lang="en-GB" dirty="0" err="1"/>
              <a:t>Exercício</a:t>
            </a:r>
            <a:r>
              <a:rPr lang="en-GB" dirty="0"/>
              <a:t> 5.1: </a:t>
            </a:r>
            <a:r>
              <a:rPr lang="en-GB" dirty="0" err="1"/>
              <a:t>Melhorando</a:t>
            </a:r>
            <a:r>
              <a:rPr lang="en-GB" dirty="0"/>
              <a:t> as </a:t>
            </a:r>
            <a:r>
              <a:rPr lang="en-GB" dirty="0" err="1"/>
              <a:t>práticas</a:t>
            </a:r>
            <a:r>
              <a:rPr lang="en-GB" dirty="0"/>
              <a:t> para </a:t>
            </a:r>
            <a:r>
              <a:rPr lang="en-GB" dirty="0" err="1"/>
              <a:t>promover</a:t>
            </a:r>
            <a:r>
              <a:rPr lang="en-GB" dirty="0"/>
              <a:t> a </a:t>
            </a:r>
            <a:r>
              <a:rPr lang="en-GB" dirty="0" err="1"/>
              <a:t>recuperação</a:t>
            </a:r>
            <a:r>
              <a:rPr lang="en-GB" dirty="0"/>
              <a:t> </a:t>
            </a:r>
            <a:r>
              <a:rPr lang="en-GB" dirty="0" err="1"/>
              <a:t>em</a:t>
            </a:r>
            <a:r>
              <a:rPr lang="en-GB" dirty="0"/>
              <a:t> </a:t>
            </a:r>
            <a:r>
              <a:rPr lang="en-GB" dirty="0" err="1"/>
              <a:t>serviços</a:t>
            </a:r>
            <a:r>
              <a:rPr lang="en-GB" dirty="0"/>
              <a:t> de </a:t>
            </a:r>
            <a:r>
              <a:rPr lang="en-GB" dirty="0" err="1"/>
              <a:t>saúde</a:t>
            </a:r>
            <a:r>
              <a:rPr lang="en-GB" dirty="0"/>
              <a:t> mental e </a:t>
            </a:r>
            <a:r>
              <a:rPr lang="en-GB" dirty="0" err="1"/>
              <a:t>serviços</a:t>
            </a:r>
            <a:r>
              <a:rPr lang="en-GB" dirty="0"/>
              <a:t> </a:t>
            </a:r>
            <a:r>
              <a:rPr lang="en-GB" dirty="0" err="1"/>
              <a:t>sociais</a:t>
            </a:r>
            <a:r>
              <a:rPr lang="en-GB" dirty="0"/>
              <a:t> - 7</a:t>
            </a:r>
            <a:endParaRPr lang="en-CH" dirty="0"/>
          </a:p>
        </p:txBody>
      </p:sp>
    </p:spTree>
    <p:extLst>
      <p:ext uri="{BB962C8B-B14F-4D97-AF65-F5344CB8AC3E}">
        <p14:creationId xmlns:p14="http://schemas.microsoft.com/office/powerpoint/2010/main" val="26483911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9F4CDC5-0656-4E34-9FA9-26D7A25BBAFE}"/>
              </a:ext>
            </a:extLst>
          </p:cNvPr>
          <p:cNvGraphicFramePr>
            <a:graphicFrameLocks noGrp="1"/>
          </p:cNvGraphicFramePr>
          <p:nvPr>
            <p:ph sz="quarter" idx="14"/>
            <p:extLst>
              <p:ext uri="{D42A27DB-BD31-4B8C-83A1-F6EECF244321}">
                <p14:modId xmlns:p14="http://schemas.microsoft.com/office/powerpoint/2010/main" val="2366019298"/>
              </p:ext>
            </p:extLst>
          </p:nvPr>
        </p:nvGraphicFramePr>
        <p:xfrm>
          <a:off x="506412" y="1977523"/>
          <a:ext cx="11174412" cy="3559314"/>
        </p:xfrm>
        <a:graphic>
          <a:graphicData uri="http://schemas.openxmlformats.org/drawingml/2006/table">
            <a:tbl>
              <a:tblPr firstRow="1" firstCol="1" bandRow="1">
                <a:tableStyleId>{2D5ABB26-0587-4C30-8999-92F81FD0307C}</a:tableStyleId>
              </a:tblPr>
              <a:tblGrid>
                <a:gridCol w="3583744">
                  <a:extLst>
                    <a:ext uri="{9D8B030D-6E8A-4147-A177-3AD203B41FA5}">
                      <a16:colId xmlns:a16="http://schemas.microsoft.com/office/drawing/2014/main" val="3653203845"/>
                    </a:ext>
                  </a:extLst>
                </a:gridCol>
                <a:gridCol w="3587370">
                  <a:extLst>
                    <a:ext uri="{9D8B030D-6E8A-4147-A177-3AD203B41FA5}">
                      <a16:colId xmlns:a16="http://schemas.microsoft.com/office/drawing/2014/main" val="2695785448"/>
                    </a:ext>
                  </a:extLst>
                </a:gridCol>
                <a:gridCol w="4003298">
                  <a:extLst>
                    <a:ext uri="{9D8B030D-6E8A-4147-A177-3AD203B41FA5}">
                      <a16:colId xmlns:a16="http://schemas.microsoft.com/office/drawing/2014/main" val="1466519943"/>
                    </a:ext>
                  </a:extLst>
                </a:gridCol>
              </a:tblGrid>
              <a:tr h="305302">
                <a:tc gridSpan="3">
                  <a:txBody>
                    <a:bodyPr/>
                    <a:lstStyle/>
                    <a:p>
                      <a:pPr marL="0" marR="0" algn="ctr">
                        <a:lnSpc>
                          <a:spcPct val="115000"/>
                        </a:lnSpc>
                        <a:spcBef>
                          <a:spcPts val="0"/>
                        </a:spcBef>
                        <a:spcAft>
                          <a:spcPts val="0"/>
                        </a:spcAft>
                      </a:pPr>
                      <a:r>
                        <a:rPr lang="en-GB" sz="1600" b="1" dirty="0" err="1">
                          <a:solidFill>
                            <a:schemeClr val="bg1"/>
                          </a:solidFill>
                          <a:effectLst/>
                          <a:latin typeface="Century Gothic" panose="020B0502020202020204" pitchFamily="34" charset="0"/>
                        </a:rPr>
                        <a:t>Implementação</a:t>
                      </a:r>
                      <a:r>
                        <a:rPr lang="en-GB" sz="1600" b="1" dirty="0">
                          <a:solidFill>
                            <a:schemeClr val="bg1"/>
                          </a:solidFill>
                          <a:effectLst/>
                          <a:latin typeface="Century Gothic" panose="020B0502020202020204" pitchFamily="34" charset="0"/>
                        </a:rPr>
                        <a:t> de </a:t>
                      </a:r>
                      <a:r>
                        <a:rPr lang="en-GB" sz="1600" b="1" dirty="0" err="1">
                          <a:solidFill>
                            <a:schemeClr val="bg1"/>
                          </a:solidFill>
                          <a:effectLst/>
                          <a:latin typeface="Century Gothic" panose="020B0502020202020204" pitchFamily="34" charset="0"/>
                        </a:rPr>
                        <a:t>uma</a:t>
                      </a:r>
                      <a:r>
                        <a:rPr lang="en-GB" sz="1600" b="1" dirty="0">
                          <a:solidFill>
                            <a:schemeClr val="bg1"/>
                          </a:solidFill>
                          <a:effectLst/>
                          <a:latin typeface="Century Gothic" panose="020B0502020202020204" pitchFamily="34" charset="0"/>
                        </a:rPr>
                        <a:t> </a:t>
                      </a:r>
                      <a:r>
                        <a:rPr lang="en-GB" sz="1600" b="1" dirty="0" err="1">
                          <a:solidFill>
                            <a:schemeClr val="bg1"/>
                          </a:solidFill>
                          <a:effectLst/>
                          <a:latin typeface="Century Gothic" panose="020B0502020202020204" pitchFamily="34" charset="0"/>
                        </a:rPr>
                        <a:t>abordagem</a:t>
                      </a:r>
                      <a:r>
                        <a:rPr lang="en-GB" sz="1600" b="1" dirty="0">
                          <a:solidFill>
                            <a:schemeClr val="bg1"/>
                          </a:solidFill>
                          <a:effectLst/>
                          <a:latin typeface="Century Gothic" panose="020B0502020202020204" pitchFamily="34" charset="0"/>
                        </a:rPr>
                        <a:t> de </a:t>
                      </a:r>
                      <a:r>
                        <a:rPr lang="en-GB" sz="1600" b="1" dirty="0" err="1">
                          <a:solidFill>
                            <a:schemeClr val="bg1"/>
                          </a:solidFill>
                          <a:effectLst/>
                          <a:latin typeface="Century Gothic" panose="020B0502020202020204" pitchFamily="34" charset="0"/>
                        </a:rPr>
                        <a:t>recuperação</a:t>
                      </a:r>
                      <a:r>
                        <a:rPr lang="en-GB" sz="1600" b="1" dirty="0">
                          <a:solidFill>
                            <a:schemeClr val="bg1"/>
                          </a:solidFill>
                          <a:effectLst/>
                          <a:latin typeface="Century Gothic" panose="020B0502020202020204" pitchFamily="34" charset="0"/>
                        </a:rPr>
                        <a:t> no </a:t>
                      </a:r>
                      <a:r>
                        <a:rPr lang="en-GB" sz="1600" b="1" dirty="0" err="1">
                          <a:solidFill>
                            <a:schemeClr val="bg1"/>
                          </a:solidFill>
                          <a:effectLst/>
                          <a:latin typeface="Century Gothic" panose="020B0502020202020204" pitchFamily="34" charset="0"/>
                        </a:rPr>
                        <a:t>serviço</a:t>
                      </a:r>
                      <a:r>
                        <a:rPr lang="en-GB" sz="1600" b="1" dirty="0">
                          <a:solidFill>
                            <a:schemeClr val="bg1"/>
                          </a:solidFill>
                          <a:effectLst/>
                          <a:latin typeface="Century Gothic" panose="020B0502020202020204" pitchFamily="34" charset="0"/>
                        </a:rPr>
                        <a:t> X</a:t>
                      </a:r>
                      <a:endParaRPr lang="en-CH" sz="16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93120" marR="931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CH"/>
                    </a:p>
                  </a:txBody>
                  <a:tcPr/>
                </a:tc>
                <a:tc hMerge="1">
                  <a:txBody>
                    <a:bodyPr/>
                    <a:lstStyle/>
                    <a:p>
                      <a:endParaRPr lang="en-CH"/>
                    </a:p>
                  </a:txBody>
                  <a:tcPr/>
                </a:tc>
                <a:extLst>
                  <a:ext uri="{0D108BD9-81ED-4DB2-BD59-A6C34878D82A}">
                    <a16:rowId xmlns:a16="http://schemas.microsoft.com/office/drawing/2014/main" val="960068980"/>
                  </a:ext>
                </a:extLst>
              </a:tr>
              <a:tr h="305302">
                <a:tc>
                  <a:txBody>
                    <a:bodyPr/>
                    <a:lstStyle/>
                    <a:p>
                      <a:pPr marL="0" marR="0" algn="ctr">
                        <a:lnSpc>
                          <a:spcPct val="115000"/>
                        </a:lnSpc>
                        <a:spcBef>
                          <a:spcPts val="0"/>
                        </a:spcBef>
                        <a:spcAft>
                          <a:spcPts val="0"/>
                        </a:spcAft>
                      </a:pPr>
                      <a:r>
                        <a:rPr lang="en-GB" sz="1600" b="1" dirty="0">
                          <a:effectLst/>
                          <a:latin typeface="Century Gothic" panose="020B0502020202020204" pitchFamily="34" charset="0"/>
                        </a:rPr>
                        <a:t>A</a:t>
                      </a:r>
                      <a:endParaRPr lang="en-CH" sz="1600" b="1">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93120" marR="931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en-GB" sz="1600" b="1" dirty="0">
                          <a:effectLst/>
                          <a:latin typeface="Century Gothic" panose="020B0502020202020204" pitchFamily="34" charset="0"/>
                        </a:rPr>
                        <a:t>B</a:t>
                      </a:r>
                      <a:endParaRPr lang="en-CH" sz="1600" b="1">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93120" marR="931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en-GB" sz="1600" b="1" dirty="0">
                          <a:effectLst/>
                          <a:latin typeface="Century Gothic" panose="020B0502020202020204" pitchFamily="34" charset="0"/>
                        </a:rPr>
                        <a:t>C</a:t>
                      </a:r>
                      <a:endParaRPr lang="en-CH" sz="1600" b="1" dirty="0">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93120" marR="931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495144639"/>
                  </a:ext>
                </a:extLst>
              </a:tr>
              <a:tr h="697751">
                <a:tc>
                  <a:txBody>
                    <a:bodyPr/>
                    <a:lstStyle/>
                    <a:p>
                      <a:pPr marL="0" marR="0" algn="ctr">
                        <a:lnSpc>
                          <a:spcPct val="115000"/>
                        </a:lnSpc>
                        <a:spcBef>
                          <a:spcPts val="0"/>
                        </a:spcBef>
                        <a:spcAft>
                          <a:spcPts val="0"/>
                        </a:spcAft>
                      </a:pPr>
                      <a:r>
                        <a:rPr lang="en-GB" sz="1500" b="1" dirty="0" err="1">
                          <a:effectLst/>
                          <a:latin typeface="Calibri Light "/>
                        </a:rPr>
                        <a:t>Mudanças</a:t>
                      </a:r>
                      <a:r>
                        <a:rPr lang="en-GB" sz="1500" b="1" dirty="0">
                          <a:effectLst/>
                          <a:latin typeface="Calibri Light "/>
                        </a:rPr>
                        <a:t> </a:t>
                      </a:r>
                      <a:r>
                        <a:rPr lang="en-GB" sz="1500" b="1" dirty="0" err="1">
                          <a:effectLst/>
                          <a:latin typeface="Calibri Light "/>
                        </a:rPr>
                        <a:t>na</a:t>
                      </a:r>
                      <a:r>
                        <a:rPr lang="en-GB" sz="1500" b="1" dirty="0">
                          <a:effectLst/>
                          <a:latin typeface="Calibri Light "/>
                        </a:rPr>
                        <a:t> equipe e </a:t>
                      </a:r>
                      <a:r>
                        <a:rPr lang="en-GB" sz="1500" b="1" dirty="0" err="1">
                          <a:effectLst/>
                          <a:latin typeface="Calibri Light "/>
                        </a:rPr>
                        <a:t>nas</a:t>
                      </a:r>
                      <a:r>
                        <a:rPr lang="en-GB" sz="1500" b="1" dirty="0">
                          <a:effectLst/>
                          <a:latin typeface="Calibri Light "/>
                        </a:rPr>
                        <a:t> </a:t>
                      </a:r>
                      <a:r>
                        <a:rPr lang="en-GB" sz="1500" b="1" dirty="0" err="1">
                          <a:effectLst/>
                          <a:latin typeface="Calibri Light "/>
                        </a:rPr>
                        <a:t>práticas</a:t>
                      </a:r>
                      <a:r>
                        <a:rPr lang="en-GB" sz="1500" b="1" dirty="0">
                          <a:effectLst/>
                          <a:latin typeface="Calibri Light "/>
                        </a:rPr>
                        <a:t> de </a:t>
                      </a:r>
                      <a:r>
                        <a:rPr lang="en-GB" sz="1500" b="1" dirty="0" err="1">
                          <a:effectLst/>
                          <a:latin typeface="Calibri Light "/>
                        </a:rPr>
                        <a:t>atendimento</a:t>
                      </a:r>
                      <a:r>
                        <a:rPr lang="en-GB" sz="1500" b="1" dirty="0">
                          <a:effectLst/>
                          <a:latin typeface="Calibri Light "/>
                        </a:rPr>
                        <a:t> para </a:t>
                      </a:r>
                      <a:r>
                        <a:rPr lang="en-GB" sz="1500" b="1" dirty="0" err="1">
                          <a:effectLst/>
                          <a:latin typeface="Calibri Light "/>
                        </a:rPr>
                        <a:t>apoiar</a:t>
                      </a:r>
                      <a:r>
                        <a:rPr lang="en-GB" sz="1500" b="1" dirty="0">
                          <a:effectLst/>
                          <a:latin typeface="Calibri Light "/>
                        </a:rPr>
                        <a:t> </a:t>
                      </a:r>
                      <a:r>
                        <a:rPr lang="en-GB" sz="1500" b="1" dirty="0" err="1">
                          <a:effectLst/>
                          <a:latin typeface="Calibri Light "/>
                        </a:rPr>
                        <a:t>uma</a:t>
                      </a:r>
                      <a:r>
                        <a:rPr lang="en-GB" sz="1500" b="1" dirty="0">
                          <a:effectLst/>
                          <a:latin typeface="Calibri Light "/>
                        </a:rPr>
                        <a:t> </a:t>
                      </a:r>
                      <a:r>
                        <a:rPr lang="en-GB" sz="1500" b="1" dirty="0" err="1">
                          <a:effectLst/>
                          <a:latin typeface="Calibri Light "/>
                        </a:rPr>
                        <a:t>abordagem</a:t>
                      </a:r>
                      <a:r>
                        <a:rPr lang="en-GB" sz="1500" b="1" dirty="0">
                          <a:effectLst/>
                          <a:latin typeface="Calibri Light "/>
                        </a:rPr>
                        <a:t> de </a:t>
                      </a:r>
                      <a:r>
                        <a:rPr lang="en-GB" sz="1500" b="1" dirty="0" err="1">
                          <a:effectLst/>
                          <a:latin typeface="Calibri Light "/>
                        </a:rPr>
                        <a:t>recuperação</a:t>
                      </a:r>
                      <a:endParaRPr lang="en-CH" sz="1500" b="1">
                        <a:solidFill>
                          <a:srgbClr val="943634"/>
                        </a:solidFill>
                        <a:effectLst/>
                        <a:latin typeface="Calibri Light "/>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500" b="1" dirty="0" err="1">
                          <a:effectLst/>
                          <a:latin typeface="Calibri Light "/>
                        </a:rPr>
                        <a:t>Possíveis</a:t>
                      </a:r>
                      <a:r>
                        <a:rPr lang="en-GB" sz="1500" b="1" dirty="0">
                          <a:effectLst/>
                          <a:latin typeface="Calibri Light "/>
                        </a:rPr>
                        <a:t> </a:t>
                      </a:r>
                      <a:r>
                        <a:rPr lang="en-GB" sz="1500" b="1" dirty="0" err="1">
                          <a:effectLst/>
                          <a:latin typeface="Calibri Light "/>
                        </a:rPr>
                        <a:t>barreiras</a:t>
                      </a:r>
                      <a:endParaRPr lang="en-CH" sz="1500" b="1">
                        <a:solidFill>
                          <a:srgbClr val="943634"/>
                        </a:solidFill>
                        <a:effectLst/>
                        <a:latin typeface="Calibri Light "/>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500" b="1" dirty="0">
                          <a:effectLst/>
                          <a:latin typeface="Calibri Light "/>
                        </a:rPr>
                        <a:t>Passos para </a:t>
                      </a:r>
                      <a:r>
                        <a:rPr lang="en-GB" sz="1500" b="1" dirty="0" err="1">
                          <a:effectLst/>
                          <a:latin typeface="Calibri Light "/>
                        </a:rPr>
                        <a:t>superar</a:t>
                      </a:r>
                      <a:r>
                        <a:rPr lang="en-GB" sz="1500" b="1" dirty="0">
                          <a:effectLst/>
                          <a:latin typeface="Calibri Light "/>
                        </a:rPr>
                        <a:t> as </a:t>
                      </a:r>
                      <a:r>
                        <a:rPr lang="en-GB" sz="1500" b="1" dirty="0" err="1">
                          <a:effectLst/>
                          <a:latin typeface="Calibri Light "/>
                        </a:rPr>
                        <a:t>barreiras</a:t>
                      </a:r>
                      <a:endParaRPr lang="en-CH" sz="1500" b="1" dirty="0">
                        <a:solidFill>
                          <a:srgbClr val="943634"/>
                        </a:solidFill>
                        <a:effectLst/>
                        <a:latin typeface="Calibri Light "/>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7137158"/>
                  </a:ext>
                </a:extLst>
              </a:tr>
              <a:tr h="2175470">
                <a:tc>
                  <a:txBody>
                    <a:bodyPr/>
                    <a:lstStyle/>
                    <a:p>
                      <a:pPr marL="0" marR="0" algn="just">
                        <a:lnSpc>
                          <a:spcPct val="100000"/>
                        </a:lnSpc>
                        <a:spcBef>
                          <a:spcPts val="0"/>
                        </a:spcBef>
                        <a:spcAft>
                          <a:spcPts val="0"/>
                        </a:spcAft>
                      </a:pPr>
                      <a:r>
                        <a:rPr lang="en-GB" sz="1600" b="1" dirty="0" err="1">
                          <a:effectLst/>
                          <a:latin typeface="Calibri Light "/>
                        </a:rPr>
                        <a:t>Exemplo</a:t>
                      </a:r>
                      <a:r>
                        <a:rPr lang="en-GB" sz="1600" b="1" dirty="0">
                          <a:effectLst/>
                          <a:latin typeface="Calibri Light "/>
                        </a:rPr>
                        <a:t> 6: Use </a:t>
                      </a:r>
                      <a:r>
                        <a:rPr lang="en-GB" sz="1600" b="1" dirty="0" err="1">
                          <a:effectLst/>
                          <a:latin typeface="Calibri Light "/>
                        </a:rPr>
                        <a:t>técnicas</a:t>
                      </a:r>
                      <a:r>
                        <a:rPr lang="en-GB" sz="1600" b="1" dirty="0">
                          <a:effectLst/>
                          <a:latin typeface="Calibri Light "/>
                        </a:rPr>
                        <a:t> de </a:t>
                      </a:r>
                      <a:r>
                        <a:rPr lang="en-GB" sz="1600" b="1" dirty="0" err="1">
                          <a:effectLst/>
                          <a:latin typeface="Calibri Light "/>
                        </a:rPr>
                        <a:t>escuta</a:t>
                      </a:r>
                      <a:r>
                        <a:rPr lang="en-GB" sz="1600" b="1" dirty="0">
                          <a:effectLst/>
                          <a:latin typeface="Calibri Light "/>
                        </a:rPr>
                        <a:t> </a:t>
                      </a:r>
                      <a:r>
                        <a:rPr lang="en-GB" sz="1600" b="1" dirty="0" err="1">
                          <a:effectLst/>
                          <a:latin typeface="Calibri Light "/>
                        </a:rPr>
                        <a:t>ativa</a:t>
                      </a:r>
                      <a:r>
                        <a:rPr lang="en-GB" sz="1600" b="1" dirty="0">
                          <a:effectLst/>
                          <a:latin typeface="Calibri Light "/>
                        </a:rPr>
                        <a:t> para </a:t>
                      </a:r>
                      <a:r>
                        <a:rPr lang="en-GB" sz="1600" b="1" dirty="0" err="1">
                          <a:effectLst/>
                          <a:latin typeface="Calibri Light "/>
                        </a:rPr>
                        <a:t>ajudar</a:t>
                      </a:r>
                      <a:r>
                        <a:rPr lang="en-GB" sz="1600" b="1" dirty="0">
                          <a:effectLst/>
                          <a:latin typeface="Calibri Light "/>
                        </a:rPr>
                        <a:t> as </a:t>
                      </a:r>
                      <a:r>
                        <a:rPr lang="en-GB" sz="1600" b="1" dirty="0" err="1">
                          <a:effectLst/>
                          <a:latin typeface="Calibri Light "/>
                        </a:rPr>
                        <a:t>pessoas</a:t>
                      </a:r>
                      <a:r>
                        <a:rPr lang="en-GB" sz="1600" b="1" dirty="0">
                          <a:effectLst/>
                          <a:latin typeface="Calibri Light "/>
                        </a:rPr>
                        <a:t> a se </a:t>
                      </a:r>
                      <a:r>
                        <a:rPr lang="en-GB" sz="1600" b="1" dirty="0" err="1">
                          <a:effectLst/>
                          <a:latin typeface="Calibri Light "/>
                        </a:rPr>
                        <a:t>sentirem</a:t>
                      </a:r>
                      <a:r>
                        <a:rPr lang="en-GB" sz="1600" b="1" dirty="0">
                          <a:effectLst/>
                          <a:latin typeface="Calibri Light "/>
                        </a:rPr>
                        <a:t> </a:t>
                      </a:r>
                      <a:r>
                        <a:rPr lang="en-GB" sz="1600" b="1" dirty="0" err="1">
                          <a:effectLst/>
                          <a:latin typeface="Calibri Light "/>
                        </a:rPr>
                        <a:t>compreendidas</a:t>
                      </a:r>
                      <a:r>
                        <a:rPr lang="en-GB" sz="1600" b="1" dirty="0">
                          <a:effectLst/>
                          <a:latin typeface="Calibri Light "/>
                        </a:rPr>
                        <a:t> e </a:t>
                      </a:r>
                      <a:r>
                        <a:rPr lang="en-GB" sz="1600" b="1" dirty="0" err="1">
                          <a:effectLst/>
                          <a:latin typeface="Calibri Light "/>
                        </a:rPr>
                        <a:t>ouvidas</a:t>
                      </a:r>
                      <a:r>
                        <a:rPr lang="en-GB" sz="1600" b="1" dirty="0">
                          <a:effectLst/>
                          <a:latin typeface="Calibri Light "/>
                        </a:rPr>
                        <a:t>.</a:t>
                      </a:r>
                      <a:endParaRPr lang="en-CH" sz="1600" b="1" dirty="0">
                        <a:solidFill>
                          <a:srgbClr val="943634"/>
                        </a:solidFill>
                        <a:effectLst/>
                        <a:latin typeface="Calibri Light "/>
                        <a:ea typeface="Calibri" panose="020F0502020204030204" pitchFamily="34" charset="0"/>
                        <a:cs typeface="Times New Roman" panose="02020603050405020304" pitchFamily="18" charset="0"/>
                      </a:endParaRPr>
                    </a:p>
                  </a:txBody>
                  <a:tcPr marL="93120" marR="931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GB" sz="1600" dirty="0" err="1">
                          <a:effectLst/>
                          <a:latin typeface="Calibri Light "/>
                        </a:rPr>
                        <a:t>Os</a:t>
                      </a:r>
                      <a:r>
                        <a:rPr lang="en-GB" sz="1600" dirty="0">
                          <a:effectLst/>
                          <a:latin typeface="Calibri Light "/>
                        </a:rPr>
                        <a:t> </a:t>
                      </a:r>
                      <a:r>
                        <a:rPr lang="en-GB" sz="1600" dirty="0" err="1">
                          <a:effectLst/>
                          <a:latin typeface="Calibri Light "/>
                        </a:rPr>
                        <a:t>funcionários</a:t>
                      </a:r>
                      <a:r>
                        <a:rPr lang="en-GB" sz="1600" dirty="0">
                          <a:effectLst/>
                          <a:latin typeface="Calibri Light "/>
                        </a:rPr>
                        <a:t> </a:t>
                      </a:r>
                      <a:r>
                        <a:rPr lang="en-GB" sz="1600" dirty="0" err="1">
                          <a:effectLst/>
                          <a:latin typeface="Calibri Light "/>
                        </a:rPr>
                        <a:t>podem</a:t>
                      </a:r>
                      <a:r>
                        <a:rPr lang="en-GB" sz="1600" dirty="0">
                          <a:effectLst/>
                          <a:latin typeface="Calibri Light "/>
                        </a:rPr>
                        <a:t> </a:t>
                      </a:r>
                      <a:r>
                        <a:rPr lang="en-GB" sz="1600" dirty="0" err="1">
                          <a:effectLst/>
                          <a:latin typeface="Calibri Light "/>
                        </a:rPr>
                        <a:t>sentir</a:t>
                      </a:r>
                      <a:r>
                        <a:rPr lang="en-GB" sz="1600" dirty="0">
                          <a:effectLst/>
                          <a:latin typeface="Calibri Light "/>
                        </a:rPr>
                        <a:t>-se </a:t>
                      </a:r>
                      <a:r>
                        <a:rPr lang="en-GB" sz="1600" dirty="0" err="1">
                          <a:effectLst/>
                          <a:latin typeface="Calibri Light "/>
                        </a:rPr>
                        <a:t>esgotados</a:t>
                      </a:r>
                      <a:r>
                        <a:rPr lang="en-GB" sz="1600" dirty="0">
                          <a:effectLst/>
                          <a:latin typeface="Calibri Light "/>
                        </a:rPr>
                        <a:t> </a:t>
                      </a:r>
                      <a:r>
                        <a:rPr lang="en-GB" sz="1600" dirty="0" err="1">
                          <a:effectLst/>
                          <a:latin typeface="Calibri Light "/>
                        </a:rPr>
                        <a:t>em</a:t>
                      </a:r>
                      <a:r>
                        <a:rPr lang="en-GB" sz="1600" dirty="0">
                          <a:effectLst/>
                          <a:latin typeface="Calibri Light "/>
                        </a:rPr>
                        <a:t> </a:t>
                      </a:r>
                      <a:r>
                        <a:rPr lang="en-GB" sz="1600" dirty="0" err="1">
                          <a:effectLst/>
                          <a:latin typeface="Calibri Light "/>
                        </a:rPr>
                        <a:t>alguns</a:t>
                      </a:r>
                      <a:r>
                        <a:rPr lang="en-GB" sz="1600" dirty="0">
                          <a:effectLst/>
                          <a:latin typeface="Calibri Light "/>
                        </a:rPr>
                        <a:t> </a:t>
                      </a:r>
                      <a:r>
                        <a:rPr lang="en-GB" sz="1600" dirty="0" err="1">
                          <a:effectLst/>
                          <a:latin typeface="Calibri Light "/>
                        </a:rPr>
                        <a:t>momentos</a:t>
                      </a:r>
                      <a:r>
                        <a:rPr lang="en-GB" sz="1600" dirty="0">
                          <a:effectLst/>
                          <a:latin typeface="Calibri Light "/>
                        </a:rPr>
                        <a:t> e </a:t>
                      </a:r>
                      <a:r>
                        <a:rPr lang="en-GB" sz="1600" dirty="0" err="1">
                          <a:effectLst/>
                          <a:latin typeface="Calibri Light "/>
                        </a:rPr>
                        <a:t>incapazes</a:t>
                      </a:r>
                      <a:r>
                        <a:rPr lang="en-GB" sz="1600" dirty="0">
                          <a:effectLst/>
                          <a:latin typeface="Calibri Light "/>
                        </a:rPr>
                        <a:t> de </a:t>
                      </a:r>
                      <a:r>
                        <a:rPr lang="en-GB" sz="1600" dirty="0" err="1">
                          <a:effectLst/>
                          <a:latin typeface="Calibri Light "/>
                        </a:rPr>
                        <a:t>prestar</a:t>
                      </a:r>
                      <a:r>
                        <a:rPr lang="en-GB" sz="1600" dirty="0">
                          <a:effectLst/>
                          <a:latin typeface="Calibri Light "/>
                        </a:rPr>
                        <a:t> </a:t>
                      </a:r>
                      <a:r>
                        <a:rPr lang="en-GB" sz="1600" dirty="0" err="1">
                          <a:effectLst/>
                          <a:latin typeface="Calibri Light "/>
                        </a:rPr>
                        <a:t>toda</a:t>
                      </a:r>
                      <a:r>
                        <a:rPr lang="en-GB" sz="1600" dirty="0">
                          <a:effectLst/>
                          <a:latin typeface="Calibri Light "/>
                        </a:rPr>
                        <a:t> a </a:t>
                      </a:r>
                      <a:r>
                        <a:rPr lang="en-GB" sz="1600" dirty="0" err="1">
                          <a:effectLst/>
                          <a:latin typeface="Calibri Light "/>
                        </a:rPr>
                        <a:t>atenção</a:t>
                      </a:r>
                      <a:r>
                        <a:rPr lang="en-GB" sz="1600" dirty="0">
                          <a:effectLst/>
                          <a:latin typeface="Calibri Light "/>
                        </a:rPr>
                        <a:t> </a:t>
                      </a:r>
                      <a:r>
                        <a:rPr lang="en-GB" sz="1600" dirty="0" err="1">
                          <a:effectLst/>
                          <a:latin typeface="Calibri Light "/>
                        </a:rPr>
                        <a:t>às</a:t>
                      </a:r>
                      <a:r>
                        <a:rPr lang="en-GB" sz="1600" dirty="0">
                          <a:effectLst/>
                          <a:latin typeface="Calibri Light "/>
                        </a:rPr>
                        <a:t> </a:t>
                      </a:r>
                      <a:r>
                        <a:rPr lang="en-GB" sz="1600" dirty="0" err="1">
                          <a:effectLst/>
                          <a:latin typeface="Calibri Light "/>
                        </a:rPr>
                        <a:t>necessidades</a:t>
                      </a:r>
                      <a:r>
                        <a:rPr lang="en-GB" sz="1600" dirty="0">
                          <a:effectLst/>
                          <a:latin typeface="Calibri Light "/>
                        </a:rPr>
                        <a:t> das </a:t>
                      </a:r>
                      <a:r>
                        <a:rPr lang="en-GB" sz="1600" dirty="0" err="1">
                          <a:effectLst/>
                          <a:latin typeface="Calibri Light "/>
                        </a:rPr>
                        <a:t>pessoas</a:t>
                      </a:r>
                      <a:r>
                        <a:rPr lang="en-GB" sz="1600" dirty="0">
                          <a:effectLst/>
                          <a:latin typeface="Calibri Light "/>
                        </a:rPr>
                        <a:t>.</a:t>
                      </a:r>
                    </a:p>
                    <a:p>
                      <a:pPr marL="0" marR="0" algn="just">
                        <a:lnSpc>
                          <a:spcPct val="100000"/>
                        </a:lnSpc>
                        <a:spcBef>
                          <a:spcPts val="0"/>
                        </a:spcBef>
                        <a:spcAft>
                          <a:spcPts val="0"/>
                        </a:spcAft>
                      </a:pPr>
                      <a:r>
                        <a:rPr lang="en-GB" sz="1600" dirty="0" err="1">
                          <a:effectLst/>
                          <a:latin typeface="Calibri Light "/>
                        </a:rPr>
                        <a:t>Os</a:t>
                      </a:r>
                      <a:r>
                        <a:rPr lang="en-GB" sz="1600" dirty="0">
                          <a:effectLst/>
                          <a:latin typeface="Calibri Light "/>
                        </a:rPr>
                        <a:t> </a:t>
                      </a:r>
                      <a:r>
                        <a:rPr lang="en-GB" sz="1600" dirty="0" err="1">
                          <a:effectLst/>
                          <a:latin typeface="Calibri Light "/>
                        </a:rPr>
                        <a:t>funcionários</a:t>
                      </a:r>
                      <a:r>
                        <a:rPr lang="en-GB" sz="1600" dirty="0">
                          <a:effectLst/>
                          <a:latin typeface="Calibri Light "/>
                        </a:rPr>
                        <a:t> </a:t>
                      </a:r>
                      <a:r>
                        <a:rPr lang="en-GB" sz="1600" dirty="0" err="1">
                          <a:effectLst/>
                          <a:latin typeface="Calibri Light "/>
                        </a:rPr>
                        <a:t>podem</a:t>
                      </a:r>
                      <a:r>
                        <a:rPr lang="en-GB" sz="1600" dirty="0">
                          <a:effectLst/>
                          <a:latin typeface="Calibri Light "/>
                        </a:rPr>
                        <a:t> </a:t>
                      </a:r>
                      <a:r>
                        <a:rPr lang="en-GB" sz="1600" dirty="0" err="1">
                          <a:effectLst/>
                          <a:latin typeface="Calibri Light "/>
                        </a:rPr>
                        <a:t>não</a:t>
                      </a:r>
                      <a:r>
                        <a:rPr lang="en-GB" sz="1600" dirty="0">
                          <a:effectLst/>
                          <a:latin typeface="Calibri Light "/>
                        </a:rPr>
                        <a:t> </a:t>
                      </a:r>
                      <a:r>
                        <a:rPr lang="en-GB" sz="1600" dirty="0" err="1">
                          <a:effectLst/>
                          <a:latin typeface="Calibri Light "/>
                        </a:rPr>
                        <a:t>ter</a:t>
                      </a:r>
                      <a:r>
                        <a:rPr lang="en-GB" sz="1600" dirty="0">
                          <a:effectLst/>
                          <a:latin typeface="Calibri Light "/>
                        </a:rPr>
                        <a:t> </a:t>
                      </a:r>
                      <a:r>
                        <a:rPr lang="en-GB" sz="1600" dirty="0" err="1">
                          <a:effectLst/>
                          <a:latin typeface="Calibri Light "/>
                        </a:rPr>
                        <a:t>recebido</a:t>
                      </a:r>
                      <a:r>
                        <a:rPr lang="en-GB" sz="1600" dirty="0">
                          <a:effectLst/>
                          <a:latin typeface="Calibri Light "/>
                        </a:rPr>
                        <a:t> </a:t>
                      </a:r>
                      <a:r>
                        <a:rPr lang="en-GB" sz="1600" dirty="0" err="1">
                          <a:effectLst/>
                          <a:latin typeface="Calibri Light "/>
                        </a:rPr>
                        <a:t>formação</a:t>
                      </a:r>
                      <a:r>
                        <a:rPr lang="en-GB" sz="1600" dirty="0">
                          <a:effectLst/>
                          <a:latin typeface="Calibri Light "/>
                        </a:rPr>
                        <a:t> </a:t>
                      </a:r>
                      <a:r>
                        <a:rPr lang="en-GB" sz="1600" dirty="0" err="1">
                          <a:effectLst/>
                          <a:latin typeface="Calibri Light "/>
                        </a:rPr>
                        <a:t>adequada</a:t>
                      </a:r>
                      <a:r>
                        <a:rPr lang="en-GB" sz="1600" dirty="0">
                          <a:effectLst/>
                          <a:latin typeface="Calibri Light "/>
                        </a:rPr>
                        <a:t> </a:t>
                      </a:r>
                      <a:r>
                        <a:rPr lang="en-GB" sz="1600" dirty="0" err="1">
                          <a:effectLst/>
                          <a:latin typeface="Calibri Light "/>
                        </a:rPr>
                        <a:t>sobre</a:t>
                      </a:r>
                      <a:r>
                        <a:rPr lang="en-GB" sz="1600" dirty="0">
                          <a:effectLst/>
                          <a:latin typeface="Calibri Light "/>
                        </a:rPr>
                        <a:t> </a:t>
                      </a:r>
                      <a:r>
                        <a:rPr lang="en-GB" sz="1600" dirty="0" err="1">
                          <a:effectLst/>
                          <a:latin typeface="Calibri Light "/>
                        </a:rPr>
                        <a:t>como</a:t>
                      </a:r>
                      <a:r>
                        <a:rPr lang="en-GB" sz="1600" dirty="0">
                          <a:effectLst/>
                          <a:latin typeface="Calibri Light "/>
                        </a:rPr>
                        <a:t> </a:t>
                      </a:r>
                      <a:r>
                        <a:rPr lang="en-GB" sz="1600" dirty="0" err="1">
                          <a:effectLst/>
                          <a:latin typeface="Calibri Light "/>
                        </a:rPr>
                        <a:t>praticar</a:t>
                      </a:r>
                      <a:r>
                        <a:rPr lang="en-GB" sz="1600" dirty="0">
                          <a:effectLst/>
                          <a:latin typeface="Calibri Light "/>
                        </a:rPr>
                        <a:t> a </a:t>
                      </a:r>
                      <a:r>
                        <a:rPr lang="en-GB" sz="1600" dirty="0" err="1">
                          <a:effectLst/>
                          <a:latin typeface="Calibri Light "/>
                        </a:rPr>
                        <a:t>escuta</a:t>
                      </a:r>
                      <a:r>
                        <a:rPr lang="en-GB" sz="1600" dirty="0">
                          <a:effectLst/>
                          <a:latin typeface="Calibri Light "/>
                        </a:rPr>
                        <a:t> </a:t>
                      </a:r>
                      <a:r>
                        <a:rPr lang="en-GB" sz="1600" dirty="0" err="1">
                          <a:effectLst/>
                          <a:latin typeface="Calibri Light "/>
                        </a:rPr>
                        <a:t>ativa</a:t>
                      </a:r>
                      <a:r>
                        <a:rPr lang="en-GB" sz="1600" dirty="0">
                          <a:effectLst/>
                          <a:latin typeface="Calibri Light "/>
                        </a:rPr>
                        <a:t>.</a:t>
                      </a:r>
                      <a:endParaRPr lang="en-CH" sz="1600" dirty="0">
                        <a:solidFill>
                          <a:srgbClr val="943634"/>
                        </a:solidFill>
                        <a:effectLst/>
                        <a:latin typeface="Calibri Light "/>
                        <a:ea typeface="Calibri" panose="020F0502020204030204" pitchFamily="34" charset="0"/>
                        <a:cs typeface="Times New Roman" panose="02020603050405020304" pitchFamily="18" charset="0"/>
                      </a:endParaRPr>
                    </a:p>
                  </a:txBody>
                  <a:tcPr marL="93120" marR="931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GB" sz="1600" dirty="0" err="1">
                          <a:effectLst/>
                          <a:latin typeface="Calibri Light "/>
                        </a:rPr>
                        <a:t>Reconheça</a:t>
                      </a:r>
                      <a:r>
                        <a:rPr lang="en-GB" sz="1600" dirty="0">
                          <a:effectLst/>
                          <a:latin typeface="Calibri Light "/>
                        </a:rPr>
                        <a:t> que se sente </a:t>
                      </a:r>
                      <a:r>
                        <a:rPr lang="en-GB" sz="1600" dirty="0" err="1">
                          <a:effectLst/>
                          <a:latin typeface="Calibri Light "/>
                        </a:rPr>
                        <a:t>esgotado</a:t>
                      </a:r>
                      <a:r>
                        <a:rPr lang="en-GB" sz="1600" dirty="0">
                          <a:effectLst/>
                          <a:latin typeface="Calibri Light "/>
                        </a:rPr>
                        <a:t> e </a:t>
                      </a:r>
                      <a:r>
                        <a:rPr lang="en-GB" sz="1600" dirty="0" err="1">
                          <a:effectLst/>
                          <a:latin typeface="Calibri Light "/>
                        </a:rPr>
                        <a:t>preste</a:t>
                      </a:r>
                      <a:r>
                        <a:rPr lang="en-GB" sz="1600" dirty="0">
                          <a:effectLst/>
                          <a:latin typeface="Calibri Light "/>
                        </a:rPr>
                        <a:t> especial </a:t>
                      </a:r>
                      <a:r>
                        <a:rPr lang="en-GB" sz="1600" dirty="0" err="1">
                          <a:effectLst/>
                          <a:latin typeface="Calibri Light "/>
                        </a:rPr>
                        <a:t>atenção</a:t>
                      </a:r>
                      <a:r>
                        <a:rPr lang="en-GB" sz="1600" dirty="0">
                          <a:effectLst/>
                          <a:latin typeface="Calibri Light "/>
                        </a:rPr>
                        <a:t> </a:t>
                      </a:r>
                      <a:r>
                        <a:rPr lang="en-GB" sz="1600" dirty="0" err="1">
                          <a:effectLst/>
                          <a:latin typeface="Calibri Light "/>
                        </a:rPr>
                        <a:t>em</a:t>
                      </a:r>
                      <a:r>
                        <a:rPr lang="en-GB" sz="1600" dirty="0">
                          <a:effectLst/>
                          <a:latin typeface="Calibri Light "/>
                        </a:rPr>
                        <a:t> </a:t>
                      </a:r>
                      <a:r>
                        <a:rPr lang="en-GB" sz="1600" dirty="0" err="1">
                          <a:effectLst/>
                          <a:latin typeface="Calibri Light "/>
                        </a:rPr>
                        <a:t>encontrar</a:t>
                      </a:r>
                      <a:r>
                        <a:rPr lang="en-GB" sz="1600" dirty="0">
                          <a:effectLst/>
                          <a:latin typeface="Calibri Light "/>
                        </a:rPr>
                        <a:t> tempo e </a:t>
                      </a:r>
                      <a:r>
                        <a:rPr lang="en-GB" sz="1600" dirty="0" err="1">
                          <a:effectLst/>
                          <a:latin typeface="Calibri Light "/>
                        </a:rPr>
                        <a:t>espaço</a:t>
                      </a:r>
                      <a:r>
                        <a:rPr lang="en-GB" sz="1600" dirty="0">
                          <a:effectLst/>
                          <a:latin typeface="Calibri Light "/>
                        </a:rPr>
                        <a:t> para </a:t>
                      </a:r>
                      <a:r>
                        <a:rPr lang="en-GB" sz="1600" dirty="0" err="1">
                          <a:effectLst/>
                          <a:latin typeface="Calibri Light "/>
                        </a:rPr>
                        <a:t>cuidar</a:t>
                      </a:r>
                      <a:r>
                        <a:rPr lang="en-GB" sz="1600" dirty="0">
                          <a:effectLst/>
                          <a:latin typeface="Calibri Light "/>
                        </a:rPr>
                        <a:t> de </a:t>
                      </a:r>
                      <a:r>
                        <a:rPr lang="en-GB" sz="1600" dirty="0" err="1">
                          <a:effectLst/>
                          <a:latin typeface="Calibri Light "/>
                        </a:rPr>
                        <a:t>si</a:t>
                      </a:r>
                      <a:r>
                        <a:rPr lang="en-GB" sz="1600" dirty="0">
                          <a:effectLst/>
                          <a:latin typeface="Calibri Light "/>
                        </a:rPr>
                        <a:t> </a:t>
                      </a:r>
                      <a:r>
                        <a:rPr lang="en-GB" sz="1600" dirty="0" err="1">
                          <a:effectLst/>
                          <a:latin typeface="Calibri Light "/>
                        </a:rPr>
                        <a:t>mesmo</a:t>
                      </a:r>
                      <a:r>
                        <a:rPr lang="en-GB" sz="1600" dirty="0">
                          <a:effectLst/>
                          <a:latin typeface="Calibri Light "/>
                        </a:rPr>
                        <a:t>, </a:t>
                      </a:r>
                      <a:r>
                        <a:rPr lang="en-GB" sz="1600" dirty="0" err="1">
                          <a:effectLst/>
                          <a:latin typeface="Calibri Light "/>
                        </a:rPr>
                        <a:t>seja</a:t>
                      </a:r>
                      <a:r>
                        <a:rPr lang="en-GB" sz="1600" dirty="0">
                          <a:effectLst/>
                          <a:latin typeface="Calibri Light "/>
                        </a:rPr>
                        <a:t> no </a:t>
                      </a:r>
                      <a:r>
                        <a:rPr lang="en-GB" sz="1600" dirty="0" err="1">
                          <a:effectLst/>
                          <a:latin typeface="Calibri Light "/>
                        </a:rPr>
                        <a:t>trabalho</a:t>
                      </a:r>
                      <a:r>
                        <a:rPr lang="en-GB" sz="1600" dirty="0">
                          <a:effectLst/>
                          <a:latin typeface="Calibri Light "/>
                        </a:rPr>
                        <a:t> </a:t>
                      </a:r>
                      <a:r>
                        <a:rPr lang="en-GB" sz="1600" dirty="0" err="1">
                          <a:effectLst/>
                          <a:latin typeface="Calibri Light "/>
                        </a:rPr>
                        <a:t>ou</a:t>
                      </a:r>
                      <a:r>
                        <a:rPr lang="en-GB" sz="1600" dirty="0">
                          <a:effectLst/>
                          <a:latin typeface="Calibri Light "/>
                        </a:rPr>
                        <a:t> </a:t>
                      </a:r>
                      <a:r>
                        <a:rPr lang="en-GB" sz="1600" dirty="0" err="1">
                          <a:effectLst/>
                          <a:latin typeface="Calibri Light "/>
                        </a:rPr>
                        <a:t>em</a:t>
                      </a:r>
                      <a:r>
                        <a:rPr lang="en-GB" sz="1600" dirty="0">
                          <a:effectLst/>
                          <a:latin typeface="Calibri Light "/>
                        </a:rPr>
                        <a:t> casa. Converse com </a:t>
                      </a:r>
                      <a:r>
                        <a:rPr lang="en-GB" sz="1600" dirty="0" err="1">
                          <a:effectLst/>
                          <a:latin typeface="Calibri Light "/>
                        </a:rPr>
                        <a:t>seu</a:t>
                      </a:r>
                      <a:r>
                        <a:rPr lang="en-GB" sz="1600" dirty="0">
                          <a:effectLst/>
                          <a:latin typeface="Calibri Light "/>
                        </a:rPr>
                        <a:t> supervisor </a:t>
                      </a:r>
                      <a:r>
                        <a:rPr lang="en-GB" sz="1600" dirty="0" err="1">
                          <a:effectLst/>
                          <a:latin typeface="Calibri Light "/>
                        </a:rPr>
                        <a:t>ou</a:t>
                      </a:r>
                      <a:r>
                        <a:rPr lang="en-GB" sz="1600" dirty="0">
                          <a:effectLst/>
                          <a:latin typeface="Calibri Light "/>
                        </a:rPr>
                        <a:t> </a:t>
                      </a:r>
                      <a:r>
                        <a:rPr lang="en-GB" sz="1600" dirty="0" err="1">
                          <a:effectLst/>
                          <a:latin typeface="Calibri Light "/>
                        </a:rPr>
                        <a:t>colegas</a:t>
                      </a:r>
                      <a:r>
                        <a:rPr lang="en-GB" sz="1600" dirty="0">
                          <a:effectLst/>
                          <a:latin typeface="Calibri Light "/>
                        </a:rPr>
                        <a:t> para </a:t>
                      </a:r>
                      <a:r>
                        <a:rPr lang="en-GB" sz="1600" dirty="0" err="1">
                          <a:effectLst/>
                          <a:latin typeface="Calibri Light "/>
                        </a:rPr>
                        <a:t>obter</a:t>
                      </a:r>
                      <a:r>
                        <a:rPr lang="en-GB" sz="1600" dirty="0">
                          <a:effectLst/>
                          <a:latin typeface="Calibri Light "/>
                        </a:rPr>
                        <a:t> </a:t>
                      </a:r>
                      <a:r>
                        <a:rPr lang="en-GB" sz="1600" dirty="0" err="1">
                          <a:effectLst/>
                          <a:latin typeface="Calibri Light "/>
                        </a:rPr>
                        <a:t>apoio</a:t>
                      </a:r>
                      <a:r>
                        <a:rPr lang="en-GB" sz="1600" dirty="0">
                          <a:effectLst/>
                          <a:latin typeface="Calibri Light "/>
                        </a:rPr>
                        <a:t>.</a:t>
                      </a:r>
                    </a:p>
                    <a:p>
                      <a:pPr marL="0" marR="0" algn="just">
                        <a:lnSpc>
                          <a:spcPct val="100000"/>
                        </a:lnSpc>
                        <a:spcBef>
                          <a:spcPts val="0"/>
                        </a:spcBef>
                        <a:spcAft>
                          <a:spcPts val="0"/>
                        </a:spcAft>
                      </a:pPr>
                      <a:r>
                        <a:rPr lang="en-GB" sz="1600" dirty="0" err="1">
                          <a:effectLst/>
                          <a:latin typeface="Calibri Light "/>
                        </a:rPr>
                        <a:t>Consulte</a:t>
                      </a:r>
                      <a:r>
                        <a:rPr lang="en-GB" sz="1600" dirty="0">
                          <a:effectLst/>
                          <a:latin typeface="Calibri Light "/>
                        </a:rPr>
                        <a:t> </a:t>
                      </a:r>
                      <a:r>
                        <a:rPr lang="en-GB" sz="1600" dirty="0" err="1">
                          <a:effectLst/>
                          <a:latin typeface="Calibri Light "/>
                        </a:rPr>
                        <a:t>seu</a:t>
                      </a:r>
                      <a:r>
                        <a:rPr lang="en-GB" sz="1600" dirty="0">
                          <a:effectLst/>
                          <a:latin typeface="Calibri Light "/>
                        </a:rPr>
                        <a:t> supervisor </a:t>
                      </a:r>
                      <a:r>
                        <a:rPr lang="en-GB" sz="1600" dirty="0" err="1">
                          <a:effectLst/>
                          <a:latin typeface="Calibri Light "/>
                        </a:rPr>
                        <a:t>sobre</a:t>
                      </a:r>
                      <a:r>
                        <a:rPr lang="en-GB" sz="1600" dirty="0">
                          <a:effectLst/>
                          <a:latin typeface="Calibri Light "/>
                        </a:rPr>
                        <a:t> o </a:t>
                      </a:r>
                      <a:r>
                        <a:rPr lang="en-GB" sz="1600" dirty="0" err="1">
                          <a:effectLst/>
                          <a:latin typeface="Calibri Light "/>
                        </a:rPr>
                        <a:t>assunto</a:t>
                      </a:r>
                      <a:r>
                        <a:rPr lang="en-GB" sz="1600" dirty="0">
                          <a:effectLst/>
                          <a:latin typeface="Calibri Light "/>
                        </a:rPr>
                        <a:t> e/</a:t>
                      </a:r>
                      <a:r>
                        <a:rPr lang="en-GB" sz="1600" dirty="0" err="1">
                          <a:effectLst/>
                          <a:latin typeface="Calibri Light "/>
                        </a:rPr>
                        <a:t>ou</a:t>
                      </a:r>
                      <a:r>
                        <a:rPr lang="en-GB" sz="1600" dirty="0">
                          <a:effectLst/>
                          <a:latin typeface="Calibri Light "/>
                        </a:rPr>
                        <a:t> </a:t>
                      </a:r>
                      <a:r>
                        <a:rPr lang="en-GB" sz="1600" dirty="0" err="1">
                          <a:effectLst/>
                          <a:latin typeface="Calibri Light "/>
                        </a:rPr>
                        <a:t>aprenda</a:t>
                      </a:r>
                      <a:r>
                        <a:rPr lang="en-GB" sz="1600" dirty="0">
                          <a:effectLst/>
                          <a:latin typeface="Calibri Light "/>
                        </a:rPr>
                        <a:t> </a:t>
                      </a:r>
                      <a:r>
                        <a:rPr lang="en-GB" sz="1600" dirty="0" err="1">
                          <a:effectLst/>
                          <a:latin typeface="Calibri Light "/>
                        </a:rPr>
                        <a:t>usando</a:t>
                      </a:r>
                      <a:r>
                        <a:rPr lang="en-GB" sz="1600" dirty="0">
                          <a:effectLst/>
                          <a:latin typeface="Calibri Light "/>
                        </a:rPr>
                        <a:t> </a:t>
                      </a:r>
                      <a:r>
                        <a:rPr lang="en-GB" sz="1600" dirty="0" err="1">
                          <a:effectLst/>
                          <a:latin typeface="Calibri Light "/>
                        </a:rPr>
                        <a:t>livros</a:t>
                      </a:r>
                      <a:r>
                        <a:rPr lang="en-GB" sz="1600" dirty="0">
                          <a:effectLst/>
                          <a:latin typeface="Calibri Light "/>
                        </a:rPr>
                        <a:t>, </a:t>
                      </a:r>
                      <a:r>
                        <a:rPr lang="en-GB" sz="1600" dirty="0" err="1">
                          <a:effectLst/>
                          <a:latin typeface="Calibri Light "/>
                        </a:rPr>
                        <a:t>apostilas</a:t>
                      </a:r>
                      <a:r>
                        <a:rPr lang="en-GB" sz="1600" dirty="0">
                          <a:effectLst/>
                          <a:latin typeface="Calibri Light "/>
                        </a:rPr>
                        <a:t> </a:t>
                      </a:r>
                      <a:r>
                        <a:rPr lang="en-GB" sz="1600" dirty="0" err="1">
                          <a:effectLst/>
                          <a:latin typeface="Calibri Light "/>
                        </a:rPr>
                        <a:t>ou</a:t>
                      </a:r>
                      <a:r>
                        <a:rPr lang="en-GB" sz="1600" dirty="0">
                          <a:effectLst/>
                          <a:latin typeface="Calibri Light "/>
                        </a:rPr>
                        <a:t> </a:t>
                      </a:r>
                      <a:r>
                        <a:rPr lang="en-GB" sz="1600" dirty="0" err="1">
                          <a:effectLst/>
                          <a:latin typeface="Calibri Light "/>
                        </a:rPr>
                        <a:t>recursos</a:t>
                      </a:r>
                      <a:r>
                        <a:rPr lang="en-GB" sz="1600" dirty="0">
                          <a:effectLst/>
                          <a:latin typeface="Calibri Light "/>
                        </a:rPr>
                        <a:t> online.</a:t>
                      </a:r>
                      <a:endParaRPr lang="en-CH" sz="1600" dirty="0">
                        <a:solidFill>
                          <a:srgbClr val="943634"/>
                        </a:solidFill>
                        <a:effectLst/>
                        <a:latin typeface="Calibri Light "/>
                        <a:ea typeface="Calibri" panose="020F0502020204030204" pitchFamily="34" charset="0"/>
                        <a:cs typeface="Times New Roman" panose="02020603050405020304" pitchFamily="18" charset="0"/>
                      </a:endParaRPr>
                    </a:p>
                  </a:txBody>
                  <a:tcPr marL="93120" marR="931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5610336"/>
                  </a:ext>
                </a:extLst>
              </a:tr>
            </a:tbl>
          </a:graphicData>
        </a:graphic>
      </p:graphicFrame>
      <p:sp>
        <p:nvSpPr>
          <p:cNvPr id="2" name="Title 1">
            <a:extLst>
              <a:ext uri="{FF2B5EF4-FFF2-40B4-BE49-F238E27FC236}">
                <a16:creationId xmlns:a16="http://schemas.microsoft.com/office/drawing/2014/main" id="{80683ADE-CC5B-461A-8054-8C84B461166E}"/>
              </a:ext>
            </a:extLst>
          </p:cNvPr>
          <p:cNvSpPr>
            <a:spLocks noGrp="1"/>
          </p:cNvSpPr>
          <p:nvPr>
            <p:ph type="title"/>
          </p:nvPr>
        </p:nvSpPr>
        <p:spPr>
          <a:xfrm>
            <a:off x="388629" y="514614"/>
            <a:ext cx="11292195" cy="432000"/>
          </a:xfrm>
        </p:spPr>
        <p:txBody>
          <a:bodyPr/>
          <a:lstStyle/>
          <a:p>
            <a:pPr algn="ctr"/>
            <a:r>
              <a:rPr lang="en-GB" dirty="0" err="1"/>
              <a:t>Exercício</a:t>
            </a:r>
            <a:r>
              <a:rPr lang="en-GB" dirty="0"/>
              <a:t> 5.1: </a:t>
            </a:r>
            <a:r>
              <a:rPr lang="en-GB" dirty="0" err="1"/>
              <a:t>Melhorando</a:t>
            </a:r>
            <a:r>
              <a:rPr lang="en-GB" dirty="0"/>
              <a:t> as </a:t>
            </a:r>
            <a:r>
              <a:rPr lang="en-GB" dirty="0" err="1"/>
              <a:t>práticas</a:t>
            </a:r>
            <a:r>
              <a:rPr lang="en-GB" dirty="0"/>
              <a:t> para </a:t>
            </a:r>
            <a:r>
              <a:rPr lang="en-GB" dirty="0" err="1"/>
              <a:t>promover</a:t>
            </a:r>
            <a:r>
              <a:rPr lang="en-GB" dirty="0"/>
              <a:t> a </a:t>
            </a:r>
            <a:r>
              <a:rPr lang="en-GB" dirty="0" err="1"/>
              <a:t>recuperação</a:t>
            </a:r>
            <a:r>
              <a:rPr lang="en-GB" dirty="0"/>
              <a:t> </a:t>
            </a:r>
            <a:r>
              <a:rPr lang="en-GB" dirty="0" err="1"/>
              <a:t>em</a:t>
            </a:r>
            <a:r>
              <a:rPr lang="en-GB" dirty="0"/>
              <a:t> </a:t>
            </a:r>
            <a:r>
              <a:rPr lang="en-GB" dirty="0" err="1"/>
              <a:t>serviços</a:t>
            </a:r>
            <a:r>
              <a:rPr lang="en-GB" dirty="0"/>
              <a:t> de </a:t>
            </a:r>
            <a:r>
              <a:rPr lang="en-GB" dirty="0" err="1"/>
              <a:t>saúde</a:t>
            </a:r>
            <a:r>
              <a:rPr lang="en-GB" dirty="0"/>
              <a:t> mental e </a:t>
            </a:r>
            <a:r>
              <a:rPr lang="en-GB" dirty="0" err="1"/>
              <a:t>serviços</a:t>
            </a:r>
            <a:r>
              <a:rPr lang="en-GB" dirty="0"/>
              <a:t> </a:t>
            </a:r>
            <a:r>
              <a:rPr lang="en-GB" dirty="0" err="1"/>
              <a:t>sociais</a:t>
            </a:r>
            <a:r>
              <a:rPr lang="en-GB" dirty="0"/>
              <a:t> - 8</a:t>
            </a:r>
            <a:endParaRPr lang="en-CH" dirty="0"/>
          </a:p>
        </p:txBody>
      </p:sp>
    </p:spTree>
    <p:extLst>
      <p:ext uri="{BB962C8B-B14F-4D97-AF65-F5344CB8AC3E}">
        <p14:creationId xmlns:p14="http://schemas.microsoft.com/office/powerpoint/2010/main" val="265639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2408E-791F-4F1D-A4A5-CA10D211D0DC}"/>
              </a:ext>
            </a:extLst>
          </p:cNvPr>
          <p:cNvSpPr>
            <a:spLocks noGrp="1"/>
          </p:cNvSpPr>
          <p:nvPr>
            <p:ph type="title"/>
          </p:nvPr>
        </p:nvSpPr>
        <p:spPr>
          <a:xfrm>
            <a:off x="557310" y="2840039"/>
            <a:ext cx="11379994" cy="432000"/>
          </a:xfrm>
        </p:spPr>
        <p:txBody>
          <a:bodyPr/>
          <a:lstStyle/>
          <a:p>
            <a:pPr algn="ctr"/>
            <a:r>
              <a:rPr lang="en-GB" dirty="0"/>
              <a:t>Tema 1: O que </a:t>
            </a:r>
            <a:r>
              <a:rPr lang="en-GB" dirty="0" err="1"/>
              <a:t>é</a:t>
            </a:r>
            <a:r>
              <a:rPr lang="en-GB" dirty="0"/>
              <a:t> </a:t>
            </a:r>
            <a:r>
              <a:rPr lang="en-GB" dirty="0" err="1"/>
              <a:t>saúde</a:t>
            </a:r>
            <a:r>
              <a:rPr lang="en-GB" dirty="0"/>
              <a:t> mental?</a:t>
            </a:r>
            <a:endParaRPr lang="en-CH" dirty="0"/>
          </a:p>
        </p:txBody>
      </p:sp>
    </p:spTree>
    <p:extLst>
      <p:ext uri="{BB962C8B-B14F-4D97-AF65-F5344CB8AC3E}">
        <p14:creationId xmlns:p14="http://schemas.microsoft.com/office/powerpoint/2010/main" val="13958021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9383B17-7A99-4DA3-9B78-34ED96BDD5A8}"/>
              </a:ext>
            </a:extLst>
          </p:cNvPr>
          <p:cNvGraphicFramePr>
            <a:graphicFrameLocks noGrp="1"/>
          </p:cNvGraphicFramePr>
          <p:nvPr>
            <p:ph sz="quarter" idx="14"/>
            <p:extLst>
              <p:ext uri="{D42A27DB-BD31-4B8C-83A1-F6EECF244321}">
                <p14:modId xmlns:p14="http://schemas.microsoft.com/office/powerpoint/2010/main" val="3889003012"/>
              </p:ext>
            </p:extLst>
          </p:nvPr>
        </p:nvGraphicFramePr>
        <p:xfrm>
          <a:off x="508302" y="1777723"/>
          <a:ext cx="10820960" cy="3746186"/>
        </p:xfrm>
        <a:graphic>
          <a:graphicData uri="http://schemas.openxmlformats.org/drawingml/2006/table">
            <a:tbl>
              <a:tblPr firstRow="1" firstCol="1" bandRow="1">
                <a:tableStyleId>{2D5ABB26-0587-4C30-8999-92F81FD0307C}</a:tableStyleId>
              </a:tblPr>
              <a:tblGrid>
                <a:gridCol w="2910705">
                  <a:extLst>
                    <a:ext uri="{9D8B030D-6E8A-4147-A177-3AD203B41FA5}">
                      <a16:colId xmlns:a16="http://schemas.microsoft.com/office/drawing/2014/main" val="1236612447"/>
                    </a:ext>
                  </a:extLst>
                </a:gridCol>
                <a:gridCol w="2824845">
                  <a:extLst>
                    <a:ext uri="{9D8B030D-6E8A-4147-A177-3AD203B41FA5}">
                      <a16:colId xmlns:a16="http://schemas.microsoft.com/office/drawing/2014/main" val="3569360697"/>
                    </a:ext>
                  </a:extLst>
                </a:gridCol>
                <a:gridCol w="5085410">
                  <a:extLst>
                    <a:ext uri="{9D8B030D-6E8A-4147-A177-3AD203B41FA5}">
                      <a16:colId xmlns:a16="http://schemas.microsoft.com/office/drawing/2014/main" val="3041660891"/>
                    </a:ext>
                  </a:extLst>
                </a:gridCol>
              </a:tblGrid>
              <a:tr h="232094">
                <a:tc gridSpan="3">
                  <a:txBody>
                    <a:bodyPr/>
                    <a:lstStyle/>
                    <a:p>
                      <a:pPr marL="0" marR="0" algn="ctr">
                        <a:lnSpc>
                          <a:spcPct val="115000"/>
                        </a:lnSpc>
                        <a:spcBef>
                          <a:spcPts val="0"/>
                        </a:spcBef>
                        <a:spcAft>
                          <a:spcPts val="0"/>
                        </a:spcAft>
                      </a:pPr>
                      <a:r>
                        <a:rPr lang="en-GB" sz="1400" b="1" dirty="0" err="1">
                          <a:solidFill>
                            <a:schemeClr val="bg1"/>
                          </a:solidFill>
                          <a:effectLst/>
                          <a:latin typeface="Century Gothic" panose="020B0502020202020204" pitchFamily="34" charset="0"/>
                        </a:rPr>
                        <a:t>Implementação</a:t>
                      </a:r>
                      <a:r>
                        <a:rPr lang="en-GB" sz="1400" b="1" dirty="0">
                          <a:solidFill>
                            <a:schemeClr val="bg1"/>
                          </a:solidFill>
                          <a:effectLst/>
                          <a:latin typeface="Century Gothic" panose="020B0502020202020204" pitchFamily="34" charset="0"/>
                        </a:rPr>
                        <a:t> de </a:t>
                      </a:r>
                      <a:r>
                        <a:rPr lang="en-GB" sz="1400" b="1" dirty="0" err="1">
                          <a:solidFill>
                            <a:schemeClr val="bg1"/>
                          </a:solidFill>
                          <a:effectLst/>
                          <a:latin typeface="Century Gothic" panose="020B0502020202020204" pitchFamily="34" charset="0"/>
                        </a:rPr>
                        <a:t>uma</a:t>
                      </a:r>
                      <a:r>
                        <a:rPr lang="en-GB" sz="1400" b="1" dirty="0">
                          <a:solidFill>
                            <a:schemeClr val="bg1"/>
                          </a:solidFill>
                          <a:effectLst/>
                          <a:latin typeface="Century Gothic" panose="020B0502020202020204" pitchFamily="34" charset="0"/>
                        </a:rPr>
                        <a:t> </a:t>
                      </a:r>
                      <a:r>
                        <a:rPr lang="en-GB" sz="1400" b="1" dirty="0" err="1">
                          <a:solidFill>
                            <a:schemeClr val="bg1"/>
                          </a:solidFill>
                          <a:effectLst/>
                          <a:latin typeface="Century Gothic" panose="020B0502020202020204" pitchFamily="34" charset="0"/>
                        </a:rPr>
                        <a:t>abordagem</a:t>
                      </a:r>
                      <a:r>
                        <a:rPr lang="en-GB" sz="1400" b="1" dirty="0">
                          <a:solidFill>
                            <a:schemeClr val="bg1"/>
                          </a:solidFill>
                          <a:effectLst/>
                          <a:latin typeface="Century Gothic" panose="020B0502020202020204" pitchFamily="34" charset="0"/>
                        </a:rPr>
                        <a:t> de </a:t>
                      </a:r>
                      <a:r>
                        <a:rPr lang="en-GB" sz="1400" b="1" dirty="0" err="1">
                          <a:solidFill>
                            <a:schemeClr val="bg1"/>
                          </a:solidFill>
                          <a:effectLst/>
                          <a:latin typeface="Century Gothic" panose="020B0502020202020204" pitchFamily="34" charset="0"/>
                        </a:rPr>
                        <a:t>recuperação</a:t>
                      </a:r>
                      <a:r>
                        <a:rPr lang="en-GB" sz="1400" b="1" dirty="0">
                          <a:solidFill>
                            <a:schemeClr val="bg1"/>
                          </a:solidFill>
                          <a:effectLst/>
                          <a:latin typeface="Century Gothic" panose="020B0502020202020204" pitchFamily="34" charset="0"/>
                        </a:rPr>
                        <a:t> no </a:t>
                      </a:r>
                      <a:r>
                        <a:rPr lang="en-GB" sz="1400" b="1" dirty="0" err="1">
                          <a:solidFill>
                            <a:schemeClr val="bg1"/>
                          </a:solidFill>
                          <a:effectLst/>
                          <a:latin typeface="Century Gothic" panose="020B0502020202020204" pitchFamily="34" charset="0"/>
                        </a:rPr>
                        <a:t>serviço</a:t>
                      </a:r>
                      <a:r>
                        <a:rPr lang="en-GB" sz="1400" b="1" dirty="0">
                          <a:solidFill>
                            <a:schemeClr val="bg1"/>
                          </a:solidFill>
                          <a:effectLst/>
                          <a:latin typeface="Century Gothic" panose="020B0502020202020204" pitchFamily="34" charset="0"/>
                        </a:rPr>
                        <a:t> X</a:t>
                      </a:r>
                      <a:endParaRPr lang="en-CH" sz="14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92834" marR="92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endParaRPr lang="en-CH"/>
                    </a:p>
                  </a:txBody>
                  <a:tcPr/>
                </a:tc>
                <a:tc hMerge="1">
                  <a:txBody>
                    <a:bodyPr/>
                    <a:lstStyle/>
                    <a:p>
                      <a:endParaRPr lang="en-CH"/>
                    </a:p>
                  </a:txBody>
                  <a:tcPr/>
                </a:tc>
                <a:extLst>
                  <a:ext uri="{0D108BD9-81ED-4DB2-BD59-A6C34878D82A}">
                    <a16:rowId xmlns:a16="http://schemas.microsoft.com/office/drawing/2014/main" val="3137259923"/>
                  </a:ext>
                </a:extLst>
              </a:tr>
              <a:tr h="232094">
                <a:tc>
                  <a:txBody>
                    <a:bodyPr/>
                    <a:lstStyle/>
                    <a:p>
                      <a:pPr marL="0" marR="0" algn="ctr">
                        <a:lnSpc>
                          <a:spcPct val="115000"/>
                        </a:lnSpc>
                        <a:spcBef>
                          <a:spcPts val="0"/>
                        </a:spcBef>
                        <a:spcAft>
                          <a:spcPts val="0"/>
                        </a:spcAft>
                      </a:pPr>
                      <a:r>
                        <a:rPr lang="en-GB" sz="1400" b="1" dirty="0">
                          <a:effectLst/>
                          <a:latin typeface="Century Gothic" panose="020B0502020202020204" pitchFamily="34" charset="0"/>
                        </a:rPr>
                        <a:t>A</a:t>
                      </a:r>
                      <a:endParaRPr lang="en-CH" sz="1400" b="1">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92834" marR="92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en-GB" sz="1400" b="1" dirty="0">
                          <a:effectLst/>
                          <a:latin typeface="Century Gothic" panose="020B0502020202020204" pitchFamily="34" charset="0"/>
                        </a:rPr>
                        <a:t>B</a:t>
                      </a:r>
                      <a:endParaRPr lang="en-CH" sz="1400" b="1">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92834" marR="92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algn="ctr">
                        <a:lnSpc>
                          <a:spcPct val="115000"/>
                        </a:lnSpc>
                        <a:spcBef>
                          <a:spcPts val="0"/>
                        </a:spcBef>
                        <a:spcAft>
                          <a:spcPts val="0"/>
                        </a:spcAft>
                      </a:pPr>
                      <a:r>
                        <a:rPr lang="en-GB" sz="1400" b="1" dirty="0">
                          <a:effectLst/>
                          <a:latin typeface="Century Gothic" panose="020B0502020202020204" pitchFamily="34" charset="0"/>
                        </a:rPr>
                        <a:t>C</a:t>
                      </a:r>
                      <a:endParaRPr lang="en-CH" sz="1400" b="1">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92834" marR="928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162896564"/>
                  </a:ext>
                </a:extLst>
              </a:tr>
              <a:tr h="710836">
                <a:tc>
                  <a:txBody>
                    <a:bodyPr/>
                    <a:lstStyle/>
                    <a:p>
                      <a:pPr marL="0" marR="0" algn="ctr">
                        <a:lnSpc>
                          <a:spcPct val="115000"/>
                        </a:lnSpc>
                        <a:spcBef>
                          <a:spcPts val="0"/>
                        </a:spcBef>
                        <a:spcAft>
                          <a:spcPts val="0"/>
                        </a:spcAft>
                      </a:pPr>
                      <a:r>
                        <a:rPr lang="en-GB" sz="1400" b="1" dirty="0" err="1">
                          <a:effectLst/>
                          <a:latin typeface="+mj-lt"/>
                        </a:rPr>
                        <a:t>Mudanças</a:t>
                      </a:r>
                      <a:r>
                        <a:rPr lang="en-GB" sz="1400" b="1" dirty="0">
                          <a:effectLst/>
                          <a:latin typeface="+mj-lt"/>
                        </a:rPr>
                        <a:t> </a:t>
                      </a:r>
                      <a:r>
                        <a:rPr lang="en-GB" sz="1400" b="1" dirty="0" err="1">
                          <a:effectLst/>
                          <a:latin typeface="+mj-lt"/>
                        </a:rPr>
                        <a:t>na</a:t>
                      </a:r>
                      <a:r>
                        <a:rPr lang="en-GB" sz="1400" b="1" dirty="0">
                          <a:effectLst/>
                          <a:latin typeface="+mj-lt"/>
                        </a:rPr>
                        <a:t> equipe e </a:t>
                      </a:r>
                      <a:r>
                        <a:rPr lang="en-GB" sz="1400" b="1" dirty="0" err="1">
                          <a:effectLst/>
                          <a:latin typeface="+mj-lt"/>
                        </a:rPr>
                        <a:t>nas</a:t>
                      </a:r>
                      <a:r>
                        <a:rPr lang="en-GB" sz="1400" b="1" dirty="0">
                          <a:effectLst/>
                          <a:latin typeface="+mj-lt"/>
                        </a:rPr>
                        <a:t> </a:t>
                      </a:r>
                      <a:r>
                        <a:rPr lang="en-GB" sz="1400" b="1" dirty="0" err="1">
                          <a:effectLst/>
                          <a:latin typeface="+mj-lt"/>
                        </a:rPr>
                        <a:t>práticas</a:t>
                      </a:r>
                      <a:r>
                        <a:rPr lang="en-GB" sz="1400" b="1" dirty="0">
                          <a:effectLst/>
                          <a:latin typeface="+mj-lt"/>
                        </a:rPr>
                        <a:t> de </a:t>
                      </a:r>
                      <a:r>
                        <a:rPr lang="en-GB" sz="1400" b="1" dirty="0" err="1">
                          <a:effectLst/>
                          <a:latin typeface="+mj-lt"/>
                        </a:rPr>
                        <a:t>atendimento</a:t>
                      </a:r>
                      <a:r>
                        <a:rPr lang="en-GB" sz="1400" b="1" dirty="0">
                          <a:effectLst/>
                          <a:latin typeface="+mj-lt"/>
                        </a:rPr>
                        <a:t> para </a:t>
                      </a:r>
                      <a:r>
                        <a:rPr lang="en-GB" sz="1400" b="1" dirty="0" err="1">
                          <a:effectLst/>
                          <a:latin typeface="+mj-lt"/>
                        </a:rPr>
                        <a:t>apoiar</a:t>
                      </a:r>
                      <a:r>
                        <a:rPr lang="en-GB" sz="1400" b="1" dirty="0">
                          <a:effectLst/>
                          <a:latin typeface="+mj-lt"/>
                        </a:rPr>
                        <a:t> </a:t>
                      </a:r>
                      <a:r>
                        <a:rPr lang="en-GB" sz="1400" b="1" dirty="0" err="1">
                          <a:effectLst/>
                          <a:latin typeface="+mj-lt"/>
                        </a:rPr>
                        <a:t>uma</a:t>
                      </a:r>
                      <a:r>
                        <a:rPr lang="en-GB" sz="1400" b="1" dirty="0">
                          <a:effectLst/>
                          <a:latin typeface="+mj-lt"/>
                        </a:rPr>
                        <a:t> </a:t>
                      </a:r>
                      <a:r>
                        <a:rPr lang="en-GB" sz="1400" b="1" dirty="0" err="1">
                          <a:effectLst/>
                          <a:latin typeface="+mj-lt"/>
                        </a:rPr>
                        <a:t>abordagem</a:t>
                      </a:r>
                      <a:r>
                        <a:rPr lang="en-GB" sz="1400" b="1" dirty="0">
                          <a:effectLst/>
                          <a:latin typeface="+mj-lt"/>
                        </a:rPr>
                        <a:t> de </a:t>
                      </a:r>
                      <a:r>
                        <a:rPr lang="en-GB" sz="1400" b="1" dirty="0" err="1">
                          <a:effectLst/>
                          <a:latin typeface="+mj-lt"/>
                        </a:rPr>
                        <a:t>recuperação</a:t>
                      </a:r>
                      <a:endParaRPr lang="en-CH" sz="1400" b="1" dirty="0">
                        <a:solidFill>
                          <a:srgbClr val="943634"/>
                        </a:solidFill>
                        <a:effectLst/>
                        <a:latin typeface="+mj-lt"/>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b="1" dirty="0" err="1">
                          <a:effectLst/>
                          <a:latin typeface="+mj-lt"/>
                        </a:rPr>
                        <a:t>Possíveis</a:t>
                      </a:r>
                      <a:r>
                        <a:rPr lang="en-GB" sz="1400" b="1" dirty="0">
                          <a:effectLst/>
                          <a:latin typeface="+mj-lt"/>
                        </a:rPr>
                        <a:t> </a:t>
                      </a:r>
                      <a:r>
                        <a:rPr lang="en-GB" sz="1400" b="1" dirty="0" err="1">
                          <a:effectLst/>
                          <a:latin typeface="+mj-lt"/>
                        </a:rPr>
                        <a:t>barreiras</a:t>
                      </a:r>
                      <a:endParaRPr lang="en-CH" sz="1400" b="1" dirty="0">
                        <a:solidFill>
                          <a:srgbClr val="943634"/>
                        </a:solidFill>
                        <a:effectLst/>
                        <a:latin typeface="+mj-lt"/>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1400" b="1" dirty="0">
                          <a:effectLst/>
                          <a:latin typeface="+mj-lt"/>
                        </a:rPr>
                        <a:t>Passos para </a:t>
                      </a:r>
                      <a:r>
                        <a:rPr lang="en-GB" sz="1400" b="1" dirty="0" err="1">
                          <a:effectLst/>
                          <a:latin typeface="+mj-lt"/>
                        </a:rPr>
                        <a:t>superar</a:t>
                      </a:r>
                      <a:r>
                        <a:rPr lang="en-GB" sz="1400" b="1" dirty="0">
                          <a:effectLst/>
                          <a:latin typeface="+mj-lt"/>
                        </a:rPr>
                        <a:t> as </a:t>
                      </a:r>
                      <a:r>
                        <a:rPr lang="en-GB" sz="1400" b="1" dirty="0" err="1">
                          <a:effectLst/>
                          <a:latin typeface="+mj-lt"/>
                        </a:rPr>
                        <a:t>barreiras</a:t>
                      </a:r>
                      <a:endParaRPr lang="en-CH" sz="1400" b="1" dirty="0">
                        <a:solidFill>
                          <a:srgbClr val="943634"/>
                        </a:solidFill>
                        <a:effectLst/>
                        <a:latin typeface="+mj-lt"/>
                        <a:ea typeface="Calibri" panose="020F0502020204030204" pitchFamily="34" charset="0"/>
                        <a:cs typeface="Times New Roman" panose="02020603050405020304" pitchFamily="18" charset="0"/>
                      </a:endParaRPr>
                    </a:p>
                  </a:txBody>
                  <a:tcPr marL="78138" marR="781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994015"/>
                  </a:ext>
                </a:extLst>
              </a:tr>
              <a:tr h="211396">
                <a:tc>
                  <a:txBody>
                    <a:bodyPr/>
                    <a:lstStyle/>
                    <a:p>
                      <a:pPr marL="0" marR="0" algn="just">
                        <a:lnSpc>
                          <a:spcPct val="100000"/>
                        </a:lnSpc>
                        <a:spcBef>
                          <a:spcPts val="0"/>
                        </a:spcBef>
                        <a:spcAft>
                          <a:spcPts val="0"/>
                        </a:spcAft>
                      </a:pPr>
                      <a:r>
                        <a:rPr lang="en-GB" sz="1400" b="1" dirty="0" err="1">
                          <a:effectLst/>
                          <a:latin typeface="+mj-lt"/>
                        </a:rPr>
                        <a:t>Exemplo</a:t>
                      </a:r>
                      <a:r>
                        <a:rPr lang="en-GB" sz="1400" b="1" dirty="0">
                          <a:effectLst/>
                          <a:latin typeface="+mj-lt"/>
                        </a:rPr>
                        <a:t> 7: </a:t>
                      </a:r>
                      <a:r>
                        <a:rPr lang="en-GB" sz="1400" b="1" dirty="0" err="1">
                          <a:effectLst/>
                          <a:latin typeface="+mj-lt"/>
                        </a:rPr>
                        <a:t>Coloque</a:t>
                      </a:r>
                      <a:r>
                        <a:rPr lang="en-GB" sz="1400" b="1" dirty="0">
                          <a:effectLst/>
                          <a:latin typeface="+mj-lt"/>
                        </a:rPr>
                        <a:t> </a:t>
                      </a:r>
                      <a:r>
                        <a:rPr lang="en-GB" sz="1400" b="1" dirty="0" err="1">
                          <a:effectLst/>
                          <a:latin typeface="+mj-lt"/>
                        </a:rPr>
                        <a:t>materiais</a:t>
                      </a:r>
                      <a:r>
                        <a:rPr lang="en-GB" sz="1400" b="1" dirty="0">
                          <a:effectLst/>
                          <a:latin typeface="+mj-lt"/>
                        </a:rPr>
                        <a:t> </a:t>
                      </a:r>
                      <a:r>
                        <a:rPr lang="en-GB" sz="1400" b="1" dirty="0" err="1">
                          <a:effectLst/>
                          <a:latin typeface="+mj-lt"/>
                        </a:rPr>
                        <a:t>informativos</a:t>
                      </a:r>
                      <a:r>
                        <a:rPr lang="en-GB" sz="1400" b="1" dirty="0">
                          <a:effectLst/>
                          <a:latin typeface="+mj-lt"/>
                        </a:rPr>
                        <a:t> </a:t>
                      </a:r>
                      <a:r>
                        <a:rPr lang="en-GB" sz="1400" b="1" dirty="0" err="1">
                          <a:effectLst/>
                          <a:latin typeface="+mj-lt"/>
                        </a:rPr>
                        <a:t>ou</a:t>
                      </a:r>
                      <a:r>
                        <a:rPr lang="en-GB" sz="1400" b="1" dirty="0">
                          <a:effectLst/>
                          <a:latin typeface="+mj-lt"/>
                        </a:rPr>
                        <a:t> </a:t>
                      </a:r>
                      <a:r>
                        <a:rPr lang="en-GB" sz="1400" b="1" dirty="0" err="1">
                          <a:effectLst/>
                          <a:latin typeface="+mj-lt"/>
                        </a:rPr>
                        <a:t>decorativos</a:t>
                      </a:r>
                      <a:r>
                        <a:rPr lang="en-GB" sz="1400" b="1" dirty="0">
                          <a:effectLst/>
                          <a:latin typeface="+mj-lt"/>
                        </a:rPr>
                        <a:t> (</a:t>
                      </a:r>
                      <a:r>
                        <a:rPr lang="en-GB" sz="1400" b="1" dirty="0" err="1">
                          <a:effectLst/>
                          <a:latin typeface="+mj-lt"/>
                        </a:rPr>
                        <a:t>por</a:t>
                      </a:r>
                      <a:r>
                        <a:rPr lang="en-GB" sz="1400" b="1" dirty="0">
                          <a:effectLst/>
                          <a:latin typeface="+mj-lt"/>
                        </a:rPr>
                        <a:t> </a:t>
                      </a:r>
                      <a:r>
                        <a:rPr lang="en-GB" sz="1400" b="1" dirty="0" err="1">
                          <a:effectLst/>
                          <a:latin typeface="+mj-lt"/>
                        </a:rPr>
                        <a:t>exemplo</a:t>
                      </a:r>
                      <a:r>
                        <a:rPr lang="en-GB" sz="1400" b="1" dirty="0">
                          <a:effectLst/>
                          <a:latin typeface="+mj-lt"/>
                        </a:rPr>
                        <a:t>, </a:t>
                      </a:r>
                      <a:r>
                        <a:rPr lang="en-GB" sz="1400" b="1" dirty="0" err="1">
                          <a:effectLst/>
                          <a:latin typeface="+mj-lt"/>
                        </a:rPr>
                        <a:t>cartazes</a:t>
                      </a:r>
                      <a:r>
                        <a:rPr lang="en-GB" sz="1400" b="1" dirty="0">
                          <a:effectLst/>
                          <a:latin typeface="+mj-lt"/>
                        </a:rPr>
                        <a:t>, </a:t>
                      </a:r>
                      <a:r>
                        <a:rPr lang="en-GB" sz="1400" b="1" dirty="0" err="1">
                          <a:effectLst/>
                          <a:latin typeface="+mj-lt"/>
                        </a:rPr>
                        <a:t>obras</a:t>
                      </a:r>
                      <a:r>
                        <a:rPr lang="en-GB" sz="1400" b="1" dirty="0">
                          <a:effectLst/>
                          <a:latin typeface="+mj-lt"/>
                        </a:rPr>
                        <a:t> de </a:t>
                      </a:r>
                      <a:r>
                        <a:rPr lang="en-GB" sz="1400" b="1" dirty="0" err="1">
                          <a:effectLst/>
                          <a:latin typeface="+mj-lt"/>
                        </a:rPr>
                        <a:t>arte</a:t>
                      </a:r>
                      <a:r>
                        <a:rPr lang="en-GB" sz="1400" b="1" dirty="0">
                          <a:effectLst/>
                          <a:latin typeface="+mj-lt"/>
                        </a:rPr>
                        <a:t>, etc.) </a:t>
                      </a:r>
                      <a:r>
                        <a:rPr lang="en-GB" sz="1400" b="1" dirty="0" err="1">
                          <a:effectLst/>
                          <a:latin typeface="+mj-lt"/>
                        </a:rPr>
                        <a:t>ao</a:t>
                      </a:r>
                      <a:r>
                        <a:rPr lang="en-GB" sz="1400" b="1" dirty="0">
                          <a:effectLst/>
                          <a:latin typeface="+mj-lt"/>
                        </a:rPr>
                        <a:t> </a:t>
                      </a:r>
                      <a:r>
                        <a:rPr lang="en-GB" sz="1400" b="1" dirty="0" err="1">
                          <a:effectLst/>
                          <a:latin typeface="+mj-lt"/>
                        </a:rPr>
                        <a:t>redor</a:t>
                      </a:r>
                      <a:r>
                        <a:rPr lang="en-GB" sz="1400" b="1" dirty="0">
                          <a:effectLst/>
                          <a:latin typeface="+mj-lt"/>
                        </a:rPr>
                        <a:t> do </a:t>
                      </a:r>
                      <a:r>
                        <a:rPr lang="en-GB" sz="1400" b="1" dirty="0" err="1">
                          <a:effectLst/>
                          <a:latin typeface="+mj-lt"/>
                        </a:rPr>
                        <a:t>serviço</a:t>
                      </a:r>
                      <a:r>
                        <a:rPr lang="en-GB" sz="1400" b="1" dirty="0">
                          <a:effectLst/>
                          <a:latin typeface="+mj-lt"/>
                        </a:rPr>
                        <a:t> para </a:t>
                      </a:r>
                      <a:r>
                        <a:rPr lang="en-GB" sz="1400" b="1" dirty="0" err="1">
                          <a:effectLst/>
                          <a:latin typeface="+mj-lt"/>
                        </a:rPr>
                        <a:t>transmitir</a:t>
                      </a:r>
                      <a:r>
                        <a:rPr lang="en-GB" sz="1400" b="1" dirty="0">
                          <a:effectLst/>
                          <a:latin typeface="+mj-lt"/>
                        </a:rPr>
                        <a:t> </a:t>
                      </a:r>
                      <a:r>
                        <a:rPr lang="en-GB" sz="1400" b="1" dirty="0" err="1">
                          <a:effectLst/>
                          <a:latin typeface="+mj-lt"/>
                        </a:rPr>
                        <a:t>mensagens</a:t>
                      </a:r>
                      <a:r>
                        <a:rPr lang="en-GB" sz="1400" b="1" dirty="0">
                          <a:effectLst/>
                          <a:latin typeface="+mj-lt"/>
                        </a:rPr>
                        <a:t> de </a:t>
                      </a:r>
                      <a:r>
                        <a:rPr lang="en-GB" sz="1400" b="1" dirty="0" err="1">
                          <a:effectLst/>
                          <a:latin typeface="+mj-lt"/>
                        </a:rPr>
                        <a:t>esperança</a:t>
                      </a:r>
                      <a:r>
                        <a:rPr lang="en-GB" sz="1400" b="1" dirty="0">
                          <a:effectLst/>
                          <a:latin typeface="+mj-lt"/>
                        </a:rPr>
                        <a:t> e </a:t>
                      </a:r>
                      <a:r>
                        <a:rPr lang="en-GB" sz="1400" b="1" dirty="0" err="1">
                          <a:effectLst/>
                          <a:latin typeface="+mj-lt"/>
                        </a:rPr>
                        <a:t>recuperação</a:t>
                      </a:r>
                      <a:r>
                        <a:rPr lang="en-GB" sz="1400" b="1" dirty="0">
                          <a:effectLst/>
                          <a:latin typeface="+mj-lt"/>
                        </a:rPr>
                        <a:t>..</a:t>
                      </a:r>
                      <a:endParaRPr lang="en-CH" sz="1400" b="1" dirty="0">
                        <a:solidFill>
                          <a:srgbClr val="943634"/>
                        </a:solidFill>
                        <a:effectLst/>
                        <a:latin typeface="+mj-lt"/>
                        <a:ea typeface="Calibri" panose="020F0502020204030204" pitchFamily="34" charset="0"/>
                        <a:cs typeface="Times New Roman" panose="02020603050405020304" pitchFamily="18" charset="0"/>
                      </a:endParaRPr>
                    </a:p>
                  </a:txBody>
                  <a:tcPr marL="92834" marR="928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GB" sz="1400" dirty="0" err="1">
                          <a:effectLst/>
                          <a:latin typeface="+mj-lt"/>
                        </a:rPr>
                        <a:t>Os</a:t>
                      </a:r>
                      <a:r>
                        <a:rPr lang="en-GB" sz="1400" dirty="0">
                          <a:effectLst/>
                          <a:latin typeface="+mj-lt"/>
                        </a:rPr>
                        <a:t> </a:t>
                      </a:r>
                      <a:r>
                        <a:rPr lang="en-GB" sz="1400" dirty="0" err="1">
                          <a:effectLst/>
                          <a:latin typeface="+mj-lt"/>
                        </a:rPr>
                        <a:t>funcionários</a:t>
                      </a:r>
                      <a:r>
                        <a:rPr lang="en-GB" sz="1400" dirty="0">
                          <a:effectLst/>
                          <a:latin typeface="+mj-lt"/>
                        </a:rPr>
                        <a:t> </a:t>
                      </a:r>
                      <a:r>
                        <a:rPr lang="en-GB" sz="1400" dirty="0" err="1">
                          <a:effectLst/>
                          <a:latin typeface="+mj-lt"/>
                        </a:rPr>
                        <a:t>podem</a:t>
                      </a:r>
                      <a:r>
                        <a:rPr lang="en-GB" sz="1400" dirty="0">
                          <a:effectLst/>
                          <a:latin typeface="+mj-lt"/>
                        </a:rPr>
                        <a:t> </a:t>
                      </a:r>
                      <a:r>
                        <a:rPr lang="en-GB" sz="1400" dirty="0" err="1">
                          <a:effectLst/>
                          <a:latin typeface="+mj-lt"/>
                        </a:rPr>
                        <a:t>não</a:t>
                      </a:r>
                      <a:r>
                        <a:rPr lang="en-GB" sz="1400" dirty="0">
                          <a:effectLst/>
                          <a:latin typeface="+mj-lt"/>
                        </a:rPr>
                        <a:t> </a:t>
                      </a:r>
                      <a:r>
                        <a:rPr lang="en-GB" sz="1400" dirty="0" err="1">
                          <a:effectLst/>
                          <a:latin typeface="+mj-lt"/>
                        </a:rPr>
                        <a:t>saber</a:t>
                      </a:r>
                      <a:r>
                        <a:rPr lang="en-GB" sz="1400" dirty="0">
                          <a:effectLst/>
                          <a:latin typeface="+mj-lt"/>
                        </a:rPr>
                        <a:t> </a:t>
                      </a:r>
                      <a:r>
                        <a:rPr lang="en-GB" sz="1400" dirty="0" err="1">
                          <a:effectLst/>
                          <a:latin typeface="+mj-lt"/>
                        </a:rPr>
                        <a:t>onde</a:t>
                      </a:r>
                      <a:r>
                        <a:rPr lang="en-GB" sz="1400" dirty="0">
                          <a:effectLst/>
                          <a:latin typeface="+mj-lt"/>
                        </a:rPr>
                        <a:t> </a:t>
                      </a:r>
                      <a:r>
                        <a:rPr lang="en-GB" sz="1400" dirty="0" err="1">
                          <a:effectLst/>
                          <a:latin typeface="+mj-lt"/>
                        </a:rPr>
                        <a:t>encontrar</a:t>
                      </a:r>
                      <a:r>
                        <a:rPr lang="en-GB" sz="1400" dirty="0">
                          <a:effectLst/>
                          <a:latin typeface="+mj-lt"/>
                        </a:rPr>
                        <a:t> esses </a:t>
                      </a:r>
                      <a:r>
                        <a:rPr lang="en-GB" sz="1400" dirty="0" err="1">
                          <a:effectLst/>
                          <a:latin typeface="+mj-lt"/>
                        </a:rPr>
                        <a:t>materiais</a:t>
                      </a:r>
                      <a:r>
                        <a:rPr lang="en-GB" sz="1400" dirty="0">
                          <a:effectLst/>
                          <a:latin typeface="+mj-lt"/>
                        </a:rPr>
                        <a:t>, </a:t>
                      </a:r>
                      <a:r>
                        <a:rPr lang="en-GB" sz="1400" dirty="0" err="1">
                          <a:effectLst/>
                          <a:latin typeface="+mj-lt"/>
                        </a:rPr>
                        <a:t>ou</a:t>
                      </a:r>
                      <a:r>
                        <a:rPr lang="en-GB" sz="1400" dirty="0">
                          <a:effectLst/>
                          <a:latin typeface="+mj-lt"/>
                        </a:rPr>
                        <a:t> o </a:t>
                      </a:r>
                      <a:r>
                        <a:rPr lang="en-GB" sz="1400" dirty="0" err="1">
                          <a:effectLst/>
                          <a:latin typeface="+mj-lt"/>
                        </a:rPr>
                        <a:t>serviço</a:t>
                      </a:r>
                      <a:r>
                        <a:rPr lang="en-GB" sz="1400" dirty="0">
                          <a:effectLst/>
                          <a:latin typeface="+mj-lt"/>
                        </a:rPr>
                        <a:t> </a:t>
                      </a:r>
                      <a:r>
                        <a:rPr lang="en-GB" sz="1400" dirty="0" err="1">
                          <a:effectLst/>
                          <a:latin typeface="+mj-lt"/>
                        </a:rPr>
                        <a:t>pode</a:t>
                      </a:r>
                      <a:r>
                        <a:rPr lang="en-GB" sz="1400" dirty="0">
                          <a:effectLst/>
                          <a:latin typeface="+mj-lt"/>
                        </a:rPr>
                        <a:t> </a:t>
                      </a:r>
                      <a:r>
                        <a:rPr lang="en-GB" sz="1400" dirty="0" err="1">
                          <a:effectLst/>
                          <a:latin typeface="+mj-lt"/>
                        </a:rPr>
                        <a:t>não</a:t>
                      </a:r>
                      <a:r>
                        <a:rPr lang="en-GB" sz="1400" dirty="0">
                          <a:effectLst/>
                          <a:latin typeface="+mj-lt"/>
                        </a:rPr>
                        <a:t> </a:t>
                      </a:r>
                      <a:r>
                        <a:rPr lang="en-GB" sz="1400" dirty="0" err="1">
                          <a:effectLst/>
                          <a:latin typeface="+mj-lt"/>
                        </a:rPr>
                        <a:t>ter</a:t>
                      </a:r>
                      <a:r>
                        <a:rPr lang="en-GB" sz="1400" dirty="0">
                          <a:effectLst/>
                          <a:latin typeface="+mj-lt"/>
                        </a:rPr>
                        <a:t> </a:t>
                      </a:r>
                      <a:r>
                        <a:rPr lang="en-GB" sz="1400" dirty="0" err="1">
                          <a:effectLst/>
                          <a:latin typeface="+mj-lt"/>
                        </a:rPr>
                        <a:t>fundos</a:t>
                      </a:r>
                      <a:r>
                        <a:rPr lang="en-GB" sz="1400" dirty="0">
                          <a:effectLst/>
                          <a:latin typeface="+mj-lt"/>
                        </a:rPr>
                        <a:t> </a:t>
                      </a:r>
                      <a:r>
                        <a:rPr lang="en-GB" sz="1400" dirty="0" err="1">
                          <a:effectLst/>
                          <a:latin typeface="+mj-lt"/>
                        </a:rPr>
                        <a:t>destinados</a:t>
                      </a:r>
                      <a:r>
                        <a:rPr lang="en-GB" sz="1400" dirty="0">
                          <a:effectLst/>
                          <a:latin typeface="+mj-lt"/>
                        </a:rPr>
                        <a:t> a tais </a:t>
                      </a:r>
                      <a:r>
                        <a:rPr lang="en-GB" sz="1400" dirty="0" err="1">
                          <a:effectLst/>
                          <a:latin typeface="+mj-lt"/>
                        </a:rPr>
                        <a:t>materiais</a:t>
                      </a:r>
                      <a:r>
                        <a:rPr lang="en-GB" sz="1400" dirty="0">
                          <a:effectLst/>
                          <a:latin typeface="+mj-lt"/>
                        </a:rPr>
                        <a:t>.</a:t>
                      </a:r>
                    </a:p>
                    <a:p>
                      <a:pPr marL="0" marR="0" algn="just">
                        <a:lnSpc>
                          <a:spcPct val="100000"/>
                        </a:lnSpc>
                        <a:spcBef>
                          <a:spcPts val="0"/>
                        </a:spcBef>
                        <a:spcAft>
                          <a:spcPts val="0"/>
                        </a:spcAft>
                      </a:pPr>
                      <a:endParaRPr lang="en-GB" sz="1400" dirty="0">
                        <a:effectLst/>
                        <a:latin typeface="+mj-lt"/>
                      </a:endParaRPr>
                    </a:p>
                    <a:p>
                      <a:pPr marL="0" marR="0" algn="just">
                        <a:lnSpc>
                          <a:spcPct val="100000"/>
                        </a:lnSpc>
                        <a:spcBef>
                          <a:spcPts val="0"/>
                        </a:spcBef>
                        <a:spcAft>
                          <a:spcPts val="0"/>
                        </a:spcAft>
                      </a:pPr>
                      <a:r>
                        <a:rPr lang="en-GB" sz="1400" dirty="0" err="1">
                          <a:effectLst/>
                          <a:latin typeface="+mj-lt"/>
                        </a:rPr>
                        <a:t>Os</a:t>
                      </a:r>
                      <a:r>
                        <a:rPr lang="en-GB" sz="1400" dirty="0">
                          <a:effectLst/>
                          <a:latin typeface="+mj-lt"/>
                        </a:rPr>
                        <a:t> </a:t>
                      </a:r>
                      <a:r>
                        <a:rPr lang="en-GB" sz="1400" dirty="0" err="1">
                          <a:effectLst/>
                          <a:latin typeface="+mj-lt"/>
                        </a:rPr>
                        <a:t>funcionários</a:t>
                      </a:r>
                      <a:r>
                        <a:rPr lang="en-GB" sz="1400" dirty="0">
                          <a:effectLst/>
                          <a:latin typeface="+mj-lt"/>
                        </a:rPr>
                        <a:t> </a:t>
                      </a:r>
                      <a:r>
                        <a:rPr lang="en-GB" sz="1400" dirty="0" err="1">
                          <a:effectLst/>
                          <a:latin typeface="+mj-lt"/>
                        </a:rPr>
                        <a:t>podem</a:t>
                      </a:r>
                      <a:r>
                        <a:rPr lang="en-GB" sz="1400" dirty="0">
                          <a:effectLst/>
                          <a:latin typeface="+mj-lt"/>
                        </a:rPr>
                        <a:t> </a:t>
                      </a:r>
                      <a:r>
                        <a:rPr lang="en-GB" sz="1400" dirty="0" err="1">
                          <a:effectLst/>
                          <a:latin typeface="+mj-lt"/>
                        </a:rPr>
                        <a:t>não</a:t>
                      </a:r>
                      <a:r>
                        <a:rPr lang="en-GB" sz="1400" dirty="0">
                          <a:effectLst/>
                          <a:latin typeface="+mj-lt"/>
                        </a:rPr>
                        <a:t> </a:t>
                      </a:r>
                      <a:r>
                        <a:rPr lang="en-GB" sz="1400" dirty="0" err="1">
                          <a:effectLst/>
                          <a:latin typeface="+mj-lt"/>
                        </a:rPr>
                        <a:t>ter</a:t>
                      </a:r>
                      <a:r>
                        <a:rPr lang="en-GB" sz="1400" dirty="0">
                          <a:effectLst/>
                          <a:latin typeface="+mj-lt"/>
                        </a:rPr>
                        <a:t> </a:t>
                      </a:r>
                      <a:r>
                        <a:rPr lang="en-GB" sz="1400" dirty="0" err="1">
                          <a:effectLst/>
                          <a:latin typeface="+mj-lt"/>
                        </a:rPr>
                        <a:t>certeza</a:t>
                      </a:r>
                      <a:r>
                        <a:rPr lang="en-GB" sz="1400" dirty="0">
                          <a:effectLst/>
                          <a:latin typeface="+mj-lt"/>
                        </a:rPr>
                        <a:t> </a:t>
                      </a:r>
                      <a:r>
                        <a:rPr lang="en-GB" sz="1400" dirty="0" err="1">
                          <a:effectLst/>
                          <a:latin typeface="+mj-lt"/>
                        </a:rPr>
                        <a:t>sobre</a:t>
                      </a:r>
                      <a:r>
                        <a:rPr lang="en-GB" sz="1400" dirty="0">
                          <a:effectLst/>
                          <a:latin typeface="+mj-lt"/>
                        </a:rPr>
                        <a:t> que </a:t>
                      </a:r>
                      <a:r>
                        <a:rPr lang="en-GB" sz="1400" dirty="0" err="1">
                          <a:effectLst/>
                          <a:latin typeface="+mj-lt"/>
                        </a:rPr>
                        <a:t>tipo</a:t>
                      </a:r>
                      <a:r>
                        <a:rPr lang="en-GB" sz="1400" dirty="0">
                          <a:effectLst/>
                          <a:latin typeface="+mj-lt"/>
                        </a:rPr>
                        <a:t> de </a:t>
                      </a:r>
                      <a:r>
                        <a:rPr lang="en-GB" sz="1400" dirty="0" err="1">
                          <a:effectLst/>
                          <a:latin typeface="+mj-lt"/>
                        </a:rPr>
                        <a:t>materiais</a:t>
                      </a:r>
                      <a:r>
                        <a:rPr lang="en-GB" sz="1400" dirty="0">
                          <a:effectLst/>
                          <a:latin typeface="+mj-lt"/>
                        </a:rPr>
                        <a:t> </a:t>
                      </a:r>
                      <a:r>
                        <a:rPr lang="en-GB" sz="1400" dirty="0" err="1">
                          <a:effectLst/>
                          <a:latin typeface="+mj-lt"/>
                        </a:rPr>
                        <a:t>ou</a:t>
                      </a:r>
                      <a:r>
                        <a:rPr lang="en-GB" sz="1400" dirty="0">
                          <a:effectLst/>
                          <a:latin typeface="+mj-lt"/>
                        </a:rPr>
                        <a:t> </a:t>
                      </a:r>
                      <a:r>
                        <a:rPr lang="en-GB" sz="1400" dirty="0" err="1">
                          <a:effectLst/>
                          <a:latin typeface="+mj-lt"/>
                        </a:rPr>
                        <a:t>decorações</a:t>
                      </a:r>
                      <a:r>
                        <a:rPr lang="en-GB" sz="1400" dirty="0">
                          <a:effectLst/>
                          <a:latin typeface="+mj-lt"/>
                        </a:rPr>
                        <a:t> </a:t>
                      </a:r>
                      <a:r>
                        <a:rPr lang="en-GB" sz="1400" dirty="0" err="1">
                          <a:effectLst/>
                          <a:latin typeface="+mj-lt"/>
                        </a:rPr>
                        <a:t>devem</a:t>
                      </a:r>
                      <a:r>
                        <a:rPr lang="en-GB" sz="1400" dirty="0">
                          <a:effectLst/>
                          <a:latin typeface="+mj-lt"/>
                        </a:rPr>
                        <a:t> </a:t>
                      </a:r>
                      <a:r>
                        <a:rPr lang="en-GB" sz="1400" dirty="0" err="1">
                          <a:effectLst/>
                          <a:latin typeface="+mj-lt"/>
                        </a:rPr>
                        <a:t>colocar</a:t>
                      </a:r>
                      <a:r>
                        <a:rPr lang="en-GB" sz="1400" dirty="0">
                          <a:effectLst/>
                          <a:latin typeface="+mj-lt"/>
                        </a:rPr>
                        <a:t> no </a:t>
                      </a:r>
                      <a:r>
                        <a:rPr lang="en-GB" sz="1400" dirty="0" err="1">
                          <a:effectLst/>
                          <a:latin typeface="+mj-lt"/>
                        </a:rPr>
                        <a:t>serviço</a:t>
                      </a:r>
                      <a:r>
                        <a:rPr lang="en-GB" sz="1400" dirty="0">
                          <a:effectLst/>
                          <a:latin typeface="+mj-lt"/>
                        </a:rPr>
                        <a:t>.</a:t>
                      </a:r>
                      <a:endParaRPr lang="en-CH" sz="1400" dirty="0">
                        <a:solidFill>
                          <a:srgbClr val="943634"/>
                        </a:solidFill>
                        <a:effectLst/>
                        <a:latin typeface="+mj-lt"/>
                        <a:ea typeface="Calibri" panose="020F0502020204030204" pitchFamily="34" charset="0"/>
                        <a:cs typeface="Times New Roman" panose="02020603050405020304" pitchFamily="18" charset="0"/>
                      </a:endParaRPr>
                    </a:p>
                  </a:txBody>
                  <a:tcPr marL="92834" marR="928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00000"/>
                        </a:lnSpc>
                        <a:spcBef>
                          <a:spcPts val="0"/>
                        </a:spcBef>
                        <a:spcAft>
                          <a:spcPts val="0"/>
                        </a:spcAft>
                      </a:pPr>
                      <a:r>
                        <a:rPr lang="en-GB" sz="1400" dirty="0" err="1">
                          <a:effectLst/>
                          <a:latin typeface="+mj-lt"/>
                        </a:rPr>
                        <a:t>Pesquise</a:t>
                      </a:r>
                      <a:r>
                        <a:rPr lang="en-GB" sz="1400" dirty="0">
                          <a:effectLst/>
                          <a:latin typeface="+mj-lt"/>
                        </a:rPr>
                        <a:t> </a:t>
                      </a:r>
                      <a:r>
                        <a:rPr lang="en-GB" sz="1400" dirty="0" err="1">
                          <a:effectLst/>
                          <a:latin typeface="+mj-lt"/>
                        </a:rPr>
                        <a:t>materiais</a:t>
                      </a:r>
                      <a:r>
                        <a:rPr lang="en-GB" sz="1400" dirty="0">
                          <a:effectLst/>
                          <a:latin typeface="+mj-lt"/>
                        </a:rPr>
                        <a:t> (</a:t>
                      </a:r>
                      <a:r>
                        <a:rPr lang="en-GB" sz="1400" dirty="0" err="1">
                          <a:effectLst/>
                          <a:latin typeface="+mj-lt"/>
                        </a:rPr>
                        <a:t>gratuitos</a:t>
                      </a:r>
                      <a:r>
                        <a:rPr lang="en-GB" sz="1400" dirty="0">
                          <a:effectLst/>
                          <a:latin typeface="+mj-lt"/>
                        </a:rPr>
                        <a:t>) online;</a:t>
                      </a:r>
                    </a:p>
                    <a:p>
                      <a:pPr marL="0" marR="0" algn="just">
                        <a:lnSpc>
                          <a:spcPct val="100000"/>
                        </a:lnSpc>
                        <a:spcBef>
                          <a:spcPts val="0"/>
                        </a:spcBef>
                        <a:spcAft>
                          <a:spcPts val="0"/>
                        </a:spcAft>
                      </a:pPr>
                      <a:endParaRPr lang="en-GB" sz="1400" dirty="0">
                        <a:effectLst/>
                        <a:latin typeface="+mj-lt"/>
                      </a:endParaRPr>
                    </a:p>
                    <a:p>
                      <a:pPr marL="0" marR="0" algn="just">
                        <a:lnSpc>
                          <a:spcPct val="100000"/>
                        </a:lnSpc>
                        <a:spcBef>
                          <a:spcPts val="0"/>
                        </a:spcBef>
                        <a:spcAft>
                          <a:spcPts val="0"/>
                        </a:spcAft>
                      </a:pPr>
                      <a:r>
                        <a:rPr lang="en-GB" sz="1400" dirty="0">
                          <a:effectLst/>
                          <a:latin typeface="+mj-lt"/>
                        </a:rPr>
                        <a:t>Incentive as </a:t>
                      </a:r>
                      <a:r>
                        <a:rPr lang="en-GB" sz="1400" dirty="0" err="1">
                          <a:effectLst/>
                          <a:latin typeface="+mj-lt"/>
                        </a:rPr>
                        <a:t>pessoas</a:t>
                      </a:r>
                      <a:r>
                        <a:rPr lang="en-GB" sz="1400" dirty="0">
                          <a:effectLst/>
                          <a:latin typeface="+mj-lt"/>
                        </a:rPr>
                        <a:t> que </a:t>
                      </a:r>
                      <a:r>
                        <a:rPr lang="en-GB" sz="1400" dirty="0" err="1">
                          <a:effectLst/>
                          <a:latin typeface="+mj-lt"/>
                        </a:rPr>
                        <a:t>estão</a:t>
                      </a:r>
                      <a:r>
                        <a:rPr lang="en-GB" sz="1400" dirty="0">
                          <a:effectLst/>
                          <a:latin typeface="+mj-lt"/>
                        </a:rPr>
                        <a:t> </a:t>
                      </a:r>
                      <a:r>
                        <a:rPr lang="en-GB" sz="1400" dirty="0" err="1">
                          <a:effectLst/>
                          <a:latin typeface="+mj-lt"/>
                        </a:rPr>
                        <a:t>usando</a:t>
                      </a:r>
                      <a:r>
                        <a:rPr lang="en-GB" sz="1400" dirty="0">
                          <a:effectLst/>
                          <a:latin typeface="+mj-lt"/>
                        </a:rPr>
                        <a:t> </a:t>
                      </a:r>
                      <a:r>
                        <a:rPr lang="en-GB" sz="1400" dirty="0" err="1">
                          <a:effectLst/>
                          <a:latin typeface="+mj-lt"/>
                        </a:rPr>
                        <a:t>ou</a:t>
                      </a:r>
                      <a:r>
                        <a:rPr lang="en-GB" sz="1400" dirty="0">
                          <a:effectLst/>
                          <a:latin typeface="+mj-lt"/>
                        </a:rPr>
                        <a:t> </a:t>
                      </a:r>
                      <a:r>
                        <a:rPr lang="en-GB" sz="1400" dirty="0" err="1">
                          <a:effectLst/>
                          <a:latin typeface="+mj-lt"/>
                        </a:rPr>
                        <a:t>já</a:t>
                      </a:r>
                      <a:r>
                        <a:rPr lang="en-GB" sz="1400" dirty="0">
                          <a:effectLst/>
                          <a:latin typeface="+mj-lt"/>
                        </a:rPr>
                        <a:t> </a:t>
                      </a:r>
                      <a:r>
                        <a:rPr lang="en-GB" sz="1400" dirty="0" err="1">
                          <a:effectLst/>
                          <a:latin typeface="+mj-lt"/>
                        </a:rPr>
                        <a:t>usaram</a:t>
                      </a:r>
                      <a:r>
                        <a:rPr lang="en-GB" sz="1400" dirty="0">
                          <a:effectLst/>
                          <a:latin typeface="+mj-lt"/>
                        </a:rPr>
                        <a:t> </a:t>
                      </a:r>
                      <a:r>
                        <a:rPr lang="en-GB" sz="1400" dirty="0" err="1">
                          <a:effectLst/>
                          <a:latin typeface="+mj-lt"/>
                        </a:rPr>
                        <a:t>os</a:t>
                      </a:r>
                      <a:r>
                        <a:rPr lang="en-GB" sz="1400" dirty="0">
                          <a:effectLst/>
                          <a:latin typeface="+mj-lt"/>
                        </a:rPr>
                        <a:t> </a:t>
                      </a:r>
                      <a:r>
                        <a:rPr lang="en-GB" sz="1400" dirty="0" err="1">
                          <a:effectLst/>
                          <a:latin typeface="+mj-lt"/>
                        </a:rPr>
                        <a:t>serviços</a:t>
                      </a:r>
                      <a:r>
                        <a:rPr lang="en-GB" sz="1400" dirty="0">
                          <a:effectLst/>
                          <a:latin typeface="+mj-lt"/>
                        </a:rPr>
                        <a:t> a </a:t>
                      </a:r>
                      <a:r>
                        <a:rPr lang="en-GB" sz="1400" dirty="0" err="1">
                          <a:effectLst/>
                          <a:latin typeface="+mj-lt"/>
                        </a:rPr>
                        <a:t>criar</a:t>
                      </a:r>
                      <a:r>
                        <a:rPr lang="en-GB" sz="1400" dirty="0">
                          <a:effectLst/>
                          <a:latin typeface="+mj-lt"/>
                        </a:rPr>
                        <a:t> </a:t>
                      </a:r>
                      <a:r>
                        <a:rPr lang="en-GB" sz="1400" dirty="0" err="1">
                          <a:effectLst/>
                          <a:latin typeface="+mj-lt"/>
                        </a:rPr>
                        <a:t>materiais</a:t>
                      </a:r>
                      <a:r>
                        <a:rPr lang="en-GB" sz="1400" dirty="0">
                          <a:effectLst/>
                          <a:latin typeface="+mj-lt"/>
                        </a:rPr>
                        <a:t> que </a:t>
                      </a:r>
                      <a:r>
                        <a:rPr lang="en-GB" sz="1400" dirty="0" err="1">
                          <a:effectLst/>
                          <a:latin typeface="+mj-lt"/>
                        </a:rPr>
                        <a:t>transmitam</a:t>
                      </a:r>
                      <a:r>
                        <a:rPr lang="en-GB" sz="1400" dirty="0">
                          <a:effectLst/>
                          <a:latin typeface="+mj-lt"/>
                        </a:rPr>
                        <a:t> </a:t>
                      </a:r>
                      <a:r>
                        <a:rPr lang="en-GB" sz="1400" dirty="0" err="1">
                          <a:effectLst/>
                          <a:latin typeface="+mj-lt"/>
                        </a:rPr>
                        <a:t>mensagens</a:t>
                      </a:r>
                      <a:r>
                        <a:rPr lang="en-GB" sz="1400" dirty="0">
                          <a:effectLst/>
                          <a:latin typeface="+mj-lt"/>
                        </a:rPr>
                        <a:t> de </a:t>
                      </a:r>
                      <a:r>
                        <a:rPr lang="en-GB" sz="1400" dirty="0" err="1">
                          <a:effectLst/>
                          <a:latin typeface="+mj-lt"/>
                        </a:rPr>
                        <a:t>esperança</a:t>
                      </a:r>
                      <a:r>
                        <a:rPr lang="en-GB" sz="1400" dirty="0">
                          <a:effectLst/>
                          <a:latin typeface="+mj-lt"/>
                        </a:rPr>
                        <a:t> e </a:t>
                      </a:r>
                      <a:r>
                        <a:rPr lang="en-GB" sz="1400" dirty="0" err="1">
                          <a:effectLst/>
                          <a:latin typeface="+mj-lt"/>
                        </a:rPr>
                        <a:t>recuperação</a:t>
                      </a:r>
                      <a:r>
                        <a:rPr lang="en-GB" sz="1400" dirty="0">
                          <a:effectLst/>
                          <a:latin typeface="+mj-lt"/>
                        </a:rPr>
                        <a:t> </a:t>
                      </a:r>
                      <a:r>
                        <a:rPr lang="en-GB" sz="1400" dirty="0" err="1">
                          <a:effectLst/>
                          <a:latin typeface="+mj-lt"/>
                        </a:rPr>
                        <a:t>em</a:t>
                      </a:r>
                      <a:r>
                        <a:rPr lang="en-GB" sz="1400" dirty="0">
                          <a:effectLst/>
                          <a:latin typeface="+mj-lt"/>
                        </a:rPr>
                        <a:t> </a:t>
                      </a:r>
                      <a:r>
                        <a:rPr lang="en-GB" sz="1400" dirty="0" err="1">
                          <a:effectLst/>
                          <a:latin typeface="+mj-lt"/>
                        </a:rPr>
                        <a:t>torno</a:t>
                      </a:r>
                      <a:r>
                        <a:rPr lang="en-GB" sz="1400" dirty="0">
                          <a:effectLst/>
                          <a:latin typeface="+mj-lt"/>
                        </a:rPr>
                        <a:t> do </a:t>
                      </a:r>
                      <a:r>
                        <a:rPr lang="en-GB" sz="1400" dirty="0" err="1">
                          <a:effectLst/>
                          <a:latin typeface="+mj-lt"/>
                        </a:rPr>
                        <a:t>serviço</a:t>
                      </a:r>
                      <a:r>
                        <a:rPr lang="en-GB" sz="1400" dirty="0">
                          <a:effectLst/>
                          <a:latin typeface="+mj-lt"/>
                        </a:rPr>
                        <a:t>. </a:t>
                      </a:r>
                      <a:r>
                        <a:rPr lang="en-GB" sz="1400" dirty="0" err="1">
                          <a:effectLst/>
                          <a:latin typeface="+mj-lt"/>
                        </a:rPr>
                        <a:t>Dê</a:t>
                      </a:r>
                      <a:r>
                        <a:rPr lang="en-GB" sz="1400" dirty="0">
                          <a:effectLst/>
                          <a:latin typeface="+mj-lt"/>
                        </a:rPr>
                        <a:t> </a:t>
                      </a:r>
                      <a:r>
                        <a:rPr lang="en-GB" sz="1400" dirty="0" err="1">
                          <a:effectLst/>
                          <a:latin typeface="+mj-lt"/>
                        </a:rPr>
                        <a:t>às</a:t>
                      </a:r>
                      <a:r>
                        <a:rPr lang="en-GB" sz="1400" dirty="0">
                          <a:effectLst/>
                          <a:latin typeface="+mj-lt"/>
                        </a:rPr>
                        <a:t> </a:t>
                      </a:r>
                      <a:r>
                        <a:rPr lang="en-GB" sz="1400" dirty="0" err="1">
                          <a:effectLst/>
                          <a:latin typeface="+mj-lt"/>
                        </a:rPr>
                        <a:t>pessoas</a:t>
                      </a:r>
                      <a:r>
                        <a:rPr lang="en-GB" sz="1400" dirty="0">
                          <a:effectLst/>
                          <a:latin typeface="+mj-lt"/>
                        </a:rPr>
                        <a:t> </a:t>
                      </a:r>
                      <a:r>
                        <a:rPr lang="en-GB" sz="1400" dirty="0" err="1">
                          <a:effectLst/>
                          <a:latin typeface="+mj-lt"/>
                        </a:rPr>
                        <a:t>controle</a:t>
                      </a:r>
                      <a:r>
                        <a:rPr lang="en-GB" sz="1400" dirty="0">
                          <a:effectLst/>
                          <a:latin typeface="+mj-lt"/>
                        </a:rPr>
                        <a:t> e </a:t>
                      </a:r>
                      <a:r>
                        <a:rPr lang="en-GB" sz="1400" dirty="0" err="1">
                          <a:effectLst/>
                          <a:latin typeface="+mj-lt"/>
                        </a:rPr>
                        <a:t>propriedade</a:t>
                      </a:r>
                      <a:r>
                        <a:rPr lang="en-GB" sz="1400" dirty="0">
                          <a:effectLst/>
                          <a:latin typeface="+mj-lt"/>
                        </a:rPr>
                        <a:t> </a:t>
                      </a:r>
                      <a:r>
                        <a:rPr lang="en-GB" sz="1400" dirty="0" err="1">
                          <a:effectLst/>
                          <a:latin typeface="+mj-lt"/>
                        </a:rPr>
                        <a:t>sobre</a:t>
                      </a:r>
                      <a:r>
                        <a:rPr lang="en-GB" sz="1400" dirty="0">
                          <a:effectLst/>
                          <a:latin typeface="+mj-lt"/>
                        </a:rPr>
                        <a:t> </a:t>
                      </a:r>
                      <a:r>
                        <a:rPr lang="en-GB" sz="1400" dirty="0" err="1">
                          <a:effectLst/>
                          <a:latin typeface="+mj-lt"/>
                        </a:rPr>
                        <a:t>essas</a:t>
                      </a:r>
                      <a:r>
                        <a:rPr lang="en-GB" sz="1400" dirty="0">
                          <a:effectLst/>
                          <a:latin typeface="+mj-lt"/>
                        </a:rPr>
                        <a:t> </a:t>
                      </a:r>
                      <a:r>
                        <a:rPr lang="en-GB" sz="1400" dirty="0" err="1">
                          <a:effectLst/>
                          <a:latin typeface="+mj-lt"/>
                        </a:rPr>
                        <a:t>atividades</a:t>
                      </a:r>
                      <a:r>
                        <a:rPr lang="en-GB" sz="1400" dirty="0">
                          <a:effectLst/>
                          <a:latin typeface="+mj-lt"/>
                        </a:rPr>
                        <a:t>. Se for </a:t>
                      </a:r>
                      <a:r>
                        <a:rPr lang="en-GB" sz="1400" dirty="0" err="1">
                          <a:effectLst/>
                          <a:latin typeface="+mj-lt"/>
                        </a:rPr>
                        <a:t>relevante</a:t>
                      </a:r>
                      <a:r>
                        <a:rPr lang="en-GB" sz="1400" dirty="0">
                          <a:effectLst/>
                          <a:latin typeface="+mj-lt"/>
                        </a:rPr>
                        <a:t>, </a:t>
                      </a:r>
                      <a:r>
                        <a:rPr lang="en-GB" sz="1400" dirty="0" err="1">
                          <a:effectLst/>
                          <a:latin typeface="+mj-lt"/>
                        </a:rPr>
                        <a:t>remunere</a:t>
                      </a:r>
                      <a:r>
                        <a:rPr lang="en-GB" sz="1400" dirty="0">
                          <a:effectLst/>
                          <a:latin typeface="+mj-lt"/>
                        </a:rPr>
                        <a:t> </a:t>
                      </a:r>
                      <a:r>
                        <a:rPr lang="en-GB" sz="1400" dirty="0" err="1">
                          <a:effectLst/>
                          <a:latin typeface="+mj-lt"/>
                        </a:rPr>
                        <a:t>adequadamente</a:t>
                      </a:r>
                      <a:r>
                        <a:rPr lang="en-GB" sz="1400" dirty="0">
                          <a:effectLst/>
                          <a:latin typeface="+mj-lt"/>
                        </a:rPr>
                        <a:t> as </a:t>
                      </a:r>
                      <a:r>
                        <a:rPr lang="en-GB" sz="1400" dirty="0" err="1">
                          <a:effectLst/>
                          <a:latin typeface="+mj-lt"/>
                        </a:rPr>
                        <a:t>pessoas</a:t>
                      </a:r>
                      <a:r>
                        <a:rPr lang="en-GB" sz="1400" dirty="0">
                          <a:effectLst/>
                          <a:latin typeface="+mj-lt"/>
                        </a:rPr>
                        <a:t> </a:t>
                      </a:r>
                      <a:r>
                        <a:rPr lang="en-GB" sz="1400" dirty="0" err="1">
                          <a:effectLst/>
                          <a:latin typeface="+mj-lt"/>
                        </a:rPr>
                        <a:t>pelo</a:t>
                      </a:r>
                      <a:r>
                        <a:rPr lang="en-GB" sz="1400" dirty="0">
                          <a:effectLst/>
                          <a:latin typeface="+mj-lt"/>
                        </a:rPr>
                        <a:t> </a:t>
                      </a:r>
                      <a:r>
                        <a:rPr lang="en-GB" sz="1400" dirty="0" err="1">
                          <a:effectLst/>
                          <a:latin typeface="+mj-lt"/>
                        </a:rPr>
                        <a:t>seu</a:t>
                      </a:r>
                      <a:r>
                        <a:rPr lang="en-GB" sz="1400" dirty="0">
                          <a:effectLst/>
                          <a:latin typeface="+mj-lt"/>
                        </a:rPr>
                        <a:t> </a:t>
                      </a:r>
                      <a:r>
                        <a:rPr lang="en-GB" sz="1400" dirty="0" err="1">
                          <a:effectLst/>
                          <a:latin typeface="+mj-lt"/>
                        </a:rPr>
                        <a:t>trabalho</a:t>
                      </a:r>
                      <a:r>
                        <a:rPr lang="en-GB" sz="1400" dirty="0">
                          <a:effectLst/>
                          <a:latin typeface="+mj-lt"/>
                        </a:rPr>
                        <a:t>.</a:t>
                      </a:r>
                    </a:p>
                    <a:p>
                      <a:pPr marL="0" marR="0" algn="just">
                        <a:lnSpc>
                          <a:spcPct val="100000"/>
                        </a:lnSpc>
                        <a:spcBef>
                          <a:spcPts val="0"/>
                        </a:spcBef>
                        <a:spcAft>
                          <a:spcPts val="0"/>
                        </a:spcAft>
                      </a:pPr>
                      <a:endParaRPr lang="en-GB" sz="1400" dirty="0">
                        <a:effectLst/>
                        <a:latin typeface="+mj-lt"/>
                      </a:endParaRPr>
                    </a:p>
                    <a:p>
                      <a:pPr marL="0" marR="0" algn="just">
                        <a:lnSpc>
                          <a:spcPct val="100000"/>
                        </a:lnSpc>
                        <a:spcBef>
                          <a:spcPts val="0"/>
                        </a:spcBef>
                        <a:spcAft>
                          <a:spcPts val="0"/>
                        </a:spcAft>
                      </a:pPr>
                      <a:r>
                        <a:rPr lang="en-GB" sz="1400" dirty="0" err="1">
                          <a:effectLst/>
                          <a:latin typeface="+mj-lt"/>
                        </a:rPr>
                        <a:t>Solicite</a:t>
                      </a:r>
                      <a:r>
                        <a:rPr lang="en-GB" sz="1400" dirty="0">
                          <a:effectLst/>
                          <a:latin typeface="+mj-lt"/>
                        </a:rPr>
                        <a:t> </a:t>
                      </a:r>
                      <a:r>
                        <a:rPr lang="en-GB" sz="1400" dirty="0" err="1">
                          <a:effectLst/>
                          <a:latin typeface="+mj-lt"/>
                        </a:rPr>
                        <a:t>financiamento</a:t>
                      </a:r>
                      <a:r>
                        <a:rPr lang="en-GB" sz="1400" dirty="0">
                          <a:effectLst/>
                          <a:latin typeface="+mj-lt"/>
                        </a:rPr>
                        <a:t> à </a:t>
                      </a:r>
                      <a:r>
                        <a:rPr lang="en-GB" sz="1400" dirty="0" err="1">
                          <a:effectLst/>
                          <a:latin typeface="+mj-lt"/>
                        </a:rPr>
                        <a:t>administração</a:t>
                      </a:r>
                      <a:r>
                        <a:rPr lang="en-GB" sz="1400" dirty="0">
                          <a:effectLst/>
                          <a:latin typeface="+mj-lt"/>
                        </a:rPr>
                        <a:t> para </a:t>
                      </a:r>
                      <a:r>
                        <a:rPr lang="en-GB" sz="1400" dirty="0" err="1">
                          <a:effectLst/>
                          <a:latin typeface="+mj-lt"/>
                        </a:rPr>
                        <a:t>comprar</a:t>
                      </a:r>
                      <a:r>
                        <a:rPr lang="en-GB" sz="1400" dirty="0">
                          <a:effectLst/>
                          <a:latin typeface="+mj-lt"/>
                        </a:rPr>
                        <a:t> </a:t>
                      </a:r>
                      <a:r>
                        <a:rPr lang="en-GB" sz="1400" dirty="0" err="1">
                          <a:effectLst/>
                          <a:latin typeface="+mj-lt"/>
                        </a:rPr>
                        <a:t>materiais</a:t>
                      </a:r>
                      <a:r>
                        <a:rPr lang="en-GB" sz="1400" dirty="0">
                          <a:effectLst/>
                          <a:latin typeface="+mj-lt"/>
                        </a:rPr>
                        <a:t>.</a:t>
                      </a:r>
                    </a:p>
                    <a:p>
                      <a:pPr marL="0" marR="0" algn="just">
                        <a:lnSpc>
                          <a:spcPct val="100000"/>
                        </a:lnSpc>
                        <a:spcBef>
                          <a:spcPts val="0"/>
                        </a:spcBef>
                        <a:spcAft>
                          <a:spcPts val="0"/>
                        </a:spcAft>
                      </a:pPr>
                      <a:r>
                        <a:rPr lang="en-GB" sz="1400" dirty="0" err="1">
                          <a:effectLst/>
                          <a:latin typeface="+mj-lt"/>
                        </a:rPr>
                        <a:t>Peça</a:t>
                      </a:r>
                      <a:r>
                        <a:rPr lang="en-GB" sz="1400" dirty="0">
                          <a:effectLst/>
                          <a:latin typeface="+mj-lt"/>
                        </a:rPr>
                        <a:t> </a:t>
                      </a:r>
                      <a:r>
                        <a:rPr lang="en-GB" sz="1400" dirty="0" err="1">
                          <a:effectLst/>
                          <a:latin typeface="+mj-lt"/>
                        </a:rPr>
                        <a:t>ideias</a:t>
                      </a:r>
                      <a:r>
                        <a:rPr lang="en-GB" sz="1400" dirty="0">
                          <a:effectLst/>
                          <a:latin typeface="+mj-lt"/>
                        </a:rPr>
                        <a:t> e </a:t>
                      </a:r>
                      <a:r>
                        <a:rPr lang="en-GB" sz="1400" dirty="0" err="1">
                          <a:effectLst/>
                          <a:latin typeface="+mj-lt"/>
                        </a:rPr>
                        <a:t>opiniões</a:t>
                      </a:r>
                      <a:r>
                        <a:rPr lang="en-GB" sz="1400" dirty="0">
                          <a:effectLst/>
                          <a:latin typeface="+mj-lt"/>
                        </a:rPr>
                        <a:t> </a:t>
                      </a:r>
                      <a:r>
                        <a:rPr lang="en-GB" sz="1400" dirty="0" err="1">
                          <a:effectLst/>
                          <a:latin typeface="+mj-lt"/>
                        </a:rPr>
                        <a:t>às</a:t>
                      </a:r>
                      <a:r>
                        <a:rPr lang="en-GB" sz="1400" dirty="0">
                          <a:effectLst/>
                          <a:latin typeface="+mj-lt"/>
                        </a:rPr>
                        <a:t> </a:t>
                      </a:r>
                      <a:r>
                        <a:rPr lang="en-GB" sz="1400" dirty="0" err="1">
                          <a:effectLst/>
                          <a:latin typeface="+mj-lt"/>
                        </a:rPr>
                        <a:t>pessoas</a:t>
                      </a:r>
                      <a:r>
                        <a:rPr lang="en-GB" sz="1400" dirty="0">
                          <a:effectLst/>
                          <a:latin typeface="+mj-lt"/>
                        </a:rPr>
                        <a:t>; </a:t>
                      </a:r>
                      <a:r>
                        <a:rPr lang="en-GB" sz="1400" dirty="0" err="1">
                          <a:effectLst/>
                          <a:latin typeface="+mj-lt"/>
                        </a:rPr>
                        <a:t>aprenda</a:t>
                      </a:r>
                      <a:r>
                        <a:rPr lang="en-GB" sz="1400" dirty="0">
                          <a:effectLst/>
                          <a:latin typeface="+mj-lt"/>
                        </a:rPr>
                        <a:t> com outros </a:t>
                      </a:r>
                      <a:r>
                        <a:rPr lang="en-GB" sz="1400" dirty="0" err="1">
                          <a:effectLst/>
                          <a:latin typeface="+mj-lt"/>
                        </a:rPr>
                        <a:t>serviços</a:t>
                      </a:r>
                      <a:r>
                        <a:rPr lang="en-GB" sz="1400" dirty="0">
                          <a:effectLst/>
                          <a:latin typeface="+mj-lt"/>
                        </a:rPr>
                        <a:t> que </a:t>
                      </a:r>
                      <a:r>
                        <a:rPr lang="en-GB" sz="1400" dirty="0" err="1">
                          <a:effectLst/>
                          <a:latin typeface="+mj-lt"/>
                        </a:rPr>
                        <a:t>criaram</a:t>
                      </a:r>
                      <a:r>
                        <a:rPr lang="en-GB" sz="1400" dirty="0">
                          <a:effectLst/>
                          <a:latin typeface="+mj-lt"/>
                        </a:rPr>
                        <a:t> </a:t>
                      </a:r>
                      <a:r>
                        <a:rPr lang="en-GB" sz="1400" dirty="0" err="1">
                          <a:effectLst/>
                          <a:latin typeface="+mj-lt"/>
                        </a:rPr>
                        <a:t>espaços</a:t>
                      </a:r>
                      <a:r>
                        <a:rPr lang="en-GB" sz="1400" dirty="0">
                          <a:effectLst/>
                          <a:latin typeface="+mj-lt"/>
                        </a:rPr>
                        <a:t> </a:t>
                      </a:r>
                      <a:r>
                        <a:rPr lang="en-GB" sz="1400" dirty="0" err="1">
                          <a:effectLst/>
                          <a:latin typeface="+mj-lt"/>
                        </a:rPr>
                        <a:t>voltados</a:t>
                      </a:r>
                      <a:r>
                        <a:rPr lang="en-GB" sz="1400" dirty="0">
                          <a:effectLst/>
                          <a:latin typeface="+mj-lt"/>
                        </a:rPr>
                        <a:t> para a </a:t>
                      </a:r>
                      <a:r>
                        <a:rPr lang="en-GB" sz="1400" dirty="0" err="1">
                          <a:effectLst/>
                          <a:latin typeface="+mj-lt"/>
                        </a:rPr>
                        <a:t>recuperação</a:t>
                      </a:r>
                      <a:r>
                        <a:rPr lang="en-GB" sz="1400" dirty="0">
                          <a:effectLst/>
                          <a:latin typeface="+mj-lt"/>
                        </a:rPr>
                        <a:t>; </a:t>
                      </a:r>
                      <a:r>
                        <a:rPr lang="en-GB" sz="1400" dirty="0" err="1">
                          <a:effectLst/>
                          <a:latin typeface="+mj-lt"/>
                        </a:rPr>
                        <a:t>ou</a:t>
                      </a:r>
                      <a:r>
                        <a:rPr lang="en-GB" sz="1400" dirty="0">
                          <a:effectLst/>
                          <a:latin typeface="+mj-lt"/>
                        </a:rPr>
                        <a:t> </a:t>
                      </a:r>
                      <a:r>
                        <a:rPr lang="en-GB" sz="1400" dirty="0" err="1">
                          <a:effectLst/>
                          <a:latin typeface="+mj-lt"/>
                        </a:rPr>
                        <a:t>leia</a:t>
                      </a:r>
                      <a:r>
                        <a:rPr lang="en-GB" sz="1400" dirty="0">
                          <a:effectLst/>
                          <a:latin typeface="+mj-lt"/>
                        </a:rPr>
                        <a:t> </a:t>
                      </a:r>
                      <a:r>
                        <a:rPr lang="en-GB" sz="1400" dirty="0" err="1">
                          <a:effectLst/>
                          <a:latin typeface="+mj-lt"/>
                        </a:rPr>
                        <a:t>livros</a:t>
                      </a:r>
                      <a:r>
                        <a:rPr lang="en-GB" sz="1400" dirty="0">
                          <a:effectLst/>
                          <a:latin typeface="+mj-lt"/>
                        </a:rPr>
                        <a:t> </a:t>
                      </a:r>
                      <a:r>
                        <a:rPr lang="en-GB" sz="1400" dirty="0" err="1">
                          <a:effectLst/>
                          <a:latin typeface="+mj-lt"/>
                        </a:rPr>
                        <a:t>ou</a:t>
                      </a:r>
                      <a:r>
                        <a:rPr lang="en-GB" sz="1400" dirty="0">
                          <a:effectLst/>
                          <a:latin typeface="+mj-lt"/>
                        </a:rPr>
                        <a:t> </a:t>
                      </a:r>
                      <a:r>
                        <a:rPr lang="en-GB" sz="1400" dirty="0" err="1">
                          <a:effectLst/>
                          <a:latin typeface="+mj-lt"/>
                        </a:rPr>
                        <a:t>artigos</a:t>
                      </a:r>
                      <a:r>
                        <a:rPr lang="en-GB" sz="1400" dirty="0">
                          <a:effectLst/>
                          <a:latin typeface="+mj-lt"/>
                        </a:rPr>
                        <a:t> </a:t>
                      </a:r>
                      <a:r>
                        <a:rPr lang="en-GB" sz="1400" dirty="0" err="1">
                          <a:effectLst/>
                          <a:latin typeface="+mj-lt"/>
                        </a:rPr>
                        <a:t>sobre</a:t>
                      </a:r>
                      <a:r>
                        <a:rPr lang="en-GB" sz="1400" dirty="0">
                          <a:effectLst/>
                          <a:latin typeface="+mj-lt"/>
                        </a:rPr>
                        <a:t> o </a:t>
                      </a:r>
                      <a:r>
                        <a:rPr lang="en-GB" sz="1400" dirty="0" err="1">
                          <a:effectLst/>
                          <a:latin typeface="+mj-lt"/>
                        </a:rPr>
                        <a:t>tema</a:t>
                      </a:r>
                      <a:r>
                        <a:rPr lang="en-GB" sz="1400" dirty="0">
                          <a:effectLst/>
                          <a:latin typeface="+mj-lt"/>
                        </a:rPr>
                        <a:t> para </a:t>
                      </a:r>
                      <a:r>
                        <a:rPr lang="en-GB" sz="1400" dirty="0" err="1">
                          <a:effectLst/>
                          <a:latin typeface="+mj-lt"/>
                        </a:rPr>
                        <a:t>ter</a:t>
                      </a:r>
                      <a:r>
                        <a:rPr lang="en-GB" sz="1400" dirty="0">
                          <a:effectLst/>
                          <a:latin typeface="+mj-lt"/>
                        </a:rPr>
                        <a:t> </a:t>
                      </a:r>
                      <a:r>
                        <a:rPr lang="en-GB" sz="1400" dirty="0" err="1">
                          <a:effectLst/>
                          <a:latin typeface="+mj-lt"/>
                        </a:rPr>
                        <a:t>ideias</a:t>
                      </a:r>
                      <a:r>
                        <a:rPr lang="en-GB" sz="1400" dirty="0">
                          <a:effectLst/>
                          <a:latin typeface="+mj-lt"/>
                        </a:rPr>
                        <a:t>.</a:t>
                      </a:r>
                      <a:endParaRPr lang="en-CH" sz="1400" dirty="0">
                        <a:solidFill>
                          <a:srgbClr val="943634"/>
                        </a:solidFill>
                        <a:effectLst/>
                        <a:latin typeface="+mj-lt"/>
                        <a:ea typeface="Calibri" panose="020F0502020204030204" pitchFamily="34" charset="0"/>
                        <a:cs typeface="Times New Roman" panose="02020603050405020304" pitchFamily="18" charset="0"/>
                      </a:endParaRPr>
                    </a:p>
                  </a:txBody>
                  <a:tcPr marL="92834" marR="928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8979583"/>
                  </a:ext>
                </a:extLst>
              </a:tr>
            </a:tbl>
          </a:graphicData>
        </a:graphic>
      </p:graphicFrame>
      <p:sp>
        <p:nvSpPr>
          <p:cNvPr id="2" name="Title 1">
            <a:extLst>
              <a:ext uri="{FF2B5EF4-FFF2-40B4-BE49-F238E27FC236}">
                <a16:creationId xmlns:a16="http://schemas.microsoft.com/office/drawing/2014/main" id="{D4D816FC-4699-4D2E-B8A4-F91FFE92C28F}"/>
              </a:ext>
            </a:extLst>
          </p:cNvPr>
          <p:cNvSpPr>
            <a:spLocks noGrp="1"/>
          </p:cNvSpPr>
          <p:nvPr>
            <p:ph type="title"/>
          </p:nvPr>
        </p:nvSpPr>
        <p:spPr>
          <a:xfrm>
            <a:off x="388630" y="514614"/>
            <a:ext cx="11293180" cy="432000"/>
          </a:xfrm>
        </p:spPr>
        <p:txBody>
          <a:bodyPr/>
          <a:lstStyle/>
          <a:p>
            <a:pPr algn="ctr"/>
            <a:r>
              <a:rPr lang="en-GB" dirty="0" err="1"/>
              <a:t>Exercício</a:t>
            </a:r>
            <a:r>
              <a:rPr lang="en-GB" dirty="0"/>
              <a:t> 5.1: </a:t>
            </a:r>
            <a:r>
              <a:rPr lang="en-GB" dirty="0" err="1"/>
              <a:t>Melhorando</a:t>
            </a:r>
            <a:r>
              <a:rPr lang="en-GB" dirty="0"/>
              <a:t> as </a:t>
            </a:r>
            <a:r>
              <a:rPr lang="en-GB" dirty="0" err="1"/>
              <a:t>práticas</a:t>
            </a:r>
            <a:r>
              <a:rPr lang="en-GB" dirty="0"/>
              <a:t> para </a:t>
            </a:r>
            <a:r>
              <a:rPr lang="en-GB" dirty="0" err="1"/>
              <a:t>promover</a:t>
            </a:r>
            <a:r>
              <a:rPr lang="en-GB" dirty="0"/>
              <a:t> a </a:t>
            </a:r>
            <a:r>
              <a:rPr lang="en-GB" dirty="0" err="1"/>
              <a:t>recuperação</a:t>
            </a:r>
            <a:r>
              <a:rPr lang="en-GB" dirty="0"/>
              <a:t> </a:t>
            </a:r>
            <a:r>
              <a:rPr lang="en-GB" dirty="0" err="1"/>
              <a:t>em</a:t>
            </a:r>
            <a:r>
              <a:rPr lang="en-GB" dirty="0"/>
              <a:t> </a:t>
            </a:r>
            <a:r>
              <a:rPr lang="en-GB" dirty="0" err="1"/>
              <a:t>serviços</a:t>
            </a:r>
            <a:r>
              <a:rPr lang="en-GB" dirty="0"/>
              <a:t> de </a:t>
            </a:r>
            <a:r>
              <a:rPr lang="en-GB" dirty="0" err="1"/>
              <a:t>saúde</a:t>
            </a:r>
            <a:r>
              <a:rPr lang="en-GB" dirty="0"/>
              <a:t> mental e </a:t>
            </a:r>
            <a:r>
              <a:rPr lang="en-GB" dirty="0" err="1"/>
              <a:t>serviços</a:t>
            </a:r>
            <a:r>
              <a:rPr lang="en-GB" dirty="0"/>
              <a:t> </a:t>
            </a:r>
            <a:r>
              <a:rPr lang="en-GB" dirty="0" err="1"/>
              <a:t>sociais</a:t>
            </a:r>
            <a:r>
              <a:rPr lang="en-GB" dirty="0"/>
              <a:t> - 9</a:t>
            </a:r>
            <a:endParaRPr lang="en-CH" dirty="0"/>
          </a:p>
        </p:txBody>
      </p:sp>
    </p:spTree>
    <p:extLst>
      <p:ext uri="{BB962C8B-B14F-4D97-AF65-F5344CB8AC3E}">
        <p14:creationId xmlns:p14="http://schemas.microsoft.com/office/powerpoint/2010/main" val="19706595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0808AAE-69FB-48CF-8162-72731EDC242D}"/>
              </a:ext>
            </a:extLst>
          </p:cNvPr>
          <p:cNvGraphicFramePr>
            <a:graphicFrameLocks noGrp="1"/>
          </p:cNvGraphicFramePr>
          <p:nvPr>
            <p:ph sz="quarter" idx="14"/>
            <p:extLst>
              <p:ext uri="{D42A27DB-BD31-4B8C-83A1-F6EECF244321}">
                <p14:modId xmlns:p14="http://schemas.microsoft.com/office/powerpoint/2010/main" val="2196133453"/>
              </p:ext>
            </p:extLst>
          </p:nvPr>
        </p:nvGraphicFramePr>
        <p:xfrm>
          <a:off x="506413" y="1511300"/>
          <a:ext cx="11173402" cy="3596744"/>
        </p:xfrm>
        <a:graphic>
          <a:graphicData uri="http://schemas.openxmlformats.org/drawingml/2006/table">
            <a:tbl>
              <a:tblPr firstRow="1" firstCol="1" bandRow="1">
                <a:tableStyleId>{5940675A-B579-460E-94D1-54222C63F5DA}</a:tableStyleId>
              </a:tblPr>
              <a:tblGrid>
                <a:gridCol w="3583420">
                  <a:extLst>
                    <a:ext uri="{9D8B030D-6E8A-4147-A177-3AD203B41FA5}">
                      <a16:colId xmlns:a16="http://schemas.microsoft.com/office/drawing/2014/main" val="81717438"/>
                    </a:ext>
                  </a:extLst>
                </a:gridCol>
                <a:gridCol w="3587046">
                  <a:extLst>
                    <a:ext uri="{9D8B030D-6E8A-4147-A177-3AD203B41FA5}">
                      <a16:colId xmlns:a16="http://schemas.microsoft.com/office/drawing/2014/main" val="2165807983"/>
                    </a:ext>
                  </a:extLst>
                </a:gridCol>
                <a:gridCol w="4002936">
                  <a:extLst>
                    <a:ext uri="{9D8B030D-6E8A-4147-A177-3AD203B41FA5}">
                      <a16:colId xmlns:a16="http://schemas.microsoft.com/office/drawing/2014/main" val="3635626322"/>
                    </a:ext>
                  </a:extLst>
                </a:gridCol>
              </a:tblGrid>
              <a:tr h="304476">
                <a:tc gridSpan="3">
                  <a:txBody>
                    <a:bodyPr/>
                    <a:lstStyle/>
                    <a:p>
                      <a:pPr marL="0" marR="0" algn="ctr">
                        <a:lnSpc>
                          <a:spcPct val="115000"/>
                        </a:lnSpc>
                        <a:spcBef>
                          <a:spcPts val="0"/>
                        </a:spcBef>
                        <a:spcAft>
                          <a:spcPts val="0"/>
                        </a:spcAft>
                      </a:pPr>
                      <a:r>
                        <a:rPr lang="en-GB" sz="1600" b="1" dirty="0" err="1">
                          <a:solidFill>
                            <a:schemeClr val="bg1"/>
                          </a:solidFill>
                          <a:effectLst/>
                          <a:latin typeface="Century Gothic" panose="020B0502020202020204" pitchFamily="34" charset="0"/>
                        </a:rPr>
                        <a:t>Implementação</a:t>
                      </a:r>
                      <a:r>
                        <a:rPr lang="en-GB" sz="1600" b="1" dirty="0">
                          <a:solidFill>
                            <a:schemeClr val="bg1"/>
                          </a:solidFill>
                          <a:effectLst/>
                          <a:latin typeface="Century Gothic" panose="020B0502020202020204" pitchFamily="34" charset="0"/>
                        </a:rPr>
                        <a:t> de </a:t>
                      </a:r>
                      <a:r>
                        <a:rPr lang="en-GB" sz="1600" b="1" dirty="0" err="1">
                          <a:solidFill>
                            <a:schemeClr val="bg1"/>
                          </a:solidFill>
                          <a:effectLst/>
                          <a:latin typeface="Century Gothic" panose="020B0502020202020204" pitchFamily="34" charset="0"/>
                        </a:rPr>
                        <a:t>uma</a:t>
                      </a:r>
                      <a:r>
                        <a:rPr lang="en-GB" sz="1600" b="1" dirty="0">
                          <a:solidFill>
                            <a:schemeClr val="bg1"/>
                          </a:solidFill>
                          <a:effectLst/>
                          <a:latin typeface="Century Gothic" panose="020B0502020202020204" pitchFamily="34" charset="0"/>
                        </a:rPr>
                        <a:t> </a:t>
                      </a:r>
                      <a:r>
                        <a:rPr lang="en-GB" sz="1600" b="1" dirty="0" err="1">
                          <a:solidFill>
                            <a:schemeClr val="bg1"/>
                          </a:solidFill>
                          <a:effectLst/>
                          <a:latin typeface="Century Gothic" panose="020B0502020202020204" pitchFamily="34" charset="0"/>
                        </a:rPr>
                        <a:t>abordagem</a:t>
                      </a:r>
                      <a:r>
                        <a:rPr lang="en-GB" sz="1600" b="1" dirty="0">
                          <a:solidFill>
                            <a:schemeClr val="bg1"/>
                          </a:solidFill>
                          <a:effectLst/>
                          <a:latin typeface="Century Gothic" panose="020B0502020202020204" pitchFamily="34" charset="0"/>
                        </a:rPr>
                        <a:t> de </a:t>
                      </a:r>
                      <a:r>
                        <a:rPr lang="en-GB" sz="1600" b="1" dirty="0" err="1">
                          <a:solidFill>
                            <a:schemeClr val="bg1"/>
                          </a:solidFill>
                          <a:effectLst/>
                          <a:latin typeface="Century Gothic" panose="020B0502020202020204" pitchFamily="34" charset="0"/>
                        </a:rPr>
                        <a:t>recuperação</a:t>
                      </a:r>
                      <a:r>
                        <a:rPr lang="en-GB" sz="1600" b="1" dirty="0">
                          <a:solidFill>
                            <a:schemeClr val="bg1"/>
                          </a:solidFill>
                          <a:effectLst/>
                          <a:latin typeface="Century Gothic" panose="020B0502020202020204" pitchFamily="34" charset="0"/>
                        </a:rPr>
                        <a:t> no </a:t>
                      </a:r>
                      <a:r>
                        <a:rPr lang="en-GB" sz="1600" b="1" dirty="0" err="1">
                          <a:solidFill>
                            <a:schemeClr val="bg1"/>
                          </a:solidFill>
                          <a:effectLst/>
                          <a:latin typeface="Century Gothic" panose="020B0502020202020204" pitchFamily="34" charset="0"/>
                        </a:rPr>
                        <a:t>serviço</a:t>
                      </a:r>
                      <a:r>
                        <a:rPr lang="en-GB" sz="1600" b="1" dirty="0">
                          <a:solidFill>
                            <a:schemeClr val="bg1"/>
                          </a:solidFill>
                          <a:effectLst/>
                          <a:latin typeface="Century Gothic" panose="020B0502020202020204" pitchFamily="34" charset="0"/>
                        </a:rPr>
                        <a:t> X</a:t>
                      </a:r>
                      <a:endParaRPr lang="en-CH" sz="16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89878" marR="89878" marT="0" marB="0" anchor="ctr">
                    <a:solidFill>
                      <a:schemeClr val="accent2"/>
                    </a:solidFill>
                  </a:tcPr>
                </a:tc>
                <a:tc hMerge="1">
                  <a:txBody>
                    <a:bodyPr/>
                    <a:lstStyle/>
                    <a:p>
                      <a:endParaRPr lang="en-CH"/>
                    </a:p>
                  </a:txBody>
                  <a:tcPr/>
                </a:tc>
                <a:tc hMerge="1">
                  <a:txBody>
                    <a:bodyPr/>
                    <a:lstStyle/>
                    <a:p>
                      <a:endParaRPr lang="en-CH"/>
                    </a:p>
                  </a:txBody>
                  <a:tcPr/>
                </a:tc>
                <a:extLst>
                  <a:ext uri="{0D108BD9-81ED-4DB2-BD59-A6C34878D82A}">
                    <a16:rowId xmlns:a16="http://schemas.microsoft.com/office/drawing/2014/main" val="4261486689"/>
                  </a:ext>
                </a:extLst>
              </a:tr>
              <a:tr h="304476">
                <a:tc>
                  <a:txBody>
                    <a:bodyPr/>
                    <a:lstStyle/>
                    <a:p>
                      <a:pPr marL="0" marR="0" algn="ctr">
                        <a:lnSpc>
                          <a:spcPct val="115000"/>
                        </a:lnSpc>
                        <a:spcBef>
                          <a:spcPts val="0"/>
                        </a:spcBef>
                        <a:spcAft>
                          <a:spcPts val="0"/>
                        </a:spcAft>
                      </a:pPr>
                      <a:r>
                        <a:rPr lang="en-GB" sz="1600" b="1" dirty="0">
                          <a:effectLst/>
                          <a:latin typeface="Century Gothic" panose="020B0502020202020204" pitchFamily="34" charset="0"/>
                        </a:rPr>
                        <a:t>A</a:t>
                      </a:r>
                      <a:endParaRPr lang="en-CH" sz="1600" b="1">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89878" marR="89878" marT="0" marB="0" anchor="ctr">
                    <a:solidFill>
                      <a:schemeClr val="accent5"/>
                    </a:solidFill>
                  </a:tcPr>
                </a:tc>
                <a:tc>
                  <a:txBody>
                    <a:bodyPr/>
                    <a:lstStyle/>
                    <a:p>
                      <a:pPr marL="0" marR="0" algn="ctr">
                        <a:lnSpc>
                          <a:spcPct val="115000"/>
                        </a:lnSpc>
                        <a:spcBef>
                          <a:spcPts val="0"/>
                        </a:spcBef>
                        <a:spcAft>
                          <a:spcPts val="0"/>
                        </a:spcAft>
                      </a:pPr>
                      <a:r>
                        <a:rPr lang="en-GB" sz="1600" b="1" dirty="0">
                          <a:effectLst/>
                          <a:latin typeface="Century Gothic" panose="020B0502020202020204" pitchFamily="34" charset="0"/>
                        </a:rPr>
                        <a:t>B</a:t>
                      </a:r>
                      <a:endParaRPr lang="en-CH" sz="1600" b="1">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89878" marR="89878" marT="0" marB="0" anchor="ctr">
                    <a:solidFill>
                      <a:schemeClr val="accent5"/>
                    </a:solidFill>
                  </a:tcPr>
                </a:tc>
                <a:tc>
                  <a:txBody>
                    <a:bodyPr/>
                    <a:lstStyle/>
                    <a:p>
                      <a:pPr marL="0" marR="0" algn="ctr">
                        <a:lnSpc>
                          <a:spcPct val="115000"/>
                        </a:lnSpc>
                        <a:spcBef>
                          <a:spcPts val="0"/>
                        </a:spcBef>
                        <a:spcAft>
                          <a:spcPts val="0"/>
                        </a:spcAft>
                      </a:pPr>
                      <a:r>
                        <a:rPr lang="en-GB" sz="1600" b="1" dirty="0">
                          <a:effectLst/>
                          <a:latin typeface="Century Gothic" panose="020B0502020202020204" pitchFamily="34" charset="0"/>
                        </a:rPr>
                        <a:t>C</a:t>
                      </a:r>
                      <a:endParaRPr lang="en-CH" sz="1600" b="1" dirty="0">
                        <a:solidFill>
                          <a:srgbClr val="943634"/>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89878" marR="89878" marT="0" marB="0" anchor="ctr">
                    <a:solidFill>
                      <a:schemeClr val="accent5"/>
                    </a:solidFill>
                  </a:tcPr>
                </a:tc>
                <a:extLst>
                  <a:ext uri="{0D108BD9-81ED-4DB2-BD59-A6C34878D82A}">
                    <a16:rowId xmlns:a16="http://schemas.microsoft.com/office/drawing/2014/main" val="3298014069"/>
                  </a:ext>
                </a:extLst>
              </a:tr>
              <a:tr h="719562">
                <a:tc>
                  <a:txBody>
                    <a:bodyPr/>
                    <a:lstStyle/>
                    <a:p>
                      <a:pPr marL="0" marR="0" algn="ctr">
                        <a:lnSpc>
                          <a:spcPct val="115000"/>
                        </a:lnSpc>
                        <a:spcBef>
                          <a:spcPts val="0"/>
                        </a:spcBef>
                        <a:spcAft>
                          <a:spcPts val="0"/>
                        </a:spcAft>
                      </a:pPr>
                      <a:r>
                        <a:rPr lang="en-GB" sz="1400" b="1" dirty="0" err="1">
                          <a:effectLst/>
                          <a:latin typeface="+mj-lt"/>
                        </a:rPr>
                        <a:t>Mudanças</a:t>
                      </a:r>
                      <a:r>
                        <a:rPr lang="en-GB" sz="1400" b="1" dirty="0">
                          <a:effectLst/>
                          <a:latin typeface="+mj-lt"/>
                        </a:rPr>
                        <a:t> </a:t>
                      </a:r>
                      <a:r>
                        <a:rPr lang="en-GB" sz="1400" b="1" dirty="0" err="1">
                          <a:effectLst/>
                          <a:latin typeface="+mj-lt"/>
                        </a:rPr>
                        <a:t>na</a:t>
                      </a:r>
                      <a:r>
                        <a:rPr lang="en-GB" sz="1400" b="1" dirty="0">
                          <a:effectLst/>
                          <a:latin typeface="+mj-lt"/>
                        </a:rPr>
                        <a:t> equipe e </a:t>
                      </a:r>
                      <a:r>
                        <a:rPr lang="en-GB" sz="1400" b="1" dirty="0" err="1">
                          <a:effectLst/>
                          <a:latin typeface="+mj-lt"/>
                        </a:rPr>
                        <a:t>nas</a:t>
                      </a:r>
                      <a:r>
                        <a:rPr lang="en-GB" sz="1400" b="1" dirty="0">
                          <a:effectLst/>
                          <a:latin typeface="+mj-lt"/>
                        </a:rPr>
                        <a:t> </a:t>
                      </a:r>
                      <a:r>
                        <a:rPr lang="en-GB" sz="1400" b="1" dirty="0" err="1">
                          <a:effectLst/>
                          <a:latin typeface="+mj-lt"/>
                        </a:rPr>
                        <a:t>práticas</a:t>
                      </a:r>
                      <a:r>
                        <a:rPr lang="en-GB" sz="1400" b="1" dirty="0">
                          <a:effectLst/>
                          <a:latin typeface="+mj-lt"/>
                        </a:rPr>
                        <a:t> de </a:t>
                      </a:r>
                      <a:r>
                        <a:rPr lang="en-GB" sz="1400" b="1" dirty="0" err="1">
                          <a:effectLst/>
                          <a:latin typeface="+mj-lt"/>
                        </a:rPr>
                        <a:t>atendimento</a:t>
                      </a:r>
                      <a:r>
                        <a:rPr lang="en-GB" sz="1400" b="1" dirty="0">
                          <a:effectLst/>
                          <a:latin typeface="+mj-lt"/>
                        </a:rPr>
                        <a:t> para </a:t>
                      </a:r>
                      <a:r>
                        <a:rPr lang="en-GB" sz="1400" b="1" dirty="0" err="1">
                          <a:effectLst/>
                          <a:latin typeface="+mj-lt"/>
                        </a:rPr>
                        <a:t>apoiar</a:t>
                      </a:r>
                      <a:r>
                        <a:rPr lang="en-GB" sz="1400" b="1" dirty="0">
                          <a:effectLst/>
                          <a:latin typeface="+mj-lt"/>
                        </a:rPr>
                        <a:t> </a:t>
                      </a:r>
                      <a:r>
                        <a:rPr lang="en-GB" sz="1400" b="1" dirty="0" err="1">
                          <a:effectLst/>
                          <a:latin typeface="+mj-lt"/>
                        </a:rPr>
                        <a:t>uma</a:t>
                      </a:r>
                      <a:r>
                        <a:rPr lang="en-GB" sz="1400" b="1" dirty="0">
                          <a:effectLst/>
                          <a:latin typeface="+mj-lt"/>
                        </a:rPr>
                        <a:t> </a:t>
                      </a:r>
                      <a:r>
                        <a:rPr lang="en-GB" sz="1400" b="1" dirty="0" err="1">
                          <a:effectLst/>
                          <a:latin typeface="+mj-lt"/>
                        </a:rPr>
                        <a:t>abordagem</a:t>
                      </a:r>
                      <a:r>
                        <a:rPr lang="en-GB" sz="1400" b="1" dirty="0">
                          <a:effectLst/>
                          <a:latin typeface="+mj-lt"/>
                        </a:rPr>
                        <a:t> de </a:t>
                      </a:r>
                      <a:r>
                        <a:rPr lang="en-GB" sz="1400" b="1" dirty="0" err="1">
                          <a:effectLst/>
                          <a:latin typeface="+mj-lt"/>
                        </a:rPr>
                        <a:t>recuperação</a:t>
                      </a:r>
                      <a:endParaRPr lang="en-CH" sz="1400" b="1">
                        <a:solidFill>
                          <a:srgbClr val="943634"/>
                        </a:solidFill>
                        <a:effectLst/>
                        <a:latin typeface="+mj-lt"/>
                        <a:ea typeface="Calibri" panose="020F0502020204030204" pitchFamily="34" charset="0"/>
                        <a:cs typeface="Times New Roman" panose="02020603050405020304" pitchFamily="18" charset="0"/>
                      </a:endParaRPr>
                    </a:p>
                  </a:txBody>
                  <a:tcPr marL="78138" marR="78138" marT="0" marB="0" anchor="ctr"/>
                </a:tc>
                <a:tc>
                  <a:txBody>
                    <a:bodyPr/>
                    <a:lstStyle/>
                    <a:p>
                      <a:pPr marL="0" marR="0" algn="ctr">
                        <a:lnSpc>
                          <a:spcPct val="115000"/>
                        </a:lnSpc>
                        <a:spcBef>
                          <a:spcPts val="0"/>
                        </a:spcBef>
                        <a:spcAft>
                          <a:spcPts val="0"/>
                        </a:spcAft>
                      </a:pPr>
                      <a:r>
                        <a:rPr lang="en-GB" sz="1400" b="1" dirty="0" err="1">
                          <a:effectLst/>
                          <a:latin typeface="+mj-lt"/>
                        </a:rPr>
                        <a:t>Possíveis</a:t>
                      </a:r>
                      <a:r>
                        <a:rPr lang="en-GB" sz="1400" b="1" dirty="0">
                          <a:effectLst/>
                          <a:latin typeface="+mj-lt"/>
                        </a:rPr>
                        <a:t> </a:t>
                      </a:r>
                      <a:r>
                        <a:rPr lang="en-GB" sz="1400" b="1" dirty="0" err="1">
                          <a:effectLst/>
                          <a:latin typeface="+mj-lt"/>
                        </a:rPr>
                        <a:t>barreiras</a:t>
                      </a:r>
                      <a:endParaRPr lang="en-CH" sz="1400" b="1">
                        <a:solidFill>
                          <a:srgbClr val="943634"/>
                        </a:solidFill>
                        <a:effectLst/>
                        <a:latin typeface="+mj-lt"/>
                        <a:ea typeface="Calibri" panose="020F0502020204030204" pitchFamily="34" charset="0"/>
                        <a:cs typeface="Times New Roman" panose="02020603050405020304" pitchFamily="18" charset="0"/>
                      </a:endParaRPr>
                    </a:p>
                  </a:txBody>
                  <a:tcPr marL="78138" marR="78138" marT="0" marB="0" anchor="ctr"/>
                </a:tc>
                <a:tc>
                  <a:txBody>
                    <a:bodyPr/>
                    <a:lstStyle/>
                    <a:p>
                      <a:pPr marL="0" marR="0" algn="ctr">
                        <a:lnSpc>
                          <a:spcPct val="115000"/>
                        </a:lnSpc>
                        <a:spcBef>
                          <a:spcPts val="0"/>
                        </a:spcBef>
                        <a:spcAft>
                          <a:spcPts val="0"/>
                        </a:spcAft>
                      </a:pPr>
                      <a:r>
                        <a:rPr lang="en-GB" sz="1400" b="1" dirty="0">
                          <a:effectLst/>
                          <a:latin typeface="+mj-lt"/>
                        </a:rPr>
                        <a:t>Passos para </a:t>
                      </a:r>
                      <a:r>
                        <a:rPr lang="en-GB" sz="1400" b="1" dirty="0" err="1">
                          <a:effectLst/>
                          <a:latin typeface="+mj-lt"/>
                        </a:rPr>
                        <a:t>superar</a:t>
                      </a:r>
                      <a:r>
                        <a:rPr lang="en-GB" sz="1400" b="1" dirty="0">
                          <a:effectLst/>
                          <a:latin typeface="+mj-lt"/>
                        </a:rPr>
                        <a:t> as </a:t>
                      </a:r>
                      <a:r>
                        <a:rPr lang="en-GB" sz="1400" b="1" dirty="0" err="1">
                          <a:effectLst/>
                          <a:latin typeface="+mj-lt"/>
                        </a:rPr>
                        <a:t>barreiras</a:t>
                      </a:r>
                      <a:endParaRPr lang="en-CH" sz="1400" b="1" dirty="0">
                        <a:solidFill>
                          <a:srgbClr val="943634"/>
                        </a:solidFill>
                        <a:effectLst/>
                        <a:latin typeface="+mj-lt"/>
                        <a:ea typeface="Calibri" panose="020F0502020204030204" pitchFamily="34" charset="0"/>
                        <a:cs typeface="Times New Roman" panose="02020603050405020304" pitchFamily="18" charset="0"/>
                      </a:endParaRPr>
                    </a:p>
                  </a:txBody>
                  <a:tcPr marL="78138" marR="78138" marT="0" marB="0" anchor="ctr"/>
                </a:tc>
                <a:extLst>
                  <a:ext uri="{0D108BD9-81ED-4DB2-BD59-A6C34878D82A}">
                    <a16:rowId xmlns:a16="http://schemas.microsoft.com/office/drawing/2014/main" val="2914846311"/>
                  </a:ext>
                </a:extLst>
              </a:tr>
              <a:tr h="2266114">
                <a:tc>
                  <a:txBody>
                    <a:bodyPr/>
                    <a:lstStyle/>
                    <a:p>
                      <a:pPr marL="0" marR="0" algn="just">
                        <a:lnSpc>
                          <a:spcPct val="100000"/>
                        </a:lnSpc>
                        <a:spcBef>
                          <a:spcPts val="0"/>
                        </a:spcBef>
                        <a:spcAft>
                          <a:spcPts val="0"/>
                        </a:spcAft>
                      </a:pPr>
                      <a:r>
                        <a:rPr lang="en-GB" sz="1600" b="1" dirty="0" err="1">
                          <a:effectLst/>
                          <a:latin typeface="+mj-lt"/>
                        </a:rPr>
                        <a:t>Exemplo</a:t>
                      </a:r>
                      <a:r>
                        <a:rPr lang="en-GB" sz="1600" b="1" dirty="0">
                          <a:effectLst/>
                          <a:latin typeface="+mj-lt"/>
                        </a:rPr>
                        <a:t> 8: </a:t>
                      </a:r>
                      <a:r>
                        <a:rPr lang="en-GB" sz="1600" b="1" dirty="0" err="1">
                          <a:effectLst/>
                          <a:latin typeface="+mj-lt"/>
                        </a:rPr>
                        <a:t>Apoiar</a:t>
                      </a:r>
                      <a:r>
                        <a:rPr lang="en-GB" sz="1600" b="1" dirty="0">
                          <a:effectLst/>
                          <a:latin typeface="+mj-lt"/>
                        </a:rPr>
                        <a:t> e </a:t>
                      </a:r>
                      <a:r>
                        <a:rPr lang="en-GB" sz="1600" b="1" dirty="0" err="1">
                          <a:effectLst/>
                          <a:latin typeface="+mj-lt"/>
                        </a:rPr>
                        <a:t>educar</a:t>
                      </a:r>
                      <a:r>
                        <a:rPr lang="en-GB" sz="1600" b="1" dirty="0">
                          <a:effectLst/>
                          <a:latin typeface="+mj-lt"/>
                        </a:rPr>
                        <a:t> </a:t>
                      </a:r>
                      <a:r>
                        <a:rPr lang="en-GB" sz="1600" b="1" dirty="0" err="1">
                          <a:effectLst/>
                          <a:latin typeface="+mj-lt"/>
                        </a:rPr>
                        <a:t>os</a:t>
                      </a:r>
                      <a:r>
                        <a:rPr lang="en-GB" sz="1600" b="1" dirty="0">
                          <a:effectLst/>
                          <a:latin typeface="+mj-lt"/>
                        </a:rPr>
                        <a:t> </a:t>
                      </a:r>
                      <a:r>
                        <a:rPr lang="en-GB" sz="1600" b="1" dirty="0" err="1">
                          <a:effectLst/>
                          <a:latin typeface="+mj-lt"/>
                        </a:rPr>
                        <a:t>funcionários</a:t>
                      </a:r>
                      <a:r>
                        <a:rPr lang="en-GB" sz="1600" b="1" dirty="0">
                          <a:effectLst/>
                          <a:latin typeface="+mj-lt"/>
                        </a:rPr>
                        <a:t> </a:t>
                      </a:r>
                      <a:r>
                        <a:rPr lang="en-GB" sz="1600" b="1" dirty="0" err="1">
                          <a:effectLst/>
                          <a:latin typeface="+mj-lt"/>
                        </a:rPr>
                        <a:t>sobre</a:t>
                      </a:r>
                      <a:r>
                        <a:rPr lang="en-GB" sz="1600" b="1" dirty="0">
                          <a:effectLst/>
                          <a:latin typeface="+mj-lt"/>
                        </a:rPr>
                        <a:t> a </a:t>
                      </a:r>
                      <a:r>
                        <a:rPr lang="en-GB" sz="1600" b="1" dirty="0" err="1">
                          <a:effectLst/>
                          <a:latin typeface="+mj-lt"/>
                        </a:rPr>
                        <a:t>melhor</a:t>
                      </a:r>
                      <a:r>
                        <a:rPr lang="en-GB" sz="1600" b="1" dirty="0">
                          <a:effectLst/>
                          <a:latin typeface="+mj-lt"/>
                        </a:rPr>
                        <a:t> forma de </a:t>
                      </a:r>
                      <a:r>
                        <a:rPr lang="en-GB" sz="1600" b="1" dirty="0" err="1">
                          <a:effectLst/>
                          <a:latin typeface="+mj-lt"/>
                        </a:rPr>
                        <a:t>abordar</a:t>
                      </a:r>
                      <a:r>
                        <a:rPr lang="en-GB" sz="1600" b="1" dirty="0">
                          <a:effectLst/>
                          <a:latin typeface="+mj-lt"/>
                        </a:rPr>
                        <a:t> a </a:t>
                      </a:r>
                      <a:r>
                        <a:rPr lang="en-GB" sz="1600" b="1" dirty="0" err="1">
                          <a:effectLst/>
                          <a:latin typeface="+mj-lt"/>
                        </a:rPr>
                        <a:t>recuperação</a:t>
                      </a:r>
                      <a:r>
                        <a:rPr lang="en-GB" sz="1600" b="1" dirty="0">
                          <a:effectLst/>
                          <a:latin typeface="+mj-lt"/>
                        </a:rPr>
                        <a:t> e a </a:t>
                      </a:r>
                      <a:r>
                        <a:rPr lang="en-GB" sz="1600" b="1" dirty="0" err="1">
                          <a:effectLst/>
                          <a:latin typeface="+mj-lt"/>
                        </a:rPr>
                        <a:t>prestação</a:t>
                      </a:r>
                      <a:r>
                        <a:rPr lang="en-GB" sz="1600" b="1" dirty="0">
                          <a:effectLst/>
                          <a:latin typeface="+mj-lt"/>
                        </a:rPr>
                        <a:t> de </a:t>
                      </a:r>
                      <a:r>
                        <a:rPr lang="en-GB" sz="1600" b="1" dirty="0" err="1">
                          <a:effectLst/>
                          <a:latin typeface="+mj-lt"/>
                        </a:rPr>
                        <a:t>serviços</a:t>
                      </a:r>
                      <a:r>
                        <a:rPr lang="en-GB" sz="1600" b="1" dirty="0">
                          <a:effectLst/>
                          <a:latin typeface="+mj-lt"/>
                        </a:rPr>
                        <a:t> de </a:t>
                      </a:r>
                      <a:r>
                        <a:rPr lang="en-GB" sz="1600" b="1" dirty="0" err="1">
                          <a:effectLst/>
                          <a:latin typeface="+mj-lt"/>
                        </a:rPr>
                        <a:t>maneira</a:t>
                      </a:r>
                      <a:r>
                        <a:rPr lang="en-GB" sz="1600" b="1" dirty="0">
                          <a:effectLst/>
                          <a:latin typeface="+mj-lt"/>
                        </a:rPr>
                        <a:t> </a:t>
                      </a:r>
                      <a:r>
                        <a:rPr lang="en-GB" sz="1600" b="1" dirty="0" err="1">
                          <a:effectLst/>
                          <a:latin typeface="+mj-lt"/>
                        </a:rPr>
                        <a:t>sensível</a:t>
                      </a:r>
                      <a:r>
                        <a:rPr lang="en-GB" sz="1600" b="1" dirty="0">
                          <a:effectLst/>
                          <a:latin typeface="+mj-lt"/>
                        </a:rPr>
                        <a:t> </a:t>
                      </a:r>
                      <a:r>
                        <a:rPr lang="en-GB" sz="1600" b="1" dirty="0" err="1">
                          <a:effectLst/>
                          <a:latin typeface="+mj-lt"/>
                        </a:rPr>
                        <a:t>às</a:t>
                      </a:r>
                      <a:r>
                        <a:rPr lang="en-GB" sz="1600" b="1" dirty="0">
                          <a:effectLst/>
                          <a:latin typeface="+mj-lt"/>
                        </a:rPr>
                        <a:t> </a:t>
                      </a:r>
                      <a:r>
                        <a:rPr lang="en-GB" sz="1600" b="1" dirty="0" err="1">
                          <a:effectLst/>
                          <a:latin typeface="+mj-lt"/>
                        </a:rPr>
                        <a:t>questões</a:t>
                      </a:r>
                      <a:r>
                        <a:rPr lang="en-GB" sz="1600" b="1" dirty="0">
                          <a:effectLst/>
                          <a:latin typeface="+mj-lt"/>
                        </a:rPr>
                        <a:t> de </a:t>
                      </a:r>
                      <a:r>
                        <a:rPr lang="en-GB" sz="1600" b="1" dirty="0" err="1">
                          <a:effectLst/>
                          <a:latin typeface="+mj-lt"/>
                        </a:rPr>
                        <a:t>gênero</a:t>
                      </a:r>
                      <a:r>
                        <a:rPr lang="en-GB" sz="1600" b="1" dirty="0">
                          <a:effectLst/>
                          <a:latin typeface="+mj-lt"/>
                        </a:rPr>
                        <a:t> e </a:t>
                      </a:r>
                      <a:r>
                        <a:rPr lang="en-GB" sz="1600" b="1" dirty="0" err="1">
                          <a:effectLst/>
                          <a:latin typeface="+mj-lt"/>
                        </a:rPr>
                        <a:t>diversidade</a:t>
                      </a:r>
                      <a:r>
                        <a:rPr lang="en-GB" sz="1600" b="1" dirty="0">
                          <a:effectLst/>
                          <a:latin typeface="+mj-lt"/>
                        </a:rPr>
                        <a:t>.</a:t>
                      </a:r>
                      <a:endParaRPr lang="en-CH" sz="1600" b="1" dirty="0">
                        <a:solidFill>
                          <a:srgbClr val="943634"/>
                        </a:solidFill>
                        <a:effectLst/>
                        <a:latin typeface="+mj-lt"/>
                        <a:ea typeface="Calibri" panose="020F0502020204030204" pitchFamily="34" charset="0"/>
                        <a:cs typeface="Times New Roman" panose="02020603050405020304" pitchFamily="18" charset="0"/>
                      </a:endParaRPr>
                    </a:p>
                  </a:txBody>
                  <a:tcPr marL="89878" marR="89878" marT="0" marB="0"/>
                </a:tc>
                <a:tc>
                  <a:txBody>
                    <a:bodyPr/>
                    <a:lstStyle/>
                    <a:p>
                      <a:pPr marL="0" marR="0" algn="just">
                        <a:lnSpc>
                          <a:spcPct val="100000"/>
                        </a:lnSpc>
                        <a:spcBef>
                          <a:spcPts val="0"/>
                        </a:spcBef>
                        <a:spcAft>
                          <a:spcPts val="0"/>
                        </a:spcAft>
                      </a:pPr>
                      <a:r>
                        <a:rPr lang="en-GB" sz="1600" dirty="0" err="1">
                          <a:effectLst/>
                          <a:latin typeface="+mj-lt"/>
                        </a:rPr>
                        <a:t>Os</a:t>
                      </a:r>
                      <a:r>
                        <a:rPr lang="en-GB" sz="1600" dirty="0">
                          <a:effectLst/>
                          <a:latin typeface="+mj-lt"/>
                        </a:rPr>
                        <a:t> </a:t>
                      </a:r>
                      <a:r>
                        <a:rPr lang="en-GB" sz="1600" dirty="0" err="1">
                          <a:effectLst/>
                          <a:latin typeface="+mj-lt"/>
                        </a:rPr>
                        <a:t>funcionários</a:t>
                      </a:r>
                      <a:r>
                        <a:rPr lang="en-GB" sz="1600" dirty="0">
                          <a:effectLst/>
                          <a:latin typeface="+mj-lt"/>
                        </a:rPr>
                        <a:t> </a:t>
                      </a:r>
                      <a:r>
                        <a:rPr lang="en-GB" sz="1600" dirty="0" err="1">
                          <a:effectLst/>
                          <a:latin typeface="+mj-lt"/>
                        </a:rPr>
                        <a:t>podem</a:t>
                      </a:r>
                      <a:r>
                        <a:rPr lang="en-GB" sz="1600" dirty="0">
                          <a:effectLst/>
                          <a:latin typeface="+mj-lt"/>
                        </a:rPr>
                        <a:t> </a:t>
                      </a:r>
                      <a:r>
                        <a:rPr lang="en-GB" sz="1600" dirty="0" err="1">
                          <a:effectLst/>
                          <a:latin typeface="+mj-lt"/>
                        </a:rPr>
                        <a:t>sentir</a:t>
                      </a:r>
                      <a:r>
                        <a:rPr lang="en-GB" sz="1600" dirty="0">
                          <a:effectLst/>
                          <a:latin typeface="+mj-lt"/>
                        </a:rPr>
                        <a:t>-se </a:t>
                      </a:r>
                      <a:r>
                        <a:rPr lang="en-GB" sz="1600" dirty="0" err="1">
                          <a:effectLst/>
                          <a:latin typeface="+mj-lt"/>
                        </a:rPr>
                        <a:t>despreparados</a:t>
                      </a:r>
                      <a:r>
                        <a:rPr lang="en-GB" sz="1600" dirty="0">
                          <a:effectLst/>
                          <a:latin typeface="+mj-lt"/>
                        </a:rPr>
                        <a:t> </a:t>
                      </a:r>
                      <a:r>
                        <a:rPr lang="en-GB" sz="1600" dirty="0" err="1">
                          <a:effectLst/>
                          <a:latin typeface="+mj-lt"/>
                        </a:rPr>
                        <a:t>ou</a:t>
                      </a:r>
                      <a:r>
                        <a:rPr lang="en-GB" sz="1600" dirty="0">
                          <a:effectLst/>
                          <a:latin typeface="+mj-lt"/>
                        </a:rPr>
                        <a:t> </a:t>
                      </a:r>
                      <a:r>
                        <a:rPr lang="en-GB" sz="1600" dirty="0" err="1">
                          <a:effectLst/>
                          <a:latin typeface="+mj-lt"/>
                        </a:rPr>
                        <a:t>incapazes</a:t>
                      </a:r>
                      <a:r>
                        <a:rPr lang="en-GB" sz="1600" dirty="0">
                          <a:effectLst/>
                          <a:latin typeface="+mj-lt"/>
                        </a:rPr>
                        <a:t> de lidar com a </a:t>
                      </a:r>
                      <a:r>
                        <a:rPr lang="en-GB" sz="1600" dirty="0" err="1">
                          <a:effectLst/>
                          <a:latin typeface="+mj-lt"/>
                        </a:rPr>
                        <a:t>diversidade</a:t>
                      </a:r>
                      <a:r>
                        <a:rPr lang="en-GB" sz="1600" dirty="0">
                          <a:effectLst/>
                          <a:latin typeface="+mj-lt"/>
                        </a:rPr>
                        <a:t> e </a:t>
                      </a:r>
                      <a:r>
                        <a:rPr lang="en-GB" sz="1600" dirty="0" err="1">
                          <a:effectLst/>
                          <a:latin typeface="+mj-lt"/>
                        </a:rPr>
                        <a:t>complexidade</a:t>
                      </a:r>
                      <a:r>
                        <a:rPr lang="en-GB" sz="1600" dirty="0">
                          <a:effectLst/>
                          <a:latin typeface="+mj-lt"/>
                        </a:rPr>
                        <a:t> das </a:t>
                      </a:r>
                      <a:r>
                        <a:rPr lang="en-GB" sz="1600" dirty="0" err="1">
                          <a:effectLst/>
                          <a:latin typeface="+mj-lt"/>
                        </a:rPr>
                        <a:t>pessoas</a:t>
                      </a:r>
                      <a:r>
                        <a:rPr lang="en-GB" sz="1600" dirty="0">
                          <a:effectLst/>
                          <a:latin typeface="+mj-lt"/>
                        </a:rPr>
                        <a:t> </a:t>
                      </a:r>
                      <a:r>
                        <a:rPr lang="en-GB" sz="1600" dirty="0" err="1">
                          <a:effectLst/>
                          <a:latin typeface="+mj-lt"/>
                        </a:rPr>
                        <a:t>além</a:t>
                      </a:r>
                      <a:r>
                        <a:rPr lang="en-GB" sz="1600" dirty="0">
                          <a:effectLst/>
                          <a:latin typeface="+mj-lt"/>
                        </a:rPr>
                        <a:t> de </a:t>
                      </a:r>
                      <a:r>
                        <a:rPr lang="en-GB" sz="1600" dirty="0" err="1">
                          <a:effectLst/>
                          <a:latin typeface="+mj-lt"/>
                        </a:rPr>
                        <a:t>sua</a:t>
                      </a:r>
                      <a:r>
                        <a:rPr lang="en-GB" sz="1600" dirty="0">
                          <a:effectLst/>
                          <a:latin typeface="+mj-lt"/>
                        </a:rPr>
                        <a:t> </a:t>
                      </a:r>
                      <a:r>
                        <a:rPr lang="en-GB" sz="1600" dirty="0" err="1">
                          <a:effectLst/>
                          <a:latin typeface="+mj-lt"/>
                        </a:rPr>
                        <a:t>experiência</a:t>
                      </a:r>
                      <a:r>
                        <a:rPr lang="en-GB" sz="1600" dirty="0">
                          <a:effectLst/>
                          <a:latin typeface="+mj-lt"/>
                        </a:rPr>
                        <a:t> (</a:t>
                      </a:r>
                      <a:r>
                        <a:rPr lang="en-GB" sz="1600" dirty="0" err="1">
                          <a:effectLst/>
                          <a:latin typeface="+mj-lt"/>
                        </a:rPr>
                        <a:t>por</a:t>
                      </a:r>
                      <a:r>
                        <a:rPr lang="en-GB" sz="1600" dirty="0">
                          <a:effectLst/>
                          <a:latin typeface="+mj-lt"/>
                        </a:rPr>
                        <a:t> </a:t>
                      </a:r>
                      <a:r>
                        <a:rPr lang="en-GB" sz="1600" dirty="0" err="1">
                          <a:effectLst/>
                          <a:latin typeface="+mj-lt"/>
                        </a:rPr>
                        <a:t>exemplo</a:t>
                      </a:r>
                      <a:r>
                        <a:rPr lang="en-GB" sz="1600" dirty="0">
                          <a:effectLst/>
                          <a:latin typeface="+mj-lt"/>
                        </a:rPr>
                        <a:t>, </a:t>
                      </a:r>
                      <a:r>
                        <a:rPr lang="en-GB" sz="1600" dirty="0" err="1">
                          <a:effectLst/>
                          <a:latin typeface="+mj-lt"/>
                        </a:rPr>
                        <a:t>necessidades</a:t>
                      </a:r>
                      <a:r>
                        <a:rPr lang="en-GB" sz="1600" dirty="0">
                          <a:effectLst/>
                          <a:latin typeface="+mj-lt"/>
                        </a:rPr>
                        <a:t> </a:t>
                      </a:r>
                      <a:r>
                        <a:rPr lang="en-GB" sz="1600" dirty="0" err="1">
                          <a:effectLst/>
                          <a:latin typeface="+mj-lt"/>
                        </a:rPr>
                        <a:t>relacionadas</a:t>
                      </a:r>
                      <a:r>
                        <a:rPr lang="en-GB" sz="1600" dirty="0">
                          <a:effectLst/>
                          <a:latin typeface="+mj-lt"/>
                        </a:rPr>
                        <a:t> a </a:t>
                      </a:r>
                      <a:r>
                        <a:rPr lang="en-GB" sz="1600" dirty="0" err="1">
                          <a:effectLst/>
                          <a:latin typeface="+mj-lt"/>
                        </a:rPr>
                        <a:t>gênero</a:t>
                      </a:r>
                      <a:r>
                        <a:rPr lang="en-GB" sz="1600" dirty="0">
                          <a:effectLst/>
                          <a:latin typeface="+mj-lt"/>
                        </a:rPr>
                        <a:t>, </a:t>
                      </a:r>
                      <a:r>
                        <a:rPr lang="en-GB" sz="1600" dirty="0" err="1">
                          <a:effectLst/>
                          <a:latin typeface="+mj-lt"/>
                        </a:rPr>
                        <a:t>cultura</a:t>
                      </a:r>
                      <a:r>
                        <a:rPr lang="en-GB" sz="1600" dirty="0">
                          <a:effectLst/>
                          <a:latin typeface="+mj-lt"/>
                        </a:rPr>
                        <a:t> </a:t>
                      </a:r>
                      <a:r>
                        <a:rPr lang="en-GB" sz="1600" dirty="0" err="1">
                          <a:effectLst/>
                          <a:latin typeface="+mj-lt"/>
                        </a:rPr>
                        <a:t>ou</a:t>
                      </a:r>
                      <a:r>
                        <a:rPr lang="en-GB" sz="1600" dirty="0">
                          <a:effectLst/>
                          <a:latin typeface="+mj-lt"/>
                        </a:rPr>
                        <a:t> status </a:t>
                      </a:r>
                      <a:r>
                        <a:rPr lang="en-GB" sz="1600" dirty="0" err="1">
                          <a:effectLst/>
                          <a:latin typeface="+mj-lt"/>
                        </a:rPr>
                        <a:t>socioeconômico</a:t>
                      </a:r>
                      <a:r>
                        <a:rPr lang="en-GB" sz="1600" dirty="0">
                          <a:effectLst/>
                          <a:latin typeface="+mj-lt"/>
                        </a:rPr>
                        <a:t>).</a:t>
                      </a:r>
                      <a:endParaRPr lang="en-CH" sz="1600">
                        <a:solidFill>
                          <a:srgbClr val="943634"/>
                        </a:solidFill>
                        <a:effectLst/>
                        <a:latin typeface="+mj-lt"/>
                        <a:ea typeface="Calibri" panose="020F0502020204030204" pitchFamily="34" charset="0"/>
                        <a:cs typeface="Times New Roman" panose="02020603050405020304" pitchFamily="18" charset="0"/>
                      </a:endParaRPr>
                    </a:p>
                  </a:txBody>
                  <a:tcPr marL="89878" marR="89878" marT="0" marB="0"/>
                </a:tc>
                <a:tc>
                  <a:txBody>
                    <a:bodyPr/>
                    <a:lstStyle/>
                    <a:p>
                      <a:pPr marL="0" marR="0" algn="just">
                        <a:lnSpc>
                          <a:spcPct val="100000"/>
                        </a:lnSpc>
                        <a:spcBef>
                          <a:spcPts val="0"/>
                        </a:spcBef>
                        <a:spcAft>
                          <a:spcPts val="0"/>
                        </a:spcAft>
                      </a:pPr>
                      <a:r>
                        <a:rPr lang="en-GB" sz="1600" dirty="0">
                          <a:effectLst/>
                          <a:latin typeface="+mj-lt"/>
                        </a:rPr>
                        <a:t>Reserve um tempo regular para </a:t>
                      </a:r>
                      <a:r>
                        <a:rPr lang="en-GB" sz="1600" dirty="0" err="1">
                          <a:effectLst/>
                          <a:latin typeface="+mj-lt"/>
                        </a:rPr>
                        <a:t>treinamentos</a:t>
                      </a:r>
                      <a:r>
                        <a:rPr lang="en-GB" sz="1600" dirty="0">
                          <a:effectLst/>
                          <a:latin typeface="+mj-lt"/>
                        </a:rPr>
                        <a:t>, </a:t>
                      </a:r>
                      <a:r>
                        <a:rPr lang="en-GB" sz="1600" dirty="0" err="1">
                          <a:effectLst/>
                          <a:latin typeface="+mj-lt"/>
                        </a:rPr>
                        <a:t>reuniões</a:t>
                      </a:r>
                      <a:r>
                        <a:rPr lang="en-GB" sz="1600" dirty="0">
                          <a:effectLst/>
                          <a:latin typeface="+mj-lt"/>
                        </a:rPr>
                        <a:t> e/</a:t>
                      </a:r>
                      <a:r>
                        <a:rPr lang="en-GB" sz="1600" dirty="0" err="1">
                          <a:effectLst/>
                          <a:latin typeface="+mj-lt"/>
                        </a:rPr>
                        <a:t>ou</a:t>
                      </a:r>
                      <a:r>
                        <a:rPr lang="en-GB" sz="1600" dirty="0">
                          <a:effectLst/>
                          <a:latin typeface="+mj-lt"/>
                        </a:rPr>
                        <a:t> </a:t>
                      </a:r>
                      <a:r>
                        <a:rPr lang="en-GB" sz="1600" dirty="0" err="1">
                          <a:effectLst/>
                          <a:latin typeface="+mj-lt"/>
                        </a:rPr>
                        <a:t>conferências</a:t>
                      </a:r>
                      <a:r>
                        <a:rPr lang="en-GB" sz="1600" dirty="0">
                          <a:effectLst/>
                          <a:latin typeface="+mj-lt"/>
                        </a:rPr>
                        <a:t> para </a:t>
                      </a:r>
                      <a:r>
                        <a:rPr lang="en-GB" sz="1600" dirty="0" err="1">
                          <a:effectLst/>
                          <a:latin typeface="+mj-lt"/>
                        </a:rPr>
                        <a:t>discutir</a:t>
                      </a:r>
                      <a:r>
                        <a:rPr lang="en-GB" sz="1600" dirty="0">
                          <a:effectLst/>
                          <a:latin typeface="+mj-lt"/>
                        </a:rPr>
                        <a:t> e debater a </a:t>
                      </a:r>
                      <a:r>
                        <a:rPr lang="en-GB" sz="1600" dirty="0" err="1">
                          <a:effectLst/>
                          <a:latin typeface="+mj-lt"/>
                        </a:rPr>
                        <a:t>melhor</a:t>
                      </a:r>
                      <a:r>
                        <a:rPr lang="en-GB" sz="1600" dirty="0">
                          <a:effectLst/>
                          <a:latin typeface="+mj-lt"/>
                        </a:rPr>
                        <a:t> forma de </a:t>
                      </a:r>
                      <a:r>
                        <a:rPr lang="en-GB" sz="1600" dirty="0" err="1">
                          <a:effectLst/>
                          <a:latin typeface="+mj-lt"/>
                        </a:rPr>
                        <a:t>ajudar</a:t>
                      </a:r>
                      <a:r>
                        <a:rPr lang="en-GB" sz="1600" dirty="0">
                          <a:effectLst/>
                          <a:latin typeface="+mj-lt"/>
                        </a:rPr>
                        <a:t> </a:t>
                      </a:r>
                      <a:r>
                        <a:rPr lang="en-GB" sz="1600" dirty="0" err="1">
                          <a:effectLst/>
                          <a:latin typeface="+mj-lt"/>
                        </a:rPr>
                        <a:t>na</a:t>
                      </a:r>
                      <a:r>
                        <a:rPr lang="en-GB" sz="1600" dirty="0">
                          <a:effectLst/>
                          <a:latin typeface="+mj-lt"/>
                        </a:rPr>
                        <a:t> </a:t>
                      </a:r>
                      <a:r>
                        <a:rPr lang="en-GB" sz="1600" dirty="0" err="1">
                          <a:effectLst/>
                          <a:latin typeface="+mj-lt"/>
                        </a:rPr>
                        <a:t>recuperação</a:t>
                      </a:r>
                      <a:r>
                        <a:rPr lang="en-GB" sz="1600" dirty="0">
                          <a:effectLst/>
                          <a:latin typeface="+mj-lt"/>
                        </a:rPr>
                        <a:t> de </a:t>
                      </a:r>
                      <a:r>
                        <a:rPr lang="en-GB" sz="1600" dirty="0" err="1">
                          <a:effectLst/>
                          <a:latin typeface="+mj-lt"/>
                        </a:rPr>
                        <a:t>pessoas</a:t>
                      </a:r>
                      <a:r>
                        <a:rPr lang="en-GB" sz="1600" dirty="0">
                          <a:effectLst/>
                          <a:latin typeface="+mj-lt"/>
                        </a:rPr>
                        <a:t> que </a:t>
                      </a:r>
                      <a:r>
                        <a:rPr lang="en-GB" sz="1600" dirty="0" err="1">
                          <a:effectLst/>
                          <a:latin typeface="+mj-lt"/>
                        </a:rPr>
                        <a:t>enfrentam</a:t>
                      </a:r>
                      <a:r>
                        <a:rPr lang="en-GB" sz="1600" dirty="0">
                          <a:effectLst/>
                          <a:latin typeface="+mj-lt"/>
                        </a:rPr>
                        <a:t> </a:t>
                      </a:r>
                      <a:r>
                        <a:rPr lang="en-GB" sz="1600" dirty="0" err="1">
                          <a:effectLst/>
                          <a:latin typeface="+mj-lt"/>
                        </a:rPr>
                        <a:t>barreiras</a:t>
                      </a:r>
                      <a:r>
                        <a:rPr lang="en-GB" sz="1600" dirty="0">
                          <a:effectLst/>
                          <a:latin typeface="+mj-lt"/>
                        </a:rPr>
                        <a:t> </a:t>
                      </a:r>
                      <a:r>
                        <a:rPr lang="en-GB" sz="1600" dirty="0" err="1">
                          <a:effectLst/>
                          <a:latin typeface="+mj-lt"/>
                        </a:rPr>
                        <a:t>sociais</a:t>
                      </a:r>
                      <a:r>
                        <a:rPr lang="en-GB" sz="1600" dirty="0">
                          <a:effectLst/>
                          <a:latin typeface="+mj-lt"/>
                        </a:rPr>
                        <a:t> </a:t>
                      </a:r>
                      <a:r>
                        <a:rPr lang="en-GB" sz="1600" dirty="0" err="1">
                          <a:effectLst/>
                          <a:latin typeface="+mj-lt"/>
                        </a:rPr>
                        <a:t>ao</a:t>
                      </a:r>
                      <a:r>
                        <a:rPr lang="en-GB" sz="1600" dirty="0">
                          <a:effectLst/>
                          <a:latin typeface="+mj-lt"/>
                        </a:rPr>
                        <a:t> </a:t>
                      </a:r>
                      <a:r>
                        <a:rPr lang="en-GB" sz="1600" dirty="0" err="1">
                          <a:effectLst/>
                          <a:latin typeface="+mj-lt"/>
                        </a:rPr>
                        <a:t>bem-estar</a:t>
                      </a:r>
                      <a:r>
                        <a:rPr lang="en-GB" sz="1600" dirty="0">
                          <a:effectLst/>
                          <a:latin typeface="+mj-lt"/>
                        </a:rPr>
                        <a:t>. </a:t>
                      </a:r>
                      <a:r>
                        <a:rPr lang="en-GB" sz="1600" dirty="0" err="1">
                          <a:effectLst/>
                          <a:latin typeface="+mj-lt"/>
                        </a:rPr>
                        <a:t>Essas</a:t>
                      </a:r>
                      <a:r>
                        <a:rPr lang="en-GB" sz="1600" dirty="0">
                          <a:effectLst/>
                          <a:latin typeface="+mj-lt"/>
                        </a:rPr>
                        <a:t> </a:t>
                      </a:r>
                      <a:r>
                        <a:rPr lang="en-GB" sz="1600" dirty="0" err="1">
                          <a:effectLst/>
                          <a:latin typeface="+mj-lt"/>
                        </a:rPr>
                        <a:t>sessões</a:t>
                      </a:r>
                      <a:r>
                        <a:rPr lang="en-GB" sz="1600" dirty="0">
                          <a:effectLst/>
                          <a:latin typeface="+mj-lt"/>
                        </a:rPr>
                        <a:t> </a:t>
                      </a:r>
                      <a:r>
                        <a:rPr lang="en-GB" sz="1600" dirty="0" err="1">
                          <a:effectLst/>
                          <a:latin typeface="+mj-lt"/>
                        </a:rPr>
                        <a:t>podem</a:t>
                      </a:r>
                      <a:r>
                        <a:rPr lang="en-GB" sz="1600" dirty="0">
                          <a:effectLst/>
                          <a:latin typeface="+mj-lt"/>
                        </a:rPr>
                        <a:t> </a:t>
                      </a:r>
                      <a:r>
                        <a:rPr lang="en-GB" sz="1600" dirty="0" err="1">
                          <a:effectLst/>
                          <a:latin typeface="+mj-lt"/>
                        </a:rPr>
                        <a:t>contar</a:t>
                      </a:r>
                      <a:r>
                        <a:rPr lang="en-GB" sz="1600" dirty="0">
                          <a:effectLst/>
                          <a:latin typeface="+mj-lt"/>
                        </a:rPr>
                        <a:t> com a </a:t>
                      </a:r>
                      <a:r>
                        <a:rPr lang="en-GB" sz="1600" dirty="0" err="1">
                          <a:effectLst/>
                          <a:latin typeface="+mj-lt"/>
                        </a:rPr>
                        <a:t>participação</a:t>
                      </a:r>
                      <a:r>
                        <a:rPr lang="en-GB" sz="1600" dirty="0">
                          <a:effectLst/>
                          <a:latin typeface="+mj-lt"/>
                        </a:rPr>
                        <a:t> de </a:t>
                      </a:r>
                      <a:r>
                        <a:rPr lang="en-GB" sz="1600" dirty="0" err="1">
                          <a:effectLst/>
                          <a:latin typeface="+mj-lt"/>
                        </a:rPr>
                        <a:t>pessoas</a:t>
                      </a:r>
                      <a:r>
                        <a:rPr lang="en-GB" sz="1600" dirty="0">
                          <a:effectLst/>
                          <a:latin typeface="+mj-lt"/>
                        </a:rPr>
                        <a:t> com </a:t>
                      </a:r>
                      <a:r>
                        <a:rPr lang="en-GB" sz="1600" dirty="0" err="1">
                          <a:effectLst/>
                          <a:latin typeface="+mj-lt"/>
                        </a:rPr>
                        <a:t>experiências</a:t>
                      </a:r>
                      <a:r>
                        <a:rPr lang="en-GB" sz="1600" dirty="0">
                          <a:effectLst/>
                          <a:latin typeface="+mj-lt"/>
                        </a:rPr>
                        <a:t> </a:t>
                      </a:r>
                      <a:r>
                        <a:rPr lang="en-GB" sz="1600" dirty="0" err="1">
                          <a:effectLst/>
                          <a:latin typeface="+mj-lt"/>
                        </a:rPr>
                        <a:t>vividas</a:t>
                      </a:r>
                      <a:r>
                        <a:rPr lang="en-GB" sz="1600" dirty="0">
                          <a:effectLst/>
                          <a:latin typeface="+mj-lt"/>
                        </a:rPr>
                        <a:t>, outros </a:t>
                      </a:r>
                      <a:r>
                        <a:rPr lang="en-GB" sz="1600" dirty="0" err="1">
                          <a:effectLst/>
                          <a:latin typeface="+mj-lt"/>
                        </a:rPr>
                        <a:t>serviços</a:t>
                      </a:r>
                      <a:r>
                        <a:rPr lang="en-GB" sz="1600" dirty="0">
                          <a:effectLst/>
                          <a:latin typeface="+mj-lt"/>
                        </a:rPr>
                        <a:t> e </a:t>
                      </a:r>
                      <a:r>
                        <a:rPr lang="en-GB" sz="1600" dirty="0" err="1">
                          <a:effectLst/>
                          <a:latin typeface="+mj-lt"/>
                        </a:rPr>
                        <a:t>grupos</a:t>
                      </a:r>
                      <a:r>
                        <a:rPr lang="en-GB" sz="1600" dirty="0">
                          <a:effectLst/>
                          <a:latin typeface="+mj-lt"/>
                        </a:rPr>
                        <a:t> </a:t>
                      </a:r>
                      <a:r>
                        <a:rPr lang="en-GB" sz="1600" dirty="0" err="1">
                          <a:effectLst/>
                          <a:latin typeface="+mj-lt"/>
                        </a:rPr>
                        <a:t>comunitários</a:t>
                      </a:r>
                      <a:r>
                        <a:rPr lang="en-GB" sz="1600" dirty="0">
                          <a:effectLst/>
                          <a:latin typeface="+mj-lt"/>
                        </a:rPr>
                        <a:t> que </a:t>
                      </a:r>
                      <a:r>
                        <a:rPr lang="en-GB" sz="1600" dirty="0" err="1">
                          <a:effectLst/>
                          <a:latin typeface="+mj-lt"/>
                        </a:rPr>
                        <a:t>defendem</a:t>
                      </a:r>
                      <a:r>
                        <a:rPr lang="en-GB" sz="1600" dirty="0">
                          <a:effectLst/>
                          <a:latin typeface="+mj-lt"/>
                        </a:rPr>
                        <a:t> a </a:t>
                      </a:r>
                      <a:r>
                        <a:rPr lang="en-GB" sz="1600" dirty="0" err="1">
                          <a:effectLst/>
                          <a:latin typeface="+mj-lt"/>
                        </a:rPr>
                        <a:t>não</a:t>
                      </a:r>
                      <a:r>
                        <a:rPr lang="en-GB" sz="1600" dirty="0">
                          <a:effectLst/>
                          <a:latin typeface="+mj-lt"/>
                        </a:rPr>
                        <a:t> </a:t>
                      </a:r>
                      <a:r>
                        <a:rPr lang="en-GB" sz="1600" dirty="0" err="1">
                          <a:effectLst/>
                          <a:latin typeface="+mj-lt"/>
                        </a:rPr>
                        <a:t>discriminação</a:t>
                      </a:r>
                      <a:r>
                        <a:rPr lang="en-GB" sz="1600" dirty="0">
                          <a:effectLst/>
                          <a:latin typeface="+mj-lt"/>
                        </a:rPr>
                        <a:t> </a:t>
                      </a:r>
                      <a:r>
                        <a:rPr lang="en-GB" sz="1600" dirty="0" err="1">
                          <a:effectLst/>
                          <a:latin typeface="+mj-lt"/>
                        </a:rPr>
                        <a:t>nos</a:t>
                      </a:r>
                      <a:r>
                        <a:rPr lang="en-GB" sz="1600" dirty="0">
                          <a:effectLst/>
                          <a:latin typeface="+mj-lt"/>
                        </a:rPr>
                        <a:t> </a:t>
                      </a:r>
                      <a:r>
                        <a:rPr lang="en-GB" sz="1600" dirty="0" err="1">
                          <a:effectLst/>
                          <a:latin typeface="+mj-lt"/>
                        </a:rPr>
                        <a:t>cuidados</a:t>
                      </a:r>
                      <a:r>
                        <a:rPr lang="en-GB" sz="1600" dirty="0">
                          <a:effectLst/>
                          <a:latin typeface="+mj-lt"/>
                        </a:rPr>
                        <a:t> de </a:t>
                      </a:r>
                      <a:r>
                        <a:rPr lang="en-GB" sz="1600" dirty="0" err="1">
                          <a:effectLst/>
                          <a:latin typeface="+mj-lt"/>
                        </a:rPr>
                        <a:t>saúde</a:t>
                      </a:r>
                      <a:r>
                        <a:rPr lang="en-GB" sz="1600" dirty="0">
                          <a:effectLst/>
                          <a:latin typeface="+mj-lt"/>
                        </a:rPr>
                        <a:t> mental.</a:t>
                      </a:r>
                      <a:endParaRPr lang="en-CH" sz="1600" dirty="0">
                        <a:solidFill>
                          <a:srgbClr val="943634"/>
                        </a:solidFill>
                        <a:effectLst/>
                        <a:latin typeface="+mj-lt"/>
                        <a:ea typeface="Calibri" panose="020F0502020204030204" pitchFamily="34" charset="0"/>
                        <a:cs typeface="Times New Roman" panose="02020603050405020304" pitchFamily="18" charset="0"/>
                      </a:endParaRPr>
                    </a:p>
                  </a:txBody>
                  <a:tcPr marL="89878" marR="89878" marT="0" marB="0"/>
                </a:tc>
                <a:extLst>
                  <a:ext uri="{0D108BD9-81ED-4DB2-BD59-A6C34878D82A}">
                    <a16:rowId xmlns:a16="http://schemas.microsoft.com/office/drawing/2014/main" val="1693732191"/>
                  </a:ext>
                </a:extLst>
              </a:tr>
            </a:tbl>
          </a:graphicData>
        </a:graphic>
      </p:graphicFrame>
      <p:sp>
        <p:nvSpPr>
          <p:cNvPr id="2" name="Title 1">
            <a:extLst>
              <a:ext uri="{FF2B5EF4-FFF2-40B4-BE49-F238E27FC236}">
                <a16:creationId xmlns:a16="http://schemas.microsoft.com/office/drawing/2014/main" id="{823F45BC-AD4B-4AFB-8542-DE44CE82F6C5}"/>
              </a:ext>
            </a:extLst>
          </p:cNvPr>
          <p:cNvSpPr>
            <a:spLocks noGrp="1"/>
          </p:cNvSpPr>
          <p:nvPr>
            <p:ph type="title"/>
          </p:nvPr>
        </p:nvSpPr>
        <p:spPr>
          <a:xfrm>
            <a:off x="388629" y="514614"/>
            <a:ext cx="11291185" cy="432000"/>
          </a:xfrm>
        </p:spPr>
        <p:txBody>
          <a:bodyPr/>
          <a:lstStyle/>
          <a:p>
            <a:pPr algn="ctr"/>
            <a:r>
              <a:rPr lang="en-GB" dirty="0" err="1"/>
              <a:t>Exercício</a:t>
            </a:r>
            <a:r>
              <a:rPr lang="en-GB" dirty="0"/>
              <a:t> 5.1: </a:t>
            </a:r>
            <a:r>
              <a:rPr lang="en-GB" dirty="0" err="1"/>
              <a:t>Melhorar</a:t>
            </a:r>
            <a:r>
              <a:rPr lang="en-GB" dirty="0"/>
              <a:t> as </a:t>
            </a:r>
            <a:r>
              <a:rPr lang="en-GB" dirty="0" err="1"/>
              <a:t>práticas</a:t>
            </a:r>
            <a:r>
              <a:rPr lang="en-GB" dirty="0"/>
              <a:t> para </a:t>
            </a:r>
            <a:r>
              <a:rPr lang="en-GB" dirty="0" err="1"/>
              <a:t>promover</a:t>
            </a:r>
            <a:r>
              <a:rPr lang="en-GB" dirty="0"/>
              <a:t> a </a:t>
            </a:r>
            <a:r>
              <a:rPr lang="en-GB" dirty="0" err="1"/>
              <a:t>recuperação</a:t>
            </a:r>
            <a:r>
              <a:rPr lang="en-GB" dirty="0"/>
              <a:t> </a:t>
            </a:r>
            <a:r>
              <a:rPr lang="en-GB" dirty="0" err="1"/>
              <a:t>nos</a:t>
            </a:r>
            <a:r>
              <a:rPr lang="en-GB" dirty="0"/>
              <a:t> </a:t>
            </a:r>
            <a:r>
              <a:rPr lang="en-GB" dirty="0" err="1"/>
              <a:t>serviços</a:t>
            </a:r>
            <a:r>
              <a:rPr lang="en-GB" dirty="0"/>
              <a:t> de </a:t>
            </a:r>
            <a:r>
              <a:rPr lang="en-GB" dirty="0" err="1"/>
              <a:t>saúde</a:t>
            </a:r>
            <a:r>
              <a:rPr lang="en-GB" dirty="0"/>
              <a:t> mental e </a:t>
            </a:r>
            <a:r>
              <a:rPr lang="en-GB" dirty="0" err="1"/>
              <a:t>sociais</a:t>
            </a:r>
            <a:r>
              <a:rPr lang="en-GB" dirty="0"/>
              <a:t> - 10</a:t>
            </a:r>
            <a:endParaRPr lang="en-CH" dirty="0"/>
          </a:p>
        </p:txBody>
      </p:sp>
    </p:spTree>
    <p:extLst>
      <p:ext uri="{BB962C8B-B14F-4D97-AF65-F5344CB8AC3E}">
        <p14:creationId xmlns:p14="http://schemas.microsoft.com/office/powerpoint/2010/main" val="5954900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F48301-A6CF-45FC-9591-EF4524B21026}"/>
              </a:ext>
            </a:extLst>
          </p:cNvPr>
          <p:cNvSpPr>
            <a:spLocks noGrp="1"/>
          </p:cNvSpPr>
          <p:nvPr>
            <p:ph sz="quarter" idx="14"/>
          </p:nvPr>
        </p:nvSpPr>
        <p:spPr/>
        <p:txBody>
          <a:bodyPr/>
          <a:lstStyle/>
          <a:p>
            <a:pPr marL="0" indent="0" algn="ctr">
              <a:buNone/>
            </a:pPr>
            <a:endParaRPr lang="en-GB" sz="2500" b="1" i="1" dirty="0"/>
          </a:p>
          <a:p>
            <a:pPr marL="0" indent="0" algn="ctr">
              <a:buNone/>
            </a:pPr>
            <a:endParaRPr lang="en-GB" sz="2500" b="1" i="1" dirty="0"/>
          </a:p>
          <a:p>
            <a:pPr marL="0" indent="0" algn="ctr">
              <a:buNone/>
            </a:pPr>
            <a:endParaRPr lang="en-GB" sz="2500" b="1" i="1" dirty="0"/>
          </a:p>
          <a:p>
            <a:pPr marL="0" indent="0" algn="ctr">
              <a:buNone/>
            </a:pPr>
            <a:r>
              <a:rPr lang="en-GB" sz="2500" b="1" i="1" dirty="0"/>
              <a:t>Quais </a:t>
            </a:r>
            <a:r>
              <a:rPr lang="en-GB" sz="2500" b="1" i="1" dirty="0" err="1"/>
              <a:t>foram</a:t>
            </a:r>
            <a:r>
              <a:rPr lang="en-GB" sz="2500" b="1" i="1" dirty="0"/>
              <a:t> </a:t>
            </a:r>
            <a:r>
              <a:rPr lang="en-GB" sz="2500" b="1" i="1" dirty="0" err="1"/>
              <a:t>os</a:t>
            </a:r>
            <a:r>
              <a:rPr lang="en-GB" sz="2500" b="1" i="1" dirty="0"/>
              <a:t> 3 </a:t>
            </a:r>
            <a:r>
              <a:rPr lang="en-GB" sz="2500" b="1" i="1" dirty="0" err="1"/>
              <a:t>pontos</a:t>
            </a:r>
            <a:r>
              <a:rPr lang="en-GB" sz="2500" b="1" i="1" dirty="0"/>
              <a:t> </a:t>
            </a:r>
            <a:r>
              <a:rPr lang="en-GB" sz="2500" b="1" i="1" dirty="0" err="1"/>
              <a:t>principais</a:t>
            </a:r>
            <a:r>
              <a:rPr lang="en-GB" sz="2500" b="1" i="1" dirty="0"/>
              <a:t> que </a:t>
            </a:r>
            <a:r>
              <a:rPr lang="en-GB" sz="2500" b="1" i="1" dirty="0" err="1"/>
              <a:t>você</a:t>
            </a:r>
            <a:r>
              <a:rPr lang="en-GB" sz="2500" b="1" i="1" dirty="0"/>
              <a:t> </a:t>
            </a:r>
            <a:r>
              <a:rPr lang="en-GB" sz="2500" b="1" i="1" dirty="0" err="1"/>
              <a:t>aprendeu</a:t>
            </a:r>
            <a:r>
              <a:rPr lang="en-GB" sz="2500" b="1" i="1" dirty="0"/>
              <a:t> com </a:t>
            </a:r>
            <a:r>
              <a:rPr lang="en-GB" sz="2500" b="1" i="1" dirty="0" err="1"/>
              <a:t>esta</a:t>
            </a:r>
            <a:r>
              <a:rPr lang="en-GB" sz="2500" b="1" i="1" dirty="0"/>
              <a:t> </a:t>
            </a:r>
            <a:r>
              <a:rPr lang="en-GB" sz="2500" b="1" i="1" dirty="0" err="1"/>
              <a:t>sessão</a:t>
            </a:r>
            <a:r>
              <a:rPr lang="en-GB" sz="2500" b="1" i="1" dirty="0"/>
              <a:t>?</a:t>
            </a:r>
            <a:endParaRPr lang="en-CH" sz="2500" b="1" i="1" dirty="0"/>
          </a:p>
          <a:p>
            <a:endParaRPr lang="en-CH" dirty="0"/>
          </a:p>
        </p:txBody>
      </p:sp>
      <p:sp>
        <p:nvSpPr>
          <p:cNvPr id="2" name="Title 1">
            <a:extLst>
              <a:ext uri="{FF2B5EF4-FFF2-40B4-BE49-F238E27FC236}">
                <a16:creationId xmlns:a16="http://schemas.microsoft.com/office/drawing/2014/main" id="{CF9BF845-0D05-4932-BD58-D47C4BA9FB21}"/>
              </a:ext>
            </a:extLst>
          </p:cNvPr>
          <p:cNvSpPr>
            <a:spLocks noGrp="1"/>
          </p:cNvSpPr>
          <p:nvPr>
            <p:ph type="title"/>
          </p:nvPr>
        </p:nvSpPr>
        <p:spPr>
          <a:xfrm>
            <a:off x="388629" y="514614"/>
            <a:ext cx="11174411" cy="432000"/>
          </a:xfrm>
        </p:spPr>
        <p:txBody>
          <a:bodyPr/>
          <a:lstStyle/>
          <a:p>
            <a:pPr algn="ctr"/>
            <a:r>
              <a:rPr lang="pt-BR" dirty="0"/>
              <a:t>Concluindo o treinamento </a:t>
            </a:r>
            <a:r>
              <a:rPr lang="en-GB" dirty="0"/>
              <a:t>- 1</a:t>
            </a:r>
            <a:endParaRPr lang="en-CH" dirty="0"/>
          </a:p>
        </p:txBody>
      </p:sp>
    </p:spTree>
    <p:extLst>
      <p:ext uri="{BB962C8B-B14F-4D97-AF65-F5344CB8AC3E}">
        <p14:creationId xmlns:p14="http://schemas.microsoft.com/office/powerpoint/2010/main" val="14542441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FD36A8-7045-4E20-9682-A0215674A332}"/>
              </a:ext>
            </a:extLst>
          </p:cNvPr>
          <p:cNvSpPr>
            <a:spLocks noGrp="1"/>
          </p:cNvSpPr>
          <p:nvPr>
            <p:ph sz="quarter" idx="14"/>
          </p:nvPr>
        </p:nvSpPr>
        <p:spPr>
          <a:xfrm>
            <a:off x="508794" y="1943189"/>
            <a:ext cx="11174412" cy="2271672"/>
          </a:xfrm>
        </p:spPr>
        <p:txBody>
          <a:bodyPr/>
          <a:lstStyle/>
          <a:p>
            <a:pPr algn="just">
              <a:lnSpc>
                <a:spcPct val="100000"/>
              </a:lnSpc>
              <a:spcBef>
                <a:spcPts val="600"/>
              </a:spcBef>
            </a:pPr>
            <a:r>
              <a:rPr lang="pt-BR" sz="2000" dirty="0"/>
              <a:t> A saúde mental, o bem-estar e a recuperação são inerentemente pessoais. </a:t>
            </a:r>
          </a:p>
          <a:p>
            <a:pPr algn="just">
              <a:lnSpc>
                <a:spcPct val="100000"/>
              </a:lnSpc>
              <a:spcBef>
                <a:spcPts val="600"/>
              </a:spcBef>
            </a:pPr>
            <a:r>
              <a:rPr lang="pt-BR" sz="2000" dirty="0"/>
              <a:t>O respeito pelos direitos humanos é fundamental para proteger a saúde mental e o bem-estar e promover a recuperação. </a:t>
            </a:r>
          </a:p>
          <a:p>
            <a:pPr algn="just">
              <a:lnSpc>
                <a:spcPct val="100000"/>
              </a:lnSpc>
              <a:spcBef>
                <a:spcPts val="600"/>
              </a:spcBef>
            </a:pPr>
            <a:r>
              <a:rPr lang="pt-BR" sz="2000" dirty="0"/>
              <a:t>Estimular o desenvolvimento de comunidades justas e inclusivas é uma parte essencial, mas negligenciada, do apoio à saúde mental e ao bem-estar. </a:t>
            </a:r>
          </a:p>
          <a:p>
            <a:pPr algn="just">
              <a:lnSpc>
                <a:spcPct val="100000"/>
              </a:lnSpc>
              <a:spcBef>
                <a:spcPts val="600"/>
              </a:spcBef>
            </a:pPr>
            <a:r>
              <a:rPr lang="pt-BR" sz="2000" dirty="0"/>
              <a:t>Indivíduos e serviços podem fazer muito para apoiar as pessoas ao longo de sua jornada de recuperação.</a:t>
            </a:r>
          </a:p>
          <a:p>
            <a:pPr algn="just"/>
            <a:endParaRPr lang="pt-BR" dirty="0"/>
          </a:p>
        </p:txBody>
      </p:sp>
      <p:sp>
        <p:nvSpPr>
          <p:cNvPr id="2" name="Title 1">
            <a:extLst>
              <a:ext uri="{FF2B5EF4-FFF2-40B4-BE49-F238E27FC236}">
                <a16:creationId xmlns:a16="http://schemas.microsoft.com/office/drawing/2014/main" id="{38C0B1B9-A37A-4611-A1E5-903A6E584527}"/>
              </a:ext>
            </a:extLst>
          </p:cNvPr>
          <p:cNvSpPr>
            <a:spLocks noGrp="1"/>
          </p:cNvSpPr>
          <p:nvPr>
            <p:ph type="title"/>
          </p:nvPr>
        </p:nvSpPr>
        <p:spPr>
          <a:xfrm>
            <a:off x="388629" y="514614"/>
            <a:ext cx="11174411" cy="432000"/>
          </a:xfrm>
        </p:spPr>
        <p:txBody>
          <a:bodyPr/>
          <a:lstStyle/>
          <a:p>
            <a:pPr algn="ctr"/>
            <a:r>
              <a:rPr lang="pt-BR" dirty="0"/>
              <a:t>Concluindo o treinamento  </a:t>
            </a:r>
            <a:r>
              <a:rPr lang="en-GB" dirty="0"/>
              <a:t>- 2</a:t>
            </a:r>
            <a:endParaRPr lang="en-CH" dirty="0"/>
          </a:p>
        </p:txBody>
      </p:sp>
    </p:spTree>
    <p:extLst>
      <p:ext uri="{BB962C8B-B14F-4D97-AF65-F5344CB8AC3E}">
        <p14:creationId xmlns:p14="http://schemas.microsoft.com/office/powerpoint/2010/main" val="5805227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8E1532-5FBB-4BC2-8AF0-F7770504A975}"/>
              </a:ext>
            </a:extLst>
          </p:cNvPr>
          <p:cNvSpPr>
            <a:spLocks noGrp="1"/>
          </p:cNvSpPr>
          <p:nvPr>
            <p:ph type="sldNum" sz="quarter" idx="12"/>
          </p:nvPr>
        </p:nvSpPr>
        <p:spPr/>
        <p:txBody>
          <a:bodyPr/>
          <a:lstStyle/>
          <a:p>
            <a:fld id="{04260D4A-DEC1-45DD-8AB2-A3349BAAA59E}" type="slidenum">
              <a:rPr lang="en-US" smtClean="0"/>
              <a:pPr/>
              <a:t>84</a:t>
            </a:fld>
            <a:endParaRPr lang="en-US"/>
          </a:p>
        </p:txBody>
      </p:sp>
      <p:sp>
        <p:nvSpPr>
          <p:cNvPr id="5" name="Title 4">
            <a:extLst>
              <a:ext uri="{FF2B5EF4-FFF2-40B4-BE49-F238E27FC236}">
                <a16:creationId xmlns:a16="http://schemas.microsoft.com/office/drawing/2014/main" id="{37E5D594-0227-4A58-95CF-6089CF326135}"/>
              </a:ext>
            </a:extLst>
          </p:cNvPr>
          <p:cNvSpPr>
            <a:spLocks noGrp="1"/>
          </p:cNvSpPr>
          <p:nvPr>
            <p:ph type="title"/>
          </p:nvPr>
        </p:nvSpPr>
        <p:spPr>
          <a:xfrm>
            <a:off x="388629" y="514614"/>
            <a:ext cx="11292977" cy="432000"/>
          </a:xfrm>
        </p:spPr>
        <p:txBody>
          <a:bodyPr/>
          <a:lstStyle/>
          <a:p>
            <a:pPr algn="ctr"/>
            <a:r>
              <a:rPr lang="en-US" dirty="0" err="1"/>
              <a:t>Agradecimentos</a:t>
            </a:r>
            <a:r>
              <a:rPr lang="en-US" dirty="0"/>
              <a:t> (1)</a:t>
            </a:r>
          </a:p>
        </p:txBody>
      </p:sp>
      <p:sp>
        <p:nvSpPr>
          <p:cNvPr id="6" name="Content Placeholder 5">
            <a:extLst>
              <a:ext uri="{FF2B5EF4-FFF2-40B4-BE49-F238E27FC236}">
                <a16:creationId xmlns:a16="http://schemas.microsoft.com/office/drawing/2014/main" id="{12A598B8-B39D-4F53-8DC6-D974FA372E8D}"/>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347190337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8E1532-5FBB-4BC2-8AF0-F7770504A975}"/>
              </a:ext>
            </a:extLst>
          </p:cNvPr>
          <p:cNvSpPr>
            <a:spLocks noGrp="1"/>
          </p:cNvSpPr>
          <p:nvPr>
            <p:ph type="sldNum" sz="quarter" idx="12"/>
          </p:nvPr>
        </p:nvSpPr>
        <p:spPr/>
        <p:txBody>
          <a:bodyPr/>
          <a:lstStyle/>
          <a:p>
            <a:fld id="{04260D4A-DEC1-45DD-8AB2-A3349BAAA59E}" type="slidenum">
              <a:rPr lang="en-US" smtClean="0"/>
              <a:pPr/>
              <a:t>85</a:t>
            </a:fld>
            <a:endParaRPr lang="en-US"/>
          </a:p>
        </p:txBody>
      </p:sp>
      <p:sp>
        <p:nvSpPr>
          <p:cNvPr id="5" name="Title 4">
            <a:extLst>
              <a:ext uri="{FF2B5EF4-FFF2-40B4-BE49-F238E27FC236}">
                <a16:creationId xmlns:a16="http://schemas.microsoft.com/office/drawing/2014/main" id="{37E5D594-0227-4A58-95CF-6089CF326135}"/>
              </a:ext>
            </a:extLst>
          </p:cNvPr>
          <p:cNvSpPr>
            <a:spLocks noGrp="1"/>
          </p:cNvSpPr>
          <p:nvPr>
            <p:ph type="title"/>
          </p:nvPr>
        </p:nvSpPr>
        <p:spPr>
          <a:xfrm>
            <a:off x="388629" y="514614"/>
            <a:ext cx="11292977" cy="432000"/>
          </a:xfrm>
        </p:spPr>
        <p:txBody>
          <a:bodyPr/>
          <a:lstStyle/>
          <a:p>
            <a:pPr algn="ctr"/>
            <a:r>
              <a:rPr lang="en-US" dirty="0" err="1"/>
              <a:t>Agradecimentos</a:t>
            </a:r>
            <a:r>
              <a:rPr lang="en-US" dirty="0"/>
              <a:t> (2)</a:t>
            </a:r>
          </a:p>
        </p:txBody>
      </p:sp>
      <p:sp>
        <p:nvSpPr>
          <p:cNvPr id="6" name="Content Placeholder 5">
            <a:extLst>
              <a:ext uri="{FF2B5EF4-FFF2-40B4-BE49-F238E27FC236}">
                <a16:creationId xmlns:a16="http://schemas.microsoft.com/office/drawing/2014/main" id="{39D3AE2A-9A39-4667-BCC2-03D14FD531BC}"/>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26081719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8E1532-5FBB-4BC2-8AF0-F7770504A975}"/>
              </a:ext>
            </a:extLst>
          </p:cNvPr>
          <p:cNvSpPr>
            <a:spLocks noGrp="1"/>
          </p:cNvSpPr>
          <p:nvPr>
            <p:ph type="sldNum" sz="quarter" idx="12"/>
          </p:nvPr>
        </p:nvSpPr>
        <p:spPr/>
        <p:txBody>
          <a:bodyPr/>
          <a:lstStyle/>
          <a:p>
            <a:fld id="{04260D4A-DEC1-45DD-8AB2-A3349BAAA59E}" type="slidenum">
              <a:rPr lang="en-US" smtClean="0"/>
              <a:pPr/>
              <a:t>86</a:t>
            </a:fld>
            <a:endParaRPr lang="en-US"/>
          </a:p>
        </p:txBody>
      </p:sp>
      <p:sp>
        <p:nvSpPr>
          <p:cNvPr id="5" name="Title 4">
            <a:extLst>
              <a:ext uri="{FF2B5EF4-FFF2-40B4-BE49-F238E27FC236}">
                <a16:creationId xmlns:a16="http://schemas.microsoft.com/office/drawing/2014/main" id="{37E5D594-0227-4A58-95CF-6089CF326135}"/>
              </a:ext>
            </a:extLst>
          </p:cNvPr>
          <p:cNvSpPr>
            <a:spLocks noGrp="1"/>
          </p:cNvSpPr>
          <p:nvPr>
            <p:ph type="title"/>
          </p:nvPr>
        </p:nvSpPr>
        <p:spPr>
          <a:xfrm>
            <a:off x="388629" y="514614"/>
            <a:ext cx="11292977" cy="432000"/>
          </a:xfrm>
        </p:spPr>
        <p:txBody>
          <a:bodyPr/>
          <a:lstStyle/>
          <a:p>
            <a:pPr algn="ctr"/>
            <a:r>
              <a:rPr lang="en-US" dirty="0" err="1"/>
              <a:t>Agradecimentos</a:t>
            </a:r>
            <a:r>
              <a:rPr lang="en-US" dirty="0"/>
              <a:t> (3)</a:t>
            </a:r>
          </a:p>
        </p:txBody>
      </p:sp>
      <p:sp>
        <p:nvSpPr>
          <p:cNvPr id="6" name="Content Placeholder 5">
            <a:extLst>
              <a:ext uri="{FF2B5EF4-FFF2-40B4-BE49-F238E27FC236}">
                <a16:creationId xmlns:a16="http://schemas.microsoft.com/office/drawing/2014/main" id="{49E4300C-2032-41E6-B6C7-C2A505A940EE}"/>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23448173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8E1532-5FBB-4BC2-8AF0-F7770504A975}"/>
              </a:ext>
            </a:extLst>
          </p:cNvPr>
          <p:cNvSpPr>
            <a:spLocks noGrp="1"/>
          </p:cNvSpPr>
          <p:nvPr>
            <p:ph type="sldNum" sz="quarter" idx="12"/>
          </p:nvPr>
        </p:nvSpPr>
        <p:spPr/>
        <p:txBody>
          <a:bodyPr/>
          <a:lstStyle/>
          <a:p>
            <a:fld id="{04260D4A-DEC1-45DD-8AB2-A3349BAAA59E}" type="slidenum">
              <a:rPr lang="en-US" smtClean="0"/>
              <a:pPr/>
              <a:t>87</a:t>
            </a:fld>
            <a:endParaRPr lang="en-US"/>
          </a:p>
        </p:txBody>
      </p:sp>
      <p:sp>
        <p:nvSpPr>
          <p:cNvPr id="5" name="Title 4">
            <a:extLst>
              <a:ext uri="{FF2B5EF4-FFF2-40B4-BE49-F238E27FC236}">
                <a16:creationId xmlns:a16="http://schemas.microsoft.com/office/drawing/2014/main" id="{37E5D594-0227-4A58-95CF-6089CF326135}"/>
              </a:ext>
            </a:extLst>
          </p:cNvPr>
          <p:cNvSpPr>
            <a:spLocks noGrp="1"/>
          </p:cNvSpPr>
          <p:nvPr>
            <p:ph type="title"/>
          </p:nvPr>
        </p:nvSpPr>
        <p:spPr>
          <a:xfrm>
            <a:off x="388629" y="514614"/>
            <a:ext cx="11292977" cy="432000"/>
          </a:xfrm>
        </p:spPr>
        <p:txBody>
          <a:bodyPr/>
          <a:lstStyle/>
          <a:p>
            <a:pPr algn="ctr"/>
            <a:r>
              <a:rPr lang="en-US" dirty="0" err="1"/>
              <a:t>Agradecimentos</a:t>
            </a:r>
            <a:r>
              <a:rPr lang="en-US" dirty="0"/>
              <a:t> (4)</a:t>
            </a:r>
          </a:p>
        </p:txBody>
      </p:sp>
      <p:sp>
        <p:nvSpPr>
          <p:cNvPr id="6" name="Content Placeholder 5">
            <a:extLst>
              <a:ext uri="{FF2B5EF4-FFF2-40B4-BE49-F238E27FC236}">
                <a16:creationId xmlns:a16="http://schemas.microsoft.com/office/drawing/2014/main" id="{BDDB8E45-7A3F-4661-99B9-17EB8D242856}"/>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274789851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E5D594-0227-4A58-95CF-6089CF326135}"/>
              </a:ext>
            </a:extLst>
          </p:cNvPr>
          <p:cNvSpPr>
            <a:spLocks noGrp="1"/>
          </p:cNvSpPr>
          <p:nvPr>
            <p:ph type="title"/>
          </p:nvPr>
        </p:nvSpPr>
        <p:spPr>
          <a:xfrm>
            <a:off x="388629" y="514614"/>
            <a:ext cx="11292978" cy="432000"/>
          </a:xfrm>
        </p:spPr>
        <p:txBody>
          <a:bodyPr/>
          <a:lstStyle/>
          <a:p>
            <a:pPr algn="ctr"/>
            <a:r>
              <a:rPr lang="en-US" dirty="0" err="1"/>
              <a:t>Agradecimentos</a:t>
            </a:r>
            <a:r>
              <a:rPr lang="en-US" dirty="0"/>
              <a:t> (5)</a:t>
            </a:r>
          </a:p>
        </p:txBody>
      </p:sp>
      <p:sp>
        <p:nvSpPr>
          <p:cNvPr id="6" name="Content Placeholder 5">
            <a:extLst>
              <a:ext uri="{FF2B5EF4-FFF2-40B4-BE49-F238E27FC236}">
                <a16:creationId xmlns:a16="http://schemas.microsoft.com/office/drawing/2014/main" id="{90228A2E-F3D3-46F9-93E3-34E168D2AB46}"/>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321516139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E5D594-0227-4A58-95CF-6089CF326135}"/>
              </a:ext>
            </a:extLst>
          </p:cNvPr>
          <p:cNvSpPr>
            <a:spLocks noGrp="1"/>
          </p:cNvSpPr>
          <p:nvPr>
            <p:ph type="title"/>
          </p:nvPr>
        </p:nvSpPr>
        <p:spPr>
          <a:xfrm>
            <a:off x="388629" y="514614"/>
            <a:ext cx="11292977" cy="432000"/>
          </a:xfrm>
        </p:spPr>
        <p:txBody>
          <a:bodyPr/>
          <a:lstStyle/>
          <a:p>
            <a:pPr algn="ctr"/>
            <a:r>
              <a:rPr lang="en-US" dirty="0" err="1"/>
              <a:t>Agradecimentos</a:t>
            </a:r>
            <a:r>
              <a:rPr lang="en-US" dirty="0"/>
              <a:t> (6)</a:t>
            </a:r>
          </a:p>
        </p:txBody>
      </p:sp>
      <p:sp>
        <p:nvSpPr>
          <p:cNvPr id="6" name="Content Placeholder 5">
            <a:extLst>
              <a:ext uri="{FF2B5EF4-FFF2-40B4-BE49-F238E27FC236}">
                <a16:creationId xmlns:a16="http://schemas.microsoft.com/office/drawing/2014/main" id="{E2658836-F0A7-4711-8844-418948723AE7}"/>
              </a:ext>
            </a:extLst>
          </p:cNvPr>
          <p:cNvSpPr>
            <a:spLocks noGrp="1"/>
          </p:cNvSpPr>
          <p:nvPr>
            <p:ph sz="quarter" idx="14"/>
          </p:nvPr>
        </p:nvSpPr>
        <p:spPr/>
        <p:txBody>
          <a:bodyPr/>
          <a:lstStyle/>
          <a:p>
            <a:endParaRPr lang="en-US"/>
          </a:p>
        </p:txBody>
      </p:sp>
    </p:spTree>
    <p:extLst>
      <p:ext uri="{BB962C8B-B14F-4D97-AF65-F5344CB8AC3E}">
        <p14:creationId xmlns:p14="http://schemas.microsoft.com/office/powerpoint/2010/main" val="232694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C31135-4F6E-5046-B8E5-667E1B0C4B27}"/>
              </a:ext>
            </a:extLst>
          </p:cNvPr>
          <p:cNvSpPr>
            <a:spLocks noGrp="1"/>
          </p:cNvSpPr>
          <p:nvPr>
            <p:ph type="title"/>
          </p:nvPr>
        </p:nvSpPr>
        <p:spPr>
          <a:xfrm>
            <a:off x="388629" y="514614"/>
            <a:ext cx="11292977" cy="432000"/>
          </a:xfrm>
        </p:spPr>
        <p:txBody>
          <a:bodyPr/>
          <a:lstStyle/>
          <a:p>
            <a:r>
              <a:rPr lang="en-US" dirty="0"/>
              <a:t>Tema 1: O que </a:t>
            </a:r>
            <a:r>
              <a:rPr lang="en-US" dirty="0" err="1"/>
              <a:t>é</a:t>
            </a:r>
            <a:r>
              <a:rPr lang="en-US" dirty="0"/>
              <a:t> </a:t>
            </a:r>
            <a:r>
              <a:rPr lang="en-US" dirty="0" err="1"/>
              <a:t>saúde</a:t>
            </a:r>
            <a:r>
              <a:rPr lang="en-US" dirty="0"/>
              <a:t> mental?</a:t>
            </a:r>
          </a:p>
        </p:txBody>
      </p:sp>
      <p:sp>
        <p:nvSpPr>
          <p:cNvPr id="8" name="Content Placeholder 2">
            <a:extLst>
              <a:ext uri="{FF2B5EF4-FFF2-40B4-BE49-F238E27FC236}">
                <a16:creationId xmlns:a16="http://schemas.microsoft.com/office/drawing/2014/main" id="{0EA51499-7234-9640-9840-FEB1EB6A98A7}"/>
              </a:ext>
            </a:extLst>
          </p:cNvPr>
          <p:cNvSpPr>
            <a:spLocks noGrp="1"/>
          </p:cNvSpPr>
          <p:nvPr>
            <p:ph sz="quarter" idx="14"/>
          </p:nvPr>
        </p:nvSpPr>
        <p:spPr>
          <a:prstGeom prst="rect">
            <a:avLst/>
          </a:prstGeom>
        </p:spPr>
        <p:txBody>
          <a:bodyPr/>
          <a:lstStyle/>
          <a:p>
            <a:pPr marL="0" marR="0">
              <a:lnSpc>
                <a:spcPct val="115000"/>
              </a:lnSpc>
              <a:spcBef>
                <a:spcPts val="0"/>
              </a:spcBef>
              <a:spcAft>
                <a:spcPts val="1000"/>
              </a:spcAft>
            </a:pPr>
            <a:endParaRPr lang="en-GB" dirty="0">
              <a:latin typeface="Calibri" panose="020F0502020204030204" pitchFamily="34" charset="0"/>
              <a:ea typeface="SimSun" panose="02010600030101010101" pitchFamily="2" charset="-122"/>
              <a:cs typeface="Arial" panose="020B0604020202020204" pitchFamily="34" charset="0"/>
            </a:endParaRPr>
          </a:p>
          <a:p>
            <a:pPr marL="0" marR="0" indent="0" algn="ctr">
              <a:lnSpc>
                <a:spcPct val="115000"/>
              </a:lnSpc>
              <a:spcBef>
                <a:spcPts val="0"/>
              </a:spcBef>
              <a:spcAft>
                <a:spcPts val="1000"/>
              </a:spcAft>
              <a:buNone/>
            </a:pPr>
            <a:endParaRPr lang="en-GB" b="1" i="1" dirty="0">
              <a:ea typeface="SimSun" panose="02010600030101010101" pitchFamily="2" charset="-122"/>
              <a:cs typeface="Arial" panose="020B0604020202020204" pitchFamily="34" charset="0"/>
            </a:endParaRPr>
          </a:p>
          <a:p>
            <a:pPr marL="0" marR="0" indent="0" algn="ctr">
              <a:lnSpc>
                <a:spcPct val="115000"/>
              </a:lnSpc>
              <a:spcBef>
                <a:spcPts val="0"/>
              </a:spcBef>
              <a:spcAft>
                <a:spcPts val="1000"/>
              </a:spcAft>
              <a:buNone/>
            </a:pPr>
            <a:endParaRPr lang="en-GB" b="1" i="1" dirty="0">
              <a:ea typeface="SimSun" panose="02010600030101010101" pitchFamily="2" charset="-122"/>
              <a:cs typeface="Arial" panose="020B0604020202020204" pitchFamily="34" charset="0"/>
            </a:endParaRPr>
          </a:p>
          <a:p>
            <a:pPr marL="0" marR="0" indent="0" algn="ctr">
              <a:lnSpc>
                <a:spcPct val="115000"/>
              </a:lnSpc>
              <a:spcBef>
                <a:spcPts val="0"/>
              </a:spcBef>
              <a:spcAft>
                <a:spcPts val="1000"/>
              </a:spcAft>
              <a:buNone/>
            </a:pPr>
            <a:r>
              <a:rPr lang="en-GB" sz="2500" b="1" i="1" dirty="0">
                <a:ea typeface="SimSun" panose="02010600030101010101" pitchFamily="2" charset="-122"/>
                <a:cs typeface="Arial" panose="020B0604020202020204" pitchFamily="34" charset="0"/>
              </a:rPr>
              <a:t>O que </a:t>
            </a:r>
            <a:r>
              <a:rPr lang="en-GB" sz="2500" b="1" i="1" dirty="0" err="1">
                <a:ea typeface="SimSun" panose="02010600030101010101" pitchFamily="2" charset="-122"/>
                <a:cs typeface="Arial" panose="020B0604020202020204" pitchFamily="34" charset="0"/>
              </a:rPr>
              <a:t>você</a:t>
            </a:r>
            <a:r>
              <a:rPr lang="en-GB" sz="2500" b="1" i="1" dirty="0">
                <a:ea typeface="SimSun" panose="02010600030101010101" pitchFamily="2" charset="-122"/>
                <a:cs typeface="Arial" panose="020B0604020202020204" pitchFamily="34" charset="0"/>
              </a:rPr>
              <a:t> </a:t>
            </a:r>
            <a:r>
              <a:rPr lang="en-GB" sz="2500" b="1" i="1" dirty="0" err="1">
                <a:ea typeface="SimSun" panose="02010600030101010101" pitchFamily="2" charset="-122"/>
                <a:cs typeface="Arial" panose="020B0604020202020204" pitchFamily="34" charset="0"/>
              </a:rPr>
              <a:t>entende</a:t>
            </a:r>
            <a:r>
              <a:rPr lang="en-GB" sz="2500" b="1" i="1" dirty="0">
                <a:ea typeface="SimSun" panose="02010600030101010101" pitchFamily="2" charset="-122"/>
                <a:cs typeface="Arial" panose="020B0604020202020204" pitchFamily="34" charset="0"/>
              </a:rPr>
              <a:t> </a:t>
            </a:r>
            <a:r>
              <a:rPr lang="en-GB" sz="2500" b="1" i="1" dirty="0" err="1">
                <a:ea typeface="SimSun" panose="02010600030101010101" pitchFamily="2" charset="-122"/>
                <a:cs typeface="Arial" panose="020B0604020202020204" pitchFamily="34" charset="0"/>
              </a:rPr>
              <a:t>pelo</a:t>
            </a:r>
            <a:r>
              <a:rPr lang="en-GB" sz="2500" b="1" i="1" dirty="0">
                <a:ea typeface="SimSun" panose="02010600030101010101" pitchFamily="2" charset="-122"/>
                <a:cs typeface="Arial" panose="020B0604020202020204" pitchFamily="34" charset="0"/>
              </a:rPr>
              <a:t> </a:t>
            </a:r>
            <a:r>
              <a:rPr lang="en-GB" sz="2500" b="1" i="1" dirty="0" err="1">
                <a:ea typeface="SimSun" panose="02010600030101010101" pitchFamily="2" charset="-122"/>
                <a:cs typeface="Arial" panose="020B0604020202020204" pitchFamily="34" charset="0"/>
              </a:rPr>
              <a:t>termo</a:t>
            </a:r>
            <a:r>
              <a:rPr lang="en-GB" sz="2500" b="1" i="1" dirty="0">
                <a:ea typeface="SimSun" panose="02010600030101010101" pitchFamily="2" charset="-122"/>
                <a:cs typeface="Arial" panose="020B0604020202020204" pitchFamily="34" charset="0"/>
              </a:rPr>
              <a:t> “</a:t>
            </a:r>
            <a:r>
              <a:rPr lang="en-GB" sz="2500" b="1" i="1" dirty="0" err="1">
                <a:ea typeface="SimSun" panose="02010600030101010101" pitchFamily="2" charset="-122"/>
                <a:cs typeface="Arial" panose="020B0604020202020204" pitchFamily="34" charset="0"/>
              </a:rPr>
              <a:t>saúde</a:t>
            </a:r>
            <a:r>
              <a:rPr lang="en-GB" sz="2500" b="1" i="1" dirty="0">
                <a:ea typeface="SimSun" panose="02010600030101010101" pitchFamily="2" charset="-122"/>
                <a:cs typeface="Arial" panose="020B0604020202020204" pitchFamily="34" charset="0"/>
              </a:rPr>
              <a:t> mental”?</a:t>
            </a:r>
            <a:endParaRPr lang="en-CH" sz="2500" b="1" i="1" dirty="0">
              <a:ea typeface="SimSun" panose="02010600030101010101" pitchFamily="2" charset="-122"/>
              <a:cs typeface="Arial" panose="020B0604020202020204" pitchFamily="34" charset="0"/>
            </a:endParaRPr>
          </a:p>
          <a:p>
            <a:endParaRPr lang="en-CH" dirty="0"/>
          </a:p>
        </p:txBody>
      </p:sp>
    </p:spTree>
    <p:extLst>
      <p:ext uri="{BB962C8B-B14F-4D97-AF65-F5344CB8AC3E}">
        <p14:creationId xmlns:p14="http://schemas.microsoft.com/office/powerpoint/2010/main" val="349868648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CCA9355-9676-D14F-942E-75273B3E2B9B}"/>
              </a:ext>
            </a:extLst>
          </p:cNvPr>
          <p:cNvSpPr>
            <a:spLocks noGrp="1"/>
          </p:cNvSpPr>
          <p:nvPr>
            <p:ph sz="quarter" idx="14"/>
          </p:nvPr>
        </p:nvSpPr>
        <p:spPr/>
        <p:txBody>
          <a:bodyPr/>
          <a:lstStyle/>
          <a:p>
            <a:endParaRPr lang="en-US" dirty="0"/>
          </a:p>
        </p:txBody>
      </p:sp>
      <p:sp>
        <p:nvSpPr>
          <p:cNvPr id="5" name="Title 4">
            <a:extLst>
              <a:ext uri="{FF2B5EF4-FFF2-40B4-BE49-F238E27FC236}">
                <a16:creationId xmlns:a16="http://schemas.microsoft.com/office/drawing/2014/main" id="{BC2E8CF3-E2FB-4848-AF44-A8868BE73671}"/>
              </a:ext>
            </a:extLst>
          </p:cNvPr>
          <p:cNvSpPr>
            <a:spLocks noGrp="1"/>
          </p:cNvSpPr>
          <p:nvPr>
            <p:ph type="title"/>
          </p:nvPr>
        </p:nvSpPr>
        <p:spPr>
          <a:xfrm>
            <a:off x="388629" y="514614"/>
            <a:ext cx="11292977" cy="432000"/>
          </a:xfrm>
        </p:spPr>
        <p:txBody>
          <a:bodyPr/>
          <a:lstStyle/>
          <a:p>
            <a:pPr algn="ctr"/>
            <a:r>
              <a:rPr lang="en-US" dirty="0" err="1"/>
              <a:t>Agradecimentos</a:t>
            </a:r>
            <a:r>
              <a:rPr lang="en-US" dirty="0"/>
              <a:t> (7)</a:t>
            </a:r>
          </a:p>
        </p:txBody>
      </p:sp>
    </p:spTree>
    <p:extLst>
      <p:ext uri="{BB962C8B-B14F-4D97-AF65-F5344CB8AC3E}">
        <p14:creationId xmlns:p14="http://schemas.microsoft.com/office/powerpoint/2010/main" val="40769930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SHAPETYPE" val="Classification"/>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2.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ppt/theme/themeOverride3.xml><?xml version="1.0" encoding="utf-8"?>
<a:themeOverride xmlns:a="http://schemas.openxmlformats.org/drawingml/2006/main">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3088</TotalTime>
  <Words>25527</Words>
  <Application>Microsoft Office PowerPoint</Application>
  <PresentationFormat>Widescreen</PresentationFormat>
  <Paragraphs>1521</Paragraphs>
  <Slides>90</Slides>
  <Notes>89</Notes>
  <HiddenSlides>0</HiddenSlides>
  <MMClips>0</MMClips>
  <ScaleCrop>false</ScaleCrop>
  <HeadingPairs>
    <vt:vector size="8" baseType="variant">
      <vt:variant>
        <vt:lpstr>Fontes usadas</vt:lpstr>
      </vt:variant>
      <vt:variant>
        <vt:i4>9</vt:i4>
      </vt:variant>
      <vt:variant>
        <vt:lpstr>Tema</vt:lpstr>
      </vt:variant>
      <vt:variant>
        <vt:i4>1</vt:i4>
      </vt:variant>
      <vt:variant>
        <vt:lpstr>Servidores OLE inseridos</vt:lpstr>
      </vt:variant>
      <vt:variant>
        <vt:i4>1</vt:i4>
      </vt:variant>
      <vt:variant>
        <vt:lpstr>Títulos de slides</vt:lpstr>
      </vt:variant>
      <vt:variant>
        <vt:i4>90</vt:i4>
      </vt:variant>
    </vt:vector>
  </HeadingPairs>
  <TitlesOfParts>
    <vt:vector size="101" baseType="lpstr">
      <vt:lpstr>DengXian</vt:lpstr>
      <vt:lpstr>SimSun</vt:lpstr>
      <vt:lpstr>Arial</vt:lpstr>
      <vt:lpstr>Calibri</vt:lpstr>
      <vt:lpstr>Calibri Light</vt:lpstr>
      <vt:lpstr>Calibri Light </vt:lpstr>
      <vt:lpstr>Century Gothic</vt:lpstr>
      <vt:lpstr>Symbol</vt:lpstr>
      <vt:lpstr>Times New Roman</vt:lpstr>
      <vt:lpstr>1_Office Theme</vt:lpstr>
      <vt:lpstr>think-cell Slide</vt:lpstr>
      <vt:lpstr>Apresentação do PowerPoint</vt:lpstr>
      <vt:lpstr>Apresentação do PowerPoint</vt:lpstr>
      <vt:lpstr>QualityRights da OMS: metas e objetivos</vt:lpstr>
      <vt:lpstr>Algumas palavras sobre a terminologia utilizada neste treinamento – 1</vt:lpstr>
      <vt:lpstr>Algumas palavras sobre a terminologia utilizada neste treinamento – 2</vt:lpstr>
      <vt:lpstr>O que pretendemos alcançar durante este módulo</vt:lpstr>
      <vt:lpstr>Temas abordados neste módulo</vt:lpstr>
      <vt:lpstr>Tema 1: O que é saúde mental?</vt:lpstr>
      <vt:lpstr>Tema 1: O que é saúde mental?</vt:lpstr>
      <vt:lpstr>Apresentação: O que significa saúde mental? - 1</vt:lpstr>
      <vt:lpstr>Apresentação: O que significa saúde mental? - 2</vt:lpstr>
      <vt:lpstr>Apresentação: O que significa saúde mental? - 3</vt:lpstr>
      <vt:lpstr>Apresentação: O que significa saúde mental? – 4</vt:lpstr>
      <vt:lpstr>Apresentação: O que significa saúde mental? – 5</vt:lpstr>
      <vt:lpstr>Apresentação: O que significa saúde mental? – 6</vt:lpstr>
      <vt:lpstr>Apresentação: O que significa saúde mental? – 7</vt:lpstr>
      <vt:lpstr>Apresentação: O que significa saúde mental? – 8</vt:lpstr>
      <vt:lpstr>Apresentação: O que significa saúde mental? – 9</vt:lpstr>
      <vt:lpstr>Exercício 1.1: O que ajuda você a desfrutar de saúde mental e bem-estar? - 1 </vt:lpstr>
      <vt:lpstr>Exercício 1.1: O que ajuda você a desfrutar de saúde mental e bem-estar? -2</vt:lpstr>
      <vt:lpstr>Apresentação: Proteger e promover a saúde mental e o bem-estar -1</vt:lpstr>
      <vt:lpstr>Apresentação: Proteger e promover a saúde mental e o bem-estar -2</vt:lpstr>
      <vt:lpstr>Apresentação: Proteger e promover a saúde mental e o bem-estar - 3</vt:lpstr>
      <vt:lpstr>Apresentação: Proteger e promover a saúde mental e o bem-estar - 4</vt:lpstr>
      <vt:lpstr>Apresentação: Proteger e promover a saúde mental e o bem-estar - 5</vt:lpstr>
      <vt:lpstr>Apresentação: Proteger e promover a saúde mental e o bem-estar - 6</vt:lpstr>
      <vt:lpstr>Apresentação: Proteger e promover a saúde mental e o bem-estar - 7</vt:lpstr>
      <vt:lpstr>Apresentação: Proteger e promover a saúde mental e o bem-estar - 8</vt:lpstr>
      <vt:lpstr>Apresentação: Proteger e promover a saúde mental e o bem-estar - 9</vt:lpstr>
      <vt:lpstr>Tema 2: Promovendo o direito à saúde em serviços de saúde mental e serviços sociais </vt:lpstr>
      <vt:lpstr>Exercício 2.1: Grandes projetos - 1</vt:lpstr>
      <vt:lpstr>Exercício 2.1: Grandes projetos - 2</vt:lpstr>
      <vt:lpstr>Exercício 2.1: Grandes projetos - 3</vt:lpstr>
      <vt:lpstr>Exercício 2.1: Grandes projetos - 4</vt:lpstr>
      <vt:lpstr>Exercício 2.1: Grandes projetos - 5</vt:lpstr>
      <vt:lpstr>Exercício 2.1: Grandes projetos - 6</vt:lpstr>
      <vt:lpstr>Exercício 2.2: Este serviço apoia adequadamente a saúde mental? - 1</vt:lpstr>
      <vt:lpstr>Exercício 2.2: Este serviço apoia adequadamente a saúde mental? - 2</vt:lpstr>
      <vt:lpstr>Apresentação: O papel dos serviços de saúde mental e social na promoção da saúde física - 1</vt:lpstr>
      <vt:lpstr>Apresentação: O papel dos serviços de saúde mental e social na promoção da saúde física - 2</vt:lpstr>
      <vt:lpstr>Exercício 2.3: O meu serviço apoia adequadamente a saúde física? - 1</vt:lpstr>
      <vt:lpstr>Exercício 2.3: O meu serviço apoia adequadamente a saúde física? - 2</vt:lpstr>
      <vt:lpstr>Tema 3: O que é recuperação?</vt:lpstr>
      <vt:lpstr>Exercício 3.1: Se sentindo melhor - 1</vt:lpstr>
      <vt:lpstr>Exercício 3.1: Se sentindo melhor - 2</vt:lpstr>
      <vt:lpstr>Exercício 3.1: Se sentindo melhor - 3</vt:lpstr>
      <vt:lpstr>Exercício 3.1: Se sentindo melhor - 4</vt:lpstr>
      <vt:lpstr>Apresentação: Recuperação – 1</vt:lpstr>
      <vt:lpstr>Apresentação: Recuperação – 2</vt:lpstr>
      <vt:lpstr>Apresentação: Recuperação – 3</vt:lpstr>
      <vt:lpstr>Apresentação: Recuperação – 4</vt:lpstr>
      <vt:lpstr>Apresentação: Recuperação – 5</vt:lpstr>
      <vt:lpstr>Apresentação: Recuperação – 6</vt:lpstr>
      <vt:lpstr>Apresentação: Recuperação – 7</vt:lpstr>
      <vt:lpstr>Apresentação: Recuperação – 8</vt:lpstr>
      <vt:lpstr>Apresentação: Recuperação – 9</vt:lpstr>
      <vt:lpstr>Apresentação: Recuperação – 10</vt:lpstr>
      <vt:lpstr>Apresentação: Recuperação – 11</vt:lpstr>
      <vt:lpstr>Apresentação: Recuperação – 12</vt:lpstr>
      <vt:lpstr>Apresentação: Recuperação – 13</vt:lpstr>
      <vt:lpstr>Apresentação: Recuperação – 14</vt:lpstr>
      <vt:lpstr>Apresentação: Recuperação – 15</vt:lpstr>
      <vt:lpstr>Tema 4: Promovendo a recuperação</vt:lpstr>
      <vt:lpstr>Apresentação: O que sustenta a recuperação? - 1</vt:lpstr>
      <vt:lpstr>Apresentação: O que sustenta a recuperação? – 2</vt:lpstr>
      <vt:lpstr>Apresentação: O que sustenta a recuperação? – 3</vt:lpstr>
      <vt:lpstr>Apresentação: O que sustenta a recuperação? – 4</vt:lpstr>
      <vt:lpstr>Exercício 4.1: O papel do indivíduo, bem como das famílias, amigos e outros apoiadores na promoção da recuperação - 1</vt:lpstr>
      <vt:lpstr>Exercício 4.1: O papel do indivíduo, bem como das famílias, amigos e outros apoiadores na promoção da recuperação - 2</vt:lpstr>
      <vt:lpstr>Exercício 4.2: Histórias de recuperação pessoal  </vt:lpstr>
      <vt:lpstr>Tema 5: O papel dos profissionais e dos serviços de saúde mental e sociais na promoção da recuperação</vt:lpstr>
      <vt:lpstr>Exercício 5.1: Melhorando as práticas para promover a recuperação em serviços de saúde mental e serviços sociais - 1</vt:lpstr>
      <vt:lpstr>Exercício 5.1: Melhorando as práticas para promover a recuperação em serviços de saúde mental e sociais - 2</vt:lpstr>
      <vt:lpstr>Exercício 5.1: Melhorando as práticas para promover a recuperação em serviços de saúde mental e serviços sociais - 3</vt:lpstr>
      <vt:lpstr>Exercício 5.1: Melhorando as práticas para promover a recuperação em serviços de saúde mental e serviços sociais - 4</vt:lpstr>
      <vt:lpstr>Exercício 5.1: Melhorando as práticas para promover a recuperação em serviços de saúde mental e serviços sociais - 5</vt:lpstr>
      <vt:lpstr>Exercício 5.1: Melhorando as práticas para promover a recuperação em serviços de saúde mental e serviços sociais  - 6</vt:lpstr>
      <vt:lpstr>Exercício 5.1: Melhorando as práticas para promover a recuperação em serviços de saúde mental e serviços sociais - 7</vt:lpstr>
      <vt:lpstr>Exercício 5.1: Melhorando as práticas para promover a recuperação em serviços de saúde mental e serviços sociais - 8</vt:lpstr>
      <vt:lpstr>Exercício 5.1: Melhorando as práticas para promover a recuperação em serviços de saúde mental e serviços sociais - 9</vt:lpstr>
      <vt:lpstr>Exercício 5.1: Melhorar as práticas para promover a recuperação nos serviços de saúde mental e sociais - 10</vt:lpstr>
      <vt:lpstr>Concluindo o treinamento - 1</vt:lpstr>
      <vt:lpstr>Concluindo o treinamento  - 2</vt:lpstr>
      <vt:lpstr>Agradecimentos (1)</vt:lpstr>
      <vt:lpstr>Agradecimentos (2)</vt:lpstr>
      <vt:lpstr>Agradecimentos (3)</vt:lpstr>
      <vt:lpstr>Agradecimentos (4)</vt:lpstr>
      <vt:lpstr>Agradecimentos (5)</vt:lpstr>
      <vt:lpstr>Agradecimentos (6)</vt:lpstr>
      <vt:lpstr>Agradecimentos (7)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Bramley</dc:creator>
  <cp:lastModifiedBy>Márcia Maria Palhares</cp:lastModifiedBy>
  <cp:revision>323</cp:revision>
  <cp:lastPrinted>2019-10-27T14:20:13Z</cp:lastPrinted>
  <dcterms:created xsi:type="dcterms:W3CDTF">2019-01-06T13:00:55Z</dcterms:created>
  <dcterms:modified xsi:type="dcterms:W3CDTF">2025-08-29T00:13:18Z</dcterms:modified>
</cp:coreProperties>
</file>