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7.xml" ContentType="application/vnd.openxmlformats-officedocument.presentationml.tags+xml"/>
  <Override PartName="/ppt/theme/themeOverride4.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5.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6.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7.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ags/tag17.xml" ContentType="application/vnd.openxmlformats-officedocument.presentationml.tags+xml"/>
  <Override PartName="/ppt/theme/themeOverride10.xml" ContentType="application/vnd.openxmlformats-officedocument.themeOverride+xml"/>
  <Override PartName="/ppt/tags/tag18.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19.xml" ContentType="application/vnd.openxmlformats-officedocument.presentationml.tags+xml"/>
  <Override PartName="/ppt/theme/themeOverride13.xml" ContentType="application/vnd.openxmlformats-officedocument.themeOverride+xml"/>
  <Override PartName="/ppt/tags/tag20.xml" ContentType="application/vnd.openxmlformats-officedocument.presentationml.tags+xml"/>
  <Override PartName="/ppt/theme/themeOverride14.xml" ContentType="application/vnd.openxmlformats-officedocument.themeOverride+xml"/>
  <Override PartName="/ppt/theme/themeOverride15.xml" ContentType="application/vnd.openxmlformats-officedocument.themeOverride+xml"/>
  <Override PartName="/ppt/tags/tag21.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2.xml" ContentType="application/vnd.openxmlformats-officedocument.presentationml.tags+xml"/>
  <Override PartName="/ppt/theme/themeOverride18.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34"/>
  </p:notesMasterIdLst>
  <p:handoutMasterIdLst>
    <p:handoutMasterId r:id="rId135"/>
  </p:handoutMasterIdLst>
  <p:sldIdLst>
    <p:sldId id="259" r:id="rId6"/>
    <p:sldId id="496" r:id="rId7"/>
    <p:sldId id="497" r:id="rId8"/>
    <p:sldId id="466" r:id="rId9"/>
    <p:sldId id="464"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8" r:id="rId43"/>
    <p:sldId id="335" r:id="rId44"/>
    <p:sldId id="336" r:id="rId45"/>
    <p:sldId id="337"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389" r:id="rId97"/>
    <p:sldId id="390" r:id="rId98"/>
    <p:sldId id="391" r:id="rId99"/>
    <p:sldId id="392" r:id="rId100"/>
    <p:sldId id="393" r:id="rId101"/>
    <p:sldId id="394" r:id="rId102"/>
    <p:sldId id="395" r:id="rId103"/>
    <p:sldId id="396" r:id="rId104"/>
    <p:sldId id="397" r:id="rId105"/>
    <p:sldId id="398" r:id="rId106"/>
    <p:sldId id="399"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20" r:id="rId127"/>
    <p:sldId id="421" r:id="rId128"/>
    <p:sldId id="422" r:id="rId129"/>
    <p:sldId id="423" r:id="rId130"/>
    <p:sldId id="424" r:id="rId131"/>
    <p:sldId id="425" r:id="rId132"/>
    <p:sldId id="426" r:id="rId133"/>
  </p:sldIdLst>
  <p:sldSz cx="12192000" cy="6858000"/>
  <p:notesSz cx="6808788" cy="9940925"/>
  <p:custDataLst>
    <p:tags r:id="rId136"/>
  </p:custDataLst>
  <p:defaultTextStyle>
    <a:defPPr>
      <a:defRPr lang="pt"/>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AC0"/>
    <a:srgbClr val="73B6D2"/>
    <a:srgbClr val="F9D273"/>
    <a:srgbClr val="F6B392"/>
    <a:srgbClr val="F4AD00"/>
    <a:srgbClr val="EE7439"/>
    <a:srgbClr val="183F5A"/>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76" autoAdjust="0"/>
    <p:restoredTop sz="94173" autoAdjust="0"/>
  </p:normalViewPr>
  <p:slideViewPr>
    <p:cSldViewPr snapToGrid="0">
      <p:cViewPr>
        <p:scale>
          <a:sx n="71" d="100"/>
          <a:sy n="71" d="100"/>
        </p:scale>
        <p:origin x="264" y="-96"/>
      </p:cViewPr>
      <p:guideLst/>
    </p:cSldViewPr>
  </p:slideViewPr>
  <p:outlineViewPr>
    <p:cViewPr>
      <p:scale>
        <a:sx n="33" d="100"/>
        <a:sy n="33" d="100"/>
      </p:scale>
      <p:origin x="0" y="-1308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7" d="100"/>
          <a:sy n="107" d="100"/>
        </p:scale>
        <p:origin x="880"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tags" Target="tags/tag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sz="quarter" idx="1"/>
          </p:nvPr>
        </p:nvSpPr>
        <p:spPr>
          <a:xfrm>
            <a:off x="3856738" y="0"/>
            <a:ext cx="2950475" cy="498773"/>
          </a:xfrm>
          <a:prstGeom prst="rect">
            <a:avLst/>
          </a:prstGeom>
        </p:spPr>
        <p:txBody>
          <a:bodyPr vert="horz" lIns="95705" tIns="47853" rIns="95705" bIns="47853" rtlCol="0"/>
          <a:lstStyle>
            <a:lvl1pPr algn="r">
              <a:defRPr sz="1300"/>
            </a:lvl1pPr>
          </a:lstStyle>
          <a:p>
            <a:fld id="{B1875CDD-E462-4D05-8E51-5BB28922514F}" type="datetimeFigureOut">
              <a:rPr lang="en-GB" smtClean="0"/>
              <a:t>30/08/2025</a:t>
            </a:fld>
            <a:endParaRPr lang="en-GB"/>
          </a:p>
        </p:txBody>
      </p:sp>
      <p:sp>
        <p:nvSpPr>
          <p:cNvPr id="4" name="Footer Placeholder 3"/>
          <p:cNvSpPr>
            <a:spLocks noGrp="1"/>
          </p:cNvSpPr>
          <p:nvPr>
            <p:ph type="ftr" sz="quarter" idx="2"/>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5" name="Slide Number Placeholder 4"/>
          <p:cNvSpPr>
            <a:spLocks noGrp="1"/>
          </p:cNvSpPr>
          <p:nvPr>
            <p:ph type="sldNum" sz="quarter" idx="3"/>
          </p:nvPr>
        </p:nvSpPr>
        <p:spPr>
          <a:xfrm>
            <a:off x="3856738" y="9442156"/>
            <a:ext cx="2950475" cy="498772"/>
          </a:xfrm>
          <a:prstGeom prst="rect">
            <a:avLst/>
          </a:prstGeom>
        </p:spPr>
        <p:txBody>
          <a:bodyPr vert="horz" lIns="95705" tIns="47853" rIns="95705" bIns="47853" rtlCol="0" anchor="b"/>
          <a:lstStyle>
            <a:lvl1pPr algn="r">
              <a:defRPr sz="1300"/>
            </a:lvl1pPr>
          </a:lstStyle>
          <a:p>
            <a:fld id="{117AC3D9-9B3F-4360-932E-A90D2E48C150}" type="slidenum">
              <a:rPr lang="en-GB" smtClean="0"/>
              <a:t>‹nº›</a:t>
            </a:fld>
            <a:endParaRPr lang="en-GB"/>
          </a:p>
        </p:txBody>
      </p:sp>
    </p:spTree>
    <p:extLst>
      <p:ext uri="{BB962C8B-B14F-4D97-AF65-F5344CB8AC3E}">
        <p14:creationId xmlns:p14="http://schemas.microsoft.com/office/powerpoint/2010/main" val="374078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5705" tIns="47853" rIns="95705" bIns="47853" rtlCol="0"/>
          <a:lstStyle>
            <a:lvl1pPr algn="r">
              <a:defRPr sz="1300"/>
            </a:lvl1pPr>
          </a:lstStyle>
          <a:p>
            <a:fld id="{1919DF5D-3936-4339-8B0B-D45B2ABD2C70}" type="datetimeFigureOut">
              <a:rPr lang="en-GB" smtClean="0"/>
              <a:t>30/08/2025</a:t>
            </a:fld>
            <a:endParaRPr lang="en-GB"/>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5705" tIns="47853" rIns="95705" bIns="47853"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5705" tIns="47853" rIns="95705" bIns="478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7" name="Slide Number Placeholder 6"/>
          <p:cNvSpPr>
            <a:spLocks noGrp="1"/>
          </p:cNvSpPr>
          <p:nvPr>
            <p:ph type="sldNum" sz="quarter" idx="5"/>
          </p:nvPr>
        </p:nvSpPr>
        <p:spPr>
          <a:xfrm>
            <a:off x="3856738" y="9442156"/>
            <a:ext cx="2950475" cy="498772"/>
          </a:xfrm>
          <a:prstGeom prst="rect">
            <a:avLst/>
          </a:prstGeom>
        </p:spPr>
        <p:txBody>
          <a:bodyPr vert="horz" lIns="95705" tIns="47853" rIns="95705" bIns="47853" rtlCol="0" anchor="b"/>
          <a:lstStyle>
            <a:lvl1pPr algn="r">
              <a:defRPr sz="1300"/>
            </a:lvl1pPr>
          </a:lstStyle>
          <a:p>
            <a:fld id="{91600A8A-902E-430E-A833-453AE05FDB61}" type="slidenum">
              <a:rPr lang="en-GB" smtClean="0"/>
              <a:t>‹nº›</a:t>
            </a:fld>
            <a:endParaRPr lang="en-GB"/>
          </a:p>
        </p:txBody>
      </p:sp>
    </p:spTree>
    <p:extLst>
      <p:ext uri="{BB962C8B-B14F-4D97-AF65-F5344CB8AC3E}">
        <p14:creationId xmlns:p14="http://schemas.microsoft.com/office/powerpoint/2010/main" val="1469557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_ENREF_24"/></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27.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_ENREF_5"/></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youtube.com/watch?v=yVtCGFHPKW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youtube.com/watch?v=ywtPedxhC3U&amp;feature=related&amp;app=desktop" TargetMode="External"/><Relationship Id="rId5" Type="http://schemas.openxmlformats.org/officeDocument/2006/relationships/hyperlink" Target="#_ENREF_16"/><Relationship Id="rId4" Type="http://schemas.openxmlformats.org/officeDocument/2006/relationships/hyperlink" Target="#_ENREF_15"/></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00A8A-902E-430E-A833-453AE05FDB61}" type="slidenum">
              <a:rPr lang="en-GB" smtClean="0"/>
              <a:t>1</a:t>
            </a:fld>
            <a:endParaRPr lang="en-GB"/>
          </a:p>
        </p:txBody>
      </p:sp>
    </p:spTree>
    <p:extLst>
      <p:ext uri="{BB962C8B-B14F-4D97-AF65-F5344CB8AC3E}">
        <p14:creationId xmlns:p14="http://schemas.microsoft.com/office/powerpoint/2010/main" val="325165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298450"/>
            <a:ext cx="4876800" cy="2743200"/>
          </a:xfrm>
        </p:spPr>
      </p:sp>
      <p:sp>
        <p:nvSpPr>
          <p:cNvPr id="3" name="Notes Placeholder 2"/>
          <p:cNvSpPr>
            <a:spLocks noGrp="1"/>
          </p:cNvSpPr>
          <p:nvPr>
            <p:ph type="body" idx="1"/>
          </p:nvPr>
        </p:nvSpPr>
        <p:spPr>
          <a:xfrm>
            <a:off x="680084" y="3041258"/>
            <a:ext cx="5629414" cy="6400897"/>
          </a:xfrm>
        </p:spPr>
        <p:txBody>
          <a:bodyPr/>
          <a:lstStyle/>
          <a:p>
            <a:pPr algn="just">
              <a:lnSpc>
                <a:spcPct val="115000"/>
              </a:lnSpc>
            </a:pPr>
            <a:r>
              <a:rPr lang="pt" b="1" i="1" dirty="0">
                <a:latin typeface="Calibri" panose="020F0502020204030204" pitchFamily="34" charset="0"/>
                <a:ea typeface="SimSun" panose="02010600030101010101" pitchFamily="2" charset="-122"/>
                <a:cs typeface="Arial" panose="020B0604020202020204" pitchFamily="34" charset="0"/>
              </a:rPr>
              <a:t>Exercício 1.1: </a:t>
            </a:r>
            <a:r>
              <a:rPr lang="pt-BR" b="1" i="1" dirty="0">
                <a:latin typeface="Calibri" panose="020F0502020204030204" pitchFamily="34" charset="0"/>
                <a:ea typeface="SimSun" panose="02010600030101010101" pitchFamily="2" charset="-122"/>
                <a:cs typeface="Arial" panose="020B0604020202020204" pitchFamily="34" charset="0"/>
              </a:rPr>
              <a:t>É minha decisão </a:t>
            </a:r>
            <a:r>
              <a:rPr lang="pt" b="1" i="1" dirty="0">
                <a:latin typeface="Calibri" panose="020F0502020204030204" pitchFamily="34" charset="0"/>
                <a:ea typeface="SimSun" panose="02010600030101010101" pitchFamily="2" charset="-122"/>
                <a:cs typeface="Arial" panose="020B0604020202020204" pitchFamily="34" charset="0"/>
              </a:rPr>
              <a:t>(10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sz="800" b="1" i="1" dirty="0">
                <a:solidFill>
                  <a:srgbClr val="FF0000"/>
                </a:solidFill>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457200" rtl="0" eaLnBrk="1" fontAlgn="auto" latinLnBrk="0" hangingPunct="1">
              <a:lnSpc>
                <a:spcPct val="115000"/>
              </a:lnSpc>
              <a:spcBef>
                <a:spcPts val="0"/>
              </a:spcBef>
              <a:spcAft>
                <a:spcPts val="601"/>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Este exercício foi desenvolvido para explorar equívocos comuns em torno da tomada de decisões. É provável que alguns dos participantes tenham ideias preconcebidas sobre a tomada de decisão a partir de sua formação profissional ou de pressupostos comuns presentes na sociedade e refletidos em leis, políticas, na mídia e na prática profissional.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 seguinte pergunta aos participantes: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Todas as pessoas têm a capacidade de tomar suas próprias decisões o tempo todo?</a:t>
            </a:r>
            <a:endParaRPr lang="en-CH"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Permita que o grupo compartilhe suas próprias ideias. Anote as ideias dos participantes no flipchart.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Comum</a:t>
            </a:r>
            <a:r>
              <a:rPr lang="pt"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b="1" u="sng" dirty="0">
                <a:solidFill>
                  <a:srgbClr val="4F81BD"/>
                </a:solidFill>
                <a:latin typeface="Calibri" panose="020F0502020204030204" pitchFamily="34" charset="0"/>
                <a:ea typeface="SimSun" panose="02010600030101010101" pitchFamily="2" charset="-122"/>
                <a:cs typeface="Arial" panose="020B0604020202020204" pitchFamily="34" charset="0"/>
              </a:rPr>
              <a:t>estereótipos e conceitos errôneos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sobre as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habilidades para tomar decisões</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das pessoas que podem surgir durante a discussão incluem:</a:t>
            </a:r>
            <a:endParaRPr lang="en-CH"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SzPts val="800"/>
              <a:buFont typeface="Calibri" panose="020F0502020204030204" pitchFamily="34" charset="0"/>
              <a:buChar char="●"/>
            </a:pPr>
            <a:r>
              <a:rPr lang="pt" dirty="0">
                <a:solidFill>
                  <a:srgbClr val="4F81BD"/>
                </a:solidFill>
                <a:latin typeface="Calibri" panose="020F0502020204030204" pitchFamily="34" charset="0"/>
                <a:ea typeface="SimSun" panose="02010600030101010101" pitchFamily="2" charset="-122"/>
                <a:cs typeface="Times New Roman" panose="02020603050405020304" pitchFamily="18" charset="0"/>
              </a:rPr>
              <a:t>Há momentos em que as pessoas simplesmente não podem tomar decisões por si mesmas e outros precisam intervir para impedir que elas se machuquem ou machuquem os outros.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pt" dirty="0">
                <a:solidFill>
                  <a:srgbClr val="4F81BD"/>
                </a:solidFill>
                <a:latin typeface="Calibri" panose="020F0502020204030204" pitchFamily="34" charset="0"/>
                <a:ea typeface="SimSun" panose="02010600030101010101" pitchFamily="2" charset="-122"/>
                <a:cs typeface="Times New Roman" panose="02020603050405020304" pitchFamily="18" charset="0"/>
              </a:rPr>
              <a:t>Alguém que é “psicótico” não consegue tomar decisões, não pode ser argumentado nem compreendido e não consegue comunicar sua vontade e preferências.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pt" dirty="0">
                <a:solidFill>
                  <a:srgbClr val="4F81BD"/>
                </a:solidFill>
                <a:latin typeface="Calibri" panose="020F0502020204030204" pitchFamily="34" charset="0"/>
                <a:ea typeface="SimSun" panose="02010600030101010101" pitchFamily="2" charset="-122"/>
                <a:cs typeface="Times New Roman" panose="02020603050405020304" pitchFamily="18" charset="0"/>
              </a:rPr>
              <a:t>Às vezes, decisões sobre tratamento de saúde mental precisam ser tomadas contra a vontade da pessoa porque ela não sabe ou não entende que precisa </a:t>
            </a:r>
            <a:r>
              <a:rPr lang="pt-BR" dirty="0">
                <a:solidFill>
                  <a:srgbClr val="4F81BD"/>
                </a:solidFill>
                <a:latin typeface="Calibri" panose="020F0502020204030204" pitchFamily="34" charset="0"/>
                <a:ea typeface="SimSun" panose="02010600030101010101" pitchFamily="2" charset="-122"/>
                <a:cs typeface="Times New Roman" panose="02020603050405020304" pitchFamily="18" charset="0"/>
              </a:rPr>
              <a:t>delas.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pt" dirty="0">
                <a:solidFill>
                  <a:srgbClr val="4F81BD"/>
                </a:solidFill>
                <a:latin typeface="Calibri" panose="020F0502020204030204" pitchFamily="34" charset="0"/>
                <a:ea typeface="SimSun" panose="02010600030101010101" pitchFamily="2" charset="-122"/>
                <a:cs typeface="Times New Roman" panose="02020603050405020304" pitchFamily="18" charset="0"/>
              </a:rPr>
              <a:t>Não se pode confiar que pessoas com deficiência psicossocial, intelectual ou cognitiva tomem decisões em todas as áreas de suas vidas.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pt" dirty="0">
                <a:solidFill>
                  <a:srgbClr val="4F81BD"/>
                </a:solidFill>
                <a:latin typeface="Calibri" panose="020F0502020204030204" pitchFamily="34" charset="0"/>
                <a:ea typeface="SimSun" panose="02010600030101010101" pitchFamily="2" charset="-122"/>
                <a:cs typeface="Times New Roman" panose="02020603050405020304" pitchFamily="18" charset="0"/>
              </a:rPr>
              <a:t>Os médicos estão na melhor posição para decidir sobre questões médicas e protegerão a pessoa com base no que acreditam ser o melhor interesse dela.</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spcAft>
                <a:spcPts val="1002"/>
              </a:spcAft>
              <a:buSzPts val="800"/>
              <a:buFont typeface="Calibri" panose="020F0502020204030204" pitchFamily="34" charset="0"/>
              <a:buChar char="●"/>
            </a:pPr>
            <a:r>
              <a:rPr lang="pt" dirty="0">
                <a:solidFill>
                  <a:srgbClr val="4F81BD"/>
                </a:solidFill>
                <a:latin typeface="Calibri" panose="020F0502020204030204" pitchFamily="34" charset="0"/>
                <a:ea typeface="SimSun" panose="02010600030101010101" pitchFamily="2" charset="-122"/>
                <a:cs typeface="Times New Roman" panose="02020603050405020304" pitchFamily="18" charset="0"/>
              </a:rPr>
              <a:t>Se as pessoas residem em uma casa de repouso ou em um serviço de saúde mental ou outro serviço relacionado, é lógico que todas as decisões relativas às suas necessidades de cuidados devem ser tomadas por profissionais de saúde mental e outros profissionais.</a:t>
            </a:r>
            <a:endParaRPr lang="en-CH"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a:t>
            </a:fld>
            <a:endParaRPr lang="en-GB"/>
          </a:p>
        </p:txBody>
      </p:sp>
    </p:spTree>
    <p:extLst>
      <p:ext uri="{BB962C8B-B14F-4D97-AF65-F5344CB8AC3E}">
        <p14:creationId xmlns:p14="http://schemas.microsoft.com/office/powerpoint/2010/main" val="38544944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pt"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15: </a:t>
            </a:r>
            <a:r>
              <a:rPr lang="pt-BR"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Prevenção contra tortura, tratamento ou penas cruéis, desumanos ou degradantes, e Artigo 16: Prevenção contra a exploração, a violência e o abuso </a:t>
            </a:r>
          </a:p>
          <a:p>
            <a:pPr marL="0" marR="0" lvl="0" indent="0" algn="just" defTabSz="457200" rtl="0" eaLnBrk="1" fontAlgn="auto" latinLnBrk="0" hangingPunct="1">
              <a:lnSpc>
                <a:spcPct val="115000"/>
              </a:lnSpc>
              <a:spcBef>
                <a:spcPts val="0"/>
              </a:spcBef>
              <a:spcAft>
                <a:spcPts val="0"/>
              </a:spcAft>
              <a:buClrTx/>
              <a:buSzTx/>
              <a:buFontTx/>
              <a:buNone/>
              <a:tabLst/>
              <a:defRPr/>
            </a:pP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pt-BR"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Internação</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o tratamento involuntários em serviços sociais e de saúde mental muitas vezes causam </a:t>
            </a:r>
            <a:r>
              <a:rPr lang="pt" dirty="0">
                <a:latin typeface="Calibri" panose="020F0502020204030204" pitchFamily="34" charset="0"/>
                <a:ea typeface="SimSun" panose="02010600030101010101" pitchFamily="2" charset="-122"/>
                <a:cs typeface="Arial" panose="020B0604020202020204" pitchFamily="34" charset="0"/>
              </a:rPr>
              <a:t>dor e sofrimento intensos às pessoas </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e podem ter consequências extremamente negativas para sua saúde e bem-estar.</a:t>
            </a:r>
            <a:r>
              <a:rPr lang="pt" dirty="0">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buFont typeface="Arial" panose="020B0604020202020204" pitchFamily="34" charset="0"/>
              <a:buChar char="•"/>
            </a:pPr>
            <a:r>
              <a:rPr lang="pt-BR"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Internação</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tratamento involuntários</a:t>
            </a:r>
            <a:r>
              <a:rPr lang="pt" dirty="0">
                <a:latin typeface="Calibri" panose="020F0502020204030204" pitchFamily="34" charset="0"/>
                <a:ea typeface="SimSun" panose="02010600030101010101" pitchFamily="2" charset="-122"/>
                <a:cs typeface="Arial" panose="020B0604020202020204" pitchFamily="34" charset="0"/>
              </a:rPr>
              <a:t> são vivenciados e considerados atos violentos e abusivos que podem ser considerados tortura e maus-tratos, em violação aos </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artigos 15 e 16 da CDPD</a:t>
            </a:r>
            <a:r>
              <a:rPr lang="pt" sz="800" dirty="0">
                <a:ea typeface="SimSun" panose="02010600030101010101" pitchFamily="2" charset="-122"/>
                <a:cs typeface="Arial" panose="020B0604020202020204" pitchFamily="34" charset="0"/>
              </a:rPr>
              <a:t>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UN) General Assembly, 2008 #54">
                  <a:extLst>
                    <a:ext uri="{A12FA001-AC4F-418D-AE19-62706E023703}">
                      <ahyp:hlinkClr xmlns:ahyp="http://schemas.microsoft.com/office/drawing/2018/hyperlinkcolor" val="tx"/>
                    </a:ext>
                  </a:extLst>
                </a:hlinkClick>
              </a:rPr>
              <a:t>23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Committee on the Rights of Persons with Disabilities, 2015 #388">
                  <a:extLst>
                    <a:ext uri="{A12FA001-AC4F-418D-AE19-62706E023703}">
                      <ahyp:hlinkClr xmlns:ahyp="http://schemas.microsoft.com/office/drawing/2018/hyperlinkcolor" val="tx"/>
                    </a:ext>
                  </a:extLst>
                </a:hlinkClick>
              </a:rPr>
              <a:t>24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100</a:t>
            </a:fld>
            <a:endParaRPr lang="en-GB"/>
          </a:p>
        </p:txBody>
      </p:sp>
    </p:spTree>
    <p:extLst>
      <p:ext uri="{BB962C8B-B14F-4D97-AF65-F5344CB8AC3E}">
        <p14:creationId xmlns:p14="http://schemas.microsoft.com/office/powerpoint/2010/main" val="8769979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17: Proteção da integridade da pessoa</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O Artigo 17 reconhece que as pessoas com deficiência têm direito ao respeito por sua integridade física e mental em igualdade de condições com as demais pessoas.</a:t>
            </a:r>
          </a:p>
          <a:p>
            <a:pPr marL="171707" marR="0" lvl="0" indent="-171707"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A internação e o tratamento forçados violam a integridade física e mental das pessoas e são, portanto, contrários ao Artigo 17</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101</a:t>
            </a:fld>
            <a:endParaRPr lang="en-GB"/>
          </a:p>
        </p:txBody>
      </p:sp>
    </p:spTree>
    <p:extLst>
      <p:ext uri="{BB962C8B-B14F-4D97-AF65-F5344CB8AC3E}">
        <p14:creationId xmlns:p14="http://schemas.microsoft.com/office/powerpoint/2010/main" val="39121163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BR"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Direito a viver de forma independente e a ser incluído na comunidade</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707" marR="0" lvl="0" indent="-171707"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O Artigo 19 declara que as pessoas com deficiência têm o direito a viver de forma independente e de serem incluídas na comunidade.</a:t>
            </a:r>
            <a:endPar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Eles devem ser capazes de:</a:t>
            </a:r>
          </a:p>
          <a:p>
            <a:pPr marL="629593" lvl="1"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“escolher seu local de residência</a:t>
            </a:r>
          </a:p>
          <a:p>
            <a:pPr marL="629593" lvl="1"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e onde e com quem vivem em igualdade de condições com os demais”</a:t>
            </a:r>
          </a:p>
          <a:p>
            <a:pPr marL="629593" lvl="1"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e não devem ser “obrigados a viver em um determinado arranjo de moradia”.</a:t>
            </a:r>
          </a:p>
          <a:p>
            <a:pPr marL="171707" marR="0" lvl="0" indent="-171707"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Portanto, a internação involuntária de pessoas com deficiências psicossociais, intelectuais ou cognitivas em serviços sociais ou de saúde mental é uma violação direta do Artigo 19. </a:t>
            </a:r>
          </a:p>
          <a:p>
            <a:pPr marL="171707" indent="-171707" algn="just">
              <a:lnSpc>
                <a:spcPct val="115000"/>
              </a:lnSpc>
              <a:buFont typeface="Arial" panose="020B0604020202020204" pitchFamily="34" charset="0"/>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102</a:t>
            </a:fld>
            <a:endParaRPr lang="en-GB"/>
          </a:p>
        </p:txBody>
      </p:sp>
    </p:spTree>
    <p:extLst>
      <p:ext uri="{BB962C8B-B14F-4D97-AF65-F5344CB8AC3E}">
        <p14:creationId xmlns:p14="http://schemas.microsoft.com/office/powerpoint/2010/main" val="31436400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22: Respeito pela privacidade</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pt-BR" dirty="0">
                <a:solidFill>
                  <a:srgbClr val="000000"/>
                </a:solidFill>
                <a:latin typeface="Calibri" panose="020F0502020204030204" pitchFamily="34" charset="0"/>
                <a:ea typeface="Times New Roman" panose="02020603050405020304" pitchFamily="18" charset="0"/>
                <a:cs typeface="Calibri" panose="020F0502020204030204" pitchFamily="34" charset="0"/>
              </a:rPr>
              <a:t>internação</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em serviços sociais e de saúde mental pode violar o direito das pessoas à privacidade.</a:t>
            </a:r>
            <a:endParaRPr lang="en-CH" dirty="0">
              <a:latin typeface="Calibri" panose="020F0502020204030204" pitchFamily="34" charset="0"/>
              <a:ea typeface="SimSun" panose="02010600030101010101" pitchFamily="2" charset="-122"/>
              <a:cs typeface="Arial" panose="020B0604020202020204" pitchFamily="34" charset="0"/>
            </a:endParaRPr>
          </a:p>
          <a:p>
            <a:pPr marL="629593" lvl="1"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Por exemplo, quando as pessoas são detidas e tratadas contra sua vontade, muitas vezes profissionais de saúde mental e outros profissionais têm permissão para acessar informações pessoais sem o consentimento da pessoa.</a:t>
            </a:r>
          </a:p>
          <a:p>
            <a:pPr marL="629593" lvl="1"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As pessoas podem compartilhar informações pessoais com seu profissional de saúde mental e depois descobrir que as informações foram fornecidas a muitas outras pessoas, como o clínico geral, o assistente social, a polícia, as autoridades de imigração ou até mesmo membros da família.</a:t>
            </a:r>
          </a:p>
          <a:p>
            <a:pPr marL="629593" lvl="1"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defTabSz="457886">
              <a:lnSpc>
                <a:spcPct val="115000"/>
              </a:lnSpc>
              <a:buFont typeface="Arial" panose="020B0604020202020204" pitchFamily="34" charset="0"/>
              <a:buChar char="•"/>
            </a:pPr>
            <a:r>
              <a:rPr lang="pt" kern="1200" dirty="0">
                <a:solidFill>
                  <a:srgbClr val="000000"/>
                </a:solidFill>
                <a:latin typeface="Calibri" panose="020F0502020204030204" pitchFamily="34" charset="0"/>
                <a:ea typeface="+mn-ea"/>
                <a:cs typeface="Calibri" panose="020F0502020204030204" pitchFamily="34" charset="0"/>
              </a:rPr>
              <a:t>Além disso, as pessoas muitas vezes não têm privacidade porque os profissionais e outros</a:t>
            </a:r>
          </a:p>
          <a:p>
            <a:pPr marL="400650" lvl="1" indent="-171707" algn="just" defTabSz="457886">
              <a:lnSpc>
                <a:spcPct val="115000"/>
              </a:lnSpc>
              <a:buFont typeface="Arial" panose="020B0604020202020204" pitchFamily="34" charset="0"/>
              <a:buChar char="•"/>
            </a:pPr>
            <a:r>
              <a:rPr lang="pt" kern="1200" dirty="0">
                <a:solidFill>
                  <a:srgbClr val="000000"/>
                </a:solidFill>
                <a:latin typeface="Calibri" panose="020F0502020204030204" pitchFamily="34" charset="0"/>
                <a:ea typeface="+mn-ea"/>
                <a:cs typeface="Calibri" panose="020F0502020204030204" pitchFamily="34" charset="0"/>
              </a:rPr>
              <a:t>podem acessar seu quarto sem seu consentimento,</a:t>
            </a:r>
          </a:p>
          <a:p>
            <a:pPr marL="400650" lvl="1" indent="-171707" algn="just" defTabSz="457886">
              <a:lnSpc>
                <a:spcPct val="115000"/>
              </a:lnSpc>
              <a:buFont typeface="Arial" panose="020B0604020202020204" pitchFamily="34" charset="0"/>
              <a:buChar char="•"/>
            </a:pPr>
            <a:r>
              <a:rPr lang="pt" kern="1200" dirty="0">
                <a:solidFill>
                  <a:srgbClr val="000000"/>
                </a:solidFill>
                <a:latin typeface="Calibri" panose="020F0502020204030204" pitchFamily="34" charset="0"/>
                <a:ea typeface="+mn-ea"/>
                <a:cs typeface="Calibri" panose="020F0502020204030204" pitchFamily="34" charset="0"/>
              </a:rPr>
              <a:t>porque não têm espaço para guardar seus pertences pessoais, etc.</a:t>
            </a:r>
            <a:endParaRPr lang="en-GB" kern="1200" dirty="0">
              <a:solidFill>
                <a:srgbClr val="000000"/>
              </a:solidFill>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103</a:t>
            </a:fld>
            <a:endParaRPr lang="en-GB"/>
          </a:p>
        </p:txBody>
      </p:sp>
    </p:spTree>
    <p:extLst>
      <p:ext uri="{BB962C8B-B14F-4D97-AF65-F5344CB8AC3E}">
        <p14:creationId xmlns:p14="http://schemas.microsoft.com/office/powerpoint/2010/main" val="34925773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25: Saúde</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O Artigo 25 exige explicitamente que </a:t>
            </a: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os profissionais de saúde prestem cuidados com base no consentimento livre e informado.</a:t>
            </a: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Isso significa que o tratamento só pode ser dado às pessoas se elas derem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explicitamente </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seu consentimento informado.</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104</a:t>
            </a:fld>
            <a:endParaRPr lang="en-GB"/>
          </a:p>
        </p:txBody>
      </p:sp>
    </p:spTree>
    <p:extLst>
      <p:ext uri="{BB962C8B-B14F-4D97-AF65-F5344CB8AC3E}">
        <p14:creationId xmlns:p14="http://schemas.microsoft.com/office/powerpoint/2010/main" val="1802258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marL="0" marR="0" lvl="0" indent="0" algn="just" defTabSz="457200" rtl="0" eaLnBrk="1" fontAlgn="auto" latinLnBrk="0" hangingPunct="1">
              <a:lnSpc>
                <a:spcPct val="115000"/>
              </a:lnSpc>
              <a:spcBef>
                <a:spcPts val="0"/>
              </a:spcBef>
              <a:spcAft>
                <a:spcPts val="601"/>
              </a:spcAft>
              <a:buClrTx/>
              <a:buSzTx/>
              <a:buFontTx/>
              <a:buNone/>
              <a:tabLst/>
              <a:defRPr/>
            </a:pPr>
            <a:r>
              <a:rPr lang="pt-BR"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Em suma</a:t>
            </a:r>
            <a:r>
              <a:rPr lang="pt"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Estes são alguns dos principais artigos da CDPD que são violados quando ocorrem internação e tratamento involuntários. No entanto, outros artigos também são frequentemente violados (por exemplo, artigo 6 – mulheres com deficiência correm o risco de tratamento injusto; artigo 27 – oportunidades de trabalho e emprego são interrompidas; artigo 29 – participação na vida política e pública é negada; artigo 30 – participação na vida cultural, recreação, lazer e esporte é frequentemente limitada).</a:t>
            </a:r>
            <a:endParaRPr lang="en-CH">
              <a:latin typeface="Calibri" panose="020F0502020204030204" pitchFamily="34" charset="0"/>
              <a:ea typeface="SimSun" panose="02010600030101010101" pitchFamily="2" charset="-122"/>
              <a:cs typeface="Arial" panose="020B0604020202020204" pitchFamily="34" charset="0"/>
            </a:endParaRPr>
          </a:p>
          <a:p>
            <a:pPr marL="171707" marR="0" lvl="0" indent="-171707" algn="just" defTabSz="457200" rtl="0" eaLnBrk="1" fontAlgn="auto" latinLnBrk="0" hangingPunct="1">
              <a:lnSpc>
                <a:spcPct val="115000"/>
              </a:lnSpc>
              <a:spcBef>
                <a:spcPts val="0"/>
              </a:spcBef>
              <a:spcAft>
                <a:spcPts val="601"/>
              </a:spcAft>
              <a:buClrTx/>
              <a:buSzTx/>
              <a:buFont typeface="Arial" panose="020B0604020202020204" pitchFamily="34" charset="0"/>
              <a:buChar char="•"/>
              <a:tabLst/>
              <a:defRPr/>
            </a:pPr>
            <a:r>
              <a:rPr lang="pt-BR" dirty="0">
                <a:effectLst/>
                <a:latin typeface="Calibri" panose="020F0502020204030204" pitchFamily="34" charset="0"/>
              </a:rPr>
              <a:t>Embora a internação e o tratamento involuntários violem os direitos garantidos pela CDPD, em diversos países do mundo as pessoas com deficiências psicossociais, intelectuais ou cognitivas ainda estão sujeitas a essas práticas em serviços sociais e de saúde mental.</a:t>
            </a:r>
            <a:endParaRPr lang="en-CH">
              <a:latin typeface="Calibri" panose="020F0502020204030204" pitchFamily="34" charset="0"/>
              <a:ea typeface="SimSun" panose="02010600030101010101" pitchFamily="2" charset="-122"/>
              <a:cs typeface="Arial" panose="020B0604020202020204" pitchFamily="34" charset="0"/>
            </a:endParaRPr>
          </a:p>
          <a:p>
            <a:pPr marL="171707" marR="0" lvl="0" indent="-171707" algn="just" defTabSz="457200" rtl="0" eaLnBrk="1" fontAlgn="auto" latinLnBrk="0" hangingPunct="1">
              <a:lnSpc>
                <a:spcPct val="115000"/>
              </a:lnSpc>
              <a:spcBef>
                <a:spcPts val="0"/>
              </a:spcBef>
              <a:spcAft>
                <a:spcPts val="1002"/>
              </a:spcAft>
              <a:buClrTx/>
              <a:buSzTx/>
              <a:buFont typeface="Arial" panose="020B0604020202020204" pitchFamily="34" charset="0"/>
              <a:buChar char="•"/>
              <a:tabLst/>
              <a:defRPr/>
            </a:pPr>
            <a:r>
              <a:rPr lang="pt-BR" dirty="0">
                <a:effectLst/>
                <a:latin typeface="Calibri" panose="020F0502020204030204" pitchFamily="34" charset="0"/>
              </a:rPr>
              <a:t>Devem ser implementados mecanismos de monitoramento e revisão para garantir que as pessoas não estejam sendo internadas ou tratadas involuntariamente e, se forem encontradas pessoas sob internação ou tratamento forçados, elas devem ser imediatamente liberadas. A necessidade de monitoramento independente em instituições e serviços para pessoas com deficiência é de fato expressa de forma explícita no Artigo 16 da CDPD. </a:t>
            </a:r>
            <a:endParaRPr lang="pt"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457200" rtl="0" eaLnBrk="1" fontAlgn="auto" latinLnBrk="0" hangingPunct="1">
              <a:lnSpc>
                <a:spcPct val="115000"/>
              </a:lnSpc>
              <a:spcBef>
                <a:spcPts val="0"/>
              </a:spcBef>
              <a:spcAft>
                <a:spcPts val="1002"/>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Ao final da apresentação, incentive os participantes a solicitar quaisquer esclarecimentos que se façam necessários. </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105</a:t>
            </a:fld>
            <a:endParaRPr lang="en-GB"/>
          </a:p>
        </p:txBody>
      </p:sp>
    </p:spTree>
    <p:extLst>
      <p:ext uri="{BB962C8B-B14F-4D97-AF65-F5344CB8AC3E}">
        <p14:creationId xmlns:p14="http://schemas.microsoft.com/office/powerpoint/2010/main" val="14151598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69888"/>
            <a:ext cx="3255962" cy="1831975"/>
          </a:xfrm>
        </p:spPr>
      </p:sp>
      <p:sp>
        <p:nvSpPr>
          <p:cNvPr id="3" name="Notes Placeholder 2"/>
          <p:cNvSpPr>
            <a:spLocks noGrp="1"/>
          </p:cNvSpPr>
          <p:nvPr>
            <p:ph type="body" idx="1"/>
          </p:nvPr>
        </p:nvSpPr>
        <p:spPr>
          <a:xfrm>
            <a:off x="345765" y="2201853"/>
            <a:ext cx="6117256" cy="7240303"/>
          </a:xfrm>
        </p:spPr>
        <p:txBody>
          <a:bodyPr/>
          <a:lstStyle/>
          <a:p>
            <a:r>
              <a:rPr lang="pt-BR" sz="1200" kern="1200" dirty="0">
                <a:solidFill>
                  <a:schemeClr val="tx1"/>
                </a:solidFill>
                <a:effectLst/>
                <a:latin typeface="Calibri" panose="020F0502020204030204" pitchFamily="34" charset="0"/>
                <a:ea typeface="+mn-ea"/>
                <a:cs typeface="Calibri" panose="020F0502020204030204" pitchFamily="34" charset="0"/>
              </a:rPr>
              <a:t>Para este exercício, peça que os participantes se reúnam no centro da sala. Explique que você lerá uma afirmação e solicite que as pessoas se dirijam para a (direita) da sala se concordam com a afirmação ou para a (esquerda) se discordam. </a:t>
            </a:r>
          </a:p>
          <a:p>
            <a:r>
              <a:rPr lang="pt-BR" sz="1200" kern="1200" dirty="0">
                <a:solidFill>
                  <a:schemeClr val="tx1"/>
                </a:solidFill>
                <a:effectLst/>
                <a:latin typeface="Calibri" panose="020F0502020204030204" pitchFamily="34" charset="0"/>
                <a:ea typeface="+mn-ea"/>
                <a:cs typeface="Calibri" panose="020F0502020204030204" pitchFamily="34" charset="0"/>
              </a:rPr>
              <a:t>Se os participantes apresentam problemas de mobilidade, você pode solicitar que levantem suas mãos se concordam ou discordam com a seguinte afirmação.</a:t>
            </a:r>
            <a:endParaRPr lang="en-CH" sz="1000" dirty="0">
              <a:ea typeface="SimSun" panose="02010600030101010101" pitchFamily="2" charset="-122"/>
              <a:cs typeface="Arial" panose="020B0604020202020204" pitchFamily="34" charset="0"/>
            </a:endParaRPr>
          </a:p>
          <a:p>
            <a:pPr marL="228943" indent="-228943" algn="ctr">
              <a:spcAft>
                <a:spcPts val="401"/>
              </a:spcAft>
            </a:pPr>
            <a:r>
              <a:rPr lang="pt" sz="1000" b="1" i="1" dirty="0">
                <a:ea typeface="SimSun" panose="02010600030101010101" pitchFamily="2" charset="-122"/>
                <a:cs typeface="Arial" panose="020B0604020202020204" pitchFamily="34" charset="0"/>
              </a:rPr>
              <a:t>Pessoas com deficiências psicossociais, intelectuais ou cognitivas precisam, em alguns casos, receber tratamento contra sua vontade.</a:t>
            </a:r>
            <a:endParaRPr lang="en-CH" sz="1000" dirty="0">
              <a:ea typeface="SimSun" panose="02010600030101010101" pitchFamily="2" charset="-122"/>
              <a:cs typeface="Arial" panose="020B060402020202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Pergunte aos participantes sobre sua opinião a respeito do motivo pelo qual eles escolheram concordar ou discordar da afirmação acima. Pode-se escrever as ideias em um painel </a:t>
            </a:r>
            <a:r>
              <a:rPr lang="pt-BR" sz="1200" kern="1200" dirty="0" err="1">
                <a:solidFill>
                  <a:schemeClr val="tx1"/>
                </a:solidFill>
                <a:effectLst/>
                <a:latin typeface="Calibri" panose="020F0502020204030204" pitchFamily="34" charset="0"/>
                <a:ea typeface="+mn-ea"/>
                <a:cs typeface="Calibri" panose="020F0502020204030204" pitchFamily="34" charset="0"/>
              </a:rPr>
              <a:t>flipchart</a:t>
            </a:r>
            <a:r>
              <a:rPr lang="pt-BR" sz="1200" kern="1200" dirty="0">
                <a:solidFill>
                  <a:schemeClr val="tx1"/>
                </a:solidFill>
                <a:effectLst/>
                <a:latin typeface="Calibri" panose="020F0502020204030204" pitchFamily="34" charset="0"/>
                <a:ea typeface="+mn-ea"/>
                <a:cs typeface="Calibri" panose="020F0502020204030204" pitchFamily="34" charset="0"/>
              </a:rPr>
              <a:t> e, se possível, os participantes devem discutir as ideias diretamente uns com os outros. </a:t>
            </a:r>
          </a:p>
          <a:p>
            <a:r>
              <a:rPr lang="pt-BR" sz="1200" kern="1200" dirty="0">
                <a:solidFill>
                  <a:schemeClr val="tx1"/>
                </a:solidFill>
                <a:effectLst/>
                <a:latin typeface="Calibri" panose="020F0502020204030204" pitchFamily="34" charset="0"/>
                <a:ea typeface="+mn-ea"/>
                <a:cs typeface="Calibri" panose="020F0502020204030204" pitchFamily="34" charset="0"/>
              </a:rPr>
              <a:t>Se todos os participantes concordam ou discordam da afirmação acima, divida aleatoriamente os participantes em dois grupos e peça a um grupo que pense nos motivos para concordar com a afirmação e ao outro grupo que pense nos motivos para discordar da afirmação. </a:t>
            </a:r>
            <a:endParaRPr lang="en-CH" sz="1000" dirty="0">
              <a:ea typeface="SimSun" panose="02010600030101010101" pitchFamily="2" charset="-122"/>
              <a:cs typeface="Arial" panose="020B0604020202020204" pitchFamily="34" charset="0"/>
            </a:endParaRPr>
          </a:p>
          <a:p>
            <a:pPr marL="228943" indent="-228943">
              <a:spcAft>
                <a:spcPts val="401"/>
              </a:spcAft>
            </a:pPr>
            <a:r>
              <a:rPr lang="pt" sz="1000" b="1" dirty="0">
                <a:solidFill>
                  <a:srgbClr val="4F81BD"/>
                </a:solidFill>
                <a:ea typeface="SimSun" panose="02010600030101010101" pitchFamily="2" charset="-122"/>
                <a:cs typeface="Arial" panose="020B0604020202020204" pitchFamily="34" charset="0"/>
              </a:rPr>
              <a:t>Possíveis opiniões que podem ser expressas </a:t>
            </a:r>
            <a:r>
              <a:rPr lang="pt" sz="1000" b="1" u="sng" dirty="0">
                <a:solidFill>
                  <a:srgbClr val="4F81BD"/>
                </a:solidFill>
                <a:ea typeface="SimSun" panose="02010600030101010101" pitchFamily="2" charset="-122"/>
                <a:cs typeface="Arial" panose="020B0604020202020204" pitchFamily="34" charset="0"/>
              </a:rPr>
              <a:t>a favor </a:t>
            </a:r>
            <a:r>
              <a:rPr lang="pt" sz="1000" b="1" dirty="0">
                <a:solidFill>
                  <a:srgbClr val="4F81BD"/>
                </a:solidFill>
                <a:ea typeface="SimSun" panose="02010600030101010101" pitchFamily="2" charset="-122"/>
                <a:cs typeface="Arial" panose="020B0604020202020204" pitchFamily="34" charset="0"/>
              </a:rPr>
              <a:t>desta afirmação:</a:t>
            </a:r>
            <a:endParaRPr lang="pt-BR" sz="1000" dirty="0">
              <a:solidFill>
                <a:srgbClr val="4F81BD"/>
              </a:solidFill>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pt-BR" sz="1000" dirty="0">
                <a:solidFill>
                  <a:srgbClr val="4F81BD"/>
                </a:solidFill>
                <a:ea typeface="SimSun" panose="02010600030101010101" pitchFamily="2" charset="-122"/>
                <a:cs typeface="Arial" panose="020B0604020202020204" pitchFamily="34" charset="0"/>
              </a:rPr>
              <a:t>Para sua própria segurança, as pessoas, em certas ocasiões (por exemplo, situações de emergência) precisam receber tratamento forçado. </a:t>
            </a:r>
          </a:p>
          <a:p>
            <a:pPr marL="228943" indent="-228943">
              <a:buFont typeface="Symbol" panose="05050102010706020507" pitchFamily="18" charset="2"/>
              <a:buChar char=""/>
            </a:pPr>
            <a:r>
              <a:rPr lang="pt-BR" sz="1000" dirty="0">
                <a:solidFill>
                  <a:srgbClr val="4F81BD"/>
                </a:solidFill>
                <a:ea typeface="SimSun" panose="02010600030101010101" pitchFamily="2" charset="-122"/>
                <a:cs typeface="Arial" panose="020B0604020202020204" pitchFamily="34" charset="0"/>
              </a:rPr>
              <a:t>Se alguém é um perigo para si mesmo ou para os outros, pode ser necessário tratá-lo contra sua vontade a fim de manter todos em segurança. </a:t>
            </a:r>
          </a:p>
          <a:p>
            <a:pPr marL="228943" indent="-228943">
              <a:buFont typeface="Symbol" panose="05050102010706020507" pitchFamily="18" charset="2"/>
              <a:buChar char=""/>
            </a:pPr>
            <a:r>
              <a:rPr lang="pt-BR" sz="1000" dirty="0">
                <a:solidFill>
                  <a:srgbClr val="4F81BD"/>
                </a:solidFill>
                <a:ea typeface="SimSun" panose="02010600030101010101" pitchFamily="2" charset="-122"/>
                <a:cs typeface="Arial" panose="020B0604020202020204" pitchFamily="34" charset="0"/>
              </a:rPr>
              <a:t>Pode ser necessário tratar uma pessoa de forma involuntária caso se acredite que a falta de tratamento ocasionará uma piora da sua condição. </a:t>
            </a:r>
          </a:p>
          <a:p>
            <a:pPr marL="228943" indent="-228943">
              <a:buFont typeface="Symbol" panose="05050102010706020507" pitchFamily="18" charset="2"/>
              <a:buChar char=""/>
            </a:pPr>
            <a:r>
              <a:rPr lang="pt-BR" sz="1000" dirty="0">
                <a:solidFill>
                  <a:srgbClr val="4F81BD"/>
                </a:solidFill>
                <a:ea typeface="SimSun" panose="02010600030101010101" pitchFamily="2" charset="-122"/>
                <a:cs typeface="Arial" panose="020B0604020202020204" pitchFamily="34" charset="0"/>
              </a:rPr>
              <a:t>Às vezes, o tratamento involuntário é necessário para possibilitar que a pessoa recupere sua habilidade ou capacidade para tomar futuras decisões de tratamento. </a:t>
            </a:r>
          </a:p>
          <a:p>
            <a:pPr marL="228943" indent="-228943">
              <a:buFont typeface="Symbol" panose="05050102010706020507" pitchFamily="18" charset="2"/>
              <a:buChar char=""/>
            </a:pPr>
            <a:r>
              <a:rPr lang="pt-BR" sz="1000" dirty="0">
                <a:solidFill>
                  <a:srgbClr val="4F81BD"/>
                </a:solidFill>
                <a:ea typeface="SimSun" panose="02010600030101010101" pitchFamily="2" charset="-122"/>
                <a:cs typeface="Arial" panose="020B0604020202020204" pitchFamily="34" charset="0"/>
              </a:rPr>
              <a:t>Quando o tratamento é oferecido de forma forçada, é mais efetivo e a melhora é mais rápida. </a:t>
            </a:r>
          </a:p>
          <a:p>
            <a:pPr marL="228943" indent="-228943">
              <a:buFont typeface="Symbol" panose="05050102010706020507" pitchFamily="18" charset="2"/>
              <a:buChar char=""/>
            </a:pPr>
            <a:r>
              <a:rPr lang="pt-BR" sz="1000" dirty="0">
                <a:solidFill>
                  <a:srgbClr val="4F81BD"/>
                </a:solidFill>
                <a:ea typeface="SimSun" panose="02010600030101010101" pitchFamily="2" charset="-122"/>
                <a:cs typeface="Arial" panose="020B0604020202020204" pitchFamily="34" charset="0"/>
              </a:rPr>
              <a:t>A pessoa pode não estar em um estado mental para saber o que é melhor para si e para seu futuro. </a:t>
            </a:r>
          </a:p>
          <a:p>
            <a:pPr marL="228943" indent="-228943">
              <a:spcAft>
                <a:spcPts val="401"/>
              </a:spcAft>
              <a:buFont typeface="Symbol" panose="05050102010706020507" pitchFamily="18" charset="2"/>
              <a:buChar char=""/>
            </a:pPr>
            <a:endParaRPr lang="en-CH" sz="1000" dirty="0">
              <a:ea typeface="SimSun" panose="02010600030101010101" pitchFamily="2" charset="-122"/>
              <a:cs typeface="Arial" panose="020B0604020202020204" pitchFamily="34" charset="0"/>
            </a:endParaRPr>
          </a:p>
          <a:p>
            <a:pPr marL="228943" indent="-228943">
              <a:spcAft>
                <a:spcPts val="401"/>
              </a:spcAft>
            </a:pPr>
            <a:r>
              <a:rPr lang="pt" sz="1000" b="1" dirty="0">
                <a:solidFill>
                  <a:srgbClr val="4F81BD"/>
                </a:solidFill>
                <a:ea typeface="SimSun" panose="02010600030101010101" pitchFamily="2" charset="-122"/>
                <a:cs typeface="Arial" panose="020B0604020202020204" pitchFamily="34" charset="0"/>
              </a:rPr>
              <a:t>Possíveis opiniões que podem ser expressas </a:t>
            </a:r>
            <a:r>
              <a:rPr lang="pt" sz="1000" b="1" u="sng" dirty="0">
                <a:solidFill>
                  <a:srgbClr val="4F81BD"/>
                </a:solidFill>
                <a:ea typeface="SimSun" panose="02010600030101010101" pitchFamily="2" charset="-122"/>
                <a:cs typeface="Arial" panose="020B0604020202020204" pitchFamily="34" charset="0"/>
              </a:rPr>
              <a:t>contra </a:t>
            </a:r>
            <a:r>
              <a:rPr lang="pt" sz="1000" b="1" dirty="0">
                <a:solidFill>
                  <a:srgbClr val="4F81BD"/>
                </a:solidFill>
                <a:ea typeface="SimSun" panose="02010600030101010101" pitchFamily="2" charset="-122"/>
                <a:cs typeface="Arial" panose="020B0604020202020204" pitchFamily="34" charset="0"/>
              </a:rPr>
              <a:t>esta afirmação:</a:t>
            </a:r>
            <a:endParaRPr lang="pt-BR" sz="1000" dirty="0">
              <a:solidFill>
                <a:srgbClr val="4F81BD"/>
              </a:solidFill>
              <a:ea typeface="SimSun" panose="02010600030101010101" pitchFamily="2" charset="-122"/>
              <a:cs typeface="Arial" panose="020B0604020202020204" pitchFamily="34" charset="0"/>
            </a:endParaRPr>
          </a:p>
          <a:p>
            <a:pPr marL="228943" marR="0" indent="-228943"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As pessoas com deficiências psicossociais, intelectuais ou cognitivas devem ter os mesmos direitos que os demais. </a:t>
            </a:r>
          </a:p>
          <a:p>
            <a:pPr marL="228943" marR="0" indent="-228943"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As pessoas são livres para assumir os mesmos riscos e cometer os mesmos erros que as demais. </a:t>
            </a:r>
          </a:p>
          <a:p>
            <a:pPr marL="228943" marR="0" indent="-228943"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Ter uma deficiência psicossocial, intelectual ou cognitiva não significa que você automaticamente é um risco para os outros e, portanto, precisa de tratamento. Por exemplo, a sociedade muitas vezes relaciona pessoas com deficiências psicossociais a periculosidade, violência e crime. De fato, as pessoas com deficiências psicossociais, assim como as pessoas com deficiências intelectuais ou cognitivas, estão muito mais propensas a vivenciar violência, abuso e crime se comparadas ao restante da população. </a:t>
            </a:r>
          </a:p>
          <a:p>
            <a:pPr marL="228943" marR="0" indent="-228943"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“Periculosidade”, que é frequentemente invocada para justificar o tratamento involuntário quando a pessoa representa um risco para si mesma e para os outros, é muito difícil de prever e um termo muito subjetivo. Outras pessoas não são tratadas contra a vontade mesmo quando suas vidas estão em risco. Devemos tratar pessoas com deficiência da mesma forma que as demais. </a:t>
            </a:r>
          </a:p>
          <a:p>
            <a:pPr marL="228943" marR="0" indent="-228943"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Ter procedimentos e tratamentos de saúde distintos para pessoas com deficiências psicossociais, intelectuais ou cognitivas é discriminatório. </a:t>
            </a:r>
          </a:p>
          <a:p>
            <a:pPr marL="228943" marR="0" indent="-228943"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O tratamento involuntário é muitas vezes a opção mais fácil, e as pessoas são privadas dos seus direitos porque não queremos investir em alternativas melhores ou em prestar cuidados de alta qualidade. </a:t>
            </a:r>
          </a:p>
          <a:p>
            <a:pPr marL="228943" marR="0" indent="-228943"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Outras pessoas cujas vidas dependem de tratamento (por exemplo, pessoas com câncer, HIV, testemunhas de Jeová que precisam de transfusões de sangue para viver) não são forçadas a receber tratamento. Em uma sociedade justa, devemos preservar o direito de tomar decisões por nós mesmos e dizer “não”. </a:t>
            </a: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106</a:t>
            </a:fld>
            <a:endParaRPr lang="en-GB"/>
          </a:p>
        </p:txBody>
      </p:sp>
    </p:spTree>
    <p:extLst>
      <p:ext uri="{BB962C8B-B14F-4D97-AF65-F5344CB8AC3E}">
        <p14:creationId xmlns:p14="http://schemas.microsoft.com/office/powerpoint/2010/main" val="21336051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Agora pergunte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BR" b="1" dirty="0">
                <a:latin typeface="Calibri" panose="020F0502020204030204" pitchFamily="34" charset="0"/>
                <a:ea typeface="SimSun" panose="02010600030101010101" pitchFamily="2" charset="-122"/>
                <a:cs typeface="Arial" panose="020B0604020202020204" pitchFamily="34" charset="0"/>
              </a:rPr>
              <a:t>Após esta discussão, alguém mudou de opinião?</a:t>
            </a:r>
            <a:endParaRPr lang="en-CH">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Esta é uma oportunidade para os participantes discutirem o porquê de talvez terem mudado de opinião (ou não). Muitos participantes ainda têm opiniões fortes, para um lado ou para o outro. A tarefa do facilitador é ajudar os participantes a avançarem em direção a um novo entendimento de que há muitas coisas que podem ser feitas para evitar o tratamento involuntário e que a situação no local (falta de recursos, enquadramento legislativo) ou crenças de que a coerção às vezes é necessária em situações extremas </a:t>
            </a:r>
            <a:r>
              <a:rPr lang="pt-BR" sz="1200" b="1" kern="1200" dirty="0">
                <a:solidFill>
                  <a:schemeClr val="tx1"/>
                </a:solidFill>
                <a:effectLst/>
                <a:latin typeface="Calibri" panose="020F0502020204030204" pitchFamily="34" charset="0"/>
                <a:ea typeface="+mn-ea"/>
                <a:cs typeface="Calibri" panose="020F0502020204030204" pitchFamily="34" charset="0"/>
              </a:rPr>
              <a:t>não devem fazer as pessoas desistirem de empenhar-se continuamente em encontrar soluções e práticas não coercitivas. </a:t>
            </a:r>
          </a:p>
          <a:p>
            <a:pPr algn="just">
              <a:lnSpc>
                <a:spcPct val="115000"/>
              </a:lnSpc>
              <a:spcAft>
                <a:spcPts val="1002"/>
              </a:spcAft>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107</a:t>
            </a:fld>
            <a:endParaRPr lang="en-GB"/>
          </a:p>
        </p:txBody>
      </p:sp>
    </p:spTree>
    <p:extLst>
      <p:ext uri="{BB962C8B-B14F-4D97-AF65-F5344CB8AC3E}">
        <p14:creationId xmlns:p14="http://schemas.microsoft.com/office/powerpoint/2010/main" val="21531127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Se necessário e se o tempo permitir, este exercício pode ser repetido com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enfoque</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na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internação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involuntária. Nesse caso, os participantes podem debater a seguinte afirmação:</a:t>
            </a:r>
            <a:endParaRPr lang="en-CH">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2"/>
              </a:spcAft>
            </a:pPr>
            <a:r>
              <a:rPr lang="pt-BR" b="1" i="1" dirty="0">
                <a:latin typeface="Calibri" panose="020F0502020204030204" pitchFamily="34" charset="0"/>
                <a:ea typeface="SimSun" panose="02010600030101010101" pitchFamily="2" charset="-122"/>
                <a:cs typeface="Arial" panose="020B0604020202020204" pitchFamily="34" charset="0"/>
              </a:rPr>
              <a:t>As pessoas com deficiências psicossociais, em alguns casos, devem ser internadas de forma involuntária em estabelecimentos de saúde mental. </a:t>
            </a:r>
          </a:p>
          <a:p>
            <a:pPr algn="just">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Muitas das opiniões e respostas possíveis a esta pergunta provavelmente serão semelhantes às opiniões e respostas sobre o tratamento involuntário.</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108</a:t>
            </a:fld>
            <a:endParaRPr lang="en-GB"/>
          </a:p>
        </p:txBody>
      </p:sp>
    </p:spTree>
    <p:extLst>
      <p:ext uri="{BB962C8B-B14F-4D97-AF65-F5344CB8AC3E}">
        <p14:creationId xmlns:p14="http://schemas.microsoft.com/office/powerpoint/2010/main" val="38898453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aos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participantes que considerem o seguinte cenário, disponível no Anexo 1: Cenário para evitar medidas coercitivas:</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pt" b="1" dirty="0">
                <a:solidFill>
                  <a:srgbClr val="000000"/>
                </a:solidFill>
                <a:latin typeface="Calibri" panose="020F0502020204030204" pitchFamily="34" charset="0"/>
                <a:ea typeface="SimSun" panose="02010600030101010101" pitchFamily="2" charset="-122"/>
                <a:cs typeface="Calibri" panose="020F0502020204030204" pitchFamily="34" charset="0"/>
              </a:rPr>
              <a:t>Cenário 1</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pt-BR" dirty="0">
                <a:solidFill>
                  <a:srgbClr val="000000"/>
                </a:solidFill>
                <a:latin typeface="Calibri" panose="020F0502020204030204" pitchFamily="34" charset="0"/>
                <a:ea typeface="SimSun" panose="02010600030101010101" pitchFamily="2" charset="-122"/>
                <a:cs typeface="Calibri" panose="020F0502020204030204" pitchFamily="34" charset="0"/>
              </a:rPr>
              <a:t>Uma noite, Jorge foi levado pela polícia para o departamento de emergência do hospital. Jorge estava aflito, agitado e ansioso, gritando e fazendo gestos descontrolados. Sem uma avaliação completa e sem contatar os apoiadores de Jorge para tentar entender melhor o que poderia estar acontecendo com ele, os médicos decidiram que não era seguro que Jorge permanecesse na comunidade e que precisava de tratamento. Jorge deixou bem claro que não queria ser tratado. </a:t>
            </a:r>
          </a:p>
          <a:p>
            <a:pPr algn="just">
              <a:lnSpc>
                <a:spcPct val="115000"/>
              </a:lnSpc>
              <a:spcAft>
                <a:spcPts val="1002"/>
              </a:spcAft>
            </a:pPr>
            <a:r>
              <a:rPr lang="pt-BR" dirty="0">
                <a:solidFill>
                  <a:srgbClr val="000000"/>
                </a:solidFill>
                <a:latin typeface="Calibri" panose="020F0502020204030204" pitchFamily="34" charset="0"/>
                <a:ea typeface="SimSun" panose="02010600030101010101" pitchFamily="2" charset="-122"/>
                <a:cs typeface="Calibri" panose="020F0502020204030204" pitchFamily="34" charset="0"/>
              </a:rPr>
              <a:t>O médico responsável decidiu que a maneira mais rápida de lidar com esta situação era conseguir que quatro funcionários prendessem Jorge, amarrassem seus braços e pernas a uma cama em um quarto de isolamento, e lhe dessem uma injeção de um medicamento antipsicótico. </a:t>
            </a:r>
          </a:p>
          <a:p>
            <a:pPr algn="just">
              <a:lnSpc>
                <a:spcPct val="115000"/>
              </a:lnSpc>
              <a:spcAft>
                <a:spcPts val="1002"/>
              </a:spcAft>
            </a:pPr>
            <a:r>
              <a:rPr lang="pt-BR" dirty="0">
                <a:solidFill>
                  <a:srgbClr val="000000"/>
                </a:solidFill>
                <a:latin typeface="Calibri" panose="020F0502020204030204" pitchFamily="34" charset="0"/>
                <a:ea typeface="SimSun" panose="02010600030101010101" pitchFamily="2" charset="-122"/>
                <a:cs typeface="Calibri" panose="020F0502020204030204" pitchFamily="34" charset="0"/>
              </a:rPr>
              <a:t>Jorge ainda permanece no hospital uma semana depois. Ele está extremamente desconfiado da equipe e continua resistindo ao tratamento. Por isso, Jorge está sendo continuamente medicado de forma encoberta pela equipe, que esconde a medicação em sua comida. Ele está ficando cada vez mais deprimido e isolado, recusa-se a falar com qualquer pessoa e não apresenta sinais de melhora.</a:t>
            </a:r>
          </a:p>
          <a:p>
            <a:pPr algn="just">
              <a:lnSpc>
                <a:spcPct val="115000"/>
              </a:lnSpc>
              <a:spcAft>
                <a:spcPts val="1002"/>
              </a:spcAft>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109</a:t>
            </a:fld>
            <a:endParaRPr lang="en-GB"/>
          </a:p>
        </p:txBody>
      </p:sp>
    </p:spTree>
    <p:extLst>
      <p:ext uri="{BB962C8B-B14F-4D97-AF65-F5344CB8AC3E}">
        <p14:creationId xmlns:p14="http://schemas.microsoft.com/office/powerpoint/2010/main" val="363511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No final deste exercício, explique aos participantes que:</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É importante reconhecer que pode haver situações ou momentos em que tomar decisões seja mais difícil. No entanto, isso não deve ser motivo para privar as pessoas de seus direitos.</a:t>
            </a:r>
          </a:p>
          <a:p>
            <a:pPr marL="171707" indent="-171707">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Existem muitas estratégias que podem ser utilizadas para garantir que essas situações sejam abordadas sem a negação ou restrição dos direitos de uma pessoa. Essas estratégias são explicadas neste módulo.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a:t>
            </a:fld>
            <a:endParaRPr lang="en-GB"/>
          </a:p>
        </p:txBody>
      </p:sp>
    </p:spTree>
    <p:extLst>
      <p:ext uri="{BB962C8B-B14F-4D97-AF65-F5344CB8AC3E}">
        <p14:creationId xmlns:p14="http://schemas.microsoft.com/office/powerpoint/2010/main" val="299871010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as seguintes perguntas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O que deu errado nessa situação?</a:t>
            </a:r>
            <a:endParaRPr lang="en-CH">
              <a:latin typeface="Calibri" panose="020F0502020204030204" pitchFamily="34" charset="0"/>
              <a:ea typeface="SimSun"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601"/>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Permita que os participantes elaborem a sua própria lista de respostas</a:t>
            </a:r>
            <a:r>
              <a:rPr lang="pt" dirty="0">
                <a:solidFill>
                  <a:srgbClr val="4F81BD"/>
                </a:solidFill>
              </a:rPr>
              <a:t>.</a:t>
            </a:r>
            <a:endParaRPr lang="en-CH"/>
          </a:p>
          <a:p>
            <a:pPr marL="0" marR="0" lvl="0" indent="0" algn="l" defTabSz="457200" rtl="0" eaLnBrk="1" fontAlgn="auto" latinLnBrk="0" hangingPunct="1">
              <a:lnSpc>
                <a:spcPct val="100000"/>
              </a:lnSpc>
              <a:spcBef>
                <a:spcPts val="0"/>
              </a:spcBef>
              <a:spcAft>
                <a:spcPts val="0"/>
              </a:spcAft>
              <a:buClrTx/>
              <a:buSzTx/>
              <a:buFontTx/>
              <a:buNone/>
              <a:tabLst/>
              <a:defRPr/>
            </a:pPr>
            <a:r>
              <a:rPr lang="pt-BR" sz="1200" u="sng" kern="1200" dirty="0">
                <a:solidFill>
                  <a:schemeClr val="tx1"/>
                </a:solidFill>
                <a:effectLst/>
                <a:latin typeface="Calibri" panose="020F0502020204030204" pitchFamily="34" charset="0"/>
                <a:ea typeface="+mn-ea"/>
                <a:cs typeface="Calibri" panose="020F0502020204030204" pitchFamily="34" charset="0"/>
              </a:rPr>
              <a:t>Algumas potenciais respostas podem incluir</a:t>
            </a:r>
            <a:r>
              <a:rPr lang="pt" u="sng" dirty="0">
                <a:solidFill>
                  <a:srgbClr val="4F81BD"/>
                </a:solidFill>
              </a:rPr>
              <a:t>:</a:t>
            </a:r>
            <a:endParaRPr lang="pt-BR" dirty="0">
              <a:solidFill>
                <a:srgbClr val="4F81BD"/>
              </a:solidFill>
            </a:endParaRPr>
          </a:p>
          <a:p>
            <a:pPr marL="228943" indent="-228943">
              <a:buFont typeface="Symbol" panose="05050102010706020507" pitchFamily="18" charset="2"/>
              <a:buChar char=""/>
            </a:pPr>
            <a:r>
              <a:rPr lang="pt-BR" dirty="0">
                <a:solidFill>
                  <a:srgbClr val="4F81BD"/>
                </a:solidFill>
              </a:rPr>
              <a:t>Ninguém dedicou tempo para ouvir Jorge a fim de entender melhor seu sofrimento. Foram feitas suposições apressadas sobre o estado mental dele e suas necessidades. </a:t>
            </a:r>
          </a:p>
          <a:p>
            <a:pPr marL="228943" indent="-228943">
              <a:buFont typeface="Symbol" panose="05050102010706020507" pitchFamily="18" charset="2"/>
              <a:buChar char=""/>
            </a:pPr>
            <a:r>
              <a:rPr lang="pt-BR" dirty="0">
                <a:solidFill>
                  <a:srgbClr val="4F81BD"/>
                </a:solidFill>
              </a:rPr>
              <a:t>Jorge recebeu medicação, apesar de ele ter declarado explicitamente que não queria ser medicado. </a:t>
            </a:r>
          </a:p>
          <a:p>
            <a:pPr marL="228943" indent="-228943">
              <a:buFont typeface="Symbol" panose="05050102010706020507" pitchFamily="18" charset="2"/>
              <a:buChar char=""/>
            </a:pPr>
            <a:r>
              <a:rPr lang="pt-BR" dirty="0">
                <a:solidFill>
                  <a:srgbClr val="4F81BD"/>
                </a:solidFill>
              </a:rPr>
              <a:t>A medicação está sendo oferecida sem o conhecimento dele. Isso significa que ele não está recebendo informações apropriadas e que não se buscou obter o seu consentimento. Isso provavelmente terá um impacto duradouro no bem-estar futuro de Jorge, além de prejudicar sua confiança na equipe e no tratamento. </a:t>
            </a:r>
          </a:p>
          <a:p>
            <a:pPr marL="228943" indent="-228943">
              <a:buFont typeface="Symbol" panose="05050102010706020507" pitchFamily="18" charset="2"/>
              <a:buChar char=""/>
            </a:pPr>
            <a:r>
              <a:rPr lang="pt-BR" dirty="0">
                <a:solidFill>
                  <a:srgbClr val="4F81BD"/>
                </a:solidFill>
              </a:rPr>
              <a:t>A forma como Jorge foi tratado prejudicou a sua saúde mental e o seu bem-estar. Ninguém ouviu as preocupações dele, e supôs-se que elas fizessem parte de sua condição de saúde mental. </a:t>
            </a:r>
          </a:p>
          <a:p>
            <a:pPr marL="228943" indent="-228943">
              <a:buFont typeface="Symbol" panose="05050102010706020507" pitchFamily="18" charset="2"/>
              <a:buChar char=""/>
            </a:pPr>
            <a:r>
              <a:rPr lang="pt-BR" dirty="0">
                <a:solidFill>
                  <a:srgbClr val="4F81BD"/>
                </a:solidFill>
              </a:rPr>
              <a:t>Os amigos de Jorge não foram chamados para tentar encontrar uma forma de entender a perspectiva de Jorge, embora eles pudessem ter fornecido informações valiosas sobre a situação e ter oferecido apoio emocional e prático a Jorge (por exemplo, ajudando-o a tomar decisões sobre sua situação e tratamento e ajudando-o a comunicar mais enfaticamente o seu direito de recusar o tratamento). </a:t>
            </a:r>
          </a:p>
          <a:p>
            <a:pPr marL="228943" indent="-228943">
              <a:buFont typeface="Symbol" panose="05050102010706020507" pitchFamily="18" charset="2"/>
              <a:buChar char=""/>
            </a:pPr>
            <a:r>
              <a:rPr lang="pt-BR" dirty="0">
                <a:solidFill>
                  <a:srgbClr val="4F81BD"/>
                </a:solidFill>
              </a:rPr>
              <a:t>Jorge foi contido e isolado em um quarto para receber medicação forçada. </a:t>
            </a:r>
          </a:p>
          <a:p>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George foi imobilizado e isolado em uma sala de isolamento para receber medicação forçada</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110</a:t>
            </a:fld>
            <a:endParaRPr lang="en-GB"/>
          </a:p>
        </p:txBody>
      </p:sp>
    </p:spTree>
    <p:extLst>
      <p:ext uri="{BB962C8B-B14F-4D97-AF65-F5344CB8AC3E}">
        <p14:creationId xmlns:p14="http://schemas.microsoft.com/office/powerpoint/2010/main" val="15106733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buFont typeface="Symbol" panose="05050102010706020507" pitchFamily="18" charset="2"/>
              <a:buChar char=""/>
            </a:pPr>
            <a:r>
              <a:rPr lang="pt" b="1" dirty="0">
                <a:solidFill>
                  <a:srgbClr val="000000"/>
                </a:solidFill>
              </a:rPr>
              <a:t>Quais direitos da CDPD foram violados no cenário de Jorge?</a:t>
            </a:r>
            <a:endParaRPr lang="en-CH"/>
          </a:p>
          <a:p>
            <a:r>
              <a:rPr lang="pt" dirty="0">
                <a:solidFill>
                  <a:srgbClr val="4F81BD"/>
                </a:solidFill>
              </a:rPr>
              <a:t> </a:t>
            </a:r>
            <a:endParaRPr lang="en-CH"/>
          </a:p>
          <a:p>
            <a:r>
              <a:rPr lang="pt-BR" dirty="0">
                <a:solidFill>
                  <a:srgbClr val="4F81BD"/>
                </a:solidFill>
              </a:rPr>
              <a:t>As ações realizadas pela equipe violaram o direito de Jorge a:</a:t>
            </a:r>
            <a:endParaRPr lang="en-CH"/>
          </a:p>
          <a:p>
            <a:pPr marL="343414" indent="-343414">
              <a:buFont typeface="Symbol" panose="05050102010706020507" pitchFamily="18" charset="2"/>
              <a:buChar char=""/>
            </a:pPr>
            <a:r>
              <a:rPr lang="pt-BR" dirty="0"/>
              <a:t>capacidade legal (Artigo 12 da CDPD); </a:t>
            </a:r>
          </a:p>
          <a:p>
            <a:pPr marL="343414" indent="-343414">
              <a:buFont typeface="Symbol" panose="05050102010706020507" pitchFamily="18" charset="2"/>
              <a:buChar char=""/>
            </a:pPr>
            <a:r>
              <a:rPr lang="pt-BR" dirty="0"/>
              <a:t>liberdade e segurança da pessoa (Artigo 14 da CDPD); </a:t>
            </a:r>
          </a:p>
          <a:p>
            <a:pPr marL="343414" indent="-343414">
              <a:buFont typeface="Symbol" panose="05050102010706020507" pitchFamily="18" charset="2"/>
              <a:buChar char=""/>
            </a:pPr>
            <a:r>
              <a:rPr lang="pt-BR" dirty="0"/>
              <a:t>prevenção contra tortura, tratamento ou penas cruéis, desumanos ou degradantes (Artigo 15 da CDPD); </a:t>
            </a:r>
          </a:p>
          <a:p>
            <a:pPr marL="343414" indent="-343414">
              <a:buFont typeface="Symbol" panose="05050102010706020507" pitchFamily="18" charset="2"/>
              <a:buChar char=""/>
            </a:pPr>
            <a:r>
              <a:rPr lang="pt-BR" dirty="0"/>
              <a:t>prevenção contra a exploração, a violência e o abuso (Artigo 16 da CDPD); </a:t>
            </a:r>
          </a:p>
          <a:p>
            <a:pPr marL="343414" indent="-343414">
              <a:buFont typeface="Symbol" panose="05050102010706020507" pitchFamily="18" charset="2"/>
              <a:buChar char=""/>
            </a:pPr>
            <a:r>
              <a:rPr lang="pt-BR" dirty="0"/>
              <a:t>respeito pela integridade da pessoa (Artigo 17 da CDPD); </a:t>
            </a:r>
          </a:p>
          <a:p>
            <a:pPr marL="343414" indent="-343414">
              <a:buFont typeface="Symbol" panose="05050102010706020507" pitchFamily="18" charset="2"/>
              <a:buChar char=""/>
            </a:pPr>
            <a:r>
              <a:rPr lang="pt-BR" dirty="0"/>
              <a:t>• saúde (Artigo 25 da CDPD). </a:t>
            </a:r>
          </a:p>
          <a:p>
            <a:pPr marL="343414" indent="-343414">
              <a:buFont typeface="Symbol" panose="05050102010706020507" pitchFamily="18" charset="2"/>
              <a:buChar char=""/>
            </a:pPr>
            <a:endParaRPr lang="pt-BR" dirty="0"/>
          </a:p>
          <a:p>
            <a:pPr marL="343414" indent="-343414">
              <a:buFont typeface="Symbol" panose="05050102010706020507" pitchFamily="18" charset="2"/>
              <a:buChar char=""/>
            </a:pPr>
            <a:endParaRPr lang="en-CH"/>
          </a:p>
        </p:txBody>
      </p:sp>
      <p:sp>
        <p:nvSpPr>
          <p:cNvPr id="4" name="Slide Number Placeholder 3"/>
          <p:cNvSpPr>
            <a:spLocks noGrp="1"/>
          </p:cNvSpPr>
          <p:nvPr>
            <p:ph type="sldNum" sz="quarter" idx="5"/>
          </p:nvPr>
        </p:nvSpPr>
        <p:spPr/>
        <p:txBody>
          <a:bodyPr/>
          <a:lstStyle/>
          <a:p>
            <a:fld id="{91600A8A-902E-430E-A833-453AE05FDB61}" type="slidenum">
              <a:rPr lang="en-GB" smtClean="0"/>
              <a:t>111</a:t>
            </a:fld>
            <a:endParaRPr lang="en-GB"/>
          </a:p>
        </p:txBody>
      </p:sp>
    </p:spTree>
    <p:extLst>
      <p:ext uri="{BB962C8B-B14F-4D97-AF65-F5344CB8AC3E}">
        <p14:creationId xmlns:p14="http://schemas.microsoft.com/office/powerpoint/2010/main" val="2545677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Agora pergunte aos participantes:</a:t>
            </a:r>
            <a:endParaRPr lang="en-CH" sz="800" dirty="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O que poderia ter sido feito de diferente?</a:t>
            </a:r>
            <a:endParaRPr lang="en-CH" dirty="0">
              <a:latin typeface="Calibri" panose="020F0502020204030204" pitchFamily="34" charset="0"/>
              <a:ea typeface="SimSun" panose="02010600030101010101" pitchFamily="2" charset="-122"/>
              <a:cs typeface="Arial" panose="020B0604020202020204" pitchFamily="34" charset="0"/>
            </a:endParaRPr>
          </a:p>
          <a:p>
            <a:r>
              <a:rPr lang="pt" dirty="0">
                <a:solidFill>
                  <a:srgbClr val="4F81BD"/>
                </a:solidFill>
              </a:rPr>
              <a:t>Algumas possíveis respostas :</a:t>
            </a:r>
            <a:endParaRPr lang="en-CH" dirty="0"/>
          </a:p>
          <a:p>
            <a:pPr marL="228943" indent="-228943">
              <a:buFont typeface="Symbol" panose="05050102010706020507" pitchFamily="18" charset="2"/>
              <a:buChar char=""/>
            </a:pPr>
            <a:r>
              <a:rPr lang="pt-BR" dirty="0"/>
              <a:t>As pessoas poderiam ter dedicado tempo para ouvir e conversar com Jorge, para descobrir e entender por que ele não queria receber tratamento, em vez de recorrer ao tratamento forçado/ acobertado, restrição e isolamento. </a:t>
            </a:r>
          </a:p>
          <a:p>
            <a:pPr marL="228943" indent="-228943">
              <a:buFont typeface="Symbol" panose="05050102010706020507" pitchFamily="18" charset="2"/>
              <a:buChar char=""/>
            </a:pPr>
            <a:r>
              <a:rPr lang="pt-BR" dirty="0"/>
              <a:t>• A equipe poderia ter assegurado a Jorge que respeitaria sua vontade e suas preferências e que não faria nada contra a vontade dele. </a:t>
            </a:r>
          </a:p>
          <a:p>
            <a:pPr marL="228943" indent="-228943">
              <a:buFont typeface="Symbol" panose="05050102010706020507" pitchFamily="18" charset="2"/>
              <a:buChar char=""/>
            </a:pPr>
            <a:r>
              <a:rPr lang="pt-BR" dirty="0"/>
              <a:t>• Alguém poderia ter chamado os amigos indicados por Jorge, outros amigos ou familiares, com a concordância de Jorge, a fim de tentar encontrar uma forma de entender a situação e a perspectiva de Jorge e ajudá-lo a proteger seus direitos. </a:t>
            </a:r>
          </a:p>
          <a:p>
            <a:pPr marL="228943" indent="-228943">
              <a:buFont typeface="Symbol" panose="05050102010706020507" pitchFamily="18" charset="2"/>
              <a:buChar char=""/>
            </a:pPr>
            <a:r>
              <a:rPr lang="pt-BR" dirty="0"/>
              <a:t>• Alguém poderia ter discutido com Jorge os prós e contras de receber (ou não receber) tratamento. </a:t>
            </a:r>
          </a:p>
          <a:p>
            <a:pPr marL="228943" indent="-228943">
              <a:buFont typeface="Symbol" panose="05050102010706020507" pitchFamily="18" charset="2"/>
              <a:buChar char=""/>
            </a:pPr>
            <a:r>
              <a:rPr lang="pt-BR" dirty="0"/>
              <a:t>• Antes que a situação tivesse se agravado, Jorge poderia ter recebido apoio para elaborar um planejamento/diretiva antecipada quando estava se sentindo bem. Isso poderia ter fornecido uma declaração clara dos seus desejos e uma resposta para a crise. Uma diretiva antecipada legalmente vinculativa garantiria que os desejos de Jorge seriam respeitados em uma futura crise e que ele não seria receberia tratamento forçado. </a:t>
            </a:r>
          </a:p>
          <a:p>
            <a:pPr marL="228943" indent="-228943">
              <a:buFont typeface="Symbol" panose="05050102010706020507" pitchFamily="18" charset="2"/>
              <a:buChar char=""/>
            </a:pPr>
            <a:r>
              <a:rPr lang="pt-BR" dirty="0"/>
              <a:t>• Antes que a situação tivesse se agravado, Jorge poderia ter sido incentivado a indicar uma pessoa de confiança, em seu planejamento antecipado, para comunicar seus desejos em uma crise. Isso também poderia ter incluído uma pessoa para contatos de emergência. </a:t>
            </a:r>
          </a:p>
          <a:p>
            <a:pPr marL="228943" indent="-228943">
              <a:buFont typeface="Symbol" panose="05050102010706020507" pitchFamily="18" charset="2"/>
              <a:buChar char=""/>
            </a:pPr>
            <a:r>
              <a:rPr lang="pt-BR" dirty="0"/>
              <a:t>• As pessoas poderiam ter facilitado o contato de Jorge com grupos de </a:t>
            </a:r>
            <a:r>
              <a:rPr lang="pt-BR" i="1" dirty="0" err="1"/>
              <a:t>advocacy</a:t>
            </a:r>
            <a:r>
              <a:rPr lang="pt-BR" dirty="0"/>
              <a:t>, tais como uma organização não governamental dirigida por pares que ofereça assistência jurídica. </a:t>
            </a:r>
          </a:p>
          <a:p>
            <a:pPr marL="228943" indent="-228943">
              <a:buFont typeface="Symbol" panose="05050102010706020507" pitchFamily="18" charset="2"/>
              <a:buChar char=""/>
            </a:pPr>
            <a:r>
              <a:rPr lang="pt-BR" dirty="0"/>
              <a:t>• Poderiam ter sido utilizadas técnicas de redução da escalada ou outras respostas alternativas (esse tema é desenvolvido no módulo sobre </a:t>
            </a:r>
            <a:r>
              <a:rPr lang="pt-BR" i="1" dirty="0"/>
              <a:t>Estratégias para acabar com o isolamento e a contenção</a:t>
            </a:r>
            <a:r>
              <a:rPr lang="pt-BR" dirty="0"/>
              <a:t>). </a:t>
            </a:r>
          </a:p>
          <a:p>
            <a:pPr marL="228943" indent="-228943">
              <a:buFont typeface="Symbol" panose="05050102010706020507" pitchFamily="18" charset="2"/>
              <a:buChar char=""/>
            </a:pPr>
            <a:endParaRPr lang="en-CH"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112</a:t>
            </a:fld>
            <a:endParaRPr lang="en-GB"/>
          </a:p>
        </p:txBody>
      </p:sp>
    </p:spTree>
    <p:extLst>
      <p:ext uri="{BB962C8B-B14F-4D97-AF65-F5344CB8AC3E}">
        <p14:creationId xmlns:p14="http://schemas.microsoft.com/office/powerpoint/2010/main" val="29491290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Prossiga com essa discussão perguntando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marL="343414" marR="0" indent="-343414" algn="l" defTabSz="457200" rtl="0" eaLnBrk="1" fontAlgn="auto" latinLnBrk="0" hangingPunct="1">
              <a:lnSpc>
                <a:spcPct val="115000"/>
              </a:lnSpc>
              <a:spcBef>
                <a:spcPts val="0"/>
              </a:spcBef>
              <a:spcAft>
                <a:spcPts val="1002"/>
              </a:spcAft>
              <a:buClrTx/>
              <a:buSzTx/>
              <a:buFont typeface="Symbol" panose="05050102010706020507" pitchFamily="18" charset="2"/>
              <a:buChar char=""/>
              <a:tabLst/>
              <a:defRPr/>
            </a:pPr>
            <a:r>
              <a:rPr lang="pt-BR" b="1" dirty="0">
                <a:latin typeface="Calibri" panose="020F0502020204030204" pitchFamily="34" charset="0"/>
                <a:ea typeface="SimSun" panose="02010600030101010101" pitchFamily="2" charset="-122"/>
                <a:cs typeface="Arial" panose="020B0604020202020204" pitchFamily="34" charset="0"/>
              </a:rPr>
              <a:t>Qual você acha que teria sido o desfecho se as coisas tivessem sido feitas de forma que se respeitasse o desejo e as preferências de Jorge? </a:t>
            </a:r>
          </a:p>
          <a:p>
            <a:pPr marL="0" marR="0" indent="0" algn="l" defTabSz="457200" rtl="0" eaLnBrk="1" fontAlgn="auto" latinLnBrk="0" hangingPunct="1">
              <a:lnSpc>
                <a:spcPct val="115000"/>
              </a:lnSpc>
              <a:spcBef>
                <a:spcPts val="0"/>
              </a:spcBef>
              <a:spcAft>
                <a:spcPts val="1002"/>
              </a:spcAft>
              <a:buClrTx/>
              <a:buSzTx/>
              <a:buFont typeface="Symbol" panose="05050102010706020507" pitchFamily="18" charset="2"/>
              <a:buNone/>
              <a:tabLst/>
              <a:defRPr/>
            </a:pPr>
            <a:r>
              <a:rPr lang="pt-BR" dirty="0"/>
              <a:t>Algumas potenciais respostas podem incluir: </a:t>
            </a:r>
          </a:p>
          <a:p>
            <a:pPr marL="343414" indent="-343414">
              <a:buFont typeface="Symbol" panose="05050102010706020507" pitchFamily="18" charset="2"/>
              <a:buChar char=""/>
            </a:pPr>
            <a:r>
              <a:rPr lang="pt-BR" dirty="0"/>
              <a:t>Os direitos humanos de Jorge teriam sido respeitados. </a:t>
            </a:r>
          </a:p>
          <a:p>
            <a:pPr marL="343414" indent="-343414">
              <a:buFont typeface="Symbol" panose="05050102010706020507" pitchFamily="18" charset="2"/>
              <a:buChar char=""/>
            </a:pPr>
            <a:r>
              <a:rPr lang="pt-BR" dirty="0"/>
              <a:t>Teria sido evitada a utilização de tratamento forçado, isolamento e restrição. </a:t>
            </a:r>
          </a:p>
          <a:p>
            <a:pPr marL="343414" indent="-343414">
              <a:buFont typeface="Symbol" panose="05050102010706020507" pitchFamily="18" charset="2"/>
              <a:buChar char=""/>
            </a:pPr>
            <a:r>
              <a:rPr lang="pt-BR" dirty="0"/>
              <a:t>Teria sido evitada a internação de Jorge no hospital. </a:t>
            </a:r>
          </a:p>
          <a:p>
            <a:pPr marL="343414" indent="-343414">
              <a:buFont typeface="Symbol" panose="05050102010706020507" pitchFamily="18" charset="2"/>
              <a:buChar char=""/>
            </a:pPr>
            <a:r>
              <a:rPr lang="pt-BR" dirty="0"/>
              <a:t>A equipe poderia ter construído uma relação com Jorge baseada na confiança. </a:t>
            </a:r>
          </a:p>
          <a:p>
            <a:pPr marL="343414" indent="-343414">
              <a:buFont typeface="Symbol" panose="05050102010706020507" pitchFamily="18" charset="2"/>
              <a:buChar char=""/>
            </a:pPr>
            <a:r>
              <a:rPr lang="pt-BR" dirty="0"/>
              <a:t>Jorge teria se sentido respeitado e teria mais probabilidade de buscar ajuda se vivenciasse uma crise no futuro. </a:t>
            </a:r>
          </a:p>
          <a:p>
            <a:pPr marL="343414" indent="-343414">
              <a:buFont typeface="Symbol" panose="05050102010706020507" pitchFamily="18" charset="2"/>
              <a:buChar char=""/>
            </a:pPr>
            <a:r>
              <a:rPr lang="pt-BR" dirty="0"/>
              <a:t>Jorge talvez tivesse se sentido menos isolado e deprimido se as pessoas tivessem tomado a iniciativa de garantir que ele se sentisse mais conectado e aberto para trabalhar em conjunto a fim de superar essa situação difícil. </a:t>
            </a:r>
          </a:p>
          <a:p>
            <a:pPr marL="343414" indent="-343414">
              <a:buFont typeface="Symbol" panose="05050102010706020507" pitchFamily="18" charset="2"/>
              <a:buChar char=""/>
            </a:pPr>
            <a:r>
              <a:rPr lang="pt-BR" dirty="0"/>
              <a:t>O serviço não teria recorrido a práticas coercitivas contra Jorge e prestaria cuidados e suporte de melhor qualidade. </a:t>
            </a:r>
          </a:p>
          <a:p>
            <a:pPr marL="343414" indent="-343414">
              <a:buFont typeface="Symbol" panose="05050102010706020507" pitchFamily="18" charset="2"/>
              <a:buChar char=""/>
            </a:pPr>
            <a:r>
              <a:rPr lang="pt-BR" dirty="0"/>
              <a:t>Isso apoiaria Jorge em sua jornada de recuperação.</a:t>
            </a:r>
          </a:p>
          <a:p>
            <a:pPr marL="343414" indent="-343414">
              <a:buFont typeface="Symbol" panose="05050102010706020507" pitchFamily="18" charset="2"/>
              <a:buChar char=""/>
            </a:pP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113</a:t>
            </a:fld>
            <a:endParaRPr lang="en-GB"/>
          </a:p>
        </p:txBody>
      </p:sp>
    </p:spTree>
    <p:extLst>
      <p:ext uri="{BB962C8B-B14F-4D97-AF65-F5344CB8AC3E}">
        <p14:creationId xmlns:p14="http://schemas.microsoft.com/office/powerpoint/2010/main" val="423483961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b="1" i="1" dirty="0">
                <a:latin typeface="Calibri" panose="020F0502020204030204" pitchFamily="34" charset="0"/>
                <a:ea typeface="SimSun" panose="02010600030101010101" pitchFamily="2" charset="-122"/>
                <a:cs typeface="Arial" panose="020B0604020202020204" pitchFamily="34" charset="0"/>
              </a:rPr>
              <a:t>Exercício 4.4: </a:t>
            </a:r>
            <a:r>
              <a:rPr lang="pt-BR" b="1" i="1" dirty="0">
                <a:latin typeface="Calibri" panose="020F0502020204030204" pitchFamily="34" charset="0"/>
                <a:ea typeface="SimSun" panose="02010600030101010101" pitchFamily="2" charset="-122"/>
                <a:cs typeface="Arial" panose="020B0604020202020204" pitchFamily="34" charset="0"/>
              </a:rPr>
              <a:t>Uma situação desafiante (30 minutos)</a:t>
            </a:r>
            <a:endParaRPr lang="en-CH">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Este exercício deve possibilitar que os participantes comecem a considerar opções diferentes que poderiam utilizar para evitar a internação e o tratamento involuntários e para permitir que as pessoas desfrutem de seus direitos, inclusive o direito à capacidade legal, mesmo nas situações mais desafiantes. </a:t>
            </a:r>
          </a:p>
          <a:p>
            <a:r>
              <a:rPr lang="pt-BR" sz="1200" kern="1200" dirty="0">
                <a:solidFill>
                  <a:schemeClr val="tx1"/>
                </a:solidFill>
                <a:effectLst/>
                <a:latin typeface="Calibri" panose="020F0502020204030204" pitchFamily="34" charset="0"/>
                <a:ea typeface="+mn-ea"/>
                <a:cs typeface="Calibri" panose="020F0502020204030204" pitchFamily="34" charset="0"/>
              </a:rPr>
              <a:t>Leia com os participantes o seguinte cenário: </a:t>
            </a:r>
          </a:p>
          <a:p>
            <a:pPr algn="just">
              <a:lnSpc>
                <a:spcPct val="115000"/>
              </a:lnSpc>
              <a:spcAft>
                <a:spcPts val="1002"/>
              </a:spcAft>
            </a:pPr>
            <a:r>
              <a:rPr lang="pt" b="1" dirty="0">
                <a:latin typeface="Calibri" panose="020F0502020204030204" pitchFamily="34" charset="0"/>
                <a:ea typeface="SimSun" panose="02010600030101010101" pitchFamily="2" charset="-122"/>
                <a:cs typeface="Arial" panose="020B0604020202020204" pitchFamily="34" charset="0"/>
              </a:rPr>
              <a:t>A história de </a:t>
            </a:r>
            <a:r>
              <a:rPr lang="pt-BR" b="1" dirty="0">
                <a:latin typeface="Calibri" panose="020F0502020204030204" pitchFamily="34" charset="0"/>
                <a:ea typeface="SimSun" panose="02010600030101010101" pitchFamily="2" charset="-122"/>
                <a:cs typeface="Arial" panose="020B0604020202020204" pitchFamily="34" charset="0"/>
              </a:rPr>
              <a:t>Sônia</a:t>
            </a:r>
            <a:endParaRPr lang="en-CH">
              <a:latin typeface="Calibri" panose="020F0502020204030204" pitchFamily="34" charset="0"/>
              <a:ea typeface="SimSun" panose="02010600030101010101" pitchFamily="2" charset="-122"/>
              <a:cs typeface="Arial" panose="020B0604020202020204" pitchFamily="34" charset="0"/>
            </a:endParaRPr>
          </a:p>
          <a:p>
            <a:r>
              <a:rPr lang="pt-BR" dirty="0">
                <a:effectLst/>
                <a:latin typeface="Calibri" panose="020F0502020204030204" pitchFamily="34" charset="0"/>
              </a:rPr>
              <a:t>Certa manhã, uma jovem chamada Sônia é levada ao serviço local de saúde mental. Ela tentou o suicídio pulando de uma ponte, mas policiais estavam presentes no local e a impediram. Sônia diz ao funcionário de saúde mental que ela ainda quer acabar com sua vida. Ela não quer nenhum tratamento e pede permissão para voltar para casa, onde mora sozinha. Sônia não tem um planejamento ou diretiva antecipada.</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114</a:t>
            </a:fld>
            <a:endParaRPr lang="en-GB"/>
          </a:p>
        </p:txBody>
      </p:sp>
    </p:spTree>
    <p:extLst>
      <p:ext uri="{BB962C8B-B14F-4D97-AF65-F5344CB8AC3E}">
        <p14:creationId xmlns:p14="http://schemas.microsoft.com/office/powerpoint/2010/main" val="6646165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lgn="just">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 seguinte pergunta aos participantes:</a:t>
            </a:r>
            <a:endParaRPr lang="en-CH"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601"/>
              </a:spcAft>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Você poderia sugerir ações positivas que poderiam ser tomadas na situação acima para apoiar </a:t>
            </a:r>
            <a:r>
              <a:rPr lang="pt-BR" b="1" dirty="0">
                <a:latin typeface="Calibri" panose="020F0502020204030204" pitchFamily="34" charset="0"/>
                <a:ea typeface="SimSun" panose="02010600030101010101" pitchFamily="2" charset="-122"/>
                <a:cs typeface="Arial" panose="020B0604020202020204" pitchFamily="34" charset="0"/>
              </a:rPr>
              <a:t>Sônia </a:t>
            </a:r>
            <a:r>
              <a:rPr lang="pt" b="1" dirty="0">
                <a:latin typeface="Calibri" panose="020F0502020204030204" pitchFamily="34" charset="0"/>
                <a:ea typeface="SimSun" panose="02010600030101010101" pitchFamily="2" charset="-122"/>
                <a:cs typeface="Arial" panose="020B0604020202020204" pitchFamily="34" charset="0"/>
              </a:rPr>
              <a:t>e evitar o uso de </a:t>
            </a:r>
            <a:r>
              <a:rPr lang="pt-BR" b="1" dirty="0">
                <a:latin typeface="Calibri" panose="020F0502020204030204" pitchFamily="34" charset="0"/>
                <a:ea typeface="SimSun" panose="02010600030101010101" pitchFamily="2" charset="-122"/>
                <a:cs typeface="Arial" panose="020B0604020202020204" pitchFamily="34" charset="0"/>
              </a:rPr>
              <a:t>internação</a:t>
            </a:r>
            <a:r>
              <a:rPr lang="pt" b="1" dirty="0">
                <a:latin typeface="Calibri" panose="020F0502020204030204" pitchFamily="34" charset="0"/>
                <a:ea typeface="SimSun" panose="02010600030101010101" pitchFamily="2" charset="-122"/>
                <a:cs typeface="Arial" panose="020B0604020202020204" pitchFamily="34" charset="0"/>
              </a:rPr>
              <a:t> e/ou tratamento involuntário?</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Algumas respostas possíveis do grupo podem incluir:</a:t>
            </a:r>
            <a:endParaRPr lang="pt-BR"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Alguém poderia perguntar a Sônia sobre o que ela acredita que lhe ajudará a se sentir melhor e se há um lugar seguro onde ela gostaria de receber apoio. </a:t>
            </a: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 equipe deveria tentar entender por que ela quer se suicidar. </a:t>
            </a: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Deveriam ajudá-la a identificar pessoas em quem ela confia e que poderiam ficar com ela. </a:t>
            </a: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poderia ter a oportunidade de conversar com um colaborador de apoio entre pares treinado se não puder identificar ninguém de sua confiança. </a:t>
            </a: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Alguém poderia tentar entender por que ela não quer tratamento, e se ela não quer um tipo específico de tratamento ou recusa todos os tratamentos. </a:t>
            </a: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As pessoas poderiam sugerir a ela que é melhor não ficar sozinha no momento (o que pode significar ficar em um lugar que não seja a casa dela, que seja seguro e onde não estivesse sozinha – por exemplo, na casa de um parente de confiança). </a:t>
            </a: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As pessoas poderiam perguntar a Sônia se ela deseja receber atendimento domiciliar ou acessar serviços de apoio na sua comunidade durante o dia, ou se deseja ficar alguns dias no próprio serviço, onde pode receber cuidados e apoio. </a:t>
            </a: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 fim de evitar que essa situação aconteça novamente, Sônia poderia ser encorajada, em um momento adequado após a crise, a preparar um planejamento/diretiva antecipado/a para ajudar e orientar os demais a apoiá-la se uma situação semelhante ocorrer no futuro.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115</a:t>
            </a:fld>
            <a:endParaRPr lang="en-GB"/>
          </a:p>
        </p:txBody>
      </p:sp>
    </p:spTree>
    <p:extLst>
      <p:ext uri="{BB962C8B-B14F-4D97-AF65-F5344CB8AC3E}">
        <p14:creationId xmlns:p14="http://schemas.microsoft.com/office/powerpoint/2010/main" val="23764550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1"/>
            <a:ext cx="5447030" cy="6158826"/>
          </a:xfrm>
        </p:spPr>
        <p:txBody>
          <a:bodyPr/>
          <a:lstStyle/>
          <a:p>
            <a:pPr algn="just">
              <a:lnSpc>
                <a:spcPct val="115000"/>
              </a:lnSpc>
              <a:spcAft>
                <a:spcPts val="601"/>
              </a:spcAf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Prossiga com essa discussão compartilhando com os participantes o seguinte desfecho da história de Sônia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BR" b="1" dirty="0">
                <a:latin typeface="Calibri" panose="020F0502020204030204" pitchFamily="34" charset="0"/>
                <a:ea typeface="SimSun" panose="02010600030101010101" pitchFamily="2" charset="-122"/>
                <a:cs typeface="Arial" panose="020B0604020202020204" pitchFamily="34" charset="0"/>
              </a:rPr>
              <a:t>Cenário – A história de Sônia – Um desfecho positivo</a:t>
            </a:r>
          </a:p>
          <a:p>
            <a:r>
              <a:rPr lang="pt-BR" dirty="0">
                <a:effectLst/>
                <a:latin typeface="Calibri" panose="020F0502020204030204" pitchFamily="34" charset="0"/>
              </a:rPr>
              <a:t>No serviço, a enfermeira encarregada pergunta à Sônia o que a ajudaria no momento. Sônia diz que ter sua irmã para conversar sobre sua angústia a faria sentir-se mais segura. </a:t>
            </a:r>
          </a:p>
          <a:p>
            <a:r>
              <a:rPr lang="pt-BR" dirty="0">
                <a:effectLst/>
                <a:latin typeface="Calibri" panose="020F0502020204030204" pitchFamily="34" charset="0"/>
              </a:rPr>
              <a:t>Sônia também explica que acabou de perder seu emprego e se sente desesperada sobre como ela pode se sustentar no futuro. A enfermeira diz que, se Sônia estiver disposta, trabalhará com ela durante as próximas semanas para encontrar uma solução para este problema e explorar diferentes opções e recursos para assistência financeira e para encontrar outro emprego. A irmã de Sônia diz que ela pode morar com ela até que se sinta melhor. </a:t>
            </a:r>
          </a:p>
          <a:p>
            <a:r>
              <a:rPr lang="pt-BR" dirty="0">
                <a:effectLst/>
                <a:latin typeface="Calibri" panose="020F0502020204030204" pitchFamily="34" charset="0"/>
              </a:rPr>
              <a:t>A enfermeira também propõe à Sônia que ela possa visitar o serviço de saúde mental duas ou mais vezes por semana para receber aconselhamento e discutir outras opções de cuidados e apoio. </a:t>
            </a:r>
          </a:p>
          <a:p>
            <a:r>
              <a:rPr lang="pt-BR" dirty="0">
                <a:effectLst/>
                <a:latin typeface="Calibri" panose="020F0502020204030204" pitchFamily="34" charset="0"/>
              </a:rPr>
              <a:t>Na semana seguinte, Sônia relata que se sente ouvida, protegida e apoiada agora e está segura de que está recebendo o apoio que precisa e quer de sua irmã e equipe. Ela também continua explorando outros serviços e apoios que estão disponíveis para ela na comunidade.</a:t>
            </a:r>
          </a:p>
          <a:p>
            <a:pPr>
              <a:lnSpc>
                <a:spcPct val="115000"/>
              </a:lnSpc>
              <a:spcAft>
                <a:spcPts val="601"/>
              </a:spcAft>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116</a:t>
            </a:fld>
            <a:endParaRPr lang="en-GB"/>
          </a:p>
        </p:txBody>
      </p:sp>
    </p:spTree>
    <p:extLst>
      <p:ext uri="{BB962C8B-B14F-4D97-AF65-F5344CB8AC3E}">
        <p14:creationId xmlns:p14="http://schemas.microsoft.com/office/powerpoint/2010/main" val="42742918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Após analisar esse relato de caso, pergunte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pt-BR" b="1" dirty="0">
                <a:latin typeface="Calibri" panose="020F0502020204030204" pitchFamily="34" charset="0"/>
                <a:ea typeface="SimSun" panose="02010600030101010101" pitchFamily="2" charset="-122"/>
                <a:cs typeface="Arial" panose="020B0604020202020204" pitchFamily="34" charset="0"/>
              </a:rPr>
              <a:t>Qual a sua opinião sobre o apoio que Sônia recebeu neste caso?</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É importante possibilitar que os participantes compartilhem abertamente suas opiniões e potenciais preocupações sobre esse cenário. Os familiares, os profissionais de saúde mental e de outras áreas podem estar preocupados com a segurança da pessoa. Os profissionais também podem manifestar preocupações em termos de responsabilidade caso não recorreram a medidas coercitivas, como internação e tratamento involuntários. </a:t>
            </a:r>
          </a:p>
          <a:p>
            <a:pPr algn="just">
              <a:lnSpc>
                <a:spcPct val="115000"/>
              </a:lnSpc>
              <a:spcAft>
                <a:spcPts val="1002"/>
              </a:spcAft>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117</a:t>
            </a:fld>
            <a:endParaRPr lang="en-GB"/>
          </a:p>
        </p:txBody>
      </p:sp>
    </p:spTree>
    <p:extLst>
      <p:ext uri="{BB962C8B-B14F-4D97-AF65-F5344CB8AC3E}">
        <p14:creationId xmlns:p14="http://schemas.microsoft.com/office/powerpoint/2010/main" val="37506476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1"/>
            <a:ext cx="5447030" cy="6158826"/>
          </a:xfrm>
        </p:spPr>
        <p:txBody>
          <a:bodyPr/>
          <a:lstStyle/>
          <a:p>
            <a:pPr algn="just">
              <a:lnSpc>
                <a:spcPct val="115000"/>
              </a:lnSpc>
              <a:spcAft>
                <a:spcPts val="601"/>
              </a:spcAf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Enfatize aos participantes que</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pt" dirty="0">
              <a:latin typeface="Calibri" panose="020F0502020204030204" pitchFamily="34" charset="0"/>
              <a:ea typeface="MS Mincho" panose="02020609040205080304" pitchFamily="49" charset="-128"/>
              <a:cs typeface="Arial" panose="020B0604020202020204" pitchFamily="34" charset="0"/>
            </a:endParaRPr>
          </a:p>
          <a:p>
            <a:pPr marL="171707" indent="-171707"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Em uma situação como essa, a pessoa não deve ser mandada para casa sem qualquer proposta de apoio. </a:t>
            </a:r>
          </a:p>
          <a:p>
            <a:pPr marL="171707" indent="-171707"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Deve-se oferecer opções de apoio que respeitem os direitos da pessoa, incluindo o seu direito à capacidade legal e à liberdade e segurança. </a:t>
            </a:r>
          </a:p>
          <a:p>
            <a:pPr marL="171707" indent="-171707"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Isso pode incluir, por exemplo, o apoio de alguém em quem a pessoa confie, que possa ficar com ela ou verificar como ela está regularmente. </a:t>
            </a:r>
          </a:p>
          <a:p>
            <a:pPr marL="171707" indent="-171707"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Isso pode significar ouvir a pessoa e às vezes pensar de forma criativa e “fora da caixa”. Isso é extremamente importante, porque a coerção é contraproducente e prejudicial à pessoa. </a:t>
            </a:r>
          </a:p>
          <a:p>
            <a:pPr marL="171707" indent="-171707"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Também é importante observar que as diretivas antecipadas podem proporcionar um quadro útil para garantir as escolhas, desejos e preferências das pessoas em situações de grande sofrimento emocional. </a:t>
            </a:r>
          </a:p>
          <a:p>
            <a:pPr marL="171707" indent="-171707"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Se alguém prefere ser internado e tratado em um determinado ponto no futuro e sob certas circunstâncias (incluindo contra a sua vontade) naquele momento específico, deve ser capaz de declarar isso na forma de uma diretiva antecipada, e essa diretiva deve ser respeitada. Esses tipos de provisão em diretivas antecipadas são chamados de “cláusulas de Ulisses” em algumas jurisdições. </a:t>
            </a:r>
          </a:p>
          <a:p>
            <a:pPr marL="171707" indent="-171707" algn="just">
              <a:lnSpc>
                <a:spcPct val="115000"/>
              </a:lnSpc>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Entretanto, isso não deve impedir que se façam todos os esforços para oferecer opções não coercitivas às pessoas. </a:t>
            </a:r>
          </a:p>
          <a:p>
            <a:pPr marL="171707" indent="-171707" algn="just">
              <a:lnSpc>
                <a:spcPct val="115000"/>
              </a:lnSpc>
              <a:buFont typeface="Arial" panose="020B0604020202020204" pitchFamily="34" charset="0"/>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118</a:t>
            </a:fld>
            <a:endParaRPr lang="en-GB"/>
          </a:p>
        </p:txBody>
      </p:sp>
    </p:spTree>
    <p:extLst>
      <p:ext uri="{BB962C8B-B14F-4D97-AF65-F5344CB8AC3E}">
        <p14:creationId xmlns:p14="http://schemas.microsoft.com/office/powerpoint/2010/main" val="38402893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Após este exercício, mostre aos participantes o seguinte vídeo:</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b="1" dirty="0">
                <a:latin typeface="Calibri" panose="020F0502020204030204" pitchFamily="34" charset="0"/>
                <a:ea typeface="SimSun" panose="02010600030101010101" pitchFamily="2" charset="-122"/>
                <a:cs typeface="Arial" panose="020B0604020202020204" pitchFamily="34" charset="0"/>
              </a:rPr>
              <a:t>Neil </a:t>
            </a:r>
            <a:r>
              <a:rPr lang="pt" b="1" dirty="0" err="1">
                <a:latin typeface="Calibri" panose="020F0502020204030204" pitchFamily="34" charset="0"/>
                <a:ea typeface="SimSun" panose="02010600030101010101" pitchFamily="2" charset="-122"/>
                <a:cs typeface="Arial" panose="020B0604020202020204" pitchFamily="34" charset="0"/>
              </a:rPr>
              <a:t>Laybourn</a:t>
            </a:r>
            <a:r>
              <a:rPr lang="pt" b="1" dirty="0">
                <a:latin typeface="Calibri" panose="020F0502020204030204" pitchFamily="34" charset="0"/>
                <a:ea typeface="SimSun" panose="02010600030101010101" pitchFamily="2" charset="-122"/>
                <a:cs typeface="Arial" panose="020B0604020202020204" pitchFamily="34" charset="0"/>
              </a:rPr>
              <a:t> </a:t>
            </a:r>
            <a:r>
              <a:rPr lang="pt" b="1" dirty="0" err="1">
                <a:latin typeface="Calibri" panose="020F0502020204030204" pitchFamily="34" charset="0"/>
                <a:ea typeface="SimSun" panose="02010600030101010101" pitchFamily="2" charset="-122"/>
                <a:cs typeface="Arial" panose="020B0604020202020204" pitchFamily="34" charset="0"/>
              </a:rPr>
              <a:t>and</a:t>
            </a:r>
            <a:r>
              <a:rPr lang="pt" b="1" dirty="0">
                <a:latin typeface="Calibri" panose="020F0502020204030204" pitchFamily="34" charset="0"/>
                <a:ea typeface="SimSun" panose="02010600030101010101" pitchFamily="2" charset="-122"/>
                <a:cs typeface="Arial" panose="020B0604020202020204" pitchFamily="34" charset="0"/>
              </a:rPr>
              <a:t> Jonny Benjamin </a:t>
            </a:r>
            <a:r>
              <a:rPr lang="pt-BR" b="1" dirty="0" err="1">
                <a:latin typeface="Calibri" panose="020F0502020204030204" pitchFamily="34" charset="0"/>
                <a:ea typeface="SimSun" panose="02010600030101010101" pitchFamily="2" charset="-122"/>
                <a:cs typeface="Arial" panose="020B0604020202020204" pitchFamily="34" charset="0"/>
              </a:rPr>
              <a:t>discuss</a:t>
            </a:r>
            <a:r>
              <a:rPr lang="pt-BR" b="1" dirty="0">
                <a:latin typeface="Calibri" panose="020F0502020204030204" pitchFamily="34" charset="0"/>
                <a:ea typeface="SimSun" panose="02010600030101010101" pitchFamily="2" charset="-122"/>
                <a:cs typeface="Arial" panose="020B0604020202020204" pitchFamily="34" charset="0"/>
              </a:rPr>
              <a:t> mental </a:t>
            </a:r>
            <a:r>
              <a:rPr lang="pt-BR" b="1" dirty="0" err="1">
                <a:latin typeface="Calibri" panose="020F0502020204030204" pitchFamily="34" charset="0"/>
                <a:ea typeface="SimSun" panose="02010600030101010101" pitchFamily="2" charset="-122"/>
                <a:cs typeface="Arial" panose="020B0604020202020204" pitchFamily="34" charset="0"/>
              </a:rPr>
              <a:t>health</a:t>
            </a:r>
            <a:r>
              <a:rPr lang="pt-BR" b="1" dirty="0">
                <a:latin typeface="Calibri" panose="020F0502020204030204" pitchFamily="34" charset="0"/>
                <a:ea typeface="SimSun" panose="02010600030101010101" pitchFamily="2" charset="-122"/>
                <a:cs typeface="Arial" panose="020B0604020202020204" pitchFamily="34" charset="0"/>
              </a:rPr>
              <a:t> </a:t>
            </a:r>
            <a:r>
              <a:rPr lang="pt" b="1" dirty="0">
                <a:latin typeface="Calibri" panose="020F0502020204030204" pitchFamily="34" charset="0"/>
                <a:ea typeface="SimSun" panose="02010600030101010101" pitchFamily="2" charset="-122"/>
                <a:cs typeface="Arial" panose="020B0604020202020204" pitchFamily="34" charset="0"/>
              </a:rPr>
              <a:t>(2:43 min.) </a:t>
            </a:r>
            <a:r>
              <a:rPr lang="pt" b="1" u="sng" dirty="0">
                <a:solidFill>
                  <a:srgbClr val="000000"/>
                </a:solidFill>
                <a:latin typeface="Calibri" panose="020F0502020204030204" pitchFamily="34" charset="0"/>
                <a:ea typeface="SimSun" panose="02010600030101010101" pitchFamily="2" charset="-122"/>
                <a:cs typeface="Arial" panose="020B0604020202020204" pitchFamily="34" charset="0"/>
              </a:rPr>
              <a:t>, https://</a:t>
            </a:r>
            <a:r>
              <a:rPr lang="pt" b="1" u="sng" dirty="0" err="1">
                <a:solidFill>
                  <a:srgbClr val="000000"/>
                </a:solidFill>
                <a:latin typeface="Calibri" panose="020F0502020204030204" pitchFamily="34" charset="0"/>
                <a:ea typeface="SimSun" panose="02010600030101010101" pitchFamily="2" charset="-122"/>
                <a:cs typeface="Arial" panose="020B0604020202020204" pitchFamily="34" charset="0"/>
              </a:rPr>
              <a:t>youtu.be</a:t>
            </a:r>
            <a:r>
              <a:rPr lang="pt" b="1" u="sng" dirty="0">
                <a:solidFill>
                  <a:srgbClr val="000000"/>
                </a:solidFill>
                <a:latin typeface="Calibri" panose="020F0502020204030204" pitchFamily="34" charset="0"/>
                <a:ea typeface="SimSun" panose="02010600030101010101" pitchFamily="2" charset="-122"/>
                <a:cs typeface="Arial" panose="020B0604020202020204" pitchFamily="34" charset="0"/>
              </a:rPr>
              <a:t> / </a:t>
            </a:r>
            <a:r>
              <a:rPr lang="pt" b="1" u="sng" dirty="0" err="1">
                <a:solidFill>
                  <a:srgbClr val="000000"/>
                </a:solidFill>
                <a:latin typeface="Calibri" panose="020F0502020204030204" pitchFamily="34" charset="0"/>
                <a:ea typeface="SimSun" panose="02010600030101010101" pitchFamily="2" charset="-122"/>
                <a:cs typeface="Arial" panose="020B0604020202020204" pitchFamily="34" charset="0"/>
              </a:rPr>
              <a:t>GTURfplghls</a:t>
            </a:r>
            <a:r>
              <a:rPr lang="pt" b="1" u="sng"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acesso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em 9 de abril de 2019).</a:t>
            </a:r>
            <a:endParaRPr lang="en-CH">
              <a:latin typeface="Calibri" panose="020F0502020204030204" pitchFamily="34" charset="0"/>
              <a:ea typeface="SimSun"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dirty="0">
                <a:effectLst/>
                <a:latin typeface="Calibri" panose="020F0502020204030204" pitchFamily="34" charset="0"/>
              </a:rPr>
              <a:t>O vídeo explica como Neil </a:t>
            </a:r>
            <a:r>
              <a:rPr lang="pt-BR" dirty="0" err="1">
                <a:effectLst/>
                <a:latin typeface="Calibri" panose="020F0502020204030204" pitchFamily="34" charset="0"/>
              </a:rPr>
              <a:t>Laybourn</a:t>
            </a:r>
            <a:r>
              <a:rPr lang="pt-BR" dirty="0">
                <a:effectLst/>
                <a:latin typeface="Calibri" panose="020F0502020204030204" pitchFamily="34" charset="0"/>
              </a:rPr>
              <a:t>, um transeunte, impediu que Jonny Benjamin se jogasse de uma ponte simplesmente conversando com ele e ouvindo-o.</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119</a:t>
            </a:fld>
            <a:endParaRPr lang="en-GB"/>
          </a:p>
        </p:txBody>
      </p:sp>
    </p:spTree>
    <p:extLst>
      <p:ext uri="{BB962C8B-B14F-4D97-AF65-F5344CB8AC3E}">
        <p14:creationId xmlns:p14="http://schemas.microsoft.com/office/powerpoint/2010/main" val="163298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b="1" u="sng" dirty="0">
                <a:latin typeface="Calibri" panose="020F0502020204030204" pitchFamily="34" charset="0"/>
                <a:ea typeface="SimSun" panose="02010600030101010101" pitchFamily="2" charset="-122"/>
                <a:cs typeface="Arial" panose="020B0604020202020204" pitchFamily="34" charset="0"/>
              </a:rPr>
              <a:t>1. </a:t>
            </a:r>
            <a:r>
              <a:rPr lang="pt-BR" b="1" u="sng" dirty="0">
                <a:latin typeface="Calibri" panose="020F0502020204030204" pitchFamily="34" charset="0"/>
                <a:ea typeface="SimSun" panose="02010600030101010101" pitchFamily="2" charset="-122"/>
                <a:cs typeface="Arial" panose="020B0604020202020204" pitchFamily="34" charset="0"/>
              </a:rPr>
              <a:t>Apresentação: O direito à capacidade legal (2), (3) (1 hora e 30 minutos)</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pt-BR" dirty="0">
                <a:latin typeface="Calibri" panose="020F0502020204030204" pitchFamily="34" charset="0"/>
                <a:ea typeface="SimSun" panose="02010600030101010101" pitchFamily="2" charset="-122"/>
                <a:cs typeface="Arial" panose="020B0604020202020204" pitchFamily="34" charset="0"/>
              </a:rPr>
              <a:t>O direito à capacidade legal é garantido pelo Artigo 12 da CDPD.</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aos participantes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que peguem suas cópias da CDPD (Anexo 2)</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a:t>
            </a:fld>
            <a:endParaRPr lang="en-GB"/>
          </a:p>
        </p:txBody>
      </p:sp>
    </p:spTree>
    <p:extLst>
      <p:ext uri="{BB962C8B-B14F-4D97-AF65-F5344CB8AC3E}">
        <p14:creationId xmlns:p14="http://schemas.microsoft.com/office/powerpoint/2010/main" val="41814263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 b="1" i="1" dirty="0">
                <a:latin typeface="Calibri" panose="020F0502020204030204" pitchFamily="34" charset="0"/>
                <a:ea typeface="SimSun" panose="02010600030101010101" pitchFamily="2" charset="-122"/>
                <a:cs typeface="Arial" panose="020B0604020202020204" pitchFamily="34" charset="0"/>
              </a:rPr>
              <a:t>Concluindo o treinamento (5 min.)</a:t>
            </a:r>
            <a:endParaRPr lang="en-CH">
              <a:latin typeface="Calibri" panose="020F0502020204030204" pitchFamily="34" charset="0"/>
              <a:ea typeface="SimSun" panose="02010600030101010101" pitchFamily="2" charset="-122"/>
              <a:cs typeface="Arial" panose="020B0604020202020204" pitchFamily="34" charset="0"/>
            </a:endParaRPr>
          </a:p>
          <a:p>
            <a:r>
              <a:rPr lang="pt" dirty="0">
                <a:solidFill>
                  <a:srgbClr val="4F81BD"/>
                </a:solidFill>
              </a:rPr>
              <a:t> </a:t>
            </a:r>
            <a:endParaRPr lang="en-CH"/>
          </a:p>
          <a:p>
            <a:r>
              <a:rPr lang="pt" dirty="0">
                <a:solidFill>
                  <a:srgbClr val="4F81BD"/>
                </a:solidFill>
              </a:rPr>
              <a:t>Para concluir esta sessão, pergunte aos participantes:</a:t>
            </a:r>
            <a:endParaRPr lang="en-CH"/>
          </a:p>
          <a:p>
            <a:r>
              <a:rPr lang="pt" dirty="0"/>
              <a:t> </a:t>
            </a:r>
            <a:endParaRPr lang="en-CH"/>
          </a:p>
          <a:p>
            <a:pPr marL="171707" indent="-171707">
              <a:buFont typeface="Arial" panose="020B0604020202020204" pitchFamily="34" charset="0"/>
              <a:buChar char="•"/>
            </a:pPr>
            <a:r>
              <a:rPr lang="pt-BR" dirty="0"/>
              <a:t>Quais foram os pontos principais que você aprendeu com esta sessão?</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120</a:t>
            </a:fld>
            <a:endParaRPr lang="en-GB"/>
          </a:p>
        </p:txBody>
      </p:sp>
    </p:spTree>
    <p:extLst>
      <p:ext uri="{BB962C8B-B14F-4D97-AF65-F5344CB8AC3E}">
        <p14:creationId xmlns:p14="http://schemas.microsoft.com/office/powerpoint/2010/main" val="18705360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1"/>
              </a:spcAft>
            </a:pPr>
            <a:r>
              <a:rPr lang="pt" dirty="0">
                <a:solidFill>
                  <a:srgbClr val="4F81BD"/>
                </a:solidFill>
              </a:rPr>
              <a:t>Acompanhe a discussão com estas mensagens da sessão de hoje.</a:t>
            </a:r>
            <a:endParaRPr lang="en-CH"/>
          </a:p>
          <a:p>
            <a:pPr marL="228943" indent="-228943">
              <a:spcAft>
                <a:spcPts val="601"/>
              </a:spcAft>
              <a:buFont typeface="Symbol" panose="05050102010706020507" pitchFamily="18" charset="2"/>
              <a:buChar char=""/>
            </a:pPr>
            <a:r>
              <a:rPr lang="pt" dirty="0"/>
              <a:t>Todos têm direito à </a:t>
            </a:r>
            <a:r>
              <a:rPr lang="pt-BR" dirty="0"/>
              <a:t>capacidade legal</a:t>
            </a:r>
            <a:r>
              <a:rPr lang="pt" dirty="0"/>
              <a:t> e a tomar decisões relativas a todos os aspetos da vida.</a:t>
            </a:r>
            <a:endParaRPr lang="en-CH"/>
          </a:p>
          <a:p>
            <a:pPr marL="228943" indent="-228943">
              <a:spcAft>
                <a:spcPts val="601"/>
              </a:spcAft>
              <a:buFont typeface="Symbol" panose="05050102010706020507" pitchFamily="18" charset="2"/>
              <a:buChar char=""/>
            </a:pPr>
            <a:r>
              <a:rPr lang="pt" dirty="0"/>
              <a:t>Suposições negativas, estigmas e estereótipos sobre pessoas com deficiências psicossociais, intelectuais ou cognitivas devem ser reconhecidos, desafiados e mudados.</a:t>
            </a:r>
          </a:p>
          <a:p>
            <a:pPr marL="228943" indent="-228943">
              <a:spcAft>
                <a:spcPts val="601"/>
              </a:spcAft>
              <a:buFont typeface="Symbol" panose="05050102010706020507" pitchFamily="18" charset="2"/>
              <a:buChar char=""/>
            </a:pPr>
            <a:r>
              <a:rPr lang="pt" dirty="0"/>
              <a:t>As pessoas PODEM tomar decisões sobre todos os aspectos de suas vidas (inclusive sobre seu tratamento, onde morar e seus assuntos financeiros e pessoais).</a:t>
            </a:r>
            <a:endParaRPr lang="en-CH"/>
          </a:p>
          <a:p>
            <a:pPr marL="228943" indent="-228943">
              <a:spcAft>
                <a:spcPts val="601"/>
              </a:spcAft>
              <a:buFont typeface="Symbol" panose="05050102010706020507" pitchFamily="18" charset="2"/>
              <a:buChar char=""/>
            </a:pPr>
            <a:r>
              <a:rPr lang="pt" dirty="0"/>
              <a:t>Planos de tratamento e recuperação, respeito ao consentimento informado, tomada de decisão apoiada e planejamento antecipado são medidas importantes para garantir que as pessoas sejam capazes de exercer seu direito à </a:t>
            </a:r>
            <a:r>
              <a:rPr lang="pt-BR" dirty="0"/>
              <a:t>capacidade legal</a:t>
            </a:r>
            <a:r>
              <a:rPr lang="pt" dirty="0"/>
              <a:t> em igualdade de condições com as demais.</a:t>
            </a:r>
            <a:endParaRPr lang="en-CH"/>
          </a:p>
          <a:p>
            <a:pPr marL="228943" indent="-228943">
              <a:spcAft>
                <a:spcPts val="601"/>
              </a:spcAft>
              <a:buFont typeface="Symbol" panose="05050102010706020507" pitchFamily="18" charset="2"/>
              <a:buChar char=""/>
            </a:pPr>
            <a:r>
              <a:rPr lang="pt" dirty="0"/>
              <a:t>Pessoas com deficiências psicossociais, intelectuais e cognitivas têm o direito de não serem detidas em serviços sociais e de saúde mental.</a:t>
            </a:r>
            <a:endParaRPr lang="en-CH"/>
          </a:p>
          <a:p>
            <a:pPr marL="228943" indent="-228943">
              <a:spcAft>
                <a:spcPts val="601"/>
              </a:spcAft>
              <a:buFont typeface="Symbol" panose="05050102010706020507" pitchFamily="18" charset="2"/>
              <a:buChar char=""/>
            </a:pPr>
            <a:r>
              <a:rPr lang="pt" dirty="0"/>
              <a:t>Eles têm o direito de não serem tratados sem o seu consentimento.</a:t>
            </a:r>
            <a:endParaRPr lang="en-CH"/>
          </a:p>
          <a:p>
            <a:pPr marL="228943" indent="-228943">
              <a:spcAft>
                <a:spcPts val="601"/>
              </a:spcAft>
              <a:buFont typeface="Symbol" panose="05050102010706020507" pitchFamily="18" charset="2"/>
              <a:buChar char=""/>
            </a:pPr>
            <a:r>
              <a:rPr lang="pt" dirty="0"/>
              <a:t>A coerção é prejudicial ao bem-estar das pessoas e alternativas devem sempre ser buscadas.</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121</a:t>
            </a:fld>
            <a:endParaRPr lang="en-GB"/>
          </a:p>
        </p:txBody>
      </p:sp>
    </p:spTree>
    <p:extLst>
      <p:ext uri="{BB962C8B-B14F-4D97-AF65-F5344CB8AC3E}">
        <p14:creationId xmlns:p14="http://schemas.microsoft.com/office/powerpoint/2010/main" val="202879723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122</a:t>
            </a:fld>
            <a:endParaRPr lang="en-GB"/>
          </a:p>
        </p:txBody>
      </p:sp>
      <p:sp>
        <p:nvSpPr>
          <p:cNvPr id="6" name="Notes Placeholder 2">
            <a:extLst>
              <a:ext uri="{FF2B5EF4-FFF2-40B4-BE49-F238E27FC236}">
                <a16:creationId xmlns:a16="http://schemas.microsoft.com/office/drawing/2014/main" id="{FA9689D5-850B-CD48-904B-BCAB9FA9157E}"/>
              </a:ext>
            </a:extLst>
          </p:cNvPr>
          <p:cNvSpPr txBox="1">
            <a:spLocks/>
          </p:cNvSpPr>
          <p:nvPr/>
        </p:nvSpPr>
        <p:spPr>
          <a:xfrm>
            <a:off x="468313" y="408432"/>
            <a:ext cx="5872161" cy="9442155"/>
          </a:xfrm>
          <a:prstGeom prst="rect">
            <a:avLst/>
          </a:prstGeom>
        </p:spPr>
        <p:txBody>
          <a:bodyPr vert="horz" lIns="95705" tIns="47853" rIns="95705" bIns="47853" rtlCol="0"/>
          <a:lst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pt" sz="1100" b="1" dirty="0"/>
              <a:t>Conceitualização</a:t>
            </a:r>
          </a:p>
          <a:p>
            <a:r>
              <a:rPr lang="pt" sz="1100" dirty="0"/>
              <a:t>Michelle Funk (Coordenadora) e Natalie Drew Bold (Responsável Técnica) Política de Saúde Mental e Desenvolvimento de Serviços, Departamento de Saúde Mental e Abuso de Substâncias (OMS, Genebra)</a:t>
            </a:r>
          </a:p>
          <a:p>
            <a:endParaRPr lang="en-US" sz="1100" dirty="0"/>
          </a:p>
          <a:p>
            <a:r>
              <a:rPr lang="pt" sz="1100" b="1" dirty="0"/>
              <a:t>Equipe de redação e editorial</a:t>
            </a:r>
          </a:p>
          <a:p>
            <a:r>
              <a:rPr lang="pt" sz="1100" dirty="0"/>
              <a:t>Dra. Michelle Funk, (OMS, Genebra), Natalie Drew Bold (OMS, Genebra); Marie </a:t>
            </a:r>
            <a:r>
              <a:rPr lang="pt" sz="1100" dirty="0" err="1"/>
              <a:t>Baudel</a:t>
            </a:r>
            <a:r>
              <a:rPr lang="pt" sz="1100" dirty="0"/>
              <a:t>, Universidade de Nantes, França</a:t>
            </a:r>
          </a:p>
          <a:p>
            <a:endParaRPr lang="en-US" sz="1100" dirty="0"/>
          </a:p>
          <a:p>
            <a:r>
              <a:rPr lang="pt" sz="1100" b="1" dirty="0"/>
              <a:t>Principais especialistas internacionais</a:t>
            </a:r>
          </a:p>
          <a:p>
            <a:r>
              <a:rPr lang="pt" sz="1100" dirty="0"/>
              <a:t>Celia Brown, </a:t>
            </a:r>
            <a:r>
              <a:rPr lang="pt" sz="1100" dirty="0" err="1"/>
              <a:t>MindFreedom</a:t>
            </a:r>
            <a:r>
              <a:rPr lang="pt" sz="1100" dirty="0"/>
              <a:t> </a:t>
            </a:r>
            <a:r>
              <a:rPr lang="pt" sz="1100" dirty="0" err="1"/>
              <a:t>International</a:t>
            </a:r>
            <a:r>
              <a:rPr lang="pt" sz="1100" dirty="0"/>
              <a:t>, (Estados Unidos da América); Mauro Giovanni Carta, Università </a:t>
            </a:r>
            <a:r>
              <a:rPr lang="pt" sz="1100" dirty="0" err="1"/>
              <a:t>degli</a:t>
            </a:r>
            <a:r>
              <a:rPr lang="pt" sz="1100" dirty="0"/>
              <a:t> </a:t>
            </a:r>
            <a:r>
              <a:rPr lang="pt" sz="1100" dirty="0" err="1"/>
              <a:t>studi</a:t>
            </a:r>
            <a:r>
              <a:rPr lang="pt" sz="1100" dirty="0"/>
              <a:t> </a:t>
            </a:r>
            <a:r>
              <a:rPr lang="pt" sz="1100" dirty="0" err="1"/>
              <a:t>di</a:t>
            </a:r>
            <a:r>
              <a:rPr lang="pt" sz="1100" dirty="0"/>
              <a:t> Cagliari (Itália); </a:t>
            </a:r>
            <a:r>
              <a:rPr lang="pt" sz="1100" dirty="0" err="1"/>
              <a:t>Yeni</a:t>
            </a:r>
            <a:r>
              <a:rPr lang="pt" sz="1100" dirty="0"/>
              <a:t> Rosa </a:t>
            </a:r>
            <a:r>
              <a:rPr lang="pt" sz="1100" dirty="0" err="1"/>
              <a:t>Damayanti</a:t>
            </a:r>
            <a:r>
              <a:rPr lang="pt" sz="1100" dirty="0"/>
              <a:t>, </a:t>
            </a:r>
            <a:r>
              <a:rPr lang="pt" sz="1100" dirty="0" err="1"/>
              <a:t>Indonesia</a:t>
            </a:r>
            <a:r>
              <a:rPr lang="pt" sz="1100" dirty="0"/>
              <a:t> Mental Health </a:t>
            </a:r>
            <a:r>
              <a:rPr lang="pt" sz="1100" dirty="0" err="1"/>
              <a:t>Association</a:t>
            </a:r>
            <a:r>
              <a:rPr lang="pt" sz="1100" dirty="0"/>
              <a:t> (Indonésia); </a:t>
            </a:r>
            <a:r>
              <a:rPr lang="pt" sz="1100" dirty="0" err="1"/>
              <a:t>Sera</a:t>
            </a:r>
            <a:r>
              <a:rPr lang="pt" sz="1100" dirty="0"/>
              <a:t> </a:t>
            </a:r>
            <a:r>
              <a:rPr lang="pt" sz="1100" dirty="0" err="1"/>
              <a:t>Davidow</a:t>
            </a:r>
            <a:r>
              <a:rPr lang="pt" sz="1100" dirty="0"/>
              <a:t>, Western Mass Recovery Learning Community (Estados Unidos da América); Catalina </a:t>
            </a:r>
            <a:r>
              <a:rPr lang="pt" sz="1100" dirty="0" err="1"/>
              <a:t>Devandas</a:t>
            </a:r>
            <a:r>
              <a:rPr lang="pt" sz="1100" dirty="0"/>
              <a:t> Aguilar, Relatora Especial da ONU sobre os direitos das pessoas com deficiência (Suíça); Julian Eaton, CBM </a:t>
            </a:r>
            <a:r>
              <a:rPr lang="pt" sz="1100" dirty="0" err="1"/>
              <a:t>International</a:t>
            </a:r>
            <a:r>
              <a:rPr lang="pt" sz="1100" dirty="0"/>
              <a:t> e London </a:t>
            </a:r>
            <a:r>
              <a:rPr lang="pt" sz="1100" dirty="0" err="1"/>
              <a:t>School</a:t>
            </a:r>
            <a:r>
              <a:rPr lang="pt" sz="1100" dirty="0"/>
              <a:t> </a:t>
            </a:r>
            <a:r>
              <a:rPr lang="pt" sz="1100" dirty="0" err="1"/>
              <a:t>of</a:t>
            </a:r>
            <a:r>
              <a:rPr lang="pt" sz="1100" dirty="0"/>
              <a:t> </a:t>
            </a:r>
            <a:r>
              <a:rPr lang="pt" sz="1100" dirty="0" err="1"/>
              <a:t>Hygiene</a:t>
            </a:r>
            <a:r>
              <a:rPr lang="pt" sz="1100" dirty="0"/>
              <a:t> </a:t>
            </a:r>
            <a:r>
              <a:rPr lang="pt" sz="1100" dirty="0" err="1"/>
              <a:t>and</a:t>
            </a:r>
            <a:r>
              <a:rPr lang="pt" sz="1100" dirty="0"/>
              <a:t> Tropical Medicine (Reino Unido); Salam Gómez, World Network </a:t>
            </a:r>
            <a:r>
              <a:rPr lang="pt" sz="1100" dirty="0" err="1"/>
              <a:t>of</a:t>
            </a:r>
            <a:r>
              <a:rPr lang="pt" sz="1100" dirty="0"/>
              <a:t> </a:t>
            </a:r>
            <a:r>
              <a:rPr lang="pt" sz="1100" dirty="0" err="1"/>
              <a:t>Users</a:t>
            </a:r>
            <a:r>
              <a:rPr lang="pt" sz="1100" dirty="0"/>
              <a:t> </a:t>
            </a:r>
            <a:r>
              <a:rPr lang="pt" sz="1100" dirty="0" err="1"/>
              <a:t>and</a:t>
            </a:r>
            <a:r>
              <a:rPr lang="pt" sz="1100" dirty="0"/>
              <a:t> </a:t>
            </a:r>
            <a:r>
              <a:rPr lang="pt" sz="1100" dirty="0" err="1"/>
              <a:t>Survivors</a:t>
            </a:r>
            <a:r>
              <a:rPr lang="pt" sz="1100" dirty="0"/>
              <a:t> </a:t>
            </a:r>
            <a:r>
              <a:rPr lang="pt" sz="1100" dirty="0" err="1"/>
              <a:t>of</a:t>
            </a:r>
            <a:r>
              <a:rPr lang="pt" sz="1100" dirty="0"/>
              <a:t> </a:t>
            </a:r>
            <a:r>
              <a:rPr lang="pt" sz="1100" dirty="0" err="1"/>
              <a:t>Psychiatry</a:t>
            </a:r>
            <a:r>
              <a:rPr lang="pt" sz="1100" dirty="0"/>
              <a:t> (Colômbia); Gemma </a:t>
            </a:r>
            <a:r>
              <a:rPr lang="pt" sz="1100" dirty="0" err="1"/>
              <a:t>Hunting</a:t>
            </a:r>
            <a:r>
              <a:rPr lang="pt" sz="1100" dirty="0"/>
              <a:t>, Consultora Internacional (Alemanha); Diane Kingston, </a:t>
            </a:r>
            <a:r>
              <a:rPr lang="pt" sz="1100" dirty="0" err="1"/>
              <a:t>International</a:t>
            </a:r>
            <a:r>
              <a:rPr lang="pt" sz="1100" dirty="0"/>
              <a:t> HIV/AIDS Alliance (Reino Unido); </a:t>
            </a:r>
            <a:r>
              <a:rPr lang="pt" sz="1100" dirty="0" err="1"/>
              <a:t>Itzhak</a:t>
            </a:r>
            <a:r>
              <a:rPr lang="pt" sz="1100" dirty="0"/>
              <a:t> </a:t>
            </a:r>
            <a:r>
              <a:rPr lang="pt" sz="1100" dirty="0" err="1"/>
              <a:t>Levav</a:t>
            </a:r>
            <a:r>
              <a:rPr lang="pt" sz="1100" dirty="0"/>
              <a:t>, Departamento de Saúde Mental Comunitária, Universidade de Haifa (Israel); Peter </a:t>
            </a:r>
            <a:r>
              <a:rPr lang="pt" sz="1100" dirty="0" err="1"/>
              <a:t>McGovern</a:t>
            </a:r>
            <a:r>
              <a:rPr lang="pt" sz="1100" dirty="0"/>
              <a:t>, Modum </a:t>
            </a:r>
            <a:r>
              <a:rPr lang="pt" sz="1100" dirty="0" err="1"/>
              <a:t>Bad</a:t>
            </a:r>
            <a:r>
              <a:rPr lang="pt" sz="1100" dirty="0"/>
              <a:t> (Noruega); David McGrath, Consultor Internacional (Austrália); Tina </a:t>
            </a:r>
            <a:r>
              <a:rPr lang="pt" sz="1100" dirty="0" err="1"/>
              <a:t>Minkowitz</a:t>
            </a:r>
            <a:r>
              <a:rPr lang="pt" sz="1100" dirty="0"/>
              <a:t>, Centro de Direitos Humanos de Usuários e Sobreviventes de Psiquiatria (Estados Unidos da América); Peter </a:t>
            </a:r>
            <a:r>
              <a:rPr lang="pt" sz="1100" dirty="0" err="1"/>
              <a:t>Mittler</a:t>
            </a:r>
            <a:r>
              <a:rPr lang="pt" sz="1100" dirty="0"/>
              <a:t>, </a:t>
            </a:r>
            <a:r>
              <a:rPr lang="pt" sz="1100" dirty="0" err="1"/>
              <a:t>Dementia</a:t>
            </a:r>
            <a:r>
              <a:rPr lang="pt" sz="1100" dirty="0"/>
              <a:t> Alliance </a:t>
            </a:r>
            <a:r>
              <a:rPr lang="pt" sz="1100" dirty="0" err="1"/>
              <a:t>International</a:t>
            </a:r>
            <a:r>
              <a:rPr lang="pt" sz="1100" dirty="0"/>
              <a:t> (Reino Unido); Maria Francesca Moro, Universidade de Columbia (Estados Unidos da América); Fiona Morrissey, Consultora de Pesquisa em Direito da Deficiência (Irlanda); Michael </a:t>
            </a:r>
            <a:r>
              <a:rPr lang="pt" sz="1100" dirty="0" err="1"/>
              <a:t>Njenga</a:t>
            </a:r>
            <a:r>
              <a:rPr lang="pt" sz="1100" dirty="0"/>
              <a:t>, Usuários e Sobreviventes de Psiquiatria no Quênia (Quênia); David W. Oaks, </a:t>
            </a:r>
            <a:r>
              <a:rPr lang="pt" sz="1100" dirty="0" err="1"/>
              <a:t>Aciu</a:t>
            </a:r>
            <a:r>
              <a:rPr lang="pt" sz="1100" dirty="0"/>
              <a:t> </a:t>
            </a:r>
            <a:r>
              <a:rPr lang="pt" sz="1100" dirty="0" err="1"/>
              <a:t>Insitute</a:t>
            </a:r>
            <a:r>
              <a:rPr lang="pt" sz="1100" dirty="0"/>
              <a:t>, LLC (Estados Unidos da América); </a:t>
            </a:r>
            <a:r>
              <a:rPr lang="pt" sz="1100" dirty="0" err="1"/>
              <a:t>Soumitra</a:t>
            </a:r>
            <a:r>
              <a:rPr lang="pt" sz="1100" dirty="0"/>
              <a:t> </a:t>
            </a:r>
            <a:r>
              <a:rPr lang="pt" sz="1100" dirty="0" err="1"/>
              <a:t>Pathare</a:t>
            </a:r>
            <a:r>
              <a:rPr lang="pt" sz="1100" dirty="0"/>
              <a:t>, Centro de Direito e Política de Saúde Mental, Sociedade de Direito Indiana (Índia); </a:t>
            </a:r>
            <a:r>
              <a:rPr lang="pt" sz="1100" dirty="0" err="1"/>
              <a:t>Dainius</a:t>
            </a:r>
            <a:r>
              <a:rPr lang="pt" sz="1100" dirty="0"/>
              <a:t> </a:t>
            </a:r>
            <a:r>
              <a:rPr lang="pt" sz="1100" dirty="0" err="1"/>
              <a:t>Pūras</a:t>
            </a:r>
            <a:r>
              <a:rPr lang="pt" sz="1100" dirty="0"/>
              <a:t>, Relator Especial sobre o direito de todos ao gozo do mais alto padrão de saúde possível (Suíça); </a:t>
            </a:r>
            <a:r>
              <a:rPr lang="pt" sz="1100" dirty="0" err="1"/>
              <a:t>Jolijn</a:t>
            </a:r>
            <a:r>
              <a:rPr lang="pt" sz="1100" dirty="0"/>
              <a:t> </a:t>
            </a:r>
            <a:r>
              <a:rPr lang="pt" sz="1100" dirty="0" err="1"/>
              <a:t>Santegoeds</a:t>
            </a:r>
            <a:r>
              <a:rPr lang="pt" sz="1100" dirty="0"/>
              <a:t>, Rede Mundial de Usuários e Sobreviventes de Psiquiatria (Países Baixos); </a:t>
            </a:r>
            <a:r>
              <a:rPr lang="pt" sz="1100" dirty="0" err="1"/>
              <a:t>Sashi</a:t>
            </a:r>
            <a:r>
              <a:rPr lang="pt" sz="1100" dirty="0"/>
              <a:t> </a:t>
            </a:r>
            <a:r>
              <a:rPr lang="pt" sz="1100" dirty="0" err="1"/>
              <a:t>Sashidharan</a:t>
            </a:r>
            <a:r>
              <a:rPr lang="pt" sz="1100" dirty="0"/>
              <a:t>, Universidade de Glasgow (Reino Unido); Gregory Smith, Consultor internacional (Estados Unidos da América); Kate </a:t>
            </a:r>
            <a:r>
              <a:rPr lang="pt" sz="1100" dirty="0" err="1"/>
              <a:t>Swaffer</a:t>
            </a:r>
            <a:r>
              <a:rPr lang="pt" sz="1100" dirty="0"/>
              <a:t>, </a:t>
            </a:r>
            <a:r>
              <a:rPr lang="pt" sz="1100" dirty="0" err="1"/>
              <a:t>Dementia</a:t>
            </a:r>
            <a:r>
              <a:rPr lang="pt" sz="1100" dirty="0"/>
              <a:t> </a:t>
            </a:r>
            <a:r>
              <a:rPr lang="pt" sz="1100" dirty="0" err="1"/>
              <a:t>International</a:t>
            </a:r>
            <a:r>
              <a:rPr lang="pt" sz="1100" dirty="0"/>
              <a:t> Alliance (Austrália); Carmen Valle, CBM </a:t>
            </a:r>
            <a:r>
              <a:rPr lang="pt" sz="1100" dirty="0" err="1"/>
              <a:t>International</a:t>
            </a:r>
            <a:r>
              <a:rPr lang="pt" sz="1100" dirty="0"/>
              <a:t> (Tailândia); Alberto Vásquez </a:t>
            </a:r>
            <a:r>
              <a:rPr lang="pt" sz="1100" dirty="0" err="1"/>
              <a:t>Encalada</a:t>
            </a:r>
            <a:r>
              <a:rPr lang="pt" sz="1100" dirty="0"/>
              <a:t>, Gabinete do Relator Especial da ONU sobre os direitos das pessoas com deficiência (Suíça)</a:t>
            </a:r>
          </a:p>
          <a:p>
            <a:endParaRPr lang="en-US" sz="1100" dirty="0"/>
          </a:p>
          <a:p>
            <a:r>
              <a:rPr lang="pt" sz="1100" b="1" dirty="0"/>
              <a:t>Contribuições</a:t>
            </a:r>
          </a:p>
          <a:p>
            <a:r>
              <a:rPr lang="pt" sz="1100" dirty="0">
                <a:solidFill>
                  <a:schemeClr val="accent2"/>
                </a:solidFill>
              </a:rPr>
              <a:t>Revisores técnicos</a:t>
            </a:r>
          </a:p>
          <a:p>
            <a:r>
              <a:rPr lang="pt" sz="1100" dirty="0"/>
              <a:t>Abu </a:t>
            </a:r>
            <a:r>
              <a:rPr lang="pt" sz="1100" dirty="0" err="1"/>
              <a:t>Bakar</a:t>
            </a:r>
            <a:r>
              <a:rPr lang="pt" sz="1100" dirty="0"/>
              <a:t> Abdul </a:t>
            </a:r>
            <a:r>
              <a:rPr lang="pt" sz="1100" dirty="0" err="1"/>
              <a:t>Kadir</a:t>
            </a:r>
            <a:r>
              <a:rPr lang="pt" sz="1100" dirty="0"/>
              <a:t>, Hospital </a:t>
            </a:r>
            <a:r>
              <a:rPr lang="pt" sz="1100" dirty="0" err="1"/>
              <a:t>Permai</a:t>
            </a:r>
            <a:r>
              <a:rPr lang="pt" sz="1100" dirty="0"/>
              <a:t> (Malásia); </a:t>
            </a:r>
            <a:r>
              <a:rPr lang="pt" sz="1100" dirty="0" err="1"/>
              <a:t>Robinah</a:t>
            </a:r>
            <a:r>
              <a:rPr lang="pt" sz="1100" dirty="0"/>
              <a:t> </a:t>
            </a:r>
            <a:r>
              <a:rPr lang="pt" sz="1100" dirty="0" err="1"/>
              <a:t>Nakanwagi</a:t>
            </a:r>
            <a:r>
              <a:rPr lang="pt" sz="1100" dirty="0"/>
              <a:t> </a:t>
            </a:r>
            <a:r>
              <a:rPr lang="pt" sz="1100" dirty="0" err="1"/>
              <a:t>Alambuya</a:t>
            </a:r>
            <a:r>
              <a:rPr lang="pt" sz="1100" dirty="0"/>
              <a:t>, Rede Pan-Africana de Pessoas com Deficiências Psicossociais (Uganda); Anna </a:t>
            </a:r>
            <a:r>
              <a:rPr lang="pt" sz="1100" dirty="0" err="1"/>
              <a:t>Arstein-Kerslake</a:t>
            </a:r>
            <a:r>
              <a:rPr lang="pt" sz="1100" dirty="0"/>
              <a:t>, Faculdade de Direito de Melbourne, Universidade de Melbourne (Austrália); Lori </a:t>
            </a:r>
            <a:r>
              <a:rPr lang="pt" sz="1100" dirty="0" err="1"/>
              <a:t>Ashcraft</a:t>
            </a:r>
            <a:r>
              <a:rPr lang="pt" sz="1100" dirty="0"/>
              <a:t>, </a:t>
            </a:r>
            <a:r>
              <a:rPr lang="pt" sz="1100" dirty="0" err="1"/>
              <a:t>Resilience</a:t>
            </a:r>
            <a:r>
              <a:rPr lang="pt" sz="1100" dirty="0"/>
              <a:t> Inc. (Estados Unidos da América); Rod </a:t>
            </a:r>
            <a:r>
              <a:rPr lang="pt" sz="1100" dirty="0" err="1"/>
              <a:t>Astbury</a:t>
            </a:r>
            <a:r>
              <a:rPr lang="pt" sz="1100" dirty="0"/>
              <a:t>, Associação de Saúde Mental da Austrália Ocidental (Austrália); Joseph </a:t>
            </a:r>
            <a:r>
              <a:rPr lang="pt" sz="1100" dirty="0" err="1"/>
              <a:t>Atukunda</a:t>
            </a:r>
            <a:r>
              <a:rPr lang="pt" sz="1100" dirty="0"/>
              <a:t>, </a:t>
            </a:r>
            <a:r>
              <a:rPr lang="pt" sz="1100" dirty="0" err="1"/>
              <a:t>Heartsounds</a:t>
            </a:r>
            <a:r>
              <a:rPr lang="pt" sz="1100" dirty="0"/>
              <a:t>, Uganda (Uganda); David </a:t>
            </a:r>
            <a:r>
              <a:rPr lang="pt" sz="1100" dirty="0" err="1"/>
              <a:t>Axworthy</a:t>
            </a:r>
            <a:r>
              <a:rPr lang="pt" sz="1100" dirty="0"/>
              <a:t>, Comissão de Saúde Mental da Austrália Ocidental (Austrália); Simon </a:t>
            </a:r>
            <a:r>
              <a:rPr lang="pt" sz="1100" dirty="0" err="1"/>
              <a:t>Vasseur</a:t>
            </a:r>
            <a:r>
              <a:rPr lang="pt" sz="1100" dirty="0"/>
              <a:t> </a:t>
            </a:r>
            <a:r>
              <a:rPr lang="pt" sz="1100" dirty="0" err="1"/>
              <a:t>Bacle</a:t>
            </a:r>
            <a:r>
              <a:rPr lang="pt" sz="1100" dirty="0"/>
              <a:t>, EPSM Lille </a:t>
            </a:r>
            <a:r>
              <a:rPr lang="pt" sz="1100" dirty="0" err="1"/>
              <a:t>Metropole</a:t>
            </a:r>
            <a:r>
              <a:rPr lang="pt" sz="1100" dirty="0"/>
              <a:t>, Centro Colaborador da OMS, Lille (França); Sam </a:t>
            </a:r>
            <a:r>
              <a:rPr lang="pt" sz="1100" dirty="0" err="1"/>
              <a:t>Badege</a:t>
            </a:r>
            <a:r>
              <a:rPr lang="pt" sz="1100" dirty="0"/>
              <a:t>, Organização Nacional de Usuários e Sobreviventes de Psiquiatria em Ruanda (Ruanda); </a:t>
            </a:r>
            <a:r>
              <a:rPr lang="pt" sz="1100" dirty="0" err="1"/>
              <a:t>Amrit</a:t>
            </a:r>
            <a:r>
              <a:rPr lang="pt" sz="1100" dirty="0"/>
              <a:t> </a:t>
            </a:r>
            <a:r>
              <a:rPr lang="pt" sz="1100" dirty="0" err="1"/>
              <a:t>Bakhshy</a:t>
            </a:r>
            <a:r>
              <a:rPr lang="pt" sz="1100" dirty="0"/>
              <a:t>, Associação de Conscientização sobre Esquizofrenia (Índia); Anja Baumann, </a:t>
            </a:r>
            <a:r>
              <a:rPr lang="pt" sz="1100" dirty="0" err="1"/>
              <a:t>Action</a:t>
            </a:r>
            <a:r>
              <a:rPr lang="pt" sz="1100" dirty="0"/>
              <a:t> Mental Health </a:t>
            </a:r>
            <a:r>
              <a:rPr lang="pt" sz="1100" dirty="0" err="1"/>
              <a:t>Germany</a:t>
            </a:r>
            <a:r>
              <a:rPr lang="pt" sz="1100" dirty="0"/>
              <a:t> (Alemanha); Jerome </a:t>
            </a:r>
            <a:r>
              <a:rPr lang="pt" sz="1100" dirty="0" err="1"/>
              <a:t>Bickenbach</a:t>
            </a:r>
            <a:r>
              <a:rPr lang="pt" sz="1100" dirty="0"/>
              <a:t>, Universidade de Lucerna (Suíça); Jean-Sébastien Blanc, Associação para a Prevenção da Tortura (Suíça); Pat </a:t>
            </a:r>
            <a:r>
              <a:rPr lang="pt" sz="1100" dirty="0" err="1"/>
              <a:t>Bracken</a:t>
            </a:r>
            <a:r>
              <a:rPr lang="pt" sz="1100" dirty="0"/>
              <a:t>, Psiquiatra Consultor Independente (Irlanda); Simon </a:t>
            </a:r>
            <a:r>
              <a:rPr lang="pt" sz="1100" dirty="0" err="1"/>
              <a:t>Bradstreet</a:t>
            </a:r>
            <a:r>
              <a:rPr lang="pt" sz="1100" dirty="0"/>
              <a:t>, Universidade de Glasgow (Reino Unido); Claudia Pellegrini Braga, Universidade de São Paulo (Brasil); Ministério Público do Rio de Janeiro (Brasil); </a:t>
            </a:r>
            <a:r>
              <a:rPr lang="pt" sz="1100" dirty="0" err="1"/>
              <a:t>Patricia</a:t>
            </a:r>
            <a:r>
              <a:rPr lang="pt" sz="1100" dirty="0"/>
              <a:t> </a:t>
            </a:r>
            <a:r>
              <a:rPr lang="pt" sz="1100" dirty="0" err="1"/>
              <a:t>Brogna</a:t>
            </a:r>
            <a:r>
              <a:rPr lang="pt" sz="1100" dirty="0"/>
              <a:t>, Escola Nacional de Terapia Ocupacional (Argentina); Celia Brown, </a:t>
            </a:r>
            <a:r>
              <a:rPr lang="pt" sz="1100" dirty="0" err="1"/>
              <a:t>MindFreedom</a:t>
            </a:r>
            <a:r>
              <a:rPr lang="pt" sz="1100" dirty="0"/>
              <a:t> </a:t>
            </a:r>
            <a:r>
              <a:rPr lang="pt" sz="1100" dirty="0" err="1"/>
              <a:t>International</a:t>
            </a:r>
            <a:r>
              <a:rPr lang="pt" sz="1100" dirty="0"/>
              <a:t> (Estados Unidos); Kimberly </a:t>
            </a:r>
            <a:r>
              <a:rPr lang="pt" sz="1100" dirty="0" err="1"/>
              <a:t>Budnick</a:t>
            </a:r>
            <a:r>
              <a:rPr lang="pt" sz="1100" dirty="0"/>
              <a:t>, Professora do Head Start/Educadora da Primeira Infância (Estados Unidos); Janice </a:t>
            </a:r>
            <a:r>
              <a:rPr lang="pt" sz="1100" dirty="0" err="1"/>
              <a:t>Cambri</a:t>
            </a:r>
            <a:r>
              <a:rPr lang="pt" sz="1100" dirty="0"/>
              <a:t>, </a:t>
            </a:r>
            <a:r>
              <a:rPr lang="pt" sz="1100" dirty="0" err="1"/>
              <a:t>Psychosocial</a:t>
            </a:r>
            <a:r>
              <a:rPr lang="pt" sz="1100" dirty="0"/>
              <a:t> </a:t>
            </a:r>
            <a:r>
              <a:rPr lang="pt" sz="1100" dirty="0" err="1"/>
              <a:t>Disability</a:t>
            </a:r>
            <a:r>
              <a:rPr lang="pt" sz="1100" dirty="0"/>
              <a:t> Inclusive </a:t>
            </a:r>
            <a:r>
              <a:rPr lang="pt" sz="1100" dirty="0" err="1"/>
              <a:t>Philippines</a:t>
            </a:r>
            <a:r>
              <a:rPr lang="pt" sz="1100" dirty="0"/>
              <a:t> (Filipinas); </a:t>
            </a:r>
            <a:r>
              <a:rPr lang="pt" sz="1100" dirty="0" err="1"/>
              <a:t>Aleisha</a:t>
            </a:r>
            <a:r>
              <a:rPr lang="pt" sz="1100" dirty="0"/>
              <a:t> Carroll, CBM Austrália (Austrália); Mauro Giovanni Carta, Università </a:t>
            </a:r>
            <a:r>
              <a:rPr lang="pt" sz="1100" dirty="0" err="1"/>
              <a:t>degli</a:t>
            </a:r>
            <a:r>
              <a:rPr lang="pt" sz="1100" dirty="0"/>
              <a:t> </a:t>
            </a:r>
            <a:r>
              <a:rPr lang="pt" sz="1100" dirty="0" err="1"/>
              <a:t>studi</a:t>
            </a:r>
            <a:r>
              <a:rPr lang="pt" sz="1100" dirty="0"/>
              <a:t> </a:t>
            </a:r>
            <a:r>
              <a:rPr lang="pt" sz="1100" dirty="0" err="1"/>
              <a:t>di</a:t>
            </a:r>
            <a:r>
              <a:rPr lang="pt" sz="1100" dirty="0"/>
              <a:t> Cagliari (Itália); </a:t>
            </a:r>
            <a:r>
              <a:rPr lang="pt" sz="1100" dirty="0" err="1"/>
              <a:t>Chauhan</a:t>
            </a:r>
            <a:r>
              <a:rPr lang="pt" sz="1100" dirty="0"/>
              <a:t> </a:t>
            </a:r>
            <a:r>
              <a:rPr lang="pt" sz="1100" dirty="0" err="1"/>
              <a:t>Ajay</a:t>
            </a:r>
            <a:r>
              <a:rPr lang="pt" sz="1100" dirty="0"/>
              <a:t>, Autoridade Estadual de Saúde Mental, Gujarat (Índia); Facundo Chavez </a:t>
            </a:r>
            <a:r>
              <a:rPr lang="pt" sz="1100" dirty="0" err="1"/>
              <a:t>Penillas</a:t>
            </a:r>
            <a:r>
              <a:rPr lang="pt" sz="1100" dirty="0"/>
              <a:t>, Escritório do Alto Comissariado das Nações Unidas para os Direitos Humanos (Suíça); Daniel </a:t>
            </a:r>
            <a:r>
              <a:rPr lang="pt" sz="1100" dirty="0" err="1"/>
              <a:t>Chisholm</a:t>
            </a:r>
            <a:r>
              <a:rPr lang="pt" sz="1100" dirty="0"/>
              <a:t>, Escritório Regional da OMS para a Europa (Dinamarca);</a:t>
            </a:r>
            <a:endParaRPr lang="en-US" sz="1100" dirty="0"/>
          </a:p>
        </p:txBody>
      </p:sp>
    </p:spTree>
    <p:extLst>
      <p:ext uri="{BB962C8B-B14F-4D97-AF65-F5344CB8AC3E}">
        <p14:creationId xmlns:p14="http://schemas.microsoft.com/office/powerpoint/2010/main" val="16472096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123</a:t>
            </a:fld>
            <a:endParaRPr lang="en-GB" dirty="0"/>
          </a:p>
        </p:txBody>
      </p:sp>
      <p:sp>
        <p:nvSpPr>
          <p:cNvPr id="6" name="Notes Placeholder 2">
            <a:extLst>
              <a:ext uri="{FF2B5EF4-FFF2-40B4-BE49-F238E27FC236}">
                <a16:creationId xmlns:a16="http://schemas.microsoft.com/office/drawing/2014/main" id="{3663416C-74A9-594E-93FD-C52E58376E8C}"/>
              </a:ext>
            </a:extLst>
          </p:cNvPr>
          <p:cNvSpPr txBox="1">
            <a:spLocks/>
          </p:cNvSpPr>
          <p:nvPr/>
        </p:nvSpPr>
        <p:spPr>
          <a:xfrm>
            <a:off x="468313" y="361808"/>
            <a:ext cx="5872161" cy="8745668"/>
          </a:xfrm>
          <a:prstGeom prst="rect">
            <a:avLst/>
          </a:prstGeom>
        </p:spPr>
        <p:txBody>
          <a:bodyPr vert="horz" lIns="95705" tIns="47853" rIns="95705" bIns="47853" rtlCol="0"/>
          <a:lst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pt" sz="1100" dirty="0"/>
              <a:t>Louise Christie, Scottish Recovery Network (Reino Unido); </a:t>
            </a:r>
            <a:r>
              <a:rPr lang="pt" sz="1100" dirty="0" err="1"/>
              <a:t>Oryx</a:t>
            </a:r>
            <a:r>
              <a:rPr lang="pt" sz="1100" dirty="0"/>
              <a:t> Cohen, </a:t>
            </a:r>
            <a:r>
              <a:rPr lang="pt" sz="1100" dirty="0" err="1"/>
              <a:t>National</a:t>
            </a:r>
            <a:r>
              <a:rPr lang="pt" sz="1100" dirty="0"/>
              <a:t> Empowerment Center (Estados Unidos da América); </a:t>
            </a:r>
            <a:r>
              <a:rPr lang="pt" sz="1100" dirty="0" err="1"/>
              <a:t>Celline</a:t>
            </a:r>
            <a:r>
              <a:rPr lang="pt" sz="1100" dirty="0"/>
              <a:t> Cole, Freie </a:t>
            </a:r>
            <a:r>
              <a:rPr lang="pt" sz="1100" dirty="0" err="1"/>
              <a:t>Universität</a:t>
            </a:r>
            <a:r>
              <a:rPr lang="pt" sz="1100" dirty="0"/>
              <a:t> Berlin (Alemanha); Janice Cooper, Carter Center (Libéria); </a:t>
            </a:r>
            <a:r>
              <a:rPr lang="pt" sz="1100" dirty="0" err="1"/>
              <a:t>Jillian</a:t>
            </a:r>
            <a:r>
              <a:rPr lang="pt" sz="1100" dirty="0"/>
              <a:t> </a:t>
            </a:r>
            <a:r>
              <a:rPr lang="pt" sz="1100" dirty="0" err="1"/>
              <a:t>Craigie</a:t>
            </a:r>
            <a:r>
              <a:rPr lang="pt" sz="1100" dirty="0"/>
              <a:t>, Kings </a:t>
            </a:r>
            <a:r>
              <a:rPr lang="pt" sz="1100" dirty="0" err="1"/>
              <a:t>College</a:t>
            </a:r>
            <a:r>
              <a:rPr lang="pt" sz="1100" dirty="0"/>
              <a:t> London (Reino Unido); David </a:t>
            </a:r>
            <a:r>
              <a:rPr lang="pt" sz="1100" dirty="0" err="1"/>
              <a:t>Crepaz</a:t>
            </a:r>
            <a:r>
              <a:rPr lang="pt" sz="1100" dirty="0"/>
              <a:t>-Keay, Mental Health Foundation (Reino Unido); Rita </a:t>
            </a:r>
            <a:r>
              <a:rPr lang="pt" sz="1100" dirty="0" err="1"/>
              <a:t>Cronise</a:t>
            </a:r>
            <a:r>
              <a:rPr lang="pt" sz="1100" dirty="0"/>
              <a:t>, </a:t>
            </a:r>
            <a:r>
              <a:rPr lang="pt" sz="1100" dirty="0" err="1"/>
              <a:t>International</a:t>
            </a:r>
            <a:r>
              <a:rPr lang="pt" sz="1100" dirty="0"/>
              <a:t> </a:t>
            </a:r>
            <a:r>
              <a:rPr lang="pt" sz="1100" dirty="0" err="1"/>
              <a:t>Association</a:t>
            </a:r>
            <a:r>
              <a:rPr lang="pt" sz="1100" dirty="0"/>
              <a:t> </a:t>
            </a:r>
            <a:r>
              <a:rPr lang="pt" sz="1100" dirty="0" err="1"/>
              <a:t>of</a:t>
            </a:r>
            <a:r>
              <a:rPr lang="pt" sz="1100" dirty="0"/>
              <a:t> </a:t>
            </a:r>
            <a:r>
              <a:rPr lang="pt" sz="1100" dirty="0" err="1"/>
              <a:t>Peer</a:t>
            </a:r>
            <a:r>
              <a:rPr lang="pt" sz="1100" dirty="0"/>
              <a:t> </a:t>
            </a:r>
            <a:r>
              <a:rPr lang="pt" sz="1100" dirty="0" err="1"/>
              <a:t>Supporters</a:t>
            </a:r>
            <a:r>
              <a:rPr lang="pt" sz="1100" dirty="0"/>
              <a:t> (Estados Unidos da América); Gaia </a:t>
            </a:r>
            <a:r>
              <a:rPr lang="pt" sz="1100" dirty="0" err="1"/>
              <a:t>Montauti</a:t>
            </a:r>
            <a:r>
              <a:rPr lang="pt" sz="1100" dirty="0"/>
              <a:t> d'</a:t>
            </a:r>
            <a:r>
              <a:rPr lang="pt" sz="1100" dirty="0" err="1"/>
              <a:t>Harcourt</a:t>
            </a:r>
            <a:r>
              <a:rPr lang="pt" sz="1100" dirty="0"/>
              <a:t>, </a:t>
            </a:r>
            <a:r>
              <a:rPr lang="pt" sz="1100" dirty="0" err="1"/>
              <a:t>Fondation</a:t>
            </a:r>
            <a:r>
              <a:rPr lang="pt" sz="1100" dirty="0"/>
              <a:t> d'</a:t>
            </a:r>
            <a:r>
              <a:rPr lang="pt" sz="1100" dirty="0" err="1"/>
              <a:t>Harcourt</a:t>
            </a:r>
            <a:r>
              <a:rPr lang="pt" sz="1100" dirty="0"/>
              <a:t> (Suíça); </a:t>
            </a:r>
            <a:r>
              <a:rPr lang="pt" sz="1100" dirty="0" err="1"/>
              <a:t>Yeni</a:t>
            </a:r>
            <a:r>
              <a:rPr lang="pt" sz="1100" dirty="0"/>
              <a:t> Rosa </a:t>
            </a:r>
            <a:r>
              <a:rPr lang="pt" sz="1100" dirty="0" err="1"/>
              <a:t>Damayanti</a:t>
            </a:r>
            <a:r>
              <a:rPr lang="pt" sz="1100" dirty="0"/>
              <a:t>, </a:t>
            </a:r>
            <a:r>
              <a:rPr lang="pt" sz="1100" dirty="0" err="1"/>
              <a:t>Indonesia</a:t>
            </a:r>
            <a:r>
              <a:rPr lang="pt" sz="1100" dirty="0"/>
              <a:t> Mental Health </a:t>
            </a:r>
            <a:r>
              <a:rPr lang="pt" sz="1100" dirty="0" err="1"/>
              <a:t>Association</a:t>
            </a:r>
            <a:r>
              <a:rPr lang="pt" sz="1100" dirty="0"/>
              <a:t> (Indonésia); </a:t>
            </a:r>
            <a:r>
              <a:rPr lang="pt" sz="1100" dirty="0" err="1"/>
              <a:t>Sera</a:t>
            </a:r>
            <a:r>
              <a:rPr lang="pt" sz="1100" dirty="0"/>
              <a:t> </a:t>
            </a:r>
            <a:r>
              <a:rPr lang="pt" sz="1100" dirty="0" err="1"/>
              <a:t>Davidow</a:t>
            </a:r>
            <a:r>
              <a:rPr lang="pt" sz="1100" dirty="0"/>
              <a:t>, Western Mass Recovery Learning Community (Estados Unidos da América); Laura Davidson, Advogada e consultora de desenvolvimento (Reino Unido); Lucia de </a:t>
            </a:r>
            <a:r>
              <a:rPr lang="pt" sz="1100" dirty="0" err="1"/>
              <a:t>la</a:t>
            </a:r>
            <a:r>
              <a:rPr lang="pt" sz="1100" dirty="0"/>
              <a:t> </a:t>
            </a:r>
            <a:r>
              <a:rPr lang="pt" sz="1100" dirty="0" err="1"/>
              <a:t>Sierra</a:t>
            </a:r>
            <a:r>
              <a:rPr lang="pt" sz="1100" dirty="0"/>
              <a:t>, Escritório do Alto Comissariado das Nações Unidas para os Direitos Humanos (Suíça); </a:t>
            </a:r>
            <a:r>
              <a:rPr lang="pt" sz="1100" dirty="0" err="1"/>
              <a:t>Theresia</a:t>
            </a:r>
            <a:r>
              <a:rPr lang="pt" sz="1100" dirty="0"/>
              <a:t> </a:t>
            </a:r>
            <a:r>
              <a:rPr lang="pt" sz="1100" dirty="0" err="1"/>
              <a:t>Degener</a:t>
            </a:r>
            <a:r>
              <a:rPr lang="pt" sz="1100" dirty="0"/>
              <a:t>, Bochum Center for </a:t>
            </a:r>
            <a:r>
              <a:rPr lang="pt" sz="1100" dirty="0" err="1"/>
              <a:t>Disability</a:t>
            </a:r>
            <a:r>
              <a:rPr lang="pt" sz="1100" dirty="0"/>
              <a:t> </a:t>
            </a:r>
            <a:r>
              <a:rPr lang="pt" sz="1100" dirty="0" err="1"/>
              <a:t>Studies</a:t>
            </a:r>
            <a:r>
              <a:rPr lang="pt" sz="1100" dirty="0"/>
              <a:t> (BODYS), </a:t>
            </a:r>
            <a:r>
              <a:rPr lang="pt" sz="1100" dirty="0" err="1"/>
              <a:t>Protestant</a:t>
            </a:r>
            <a:r>
              <a:rPr lang="pt" sz="1100" dirty="0"/>
              <a:t> </a:t>
            </a:r>
            <a:r>
              <a:rPr lang="pt" sz="1100" dirty="0" err="1"/>
              <a:t>University</a:t>
            </a:r>
            <a:r>
              <a:rPr lang="pt" sz="1100" dirty="0"/>
              <a:t> </a:t>
            </a:r>
            <a:r>
              <a:rPr lang="pt" sz="1100" dirty="0" err="1"/>
              <a:t>of</a:t>
            </a:r>
            <a:r>
              <a:rPr lang="pt" sz="1100" dirty="0"/>
              <a:t> Applied </a:t>
            </a:r>
            <a:r>
              <a:rPr lang="pt" sz="1100" dirty="0" err="1"/>
              <a:t>Studies</a:t>
            </a:r>
            <a:r>
              <a:rPr lang="pt" sz="1100" dirty="0"/>
              <a:t> (Alemanha); Paolo </a:t>
            </a:r>
            <a:r>
              <a:rPr lang="pt" sz="1100" dirty="0" err="1"/>
              <a:t>del</a:t>
            </a:r>
            <a:r>
              <a:rPr lang="pt" sz="1100" dirty="0"/>
              <a:t> Vecchio, Administração de Serviços de Saúde Mental e Abuso de Substâncias (Estados Unidos da América); Manuel </a:t>
            </a:r>
            <a:r>
              <a:rPr lang="pt" sz="1100" dirty="0" err="1"/>
              <a:t>Desviat</a:t>
            </a:r>
            <a:r>
              <a:rPr lang="pt" sz="1100" dirty="0"/>
              <a:t>, </a:t>
            </a:r>
            <a:r>
              <a:rPr lang="pt" sz="1100" dirty="0" err="1"/>
              <a:t>Atopos</a:t>
            </a:r>
            <a:r>
              <a:rPr lang="pt" sz="1100" dirty="0"/>
              <a:t>, Saúde Mental, Comunidade e Cultura (Espanha); Catalina </a:t>
            </a:r>
            <a:r>
              <a:rPr lang="pt" sz="1100" dirty="0" err="1"/>
              <a:t>Devandas</a:t>
            </a:r>
            <a:r>
              <a:rPr lang="pt" sz="1100" dirty="0"/>
              <a:t> Aguilar, Relatora Especial da ONU sobre os direitos das pessoas com deficiência (Suíça); Alex </a:t>
            </a:r>
            <a:r>
              <a:rPr lang="pt" sz="1100" dirty="0" err="1"/>
              <a:t>Devine</a:t>
            </a:r>
            <a:r>
              <a:rPr lang="pt" sz="1100" dirty="0"/>
              <a:t>, Universidade de Melbourne (Austrália); Christopher </a:t>
            </a:r>
            <a:r>
              <a:rPr lang="pt" sz="1100" dirty="0" err="1"/>
              <a:t>Dowrick</a:t>
            </a:r>
            <a:r>
              <a:rPr lang="pt" sz="1100" dirty="0"/>
              <a:t>, Universidade de Liverpool (Reino Unido); Julian Eaton, CBM </a:t>
            </a:r>
            <a:r>
              <a:rPr lang="pt" sz="1100" dirty="0" err="1"/>
              <a:t>International</a:t>
            </a:r>
            <a:r>
              <a:rPr lang="pt" sz="1100" dirty="0"/>
              <a:t> e London </a:t>
            </a:r>
            <a:r>
              <a:rPr lang="pt" sz="1100" dirty="0" err="1"/>
              <a:t>School</a:t>
            </a:r>
            <a:r>
              <a:rPr lang="pt" sz="1100" dirty="0"/>
              <a:t> </a:t>
            </a:r>
            <a:r>
              <a:rPr lang="pt" sz="1100" dirty="0" err="1"/>
              <a:t>of</a:t>
            </a:r>
            <a:r>
              <a:rPr lang="pt" sz="1100" dirty="0"/>
              <a:t> </a:t>
            </a:r>
            <a:r>
              <a:rPr lang="pt" sz="1100" dirty="0" err="1"/>
              <a:t>Hygiene</a:t>
            </a:r>
            <a:r>
              <a:rPr lang="pt" sz="1100" dirty="0"/>
              <a:t> </a:t>
            </a:r>
            <a:r>
              <a:rPr lang="pt" sz="1100" dirty="0" err="1"/>
              <a:t>and</a:t>
            </a:r>
            <a:r>
              <a:rPr lang="pt" sz="1100" dirty="0"/>
              <a:t> Tropical Medicine (Reino Unido); Rabih El </a:t>
            </a:r>
            <a:r>
              <a:rPr lang="pt" sz="1100" dirty="0" err="1"/>
              <a:t>Chammay</a:t>
            </a:r>
            <a:r>
              <a:rPr lang="pt" sz="1100" dirty="0"/>
              <a:t>, Ministério da Saúde (Líbano); Mona El-</a:t>
            </a:r>
            <a:r>
              <a:rPr lang="pt" sz="1100" dirty="0" err="1"/>
              <a:t>Bilsha</a:t>
            </a:r>
            <a:r>
              <a:rPr lang="pt" sz="1100" dirty="0"/>
              <a:t>, Universidade </a:t>
            </a:r>
            <a:r>
              <a:rPr lang="pt" sz="1100" dirty="0" err="1"/>
              <a:t>Mansoura</a:t>
            </a:r>
            <a:r>
              <a:rPr lang="pt" sz="1100" dirty="0"/>
              <a:t> (Egito); </a:t>
            </a:r>
            <a:r>
              <a:rPr lang="pt" sz="1100" dirty="0" err="1"/>
              <a:t>Ragia</a:t>
            </a:r>
            <a:r>
              <a:rPr lang="pt" sz="1100" dirty="0"/>
              <a:t> </a:t>
            </a:r>
            <a:r>
              <a:rPr lang="pt" sz="1100" dirty="0" err="1"/>
              <a:t>Elgerzawy</a:t>
            </a:r>
            <a:r>
              <a:rPr lang="pt" sz="1100" dirty="0"/>
              <a:t>, Iniciativa Egípcia para os Direitos Pessoais (Egito); </a:t>
            </a:r>
            <a:r>
              <a:rPr lang="pt" sz="1100" dirty="0" err="1"/>
              <a:t>Radó</a:t>
            </a:r>
            <a:r>
              <a:rPr lang="pt" sz="1100" dirty="0"/>
              <a:t> Iván, Fórum de Interesse em Saúde Mental (Hungria); Natalia Santos Estrada, </a:t>
            </a:r>
            <a:r>
              <a:rPr lang="pt" sz="1100" dirty="0" err="1"/>
              <a:t>Colectivo</a:t>
            </a:r>
            <a:r>
              <a:rPr lang="pt" sz="1100" dirty="0"/>
              <a:t> </a:t>
            </a:r>
            <a:r>
              <a:rPr lang="pt" sz="1100" dirty="0" err="1"/>
              <a:t>Chuhcan</a:t>
            </a:r>
            <a:r>
              <a:rPr lang="pt" sz="1100" dirty="0"/>
              <a:t> (México); Timothy P. </a:t>
            </a:r>
            <a:r>
              <a:rPr lang="pt" sz="1100" dirty="0" err="1"/>
              <a:t>Fadgen</a:t>
            </a:r>
            <a:r>
              <a:rPr lang="pt" sz="1100" dirty="0"/>
              <a:t>, Universidade de Auckland (Nova Zelândia); Michael </a:t>
            </a:r>
            <a:r>
              <a:rPr lang="pt" sz="1100" dirty="0" err="1"/>
              <a:t>Elnemais</a:t>
            </a:r>
            <a:r>
              <a:rPr lang="pt" sz="1100" dirty="0"/>
              <a:t> </a:t>
            </a:r>
            <a:r>
              <a:rPr lang="pt" sz="1100" dirty="0" err="1"/>
              <a:t>Fawzy</a:t>
            </a:r>
            <a:r>
              <a:rPr lang="pt" sz="1100" dirty="0"/>
              <a:t>, hospital de saúde mental El-</a:t>
            </a:r>
            <a:r>
              <a:rPr lang="pt" sz="1100" dirty="0" err="1"/>
              <a:t>Abbassia</a:t>
            </a:r>
            <a:r>
              <a:rPr lang="pt" sz="1100" dirty="0"/>
              <a:t> (Egito); Alva Finn, Mental Health </a:t>
            </a:r>
            <a:r>
              <a:rPr lang="pt" sz="1100" dirty="0" err="1"/>
              <a:t>Europe</a:t>
            </a:r>
            <a:r>
              <a:rPr lang="pt" sz="1100" dirty="0"/>
              <a:t> (Bélgica); Susanne Forrest, NHS </a:t>
            </a:r>
            <a:r>
              <a:rPr lang="pt" sz="1100" dirty="0" err="1"/>
              <a:t>Education</a:t>
            </a:r>
            <a:r>
              <a:rPr lang="pt" sz="1100" dirty="0"/>
              <a:t> for Scotland (Reino Unido); Rodrigo </a:t>
            </a:r>
            <a:r>
              <a:rPr lang="pt" sz="1100" dirty="0" err="1"/>
              <a:t>Fredes</a:t>
            </a:r>
            <a:r>
              <a:rPr lang="pt" sz="1100" dirty="0"/>
              <a:t>, Locos por </a:t>
            </a:r>
            <a:r>
              <a:rPr lang="pt" sz="1100" dirty="0" err="1"/>
              <a:t>Nuestros</a:t>
            </a:r>
            <a:r>
              <a:rPr lang="pt" sz="1100" dirty="0"/>
              <a:t> </a:t>
            </a:r>
            <a:r>
              <a:rPr lang="pt" sz="1100" dirty="0" err="1"/>
              <a:t>Derechos</a:t>
            </a:r>
            <a:r>
              <a:rPr lang="pt" sz="1100" dirty="0"/>
              <a:t> (Chile); Paul </a:t>
            </a:r>
            <a:r>
              <a:rPr lang="pt" sz="1100" dirty="0" err="1"/>
              <a:t>Fung</a:t>
            </a:r>
            <a:r>
              <a:rPr lang="pt" sz="1100" dirty="0"/>
              <a:t>, Mental Health Portfolio, HETI </a:t>
            </a:r>
            <a:r>
              <a:rPr lang="pt" sz="1100" dirty="0" err="1"/>
              <a:t>Higher</a:t>
            </a:r>
            <a:r>
              <a:rPr lang="pt" sz="1100" dirty="0"/>
              <a:t> </a:t>
            </a:r>
            <a:r>
              <a:rPr lang="pt" sz="1100" dirty="0" err="1"/>
              <a:t>Education</a:t>
            </a:r>
            <a:r>
              <a:rPr lang="pt" sz="1100" dirty="0"/>
              <a:t> (Austrália); Lynn Gentile, Escritório do Alto Comissariado das Nações Unidas para os Direitos Humanos (Suíça); </a:t>
            </a:r>
            <a:r>
              <a:rPr lang="pt" sz="1100" dirty="0" err="1"/>
              <a:t>Kirsty</a:t>
            </a:r>
            <a:r>
              <a:rPr lang="pt" sz="1100" dirty="0"/>
              <a:t> Giles, South London </a:t>
            </a:r>
            <a:r>
              <a:rPr lang="pt" sz="1100" dirty="0" err="1"/>
              <a:t>and</a:t>
            </a:r>
            <a:r>
              <a:rPr lang="pt" sz="1100" dirty="0"/>
              <a:t> </a:t>
            </a:r>
            <a:r>
              <a:rPr lang="pt" sz="1100" dirty="0" err="1"/>
              <a:t>Maudsley</a:t>
            </a:r>
            <a:r>
              <a:rPr lang="pt" sz="1100" dirty="0"/>
              <a:t> (</a:t>
            </a:r>
            <a:r>
              <a:rPr lang="pt" sz="1100" dirty="0" err="1"/>
              <a:t>SLaM</a:t>
            </a:r>
            <a:r>
              <a:rPr lang="pt" sz="1100" dirty="0"/>
              <a:t>) Recovery </a:t>
            </a:r>
            <a:r>
              <a:rPr lang="pt" sz="1100" dirty="0" err="1"/>
              <a:t>College</a:t>
            </a:r>
            <a:r>
              <a:rPr lang="pt" sz="1100" dirty="0"/>
              <a:t> (Reino Unido); Salam Gómez, World Network </a:t>
            </a:r>
            <a:r>
              <a:rPr lang="pt" sz="1100" dirty="0" err="1"/>
              <a:t>of</a:t>
            </a:r>
            <a:r>
              <a:rPr lang="pt" sz="1100" dirty="0"/>
              <a:t> </a:t>
            </a:r>
            <a:r>
              <a:rPr lang="pt" sz="1100" dirty="0" err="1"/>
              <a:t>Users</a:t>
            </a:r>
            <a:r>
              <a:rPr lang="pt" sz="1100" dirty="0"/>
              <a:t> </a:t>
            </a:r>
            <a:r>
              <a:rPr lang="pt" sz="1100" dirty="0" err="1"/>
              <a:t>and</a:t>
            </a:r>
            <a:r>
              <a:rPr lang="pt" sz="1100" dirty="0"/>
              <a:t> </a:t>
            </a:r>
            <a:r>
              <a:rPr lang="pt" sz="1100" dirty="0" err="1"/>
              <a:t>Survivors</a:t>
            </a:r>
            <a:r>
              <a:rPr lang="pt" sz="1100" dirty="0"/>
              <a:t> </a:t>
            </a:r>
            <a:r>
              <a:rPr lang="pt" sz="1100" dirty="0" err="1"/>
              <a:t>of</a:t>
            </a:r>
            <a:r>
              <a:rPr lang="pt" sz="1100" dirty="0"/>
              <a:t> </a:t>
            </a:r>
            <a:r>
              <a:rPr lang="pt" sz="1100" dirty="0" err="1"/>
              <a:t>Psychiatry</a:t>
            </a:r>
            <a:r>
              <a:rPr lang="pt" sz="1100" dirty="0"/>
              <a:t> (Colômbia); </a:t>
            </a:r>
            <a:r>
              <a:rPr lang="pt" sz="1100" dirty="0" err="1"/>
              <a:t>Ugnė</a:t>
            </a:r>
            <a:r>
              <a:rPr lang="pt" sz="1100" dirty="0"/>
              <a:t> </a:t>
            </a:r>
            <a:r>
              <a:rPr lang="pt" sz="1100" dirty="0" err="1"/>
              <a:t>Grigaitė</a:t>
            </a:r>
            <a:r>
              <a:rPr lang="pt" sz="1100" dirty="0"/>
              <a:t>, ONG Mental Health Perspectives </a:t>
            </a:r>
            <a:r>
              <a:rPr lang="pt" sz="1100" dirty="0" err="1"/>
              <a:t>and</a:t>
            </a:r>
            <a:r>
              <a:rPr lang="pt" sz="1100" dirty="0"/>
              <a:t> </a:t>
            </a:r>
            <a:r>
              <a:rPr lang="pt" sz="1100" dirty="0" err="1"/>
              <a:t>Human</a:t>
            </a:r>
            <a:r>
              <a:rPr lang="pt" sz="1100" dirty="0"/>
              <a:t> </a:t>
            </a:r>
            <a:r>
              <a:rPr lang="pt" sz="1100" dirty="0" err="1"/>
              <a:t>Rights</a:t>
            </a:r>
            <a:r>
              <a:rPr lang="pt" sz="1100" dirty="0"/>
              <a:t> </a:t>
            </a:r>
            <a:r>
              <a:rPr lang="pt" sz="1100" dirty="0" err="1"/>
              <a:t>Monitoring</a:t>
            </a:r>
            <a:r>
              <a:rPr lang="pt" sz="1100" dirty="0"/>
              <a:t> </a:t>
            </a:r>
            <a:r>
              <a:rPr lang="pt" sz="1100" dirty="0" err="1"/>
              <a:t>Institute</a:t>
            </a:r>
            <a:r>
              <a:rPr lang="pt" sz="1100" dirty="0"/>
              <a:t> (Lituânia); Margaret </a:t>
            </a:r>
            <a:r>
              <a:rPr lang="pt" sz="1100" dirty="0" err="1"/>
              <a:t>Grigg</a:t>
            </a:r>
            <a:r>
              <a:rPr lang="pt" sz="1100" dirty="0"/>
              <a:t>, Departamento de Saúde e Serviços Humanos, Melbourne (Austrália); Oye </a:t>
            </a:r>
            <a:r>
              <a:rPr lang="pt" sz="1100" dirty="0" err="1"/>
              <a:t>Gureje</a:t>
            </a:r>
            <a:r>
              <a:rPr lang="pt" sz="1100" dirty="0"/>
              <a:t>, Departamento de Psiquiatria, Universidade de Ibadan (Nigéria); </a:t>
            </a:r>
            <a:r>
              <a:rPr lang="pt" sz="1100" dirty="0" err="1"/>
              <a:t>Cerdic</a:t>
            </a:r>
            <a:r>
              <a:rPr lang="pt" sz="1100" dirty="0"/>
              <a:t> Hall, </a:t>
            </a:r>
            <a:r>
              <a:rPr lang="pt" sz="1100" dirty="0" err="1"/>
              <a:t>Camden</a:t>
            </a:r>
            <a:r>
              <a:rPr lang="pt" sz="1100" dirty="0"/>
              <a:t> </a:t>
            </a:r>
            <a:r>
              <a:rPr lang="pt" sz="1100" dirty="0" err="1"/>
              <a:t>and</a:t>
            </a:r>
            <a:r>
              <a:rPr lang="pt" sz="1100" dirty="0"/>
              <a:t> </a:t>
            </a:r>
            <a:r>
              <a:rPr lang="pt" sz="1100" dirty="0" err="1"/>
              <a:t>Islington</a:t>
            </a:r>
            <a:r>
              <a:rPr lang="pt" sz="1100" dirty="0"/>
              <a:t> NHS Foundation Trust, (Reino Unido); Julie Hannah, Centro de Direitos Humanos, Universidade de Essex (Reino Unido); Steve Harrington, Associação Internacional de Apoiadores Pares (Estados Unidos da América); </a:t>
            </a:r>
            <a:r>
              <a:rPr lang="pt" sz="1100" dirty="0" err="1"/>
              <a:t>Akiko</a:t>
            </a:r>
            <a:r>
              <a:rPr lang="pt" sz="1100" dirty="0"/>
              <a:t> Hart, Saúde Mental Europa (Bélgica); </a:t>
            </a:r>
            <a:r>
              <a:rPr lang="pt" sz="1100" dirty="0" err="1"/>
              <a:t>Renae</a:t>
            </a:r>
            <a:r>
              <a:rPr lang="pt" sz="1100" dirty="0"/>
              <a:t> Hodgson, Comissão de Saúde Mental da Austrália Ocidental (Austrália); Nicole Hogan, Hampshire </a:t>
            </a:r>
            <a:r>
              <a:rPr lang="pt" sz="1100" dirty="0" err="1"/>
              <a:t>Hospitals</a:t>
            </a:r>
            <a:r>
              <a:rPr lang="pt" sz="1100" dirty="0"/>
              <a:t> NHS Foundation Trust (Reino Unido); Frances Hughes, </a:t>
            </a:r>
            <a:r>
              <a:rPr lang="pt" sz="1100" dirty="0" err="1"/>
              <a:t>Cutting</a:t>
            </a:r>
            <a:r>
              <a:rPr lang="pt" sz="1100" dirty="0"/>
              <a:t> Edge Oceania (Nova Zelândia); Gemma </a:t>
            </a:r>
            <a:r>
              <a:rPr lang="pt" sz="1100" dirty="0" err="1"/>
              <a:t>Hunting</a:t>
            </a:r>
            <a:r>
              <a:rPr lang="pt" sz="1100" dirty="0"/>
              <a:t>, Consultora Internacional (Alemanha); </a:t>
            </a:r>
            <a:r>
              <a:rPr lang="pt-BR" sz="1100" dirty="0"/>
              <a:t>Hugo</a:t>
            </a:r>
            <a:r>
              <a:rPr lang="pt" sz="1100" dirty="0"/>
              <a:t> Ito, Centro Nacional de Neurologia e Psiquiatria (Japão); </a:t>
            </a:r>
            <a:r>
              <a:rPr lang="pt" sz="1100" dirty="0" err="1"/>
              <a:t>Maths</a:t>
            </a:r>
            <a:r>
              <a:rPr lang="pt" sz="1100" dirty="0"/>
              <a:t> </a:t>
            </a:r>
            <a:r>
              <a:rPr lang="pt" sz="1100" dirty="0" err="1"/>
              <a:t>Jesperson</a:t>
            </a:r>
            <a:r>
              <a:rPr lang="pt" sz="1100" dirty="0"/>
              <a:t>, PO-</a:t>
            </a:r>
            <a:r>
              <a:rPr lang="pt" sz="1100" dirty="0" err="1"/>
              <a:t>Skåne</a:t>
            </a:r>
            <a:r>
              <a:rPr lang="pt" sz="1100" dirty="0"/>
              <a:t> (Suécia); Lucy </a:t>
            </a:r>
            <a:r>
              <a:rPr lang="pt" sz="1100" dirty="0" err="1"/>
              <a:t>Johnstone</a:t>
            </a:r>
            <a:r>
              <a:rPr lang="pt" sz="1100" dirty="0"/>
              <a:t>, Psicóloga Clínica Consultora e Formadora Independente (Reino Unido); Titus Joseph, Centro de Direito e Política de Saúde Mental, Sociedade de Direito Indiana (Índia); </a:t>
            </a:r>
            <a:r>
              <a:rPr lang="pt" sz="1100" dirty="0" err="1"/>
              <a:t>Dovilė</a:t>
            </a:r>
            <a:r>
              <a:rPr lang="pt" sz="1100" dirty="0"/>
              <a:t> </a:t>
            </a:r>
            <a:r>
              <a:rPr lang="pt" sz="1100" dirty="0" err="1"/>
              <a:t>Juodkaitė</a:t>
            </a:r>
            <a:r>
              <a:rPr lang="pt" sz="1100" dirty="0"/>
              <a:t>, Fórum Lituano de Deficiência (Lituânia); Rachel </a:t>
            </a:r>
            <a:r>
              <a:rPr lang="pt" sz="1100" dirty="0" err="1"/>
              <a:t>Kachaje</a:t>
            </a:r>
            <a:r>
              <a:rPr lang="pt" sz="1100" dirty="0"/>
              <a:t>, </a:t>
            </a:r>
            <a:r>
              <a:rPr lang="pt" sz="1100" dirty="0" err="1"/>
              <a:t>Disabled</a:t>
            </a:r>
            <a:r>
              <a:rPr lang="pt" sz="1100" dirty="0"/>
              <a:t> </a:t>
            </a:r>
            <a:r>
              <a:rPr lang="pt" sz="1100" dirty="0" err="1"/>
              <a:t>People's</a:t>
            </a:r>
            <a:r>
              <a:rPr lang="pt" sz="1100" dirty="0"/>
              <a:t> </a:t>
            </a:r>
            <a:r>
              <a:rPr lang="pt" sz="1100" dirty="0" err="1"/>
              <a:t>International</a:t>
            </a:r>
            <a:r>
              <a:rPr lang="pt" sz="1100" dirty="0"/>
              <a:t> (Malawi); Jasmine </a:t>
            </a:r>
            <a:r>
              <a:rPr lang="pt" sz="1100" dirty="0" err="1"/>
              <a:t>Kalha</a:t>
            </a:r>
            <a:r>
              <a:rPr lang="pt" sz="1100" dirty="0"/>
              <a:t>, Centro de Direito e Política de Saúde Mental, Sociedade de Direito Indiana (Índia); Elizabeth </a:t>
            </a:r>
            <a:r>
              <a:rPr lang="pt" sz="1100" dirty="0" err="1"/>
              <a:t>Kamundia</a:t>
            </a:r>
            <a:r>
              <a:rPr lang="pt" sz="1100" dirty="0"/>
              <a:t>, Comissão Nacional de Direitos Humanos (Quênia); Yasmin </a:t>
            </a:r>
            <a:r>
              <a:rPr lang="pt" sz="1100" dirty="0" err="1"/>
              <a:t>Kapadia</a:t>
            </a:r>
            <a:r>
              <a:rPr lang="pt" sz="1100" dirty="0"/>
              <a:t>, Sussex Recovery </a:t>
            </a:r>
            <a:r>
              <a:rPr lang="pt" sz="1100" dirty="0" err="1"/>
              <a:t>College</a:t>
            </a:r>
            <a:r>
              <a:rPr lang="pt" sz="1100" dirty="0"/>
              <a:t> (Reino Unido); Brendan Kelly, Trinity </a:t>
            </a:r>
            <a:r>
              <a:rPr lang="pt" sz="1100" dirty="0" err="1"/>
              <a:t>College</a:t>
            </a:r>
            <a:r>
              <a:rPr lang="pt" sz="1100" dirty="0"/>
              <a:t> Dublin (Irlanda); Mary </a:t>
            </a:r>
            <a:r>
              <a:rPr lang="pt" sz="1100" dirty="0" err="1"/>
              <a:t>Keogh</a:t>
            </a:r>
            <a:r>
              <a:rPr lang="pt" sz="1100" dirty="0"/>
              <a:t>, CBM </a:t>
            </a:r>
            <a:r>
              <a:rPr lang="pt" sz="1100" dirty="0" err="1"/>
              <a:t>International</a:t>
            </a:r>
            <a:r>
              <a:rPr lang="pt" sz="1100" dirty="0"/>
              <a:t> (Irlanda); </a:t>
            </a:r>
            <a:r>
              <a:rPr lang="pt" sz="1100" dirty="0" err="1"/>
              <a:t>Akwatu</a:t>
            </a:r>
            <a:r>
              <a:rPr lang="pt" sz="1100" dirty="0"/>
              <a:t> </a:t>
            </a:r>
            <a:r>
              <a:rPr lang="pt" sz="1100" dirty="0" err="1"/>
              <a:t>Khenti</a:t>
            </a:r>
            <a:r>
              <a:rPr lang="pt" sz="1100" dirty="0"/>
              <a:t>, Ontario </a:t>
            </a:r>
            <a:r>
              <a:rPr lang="pt" sz="1100" dirty="0" err="1"/>
              <a:t>Anti-Racism</a:t>
            </a:r>
            <a:r>
              <a:rPr lang="pt" sz="1100" dirty="0"/>
              <a:t> </a:t>
            </a:r>
            <a:r>
              <a:rPr lang="pt" sz="1100" dirty="0" err="1"/>
              <a:t>Directorate</a:t>
            </a:r>
            <a:r>
              <a:rPr lang="pt" sz="1100" dirty="0"/>
              <a:t>, </a:t>
            </a:r>
            <a:r>
              <a:rPr lang="pt" sz="1100" dirty="0" err="1"/>
              <a:t>Ministry</a:t>
            </a:r>
            <a:r>
              <a:rPr lang="pt" sz="1100" dirty="0"/>
              <a:t> </a:t>
            </a:r>
            <a:r>
              <a:rPr lang="pt" sz="1100" dirty="0" err="1"/>
              <a:t>of</a:t>
            </a:r>
            <a:r>
              <a:rPr lang="pt" sz="1100" dirty="0"/>
              <a:t> Community </a:t>
            </a:r>
            <a:r>
              <a:rPr lang="pt" sz="1100" dirty="0" err="1"/>
              <a:t>Safety</a:t>
            </a:r>
            <a:r>
              <a:rPr lang="pt" sz="1100" dirty="0"/>
              <a:t> </a:t>
            </a:r>
            <a:r>
              <a:rPr lang="pt" sz="1100" dirty="0" err="1"/>
              <a:t>and</a:t>
            </a:r>
            <a:r>
              <a:rPr lang="pt" sz="1100" dirty="0"/>
              <a:t> </a:t>
            </a:r>
            <a:r>
              <a:rPr lang="pt" sz="1100" dirty="0" err="1"/>
              <a:t>Correctional</a:t>
            </a:r>
            <a:r>
              <a:rPr lang="pt" sz="1100" dirty="0"/>
              <a:t> Services (Canadá); </a:t>
            </a:r>
            <a:r>
              <a:rPr lang="pt" sz="1100" dirty="0" err="1"/>
              <a:t>Seongsu</a:t>
            </a:r>
            <a:r>
              <a:rPr lang="pt" sz="1100" dirty="0"/>
              <a:t> Kim, WHO </a:t>
            </a:r>
            <a:r>
              <a:rPr lang="pt" sz="1100" dirty="0" err="1"/>
              <a:t>Collaborating</a:t>
            </a:r>
            <a:r>
              <a:rPr lang="pt" sz="1100" dirty="0"/>
              <a:t> Centre, </a:t>
            </a:r>
            <a:r>
              <a:rPr lang="pt" sz="1100" dirty="0" err="1"/>
              <a:t>Yongin</a:t>
            </a:r>
            <a:r>
              <a:rPr lang="pt" sz="1100" dirty="0"/>
              <a:t> Mental Hospital (Coreia do Sul); Diane Kingston, </a:t>
            </a:r>
            <a:r>
              <a:rPr lang="pt" sz="1100" dirty="0" err="1"/>
              <a:t>International</a:t>
            </a:r>
            <a:r>
              <a:rPr lang="pt" sz="1100" dirty="0"/>
              <a:t> HIV/AIDS Alliance (Reino Unido); </a:t>
            </a:r>
            <a:r>
              <a:rPr lang="pt" sz="1100" dirty="0" err="1"/>
              <a:t>Rishav</a:t>
            </a:r>
            <a:r>
              <a:rPr lang="pt" sz="1100" dirty="0"/>
              <a:t> </a:t>
            </a:r>
            <a:r>
              <a:rPr lang="pt" sz="1100" dirty="0" err="1"/>
              <a:t>Koirala</a:t>
            </a:r>
            <a:r>
              <a:rPr lang="pt" sz="1100" dirty="0"/>
              <a:t>, </a:t>
            </a:r>
            <a:r>
              <a:rPr lang="pt" sz="1100" dirty="0" err="1"/>
              <a:t>University</a:t>
            </a:r>
            <a:r>
              <a:rPr lang="pt" sz="1100" dirty="0"/>
              <a:t> </a:t>
            </a:r>
            <a:r>
              <a:rPr lang="pt" sz="1100" dirty="0" err="1"/>
              <a:t>of</a:t>
            </a:r>
            <a:r>
              <a:rPr lang="pt" sz="1100" dirty="0"/>
              <a:t> Oslo (Noruega); Mika </a:t>
            </a:r>
            <a:r>
              <a:rPr lang="pt" sz="1100" dirty="0" err="1"/>
              <a:t>Kontiainen</a:t>
            </a:r>
            <a:r>
              <a:rPr lang="pt" sz="1100" dirty="0"/>
              <a:t>, </a:t>
            </a:r>
            <a:r>
              <a:rPr lang="pt" sz="1100" dirty="0" err="1"/>
              <a:t>Department</a:t>
            </a:r>
            <a:r>
              <a:rPr lang="pt" sz="1100" dirty="0"/>
              <a:t> </a:t>
            </a:r>
            <a:r>
              <a:rPr lang="pt" sz="1100" dirty="0" err="1"/>
              <a:t>of</a:t>
            </a:r>
            <a:r>
              <a:rPr lang="pt" sz="1100" dirty="0"/>
              <a:t> </a:t>
            </a:r>
            <a:r>
              <a:rPr lang="pt" sz="1100" dirty="0" err="1"/>
              <a:t>Foreign</a:t>
            </a:r>
            <a:r>
              <a:rPr lang="pt" sz="1100" dirty="0"/>
              <a:t> Affairs </a:t>
            </a:r>
            <a:r>
              <a:rPr lang="pt" sz="1100" dirty="0" err="1"/>
              <a:t>and</a:t>
            </a:r>
            <a:r>
              <a:rPr lang="pt" sz="1100" dirty="0"/>
              <a:t> Trade (Austrália); </a:t>
            </a:r>
            <a:r>
              <a:rPr lang="pt" sz="1100" dirty="0" err="1"/>
              <a:t>Sadhvi</a:t>
            </a:r>
            <a:r>
              <a:rPr lang="pt" sz="1100" dirty="0"/>
              <a:t> </a:t>
            </a:r>
            <a:r>
              <a:rPr lang="pt" sz="1100" dirty="0" err="1"/>
              <a:t>Krishnamoorthy</a:t>
            </a:r>
            <a:r>
              <a:rPr lang="pt" sz="1100" dirty="0"/>
              <a:t>, Centre for Mental Health Law </a:t>
            </a:r>
            <a:r>
              <a:rPr lang="pt" sz="1100" dirty="0" err="1"/>
              <a:t>and</a:t>
            </a:r>
            <a:r>
              <a:rPr lang="pt" sz="1100" dirty="0"/>
              <a:t> </a:t>
            </a:r>
            <a:r>
              <a:rPr lang="pt" sz="1100" dirty="0" err="1"/>
              <a:t>Policy</a:t>
            </a:r>
            <a:r>
              <a:rPr lang="pt" sz="1100" dirty="0"/>
              <a:t>, Indian Law Society (Índia); Anna </a:t>
            </a:r>
            <a:r>
              <a:rPr lang="pt" sz="1100" dirty="0" err="1"/>
              <a:t>Kudiyarova</a:t>
            </a:r>
            <a:r>
              <a:rPr lang="pt" sz="1100" dirty="0"/>
              <a:t>, </a:t>
            </a:r>
            <a:r>
              <a:rPr lang="pt" sz="1100" dirty="0" err="1"/>
              <a:t>Psychoanalytic</a:t>
            </a:r>
            <a:r>
              <a:rPr lang="pt" sz="1100" dirty="0"/>
              <a:t> </a:t>
            </a:r>
            <a:r>
              <a:rPr lang="pt" sz="1100" dirty="0" err="1"/>
              <a:t>Institute</a:t>
            </a:r>
            <a:r>
              <a:rPr lang="pt" sz="1100" dirty="0"/>
              <a:t> for Central Asia (Cazaquistão); Linda Lee, Mental Health </a:t>
            </a:r>
            <a:r>
              <a:rPr lang="pt" sz="1100" dirty="0" err="1"/>
              <a:t>Worldwide</a:t>
            </a:r>
            <a:r>
              <a:rPr lang="pt" sz="1100" dirty="0"/>
              <a:t> (Canadá); </a:t>
            </a:r>
            <a:r>
              <a:rPr lang="pt" sz="1100" dirty="0" err="1"/>
              <a:t>Itzhak</a:t>
            </a:r>
            <a:r>
              <a:rPr lang="pt" sz="1100" dirty="0"/>
              <a:t> </a:t>
            </a:r>
            <a:r>
              <a:rPr lang="pt" sz="1100" dirty="0" err="1"/>
              <a:t>Levav</a:t>
            </a:r>
            <a:r>
              <a:rPr lang="pt" sz="1100" dirty="0"/>
              <a:t>, </a:t>
            </a:r>
            <a:r>
              <a:rPr lang="pt" sz="1100" dirty="0" err="1"/>
              <a:t>Department</a:t>
            </a:r>
            <a:r>
              <a:rPr lang="pt" sz="1100" dirty="0"/>
              <a:t> </a:t>
            </a:r>
            <a:r>
              <a:rPr lang="pt" sz="1100" dirty="0" err="1"/>
              <a:t>of</a:t>
            </a:r>
            <a:r>
              <a:rPr lang="pt" sz="1100" dirty="0"/>
              <a:t> Community Mental Health, </a:t>
            </a:r>
            <a:r>
              <a:rPr lang="pt" sz="1100" dirty="0" err="1"/>
              <a:t>University</a:t>
            </a:r>
            <a:r>
              <a:rPr lang="pt" sz="1100" dirty="0"/>
              <a:t> </a:t>
            </a:r>
            <a:r>
              <a:rPr lang="pt" sz="1100" dirty="0" err="1"/>
              <a:t>of</a:t>
            </a:r>
            <a:r>
              <a:rPr lang="pt" sz="1100" dirty="0"/>
              <a:t> Haifa (Israel); Maureen Lewis, Mental Health Commission (Austrália); Laura </a:t>
            </a:r>
            <a:r>
              <a:rPr lang="pt" sz="1100" dirty="0" err="1"/>
              <a:t>Loli</a:t>
            </a:r>
            <a:r>
              <a:rPr lang="pt" sz="1100" dirty="0"/>
              <a:t>-Dano, Centro de Dependência e Saúde Mental (Canadá); Eleanor </a:t>
            </a:r>
            <a:r>
              <a:rPr lang="pt" sz="1100" dirty="0" err="1"/>
              <a:t>Longden</a:t>
            </a:r>
            <a:r>
              <a:rPr lang="pt" sz="1100" dirty="0"/>
              <a:t>, </a:t>
            </a:r>
            <a:r>
              <a:rPr lang="pt" sz="1100" dirty="0" err="1"/>
              <a:t>Greater</a:t>
            </a:r>
            <a:r>
              <a:rPr lang="pt" sz="1100" dirty="0"/>
              <a:t> Manchester Mental Health NHS Foundation Trust (Reino Unido); Crick </a:t>
            </a:r>
            <a:r>
              <a:rPr lang="pt" sz="1100" dirty="0" err="1"/>
              <a:t>Lund</a:t>
            </a:r>
            <a:r>
              <a:rPr lang="pt" sz="1100" dirty="0"/>
              <a:t>, Universidade da Cidade do Cabo (África do Sul); Judy </a:t>
            </a:r>
            <a:r>
              <a:rPr lang="pt" sz="1100" dirty="0" err="1"/>
              <a:t>Wanjiru</a:t>
            </a:r>
            <a:r>
              <a:rPr lang="pt" sz="1100" dirty="0"/>
              <a:t> </a:t>
            </a:r>
            <a:r>
              <a:rPr lang="pt" sz="1100" dirty="0" err="1"/>
              <a:t>Mbuthia</a:t>
            </a:r>
            <a:r>
              <a:rPr lang="pt" sz="1100" dirty="0"/>
              <a:t>, </a:t>
            </a:r>
            <a:r>
              <a:rPr lang="pt" sz="1100" dirty="0" err="1"/>
              <a:t>Uzima</a:t>
            </a:r>
            <a:r>
              <a:rPr lang="pt" sz="1100" dirty="0"/>
              <a:t> Mental Health Services (Quênia); John McCormack, Scottish Recovery Network (Reino Unido); Peter </a:t>
            </a:r>
            <a:r>
              <a:rPr lang="pt" sz="1100" dirty="0" err="1"/>
              <a:t>McGovern</a:t>
            </a:r>
            <a:r>
              <a:rPr lang="pt" sz="1100" dirty="0"/>
              <a:t>, Modum </a:t>
            </a:r>
            <a:r>
              <a:rPr lang="pt" sz="1100" dirty="0" err="1"/>
              <a:t>Bad</a:t>
            </a:r>
            <a:r>
              <a:rPr lang="pt" sz="1100" dirty="0"/>
              <a:t> (Noruega);</a:t>
            </a:r>
          </a:p>
          <a:p>
            <a:endParaRPr lang="en-US" sz="1100" dirty="0"/>
          </a:p>
        </p:txBody>
      </p:sp>
    </p:spTree>
    <p:extLst>
      <p:ext uri="{BB962C8B-B14F-4D97-AF65-F5344CB8AC3E}">
        <p14:creationId xmlns:p14="http://schemas.microsoft.com/office/powerpoint/2010/main" val="20505570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124</a:t>
            </a:fld>
            <a:endParaRPr lang="en-GB"/>
          </a:p>
        </p:txBody>
      </p:sp>
      <p:sp>
        <p:nvSpPr>
          <p:cNvPr id="7" name="Notes Placeholder 2">
            <a:extLst>
              <a:ext uri="{FF2B5EF4-FFF2-40B4-BE49-F238E27FC236}">
                <a16:creationId xmlns:a16="http://schemas.microsoft.com/office/drawing/2014/main" id="{BFE41AC2-F16D-9B44-9952-C0D9B9E7BB73}"/>
              </a:ext>
            </a:extLst>
          </p:cNvPr>
          <p:cNvSpPr txBox="1">
            <a:spLocks/>
          </p:cNvSpPr>
          <p:nvPr/>
        </p:nvSpPr>
        <p:spPr>
          <a:xfrm>
            <a:off x="457948" y="457859"/>
            <a:ext cx="5872161" cy="8745668"/>
          </a:xfrm>
          <a:prstGeom prst="rect">
            <a:avLst/>
          </a:prstGeom>
        </p:spPr>
        <p:txBody>
          <a:bodyPr vert="horz" lIns="95705" tIns="47853" rIns="95705" bIns="47853" rtlCol="0"/>
          <a:lst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pt" sz="1100" dirty="0"/>
              <a:t>David McGrath, consultor internacional (Austrália); Emily McLoughlin, consultora internacional (Irlanda); Bernadette McSherry, Universidade de Melbourne (Austrália); Roberto </a:t>
            </a:r>
            <a:r>
              <a:rPr lang="pt" sz="1100" dirty="0" err="1"/>
              <a:t>Mezzina </a:t>
            </a:r>
            <a:r>
              <a:rPr lang="pt" sz="1100" dirty="0"/>
              <a:t>, Centro Colaborador da OMS, Trieste (Itália); Tina </a:t>
            </a:r>
            <a:r>
              <a:rPr lang="pt" sz="1100" dirty="0" err="1"/>
              <a:t>Minkowitz </a:t>
            </a:r>
            <a:r>
              <a:rPr lang="pt" sz="1100" dirty="0"/>
              <a:t>, Centro de Direitos Humanos de Usuários e Sobreviventes de Psiquiatria (Estados Unidos da América); Peter </a:t>
            </a:r>
            <a:r>
              <a:rPr lang="pt" sz="1100" dirty="0" err="1"/>
              <a:t>Mittler </a:t>
            </a:r>
            <a:r>
              <a:rPr lang="pt" sz="1100" dirty="0"/>
              <a:t>Dementia Alliance International (Reino Unido); Pamela Molina Toledo, Organização dos Estados Americanos (Estados Unidos da América); Andrew </a:t>
            </a:r>
            <a:r>
              <a:rPr lang="pt" sz="1100" dirty="0" err="1"/>
              <a:t>Molodynski </a:t>
            </a:r>
            <a:r>
              <a:rPr lang="pt" sz="1100" dirty="0"/>
              <a:t>, Oxford Health NHS Foundation Trust (Reino Unido); Maria Francesca Moro, Universidade de Columbia (Estados Unidos da América); Fiona Morrissey, Consultora de Pesquisa em Direito da Deficiência (Irlanda); Melita </a:t>
            </a:r>
            <a:r>
              <a:rPr lang="pt" sz="1100" dirty="0" err="1"/>
              <a:t>Murko </a:t>
            </a:r>
            <a:r>
              <a:rPr lang="pt" sz="1100" dirty="0"/>
              <a:t>, Escritório Regional da OMS para a Europa (Dinamarca); Chris </a:t>
            </a:r>
            <a:r>
              <a:rPr lang="pt" sz="1100" dirty="0" err="1"/>
              <a:t>Nas </a:t>
            </a:r>
            <a:r>
              <a:rPr lang="pt" sz="1100" dirty="0"/>
              <a:t>, </a:t>
            </a:r>
            <a:r>
              <a:rPr lang="pt" sz="1100" dirty="0" err="1"/>
              <a:t>Trimbos </a:t>
            </a:r>
            <a:r>
              <a:rPr lang="pt" sz="1100" dirty="0"/>
              <a:t>International (Países Baixos); Sutherland Carrie, Departamento para o Desenvolvimento Internacional (Reino Unido); Michael </a:t>
            </a:r>
            <a:r>
              <a:rPr lang="pt" sz="1100" dirty="0" err="1"/>
              <a:t>Njenga </a:t>
            </a:r>
            <a:r>
              <a:rPr lang="pt" sz="1100" dirty="0"/>
              <a:t>, Usuários e Sobreviventes de Psiquiatria no Quênia (Quênia); </a:t>
            </a:r>
            <a:r>
              <a:rPr lang="pt" sz="1100" dirty="0" err="1"/>
              <a:t>Aikaterini </a:t>
            </a:r>
            <a:r>
              <a:rPr lang="pt" sz="1100" dirty="0"/>
              <a:t>- Katerina </a:t>
            </a:r>
            <a:r>
              <a:rPr lang="pt" sz="1100" dirty="0" err="1"/>
              <a:t>Nomidou </a:t>
            </a:r>
            <a:r>
              <a:rPr lang="pt" sz="1100" dirty="0"/>
              <a:t>, GAMIAN-Europa (Bélgica) e SOFPSI N. SERRON (Grécia); Peter Oakes, Universidade de Hull (Reino Unido); David W. Oaks, </a:t>
            </a:r>
            <a:r>
              <a:rPr lang="pt" sz="1100" dirty="0" err="1"/>
              <a:t>Aciu</a:t>
            </a:r>
            <a:r>
              <a:rPr lang="pt" sz="1100" dirty="0"/>
              <a:t> </a:t>
            </a:r>
            <a:r>
              <a:rPr lang="pt" sz="1100" dirty="0" err="1"/>
              <a:t>Insitute </a:t>
            </a:r>
            <a:r>
              <a:rPr lang="pt" sz="1100" dirty="0"/>
              <a:t>, LLC (Estados Unidos da América); Martin </a:t>
            </a:r>
            <a:r>
              <a:rPr lang="pt" sz="1100" dirty="0" err="1"/>
              <a:t>Orrell </a:t>
            </a:r>
            <a:r>
              <a:rPr lang="pt" sz="1100" dirty="0"/>
              <a:t>, Instituto de Saúde Mental, Universidade de Nottingham (Reino Unido); Abdelaziz </a:t>
            </a:r>
            <a:r>
              <a:rPr lang="pt" sz="1100" dirty="0" err="1"/>
              <a:t>Awadelseed </a:t>
            </a:r>
            <a:r>
              <a:rPr lang="pt" sz="1100" dirty="0"/>
              <a:t>Alhassan Osman, Hospital Al Amal, Dubai (Emirados Árabes Unidos); Gareth Owen, King's College London (Reino Unido); </a:t>
            </a:r>
            <a:r>
              <a:rPr lang="pt" sz="1100" dirty="0" err="1"/>
              <a:t>Soumitra</a:t>
            </a:r>
            <a:r>
              <a:rPr lang="pt" sz="1100" dirty="0"/>
              <a:t> </a:t>
            </a:r>
            <a:r>
              <a:rPr lang="pt" sz="1100" dirty="0" err="1"/>
              <a:t>Pathare </a:t>
            </a:r>
            <a:r>
              <a:rPr lang="pt" sz="1100" dirty="0"/>
              <a:t>, Centro de Direito e Política de Saúde Mental, Sociedade de Direito Indiana (Índia); Sara </a:t>
            </a:r>
            <a:r>
              <a:rPr lang="pt" sz="1100" dirty="0" err="1"/>
              <a:t>Pedersini </a:t>
            </a:r>
            <a:r>
              <a:rPr lang="pt" sz="1100" dirty="0"/>
              <a:t>, </a:t>
            </a:r>
            <a:r>
              <a:rPr lang="pt" sz="1100" dirty="0" err="1"/>
              <a:t>Fundação</a:t>
            </a:r>
            <a:r>
              <a:rPr lang="pt" sz="1100" dirty="0"/>
              <a:t> </a:t>
            </a:r>
            <a:r>
              <a:rPr lang="pt" sz="1100" dirty="0" err="1"/>
              <a:t>d'Harcourt </a:t>
            </a:r>
            <a:r>
              <a:rPr lang="pt" sz="1100" dirty="0"/>
              <a:t>(Suíça); Elvira </a:t>
            </a:r>
            <a:r>
              <a:rPr lang="pt" sz="1100" dirty="0" err="1"/>
              <a:t>Pértega</a:t>
            </a:r>
            <a:r>
              <a:rPr lang="pt" sz="1100" dirty="0"/>
              <a:t> </a:t>
            </a:r>
            <a:r>
              <a:rPr lang="pt" sz="1100" dirty="0" err="1"/>
              <a:t>Andía </a:t>
            </a:r>
            <a:r>
              <a:rPr lang="pt" sz="1100" dirty="0"/>
              <a:t>, Universidade de Saint Louis (Espanha); </a:t>
            </a:r>
            <a:r>
              <a:rPr lang="pt" sz="1100" dirty="0" err="1"/>
              <a:t>Dainio</a:t>
            </a:r>
            <a:r>
              <a:rPr lang="pt" sz="1100" dirty="0"/>
              <a:t> </a:t>
            </a:r>
            <a:r>
              <a:rPr lang="pt" sz="1100" dirty="0" err="1"/>
              <a:t>Pūras </a:t>
            </a:r>
            <a:r>
              <a:rPr lang="pt" sz="1100" dirty="0"/>
              <a:t>, Relator Especial sobre o direito de todos ao gozo do mais alto padrão de saúde possível (Suíça); </a:t>
            </a:r>
            <a:r>
              <a:rPr lang="pt" sz="1100" dirty="0" err="1"/>
              <a:t>Thara</a:t>
            </a:r>
            <a:r>
              <a:rPr lang="pt" sz="1100" dirty="0"/>
              <a:t> </a:t>
            </a:r>
            <a:r>
              <a:rPr lang="pt" sz="1100" dirty="0" err="1"/>
              <a:t>Rangaswamy </a:t>
            </a:r>
            <a:r>
              <a:rPr lang="pt" sz="1100" dirty="0"/>
              <a:t>, Fundação de Pesquisa da Esquizofrenia (Índia); </a:t>
            </a:r>
            <a:r>
              <a:rPr lang="pt" sz="1100" dirty="0" err="1"/>
              <a:t>Manaan </a:t>
            </a:r>
            <a:r>
              <a:rPr lang="pt" sz="1100" dirty="0"/>
              <a:t>Kar Ray, </a:t>
            </a:r>
            <a:r>
              <a:rPr lang="pt" sz="1100" dirty="0" err="1"/>
              <a:t>Cambridgeshire </a:t>
            </a:r>
            <a:r>
              <a:rPr lang="pt" sz="1100" dirty="0"/>
              <a:t>and Peterborough NHS Foundation Trust (Reino Unido); </a:t>
            </a:r>
            <a:r>
              <a:rPr lang="pt" sz="1100" dirty="0" err="1"/>
              <a:t>Mayssa</a:t>
            </a:r>
            <a:r>
              <a:rPr lang="pt" sz="1100" dirty="0"/>
              <a:t> </a:t>
            </a:r>
            <a:r>
              <a:rPr lang="pt" sz="1100" dirty="0" err="1"/>
              <a:t>Rekhis </a:t>
            </a:r>
            <a:r>
              <a:rPr lang="pt" sz="1100" dirty="0"/>
              <a:t>, Faculdade de Medicina, Universidade Tunis El </a:t>
            </a:r>
            <a:r>
              <a:rPr lang="pt" sz="1100" dirty="0" err="1"/>
              <a:t>Manar </a:t>
            </a:r>
            <a:r>
              <a:rPr lang="pt" sz="1100" dirty="0"/>
              <a:t>(Tunísia); Julie </a:t>
            </a:r>
            <a:r>
              <a:rPr lang="pt" sz="1100" dirty="0" err="1"/>
              <a:t>Repper </a:t>
            </a:r>
            <a:r>
              <a:rPr lang="pt" sz="1100" dirty="0"/>
              <a:t>, Universidade de Nottingham (Reino Unido); </a:t>
            </a:r>
            <a:r>
              <a:rPr lang="pt" sz="1100" dirty="0" err="1"/>
              <a:t>Genevra </a:t>
            </a:r>
            <a:r>
              <a:rPr lang="pt" sz="1100" dirty="0"/>
              <a:t>Richardson, King's College London (Reino Unido); Annie Robb, </a:t>
            </a:r>
            <a:r>
              <a:rPr lang="pt" sz="1100" dirty="0" err="1"/>
              <a:t>Centro Ubuntu </a:t>
            </a:r>
            <a:r>
              <a:rPr lang="pt" sz="1100" dirty="0"/>
              <a:t>(África do Sul); Jean Luc </a:t>
            </a:r>
            <a:r>
              <a:rPr lang="pt" sz="1100" dirty="0" err="1"/>
              <a:t>Roelandt </a:t>
            </a:r>
            <a:r>
              <a:rPr lang="pt" sz="1100" dirty="0"/>
              <a:t>, EPSM Lille Metropole, Centro Colaborador da OMS, Lille (França); Eric Rosenthal, Disability Rights International (Estados Unidos da América); Raul Montoya </a:t>
            </a:r>
            <a:r>
              <a:rPr lang="pt" sz="1100" dirty="0" err="1"/>
              <a:t>Santamaría </a:t>
            </a:r>
            <a:r>
              <a:rPr lang="pt" sz="1100" dirty="0"/>
              <a:t>, </a:t>
            </a:r>
            <a:r>
              <a:rPr lang="pt" sz="1100" dirty="0" err="1"/>
              <a:t>Colectivo</a:t>
            </a:r>
            <a:r>
              <a:rPr lang="pt" sz="1100" dirty="0"/>
              <a:t> </a:t>
            </a:r>
            <a:r>
              <a:rPr lang="pt" sz="1100" dirty="0" err="1"/>
              <a:t>Chuhcan </a:t>
            </a:r>
            <a:r>
              <a:rPr lang="pt" sz="1100" dirty="0"/>
              <a:t>AC (México); </a:t>
            </a:r>
            <a:r>
              <a:rPr lang="pt" sz="1100" dirty="0" err="1"/>
              <a:t>Jolijn</a:t>
            </a:r>
            <a:r>
              <a:rPr lang="pt" sz="1100" dirty="0"/>
              <a:t> </a:t>
            </a:r>
            <a:r>
              <a:rPr lang="pt" sz="1100" dirty="0" err="1"/>
              <a:t>Santegoeds </a:t>
            </a:r>
            <a:r>
              <a:rPr lang="pt" sz="1100" dirty="0"/>
              <a:t>, Rede Mundial de Utilizadores e Sobreviventes de Psiquiatria (Holanda); Benedetto </a:t>
            </a:r>
            <a:r>
              <a:rPr lang="pt" sz="1100" dirty="0" err="1"/>
              <a:t>Saraceno </a:t>
            </a:r>
            <a:r>
              <a:rPr lang="pt" sz="1100" dirty="0"/>
              <a:t>, Instituto de Saúde Mental Global de Lisboa (Suíça); </a:t>
            </a:r>
            <a:r>
              <a:rPr lang="pt" sz="1100" dirty="0" err="1"/>
              <a:t>Sashi</a:t>
            </a:r>
            <a:r>
              <a:rPr lang="pt" sz="1100" dirty="0"/>
              <a:t> </a:t>
            </a:r>
            <a:r>
              <a:rPr lang="pt" sz="1100" dirty="0" err="1"/>
              <a:t>Sashidharan </a:t>
            </a:r>
            <a:r>
              <a:rPr lang="pt" sz="1100" dirty="0"/>
              <a:t>, Universidade de Glasgow (Reino Unido); Marianne Schulze, consultora internacional (Áustria);</a:t>
            </a:r>
          </a:p>
          <a:p>
            <a:pPr lvl="0">
              <a:defRPr/>
            </a:pPr>
            <a:r>
              <a:rPr lang="pt" sz="1100" dirty="0"/>
              <a:t>Tom Shakespeare, London School of Hygiene &amp; Tropical Medicine (Reino Unido); Gordon Singer, consultor especialista (Canadá); Frances </a:t>
            </a:r>
            <a:r>
              <a:rPr lang="pt" sz="1100" dirty="0" err="1"/>
              <a:t>Skerritt </a:t>
            </a:r>
            <a:r>
              <a:rPr lang="pt" sz="1100" dirty="0"/>
              <a:t>, especialista em pares (Canadá); Mike Slade, University of Nottingham (Reino Unido); Gregory Smith, consultor internacional (Estados Unidos da América); </a:t>
            </a:r>
            <a:r>
              <a:rPr lang="pt" sz="1100" dirty="0" err="1"/>
              <a:t>Natasa </a:t>
            </a:r>
            <a:r>
              <a:rPr lang="pt" sz="1100" dirty="0"/>
              <a:t>Dale, Western Australia Mental Health Commission (Austrália); Michael Ashley Stein, Harvard Law School (Estados Unidos da América); Anthony Stratford, Mind Australia (Austrália); Charlene </a:t>
            </a:r>
            <a:r>
              <a:rPr lang="pt" sz="1100" dirty="0" err="1"/>
              <a:t>Sunkel </a:t>
            </a:r>
            <a:r>
              <a:rPr lang="pt" sz="1100" dirty="0"/>
              <a:t>, Global Mental Health Peer Network (África do Sul); Kate </a:t>
            </a:r>
            <a:r>
              <a:rPr lang="pt" sz="1100" dirty="0" err="1"/>
              <a:t>Swaffer </a:t>
            </a:r>
            <a:r>
              <a:rPr lang="pt" sz="1100" dirty="0"/>
              <a:t>, Dementia International Alliance (Austrália); Shelly Thomson, Department of Foreign Affairs and Trade (Austrália); Carmen Valle, CBM International (Tailândia); Alberto Vásquez </a:t>
            </a:r>
            <a:r>
              <a:rPr lang="pt" sz="1100" dirty="0" err="1"/>
              <a:t>Encalada </a:t>
            </a:r>
            <a:r>
              <a:rPr lang="pt" sz="1100" dirty="0"/>
              <a:t>, Gabinete do Relator Especial da ONU sobre os direitos das pessoas com deficiência (Suíça); Javier Vasquez, vice-presidente de programas de saúde das Olimpíadas Especiais Internacionais (Estados Unidos da América); Benjamin </a:t>
            </a:r>
            <a:r>
              <a:rPr lang="pt" sz="1100" dirty="0" err="1"/>
              <a:t>Veness </a:t>
            </a:r>
            <a:r>
              <a:rPr lang="pt" sz="1100" dirty="0"/>
              <a:t>, Alfred Health (Austrália); Peter </a:t>
            </a:r>
            <a:r>
              <a:rPr lang="pt" sz="1100" dirty="0" err="1"/>
              <a:t>Ventevogel </a:t>
            </a:r>
            <a:r>
              <a:rPr lang="pt" sz="1100" dirty="0"/>
              <a:t>, Seção de Saúde Pública, Alto Comissariado das Nações Unidas para Refugiados (Suíça); Carla Aparecida Arena Ventura, Universidade de São Paulo (Brasil); Alison </a:t>
            </a:r>
            <a:r>
              <a:rPr lang="pt" sz="1100" dirty="0" err="1"/>
              <a:t>Xamon </a:t>
            </a:r>
            <a:r>
              <a:rPr lang="pt" sz="1100" dirty="0"/>
              <a:t>, Associação de Saúde Mental da Austrália Ocidental, Presidente (Austrália).</a:t>
            </a:r>
          </a:p>
          <a:p>
            <a:endParaRPr lang="en-US" sz="1100" dirty="0"/>
          </a:p>
          <a:p>
            <a:endParaRPr lang="en-US" sz="1100" dirty="0"/>
          </a:p>
        </p:txBody>
      </p:sp>
    </p:spTree>
    <p:extLst>
      <p:ext uri="{BB962C8B-B14F-4D97-AF65-F5344CB8AC3E}">
        <p14:creationId xmlns:p14="http://schemas.microsoft.com/office/powerpoint/2010/main" val="30113245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125</a:t>
            </a:fld>
            <a:endParaRPr lang="en-GB"/>
          </a:p>
        </p:txBody>
      </p:sp>
      <p:sp>
        <p:nvSpPr>
          <p:cNvPr id="6" name="Rectangle 5">
            <a:extLst>
              <a:ext uri="{FF2B5EF4-FFF2-40B4-BE49-F238E27FC236}">
                <a16:creationId xmlns:a16="http://schemas.microsoft.com/office/drawing/2014/main" id="{65777F67-F1C0-5B4D-8C32-98FF5C237072}"/>
              </a:ext>
            </a:extLst>
          </p:cNvPr>
          <p:cNvSpPr/>
          <p:nvPr/>
        </p:nvSpPr>
        <p:spPr>
          <a:xfrm>
            <a:off x="457946" y="457858"/>
            <a:ext cx="5906943" cy="8907545"/>
          </a:xfrm>
          <a:prstGeom prst="rect">
            <a:avLst/>
          </a:prstGeom>
        </p:spPr>
        <p:txBody>
          <a:bodyPr wrap="square" lIns="91577" tIns="45789" rIns="91577" bIns="45789">
            <a:spAutoFit/>
          </a:bodyPr>
          <a:lstStyle/>
          <a:p>
            <a:r>
              <a:rPr lang="pt" sz="1100" b="1" dirty="0">
                <a:solidFill>
                  <a:schemeClr val="accent2"/>
                </a:solidFill>
              </a:rPr>
              <a:t>Estagiários da OMS</a:t>
            </a:r>
          </a:p>
          <a:p>
            <a:r>
              <a:rPr lang="pt" sz="1100" dirty="0"/>
              <a:t>Mona </a:t>
            </a:r>
            <a:r>
              <a:rPr lang="pt" sz="1100" dirty="0" err="1"/>
              <a:t>Alqazzaz </a:t>
            </a:r>
            <a:r>
              <a:rPr lang="pt" sz="1100" dirty="0"/>
              <a:t>, Paul Christiansen, Casey Chu, Julia Faure, Stephanie Fletcher, Jane Henty, Angela Hogg, April </a:t>
            </a:r>
            <a:r>
              <a:rPr lang="pt" sz="1100" dirty="0" err="1"/>
              <a:t>Jakubec </a:t>
            </a:r>
            <a:r>
              <a:rPr lang="pt" sz="1100" dirty="0"/>
              <a:t>, </a:t>
            </a:r>
            <a:r>
              <a:rPr lang="pt" sz="1100" dirty="0" err="1"/>
              <a:t>Gunnhild</a:t>
            </a:r>
            <a:r>
              <a:rPr lang="pt" sz="1100" dirty="0"/>
              <a:t> </a:t>
            </a:r>
            <a:r>
              <a:rPr lang="pt" sz="1100" dirty="0" err="1"/>
              <a:t>Kjaer </a:t>
            </a:r>
            <a:r>
              <a:rPr lang="pt" sz="1100" dirty="0"/>
              <a:t>, Yuri Lee, Adrienne Li, Kaitlyn Lyle, Joy </a:t>
            </a:r>
            <a:r>
              <a:rPr lang="pt" sz="1100" dirty="0" err="1"/>
              <a:t>Muhia </a:t>
            </a:r>
            <a:r>
              <a:rPr lang="pt" sz="1100" dirty="0"/>
              <a:t>, Zoe </a:t>
            </a:r>
            <a:r>
              <a:rPr lang="pt" sz="1100" dirty="0" err="1"/>
              <a:t>Mulliez </a:t>
            </a:r>
            <a:r>
              <a:rPr lang="pt" sz="1100" dirty="0"/>
              <a:t>, Maria Paula Acuna Gonzalez, Jade </a:t>
            </a:r>
            <a:r>
              <a:rPr lang="pt" sz="1100" dirty="0" err="1"/>
              <a:t>Presnell </a:t>
            </a:r>
            <a:r>
              <a:rPr lang="pt" sz="1100" dirty="0"/>
              <a:t>, Sarika Sharma, Katelyn </a:t>
            </a:r>
            <a:r>
              <a:rPr lang="pt" sz="1100" dirty="0" err="1"/>
              <a:t>Tenbensel </a:t>
            </a:r>
            <a:r>
              <a:rPr lang="pt" sz="1100" dirty="0"/>
              <a:t>, Peter Varnum, Xin </a:t>
            </a:r>
            <a:r>
              <a:rPr lang="pt" sz="1100" dirty="0" err="1"/>
              <a:t>Ya </a:t>
            </a:r>
            <a:r>
              <a:rPr lang="pt" sz="1100" dirty="0"/>
              <a:t>Lim, Izabella </a:t>
            </a:r>
            <a:r>
              <a:rPr lang="pt" sz="1100" dirty="0" err="1"/>
              <a:t>Zant</a:t>
            </a:r>
            <a:endParaRPr lang="en-US" sz="1100" dirty="0"/>
          </a:p>
          <a:p>
            <a:endParaRPr lang="en-US" sz="1100" dirty="0"/>
          </a:p>
          <a:p>
            <a:r>
              <a:rPr lang="pt" sz="1100" b="1" dirty="0">
                <a:solidFill>
                  <a:schemeClr val="accent2"/>
                </a:solidFill>
              </a:rPr>
              <a:t>Sede e escritórios regionais da OMS</a:t>
            </a:r>
          </a:p>
          <a:p>
            <a:r>
              <a:rPr lang="pt" sz="1100" dirty="0"/>
              <a:t>Nazneen Anwar (OMS/SEARO), Florence </a:t>
            </a:r>
            <a:r>
              <a:rPr lang="pt" sz="1100" dirty="0" err="1"/>
              <a:t>Baingana </a:t>
            </a:r>
            <a:r>
              <a:rPr lang="pt" sz="1100" dirty="0"/>
              <a:t>(OMS/AFRO), Andrea Bruni (OMS/AMRO), Darryl Barrett (OMS/WPRO), Rebecca Bosco Thomas (Sede da OMS), </a:t>
            </a:r>
            <a:r>
              <a:rPr lang="pt" sz="1100" dirty="0" err="1"/>
              <a:t>Claudina </a:t>
            </a:r>
            <a:r>
              <a:rPr lang="pt" sz="1100" dirty="0"/>
              <a:t>Cayetano (OMS/AMRO), Daniel Chisholm (OMS/EURO), Neerja Chowdary (HOHQ), Fahmy Hanna (Sede da OMS), Eva </a:t>
            </a:r>
            <a:r>
              <a:rPr lang="pt" sz="1100" dirty="0" err="1"/>
              <a:t>Lustigova </a:t>
            </a:r>
            <a:r>
              <a:rPr lang="pt" sz="1100" dirty="0"/>
              <a:t>(Sede da OMS), Carmen Martinez (OMS/AMRO), Maristela Monteiro (OMS/AMRO), Melita </a:t>
            </a:r>
            <a:r>
              <a:rPr lang="pt" sz="1100" dirty="0" err="1"/>
              <a:t>Murko </a:t>
            </a:r>
            <a:r>
              <a:rPr lang="pt" sz="1100" dirty="0"/>
              <a:t>(OMS/EURO), Khalid Saeed (OMS/EMRO), Steven </a:t>
            </a:r>
            <a:r>
              <a:rPr lang="pt" sz="1100" dirty="0" err="1"/>
              <a:t>Shongwe </a:t>
            </a:r>
            <a:r>
              <a:rPr lang="pt" sz="1100" dirty="0"/>
              <a:t>(OMS/AFRO), </a:t>
            </a:r>
            <a:r>
              <a:rPr lang="pt" sz="1100" dirty="0" err="1"/>
              <a:t>Yutaro</a:t>
            </a:r>
            <a:r>
              <a:rPr lang="pt" sz="1100" dirty="0"/>
              <a:t> </a:t>
            </a:r>
            <a:r>
              <a:rPr lang="pt" sz="1100" dirty="0" err="1"/>
              <a:t>Setoya </a:t>
            </a:r>
            <a:r>
              <a:rPr lang="pt" sz="1100" dirty="0"/>
              <a:t>(OMS/WPRO), Martin </a:t>
            </a:r>
            <a:r>
              <a:rPr lang="pt" sz="1100" dirty="0" err="1"/>
              <a:t>Vandendyck </a:t>
            </a:r>
            <a:r>
              <a:rPr lang="pt" sz="1100" dirty="0"/>
              <a:t>(OMS/WPRO), Mark Van Ommeren (Sede da OMS), Edith </a:t>
            </a:r>
            <a:r>
              <a:rPr lang="pt" sz="1100" dirty="0" err="1"/>
              <a:t>Van't </a:t>
            </a:r>
            <a:r>
              <a:rPr lang="pt" sz="1100" dirty="0"/>
              <a:t>Hof (Sede da OMS) e </a:t>
            </a:r>
            <a:r>
              <a:rPr lang="pt" sz="1100" dirty="0" err="1"/>
              <a:t>Dévora</a:t>
            </a:r>
            <a:r>
              <a:rPr lang="pt" sz="1100" dirty="0"/>
              <a:t> </a:t>
            </a:r>
            <a:r>
              <a:rPr lang="pt" sz="1100" dirty="0" err="1"/>
              <a:t>Kestel </a:t>
            </a:r>
            <a:r>
              <a:rPr lang="pt" sz="1100" dirty="0"/>
              <a:t>(Sede da OMS).</a:t>
            </a:r>
          </a:p>
          <a:p>
            <a:endParaRPr lang="en-US" sz="1100" dirty="0"/>
          </a:p>
          <a:p>
            <a:r>
              <a:rPr lang="pt" sz="1100" b="1" dirty="0"/>
              <a:t>Apoio administrativo e editorial da OMS</a:t>
            </a:r>
            <a:endParaRPr lang="en-US" sz="1100" dirty="0"/>
          </a:p>
          <a:p>
            <a:r>
              <a:rPr lang="pt" sz="1100" dirty="0"/>
              <a:t>Patricia Robertson, Política de Saúde Mental e Desenvolvimento de Serviços, Departamento de Saúde Mental e Abuso de Substâncias (OMS, Genebra); David </a:t>
            </a:r>
            <a:r>
              <a:rPr lang="pt" sz="1100" dirty="0" err="1"/>
              <a:t>Bramley </a:t>
            </a:r>
            <a:r>
              <a:rPr lang="pt" sz="1100" dirty="0"/>
              <a:t>, edição (Suíça); Julia Faure (França), Casey Chu (Canadá) e Benjamin Funk (Suíça), design e suporte</a:t>
            </a:r>
          </a:p>
          <a:p>
            <a:endParaRPr lang="en-US" sz="1100" dirty="0"/>
          </a:p>
          <a:p>
            <a:r>
              <a:rPr lang="pt" sz="1100" b="1" dirty="0"/>
              <a:t>Contribuições em vídeo</a:t>
            </a:r>
          </a:p>
          <a:p>
            <a:r>
              <a:rPr lang="pt" sz="1100" dirty="0"/>
              <a:t>Gostaríamos de agradecer às seguintes pessoas e organizações por concederem permissão para usar seus vídeos nestes materiais:</a:t>
            </a:r>
          </a:p>
          <a:p>
            <a:endParaRPr lang="en-US" sz="1100" dirty="0"/>
          </a:p>
          <a:p>
            <a:r>
              <a:rPr lang="pt" sz="1100" b="1" dirty="0"/>
              <a:t>50 mães, 50 filhos, 1 cromossomo extra</a:t>
            </a:r>
          </a:p>
          <a:p>
            <a:r>
              <a:rPr lang="pt" sz="1100" i="1" dirty="0"/>
              <a:t>Vídeo produzido por Wouldn`t Change a Thing</a:t>
            </a:r>
          </a:p>
          <a:p>
            <a:r>
              <a:rPr lang="pt" sz="1100" b="1" dirty="0"/>
              <a:t>Quebrando as correntes por Erminia Colucci</a:t>
            </a:r>
          </a:p>
          <a:p>
            <a:r>
              <a:rPr lang="pt" sz="1100" i="1" dirty="0"/>
              <a:t>Vídeo produzido pela Movie- </a:t>
            </a:r>
            <a:r>
              <a:rPr lang="pt" sz="1100" i="1" dirty="0" err="1"/>
              <a:t>Ment</a:t>
            </a:r>
            <a:endParaRPr lang="en-US" sz="1100" i="1" dirty="0"/>
          </a:p>
          <a:p>
            <a:r>
              <a:rPr lang="pt" sz="1100" b="1" dirty="0"/>
              <a:t>Acorrentado e trancado na Somalilândia</a:t>
            </a:r>
          </a:p>
          <a:p>
            <a:r>
              <a:rPr lang="pt" sz="1100" i="1" dirty="0"/>
              <a:t>Vídeo produzido pela Human Rights Watch</a:t>
            </a:r>
          </a:p>
          <a:p>
            <a:r>
              <a:rPr lang="pt" sz="1100" b="1" dirty="0"/>
              <a:t>Círculos de Apoio</a:t>
            </a:r>
          </a:p>
          <a:p>
            <a:r>
              <a:rPr lang="pt" sz="1100" i="1" dirty="0"/>
              <a:t>Vídeo produzido pela Inclusion Melbourne</a:t>
            </a:r>
          </a:p>
          <a:p>
            <a:r>
              <a:rPr lang="pt" sz="1100" b="1" dirty="0"/>
              <a:t>Descolonizando a Mente: Um Diálogo Transcultural sobre Direitos, Inclusão e Comunidade (Rede Internacional para Alternativas e Recuperação - INTAR, Índia, 2016)</a:t>
            </a:r>
          </a:p>
          <a:p>
            <a:r>
              <a:rPr lang="pt" sz="1100" i="1" dirty="0"/>
              <a:t>Vídeo produzido pela </a:t>
            </a:r>
            <a:r>
              <a:rPr lang="pt" sz="1100" i="1" dirty="0" err="1"/>
              <a:t>Bapu </a:t>
            </a:r>
            <a:r>
              <a:rPr lang="pt" sz="1100" i="1" dirty="0"/>
              <a:t>Trust for Research on Mind &amp; Discourse</a:t>
            </a:r>
          </a:p>
          <a:p>
            <a:r>
              <a:rPr lang="pt" sz="1100" b="1" dirty="0"/>
              <a:t>Demência, Deficiência e Direitos - Kate </a:t>
            </a:r>
            <a:r>
              <a:rPr lang="pt" sz="1100" b="1" dirty="0" err="1"/>
              <a:t>Swaffer</a:t>
            </a:r>
            <a:endParaRPr lang="en-US" sz="1100" b="1" dirty="0"/>
          </a:p>
          <a:p>
            <a:r>
              <a:rPr lang="pt" sz="1100" i="1" dirty="0"/>
              <a:t>Vídeo produzido pela Dementia Alliance International</a:t>
            </a:r>
          </a:p>
          <a:p>
            <a:r>
              <a:rPr lang="pt" sz="1100" b="1" dirty="0"/>
              <a:t>Impressões digitais e pegadas</a:t>
            </a:r>
          </a:p>
          <a:p>
            <a:r>
              <a:rPr lang="pt" sz="1100" i="1" dirty="0"/>
              <a:t>Vídeo produzido pela PROMISE Global</a:t>
            </a:r>
          </a:p>
          <a:p>
            <a:r>
              <a:rPr lang="pt" sz="1100" b="1" dirty="0"/>
              <a:t>Esqueça o estigma</a:t>
            </a:r>
            <a:endParaRPr lang="en-US" sz="1100" dirty="0"/>
          </a:p>
          <a:p>
            <a:r>
              <a:rPr lang="pt" sz="1100" i="1" dirty="0"/>
              <a:t>Vídeo produzido pela Sociedade de Alzheimer da Irlanda</a:t>
            </a:r>
            <a:endParaRPr lang="en-US" sz="1100" dirty="0"/>
          </a:p>
          <a:p>
            <a:r>
              <a:rPr lang="pt" sz="1100" b="1" dirty="0"/>
              <a:t>Gana: Abuso de pessoas com deficiência</a:t>
            </a:r>
            <a:endParaRPr lang="en-US" sz="1100" dirty="0"/>
          </a:p>
          <a:p>
            <a:r>
              <a:rPr lang="pt" sz="1100" i="1" dirty="0"/>
              <a:t>Vídeo produzido pela Human Rights Watch</a:t>
            </a:r>
            <a:endParaRPr lang="en-US" sz="1100" dirty="0"/>
          </a:p>
          <a:p>
            <a:r>
              <a:rPr lang="pt" sz="1100" b="1" dirty="0"/>
              <a:t>Campanha Global: O Direito de Decidir</a:t>
            </a:r>
            <a:endParaRPr lang="en-US" sz="1100" dirty="0"/>
          </a:p>
          <a:p>
            <a:r>
              <a:rPr lang="pt" sz="1100" i="1" dirty="0"/>
              <a:t>Vídeo produzido pela Inclusion International</a:t>
            </a:r>
            <a:endParaRPr lang="en-US" sz="1100" dirty="0"/>
          </a:p>
          <a:p>
            <a:r>
              <a:rPr lang="pt" sz="1100" b="1" dirty="0"/>
              <a:t>Direitos Humanos, Envelhecimento e Demência: Desafiando as Práticas Atuais por Kate </a:t>
            </a:r>
            <a:r>
              <a:rPr lang="pt" sz="1100" b="1" dirty="0" err="1"/>
              <a:t>Swaffer</a:t>
            </a:r>
            <a:endParaRPr lang="en-US" sz="1100" dirty="0"/>
          </a:p>
          <a:p>
            <a:r>
              <a:rPr lang="pt" sz="1100" i="1" dirty="0"/>
              <a:t>Vídeo produzido por Your aged and disability advocates (ADA), Austrália</a:t>
            </a:r>
          </a:p>
          <a:p>
            <a:r>
              <a:rPr lang="pt" sz="1100" b="1" dirty="0"/>
              <a:t>Eu vou para casa</a:t>
            </a:r>
          </a:p>
          <a:p>
            <a:r>
              <a:rPr lang="pt" sz="1100" i="1" dirty="0"/>
              <a:t>Vídeo produzido pela WITF TV, Harrisburg, PA. © 2016 WITF</a:t>
            </a:r>
            <a:endParaRPr lang="en-GB" sz="1100" b="1" dirty="0"/>
          </a:p>
          <a:p>
            <a:r>
              <a:rPr lang="pt" sz="1100" b="1" dirty="0"/>
              <a:t>Visão geral da saúde inclusiva</a:t>
            </a:r>
            <a:endParaRPr lang="en-US" sz="1100" dirty="0"/>
          </a:p>
          <a:p>
            <a:r>
              <a:rPr lang="pt" sz="1100" i="1" dirty="0"/>
              <a:t>Vídeo produzido pelas Olimpíadas Especiais</a:t>
            </a:r>
            <a:endParaRPr lang="en-US" sz="1100" dirty="0"/>
          </a:p>
          <a:p>
            <a:endParaRPr lang="en-US" sz="1100" dirty="0"/>
          </a:p>
        </p:txBody>
      </p:sp>
    </p:spTree>
    <p:extLst>
      <p:ext uri="{BB962C8B-B14F-4D97-AF65-F5344CB8AC3E}">
        <p14:creationId xmlns:p14="http://schemas.microsoft.com/office/powerpoint/2010/main" val="286223337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126</a:t>
            </a:fld>
            <a:endParaRPr lang="en-GB"/>
          </a:p>
        </p:txBody>
      </p:sp>
      <p:sp>
        <p:nvSpPr>
          <p:cNvPr id="6" name="Notes Placeholder 2">
            <a:extLst>
              <a:ext uri="{FF2B5EF4-FFF2-40B4-BE49-F238E27FC236}">
                <a16:creationId xmlns:a16="http://schemas.microsoft.com/office/drawing/2014/main" id="{E97CAF08-1D68-6A43-817F-036B15600DC9}"/>
              </a:ext>
            </a:extLst>
          </p:cNvPr>
          <p:cNvSpPr txBox="1">
            <a:spLocks/>
          </p:cNvSpPr>
          <p:nvPr/>
        </p:nvSpPr>
        <p:spPr>
          <a:xfrm>
            <a:off x="450923" y="478313"/>
            <a:ext cx="5906942" cy="8984297"/>
          </a:xfrm>
          <a:prstGeom prst="rect">
            <a:avLst/>
          </a:prstGeom>
        </p:spPr>
        <p:txBody>
          <a:bodyPr vert="horz" lIns="95705" tIns="47853" rIns="95705" bIns="47853" rtlCol="0"/>
          <a:lst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pt" sz="1100" b="1" dirty="0"/>
              <a:t>Advocacia Independente, a história de James</a:t>
            </a:r>
            <a:endParaRPr lang="en-US" sz="1100" dirty="0"/>
          </a:p>
          <a:p>
            <a:r>
              <a:rPr lang="pt" sz="1100" i="1" dirty="0"/>
              <a:t>Vídeo produzido pela The Scottish Independent </a:t>
            </a:r>
            <a:r>
              <a:rPr lang="pt" sz="1100" i="1" dirty="0" err="1"/>
              <a:t>Advocacy</a:t>
            </a:r>
            <a:r>
              <a:rPr lang="pt" sz="1100" i="1" dirty="0"/>
              <a:t> Alliance</a:t>
            </a:r>
            <a:endParaRPr lang="en-US" sz="1100" dirty="0"/>
          </a:p>
          <a:p>
            <a:r>
              <a:rPr lang="pt" sz="1100" b="1" dirty="0"/>
              <a:t>Entrevista - Atleta das Olimpíadas Especiais Victoria Smith, ESPN, 4 de julho de 2018</a:t>
            </a:r>
            <a:endParaRPr lang="en-US" sz="1100" dirty="0"/>
          </a:p>
          <a:p>
            <a:r>
              <a:rPr lang="pt" sz="1100" i="1" dirty="0"/>
              <a:t>Vídeo produzido pelas Olimpíadas Especiais</a:t>
            </a:r>
            <a:endParaRPr lang="en-US" sz="1100" dirty="0"/>
          </a:p>
          <a:p>
            <a:r>
              <a:rPr lang="pt" sz="1100" b="1" dirty="0"/>
              <a:t>Vivendo na Comunidade</a:t>
            </a:r>
            <a:endParaRPr lang="en-US" sz="1100" dirty="0"/>
          </a:p>
          <a:p>
            <a:r>
              <a:rPr lang="pt" sz="1100" i="1" dirty="0"/>
              <a:t>Vídeo produzido pela Associação Libanesa de Autodefesa (LASA) e pelo Fundo de Direitos das Pessoas com Deficiência (DRF)</a:t>
            </a:r>
            <a:endParaRPr lang="en-GB" sz="1100" b="1" dirty="0">
              <a:latin typeface="+mn-lt"/>
              <a:cs typeface="+mn-cs"/>
            </a:endParaRPr>
          </a:p>
          <a:p>
            <a:r>
              <a:rPr lang="pt" sz="1100" b="1" dirty="0">
                <a:latin typeface="+mn-lt"/>
                <a:cs typeface="+mn-cs"/>
              </a:rPr>
              <a:t>Vivendo para o Futuro</a:t>
            </a:r>
            <a:endParaRPr lang="en-US" sz="1100" dirty="0">
              <a:latin typeface="+mn-lt"/>
              <a:cs typeface="+mn-cs"/>
            </a:endParaRPr>
          </a:p>
          <a:p>
            <a:r>
              <a:rPr lang="pt" sz="1100" i="1" dirty="0">
                <a:latin typeface="+mn-lt"/>
                <a:cs typeface="+mn-cs"/>
              </a:rPr>
              <a:t>Vídeo produzido pela </a:t>
            </a:r>
            <a:r>
              <a:rPr lang="pt" sz="1100" i="1" dirty="0" err="1">
                <a:latin typeface="+mn-lt"/>
                <a:cs typeface="+mn-cs"/>
              </a:rPr>
              <a:t>LedBetter</a:t>
            </a:r>
            <a:r>
              <a:rPr lang="pt" sz="1100" i="1" dirty="0">
                <a:latin typeface="+mn-lt"/>
                <a:cs typeface="+mn-cs"/>
              </a:rPr>
              <a:t> Films</a:t>
            </a:r>
            <a:endParaRPr lang="en-US" sz="1100" dirty="0">
              <a:latin typeface="+mn-lt"/>
              <a:cs typeface="+mn-cs"/>
            </a:endParaRPr>
          </a:p>
          <a:p>
            <a:r>
              <a:rPr lang="pt" sz="1100" b="1" dirty="0">
                <a:latin typeface="+mn-lt"/>
                <a:cs typeface="+mn-cs"/>
              </a:rPr>
              <a:t>Vivendo com problemas de saúde mental na Rússia</a:t>
            </a:r>
            <a:endParaRPr lang="en-US" sz="1100" dirty="0">
              <a:latin typeface="+mn-lt"/>
              <a:cs typeface="+mn-cs"/>
            </a:endParaRPr>
          </a:p>
          <a:p>
            <a:r>
              <a:rPr lang="pt" sz="1100" i="1" dirty="0">
                <a:latin typeface="+mn-lt"/>
                <a:cs typeface="+mn-cs"/>
              </a:rPr>
              <a:t>Vídeo produzido pela Sky News</a:t>
            </a:r>
            <a:endParaRPr lang="en-US" sz="1100" dirty="0">
              <a:latin typeface="+mn-lt"/>
              <a:cs typeface="+mn-cs"/>
            </a:endParaRPr>
          </a:p>
          <a:p>
            <a:r>
              <a:rPr lang="pt" sz="1100" b="1" dirty="0">
                <a:latin typeface="+mn-lt"/>
                <a:cs typeface="+mn-cs"/>
              </a:rPr>
              <a:t>Amor, perda e risos - Vivendo com demência</a:t>
            </a:r>
            <a:endParaRPr lang="en-US" sz="1100" dirty="0">
              <a:latin typeface="+mn-lt"/>
              <a:cs typeface="+mn-cs"/>
            </a:endParaRPr>
          </a:p>
          <a:p>
            <a:r>
              <a:rPr lang="pt" sz="1100" i="1" dirty="0">
                <a:latin typeface="+mn-lt"/>
                <a:cs typeface="+mn-cs"/>
              </a:rPr>
              <a:t>Vídeo produzido pela Fire Films</a:t>
            </a:r>
            <a:endParaRPr lang="en-US" sz="1100" dirty="0">
              <a:latin typeface="+mn-lt"/>
              <a:cs typeface="+mn-cs"/>
            </a:endParaRPr>
          </a:p>
          <a:p>
            <a:r>
              <a:rPr lang="pt" sz="1100" b="1" dirty="0">
                <a:latin typeface="+mn-lt"/>
                <a:cs typeface="+mn-cs"/>
              </a:rPr>
              <a:t>Mari Yamamoto</a:t>
            </a:r>
            <a:endParaRPr lang="en-US" sz="1100" dirty="0">
              <a:latin typeface="+mn-lt"/>
              <a:cs typeface="+mn-cs"/>
            </a:endParaRPr>
          </a:p>
          <a:p>
            <a:r>
              <a:rPr lang="pt" sz="1100" i="1" dirty="0">
                <a:latin typeface="+mn-lt"/>
                <a:cs typeface="+mn-cs"/>
              </a:rPr>
              <a:t>Vídeo produzido pela </a:t>
            </a:r>
            <a:r>
              <a:rPr lang="pt" sz="1100" i="1" dirty="0" err="1">
                <a:latin typeface="+mn-lt"/>
                <a:cs typeface="+mn-cs"/>
              </a:rPr>
              <a:t>Bapu</a:t>
            </a:r>
            <a:r>
              <a:rPr lang="pt" sz="1100" i="1" dirty="0">
                <a:latin typeface="+mn-lt"/>
                <a:cs typeface="+mn-cs"/>
              </a:rPr>
              <a:t> Trust for </a:t>
            </a:r>
            <a:r>
              <a:rPr lang="pt" sz="1100" i="1" dirty="0" err="1">
                <a:latin typeface="+mn-lt"/>
                <a:cs typeface="+mn-cs"/>
              </a:rPr>
              <a:t>Research</a:t>
            </a:r>
            <a:r>
              <a:rPr lang="pt" sz="1100" i="1" dirty="0">
                <a:latin typeface="+mn-lt"/>
                <a:cs typeface="+mn-cs"/>
              </a:rPr>
              <a:t> </a:t>
            </a:r>
            <a:r>
              <a:rPr lang="pt" sz="1100" i="1" dirty="0" err="1">
                <a:latin typeface="+mn-lt"/>
                <a:cs typeface="+mn-cs"/>
              </a:rPr>
              <a:t>on</a:t>
            </a:r>
            <a:r>
              <a:rPr lang="pt" sz="1100" i="1" dirty="0">
                <a:latin typeface="+mn-lt"/>
                <a:cs typeface="+mn-cs"/>
              </a:rPr>
              <a:t> Mind &amp; </a:t>
            </a:r>
            <a:r>
              <a:rPr lang="pt" sz="1100" i="1" dirty="0" err="1">
                <a:latin typeface="+mn-lt"/>
                <a:cs typeface="+mn-cs"/>
              </a:rPr>
              <a:t>Discourse</a:t>
            </a:r>
            <a:endParaRPr lang="en-US" sz="1100" dirty="0">
              <a:latin typeface="+mn-lt"/>
              <a:cs typeface="+mn-cs"/>
            </a:endParaRPr>
          </a:p>
          <a:p>
            <a:r>
              <a:rPr lang="pt" sz="1100" b="1" dirty="0">
                <a:latin typeface="+mn-lt"/>
                <a:cs typeface="+mn-cs"/>
              </a:rPr>
              <a:t>Campeões de apoio entre pares em saúde mental, Uganda 2013</a:t>
            </a:r>
            <a:endParaRPr lang="en-US" sz="1100" dirty="0">
              <a:latin typeface="+mn-lt"/>
              <a:cs typeface="+mn-cs"/>
            </a:endParaRPr>
          </a:p>
          <a:p>
            <a:r>
              <a:rPr lang="pt" sz="1100" i="1" dirty="0">
                <a:latin typeface="+mn-lt"/>
                <a:cs typeface="+mn-cs"/>
              </a:rPr>
              <a:t>Vídeo produzido por </a:t>
            </a:r>
            <a:r>
              <a:rPr lang="pt" sz="1100" i="1" dirty="0" err="1">
                <a:latin typeface="+mn-lt"/>
                <a:cs typeface="+mn-cs"/>
              </a:rPr>
              <a:t>Cerdic</a:t>
            </a:r>
            <a:r>
              <a:rPr lang="pt" sz="1100" i="1" dirty="0">
                <a:latin typeface="+mn-lt"/>
                <a:cs typeface="+mn-cs"/>
              </a:rPr>
              <a:t> Hall</a:t>
            </a:r>
            <a:endParaRPr lang="en-US" sz="1100" dirty="0">
              <a:latin typeface="+mn-lt"/>
              <a:cs typeface="+mn-cs"/>
            </a:endParaRPr>
          </a:p>
          <a:p>
            <a:r>
              <a:rPr lang="pt" sz="1100" b="1" dirty="0">
                <a:latin typeface="+mn-lt"/>
                <a:cs typeface="+mn-cs"/>
              </a:rPr>
              <a:t>Indo além dos rótulos psiquiátricos</a:t>
            </a:r>
            <a:endParaRPr lang="en-US" sz="1100" dirty="0">
              <a:latin typeface="+mn-lt"/>
              <a:cs typeface="+mn-cs"/>
            </a:endParaRPr>
          </a:p>
          <a:p>
            <a:r>
              <a:rPr lang="pt" sz="1100" i="1" dirty="0">
                <a:latin typeface="+mn-lt"/>
                <a:cs typeface="+mn-cs"/>
              </a:rPr>
              <a:t>Vídeo produzido por The Open </a:t>
            </a:r>
            <a:r>
              <a:rPr lang="pt" sz="1100" i="1" dirty="0" err="1">
                <a:latin typeface="+mn-lt"/>
                <a:cs typeface="+mn-cs"/>
              </a:rPr>
              <a:t>Paradigm</a:t>
            </a:r>
            <a:r>
              <a:rPr lang="pt" sz="1100" i="1" dirty="0">
                <a:latin typeface="+mn-lt"/>
                <a:cs typeface="+mn-cs"/>
              </a:rPr>
              <a:t> Project/ PJ </a:t>
            </a:r>
            <a:r>
              <a:rPr lang="pt" sz="1100" i="1" dirty="0" err="1">
                <a:latin typeface="+mn-lt"/>
                <a:cs typeface="+mn-cs"/>
              </a:rPr>
              <a:t>Moynihan</a:t>
            </a:r>
            <a:r>
              <a:rPr lang="pt" sz="1100" i="1" dirty="0">
                <a:latin typeface="+mn-lt"/>
                <a:cs typeface="+mn-cs"/>
              </a:rPr>
              <a:t>, produtor de filmes Digital Eyes</a:t>
            </a:r>
            <a:endParaRPr lang="en-US" sz="1100" dirty="0">
              <a:latin typeface="+mn-lt"/>
              <a:cs typeface="+mn-cs"/>
            </a:endParaRPr>
          </a:p>
          <a:p>
            <a:r>
              <a:rPr lang="pt" sz="1100" b="1" dirty="0">
                <a:latin typeface="+mn-lt"/>
                <a:cs typeface="+mn-cs"/>
              </a:rPr>
              <a:t>'Meu sonho é fazer pizza': os buffets com síndrome de Down</a:t>
            </a:r>
            <a:endParaRPr lang="en-US" sz="1100" dirty="0">
              <a:latin typeface="+mn-lt"/>
              <a:cs typeface="+mn-cs"/>
            </a:endParaRPr>
          </a:p>
          <a:p>
            <a:r>
              <a:rPr lang="pt" sz="1100" i="1" dirty="0">
                <a:latin typeface="+mn-lt"/>
                <a:cs typeface="+mn-cs"/>
              </a:rPr>
              <a:t>Vídeo produzido pelo The Guardian</a:t>
            </a:r>
            <a:endParaRPr lang="en-US" sz="1100" dirty="0">
              <a:latin typeface="+mn-lt"/>
              <a:cs typeface="+mn-cs"/>
            </a:endParaRPr>
          </a:p>
          <a:p>
            <a:r>
              <a:rPr lang="pt" sz="1100" b="1" dirty="0">
                <a:latin typeface="+mn-lt"/>
                <a:cs typeface="+mn-cs"/>
              </a:rPr>
              <a:t>Minha História: Timothy</a:t>
            </a:r>
            <a:endParaRPr lang="en-US" sz="1100" dirty="0">
              <a:latin typeface="+mn-lt"/>
              <a:cs typeface="+mn-cs"/>
            </a:endParaRPr>
          </a:p>
          <a:p>
            <a:r>
              <a:rPr lang="pt" sz="1100" i="1" dirty="0">
                <a:latin typeface="+mn-lt"/>
                <a:cs typeface="+mn-cs"/>
              </a:rPr>
              <a:t>Vídeo produzido pela </a:t>
            </a:r>
            <a:r>
              <a:rPr lang="pt" sz="1100" i="1" dirty="0" err="1">
                <a:latin typeface="+mn-lt"/>
                <a:cs typeface="+mn-cs"/>
              </a:rPr>
              <a:t>End</a:t>
            </a:r>
            <a:r>
              <a:rPr lang="pt" sz="1100" i="1" dirty="0">
                <a:latin typeface="+mn-lt"/>
                <a:cs typeface="+mn-cs"/>
              </a:rPr>
              <a:t> </a:t>
            </a:r>
            <a:r>
              <a:rPr lang="pt" sz="1100" i="1" dirty="0" err="1">
                <a:latin typeface="+mn-lt"/>
                <a:cs typeface="+mn-cs"/>
              </a:rPr>
              <a:t>the</a:t>
            </a:r>
            <a:r>
              <a:rPr lang="pt" sz="1100" i="1" dirty="0">
                <a:latin typeface="+mn-lt"/>
                <a:cs typeface="+mn-cs"/>
              </a:rPr>
              <a:t> </a:t>
            </a:r>
            <a:r>
              <a:rPr lang="pt" sz="1100" i="1" dirty="0" err="1">
                <a:latin typeface="+mn-lt"/>
                <a:cs typeface="+mn-cs"/>
              </a:rPr>
              <a:t>Cycle</a:t>
            </a:r>
            <a:r>
              <a:rPr lang="pt" sz="1100" i="1" dirty="0">
                <a:latin typeface="+mn-lt"/>
                <a:cs typeface="+mn-cs"/>
              </a:rPr>
              <a:t> (Iniciativa da CBM Austrália)</a:t>
            </a:r>
            <a:endParaRPr lang="en-US" sz="1100" dirty="0">
              <a:latin typeface="+mn-lt"/>
              <a:cs typeface="+mn-cs"/>
            </a:endParaRPr>
          </a:p>
          <a:p>
            <a:r>
              <a:rPr lang="pt" sz="1100" b="1" dirty="0">
                <a:latin typeface="+mn-lt"/>
                <a:cs typeface="+mn-cs"/>
              </a:rPr>
              <a:t>Neil </a:t>
            </a:r>
            <a:r>
              <a:rPr lang="pt" sz="1100" b="1" dirty="0" err="1">
                <a:latin typeface="+mn-lt"/>
                <a:cs typeface="+mn-cs"/>
              </a:rPr>
              <a:t>Laybourn</a:t>
            </a:r>
            <a:r>
              <a:rPr lang="pt" sz="1100" b="1" dirty="0">
                <a:latin typeface="+mn-lt"/>
                <a:cs typeface="+mn-cs"/>
              </a:rPr>
              <a:t> e Jonny Benjamin falam sobre saúde mental</a:t>
            </a:r>
            <a:endParaRPr lang="en-US" sz="1100" dirty="0">
              <a:latin typeface="+mn-lt"/>
              <a:cs typeface="+mn-cs"/>
            </a:endParaRPr>
          </a:p>
          <a:p>
            <a:r>
              <a:rPr lang="pt" sz="1100" i="1" dirty="0">
                <a:latin typeface="+mn-lt"/>
                <a:cs typeface="+mn-cs"/>
              </a:rPr>
              <a:t>Vídeo produzido por </a:t>
            </a:r>
            <a:r>
              <a:rPr lang="pt" sz="1100" i="1" dirty="0" err="1">
                <a:latin typeface="+mn-lt"/>
                <a:cs typeface="+mn-cs"/>
              </a:rPr>
              <a:t>Rethink</a:t>
            </a:r>
            <a:r>
              <a:rPr lang="pt" sz="1100" i="1" dirty="0">
                <a:latin typeface="+mn-lt"/>
                <a:cs typeface="+mn-cs"/>
              </a:rPr>
              <a:t> Mental </a:t>
            </a:r>
            <a:r>
              <a:rPr lang="pt" sz="1100" i="1" dirty="0" err="1">
                <a:latin typeface="+mn-lt"/>
                <a:cs typeface="+mn-cs"/>
              </a:rPr>
              <a:t>Illness</a:t>
            </a:r>
            <a:endParaRPr lang="en-US" sz="1100" dirty="0">
              <a:latin typeface="+mn-lt"/>
              <a:cs typeface="+mn-cs"/>
            </a:endParaRPr>
          </a:p>
          <a:p>
            <a:r>
              <a:rPr lang="pt" sz="1100" b="1" dirty="0">
                <a:latin typeface="+mn-lt"/>
                <a:cs typeface="+mn-cs"/>
              </a:rPr>
              <a:t>Nenhuma força primeiro</a:t>
            </a:r>
            <a:endParaRPr lang="en-US" sz="1100" dirty="0">
              <a:latin typeface="+mn-lt"/>
              <a:cs typeface="+mn-cs"/>
            </a:endParaRPr>
          </a:p>
          <a:p>
            <a:r>
              <a:rPr lang="pt" sz="1100" i="1" dirty="0">
                <a:latin typeface="+mn-lt"/>
                <a:cs typeface="+mn-cs"/>
              </a:rPr>
              <a:t>Vídeo produzido pela </a:t>
            </a:r>
            <a:r>
              <a:rPr lang="pt" sz="1100" i="1" dirty="0" err="1">
                <a:latin typeface="+mn-lt"/>
                <a:cs typeface="+mn-cs"/>
              </a:rPr>
              <a:t>Mersey</a:t>
            </a:r>
            <a:r>
              <a:rPr lang="pt" sz="1100" i="1" dirty="0">
                <a:latin typeface="+mn-lt"/>
                <a:cs typeface="+mn-cs"/>
              </a:rPr>
              <a:t> </a:t>
            </a:r>
            <a:r>
              <a:rPr lang="pt" sz="1100" i="1" dirty="0" err="1">
                <a:latin typeface="+mn-lt"/>
                <a:cs typeface="+mn-cs"/>
              </a:rPr>
              <a:t>Care</a:t>
            </a:r>
            <a:r>
              <a:rPr lang="pt" sz="1100" i="1" dirty="0">
                <a:latin typeface="+mn-lt"/>
                <a:cs typeface="+mn-cs"/>
              </a:rPr>
              <a:t> NHS Foundation Trust</a:t>
            </a:r>
            <a:endParaRPr lang="en-US" sz="1100" dirty="0">
              <a:latin typeface="+mn-lt"/>
              <a:cs typeface="+mn-cs"/>
            </a:endParaRPr>
          </a:p>
          <a:p>
            <a:r>
              <a:rPr lang="pt" sz="1100" b="1" dirty="0">
                <a:latin typeface="+mn-lt"/>
                <a:cs typeface="+mn-cs"/>
              </a:rPr>
              <a:t>Sem mais barreiras</a:t>
            </a:r>
            <a:endParaRPr lang="en-US" sz="1100" dirty="0">
              <a:latin typeface="+mn-lt"/>
              <a:cs typeface="+mn-cs"/>
            </a:endParaRPr>
          </a:p>
          <a:p>
            <a:r>
              <a:rPr lang="pt" sz="1100" i="1" dirty="0">
                <a:latin typeface="+mn-lt"/>
                <a:cs typeface="+mn-cs"/>
              </a:rPr>
              <a:t>Vídeo produzido pela BC Self </a:t>
            </a:r>
            <a:r>
              <a:rPr lang="pt" sz="1100" i="1" dirty="0" err="1">
                <a:latin typeface="+mn-lt"/>
                <a:cs typeface="+mn-cs"/>
              </a:rPr>
              <a:t>Advocacy</a:t>
            </a:r>
            <a:r>
              <a:rPr lang="pt" sz="1100" i="1" dirty="0">
                <a:latin typeface="+mn-lt"/>
                <a:cs typeface="+mn-cs"/>
              </a:rPr>
              <a:t> Foundation</a:t>
            </a:r>
            <a:endParaRPr lang="en-US" sz="1100" dirty="0">
              <a:latin typeface="+mn-lt"/>
              <a:cs typeface="+mn-cs"/>
            </a:endParaRPr>
          </a:p>
          <a:p>
            <a:r>
              <a:rPr lang="pt" sz="1100" b="1" dirty="0">
                <a:latin typeface="+mn-lt"/>
                <a:cs typeface="+mn-cs"/>
              </a:rPr>
              <a:t>'</a:t>
            </a:r>
            <a:r>
              <a:rPr lang="pt" sz="1100" b="1" dirty="0" err="1">
                <a:latin typeface="+mn-lt"/>
                <a:cs typeface="+mn-cs"/>
              </a:rPr>
              <a:t>Not</a:t>
            </a:r>
            <a:r>
              <a:rPr lang="pt" sz="1100" b="1" dirty="0">
                <a:latin typeface="+mn-lt"/>
                <a:cs typeface="+mn-cs"/>
              </a:rPr>
              <a:t> </a:t>
            </a:r>
            <a:r>
              <a:rPr lang="pt" sz="1100" b="1" dirty="0" err="1">
                <a:latin typeface="+mn-lt"/>
                <a:cs typeface="+mn-cs"/>
              </a:rPr>
              <a:t>Without</a:t>
            </a:r>
            <a:r>
              <a:rPr lang="pt" sz="1100" b="1" dirty="0">
                <a:latin typeface="+mn-lt"/>
                <a:cs typeface="+mn-cs"/>
              </a:rPr>
              <a:t> Us' de Sam Avery e Mental Health </a:t>
            </a:r>
            <a:r>
              <a:rPr lang="pt" sz="1100" b="1" dirty="0" err="1">
                <a:latin typeface="+mn-lt"/>
                <a:cs typeface="+mn-cs"/>
              </a:rPr>
              <a:t>Peer</a:t>
            </a:r>
            <a:r>
              <a:rPr lang="pt" sz="1100" b="1" dirty="0">
                <a:latin typeface="+mn-lt"/>
                <a:cs typeface="+mn-cs"/>
              </a:rPr>
              <a:t> Connection</a:t>
            </a:r>
            <a:endParaRPr lang="en-US" sz="1100" dirty="0">
              <a:latin typeface="+mn-lt"/>
              <a:cs typeface="+mn-cs"/>
            </a:endParaRPr>
          </a:p>
          <a:p>
            <a:r>
              <a:rPr lang="pt" sz="1100" i="1" dirty="0">
                <a:latin typeface="+mn-lt"/>
                <a:cs typeface="+mn-cs"/>
              </a:rPr>
              <a:t>Vídeo produzido pela Mental Health </a:t>
            </a:r>
            <a:r>
              <a:rPr lang="pt" sz="1100" i="1" dirty="0" err="1">
                <a:latin typeface="+mn-lt"/>
                <a:cs typeface="+mn-cs"/>
              </a:rPr>
              <a:t>Peer</a:t>
            </a:r>
            <a:r>
              <a:rPr lang="pt" sz="1100" i="1" dirty="0">
                <a:latin typeface="+mn-lt"/>
                <a:cs typeface="+mn-cs"/>
              </a:rPr>
              <a:t> Connection</a:t>
            </a:r>
            <a:endParaRPr lang="en-US" sz="1100" dirty="0">
              <a:latin typeface="+mn-lt"/>
              <a:cs typeface="+mn-cs"/>
            </a:endParaRPr>
          </a:p>
          <a:p>
            <a:r>
              <a:rPr lang="pt" sz="1100" b="1" dirty="0">
                <a:latin typeface="+mn-lt"/>
                <a:cs typeface="+mn-cs"/>
              </a:rPr>
              <a:t>Diálogo Aberto: uma abordagem finlandesa alternativa para a cura da psicose (filme completo)</a:t>
            </a:r>
            <a:endParaRPr lang="en-US" sz="1100" dirty="0">
              <a:latin typeface="+mn-lt"/>
              <a:cs typeface="+mn-cs"/>
            </a:endParaRPr>
          </a:p>
          <a:p>
            <a:r>
              <a:rPr lang="pt" sz="1100" i="1" dirty="0">
                <a:latin typeface="+mn-lt"/>
                <a:cs typeface="+mn-cs"/>
              </a:rPr>
              <a:t>Vídeo produzido por Daniel </a:t>
            </a:r>
            <a:r>
              <a:rPr lang="pt" sz="1100" i="1" dirty="0" err="1">
                <a:latin typeface="+mn-lt"/>
                <a:cs typeface="+mn-cs"/>
              </a:rPr>
              <a:t>Mackler</a:t>
            </a:r>
            <a:r>
              <a:rPr lang="pt" sz="1100" i="1" dirty="0">
                <a:latin typeface="+mn-lt"/>
                <a:cs typeface="+mn-cs"/>
              </a:rPr>
              <a:t>, Cineasta</a:t>
            </a:r>
            <a:endParaRPr lang="en-US" sz="1100" dirty="0">
              <a:latin typeface="+mn-lt"/>
              <a:cs typeface="+mn-cs"/>
            </a:endParaRPr>
          </a:p>
          <a:p>
            <a:r>
              <a:rPr lang="pt" sz="1100" b="1" dirty="0">
                <a:latin typeface="+mn-lt"/>
                <a:cs typeface="+mn-cs"/>
              </a:rPr>
              <a:t>Projeto Paradigma Aberto – Celia Brown</a:t>
            </a:r>
            <a:endParaRPr lang="en-US" sz="1100" dirty="0">
              <a:latin typeface="+mn-lt"/>
              <a:cs typeface="+mn-cs"/>
            </a:endParaRPr>
          </a:p>
          <a:p>
            <a:r>
              <a:rPr lang="pt" sz="1100" i="1" dirty="0">
                <a:latin typeface="+mn-lt"/>
                <a:cs typeface="+mn-cs"/>
              </a:rPr>
              <a:t>Vídeo produzido pelo The Open </a:t>
            </a:r>
            <a:r>
              <a:rPr lang="pt" sz="1100" i="1" dirty="0" err="1">
                <a:latin typeface="+mn-lt"/>
                <a:cs typeface="+mn-cs"/>
              </a:rPr>
              <a:t>Paradigm</a:t>
            </a:r>
            <a:r>
              <a:rPr lang="pt" sz="1100" i="1" dirty="0">
                <a:latin typeface="+mn-lt"/>
                <a:cs typeface="+mn-cs"/>
              </a:rPr>
              <a:t> Project/ </a:t>
            </a:r>
            <a:r>
              <a:rPr lang="pt" sz="1100" i="1" dirty="0" err="1">
                <a:latin typeface="+mn-lt"/>
                <a:cs typeface="+mn-cs"/>
              </a:rPr>
              <a:t>Mindfreedom</a:t>
            </a:r>
            <a:r>
              <a:rPr lang="pt" sz="1100" i="1" dirty="0">
                <a:latin typeface="+mn-lt"/>
                <a:cs typeface="+mn-cs"/>
              </a:rPr>
              <a:t> </a:t>
            </a:r>
            <a:r>
              <a:rPr lang="pt" sz="1100" i="1" dirty="0" err="1">
                <a:latin typeface="+mn-lt"/>
                <a:cs typeface="+mn-cs"/>
              </a:rPr>
              <a:t>International</a:t>
            </a:r>
            <a:endParaRPr lang="en-US" sz="1100" dirty="0">
              <a:latin typeface="+mn-lt"/>
              <a:cs typeface="+mn-cs"/>
            </a:endParaRPr>
          </a:p>
          <a:p>
            <a:r>
              <a:rPr lang="pt" sz="1100" b="1" dirty="0">
                <a:latin typeface="+mn-lt"/>
                <a:cs typeface="+mn-cs"/>
              </a:rPr>
              <a:t>Projeto Paradigma Aberto – Dorothy </a:t>
            </a:r>
            <a:r>
              <a:rPr lang="pt" sz="1100" b="1" dirty="0" err="1">
                <a:latin typeface="+mn-lt"/>
                <a:cs typeface="+mn-cs"/>
              </a:rPr>
              <a:t>Dundas</a:t>
            </a:r>
            <a:endParaRPr lang="en-US" sz="1100" dirty="0">
              <a:latin typeface="+mn-lt"/>
              <a:cs typeface="+mn-cs"/>
            </a:endParaRPr>
          </a:p>
          <a:p>
            <a:r>
              <a:rPr lang="pt" sz="1100" i="1" dirty="0">
                <a:latin typeface="+mn-lt"/>
                <a:cs typeface="+mn-cs"/>
              </a:rPr>
              <a:t>Vídeo produzido pelo The Open </a:t>
            </a:r>
            <a:r>
              <a:rPr lang="pt" sz="1100" i="1" dirty="0" err="1">
                <a:latin typeface="+mn-lt"/>
                <a:cs typeface="+mn-cs"/>
              </a:rPr>
              <a:t>Paradigm</a:t>
            </a:r>
            <a:r>
              <a:rPr lang="pt" sz="1100" i="1" dirty="0">
                <a:latin typeface="+mn-lt"/>
                <a:cs typeface="+mn-cs"/>
              </a:rPr>
              <a:t> Project</a:t>
            </a:r>
          </a:p>
          <a:p>
            <a:r>
              <a:rPr lang="pt" sz="1100" b="1" dirty="0"/>
              <a:t>Projeto Paradigma Aberto – </a:t>
            </a:r>
            <a:r>
              <a:rPr lang="pt" sz="1100" b="1" dirty="0" err="1"/>
              <a:t>Oryx</a:t>
            </a:r>
            <a:r>
              <a:rPr lang="pt" sz="1100" b="1" dirty="0"/>
              <a:t> Cohen</a:t>
            </a:r>
            <a:endParaRPr lang="en-US" sz="1100" dirty="0"/>
          </a:p>
          <a:p>
            <a:r>
              <a:rPr lang="pt" sz="1100" i="1" dirty="0"/>
              <a:t>Vídeo produzido pelo The Open </a:t>
            </a:r>
            <a:r>
              <a:rPr lang="pt" sz="1100" i="1" dirty="0" err="1"/>
              <a:t>Paradigm</a:t>
            </a:r>
            <a:r>
              <a:rPr lang="pt" sz="1100" i="1" dirty="0"/>
              <a:t> Project/ </a:t>
            </a:r>
            <a:r>
              <a:rPr lang="pt" sz="1100" i="1" dirty="0" err="1"/>
              <a:t>National</a:t>
            </a:r>
            <a:r>
              <a:rPr lang="pt" sz="1100" i="1" dirty="0"/>
              <a:t> Empowerment Center</a:t>
            </a:r>
            <a:endParaRPr lang="en-US" sz="1100" dirty="0"/>
          </a:p>
          <a:p>
            <a:r>
              <a:rPr lang="pt" sz="1100" b="1" dirty="0"/>
              <a:t>Projeto Paradigma Aberto - </a:t>
            </a:r>
            <a:r>
              <a:rPr lang="pt" sz="1100" b="1" dirty="0" err="1"/>
              <a:t>Sera</a:t>
            </a:r>
            <a:r>
              <a:rPr lang="pt" sz="1100" b="1" dirty="0"/>
              <a:t> </a:t>
            </a:r>
            <a:r>
              <a:rPr lang="pt" sz="1100" b="1" dirty="0" err="1"/>
              <a:t>Davidow</a:t>
            </a:r>
            <a:endParaRPr lang="en-US" sz="1100" dirty="0"/>
          </a:p>
          <a:p>
            <a:r>
              <a:rPr lang="pt" sz="1100" i="1" dirty="0"/>
              <a:t>Vídeo produzido pelo The Open </a:t>
            </a:r>
            <a:r>
              <a:rPr lang="pt" sz="1100" i="1" dirty="0" err="1"/>
              <a:t>Paradigm</a:t>
            </a:r>
            <a:r>
              <a:rPr lang="pt" sz="1100" i="1" dirty="0"/>
              <a:t> Project/Western Mass Recovery Learning</a:t>
            </a:r>
            <a:endParaRPr lang="en-US" sz="1100" dirty="0"/>
          </a:p>
          <a:p>
            <a:r>
              <a:rPr lang="pt" sz="1100" b="1" dirty="0" err="1"/>
              <a:t>Ovidores</a:t>
            </a:r>
            <a:r>
              <a:rPr lang="pt" sz="1100" b="1" dirty="0"/>
              <a:t> de Vozes Canal Futura, Brasil 2017</a:t>
            </a:r>
            <a:endParaRPr lang="en-US" sz="1100" dirty="0"/>
          </a:p>
          <a:p>
            <a:r>
              <a:rPr lang="pt" sz="1100" i="1" dirty="0"/>
              <a:t>Vídeo produzido pela L4 Filmes</a:t>
            </a:r>
            <a:endParaRPr lang="en-US" sz="1100" dirty="0"/>
          </a:p>
          <a:p>
            <a:r>
              <a:rPr lang="pt" sz="1100" b="1" dirty="0"/>
              <a:t>Abrindo caminho para a recuperação - o Sistema de Ouvidoria Pessoal</a:t>
            </a:r>
            <a:endParaRPr lang="en-US" sz="1100" dirty="0"/>
          </a:p>
          <a:p>
            <a:r>
              <a:rPr lang="pt" sz="1100" i="1" dirty="0"/>
              <a:t>Vídeo produzido pela Mental Health </a:t>
            </a:r>
            <a:r>
              <a:rPr lang="pt" sz="1100" i="1" dirty="0" err="1"/>
              <a:t>Europe</a:t>
            </a:r>
            <a:r>
              <a:rPr lang="pt" sz="1100" i="1" dirty="0"/>
              <a:t> ( </a:t>
            </a:r>
            <a:r>
              <a:rPr lang="pt" sz="1100" i="1" u="sng" dirty="0">
                <a:hlinkClick r:id="rId3"/>
              </a:rPr>
              <a:t>www.mhe-sme.org </a:t>
            </a:r>
            <a:r>
              <a:rPr lang="pt" sz="1100" i="1" dirty="0"/>
              <a:t>)</a:t>
            </a:r>
          </a:p>
          <a:p>
            <a:r>
              <a:rPr lang="pt" sz="1100" b="1" dirty="0"/>
              <a:t>Advocacia de Pares em Ação</a:t>
            </a:r>
            <a:endParaRPr lang="en-US" sz="1100" dirty="0"/>
          </a:p>
          <a:p>
            <a:r>
              <a:rPr lang="pt" sz="1100" i="1" dirty="0"/>
              <a:t>Vídeo produzido e dirigido por David W. Barker, </a:t>
            </a:r>
            <a:r>
              <a:rPr lang="pt" sz="1100" i="1" dirty="0" err="1"/>
              <a:t>Createus</a:t>
            </a:r>
            <a:r>
              <a:rPr lang="pt" sz="1100" i="1" dirty="0"/>
              <a:t> Media Inc. (</a:t>
            </a:r>
            <a:r>
              <a:rPr lang="pt" sz="1100" i="1" dirty="0" err="1"/>
              <a:t>www.createusmedia.com</a:t>
            </a:r>
            <a:r>
              <a:rPr lang="pt" sz="1100" i="1" dirty="0"/>
              <a:t>)</a:t>
            </a:r>
            <a:endParaRPr lang="en-US" sz="1100" dirty="0"/>
          </a:p>
          <a:p>
            <a:r>
              <a:rPr lang="pt" sz="1100" i="1" dirty="0"/>
              <a:t>© 2014 </a:t>
            </a:r>
            <a:r>
              <a:rPr lang="pt" sz="1100" i="1" dirty="0" err="1"/>
              <a:t>Createus</a:t>
            </a:r>
            <a:r>
              <a:rPr lang="pt" sz="1100" i="1" dirty="0"/>
              <a:t> Media Inc., Todos os direitos reservados. Usado com permissão da Organização Mundial da Saúde. Entre em contato com </a:t>
            </a:r>
            <a:r>
              <a:rPr lang="pt" sz="1100" i="1" dirty="0" err="1"/>
              <a:t>info@createusmedia.com</a:t>
            </a:r>
            <a:r>
              <a:rPr lang="pt" sz="1100" i="1" dirty="0"/>
              <a:t> para mais informações. Agradecimentos especiais a Rita </a:t>
            </a:r>
            <a:r>
              <a:rPr lang="pt" sz="1100" i="1" dirty="0" err="1"/>
              <a:t>Cronise</a:t>
            </a:r>
            <a:r>
              <a:rPr lang="pt" sz="1100" i="1" dirty="0"/>
              <a:t> por toda a sua ajuda e apoio.</a:t>
            </a:r>
            <a:endParaRPr lang="en-US" sz="1100" dirty="0"/>
          </a:p>
          <a:p>
            <a:r>
              <a:rPr lang="pt" sz="1100" b="1" i="1" dirty="0"/>
              <a:t> </a:t>
            </a:r>
            <a:r>
              <a:rPr lang="pt" sz="1100" b="1" dirty="0"/>
              <a:t>Planejando com antecedência – Vivendo com demência de início precoce</a:t>
            </a:r>
            <a:endParaRPr lang="en-US" sz="1100" dirty="0"/>
          </a:p>
          <a:p>
            <a:r>
              <a:rPr lang="pt" sz="1100" i="1" dirty="0"/>
              <a:t>Vídeo original produzido pelo Office for </a:t>
            </a:r>
            <a:r>
              <a:rPr lang="pt" sz="1100" i="1" dirty="0" err="1"/>
              <a:t>the</a:t>
            </a:r>
            <a:r>
              <a:rPr lang="pt" sz="1100" i="1" dirty="0"/>
              <a:t> </a:t>
            </a:r>
            <a:r>
              <a:rPr lang="pt" sz="1100" i="1" dirty="0" err="1"/>
              <a:t>Ageing</a:t>
            </a:r>
            <a:r>
              <a:rPr lang="pt" sz="1100" i="1" dirty="0"/>
              <a:t>, SA Health, Adelaide, Austrália. Direitos autorais criativos: Kate </a:t>
            </a:r>
            <a:r>
              <a:rPr lang="pt" sz="1100" i="1" dirty="0" err="1"/>
              <a:t>Swaffer</a:t>
            </a:r>
            <a:r>
              <a:rPr lang="pt" sz="1100" i="1" dirty="0"/>
              <a:t> e </a:t>
            </a:r>
            <a:r>
              <a:rPr lang="pt" sz="1100" i="1" dirty="0" err="1"/>
              <a:t>Dementia</a:t>
            </a:r>
            <a:r>
              <a:rPr lang="pt" sz="1100" i="1" dirty="0"/>
              <a:t> Alliance </a:t>
            </a:r>
            <a:r>
              <a:rPr lang="pt" sz="1100" i="1" dirty="0" err="1"/>
              <a:t>International</a:t>
            </a:r>
            <a:r>
              <a:rPr lang="pt" sz="1100" i="1" dirty="0"/>
              <a:t>.</a:t>
            </a:r>
            <a:endParaRPr lang="en-US" sz="1100" dirty="0"/>
          </a:p>
          <a:p>
            <a:r>
              <a:rPr lang="pt" sz="1100" b="1" dirty="0"/>
              <a:t> </a:t>
            </a:r>
            <a:endParaRPr lang="en-US" sz="1100" dirty="0"/>
          </a:p>
          <a:p>
            <a:endParaRPr lang="en-GB" sz="1100" i="1" dirty="0">
              <a:latin typeface="+mn-lt"/>
              <a:cs typeface="+mn-cs"/>
            </a:endParaRPr>
          </a:p>
          <a:p>
            <a:endParaRPr lang="en-US" sz="1100" dirty="0">
              <a:latin typeface="+mn-lt"/>
              <a:cs typeface="+mn-cs"/>
            </a:endParaRPr>
          </a:p>
          <a:p>
            <a:endParaRPr lang="en-US" sz="1100" dirty="0"/>
          </a:p>
        </p:txBody>
      </p:sp>
    </p:spTree>
    <p:extLst>
      <p:ext uri="{BB962C8B-B14F-4D97-AF65-F5344CB8AC3E}">
        <p14:creationId xmlns:p14="http://schemas.microsoft.com/office/powerpoint/2010/main" val="253752254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127</a:t>
            </a:fld>
            <a:endParaRPr lang="en-GB"/>
          </a:p>
        </p:txBody>
      </p:sp>
      <p:sp>
        <p:nvSpPr>
          <p:cNvPr id="5" name="Notes Placeholder 2">
            <a:extLst>
              <a:ext uri="{FF2B5EF4-FFF2-40B4-BE49-F238E27FC236}">
                <a16:creationId xmlns:a16="http://schemas.microsoft.com/office/drawing/2014/main" id="{2F3CB367-AA77-A24F-BBE6-06EB94CA5D74}"/>
              </a:ext>
            </a:extLst>
          </p:cNvPr>
          <p:cNvSpPr txBox="1">
            <a:spLocks/>
          </p:cNvSpPr>
          <p:nvPr/>
        </p:nvSpPr>
        <p:spPr>
          <a:xfrm>
            <a:off x="457948" y="457858"/>
            <a:ext cx="5883755" cy="8672370"/>
          </a:xfrm>
          <a:prstGeom prst="rect">
            <a:avLst/>
          </a:prstGeom>
        </p:spPr>
        <p:txBody>
          <a:bodyPr vert="horz" lIns="95705" tIns="47853" rIns="95705" bIns="47853" rtlCol="0"/>
          <a:lst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pt" sz="1100" b="1" dirty="0"/>
              <a:t>Qualidade nos Serviços Sociais - Compreendendo a Convenção sobre os Direitos das Pessoas com Deficiência</a:t>
            </a:r>
            <a:endParaRPr lang="en-US" sz="1100" dirty="0"/>
          </a:p>
          <a:p>
            <a:r>
              <a:rPr lang="pt" sz="1100" i="1" dirty="0"/>
              <a:t>Vídeo produzido pela Unidade Europeia de Qualidade nos Serviços Sociais (EQUASS) da Plataforma Europeia para a Reabilitação (EPR) (</a:t>
            </a:r>
            <a:r>
              <a:rPr lang="pt" sz="1100" i="1" dirty="0" err="1"/>
              <a:t>www.epr.eu</a:t>
            </a:r>
            <a:r>
              <a:rPr lang="pt" sz="1100" i="1" dirty="0"/>
              <a:t> – </a:t>
            </a:r>
            <a:r>
              <a:rPr lang="pt" sz="1100" i="1" u="sng" dirty="0">
                <a:hlinkClick r:id="rId3"/>
              </a:rPr>
              <a:t>www.equass.be </a:t>
            </a:r>
            <a:r>
              <a:rPr lang="pt" sz="1100" i="1" dirty="0"/>
              <a:t>). Com apoio financeiro do Programa da União Europeia para o Emprego e a Inovação Social “</a:t>
            </a:r>
            <a:r>
              <a:rPr lang="pt" sz="1100" i="1" dirty="0" err="1"/>
              <a:t>EaSI</a:t>
            </a:r>
            <a:r>
              <a:rPr lang="pt" sz="1100" i="1" dirty="0"/>
              <a:t>” (2014-2020) – http://</a:t>
            </a:r>
            <a:r>
              <a:rPr lang="pt" sz="1100" i="1" dirty="0" err="1"/>
              <a:t>ec.europa.eu</a:t>
            </a:r>
            <a:r>
              <a:rPr lang="pt" sz="1100" i="1" dirty="0"/>
              <a:t>/social/</a:t>
            </a:r>
            <a:r>
              <a:rPr lang="pt" sz="1100" i="1" dirty="0" err="1"/>
              <a:t>easi</a:t>
            </a:r>
            <a:r>
              <a:rPr lang="pt" sz="1100" i="1" dirty="0"/>
              <a:t>.</a:t>
            </a:r>
            <a:endParaRPr lang="en-US" sz="1100" dirty="0"/>
          </a:p>
          <a:p>
            <a:r>
              <a:rPr lang="pt" sz="1100" i="1" dirty="0"/>
              <a:t>Animação: S. </a:t>
            </a:r>
            <a:r>
              <a:rPr lang="pt" sz="1100" i="1" dirty="0" err="1"/>
              <a:t>Allaeys</a:t>
            </a:r>
            <a:r>
              <a:rPr lang="pt" sz="1100" i="1" dirty="0"/>
              <a:t> – QUIDOS. Apoio de conteúdo: Fórum Europeu da Deficiência.</a:t>
            </a:r>
            <a:endParaRPr lang="en-GB" sz="1100" b="1" dirty="0"/>
          </a:p>
          <a:p>
            <a:r>
              <a:rPr lang="pt" sz="1100" b="1" dirty="0"/>
              <a:t>Aumentar a conscientização sobre a realidade de viver com demência </a:t>
            </a:r>
            <a:r>
              <a:rPr lang="pt" sz="1100" dirty="0"/>
              <a:t>,</a:t>
            </a:r>
            <a:endParaRPr lang="en-US" sz="1100" dirty="0"/>
          </a:p>
          <a:p>
            <a:r>
              <a:rPr lang="pt" sz="1100" dirty="0"/>
              <a:t>Vídeo produzido pela Mental Health Foundation (Reino Unido)</a:t>
            </a:r>
            <a:endParaRPr lang="en-US" sz="1100" dirty="0"/>
          </a:p>
          <a:p>
            <a:r>
              <a:rPr lang="pt" sz="1100" b="1" dirty="0"/>
              <a:t>Recuperação de transtornos mentais, uma palestra de </a:t>
            </a:r>
            <a:r>
              <a:rPr lang="pt" sz="1100" b="1" dirty="0" err="1"/>
              <a:t>Patricia</a:t>
            </a:r>
            <a:r>
              <a:rPr lang="pt" sz="1100" b="1" dirty="0"/>
              <a:t> </a:t>
            </a:r>
            <a:r>
              <a:rPr lang="pt" sz="1100" b="1" dirty="0" err="1"/>
              <a:t>Deegan</a:t>
            </a:r>
            <a:endParaRPr lang="en-US" sz="1100" dirty="0"/>
          </a:p>
          <a:p>
            <a:r>
              <a:rPr lang="pt" sz="1100" i="1" dirty="0"/>
              <a:t>Vídeo produzido por </a:t>
            </a:r>
            <a:r>
              <a:rPr lang="pt" sz="1100" i="1" dirty="0" err="1"/>
              <a:t>Patricia</a:t>
            </a:r>
            <a:r>
              <a:rPr lang="pt" sz="1100" i="1" dirty="0"/>
              <a:t> E. </a:t>
            </a:r>
            <a:r>
              <a:rPr lang="pt" sz="1100" i="1" dirty="0" err="1"/>
              <a:t>Deegan</a:t>
            </a:r>
            <a:r>
              <a:rPr lang="pt" sz="1100" i="1" dirty="0"/>
              <a:t>, Pat </a:t>
            </a:r>
            <a:r>
              <a:rPr lang="pt" sz="1100" i="1" dirty="0" err="1"/>
              <a:t>Deegan</a:t>
            </a:r>
            <a:r>
              <a:rPr lang="pt" sz="1100" i="1" dirty="0"/>
              <a:t> PhD &amp; Associates LLC</a:t>
            </a:r>
            <a:endParaRPr lang="en-US" sz="1100" dirty="0"/>
          </a:p>
          <a:p>
            <a:r>
              <a:rPr lang="pt" sz="1100" b="1" dirty="0" err="1"/>
              <a:t>Reshma</a:t>
            </a:r>
            <a:r>
              <a:rPr lang="pt" sz="1100" b="1" dirty="0"/>
              <a:t> </a:t>
            </a:r>
            <a:r>
              <a:rPr lang="pt" sz="1100" b="1" dirty="0" err="1"/>
              <a:t>Valliappan</a:t>
            </a:r>
            <a:r>
              <a:rPr lang="pt" sz="1100" b="1" dirty="0"/>
              <a:t> </a:t>
            </a:r>
            <a:r>
              <a:rPr lang="pt" sz="1100" dirty="0"/>
              <a:t>(Rede Internacional para Alternativas e Recuperação - INTAR, Índia, 2016)</a:t>
            </a:r>
            <a:endParaRPr lang="en-US" sz="1100" dirty="0"/>
          </a:p>
          <a:p>
            <a:r>
              <a:rPr lang="pt" sz="1100" i="1" dirty="0"/>
              <a:t>Vídeo produzido pela </a:t>
            </a:r>
            <a:r>
              <a:rPr lang="pt" sz="1100" i="1" dirty="0" err="1"/>
              <a:t>Bapu</a:t>
            </a:r>
            <a:r>
              <a:rPr lang="pt" sz="1100" i="1" dirty="0"/>
              <a:t> Trust for </a:t>
            </a:r>
            <a:r>
              <a:rPr lang="pt" sz="1100" i="1" dirty="0" err="1"/>
              <a:t>Research</a:t>
            </a:r>
            <a:r>
              <a:rPr lang="pt" sz="1100" i="1" dirty="0"/>
              <a:t> </a:t>
            </a:r>
            <a:r>
              <a:rPr lang="pt" sz="1100" i="1" dirty="0" err="1"/>
              <a:t>on</a:t>
            </a:r>
            <a:r>
              <a:rPr lang="pt" sz="1100" i="1" dirty="0"/>
              <a:t> Mind &amp; </a:t>
            </a:r>
            <a:r>
              <a:rPr lang="pt" sz="1100" i="1" dirty="0" err="1"/>
              <a:t>Discourse</a:t>
            </a:r>
            <a:endParaRPr lang="en-US" sz="1100" dirty="0"/>
          </a:p>
          <a:p>
            <a:r>
              <a:rPr lang="pt" sz="1100" b="1" dirty="0"/>
              <a:t>Rory </a:t>
            </a:r>
            <a:r>
              <a:rPr lang="pt" sz="1100" b="1" dirty="0" err="1"/>
              <a:t>Doody</a:t>
            </a:r>
            <a:r>
              <a:rPr lang="pt" sz="1100" b="1" dirty="0"/>
              <a:t> sobre sua experiência com a legislação de capacidade e serviços de saúde mental da Irlanda</a:t>
            </a:r>
            <a:endParaRPr lang="en-US" sz="1100" dirty="0"/>
          </a:p>
          <a:p>
            <a:r>
              <a:rPr lang="pt" sz="1100" i="1" dirty="0"/>
              <a:t>Vídeo produzido pela Anistia Internacional Irlanda</a:t>
            </a:r>
            <a:endParaRPr lang="en-US" sz="1100" dirty="0"/>
          </a:p>
          <a:p>
            <a:r>
              <a:rPr lang="pt" sz="1100" b="1" dirty="0"/>
              <a:t>Reclusão: Ashley </a:t>
            </a:r>
            <a:r>
              <a:rPr lang="pt" sz="1100" b="1" dirty="0" err="1"/>
              <a:t>Peacock</a:t>
            </a:r>
            <a:endParaRPr lang="en-US" sz="1100" dirty="0"/>
          </a:p>
          <a:p>
            <a:r>
              <a:rPr lang="pt" sz="1100" i="1" dirty="0"/>
              <a:t>Vídeo produzido pela </a:t>
            </a:r>
            <a:r>
              <a:rPr lang="pt" sz="1100" i="1" dirty="0" err="1"/>
              <a:t>Attitude</a:t>
            </a:r>
            <a:r>
              <a:rPr lang="pt" sz="1100" i="1" dirty="0"/>
              <a:t> Pictures Ltd. Cortesia da </a:t>
            </a:r>
            <a:r>
              <a:rPr lang="pt" sz="1100" i="1" dirty="0" err="1"/>
              <a:t>Attitude</a:t>
            </a:r>
            <a:r>
              <a:rPr lang="pt" sz="1100" i="1" dirty="0"/>
              <a:t> – todos os direitos reservados.</a:t>
            </a:r>
            <a:endParaRPr lang="en-US" sz="1100" dirty="0"/>
          </a:p>
          <a:p>
            <a:r>
              <a:rPr lang="pt" sz="1100" b="1" dirty="0"/>
              <a:t>Programa de Saúde Mental Comunitária Urbana </a:t>
            </a:r>
            <a:r>
              <a:rPr lang="pt" sz="1100" b="1" dirty="0" err="1"/>
              <a:t>Seher</a:t>
            </a:r>
            <a:r>
              <a:rPr lang="pt" sz="1100" b="1" dirty="0"/>
              <a:t>, Pune</a:t>
            </a:r>
            <a:endParaRPr lang="en-US" sz="1100" dirty="0"/>
          </a:p>
          <a:p>
            <a:r>
              <a:rPr lang="pt" sz="1100" i="1" dirty="0"/>
              <a:t>Vídeo produzido pela </a:t>
            </a:r>
            <a:r>
              <a:rPr lang="pt" sz="1100" i="1" dirty="0" err="1"/>
              <a:t>Bapu</a:t>
            </a:r>
            <a:r>
              <a:rPr lang="pt" sz="1100" i="1" dirty="0"/>
              <a:t> Trust for </a:t>
            </a:r>
            <a:r>
              <a:rPr lang="pt" sz="1100" i="1" dirty="0" err="1"/>
              <a:t>Research</a:t>
            </a:r>
            <a:r>
              <a:rPr lang="pt" sz="1100" i="1" dirty="0"/>
              <a:t> </a:t>
            </a:r>
            <a:r>
              <a:rPr lang="pt" sz="1100" i="1" dirty="0" err="1"/>
              <a:t>on</a:t>
            </a:r>
            <a:r>
              <a:rPr lang="pt" sz="1100" i="1" dirty="0"/>
              <a:t> Mind &amp; </a:t>
            </a:r>
            <a:r>
              <a:rPr lang="pt" sz="1100" i="1" dirty="0" err="1"/>
              <a:t>Discourse</a:t>
            </a:r>
            <a:endParaRPr lang="en-US" sz="1100" dirty="0"/>
          </a:p>
          <a:p>
            <a:r>
              <a:rPr lang="pt" sz="1100" b="1" dirty="0"/>
              <a:t>Autodefesa</a:t>
            </a:r>
            <a:endParaRPr lang="en-US" sz="1100" dirty="0"/>
          </a:p>
          <a:p>
            <a:r>
              <a:rPr lang="pt" sz="1100" i="1" dirty="0"/>
              <a:t>Vídeo produzido pela Self </a:t>
            </a:r>
            <a:r>
              <a:rPr lang="pt" sz="1100" i="1" dirty="0" err="1"/>
              <a:t>Advocacy</a:t>
            </a:r>
            <a:r>
              <a:rPr lang="pt" sz="1100" i="1" dirty="0"/>
              <a:t> Online (@</a:t>
            </a:r>
            <a:r>
              <a:rPr lang="pt" sz="1100" i="1" dirty="0" err="1"/>
              <a:t>selfadvocacyonline.org</a:t>
            </a:r>
            <a:r>
              <a:rPr lang="pt" sz="1100" i="1" dirty="0"/>
              <a:t>)</a:t>
            </a:r>
            <a:endParaRPr lang="en-US" sz="1100" dirty="0"/>
          </a:p>
          <a:p>
            <a:r>
              <a:rPr lang="pt" sz="1100" b="1" dirty="0"/>
              <a:t>Redes sociais, diálogo aberto e recuperação da psicose - </a:t>
            </a:r>
            <a:r>
              <a:rPr lang="pt" sz="1100" b="1" dirty="0" err="1"/>
              <a:t>Jaakko</a:t>
            </a:r>
            <a:r>
              <a:rPr lang="pt" sz="1100" b="1" dirty="0"/>
              <a:t> </a:t>
            </a:r>
            <a:r>
              <a:rPr lang="pt" sz="1100" b="1" dirty="0" err="1"/>
              <a:t>Seikkula</a:t>
            </a:r>
            <a:r>
              <a:rPr lang="pt" sz="1100" b="1" dirty="0"/>
              <a:t>, PhD</a:t>
            </a:r>
            <a:endParaRPr lang="en-US" sz="1100" dirty="0"/>
          </a:p>
          <a:p>
            <a:r>
              <a:rPr lang="pt" sz="1100" i="1" dirty="0"/>
              <a:t>Vídeo produzido por Daniel </a:t>
            </a:r>
            <a:r>
              <a:rPr lang="pt" sz="1100" i="1" dirty="0" err="1"/>
              <a:t>Mackler</a:t>
            </a:r>
            <a:r>
              <a:rPr lang="pt" sz="1100" i="1" dirty="0"/>
              <a:t>, Cineasta</a:t>
            </a:r>
            <a:endParaRPr lang="en-US" sz="1100" dirty="0"/>
          </a:p>
          <a:p>
            <a:r>
              <a:rPr lang="pt" sz="1100" b="1" dirty="0"/>
              <a:t>Discurso de Craig </a:t>
            </a:r>
            <a:r>
              <a:rPr lang="pt" sz="1100" b="1" dirty="0" err="1"/>
              <a:t>Mokhiber</a:t>
            </a:r>
            <a:r>
              <a:rPr lang="pt" sz="1100" b="1" dirty="0"/>
              <a:t>, Adjunto do Secretário-Geral Adjunto para os Direitos Humanos, Gabinete do Alto Comissariado para os Direitos Humanos, </a:t>
            </a:r>
            <a:r>
              <a:rPr lang="pt" sz="1100" dirty="0"/>
              <a:t>proferido durante o evento "Hora de agir em saúde mental global - Construindo impulso em saúde mental na era dos ODS", realizado por ocasião da 73ª Sessão da Assembleia Geral das Nações Unidas.</a:t>
            </a:r>
            <a:endParaRPr lang="en-US" sz="1100" dirty="0"/>
          </a:p>
          <a:p>
            <a:r>
              <a:rPr lang="pt" sz="1100" i="1" dirty="0"/>
              <a:t>Vídeo produzido pela UN Web TV</a:t>
            </a:r>
            <a:endParaRPr lang="en-US" sz="1100" dirty="0"/>
          </a:p>
          <a:p>
            <a:r>
              <a:rPr lang="pt" sz="1100" b="1" dirty="0"/>
              <a:t>Obrigado aos colegas de John Howard pelo apoio</a:t>
            </a:r>
            <a:endParaRPr lang="en-US" sz="1100" dirty="0"/>
          </a:p>
          <a:p>
            <a:r>
              <a:rPr lang="pt" sz="1100" i="1" dirty="0"/>
              <a:t>Vídeo produzido por </a:t>
            </a:r>
            <a:r>
              <a:rPr lang="pt" sz="1100" i="1" dirty="0" err="1"/>
              <a:t>Cerdic</a:t>
            </a:r>
            <a:r>
              <a:rPr lang="pt" sz="1100" i="1" dirty="0"/>
              <a:t> Hall</a:t>
            </a:r>
            <a:endParaRPr lang="en-US" sz="1100" dirty="0"/>
          </a:p>
          <a:p>
            <a:r>
              <a:rPr lang="pt" sz="1100" b="1" dirty="0"/>
              <a:t>O Projeto Gestalt: Acabar com o Estigma</a:t>
            </a:r>
            <a:endParaRPr lang="en-US" sz="1100" dirty="0"/>
          </a:p>
          <a:p>
            <a:r>
              <a:rPr lang="pt" sz="1100" i="1" dirty="0"/>
              <a:t>Vídeo produzido por Kian </a:t>
            </a:r>
            <a:r>
              <a:rPr lang="pt" sz="1100" i="1" dirty="0" err="1"/>
              <a:t>Madjedi</a:t>
            </a:r>
            <a:r>
              <a:rPr lang="pt" sz="1100" i="1" dirty="0"/>
              <a:t>, cineasta</a:t>
            </a:r>
          </a:p>
          <a:p>
            <a:r>
              <a:rPr lang="pt" sz="1100" b="1" dirty="0"/>
              <a:t>O TDM (Modelo de Alta Transicional)</a:t>
            </a:r>
            <a:endParaRPr lang="en-US" sz="1100" dirty="0"/>
          </a:p>
          <a:p>
            <a:r>
              <a:rPr lang="pt" sz="1100" i="1" dirty="0"/>
              <a:t>Vídeo produzido pela </a:t>
            </a:r>
            <a:r>
              <a:rPr lang="pt" sz="1100" i="1" dirty="0" err="1"/>
              <a:t>LedBetter</a:t>
            </a:r>
            <a:r>
              <a:rPr lang="pt" sz="1100" i="1" dirty="0"/>
              <a:t> Films</a:t>
            </a:r>
            <a:endParaRPr lang="en-US" sz="1100" dirty="0"/>
          </a:p>
          <a:p>
            <a:r>
              <a:rPr lang="pt" sz="1100" b="1" dirty="0"/>
              <a:t>Esta é a história de um movimento pelos direitos civis</a:t>
            </a:r>
            <a:endParaRPr lang="en-US" sz="1100" dirty="0"/>
          </a:p>
          <a:p>
            <a:r>
              <a:rPr lang="pt" sz="1100" i="1" dirty="0"/>
              <a:t>Vídeo produzido pela </a:t>
            </a:r>
            <a:r>
              <a:rPr lang="pt" sz="1100" i="1" dirty="0" err="1"/>
              <a:t>Inclusion</a:t>
            </a:r>
            <a:r>
              <a:rPr lang="pt" sz="1100" i="1" dirty="0"/>
              <a:t> BC</a:t>
            </a:r>
            <a:endParaRPr lang="en-US" sz="1100" dirty="0"/>
          </a:p>
          <a:p>
            <a:r>
              <a:rPr lang="pt" sz="1100" b="1" dirty="0"/>
              <a:t>Uganda: 'Acabem com o abuso'</a:t>
            </a:r>
            <a:endParaRPr lang="en-US" sz="1100" dirty="0"/>
          </a:p>
          <a:p>
            <a:r>
              <a:rPr lang="pt" sz="1100" i="1" dirty="0"/>
              <a:t>Vídeo produzido pela </a:t>
            </a:r>
            <a:r>
              <a:rPr lang="pt" sz="1100" i="1" dirty="0" err="1"/>
              <a:t>Validity</a:t>
            </a:r>
            <a:r>
              <a:rPr lang="pt" sz="1100" i="1" dirty="0"/>
              <a:t>, anteriormente o Centro de Defesa da Deficiência Mental (MDAC)</a:t>
            </a:r>
            <a:endParaRPr lang="en-US" sz="1100" dirty="0"/>
          </a:p>
          <a:p>
            <a:r>
              <a:rPr lang="pt" sz="1100" b="1" dirty="0"/>
              <a:t>CDPD da ONU: O que é o artigo 19 e vida independente?</a:t>
            </a:r>
            <a:endParaRPr lang="en-US" sz="1100" dirty="0"/>
          </a:p>
          <a:p>
            <a:r>
              <a:rPr lang="pt" sz="1100" i="1" dirty="0"/>
              <a:t>Vídeo produzido pela Mental Health </a:t>
            </a:r>
            <a:r>
              <a:rPr lang="pt" sz="1100" i="1" dirty="0" err="1"/>
              <a:t>Europe</a:t>
            </a:r>
            <a:r>
              <a:rPr lang="pt" sz="1100" i="1" dirty="0"/>
              <a:t> ( </a:t>
            </a:r>
            <a:r>
              <a:rPr lang="pt" sz="1100" i="1" u="sng" dirty="0">
                <a:hlinkClick r:id="rId4"/>
              </a:rPr>
              <a:t>www.mhe-sme.org </a:t>
            </a:r>
            <a:r>
              <a:rPr lang="pt" sz="1100" i="1" dirty="0"/>
              <a:t>)</a:t>
            </a:r>
            <a:endParaRPr lang="en-US" sz="1100" dirty="0"/>
          </a:p>
          <a:p>
            <a:r>
              <a:rPr lang="pt" sz="1100" b="1" dirty="0"/>
              <a:t>CNUDPD: O que é o Artigo 12 e </a:t>
            </a:r>
            <a:r>
              <a:rPr lang="pt-BR" sz="1100" b="1" dirty="0"/>
              <a:t>capacidade legal</a:t>
            </a:r>
            <a:r>
              <a:rPr lang="pt" sz="1100" b="1" dirty="0"/>
              <a:t>?</a:t>
            </a:r>
            <a:endParaRPr lang="en-US" sz="1100" dirty="0"/>
          </a:p>
          <a:p>
            <a:r>
              <a:rPr lang="pt" sz="1100" i="1" dirty="0"/>
              <a:t>Vídeo produzido pela Mental Health </a:t>
            </a:r>
            <a:r>
              <a:rPr lang="pt" sz="1100" i="1" u="sng" dirty="0" err="1"/>
              <a:t>Europe</a:t>
            </a:r>
            <a:r>
              <a:rPr lang="pt" sz="1100" i="1" u="sng" dirty="0"/>
              <a:t> ( </a:t>
            </a:r>
            <a:r>
              <a:rPr lang="pt" sz="1100" i="1" u="sng" dirty="0">
                <a:hlinkClick r:id="rId4"/>
              </a:rPr>
              <a:t>www.mhe-sme.org </a:t>
            </a:r>
            <a:r>
              <a:rPr lang="pt" sz="1100" i="1" dirty="0"/>
              <a:t>)</a:t>
            </a:r>
            <a:endParaRPr lang="en-US" sz="1100" dirty="0"/>
          </a:p>
          <a:p>
            <a:r>
              <a:rPr lang="pt" sz="1100" b="1" dirty="0"/>
              <a:t>Declaração Universal dos Direitos Humanos</a:t>
            </a:r>
            <a:endParaRPr lang="en-US" sz="1100" dirty="0"/>
          </a:p>
          <a:p>
            <a:r>
              <a:rPr lang="pt" sz="1100" i="1" dirty="0"/>
              <a:t>Vídeo produzido pelo Escritório do Alto Comissariado das Nações Unidas para os Direitos Humanos</a:t>
            </a:r>
            <a:endParaRPr lang="en-US" sz="1100" dirty="0"/>
          </a:p>
          <a:p>
            <a:r>
              <a:rPr lang="pt" sz="1100" b="1" dirty="0"/>
              <a:t>O que é recuperação?</a:t>
            </a:r>
            <a:endParaRPr lang="en-US" sz="1100" dirty="0"/>
          </a:p>
          <a:p>
            <a:r>
              <a:rPr lang="pt" sz="1100" i="1" dirty="0"/>
              <a:t>Vídeo produzido pela Mental Health </a:t>
            </a:r>
            <a:r>
              <a:rPr lang="pt" sz="1100" i="1" dirty="0" err="1"/>
              <a:t>Europe</a:t>
            </a:r>
            <a:r>
              <a:rPr lang="pt" sz="1100" i="1" dirty="0"/>
              <a:t> (</a:t>
            </a:r>
            <a:r>
              <a:rPr lang="pt" sz="1100" i="1" dirty="0" err="1"/>
              <a:t>www.mhe-sme.org</a:t>
            </a:r>
            <a:r>
              <a:rPr lang="pt" sz="1100" i="1" dirty="0"/>
              <a:t>)</a:t>
            </a:r>
            <a:endParaRPr lang="en-US" sz="1100" dirty="0"/>
          </a:p>
          <a:p>
            <a:r>
              <a:rPr lang="pt" sz="1100" b="1" dirty="0"/>
              <a:t>Qual é o papel de um assistente pessoal?</a:t>
            </a:r>
            <a:endParaRPr lang="en-US" sz="1100" dirty="0"/>
          </a:p>
          <a:p>
            <a:r>
              <a:rPr lang="pt" sz="1100" i="1" dirty="0"/>
              <a:t>Vídeo produzido por </a:t>
            </a:r>
            <a:r>
              <a:rPr lang="pt" sz="1100" i="1" dirty="0" err="1"/>
              <a:t>Ruils</a:t>
            </a:r>
            <a:r>
              <a:rPr lang="pt" sz="1100" i="1" dirty="0"/>
              <a:t> - </a:t>
            </a:r>
            <a:r>
              <a:rPr lang="pt" sz="1100" i="1" dirty="0" err="1"/>
              <a:t>Disability</a:t>
            </a:r>
            <a:r>
              <a:rPr lang="pt" sz="1100" i="1" dirty="0"/>
              <a:t> </a:t>
            </a:r>
            <a:r>
              <a:rPr lang="pt" sz="1100" i="1" dirty="0" err="1"/>
              <a:t>Action</a:t>
            </a:r>
            <a:r>
              <a:rPr lang="pt" sz="1100" i="1" dirty="0"/>
              <a:t> &amp; </a:t>
            </a:r>
            <a:r>
              <a:rPr lang="pt" sz="1100" i="1" dirty="0" err="1"/>
              <a:t>Advice</a:t>
            </a:r>
            <a:r>
              <a:rPr lang="pt" sz="1100" i="1" dirty="0"/>
              <a:t> Centre (DAAC)</a:t>
            </a:r>
            <a:endParaRPr lang="en-US" sz="1100" dirty="0"/>
          </a:p>
          <a:p>
            <a:r>
              <a:rPr lang="pt" sz="1100" b="1" dirty="0"/>
              <a:t>Por que a autodefesa é importante</a:t>
            </a:r>
            <a:endParaRPr lang="en-US" sz="1100" dirty="0"/>
          </a:p>
          <a:p>
            <a:r>
              <a:rPr lang="pt" sz="1100" i="1" dirty="0"/>
              <a:t>Vídeo produzido pela </a:t>
            </a:r>
            <a:r>
              <a:rPr lang="pt" sz="1100" i="1" dirty="0" err="1"/>
              <a:t>Inclusion</a:t>
            </a:r>
            <a:r>
              <a:rPr lang="pt" sz="1100" i="1" dirty="0"/>
              <a:t> </a:t>
            </a:r>
            <a:r>
              <a:rPr lang="pt" sz="1100" i="1" dirty="0" err="1"/>
              <a:t>International</a:t>
            </a:r>
            <a:endParaRPr lang="en-US" sz="1100" dirty="0"/>
          </a:p>
          <a:p>
            <a:r>
              <a:rPr lang="pt" sz="1100" b="1" dirty="0"/>
              <a:t>Mulheres institucionalizadas contra sua vontade na Índia</a:t>
            </a:r>
            <a:endParaRPr lang="en-US" sz="1100" dirty="0"/>
          </a:p>
          <a:p>
            <a:r>
              <a:rPr lang="pt" sz="1100" i="1" dirty="0"/>
              <a:t>Vídeo produzido pela </a:t>
            </a:r>
            <a:r>
              <a:rPr lang="pt" sz="1100" i="1" dirty="0" err="1"/>
              <a:t>Human</a:t>
            </a:r>
            <a:r>
              <a:rPr lang="pt" sz="1100" i="1" dirty="0"/>
              <a:t> </a:t>
            </a:r>
            <a:r>
              <a:rPr lang="pt" sz="1100" i="1" dirty="0" err="1"/>
              <a:t>Rights</a:t>
            </a:r>
            <a:r>
              <a:rPr lang="pt" sz="1100" i="1" dirty="0"/>
              <a:t> </a:t>
            </a:r>
            <a:r>
              <a:rPr lang="pt" sz="1100" i="1" dirty="0" err="1"/>
              <a:t>Watch</a:t>
            </a:r>
            <a:endParaRPr lang="en-US" sz="1100" dirty="0"/>
          </a:p>
          <a:p>
            <a:endParaRPr lang="en-US" sz="1100" dirty="0"/>
          </a:p>
          <a:p>
            <a:endParaRPr lang="en-US" sz="1100" dirty="0"/>
          </a:p>
          <a:p>
            <a:endParaRPr lang="en-US" sz="1100" dirty="0"/>
          </a:p>
        </p:txBody>
      </p:sp>
    </p:spTree>
    <p:extLst>
      <p:ext uri="{BB962C8B-B14F-4D97-AF65-F5344CB8AC3E}">
        <p14:creationId xmlns:p14="http://schemas.microsoft.com/office/powerpoint/2010/main" val="192181198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91600A8A-902E-430E-A833-453AE05FDB61}" type="slidenum">
              <a:rPr lang="en-GB" smtClean="0"/>
              <a:t>128</a:t>
            </a:fld>
            <a:endParaRPr lang="en-GB"/>
          </a:p>
        </p:txBody>
      </p:sp>
      <p:sp>
        <p:nvSpPr>
          <p:cNvPr id="5" name="Notes Placeholder 2">
            <a:extLst>
              <a:ext uri="{FF2B5EF4-FFF2-40B4-BE49-F238E27FC236}">
                <a16:creationId xmlns:a16="http://schemas.microsoft.com/office/drawing/2014/main" id="{891E760E-71CF-5B4B-B4D4-7E9FAA8320FD}"/>
              </a:ext>
            </a:extLst>
          </p:cNvPr>
          <p:cNvSpPr txBox="1">
            <a:spLocks/>
          </p:cNvSpPr>
          <p:nvPr/>
        </p:nvSpPr>
        <p:spPr>
          <a:xfrm>
            <a:off x="457948" y="457858"/>
            <a:ext cx="5906942" cy="4318230"/>
          </a:xfrm>
          <a:prstGeom prst="rect">
            <a:avLst/>
          </a:prstGeom>
        </p:spPr>
        <p:txBody>
          <a:bodyPr vert="horz" lIns="95705" tIns="47853" rIns="95705" bIns="47853" rtlCol="0"/>
          <a:lst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pt" sz="1100" b="1"/>
              <a:t>Trabalhando juntos - Escola Ivymount e OPAS</a:t>
            </a:r>
            <a:endParaRPr lang="en-US" sz="1100"/>
          </a:p>
          <a:p>
            <a:r>
              <a:rPr lang="pt" sz="1100" i="1"/>
              <a:t>Vídeo produzido pela Organização Pan-Americana da Saúde (OPAS)/Organização Mundial da Saúde - Escritório Regional para as Américas (AMRO)</a:t>
            </a:r>
          </a:p>
          <a:p>
            <a:r>
              <a:rPr lang="pt" sz="1100" b="1"/>
              <a:t>Você pode se recuperar (Reshma Valliappan, Índia)</a:t>
            </a:r>
            <a:endParaRPr lang="en-US" sz="1100"/>
          </a:p>
          <a:p>
            <a:r>
              <a:rPr lang="pt" sz="1100" i="1"/>
              <a:t>Vídeo produzido pela ASHA International</a:t>
            </a:r>
            <a:endParaRPr lang="en-US" sz="1100"/>
          </a:p>
          <a:p>
            <a:r>
              <a:rPr lang="pt" sz="1100"/>
              <a:t> </a:t>
            </a:r>
            <a:endParaRPr lang="en-US" sz="1100"/>
          </a:p>
          <a:p>
            <a:r>
              <a:rPr lang="pt" sz="1100" b="1" u="sng"/>
              <a:t>Apoio financeiro e de outro tipo</a:t>
            </a:r>
            <a:endParaRPr lang="en-US" sz="1100" b="1"/>
          </a:p>
          <a:p>
            <a:r>
              <a:rPr lang="pt" sz="1100"/>
              <a:t> </a:t>
            </a:r>
            <a:endParaRPr lang="en-US" sz="1100"/>
          </a:p>
          <a:p>
            <a:r>
              <a:rPr lang="pt" sz="1100"/>
              <a:t>A OMS gostaria de agradecer ao Grand Challenges Canada, financiado pelo Governo do Canadá, pela Comissão de Saúde Mental, pelo Governo da Austrália Ocidental, pela CBM International e pelo Departamento para o Desenvolvimento Internacional do Reino Unido, por seu generoso apoio financeiro ao desenvolvimento dos módulos de treinamento do QualityRights.</a:t>
            </a:r>
            <a:endParaRPr lang="en-US" sz="1100"/>
          </a:p>
          <a:p>
            <a:r>
              <a:rPr lang="pt" sz="1100"/>
              <a:t> </a:t>
            </a:r>
            <a:endParaRPr lang="en-US" sz="1100"/>
          </a:p>
          <a:p>
            <a:r>
              <a:rPr lang="pt" sz="1100"/>
              <a:t>A OMS gostaria de agradecer à Aliança Internacional para Deficientes (IDA) por fornecer apoio financeiro a vários revisores dos módulos QualityRights da OMS.</a:t>
            </a:r>
            <a:endParaRPr lang="en-US" sz="1100"/>
          </a:p>
          <a:p>
            <a:endParaRPr lang="en-US" sz="1100" dirty="0"/>
          </a:p>
        </p:txBody>
      </p:sp>
    </p:spTree>
    <p:extLst>
      <p:ext uri="{BB962C8B-B14F-4D97-AF65-F5344CB8AC3E}">
        <p14:creationId xmlns:p14="http://schemas.microsoft.com/office/powerpoint/2010/main" val="1908529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As disposições do artigo 12 já foram explicadas no módulo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Saúde mental, deficiência e direitos humanos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Se for necessário recapitular, revise cada parágrafo do artigo com os participantes. Lembre-os de que podem usar a versão de leitura simplificada do artigo para melhor compreender o conteúdo da CDPD.</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pt" b="1" dirty="0">
                <a:latin typeface="Calibri" panose="020F0502020204030204" pitchFamily="34" charset="0"/>
                <a:ea typeface="Times New Roman" panose="02020603050405020304" pitchFamily="18" charset="0"/>
                <a:cs typeface="Calibri" panose="020F0502020204030204" pitchFamily="34" charset="0"/>
              </a:rPr>
              <a:t>Artigo 12: </a:t>
            </a:r>
            <a:r>
              <a:rPr lang="pt-BR" b="1" dirty="0">
                <a:latin typeface="Calibri" panose="020F0502020204030204" pitchFamily="34" charset="0"/>
                <a:ea typeface="Times New Roman" panose="02020603050405020304" pitchFamily="18" charset="0"/>
                <a:cs typeface="Calibri" panose="020F0502020204030204" pitchFamily="34" charset="0"/>
              </a:rPr>
              <a:t>Reconhecimento igual perante a </a:t>
            </a:r>
            <a:r>
              <a:rPr lang="pt-BR" b="1" dirty="0" err="1">
                <a:latin typeface="Calibri" panose="020F0502020204030204" pitchFamily="34" charset="0"/>
                <a:ea typeface="Times New Roman" panose="02020603050405020304" pitchFamily="18" charset="0"/>
                <a:cs typeface="Calibri" panose="020F0502020204030204" pitchFamily="34" charset="0"/>
              </a:rPr>
              <a:t>le</a:t>
            </a:r>
            <a:r>
              <a:rPr lang="pt" b="1" dirty="0" err="1">
                <a:latin typeface="Calibri" panose="020F0502020204030204" pitchFamily="34" charset="0"/>
                <a:ea typeface="Times New Roman" panose="02020603050405020304" pitchFamily="18" charset="0"/>
                <a:cs typeface="Calibri" panose="020F0502020204030204" pitchFamily="34" charset="0"/>
              </a:rPr>
              <a:t>i</a:t>
            </a:r>
            <a:r>
              <a:rPr lang="pt" b="1" dirty="0">
                <a:latin typeface="Calibri" panose="020F0502020204030204" pitchFamily="34" charset="0"/>
                <a:ea typeface="Times New Roman" panose="02020603050405020304" pitchFamily="18" charset="0"/>
                <a:cs typeface="Calibri" panose="020F0502020204030204" pitchFamily="34" charset="0"/>
              </a:rPr>
              <a:t> ( </a:t>
            </a:r>
            <a:r>
              <a:rPr lang="pt" b="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UN) General Assembly, 2007 #59"/>
              </a:rPr>
              <a:t>4 </a:t>
            </a:r>
            <a:r>
              <a:rPr lang="pt" b="1" dirty="0">
                <a:latin typeface="Calibri" panose="020F0502020204030204" pitchFamily="34" charset="0"/>
                <a:ea typeface="Times New Roman" panose="02020603050405020304" pitchFamily="18" charset="0"/>
                <a:cs typeface="Calibri" panose="020F0502020204030204" pitchFamily="34" charset="0"/>
              </a:rPr>
              <a:t>),( </a:t>
            </a:r>
            <a:r>
              <a:rPr lang="pt" b="1" dirty="0">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UN) Enable, 2012 #60"/>
              </a:rPr>
              <a:t>5 </a:t>
            </a:r>
            <a:r>
              <a:rPr lang="pt" b="1" dirty="0">
                <a:latin typeface="Calibri" panose="020F0502020204030204" pitchFamily="34" charset="0"/>
                <a:ea typeface="Times New Roman" panose="02020603050405020304" pitchFamily="18" charset="0"/>
                <a:cs typeface="Calibri" panose="020F050202020403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457200" rtl="0" eaLnBrk="1" fontAlgn="auto" latinLnBrk="0" hangingPunct="1">
              <a:lnSpc>
                <a:spcPct val="115000"/>
              </a:lnSpc>
              <a:spcBef>
                <a:spcPts val="601"/>
              </a:spcBef>
              <a:spcAft>
                <a:spcPts val="601"/>
              </a:spcAft>
              <a:buClrTx/>
              <a:buSzTx/>
              <a:buFontTx/>
              <a:buNone/>
              <a:tabLst/>
              <a:defRP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1. Os Estados Partes reafirmam que as pessoas com </a:t>
            </a:r>
            <a:r>
              <a:rPr lang="pt-BR" dirty="0">
                <a:effectLst/>
                <a:latin typeface="Calibri" panose="020F0502020204030204" pitchFamily="34" charset="0"/>
              </a:rPr>
              <a:t>têm o direito de ser reconhecidas em qualquer lugar como pessoas perante a lei. </a:t>
            </a:r>
            <a:endParaRPr lang="en-CH" dirty="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A lei deve reconhecer que as pessoas com deficiência são seres humanos com direitos e responsabilidades como qualquer outra pessoa.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13</a:t>
            </a:fld>
            <a:endParaRPr lang="en-GB"/>
          </a:p>
        </p:txBody>
      </p:sp>
    </p:spTree>
    <p:extLst>
      <p:ext uri="{BB962C8B-B14F-4D97-AF65-F5344CB8AC3E}">
        <p14:creationId xmlns:p14="http://schemas.microsoft.com/office/powerpoint/2010/main" val="42997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sz="800" dirty="0">
                <a:solidFill>
                  <a:srgbClr val="000000"/>
                </a:solidFill>
                <a:ea typeface="Times New Roman" panose="02020603050405020304" pitchFamily="18" charset="0"/>
              </a:rPr>
              <a:t>2. </a:t>
            </a:r>
            <a:r>
              <a:rPr lang="pt-BR" sz="800" dirty="0">
                <a:effectLst/>
                <a:latin typeface="Calibri" panose="020F0502020204030204" pitchFamily="34" charset="0"/>
              </a:rPr>
              <a:t>Os Estados Partes reconhecerão que as pessoas com deficiência gozam de capacidade legal em igualdade de condições com as demais pessoas, em todos os aspetos da vida.</a:t>
            </a:r>
          </a:p>
          <a:p>
            <a:pPr algn="just">
              <a:lnSpc>
                <a:spcPct val="115000"/>
              </a:lnSpc>
              <a:spcBef>
                <a:spcPts val="601"/>
              </a:spcBef>
              <a:spcAft>
                <a:spcPts val="601"/>
              </a:spcAft>
            </a:pPr>
            <a:r>
              <a:rPr lang="pt" dirty="0">
                <a:solidFill>
                  <a:srgbClr val="8064A2"/>
                </a:solidFill>
                <a:latin typeface="Calibri" panose="020F0502020204030204" pitchFamily="34" charset="0"/>
                <a:ea typeface="Times New Roman" panose="02020603050405020304" pitchFamily="18" charset="0"/>
                <a:cs typeface="Calibri" panose="020F0502020204030204" pitchFamily="34" charset="0"/>
              </a:rPr>
              <a:t>Pessoas com deficiência têm os mesmos direitos que todas as outras pessoas e devem poder exercê-los. Pessoas com deficiência devem poder agir de acordo com a lei, o que significa que podem realizar transações e criar, modificar ou encerrar relações jurídicas. Elas podem tomar suas próprias decisões e os outros devem respeitá-las.</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406064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3. </a:t>
            </a:r>
            <a:r>
              <a:rPr lang="pt-BR" dirty="0">
                <a:effectLst/>
                <a:latin typeface="Calibri" panose="020F0502020204030204" pitchFamily="34" charset="0"/>
              </a:rPr>
              <a:t>Os Estados Partes tomarão medidas apropriadas para prover o acesso de pessoas com deficiência ao apoio que necessitarem no exercício de sua capacidade legal. </a:t>
            </a:r>
          </a:p>
          <a:p>
            <a:pPr algn="just">
              <a:lnSpc>
                <a:spcPct val="115000"/>
              </a:lnSpc>
              <a:spcBef>
                <a:spcPts val="601"/>
              </a:spcBef>
              <a:spcAft>
                <a:spcPts val="601"/>
              </a:spcAft>
            </a:pPr>
            <a:r>
              <a:rPr lang="pt-BR" sz="900" dirty="0">
                <a:solidFill>
                  <a:srgbClr val="8064A2"/>
                </a:solidFill>
                <a:ea typeface="Times New Roman" panose="02020603050405020304" pitchFamily="18" charset="0"/>
              </a:rPr>
              <a:t>Quando é difícil para as pessoas com deficiência tomar decisões por conta própria, elas têm o direito de receber apoio para ajudá-las na tomada de decisões. </a:t>
            </a:r>
          </a:p>
        </p:txBody>
      </p:sp>
      <p:sp>
        <p:nvSpPr>
          <p:cNvPr id="4" name="Slide Number Placeholder 3"/>
          <p:cNvSpPr>
            <a:spLocks noGrp="1"/>
          </p:cNvSpPr>
          <p:nvPr>
            <p:ph type="sldNum" sz="quarter" idx="5"/>
          </p:nvPr>
        </p:nvSpPr>
        <p:spPr/>
        <p:txBody>
          <a:bodyPr/>
          <a:lstStyle/>
          <a:p>
            <a:fld id="{91600A8A-902E-430E-A833-453AE05FDB61}" type="slidenum">
              <a:rPr lang="en-GB" smtClean="0"/>
              <a:t>15</a:t>
            </a:fld>
            <a:endParaRPr lang="en-GB"/>
          </a:p>
        </p:txBody>
      </p:sp>
    </p:spTree>
    <p:extLst>
      <p:ext uri="{BB962C8B-B14F-4D97-AF65-F5344CB8AC3E}">
        <p14:creationId xmlns:p14="http://schemas.microsoft.com/office/powerpoint/2010/main" val="396169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4. </a:t>
            </a:r>
            <a:r>
              <a:rPr lang="pt-BR" dirty="0">
                <a:effectLst/>
                <a:latin typeface="Calibri" panose="020F0502020204030204" pitchFamily="34" charset="0"/>
              </a:rPr>
              <a:t>Os Estados assegurarão que todas as medidas relativas ao exercício da capacidade legal incluam salvaguardas apropriadas e efetivas para prevenir abusos, em conformidade com o direito internacional dos direitos humanos. Essas salvaguardas assegurarão que as medidas relativas ao exercício da capacidade legal respeitem os direitos, a vontade e as preferências da pessoa, sejam isentas de conflito de interesses e de influência indevida, sejam proporcionais e apropriadas às circunstâncias da pessoa, apliquem-se pelo período mais curto possível e sejam submetidas à revisão regular por uma autoridade ou órgão judiciário competente, independente e imparcial. As salvaguardas serão proporcionais ao grau em que tais medidas afetarem os direitos e interesses da pessoa.</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lvl="0" indent="0" algn="just" defTabSz="457200" rtl="0" eaLnBrk="1" fontAlgn="auto" latinLnBrk="0" hangingPunct="1">
              <a:lnSpc>
                <a:spcPct val="100000"/>
              </a:lnSpc>
              <a:spcBef>
                <a:spcPts val="601"/>
              </a:spcBef>
              <a:spcAft>
                <a:spcPts val="0"/>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Quando as pessoas recebem apoio para tomar decisões, elas devem ser protegidas contra possíveis abusos. Além disso</a:t>
            </a:r>
            <a:r>
              <a:rPr lang="pt" dirty="0">
                <a:solidFill>
                  <a:srgbClr val="8064A2"/>
                </a:solidFill>
                <a:latin typeface="Calibri" panose="020F0502020204030204" pitchFamily="34" charset="0"/>
                <a:cs typeface="Calibri" panose="020F0502020204030204" pitchFamily="34" charset="0"/>
              </a:rPr>
              <a:t>:</a:t>
            </a:r>
            <a:endParaRPr lang="pt-BR" dirty="0">
              <a:effectLst/>
              <a:latin typeface="Calibri" panose="020F0502020204030204" pitchFamily="34" charset="0"/>
            </a:endParaRP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o apoio que a pessoa recebe deve respeitar os direitos da pessoa e a sua vontade;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não deve ser do interesse nem beneficiar outros;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as pessoas que prestam apoio não devem tentar influenciar a pessoa a tomar decisões que não quer tomar;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O apoio deve ser adequado para a necessidade da pessoa;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o apoio deve ser o mais breve possível;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deve ser verificado regularmente por uma autoridade confiável.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16</a:t>
            </a:fld>
            <a:endParaRPr lang="en-GB"/>
          </a:p>
        </p:txBody>
      </p:sp>
    </p:spTree>
    <p:extLst>
      <p:ext uri="{BB962C8B-B14F-4D97-AF65-F5344CB8AC3E}">
        <p14:creationId xmlns:p14="http://schemas.microsoft.com/office/powerpoint/2010/main" val="305689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5. </a:t>
            </a:r>
            <a:r>
              <a:rPr lang="pt-BR" dirty="0">
                <a:effectLst/>
                <a:latin typeface="Calibri" panose="020F0502020204030204" pitchFamily="34" charset="0"/>
              </a:rPr>
              <a:t>Sem prejuízo das disposições do presente artigo, os Estados Partes devem tomar todas as medidas apropriadas e efetivas para assegurar a igualdade de direitos das pessoas com deficiência em serem proprietárias e herdarem patrimônio, a controlarem os seus próprios assuntos financeiros e a terem igual acesso a empréstimos bancários, hipotecas e outras formas de crédito financeiro, assegurando que as pessoas com deficiência não sejam, arbitrariamente, privadas do seu patrimônio. </a:t>
            </a:r>
          </a:p>
          <a:p>
            <a:pPr marL="0" marR="0" lvl="0" indent="0" algn="just" defTabSz="457200" rtl="0" eaLnBrk="1" fontAlgn="auto" latinLnBrk="0" hangingPunct="1">
              <a:lnSpc>
                <a:spcPct val="115000"/>
              </a:lnSpc>
              <a:spcBef>
                <a:spcPts val="0"/>
              </a:spcBef>
              <a:spcAft>
                <a:spcPts val="601"/>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Os países devem proteger os direitos iguais das pessoas com deficiência</a:t>
            </a:r>
            <a:r>
              <a:rPr lang="pt" sz="900" dirty="0">
                <a:solidFill>
                  <a:srgbClr val="8064A2"/>
                </a:solidFill>
                <a:ea typeface="Times New Roman" panose="02020603050405020304" pitchFamily="18" charset="0"/>
              </a:rPr>
              <a:t>:</a:t>
            </a:r>
            <a:endParaRPr lang="en-CH">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pt-BR" sz="900" dirty="0">
                <a:solidFill>
                  <a:srgbClr val="8064A2"/>
                </a:solidFill>
                <a:ea typeface="Times New Roman" panose="02020603050405020304" pitchFamily="18" charset="0"/>
              </a:rPr>
              <a:t>ter ou receber propriedade;</a:t>
            </a:r>
          </a:p>
          <a:p>
            <a:pPr marL="629593" indent="-228943" algn="just">
              <a:lnSpc>
                <a:spcPct val="115000"/>
              </a:lnSpc>
              <a:spcAft>
                <a:spcPts val="601"/>
              </a:spcAft>
              <a:buFont typeface="Arial" panose="020B0604020202020204" pitchFamily="34" charset="0"/>
              <a:buChar char="•"/>
            </a:pPr>
            <a:r>
              <a:rPr lang="pt-BR" sz="900" dirty="0">
                <a:solidFill>
                  <a:srgbClr val="8064A2"/>
                </a:solidFill>
                <a:ea typeface="Times New Roman" panose="02020603050405020304" pitchFamily="18" charset="0"/>
              </a:rPr>
              <a:t>controlar seu dinheiro;</a:t>
            </a:r>
          </a:p>
          <a:p>
            <a:pPr marL="629593" indent="-228943" algn="just">
              <a:lnSpc>
                <a:spcPct val="115000"/>
              </a:lnSpc>
              <a:spcAft>
                <a:spcPts val="601"/>
              </a:spcAft>
              <a:buFont typeface="Arial" panose="020B0604020202020204" pitchFamily="34" charset="0"/>
              <a:buChar char="•"/>
            </a:pPr>
            <a:r>
              <a:rPr lang="pt-BR" sz="900" dirty="0">
                <a:solidFill>
                  <a:srgbClr val="8064A2"/>
                </a:solidFill>
                <a:ea typeface="Times New Roman" panose="02020603050405020304" pitchFamily="18" charset="0"/>
              </a:rPr>
              <a:t>contratar empréstimos; e</a:t>
            </a:r>
          </a:p>
          <a:p>
            <a:pPr marL="629593" indent="-228943" algn="just">
              <a:lnSpc>
                <a:spcPct val="115000"/>
              </a:lnSpc>
              <a:spcAft>
                <a:spcPts val="601"/>
              </a:spcAft>
              <a:buFont typeface="Arial" panose="020B0604020202020204" pitchFamily="34" charset="0"/>
              <a:buChar char="•"/>
            </a:pPr>
            <a:r>
              <a:rPr lang="pt-BR" sz="900" dirty="0">
                <a:solidFill>
                  <a:srgbClr val="8064A2"/>
                </a:solidFill>
                <a:ea typeface="Times New Roman" panose="02020603050405020304" pitchFamily="18" charset="0"/>
              </a:rPr>
              <a:t>não serem privadas de suas casas ou de seu dinheiro.</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17</a:t>
            </a:fld>
            <a:endParaRPr lang="en-GB"/>
          </a:p>
        </p:txBody>
      </p:sp>
    </p:spTree>
    <p:extLst>
      <p:ext uri="{BB962C8B-B14F-4D97-AF65-F5344CB8AC3E}">
        <p14:creationId xmlns:p14="http://schemas.microsoft.com/office/powerpoint/2010/main" val="2801456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spcAft>
                <a:spcPts val="601"/>
              </a:spcAft>
            </a:pPr>
            <a:r>
              <a:rPr lang="pt" b="1" u="sng" dirty="0">
                <a:latin typeface="Calibri" panose="020F0502020204030204" pitchFamily="34" charset="0"/>
                <a:ea typeface="SimSun" panose="02010600030101010101" pitchFamily="2" charset="-122"/>
                <a:cs typeface="Arial" panose="020B0604020202020204" pitchFamily="34" charset="0"/>
              </a:rPr>
              <a:t>Compreender a distinção entre </a:t>
            </a:r>
            <a:r>
              <a:rPr lang="pt-BR" b="1" u="sng" dirty="0">
                <a:latin typeface="Calibri" panose="020F0502020204030204" pitchFamily="34" charset="0"/>
                <a:ea typeface="SimSun" panose="02010600030101010101" pitchFamily="2" charset="-122"/>
                <a:cs typeface="Arial" panose="020B0604020202020204" pitchFamily="34" charset="0"/>
              </a:rPr>
              <a:t>capacidade legal</a:t>
            </a:r>
            <a:r>
              <a:rPr lang="pt" b="1" u="sng" dirty="0">
                <a:latin typeface="Calibri" panose="020F0502020204030204" pitchFamily="34" charset="0"/>
                <a:ea typeface="SimSun" panose="02010600030101010101" pitchFamily="2" charset="-122"/>
                <a:cs typeface="Arial" panose="020B0604020202020204" pitchFamily="34" charset="0"/>
              </a:rPr>
              <a:t> e capacidade mental</a:t>
            </a:r>
            <a:endParaRPr lang="en-CH">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e capacidade mental são dois conceitos distintos, mas muitas vezes erroneamente vistos como um só. A CDPD esclareceu e elaborou as diferenças: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spcAft>
                <a:spcPts val="601"/>
              </a:spcAft>
              <a:buFont typeface="Symbol" panose="05050102010706020507" pitchFamily="18" charset="2"/>
              <a:buChar char=""/>
              <a:tabLst>
                <a:tab pos="457886" algn="l"/>
              </a:tabLst>
            </a:pPr>
            <a:r>
              <a:rPr lang="pt" b="1" u="sng" dirty="0">
                <a:latin typeface="Calibri" panose="020F0502020204030204" pitchFamily="34" charset="0"/>
                <a:ea typeface="SimSun" panose="02010600030101010101" pitchFamily="2" charset="-122"/>
                <a:cs typeface="Arial" panose="020B0604020202020204" pitchFamily="34" charset="0"/>
              </a:rPr>
              <a:t>A </a:t>
            </a:r>
            <a:r>
              <a:rPr lang="pt-BR" b="1" u="sng" dirty="0">
                <a:latin typeface="Calibri" panose="020F0502020204030204" pitchFamily="34" charset="0"/>
                <a:ea typeface="SimSun" panose="02010600030101010101" pitchFamily="2" charset="-122"/>
                <a:cs typeface="Arial" panose="020B0604020202020204" pitchFamily="34" charset="0"/>
              </a:rPr>
              <a:t>capacidade legal</a:t>
            </a:r>
            <a:r>
              <a:rPr lang="pt" b="1" u="sng"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é um </a:t>
            </a:r>
            <a:r>
              <a:rPr lang="pt" b="1" u="sng" dirty="0">
                <a:latin typeface="Calibri" panose="020F0502020204030204" pitchFamily="34" charset="0"/>
                <a:ea typeface="SimSun" panose="02010600030101010101" pitchFamily="2" charset="-122"/>
                <a:cs typeface="Arial" panose="020B0604020202020204" pitchFamily="34" charset="0"/>
              </a:rPr>
              <a:t>direito inerente e inalienável </a:t>
            </a:r>
            <a:r>
              <a:rPr lang="pt" dirty="0">
                <a:latin typeface="Calibri" panose="020F0502020204030204" pitchFamily="34" charset="0"/>
                <a:ea typeface="SimSun" panose="02010600030101010101" pitchFamily="2" charset="-122"/>
                <a:cs typeface="Arial" panose="020B0604020202020204" pitchFamily="34" charset="0"/>
              </a:rPr>
              <a:t>. Ela abrange duas dimensões:</a:t>
            </a:r>
            <a:endParaRPr lang="en-CH">
              <a:latin typeface="Calibri" panose="020F0502020204030204" pitchFamily="34" charset="0"/>
              <a:ea typeface="SimSun" panose="02010600030101010101" pitchFamily="2" charset="-122"/>
              <a:cs typeface="Arial" panose="020B0604020202020204" pitchFamily="34" charset="0"/>
            </a:endParaRPr>
          </a:p>
          <a:p>
            <a:pPr marL="629593" indent="-228943">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o direito de </a:t>
            </a:r>
            <a:r>
              <a:rPr lang="pt" u="sng" dirty="0">
                <a:latin typeface="Calibri" panose="020F0502020204030204" pitchFamily="34" charset="0"/>
                <a:ea typeface="SimSun" panose="02010600030101010101" pitchFamily="2" charset="-122"/>
                <a:cs typeface="Arial" panose="020B0604020202020204" pitchFamily="34" charset="0"/>
              </a:rPr>
              <a:t>deter </a:t>
            </a:r>
            <a:r>
              <a:rPr lang="pt" dirty="0">
                <a:latin typeface="Calibri" panose="020F0502020204030204" pitchFamily="34" charset="0"/>
                <a:ea typeface="SimSun" panose="02010600030101010101" pitchFamily="2" charset="-122"/>
                <a:cs typeface="Arial" panose="020B0604020202020204" pitchFamily="34" charset="0"/>
              </a:rPr>
              <a:t>direitos e</a:t>
            </a:r>
            <a:endParaRPr lang="en-CH">
              <a:latin typeface="Calibri" panose="020F0502020204030204" pitchFamily="34" charset="0"/>
              <a:ea typeface="SimSun" panose="02010600030101010101" pitchFamily="2" charset="-122"/>
              <a:cs typeface="Arial" panose="020B0604020202020204" pitchFamily="34" charset="0"/>
            </a:endParaRPr>
          </a:p>
          <a:p>
            <a:pPr marL="629593" indent="-228943">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o direito de </a:t>
            </a:r>
            <a:r>
              <a:rPr lang="pt" u="sng" dirty="0">
                <a:latin typeface="Calibri" panose="020F0502020204030204" pitchFamily="34" charset="0"/>
                <a:ea typeface="SimSun" panose="02010600030101010101" pitchFamily="2" charset="-122"/>
                <a:cs typeface="Arial" panose="020B0604020202020204" pitchFamily="34" charset="0"/>
              </a:rPr>
              <a:t>exercer </a:t>
            </a:r>
            <a:r>
              <a:rPr lang="pt" dirty="0">
                <a:latin typeface="Calibri" panose="020F0502020204030204" pitchFamily="34" charset="0"/>
                <a:ea typeface="SimSun" panose="02010600030101010101" pitchFamily="2" charset="-122"/>
                <a:cs typeface="Arial" panose="020B0604020202020204" pitchFamily="34" charset="0"/>
              </a:rPr>
              <a:t>esses direitos.</a:t>
            </a:r>
            <a:endParaRPr lang="en-CH">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pt" dirty="0">
                <a:latin typeface="Calibri" panose="020F0502020204030204" pitchFamily="34" charset="0"/>
                <a:ea typeface="SimSun" panose="02010600030101010101" pitchFamily="2" charset="-122"/>
                <a:cs typeface="Arial" panose="020B0604020202020204" pitchFamily="34" charset="0"/>
              </a:rPr>
              <a:t>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é necessário para o gozo de todos os outros direitos. Permite que as pessoas participem da sociedade e sejam reconhecidas como cidadãos plenos.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spcAft>
                <a:spcPts val="601"/>
              </a:spcAft>
              <a:buFont typeface="Symbol" panose="05050102010706020507" pitchFamily="18" charset="2"/>
              <a:buChar char=""/>
              <a:tabLst>
                <a:tab pos="457886" algn="l"/>
              </a:tabLst>
            </a:pPr>
            <a:r>
              <a:rPr lang="pt" b="1" u="sng" dirty="0">
                <a:latin typeface="Calibri" panose="020F0502020204030204" pitchFamily="34" charset="0"/>
                <a:ea typeface="SimSun" panose="02010600030101010101" pitchFamily="2" charset="-122"/>
                <a:cs typeface="Arial" panose="020B0604020202020204" pitchFamily="34" charset="0"/>
              </a:rPr>
              <a:t>Capacidade mental </a:t>
            </a:r>
            <a:r>
              <a:rPr lang="pt" dirty="0">
                <a:latin typeface="Calibri" panose="020F0502020204030204" pitchFamily="34" charset="0"/>
                <a:ea typeface="SimSun" panose="02010600030101010101" pitchFamily="2" charset="-122"/>
                <a:cs typeface="Arial" panose="020B0604020202020204" pitchFamily="34" charset="0"/>
              </a:rPr>
              <a:t>é um termo usado para se referir às </a:t>
            </a:r>
            <a:r>
              <a:rPr lang="pt-BR" u="sng" dirty="0">
                <a:latin typeface="Calibri" panose="020F0502020204030204" pitchFamily="34" charset="0"/>
                <a:ea typeface="SimSun" panose="02010600030101010101" pitchFamily="2" charset="-122"/>
                <a:cs typeface="Arial" panose="020B0604020202020204" pitchFamily="34" charset="0"/>
              </a:rPr>
              <a:t>habilidades para tomar decisões</a:t>
            </a:r>
            <a:r>
              <a:rPr lang="pt" u="sng" dirty="0">
                <a:latin typeface="Calibri" panose="020F0502020204030204" pitchFamily="34" charset="0"/>
                <a:ea typeface="SimSun" panose="02010600030101010101" pitchFamily="2" charset="-122"/>
                <a:cs typeface="Arial" panose="020B0604020202020204" pitchFamily="34" charset="0"/>
              </a:rPr>
              <a:t> </a:t>
            </a:r>
            <a:r>
              <a:rPr lang="pt" u="none" dirty="0">
                <a:latin typeface="Calibri" panose="020F0502020204030204" pitchFamily="34" charset="0"/>
                <a:ea typeface="SimSun" panose="02010600030101010101" pitchFamily="2" charset="-122"/>
                <a:cs typeface="Arial" panose="020B0604020202020204" pitchFamily="34" charset="0"/>
              </a:rPr>
              <a:t>(ou capacidades </a:t>
            </a:r>
            <a:r>
              <a:rPr lang="pt" dirty="0">
                <a:latin typeface="Calibri" panose="020F0502020204030204" pitchFamily="34" charset="0"/>
                <a:ea typeface="SimSun" panose="02010600030101010101" pitchFamily="2" charset="-122"/>
                <a:cs typeface="Arial" panose="020B0604020202020204" pitchFamily="34" charset="0"/>
              </a:rPr>
              <a:t>de tomada de decisão ) de uma pessoa.</a:t>
            </a:r>
            <a:endParaRPr lang="en-CH">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pt" dirty="0">
                <a:latin typeface="Calibri" panose="020F0502020204030204" pitchFamily="34" charset="0"/>
                <a:ea typeface="SimSun" panose="02010600030101010101" pitchFamily="2" charset="-122"/>
                <a:cs typeface="Arial" panose="020B0604020202020204" pitchFamily="34" charset="0"/>
              </a:rPr>
              <a:t>No campo da saúde mental, testes de capacidade são frequentemente usados na tentativa de determinar se uma pessoa pode:</a:t>
            </a:r>
            <a:endParaRPr lang="en-CH">
              <a:latin typeface="Calibri" panose="020F0502020204030204" pitchFamily="34" charset="0"/>
              <a:ea typeface="SimSun" panose="02010600030101010101" pitchFamily="2" charset="-122"/>
              <a:cs typeface="Arial" panose="020B0604020202020204" pitchFamily="34" charset="0"/>
            </a:endParaRPr>
          </a:p>
          <a:p>
            <a:pPr marL="629593" indent="-171707">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entender informações sobre uma decisão</a:t>
            </a:r>
            <a:endParaRPr lang="en-CH">
              <a:latin typeface="Calibri" panose="020F0502020204030204" pitchFamily="34" charset="0"/>
              <a:ea typeface="SimSun" panose="02010600030101010101" pitchFamily="2" charset="-122"/>
              <a:cs typeface="Arial" panose="020B0604020202020204" pitchFamily="34" charset="0"/>
            </a:endParaRPr>
          </a:p>
          <a:p>
            <a:pPr marL="629593" indent="-171707">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entender as potenciais consequências da decisão</a:t>
            </a:r>
            <a:endParaRPr lang="en-CH">
              <a:latin typeface="Calibri" panose="020F0502020204030204" pitchFamily="34" charset="0"/>
              <a:ea typeface="SimSun" panose="02010600030101010101" pitchFamily="2" charset="-122"/>
              <a:cs typeface="Arial" panose="020B0604020202020204" pitchFamily="34" charset="0"/>
            </a:endParaRPr>
          </a:p>
          <a:p>
            <a:pPr marL="629593" indent="-171707">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comunicar a decisão.</a:t>
            </a:r>
            <a:endParaRPr lang="en-CH">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pt" dirty="0">
                <a:latin typeface="Calibri" panose="020F0502020204030204" pitchFamily="34" charset="0"/>
                <a:ea typeface="SimSun" panose="02010600030101010101" pitchFamily="2" charset="-122"/>
                <a:cs typeface="Arial" panose="020B0604020202020204" pitchFamily="34" charset="0"/>
              </a:rPr>
              <a:t>Os testes de capacidade são geralmente realizados por profissionais de saúde ou avaliadores de capacidade.</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18</a:t>
            </a:fld>
            <a:endParaRPr lang="en-GB"/>
          </a:p>
        </p:txBody>
      </p:sp>
    </p:spTree>
    <p:extLst>
      <p:ext uri="{BB962C8B-B14F-4D97-AF65-F5344CB8AC3E}">
        <p14:creationId xmlns:p14="http://schemas.microsoft.com/office/powerpoint/2010/main" val="157929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pt" dirty="0">
                <a:solidFill>
                  <a:prstClr val="black"/>
                </a:solidFill>
                <a:latin typeface="Calibri" panose="020F0502020204030204" pitchFamily="34" charset="0"/>
                <a:ea typeface="SimSun" panose="02010600030101010101" pitchFamily="2" charset="-122"/>
                <a:cs typeface="Arial" panose="020B0604020202020204" pitchFamily="34" charset="0"/>
              </a:rPr>
              <a:t>No entanto, o conceito de “capacidade mental” e “testes de capacidade” é falho porque a maneira como tomamos decisões não pode ser medida cientificamente.</a:t>
            </a:r>
          </a:p>
          <a:p>
            <a:pPr marL="171707" indent="-171707" algn="just">
              <a:lnSpc>
                <a:spcPct val="115000"/>
              </a:lnSpc>
              <a:spcAft>
                <a:spcPts val="1002"/>
              </a:spcAft>
              <a:buFont typeface="Arial" panose="020B0604020202020204" pitchFamily="34" charset="0"/>
              <a:buChar char="•"/>
            </a:pPr>
            <a:r>
              <a:rPr lang="pt" dirty="0">
                <a:solidFill>
                  <a:prstClr val="black"/>
                </a:solidFill>
                <a:latin typeface="Calibri" panose="020F0502020204030204" pitchFamily="34" charset="0"/>
                <a:ea typeface="SimSun" panose="02010600030101010101" pitchFamily="2" charset="-122"/>
                <a:cs typeface="Arial" panose="020B0604020202020204" pitchFamily="34" charset="0"/>
              </a:rPr>
              <a:t>Às vezes, tomamos decisões com base em razões racionais e, às vezes, elas se baseiam em nossas emoções e sentimentos. Não existe um processo universal de tomada de decisão ou uma maneira certa ou errada de tomar decisões.</a:t>
            </a:r>
            <a:endParaRPr lang="en-CH">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solidFill>
                  <a:prstClr val="black"/>
                </a:solidFill>
                <a:latin typeface="Calibri" panose="020F0502020204030204" pitchFamily="34" charset="0"/>
                <a:ea typeface="SimSun" panose="02010600030101010101" pitchFamily="2" charset="-122"/>
                <a:cs typeface="Arial" panose="020B0604020202020204" pitchFamily="34" charset="0"/>
              </a:rPr>
              <a:t>No entanto, quando uma pessoa com deficiência psicossocial, intelectual ou cognitiva toma uma decisão com a qual os outros não concordam, muitas vezes presume-se que a pessoa não é capaz de tomar a decisão devido à sua “condição”.</a:t>
            </a:r>
          </a:p>
          <a:p>
            <a:pPr marL="171707" indent="-171707" algn="just">
              <a:lnSpc>
                <a:spcPct val="115000"/>
              </a:lnSpc>
              <a:spcAft>
                <a:spcPts val="1002"/>
              </a:spcAft>
              <a:buFont typeface="Arial" panose="020B0604020202020204" pitchFamily="34" charset="0"/>
              <a:buChar char="•"/>
            </a:pPr>
            <a:r>
              <a:rPr lang="pt" dirty="0">
                <a:solidFill>
                  <a:prstClr val="black"/>
                </a:solidFill>
                <a:latin typeface="Calibri" panose="020F0502020204030204" pitchFamily="34" charset="0"/>
                <a:ea typeface="SimSun" panose="02010600030101010101" pitchFamily="2" charset="-122"/>
                <a:cs typeface="Arial" panose="020B0604020202020204" pitchFamily="34" charset="0"/>
              </a:rPr>
              <a:t>No entanto, às vezes todos tomamos decisões e fazemos escolhas na vida com as quais os outros não concordam ou que consideram imprudentes; isso não deve ser motivo para negar às pessoas o direito de tomar decisões.</a:t>
            </a:r>
            <a:endParaRPr lang="en-CH">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19</a:t>
            </a:fld>
            <a:endParaRPr lang="en-GB"/>
          </a:p>
        </p:txBody>
      </p:sp>
    </p:spTree>
    <p:extLst>
      <p:ext uri="{BB962C8B-B14F-4D97-AF65-F5344CB8AC3E}">
        <p14:creationId xmlns:p14="http://schemas.microsoft.com/office/powerpoint/2010/main" val="364130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B30A59C1-2D98-4297-91D0-BBB9964FC570}" type="slidenum">
              <a:rPr lang="en-CH" smtClean="0"/>
              <a:t>2</a:t>
            </a:fld>
            <a:endParaRPr lang="en-CH"/>
          </a:p>
        </p:txBody>
      </p:sp>
    </p:spTree>
    <p:extLst>
      <p:ext uri="{BB962C8B-B14F-4D97-AF65-F5344CB8AC3E}">
        <p14:creationId xmlns:p14="http://schemas.microsoft.com/office/powerpoint/2010/main" val="6693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Além disso, ter “capacidade mental” é muitas vezes considerado incorretamente como um status estável e permanente que as pessoas têm ou não têm.</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No entanto, a maneira como tomamos decisões varia em diferentes momentos de nossas vidas.</a:t>
            </a:r>
          </a:p>
          <a:p>
            <a:pPr marL="629593" lvl="1"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Por exemplo, tomar decisões em determinados momentos pode ser mais difícil devido ao estresse ou cansaço, ou por causa de uma condição de saúde, etc.</a:t>
            </a:r>
          </a:p>
          <a:p>
            <a:pPr marL="629593" lvl="1"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Além disso, nossa capacidade de tomar decisões também pode melhorar com o tempo, à medida que aprendemos novas habilidades e temos novas experiências.</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Um dos desafios mais importantes é mudar os estereótipos negativos e as ideias equivocadas que pressupõem que pessoas com deficiência — e, em particular, pessoas com deficiências psicossociais, intelectuais ou cognitivas — não têm capacidade </a:t>
            </a:r>
            <a:r>
              <a:rPr lang="pt" u="sng" dirty="0">
                <a:latin typeface="Calibri" panose="020F0502020204030204" pitchFamily="34" charset="0"/>
                <a:ea typeface="SimSun" panose="02010600030101010101" pitchFamily="2" charset="-122"/>
                <a:cs typeface="Arial" panose="020B0604020202020204" pitchFamily="34" charset="0"/>
              </a:rPr>
              <a:t>mental </a:t>
            </a:r>
            <a:r>
              <a:rPr lang="pt" dirty="0">
                <a:latin typeface="Calibri" panose="020F0502020204030204" pitchFamily="34" charset="0"/>
                <a:ea typeface="SimSun" panose="02010600030101010101" pitchFamily="2" charset="-122"/>
                <a:cs typeface="Arial" panose="020B0604020202020204" pitchFamily="34" charset="0"/>
              </a:rPr>
              <a:t>para tomar decisões.</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20</a:t>
            </a:fld>
            <a:endParaRPr lang="en-GB"/>
          </a:p>
        </p:txBody>
      </p:sp>
    </p:spTree>
    <p:extLst>
      <p:ext uri="{BB962C8B-B14F-4D97-AF65-F5344CB8AC3E}">
        <p14:creationId xmlns:p14="http://schemas.microsoft.com/office/powerpoint/2010/main" val="227752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 dirty="0">
                <a:latin typeface="Calibri" panose="020F0502020204030204" pitchFamily="34" charset="0"/>
                <a:ea typeface="SimSun" panose="02010600030101010101" pitchFamily="2" charset="-122"/>
                <a:cs typeface="Arial" panose="020B0604020202020204" pitchFamily="34" charset="0"/>
              </a:rPr>
              <a:t>Tanto esses equívocos quanto a interpretação errônea do termo “capacidade mental” (que será chamado de “capacidade de tomada de decisão” ou “capacidade de tomar decisões” no restante deste módulo) levaram à negação do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De acordo com o Artigo 12 da CDPD, 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jamais pode ser retirado de uma pessoa. Todos têm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independentemente de suas capacidades decisórias. Uma deficiência psicossocial, intelectual ou cognitiva jamais pode justificar a negação do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a alguém.</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21</a:t>
            </a:fld>
            <a:endParaRPr lang="en-GB"/>
          </a:p>
        </p:txBody>
      </p:sp>
    </p:spTree>
    <p:extLst>
      <p:ext uri="{BB962C8B-B14F-4D97-AF65-F5344CB8AC3E}">
        <p14:creationId xmlns:p14="http://schemas.microsoft.com/office/powerpoint/2010/main" val="277550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pt" b="1" u="sng" dirty="0">
                <a:ea typeface="Times New Roman" panose="02020603050405020304" pitchFamily="18" charset="0"/>
                <a:cs typeface="Calibri" panose="020F0502020204030204" pitchFamily="34" charset="0"/>
              </a:rPr>
              <a:t>Tomada de decisão formal e informal</a:t>
            </a:r>
            <a:endParaRPr lang="en-CH"/>
          </a:p>
          <a:p>
            <a:pPr algn="just"/>
            <a:r>
              <a:rPr lang="pt" dirty="0">
                <a:ea typeface="Times New Roman" panose="02020603050405020304" pitchFamily="18" charset="0"/>
                <a:cs typeface="Calibri" panose="020F0502020204030204" pitchFamily="34" charset="0"/>
              </a:rPr>
              <a:t> </a:t>
            </a:r>
            <a:endParaRPr lang="en-CH"/>
          </a:p>
          <a:p>
            <a:pPr marL="171707" indent="-171707" algn="just">
              <a:buFont typeface="Arial" panose="020B0604020202020204" pitchFamily="34" charset="0"/>
              <a:buChar char="•"/>
            </a:pPr>
            <a:r>
              <a:rPr lang="pt" dirty="0">
                <a:ea typeface="Times New Roman" panose="02020603050405020304" pitchFamily="18" charset="0"/>
                <a:cs typeface="Calibri" panose="020F0502020204030204" pitchFamily="34" charset="0"/>
              </a:rPr>
              <a:t>O direito à </a:t>
            </a:r>
            <a:r>
              <a:rPr lang="pt-BR" dirty="0">
                <a:ea typeface="Times New Roman" panose="02020603050405020304" pitchFamily="18" charset="0"/>
                <a:cs typeface="Calibri" panose="020F0502020204030204" pitchFamily="34" charset="0"/>
              </a:rPr>
              <a:t>capacidade legal</a:t>
            </a:r>
            <a:r>
              <a:rPr lang="pt" dirty="0">
                <a:ea typeface="Times New Roman" panose="02020603050405020304" pitchFamily="18" charset="0"/>
                <a:cs typeface="Calibri" panose="020F0502020204030204" pitchFamily="34" charset="0"/>
              </a:rPr>
              <a:t> abrange </a:t>
            </a:r>
            <a:r>
              <a:rPr lang="pt" b="1" u="sng" dirty="0">
                <a:ea typeface="Times New Roman" panose="02020603050405020304" pitchFamily="18" charset="0"/>
                <a:cs typeface="Calibri" panose="020F0502020204030204" pitchFamily="34" charset="0"/>
              </a:rPr>
              <a:t>todas as áreas da vida </a:t>
            </a:r>
            <a:r>
              <a:rPr lang="pt" dirty="0">
                <a:ea typeface="Times New Roman" panose="02020603050405020304" pitchFamily="18" charset="0"/>
                <a:cs typeface="Calibri" panose="020F0502020204030204" pitchFamily="34" charset="0"/>
              </a:rPr>
              <a:t>. Quando as pessoas são privadas do direito de tomar decisões, elas são, na verdade, privadas de um direito crítico e fundamental de viver suas vidas como desejam, o que inclui o direito de cometer erros e celebrar sucessos como qualquer outra pessoa.</a:t>
            </a:r>
            <a:endParaRPr lang="en-CH"/>
          </a:p>
          <a:p>
            <a:pPr algn="just"/>
            <a:r>
              <a:rPr lang="pt" dirty="0">
                <a:ea typeface="Times New Roman" panose="02020603050405020304" pitchFamily="18" charset="0"/>
                <a:cs typeface="Calibri" panose="020F0502020204030204" pitchFamily="34" charset="0"/>
              </a:rPr>
              <a:t> </a:t>
            </a:r>
            <a:endParaRPr lang="en-CH"/>
          </a:p>
          <a:p>
            <a:pPr marL="171707" indent="-171707" algn="just">
              <a:buFont typeface="Arial" panose="020B0604020202020204" pitchFamily="34" charset="0"/>
              <a:buChar char="•"/>
            </a:pPr>
            <a:r>
              <a:rPr lang="pt" dirty="0">
                <a:ea typeface="Times New Roman" panose="02020603050405020304" pitchFamily="18" charset="0"/>
                <a:cs typeface="Calibri" panose="020F0502020204030204" pitchFamily="34" charset="0"/>
              </a:rPr>
              <a:t>O Artigo 12 afirma claramente que todas as pessoas, incluindo pessoas com deficiência, devem ter o direito de tomar decisões por si mesmas, de ter essas decisões respeitadas por outros e de ter essas decisões reconhecidas como válidas perante a lei. O Artigo 12 oferece proteção tanto para a tomada de decisões formais quanto para a tomada de decisões informais do dia a dia.</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22</a:t>
            </a:fld>
            <a:endParaRPr lang="en-GB"/>
          </a:p>
        </p:txBody>
      </p:sp>
    </p:spTree>
    <p:extLst>
      <p:ext uri="{BB962C8B-B14F-4D97-AF65-F5344CB8AC3E}">
        <p14:creationId xmlns:p14="http://schemas.microsoft.com/office/powerpoint/2010/main" val="95098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marR="0" lvl="0" indent="-171707"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 dirty="0">
                <a:ea typeface="Times New Roman" panose="02020603050405020304" pitchFamily="18" charset="0"/>
                <a:cs typeface="Calibri" panose="020F0502020204030204" pitchFamily="34" charset="0"/>
              </a:rPr>
              <a:t>No caso de decisões </a:t>
            </a:r>
            <a:r>
              <a:rPr lang="pt" b="1" u="sng" dirty="0">
                <a:ea typeface="Times New Roman" panose="02020603050405020304" pitchFamily="18" charset="0"/>
                <a:cs typeface="Calibri" panose="020F0502020204030204" pitchFamily="34" charset="0"/>
              </a:rPr>
              <a:t>formais </a:t>
            </a:r>
            <a:r>
              <a:rPr lang="pt" dirty="0">
                <a:ea typeface="Times New Roman" panose="02020603050405020304" pitchFamily="18" charset="0"/>
                <a:cs typeface="Calibri" panose="020F0502020204030204" pitchFamily="34" charset="0"/>
              </a:rPr>
              <a:t>– por exemplo</a:t>
            </a:r>
            <a:r>
              <a:rPr lang="pt-BR" dirty="0">
                <a:effectLst/>
                <a:latin typeface="Calibri" panose="020F0502020204030204" pitchFamily="34" charset="0"/>
              </a:rPr>
              <a:t>em relação a casamento, divórcio, aluguel, compra ou venda de propriedade, assinatura de contratos, opções de tratamento – as decisões para pessoas com deficiências psicossociais, intelectuais ou cognitivas são muitas vezes tomadas por tutores nomeados pelo tribunal, profissionais de saúde e famílias. Este processo tem termos diferentes em diferentes países – como tutela, curatela, etc.</a:t>
            </a:r>
            <a:endParaRPr lang="en-CH"/>
          </a:p>
          <a:p>
            <a:pPr marL="171707" indent="-171707" algn="just">
              <a:lnSpc>
                <a:spcPct val="115000"/>
              </a:lnSpc>
              <a:buFont typeface="Arial" panose="020B0604020202020204" pitchFamily="34" charset="0"/>
              <a:buChar char="•"/>
            </a:pPr>
            <a:endParaRPr lang="en-CH" sz="80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pt" dirty="0">
                <a:ea typeface="Times New Roman" panose="02020603050405020304" pitchFamily="18" charset="0"/>
                <a:cs typeface="Calibri" panose="020F0502020204030204" pitchFamily="34" charset="0"/>
              </a:rPr>
              <a:t>No caso da tomada de decisão </a:t>
            </a:r>
            <a:r>
              <a:rPr lang="pt" b="1" u="sng" dirty="0">
                <a:ea typeface="Times New Roman" panose="02020603050405020304" pitchFamily="18" charset="0"/>
                <a:cs typeface="Calibri" panose="020F0502020204030204" pitchFamily="34" charset="0"/>
              </a:rPr>
              <a:t>informal</a:t>
            </a:r>
            <a:r>
              <a:rPr lang="pt" dirty="0">
                <a:ea typeface="Times New Roman" panose="02020603050405020304" pitchFamily="18" charset="0"/>
                <a:cs typeface="Calibri" panose="020F0502020204030204" pitchFamily="34" charset="0"/>
              </a:rPr>
              <a:t>, muitas das decisões do </a:t>
            </a:r>
            <a:r>
              <a:rPr lang="pt-BR" dirty="0">
                <a:ea typeface="Times New Roman" panose="02020603050405020304" pitchFamily="18" charset="0"/>
                <a:cs typeface="Calibri" panose="020F0502020204030204" pitchFamily="34" charset="0"/>
              </a:rPr>
              <a:t>dia a dia</a:t>
            </a:r>
            <a:r>
              <a:rPr lang="pt" dirty="0">
                <a:ea typeface="Times New Roman" panose="02020603050405020304" pitchFamily="18" charset="0"/>
                <a:cs typeface="Calibri" panose="020F0502020204030204" pitchFamily="34" charset="0"/>
              </a:rPr>
              <a:t> em todos os aspetos da vida são retiradas das mãos de pessoas </a:t>
            </a:r>
            <a:r>
              <a:rPr lang="pt" dirty="0"/>
              <a:t>com deficiências psicossociais, intelectuais ou cognitivas.</a:t>
            </a:r>
            <a:r>
              <a:rPr lang="pt" dirty="0">
                <a:ea typeface="Times New Roman" panose="02020603050405020304" pitchFamily="18" charset="0"/>
                <a:cs typeface="Calibri" panose="020F0502020204030204" pitchFamily="34" charset="0"/>
              </a:rPr>
              <a:t> e, em vez disso, são tomadas por outros, especialmente famílias e cuidadores. Exemplos dessas decisões incluem como o dinheiro é gasto, as condições de moradia, os relacionamentos pessoais, a escolha das roupas, a escolha da alimentação e as rotinas diárias.</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23</a:t>
            </a:fld>
            <a:endParaRPr lang="en-GB"/>
          </a:p>
        </p:txBody>
      </p:sp>
    </p:spTree>
    <p:extLst>
      <p:ext uri="{BB962C8B-B14F-4D97-AF65-F5344CB8AC3E}">
        <p14:creationId xmlns:p14="http://schemas.microsoft.com/office/powerpoint/2010/main" val="115320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pt-BR" b="1" u="sng" dirty="0">
                <a:latin typeface="Calibri" panose="020F0502020204030204" pitchFamily="34" charset="0"/>
                <a:ea typeface="SimSun" panose="02010600030101010101" pitchFamily="2" charset="-122"/>
                <a:cs typeface="Arial" panose="020B0604020202020204" pitchFamily="34" charset="0"/>
              </a:rPr>
              <a:t>Configurações em que o direito à capacidade legal é negado</a:t>
            </a:r>
          </a:p>
          <a:p>
            <a:pPr>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 seguinte pergunta aos participantes:</a:t>
            </a:r>
            <a:endParaRPr lang="en-CH" sz="80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Onde ocorre a negação do direito à </a:t>
            </a:r>
            <a:r>
              <a:rPr lang="pt-BR" b="1" dirty="0">
                <a:latin typeface="Calibri" panose="020F0502020204030204" pitchFamily="34" charset="0"/>
                <a:ea typeface="SimSun" panose="02010600030101010101" pitchFamily="2" charset="-122"/>
                <a:cs typeface="Arial" panose="020B0604020202020204" pitchFamily="34" charset="0"/>
              </a:rPr>
              <a:t>capacidade legal</a:t>
            </a:r>
            <a:r>
              <a:rPr lang="pt" b="1" dirty="0">
                <a:latin typeface="Calibri" panose="020F0502020204030204" pitchFamily="34" charset="0"/>
                <a:ea typeface="SimSun" panose="02010600030101010101" pitchFamily="2" charset="-122"/>
                <a:cs typeface="Arial" panose="020B0604020202020204" pitchFamily="34" charset="0"/>
              </a:rPr>
              <a:t>?</a:t>
            </a:r>
            <a:endParaRPr lang="en-CH" sz="800" b="1">
              <a:ea typeface="SimSun" panose="02010600030101010101" pitchFamily="2" charset="-122"/>
              <a:cs typeface="Arial" panose="020B0604020202020204" pitchFamily="34" charset="0"/>
            </a:endParaRPr>
          </a:p>
          <a:p>
            <a:pPr>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Algumas respostas possíveis podem incluir:</a:t>
            </a:r>
            <a:endParaRPr lang="en-CH"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em casa</a:t>
            </a:r>
            <a:endParaRPr lang="en-CH"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m serviços saúde mental e serviços sociais</a:t>
            </a:r>
            <a:endParaRPr lang="en-CH"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em toda parte!</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24</a:t>
            </a:fld>
            <a:endParaRPr lang="en-GB"/>
          </a:p>
        </p:txBody>
      </p:sp>
    </p:spTree>
    <p:extLst>
      <p:ext uri="{BB962C8B-B14F-4D97-AF65-F5344CB8AC3E}">
        <p14:creationId xmlns:p14="http://schemas.microsoft.com/office/powerpoint/2010/main" val="263445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Depois que os participantes tiverem a oportunidade de fornecer respostas, mostre o seguinte:</a:t>
            </a:r>
            <a:endParaRPr lang="en-CH" sz="800">
              <a:ea typeface="SimSun" panose="02010600030101010101" pitchFamily="2" charset="-122"/>
              <a:cs typeface="Arial" panose="020B0604020202020204" pitchFamily="34" charset="0"/>
            </a:endParaRPr>
          </a:p>
          <a:p>
            <a:pPr>
              <a:spcAft>
                <a:spcPts val="1002"/>
              </a:spcAft>
            </a:pPr>
            <a:r>
              <a:rPr lang="pt" dirty="0">
                <a:latin typeface="Calibri" panose="020F0502020204030204" pitchFamily="34" charset="0"/>
                <a:ea typeface="SimSun" panose="02010600030101010101" pitchFamily="2" charset="-122"/>
                <a:cs typeface="Arial" panose="020B0604020202020204" pitchFamily="34" charset="0"/>
              </a:rPr>
              <a:t>A negação do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acontece:</a:t>
            </a:r>
            <a:endParaRPr lang="en-CH" sz="800">
              <a:ea typeface="SimSun" panose="02010600030101010101" pitchFamily="2" charset="-122"/>
              <a:cs typeface="Arial" panose="020B060402020202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 nas comunidades (por exemplo, na escola, no local de trabalho, no banco, etc.); </a:t>
            </a:r>
          </a:p>
          <a:p>
            <a:r>
              <a:rPr lang="pt-BR" sz="1200" kern="1200" dirty="0">
                <a:solidFill>
                  <a:schemeClr val="tx1"/>
                </a:solidFill>
                <a:effectLst/>
                <a:latin typeface="Calibri" panose="020F0502020204030204" pitchFamily="34" charset="0"/>
                <a:ea typeface="+mn-ea"/>
                <a:cs typeface="Calibri" panose="020F0502020204030204" pitchFamily="34" charset="0"/>
              </a:rPr>
              <a:t>- em casa; </a:t>
            </a:r>
          </a:p>
          <a:p>
            <a:r>
              <a:rPr lang="pt-BR" sz="1200" kern="1200" dirty="0">
                <a:solidFill>
                  <a:schemeClr val="tx1"/>
                </a:solidFill>
                <a:effectLst/>
                <a:latin typeface="Calibri" panose="020F0502020204030204" pitchFamily="34" charset="0"/>
                <a:ea typeface="+mn-ea"/>
                <a:cs typeface="Calibri" panose="020F0502020204030204" pitchFamily="34" charset="0"/>
              </a:rPr>
              <a:t>- nos serviços de saúde mental e/ou serviços sociais (internação e ambulatório); </a:t>
            </a:r>
          </a:p>
          <a:p>
            <a:r>
              <a:rPr lang="pt-BR" sz="1200" kern="1200" dirty="0">
                <a:solidFill>
                  <a:schemeClr val="tx1"/>
                </a:solidFill>
                <a:effectLst/>
                <a:latin typeface="Calibri" panose="020F0502020204030204" pitchFamily="34" charset="0"/>
                <a:ea typeface="+mn-ea"/>
                <a:cs typeface="Calibri" panose="020F0502020204030204" pitchFamily="34" charset="0"/>
              </a:rPr>
              <a:t>- em locais onde as pessoas estão internadas (por exemplo, instalações/instituições de saúde mental, serviços forenses, polícia ou celas de prisão).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25</a:t>
            </a:fld>
            <a:endParaRPr lang="en-GB"/>
          </a:p>
        </p:txBody>
      </p:sp>
    </p:spTree>
    <p:extLst>
      <p:ext uri="{BB962C8B-B14F-4D97-AF65-F5344CB8AC3E}">
        <p14:creationId xmlns:p14="http://schemas.microsoft.com/office/powerpoint/2010/main" val="123698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marR="0" lvl="0" indent="-171707" algn="just" defTabSz="457200" rtl="0" eaLnBrk="1" fontAlgn="auto" latinLnBrk="0" hangingPunct="1">
              <a:lnSpc>
                <a:spcPct val="100000"/>
              </a:lnSpc>
              <a:spcBef>
                <a:spcPts val="0"/>
              </a:spcBef>
              <a:spcAft>
                <a:spcPts val="1002"/>
              </a:spcAft>
              <a:buClrTx/>
              <a:buSzTx/>
              <a:buFont typeface="Arial" panose="020B0604020202020204" pitchFamily="34" charset="0"/>
              <a:buChar char="•"/>
              <a:tabLst/>
              <a:defRPr/>
            </a:pPr>
            <a:r>
              <a:rPr lang="pt" b="1" dirty="0">
                <a:latin typeface="Calibri" panose="020F0502020204030204" pitchFamily="34" charset="0"/>
                <a:ea typeface="SimSun" panose="02010600030101010101" pitchFamily="2" charset="-122"/>
                <a:cs typeface="Arial" panose="020B0604020202020204" pitchFamily="34" charset="0"/>
              </a:rPr>
              <a:t>Em casa </a:t>
            </a:r>
            <a:r>
              <a:rPr lang="pt" dirty="0">
                <a:latin typeface="Calibri" panose="020F0502020204030204" pitchFamily="34" charset="0"/>
                <a:ea typeface="SimSun" panose="02010600030101010101" pitchFamily="2" charset="-122"/>
                <a:cs typeface="Arial" panose="020B0604020202020204" pitchFamily="34" charset="0"/>
              </a:rPr>
              <a:t>, </a:t>
            </a:r>
            <a:r>
              <a:rPr lang="pt-BR" dirty="0">
                <a:effectLst/>
                <a:latin typeface="Calibri" panose="020F0502020204030204" pitchFamily="34" charset="0"/>
              </a:rPr>
              <a:t>as pessoas, em alguns casos, têm o direito de tomar decisões sobre suas próprias vidas e atividades diárias negado</a:t>
            </a:r>
            <a:r>
              <a:rPr lang="pt" dirty="0">
                <a:latin typeface="Calibri" panose="020F0502020204030204" pitchFamily="34" charset="0"/>
                <a:ea typeface="SimSun" panose="02010600030101010101" pitchFamily="2" charset="-122"/>
                <a:cs typeface="Arial" panose="020B0604020202020204" pitchFamily="34" charset="0"/>
              </a:rPr>
              <a:t>.</a:t>
            </a:r>
          </a:p>
          <a:p>
            <a:pPr marL="171707" marR="0" lvl="0" indent="-171707" algn="just" defTabSz="457200" rtl="0" eaLnBrk="1" fontAlgn="auto" latinLnBrk="0" hangingPunct="1">
              <a:lnSpc>
                <a:spcPct val="100000"/>
              </a:lnSpc>
              <a:spcBef>
                <a:spcPts val="0"/>
              </a:spcBef>
              <a:spcAft>
                <a:spcPts val="1002"/>
              </a:spcAft>
              <a:buClrTx/>
              <a:buSzTx/>
              <a:buFont typeface="Arial" panose="020B0604020202020204" pitchFamily="34" charset="0"/>
              <a:buChar char="•"/>
              <a:tabLst/>
              <a:defRPr/>
            </a:pPr>
            <a:r>
              <a:rPr lang="pt-BR" dirty="0">
                <a:effectLst/>
                <a:latin typeface="Calibri" panose="020F0502020204030204" pitchFamily="34" charset="0"/>
              </a:rPr>
              <a:t>Os membros da família podem tomar todas essas decisões por elas; isso geralmente é feito com boas intenções e com o desejo de (super)proteger seus parentes de possíveis danos</a:t>
            </a:r>
            <a:r>
              <a:rPr lang="pt" dirty="0">
                <a:latin typeface="Calibri" panose="020F0502020204030204" pitchFamily="34" charset="0"/>
                <a:ea typeface="SimSun" panose="02010600030101010101" pitchFamily="2" charset="-122"/>
                <a:cs typeface="Arial" panose="020B0604020202020204" pitchFamily="34" charset="0"/>
              </a:rPr>
              <a:t>.</a:t>
            </a:r>
          </a:p>
          <a:p>
            <a:pPr marL="171707" marR="0" lvl="0" indent="-171707" algn="just" defTabSz="457200" rtl="0" eaLnBrk="1" fontAlgn="auto" latinLnBrk="0" hangingPunct="1">
              <a:lnSpc>
                <a:spcPct val="100000"/>
              </a:lnSpc>
              <a:spcBef>
                <a:spcPts val="0"/>
              </a:spcBef>
              <a:spcAft>
                <a:spcPts val="1002"/>
              </a:spcAft>
              <a:buClrTx/>
              <a:buSzTx/>
              <a:buFont typeface="Arial" panose="020B0604020202020204" pitchFamily="34" charset="0"/>
              <a:buChar char="•"/>
              <a:tabLst/>
              <a:defRPr/>
            </a:pPr>
            <a:r>
              <a:rPr lang="pt-BR" dirty="0">
                <a:effectLst/>
                <a:latin typeface="Calibri" panose="020F0502020204030204" pitchFamily="34" charset="0"/>
              </a:rPr>
              <a:t>As famílias muitas vezes temem que seu parente falhe, seja abusado, se machuque ou seja aproveitado</a:t>
            </a:r>
            <a:r>
              <a:rPr lang="pt" dirty="0">
                <a:latin typeface="Calibri" panose="020F0502020204030204" pitchFamily="34" charset="0"/>
                <a:ea typeface="SimSun" panose="02010600030101010101" pitchFamily="2" charset="-122"/>
                <a:cs typeface="Arial" panose="020B0604020202020204" pitchFamily="34" charset="0"/>
              </a:rPr>
              <a:t>.</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26</a:t>
            </a:fld>
            <a:endParaRPr lang="en-GB"/>
          </a:p>
        </p:txBody>
      </p:sp>
    </p:spTree>
    <p:extLst>
      <p:ext uri="{BB962C8B-B14F-4D97-AF65-F5344CB8AC3E}">
        <p14:creationId xmlns:p14="http://schemas.microsoft.com/office/powerpoint/2010/main" val="34828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1002"/>
              </a:spcAft>
              <a:buClrTx/>
              <a:buSzTx/>
              <a:buFontTx/>
              <a:buNone/>
              <a:tabLst/>
              <a:defRPr/>
            </a:pPr>
            <a:r>
              <a:rPr lang="pt-BR" dirty="0">
                <a:effectLst/>
                <a:latin typeface="Calibri" panose="020F0502020204030204" pitchFamily="34" charset="0"/>
              </a:rPr>
              <a:t>Essa negação da capacidade legal também ocorre com muita frequência nos serviços de saúde mental e nos serviços sociais. Em alguns serviços, o direito à capacidade legal parece ser sistematicamente violado.</a:t>
            </a:r>
            <a:endParaRPr lang="en-CH" sz="80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A internação e o tratamento involuntário nos serviços de saúde mental e social negam às pessoas o direito de exercer o consentimento livre e informado para os cuidados de saúde e, portanto, negam seu direito à capacidade legal. </a:t>
            </a:r>
          </a:p>
          <a:p>
            <a:pPr marL="343414" indent="-343414">
              <a:lnSpc>
                <a:spcPct val="115000"/>
              </a:lnSpc>
              <a:spcAft>
                <a:spcPts val="1002"/>
              </a:spcAft>
              <a:buFont typeface="Symbol" panose="05050102010706020507" pitchFamily="18" charset="2"/>
              <a:buChar char=""/>
            </a:pPr>
            <a:endParaRPr lang="pt-BR"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Em muitos casos, a capacidade legal também é negada às pessoas que não são internadas e tratadas involuntariamente porque, mesmo nesses casos, os funcionários assumem que a pessoa não pode tomar decisões e que os funcionários estão em melhor posição para decidir. </a:t>
            </a:r>
          </a:p>
          <a:p>
            <a:pPr marL="343414" indent="-343414">
              <a:lnSpc>
                <a:spcPct val="115000"/>
              </a:lnSpc>
              <a:spcAft>
                <a:spcPts val="1002"/>
              </a:spcAft>
              <a:buFont typeface="Symbol" panose="05050102010706020507" pitchFamily="18" charset="2"/>
              <a:buChar char=""/>
            </a:pPr>
            <a:endParaRPr lang="pt-BR"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BR" dirty="0">
                <a:latin typeface="Calibri" panose="020F0502020204030204" pitchFamily="34" charset="0"/>
                <a:ea typeface="SimSun" panose="02010600030101010101" pitchFamily="2" charset="-122"/>
                <a:cs typeface="Arial" panose="020B0604020202020204" pitchFamily="34" charset="0"/>
              </a:rPr>
              <a:t>Além disso, a simples ameaça de internação e tratamento involuntários pode resultar na aceitação de práticas indesejadas por algumas pessoas.</a:t>
            </a:r>
          </a:p>
        </p:txBody>
      </p:sp>
      <p:sp>
        <p:nvSpPr>
          <p:cNvPr id="4" name="Slide Number Placeholder 3"/>
          <p:cNvSpPr>
            <a:spLocks noGrp="1"/>
          </p:cNvSpPr>
          <p:nvPr>
            <p:ph type="sldNum" sz="quarter" idx="5"/>
          </p:nvPr>
        </p:nvSpPr>
        <p:spPr/>
        <p:txBody>
          <a:bodyPr/>
          <a:lstStyle/>
          <a:p>
            <a:fld id="{91600A8A-902E-430E-A833-453AE05FDB61}" type="slidenum">
              <a:rPr lang="en-GB" smtClean="0"/>
              <a:t>27</a:t>
            </a:fld>
            <a:endParaRPr lang="en-GB"/>
          </a:p>
        </p:txBody>
      </p:sp>
    </p:spTree>
    <p:extLst>
      <p:ext uri="{BB962C8B-B14F-4D97-AF65-F5344CB8AC3E}">
        <p14:creationId xmlns:p14="http://schemas.microsoft.com/office/powerpoint/2010/main" val="3891190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Tais práticas nos serviços podem refletir estereótipos negativos comuns e visões discriminatórias – por exemplo, que as pessoas que usam o serviço não podem tomar decisões por si mesmas ou que, se recusam o tratamento, é porque não percebem que precisam dele (por exemplo, que lhes falta discernimento).</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Além disso, suposições sobre a capacidade de tomada de decisão das pessoas geralmente são feitas rapidamente porque os membros da equipe acham mais fácil e menos demorado tomar essas decisões eles mesmos.</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O resultado é que os poderes de tomada de decisão são retirados das pessoas e há uma falha geral em conversar e ouvi-las (por exemplo, sobre seu tratamento, sobre quais medicamentos desejam tomar, sobre quanto tempo precisam permanecer no serviço etc.).</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Além disso, as pessoas com deficiência psicossocial, intelectual e cognitiva</a:t>
            </a:r>
            <a:r>
              <a:rPr lang="pt" sz="800" dirty="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também enfrentam a negação do seu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no dia a dia </a:t>
            </a:r>
            <a:r>
              <a:rPr lang="pt" b="1" dirty="0">
                <a:latin typeface="Calibri" panose="020F0502020204030204" pitchFamily="34" charset="0"/>
                <a:ea typeface="SimSun" panose="02010600030101010101" pitchFamily="2" charset="-122"/>
                <a:cs typeface="Arial" panose="020B0604020202020204" pitchFamily="34" charset="0"/>
              </a:rPr>
              <a:t>nas suas próprias comunidades </a:t>
            </a:r>
            <a:r>
              <a:rPr lang="pt" dirty="0">
                <a:latin typeface="Calibri" panose="020F0502020204030204" pitchFamily="34" charset="0"/>
                <a:ea typeface="SimSun" panose="02010600030101010101" pitchFamily="2" charset="-122"/>
                <a:cs typeface="Arial" panose="020B0604020202020204" pitchFamily="34" charset="0"/>
              </a:rPr>
              <a:t>(por exemplo, funcionários do banco recusando às pessoas o acesso ao seu dinheiro sem a presença de um tutor/familiar; serviços sociais recusando-se a dar às pessoas a documentação necessária para aceder ao apoio e, em vez disso, dando-a apenas ao seu tutor).</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28</a:t>
            </a:fld>
            <a:endParaRPr lang="en-GB"/>
          </a:p>
        </p:txBody>
      </p:sp>
    </p:spTree>
    <p:extLst>
      <p:ext uri="{BB962C8B-B14F-4D97-AF65-F5344CB8AC3E}">
        <p14:creationId xmlns:p14="http://schemas.microsoft.com/office/powerpoint/2010/main" val="156111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1170" marR="721170" indent="-721170">
              <a:lnSpc>
                <a:spcPts val="1202"/>
              </a:lnSpc>
              <a:spcBef>
                <a:spcPts val="1202"/>
              </a:spcBef>
              <a:spcAft>
                <a:spcPts val="601"/>
              </a:spcAft>
              <a:tabLst>
                <a:tab pos="541196" algn="r"/>
              </a:tabLst>
            </a:pPr>
            <a:r>
              <a:rPr lang="pt" b="1" dirty="0">
                <a:latin typeface="Calibri" panose="020F0502020204030204" pitchFamily="34" charset="0"/>
                <a:ea typeface="SimSun" panose="02010600030101010101" pitchFamily="2" charset="-122"/>
              </a:rPr>
              <a:t>Gênero e </a:t>
            </a:r>
            <a:r>
              <a:rPr lang="pt-BR" b="1" dirty="0">
                <a:latin typeface="Calibri" panose="020F0502020204030204" pitchFamily="34" charset="0"/>
                <a:ea typeface="SimSun" panose="02010600030101010101" pitchFamily="2" charset="-122"/>
              </a:rPr>
              <a:t>capacidade legal</a:t>
            </a:r>
            <a:r>
              <a:rPr lang="pt" b="1" dirty="0">
                <a:latin typeface="Calibri" panose="020F0502020204030204" pitchFamily="34" charset="0"/>
                <a:ea typeface="SimSun" panose="02010600030101010101" pitchFamily="2" charset="-122"/>
              </a:rPr>
              <a:t> </a:t>
            </a:r>
            <a:r>
              <a:rPr lang="pt" b="1" i="1" dirty="0">
                <a:latin typeface="Calibri" panose="020F0502020204030204" pitchFamily="34" charset="0"/>
                <a:ea typeface="SimSun" panose="02010600030101010101" pitchFamily="2" charset="-122"/>
              </a:rPr>
              <a:t>( </a:t>
            </a:r>
            <a:r>
              <a:rPr lang="pt" b="1" i="1" dirty="0">
                <a:latin typeface="Calibri" panose="020F0502020204030204" pitchFamily="34" charset="0"/>
                <a:ea typeface="SimSun" panose="02010600030101010101" pitchFamily="2" charset="-122"/>
                <a:hlinkClick r:id="rId3" action="ppaction://hlinkfile" tooltip="Committee on the Rights of Persons with Disabilities, 2016 #397"/>
              </a:rPr>
              <a:t>6 </a:t>
            </a:r>
            <a:r>
              <a:rPr lang="pt" b="1" i="1" dirty="0">
                <a:latin typeface="Calibri" panose="020F0502020204030204" pitchFamily="34" charset="0"/>
                <a:ea typeface="SimSun" panose="02010600030101010101" pitchFamily="2" charset="-122"/>
              </a:rPr>
              <a:t>)</a:t>
            </a:r>
            <a:endParaRPr lang="en-CH" sz="800" b="1">
              <a:latin typeface="Times New Roman" panose="02020603050405020304" pitchFamily="18" charset="0"/>
              <a:ea typeface="SimSun" panose="02010600030101010101" pitchFamily="2" charset="-122"/>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As mulheres com deficiência podem enfrentar ainda mais negação de seu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como resultado de discriminação múltipla.</a:t>
            </a: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Seus direitos de manter o controle sobre sua saúde reprodutiva, inclusive com base no consentimento livre e informado, e os direitos de fundar uma família, de escolher onde e com quem viver, à integridade física e mental, de possuir e herdar propriedades e de controlar seus próprios assuntos financeiros — incluindo acesso igualitário a empréstimos bancários, hipotecas e outras formas de crédito financeiro — são frequentemente violados por sistemas patriarcais de tomada de decisão substitutiva.</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29</a:t>
            </a:fld>
            <a:endParaRPr lang="en-GB"/>
          </a:p>
        </p:txBody>
      </p:sp>
    </p:spTree>
    <p:extLst>
      <p:ext uri="{BB962C8B-B14F-4D97-AF65-F5344CB8AC3E}">
        <p14:creationId xmlns:p14="http://schemas.microsoft.com/office/powerpoint/2010/main" val="11381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0"/>
            <a:ext cx="5962857" cy="6117915"/>
          </a:xfrm>
        </p:spPr>
        <p:txBody>
          <a:bodyPr/>
          <a:lstStyle/>
          <a:p>
            <a:pPr rtl="0"/>
            <a:r>
              <a:rPr lang="pt-BR" sz="1200" b="1" i="0" u="none" strike="noStrike" kern="1200" dirty="0">
                <a:solidFill>
                  <a:schemeClr val="tx1"/>
                </a:solidFill>
                <a:effectLst/>
                <a:latin typeface="+mn-lt"/>
                <a:ea typeface="+mn-ea"/>
                <a:cs typeface="+mn-cs"/>
              </a:rPr>
              <a:t>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da OMS é uma iniciativa que visa melhorar a qualidade dos cuidados e apoio nos serviços de saúde mental e serviços sociais e promover os direitos humanos das pessoas com deficiências psicossociais, intelectuais ou cognitivas em todo o mundo.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usa uma abordagem participativa para atingir os seguintes objetivos: </a:t>
            </a:r>
            <a:endParaRPr lang="pt-BR" b="0" dirty="0">
              <a:effectLst/>
            </a:endParaRPr>
          </a:p>
          <a:p>
            <a:pPr rtl="0"/>
            <a:r>
              <a:rPr lang="pt-BR" sz="1200" b="1" i="0" u="none" strike="noStrike" kern="1200" dirty="0">
                <a:solidFill>
                  <a:schemeClr val="tx1"/>
                </a:solidFill>
                <a:effectLst/>
                <a:latin typeface="+mn-lt"/>
                <a:ea typeface="+mn-ea"/>
                <a:cs typeface="+mn-cs"/>
              </a:rPr>
              <a:t>A iniciativa tem cinco objetivos principais:</a:t>
            </a:r>
            <a:endParaRPr lang="pt-BR" b="0" dirty="0">
              <a:effectLst/>
            </a:endParaRPr>
          </a:p>
          <a:p>
            <a:pPr rtl="0" fontAlgn="base"/>
            <a:r>
              <a:rPr lang="pt-BR" sz="1200" b="1" i="0" u="none" strike="noStrike" kern="1200" dirty="0">
                <a:solidFill>
                  <a:schemeClr val="tx1"/>
                </a:solidFill>
                <a:effectLst/>
                <a:latin typeface="+mn-lt"/>
                <a:ea typeface="+mn-ea"/>
                <a:cs typeface="+mn-cs"/>
              </a:rPr>
              <a:t>O primeiro é desenvolver a capacidade de compreender e promover os direitos das pessoas com deficiências psicossociais, intelectuais e cognitivas (entre pessoas com deficiência, famílias, profissionais, ONGs, etc.). Somente através do desenvolvimento de conhecimentos e habilidades sobre direitos humanos seremos capazes de mudar atitudes e práticas de forma sustentável.</a:t>
            </a:r>
          </a:p>
          <a:p>
            <a:pPr lvl="1" rtl="0" fontAlgn="base"/>
            <a:r>
              <a:rPr lang="pt-BR" sz="1200" b="0" i="0" u="none" strike="noStrike" kern="1200" dirty="0">
                <a:solidFill>
                  <a:schemeClr val="tx1"/>
                </a:solidFill>
                <a:effectLst/>
                <a:latin typeface="+mn-lt"/>
                <a:ea typeface="+mn-ea"/>
                <a:cs typeface="+mn-cs"/>
              </a:rPr>
              <a:t>As pessoas precisam entender quais são seus direitos para que possam reivindicá-los.</a:t>
            </a:r>
          </a:p>
          <a:p>
            <a:pPr lvl="1" rtl="0" fontAlgn="base"/>
            <a:r>
              <a:rPr lang="pt-BR" sz="1200" b="0" i="0" u="none" strike="noStrike" kern="1200" dirty="0">
                <a:solidFill>
                  <a:schemeClr val="tx1"/>
                </a:solidFill>
                <a:effectLst/>
                <a:latin typeface="+mn-lt"/>
                <a:ea typeface="+mn-ea"/>
                <a:cs typeface="+mn-cs"/>
              </a:rPr>
              <a:t>Os familiares e cuidadores também precisam entender esses direitos para que também possam respeitá-los e apoiar seus parentes no acesso a esses direitos.  </a:t>
            </a:r>
          </a:p>
          <a:p>
            <a:pPr lvl="1" rtl="0" fontAlgn="base"/>
            <a:r>
              <a:rPr lang="pt-BR" sz="1200" b="0" i="0" u="none" strike="noStrike" kern="1200" dirty="0">
                <a:solidFill>
                  <a:schemeClr val="tx1"/>
                </a:solidFill>
                <a:effectLst/>
                <a:latin typeface="+mn-lt"/>
                <a:ea typeface="+mn-ea"/>
                <a:cs typeface="+mn-cs"/>
              </a:rPr>
              <a:t>Os profissionais de saúde, assistentes sociais e outros profissionais precisam estar cientes dos direitos das pessoas com deficiências psicossociais, intelectuais e cognitivas para mudar suas atitudes e práticas.</a:t>
            </a:r>
          </a:p>
          <a:p>
            <a:pPr rtl="0" fontAlgn="base"/>
            <a:r>
              <a:rPr lang="pt-BR" sz="1200" b="1" i="0" u="none" strike="noStrike" kern="1200" dirty="0">
                <a:solidFill>
                  <a:schemeClr val="tx1"/>
                </a:solidFill>
                <a:effectLst/>
                <a:latin typeface="+mn-lt"/>
                <a:ea typeface="+mn-ea"/>
                <a:cs typeface="+mn-cs"/>
              </a:rPr>
              <a:t>A </a:t>
            </a:r>
            <a:r>
              <a:rPr lang="pt-BR" sz="1200" b="1" i="0"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também trabalha com os países para melhorar a qualidade e as condições dos direitos humanos na saúde mental e serviços relacionados.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apoia os países na avaliação de seus serviços de saúde mental e assistência social para determinar em que medida estes defendem os direitos dos usuários dos serviços.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também apoia os países na implementação de planos para ajudar a transformar os serviços, de modo que promovam os direitos humanos e a recuperação.</a:t>
            </a:r>
          </a:p>
          <a:p>
            <a:pPr rtl="0" fontAlgn="base"/>
            <a:r>
              <a:rPr lang="pt-BR" sz="1200" b="1" i="0" u="none" strike="noStrike" kern="1200" dirty="0">
                <a:solidFill>
                  <a:schemeClr val="tx1"/>
                </a:solidFill>
                <a:effectLst/>
                <a:latin typeface="+mn-lt"/>
                <a:ea typeface="+mn-ea"/>
                <a:cs typeface="+mn-cs"/>
              </a:rPr>
              <a:t>Outra área é a criação de serviços e apoios baseados na comunidade que respeitem e promovam os direitos humanos.  </a:t>
            </a:r>
          </a:p>
          <a:p>
            <a:pPr lvl="1" rtl="0" fontAlgn="base"/>
            <a:r>
              <a:rPr lang="pt-BR" sz="1200" b="0" i="0" u="none" strike="noStrike" kern="1200" dirty="0">
                <a:solidFill>
                  <a:schemeClr val="tx1"/>
                </a:solidFill>
                <a:effectLst/>
                <a:latin typeface="+mn-lt"/>
                <a:ea typeface="+mn-ea"/>
                <a:cs typeface="+mn-cs"/>
              </a:rPr>
              <a:t>Para acabar com a institucionalização e promover a inclusão na comunidade, é essencial que os países implementem uma gama completa de serviços que atendam às necessidades e exigências das pessoas.  No entanto, muitos dos serviços prestados nos países estão desatualizados e não atendem às exigências das pessoas.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está fornecendo orientação aos países sobre serviços e apoios baseados na comunidade que são centrados nas pessoas, operam sem coerção, respondem às necessidades das pessoas e apoiam a recuperação.</a:t>
            </a:r>
          </a:p>
          <a:p>
            <a:pPr rtl="0" fontAlgn="base"/>
            <a:r>
              <a:rPr lang="pt-BR" sz="1200" b="1" i="0" u="none" strike="noStrike" kern="1200" dirty="0">
                <a:solidFill>
                  <a:schemeClr val="tx1"/>
                </a:solidFill>
                <a:effectLst/>
                <a:latin typeface="+mn-lt"/>
                <a:ea typeface="+mn-ea"/>
                <a:cs typeface="+mn-cs"/>
              </a:rPr>
              <a:t>Uma quarta área importante de trabalho é apoiar o desenvolvimento de movimentos da sociedade civil nos países para realizar </a:t>
            </a:r>
            <a:r>
              <a:rPr lang="pt-BR" sz="1200" b="1" i="0" u="none" strike="noStrike" kern="1200" dirty="0" err="1">
                <a:solidFill>
                  <a:schemeClr val="tx1"/>
                </a:solidFill>
                <a:effectLst/>
                <a:latin typeface="+mn-lt"/>
                <a:ea typeface="+mn-ea"/>
                <a:cs typeface="+mn-cs"/>
              </a:rPr>
              <a:t>advocacy</a:t>
            </a:r>
            <a:r>
              <a:rPr lang="pt-BR" sz="1200" b="1" i="0" u="none" strike="noStrike" kern="1200" dirty="0">
                <a:solidFill>
                  <a:schemeClr val="tx1"/>
                </a:solidFill>
                <a:effectLst/>
                <a:latin typeface="+mn-lt"/>
                <a:ea typeface="+mn-ea"/>
                <a:cs typeface="+mn-cs"/>
              </a:rPr>
              <a:t> e influenciar a formulação de políticas.  </a:t>
            </a:r>
          </a:p>
          <a:p>
            <a:pPr lvl="1" rtl="0" fontAlgn="base"/>
            <a:r>
              <a:rPr lang="pt-BR" sz="1200" b="0" i="0" u="none" strike="noStrike" kern="1200" dirty="0">
                <a:solidFill>
                  <a:schemeClr val="tx1"/>
                </a:solidFill>
                <a:effectLst/>
                <a:latin typeface="+mn-lt"/>
                <a:ea typeface="+mn-ea"/>
                <a:cs typeface="+mn-cs"/>
              </a:rPr>
              <a:t>Trata-se de apoiar as pessoas com deficiências psicossociais, intelectuais e cognitivas e suas organizações para que tenham um papel central e uma voz forte em todos os processos de tomada de decisão que as afetam.</a:t>
            </a:r>
          </a:p>
          <a:p>
            <a:pPr rtl="0" fontAlgn="base"/>
            <a:r>
              <a:rPr lang="pt-BR" sz="1200" b="1" i="0" u="none" strike="noStrike" kern="1200" dirty="0">
                <a:solidFill>
                  <a:schemeClr val="tx1"/>
                </a:solidFill>
                <a:effectLst/>
                <a:latin typeface="+mn-lt"/>
                <a:ea typeface="+mn-ea"/>
                <a:cs typeface="+mn-cs"/>
              </a:rPr>
              <a:t>E, finalmente,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trabalha com os países para reformar políticas e leis de acordo com os padrões internacionais de direitos humanos. </a:t>
            </a:r>
          </a:p>
          <a:p>
            <a:pPr lvl="1" rtl="0" fontAlgn="base"/>
            <a:r>
              <a:rPr lang="pt-BR" sz="1200" b="0" i="0" u="none" strike="noStrike" kern="1200" dirty="0">
                <a:solidFill>
                  <a:schemeClr val="tx1"/>
                </a:solidFill>
                <a:effectLst/>
                <a:latin typeface="+mn-lt"/>
                <a:ea typeface="+mn-ea"/>
                <a:cs typeface="+mn-cs"/>
              </a:rPr>
              <a:t>Isso proporciona um mecanismo importante nos países para impedir violações, promover o acesso a serviços comunitários de saúde mental, moradia, educação e emprego, e toda a gama de direitos a que as pessoas têm direito.</a:t>
            </a:r>
          </a:p>
          <a:p>
            <a:pPr rtl="0"/>
            <a:r>
              <a:rPr lang="pt-BR" sz="1200" b="1" i="0" u="none" strike="noStrike" kern="1200" dirty="0">
                <a:solidFill>
                  <a:schemeClr val="tx1"/>
                </a:solidFill>
                <a:effectLst/>
                <a:latin typeface="+mn-lt"/>
                <a:ea typeface="+mn-ea"/>
                <a:cs typeface="+mn-cs"/>
              </a:rPr>
              <a:t>Todas essas ações são baseadas no quadro internacional de direitos humanos e, em particular, na Convenção das Nações Unidas sobre os Direitos das Pessoas com Deficiência. </a:t>
            </a:r>
            <a:endParaRPr lang="pt-BR" b="0" dirty="0">
              <a:effectLst/>
            </a:endParaRPr>
          </a:p>
          <a:p>
            <a:pPr rtl="0"/>
            <a:r>
              <a:rPr lang="pt-BR" sz="1200" b="1" i="0" u="none" strike="noStrike" kern="1200" dirty="0">
                <a:solidFill>
                  <a:schemeClr val="tx1"/>
                </a:solidFill>
                <a:effectLst/>
                <a:latin typeface="+mn-lt"/>
                <a:ea typeface="+mn-ea"/>
                <a:cs typeface="+mn-cs"/>
              </a:rPr>
              <a:t>Além disso,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utiliza uma abordagem participativa que envolve todas as partes interessadas, a fim de cumprir cada um dos seus objetivos. </a:t>
            </a:r>
            <a:endParaRPr lang="pt-BR" b="0" dirty="0">
              <a:effectLst/>
            </a:endParaRP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01609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Neste ponto da apresentação, mostre aos participantes o seguinte vídeo:</a:t>
            </a:r>
            <a:endParaRPr lang="en-CH" sz="800">
              <a:ea typeface="SimSun" panose="02010600030101010101" pitchFamily="2" charset="-122"/>
              <a:cs typeface="Arial" panose="020B0604020202020204" pitchFamily="34" charset="0"/>
            </a:endParaRPr>
          </a:p>
          <a:p>
            <a:pPr algn="just">
              <a:spcAft>
                <a:spcPts val="1002"/>
              </a:spcAft>
            </a:pPr>
            <a:r>
              <a:rPr lang="pt" dirty="0">
                <a:latin typeface="Calibri" panose="020F0502020204030204" pitchFamily="34" charset="0"/>
                <a:ea typeface="SimSun" panose="02010600030101010101" pitchFamily="2" charset="-122"/>
                <a:cs typeface="Arial" panose="020B0604020202020204" pitchFamily="34" charset="0"/>
              </a:rPr>
              <a:t>Mulheres institucionalizadas contra a vontade na Índia. </a:t>
            </a:r>
            <a:r>
              <a:rPr lang="pt" i="1" dirty="0">
                <a:latin typeface="Calibri" panose="020F0502020204030204" pitchFamily="34" charset="0"/>
                <a:ea typeface="SimSun" panose="02010600030101010101" pitchFamily="2" charset="-122"/>
                <a:cs typeface="Arial" panose="020B0604020202020204" pitchFamily="34" charset="0"/>
              </a:rPr>
              <a:t>Human Rights Watch </a:t>
            </a:r>
            <a:r>
              <a:rPr lang="pt" dirty="0">
                <a:latin typeface="Calibri" panose="020F0502020204030204" pitchFamily="34" charset="0"/>
                <a:ea typeface="SimSun" panose="02010600030101010101" pitchFamily="2" charset="-122"/>
                <a:cs typeface="Arial" panose="020B0604020202020204" pitchFamily="34" charset="0"/>
              </a:rPr>
              <a:t>(4.15) dezembro de 2013 </a:t>
            </a:r>
            <a:r>
              <a:rPr lang="pt" u="sng" dirty="0">
                <a:solidFill>
                  <a:srgbClr val="703096"/>
                </a:solidFill>
                <a:latin typeface="Calibri" panose="020F0502020204030204" pitchFamily="34" charset="0"/>
                <a:ea typeface="SimSun" panose="02010600030101010101" pitchFamily="2" charset="-122"/>
                <a:cs typeface="Arial" panose="020B0604020202020204" pitchFamily="34" charset="0"/>
              </a:rPr>
              <a:t>https://</a:t>
            </a:r>
            <a:r>
              <a:rPr lang="pt" u="sng" dirty="0" err="1">
                <a:solidFill>
                  <a:srgbClr val="703096"/>
                </a:solidFill>
                <a:latin typeface="Calibri" panose="020F0502020204030204" pitchFamily="34" charset="0"/>
                <a:ea typeface="SimSun" panose="02010600030101010101" pitchFamily="2" charset="-122"/>
                <a:cs typeface="Arial" panose="020B0604020202020204" pitchFamily="34" charset="0"/>
              </a:rPr>
              <a:t>youtu.be</a:t>
            </a:r>
            <a:r>
              <a:rPr lang="pt" u="sng" dirty="0">
                <a:solidFill>
                  <a:srgbClr val="703096"/>
                </a:solidFill>
                <a:latin typeface="Calibri" panose="020F0502020204030204" pitchFamily="34" charset="0"/>
                <a:ea typeface="SimSun" panose="02010600030101010101" pitchFamily="2" charset="-122"/>
                <a:cs typeface="Arial" panose="020B0604020202020204" pitchFamily="34" charset="0"/>
              </a:rPr>
              <a:t>/NZBxI9pNYHw ( </a:t>
            </a:r>
            <a:r>
              <a:rPr lang="pt-BR" u="sng" dirty="0">
                <a:solidFill>
                  <a:srgbClr val="703096"/>
                </a:solidFill>
                <a:latin typeface="Calibri" panose="020F0502020204030204" pitchFamily="34" charset="0"/>
                <a:ea typeface="SimSun" panose="02010600030101010101" pitchFamily="2" charset="-122"/>
                <a:cs typeface="Arial" panose="020B0604020202020204" pitchFamily="34" charset="0"/>
              </a:rPr>
              <a:t>acesso</a:t>
            </a:r>
            <a:r>
              <a:rPr lang="pt" u="sng" dirty="0">
                <a:solidFill>
                  <a:srgbClr val="703096"/>
                </a:solidFill>
                <a:latin typeface="Calibri" panose="020F0502020204030204" pitchFamily="34" charset="0"/>
                <a:ea typeface="SimSun" panose="02010600030101010101" pitchFamily="2" charset="-122"/>
                <a:cs typeface="Arial" panose="020B0604020202020204" pitchFamily="34" charset="0"/>
              </a:rPr>
              <a:t> em 9 de </a:t>
            </a:r>
            <a:r>
              <a:rPr lang="pt" dirty="0">
                <a:latin typeface="Calibri" panose="020F0502020204030204" pitchFamily="34" charset="0"/>
                <a:ea typeface="SimSun" panose="02010600030101010101" pitchFamily="2" charset="-122"/>
                <a:cs typeface="Arial" panose="020B0604020202020204" pitchFamily="34" charset="0"/>
              </a:rPr>
              <a:t>abril de 2019).</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30</a:t>
            </a:fld>
            <a:endParaRPr lang="en-GB"/>
          </a:p>
        </p:txBody>
      </p:sp>
    </p:spTree>
    <p:extLst>
      <p:ext uri="{BB962C8B-B14F-4D97-AF65-F5344CB8AC3E}">
        <p14:creationId xmlns:p14="http://schemas.microsoft.com/office/powerpoint/2010/main" val="249275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80878" y="3324241"/>
            <a:ext cx="5447030" cy="6117914"/>
          </a:xfrm>
        </p:spPr>
        <p:txBody>
          <a:bodyPr/>
          <a:lstStyle/>
          <a:p>
            <a:pPr algn="just">
              <a:spcAft>
                <a:spcPts val="1002"/>
              </a:spcAft>
            </a:pPr>
            <a:r>
              <a:rPr lang="pt" b="1" i="1" u="sng" dirty="0">
                <a:latin typeface="Calibri" panose="020F0502020204030204" pitchFamily="34" charset="0"/>
                <a:ea typeface="SimSun" panose="02010600030101010101" pitchFamily="2" charset="-122"/>
                <a:cs typeface="Arial" panose="020B0604020202020204" pitchFamily="34" charset="0"/>
              </a:rPr>
              <a:t>Exercício 1.2: Negação de </a:t>
            </a:r>
            <a:r>
              <a:rPr lang="pt-BR" b="1" i="1" u="sng"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a:t>
            </a:r>
            <a:r>
              <a:rPr lang="pt" i="1" dirty="0">
                <a:latin typeface="Calibri" panose="020F0502020204030204" pitchFamily="34" charset="0"/>
                <a:ea typeface="SimSun" panose="02010600030101010101" pitchFamily="2" charset="-122"/>
                <a:cs typeface="Arial" panose="020B0604020202020204" pitchFamily="34" charset="0"/>
              </a:rPr>
              <a:t>(20 minutos)</a:t>
            </a:r>
            <a:endParaRPr lang="en-CH" sz="800" dirty="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Peça aos participantes que leiam o seguinte cenário, disponível no </a:t>
            </a:r>
            <a:r>
              <a:rPr lang="pt" i="1" dirty="0">
                <a:solidFill>
                  <a:srgbClr val="4F81BD"/>
                </a:solidFill>
                <a:latin typeface="Calibri" panose="020F0502020204030204" pitchFamily="34" charset="0"/>
                <a:ea typeface="SimSun" panose="02010600030101010101" pitchFamily="2" charset="-122"/>
                <a:cs typeface="Calibri" panose="020F0502020204030204" pitchFamily="34" charset="0"/>
              </a:rPr>
              <a:t>Anexo 1: Negação de </a:t>
            </a:r>
            <a:r>
              <a:rPr lang="pt-BR" i="1" dirty="0">
                <a:solidFill>
                  <a:srgbClr val="4F81BD"/>
                </a:solidFill>
                <a:latin typeface="Calibri" panose="020F0502020204030204" pitchFamily="34" charset="0"/>
                <a:ea typeface="SimSun" panose="02010600030101010101" pitchFamily="2" charset="-122"/>
                <a:cs typeface="Calibri" panose="020F0502020204030204" pitchFamily="34" charset="0"/>
              </a:rPr>
              <a:t>capacidade legal</a:t>
            </a:r>
            <a:r>
              <a:rPr lang="pt" i="1" dirty="0">
                <a:solidFill>
                  <a:srgbClr val="4F81BD"/>
                </a:solidFill>
                <a:latin typeface="Calibri" panose="020F0502020204030204" pitchFamily="34" charset="0"/>
                <a:ea typeface="SimSun" panose="02010600030101010101" pitchFamily="2" charset="-122"/>
                <a:cs typeface="Calibri" panose="020F0502020204030204" pitchFamily="34" charset="0"/>
              </a:rPr>
              <a:t> - Cenário - </a:t>
            </a:r>
            <a:r>
              <a:rPr lang="pt-BR" i="1" dirty="0">
                <a:solidFill>
                  <a:srgbClr val="4F81BD"/>
                </a:solidFill>
                <a:latin typeface="Calibri" panose="020F0502020204030204" pitchFamily="34" charset="0"/>
                <a:ea typeface="SimSun" panose="02010600030101010101" pitchFamily="2" charset="-122"/>
                <a:cs typeface="Calibri" panose="020F0502020204030204" pitchFamily="34" charset="0"/>
              </a:rPr>
              <a:t>Solange</a:t>
            </a:r>
            <a:r>
              <a:rPr lang="pt" i="1"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r>
              <a:rPr lang="pt" b="1" dirty="0">
                <a:latin typeface="Calibri" panose="020F0502020204030204" pitchFamily="34" charset="0"/>
                <a:ea typeface="SimSun" panose="02010600030101010101" pitchFamily="2" charset="-122"/>
                <a:cs typeface="Times New Roman" panose="02020603050405020304" pitchFamily="18" charset="0"/>
              </a:rPr>
              <a:t>Cenário: </a:t>
            </a:r>
            <a:r>
              <a:rPr lang="pt-BR" b="1" dirty="0">
                <a:latin typeface="Calibri" panose="020F0502020204030204" pitchFamily="34" charset="0"/>
                <a:ea typeface="SimSun" panose="02010600030101010101" pitchFamily="2" charset="-122"/>
                <a:cs typeface="Times New Roman" panose="02020603050405020304" pitchFamily="18" charset="0"/>
              </a:rPr>
              <a:t>Solange</a:t>
            </a:r>
            <a:r>
              <a:rPr lang="pt" b="1" dirty="0">
                <a:latin typeface="Calibri" panose="020F0502020204030204" pitchFamily="34" charset="0"/>
                <a:ea typeface="SimSun" panose="02010600030101010101" pitchFamily="2" charset="-122"/>
                <a:cs typeface="Times New Roman" panose="02020603050405020304" pitchFamily="18" charset="0"/>
              </a:rPr>
              <a:t> </a:t>
            </a:r>
            <a:r>
              <a:rPr lang="pt" b="1" i="1" dirty="0">
                <a:latin typeface="Calibri" panose="020F0502020204030204" pitchFamily="34" charset="0"/>
                <a:ea typeface="SimSun" panose="02010600030101010101" pitchFamily="2" charset="-122"/>
                <a:cs typeface="Times New Roman" panose="02020603050405020304" pitchFamily="18" charset="0"/>
              </a:rPr>
              <a:t>( </a:t>
            </a:r>
            <a:r>
              <a:rPr lang="pt" b="1" i="1" dirty="0">
                <a:latin typeface="Calibri" panose="020F0502020204030204" pitchFamily="34" charset="0"/>
                <a:ea typeface="SimSun" panose="02010600030101010101" pitchFamily="2" charset="-122"/>
                <a:cs typeface="Times New Roman" panose="02020603050405020304" pitchFamily="18" charset="0"/>
                <a:hlinkClick r:id="rId3" action="ppaction://hlinkfile" tooltip="Human Rights in Mental Health-FGIP, 2018 #398"/>
              </a:rPr>
              <a:t>7 </a:t>
            </a:r>
            <a:r>
              <a:rPr lang="pt" b="1" i="1" dirty="0">
                <a:latin typeface="Calibri" panose="020F0502020204030204" pitchFamily="34" charset="0"/>
                <a:ea typeface="SimSun" panose="02010600030101010101" pitchFamily="2" charset="-122"/>
                <a:cs typeface="Times New Roman" panose="02020603050405020304" pitchFamily="18" charset="0"/>
              </a:rPr>
              <a:t>)</a:t>
            </a:r>
            <a:endParaRPr lang="en-CH" sz="800" dirty="0">
              <a:latin typeface="Times" panose="02020603050405020304" pitchFamily="18" charset="0"/>
              <a:ea typeface="SimSun" panose="02010600030101010101" pitchFamily="2" charset="-122"/>
              <a:cs typeface="Times New Roman" panose="02020603050405020304" pitchFamily="18" charset="0"/>
            </a:endParaRPr>
          </a:p>
          <a:p>
            <a:pPr algn="just"/>
            <a:r>
              <a:rPr lang="pt" dirty="0">
                <a:latin typeface="Calibri" panose="020F0502020204030204" pitchFamily="34" charset="0"/>
                <a:ea typeface="SimSun" panose="02010600030101010101" pitchFamily="2" charset="-122"/>
                <a:cs typeface="Times New Roman" panose="02020603050405020304" pitchFamily="18" charset="0"/>
              </a:rPr>
              <a:t>Solidão</a:t>
            </a:r>
            <a:r>
              <a:rPr lang="pt" b="1" dirty="0">
                <a:latin typeface="Calibri" panose="020F0502020204030204" pitchFamily="34" charset="0"/>
                <a:ea typeface="SimSun" panose="02010600030101010101" pitchFamily="2" charset="-122"/>
                <a:cs typeface="Times New Roman" panose="02020603050405020304" pitchFamily="18" charset="0"/>
              </a:rPr>
              <a:t> </a:t>
            </a:r>
            <a:r>
              <a:rPr lang="pt" dirty="0">
                <a:latin typeface="Calibri" panose="020F0502020204030204" pitchFamily="34" charset="0"/>
                <a:ea typeface="SimSun" panose="02010600030101010101" pitchFamily="2" charset="-122"/>
                <a:cs typeface="Times New Roman" panose="02020603050405020304" pitchFamily="18" charset="0"/>
              </a:rPr>
              <a:t>é uma mulher de 40 anos que vive há 10 anos em uma casa de repouso. Ela mora em um quarto pequeno e limpo, que divide com uma colega de quarto que não escolheu. Ela foi levada para a casa de repouso por apresentar alterações de humor e perda de memória. Ela sofre de infecções e descreve sua saúde como precária.</a:t>
            </a:r>
          </a:p>
          <a:p>
            <a:pPr algn="just"/>
            <a:endParaRPr lang="en-CH" sz="800" dirty="0">
              <a:latin typeface="Times" panose="02020603050405020304" pitchFamily="18" charset="0"/>
              <a:ea typeface="SimSun" panose="02010600030101010101" pitchFamily="2" charset="-122"/>
              <a:cs typeface="Times New Roman" panose="02020603050405020304" pitchFamily="18" charset="0"/>
            </a:endParaRPr>
          </a:p>
          <a:p>
            <a:pPr algn="just"/>
            <a:r>
              <a:rPr lang="pt" dirty="0">
                <a:latin typeface="Calibri" panose="020F0502020204030204" pitchFamily="34" charset="0"/>
                <a:ea typeface="SimSun" panose="02010600030101010101" pitchFamily="2" charset="-122"/>
                <a:cs typeface="Times New Roman" panose="02020603050405020304" pitchFamily="18" charset="0"/>
              </a:rPr>
              <a:t>Os dias dela são longos e vazios, e ela segue constantemente a mesma rotina chata: acordar cedo, fazer alguma limpeza, comer, descansar obrigatoriamente como se fossem crianças pequenas e fazer exercícios duas vezes por semana (uma hora no quintal do lar social cercado).</a:t>
            </a:r>
          </a:p>
          <a:p>
            <a:pPr algn="just"/>
            <a:endParaRPr lang="en-CH" sz="800" dirty="0">
              <a:latin typeface="Times" panose="02020603050405020304" pitchFamily="18" charset="0"/>
              <a:ea typeface="SimSun" panose="02010600030101010101" pitchFamily="2" charset="-122"/>
              <a:cs typeface="Times New Roman" panose="02020603050405020304" pitchFamily="18" charset="0"/>
            </a:endParaRPr>
          </a:p>
          <a:p>
            <a:pPr algn="just"/>
            <a:r>
              <a:rPr lang="pt" dirty="0">
                <a:latin typeface="Calibri" panose="020F0502020204030204" pitchFamily="34" charset="0"/>
                <a:ea typeface="SimSun" panose="02010600030101010101" pitchFamily="2" charset="-122"/>
                <a:cs typeface="Times New Roman" panose="02020603050405020304" pitchFamily="18" charset="0"/>
              </a:rPr>
              <a:t>Quase não há oportunidade de sair de casa. Todos os moradores são informados de que o mundo exterior é extremamente perigoso e que são mantidos em portas fechadas para sua própria segurança. Muitos moradores internalizaram esse medo e, portanto, preferem ficar em casa.</a:t>
            </a:r>
          </a:p>
          <a:p>
            <a:pPr algn="just"/>
            <a:endParaRPr lang="en-CH" sz="800" dirty="0">
              <a:latin typeface="Times" panose="02020603050405020304" pitchFamily="18" charset="0"/>
              <a:ea typeface="SimSun" panose="02010600030101010101" pitchFamily="2" charset="-122"/>
              <a:cs typeface="Times New Roman" panose="02020603050405020304" pitchFamily="18" charset="0"/>
            </a:endParaRPr>
          </a:p>
          <a:p>
            <a:pPr algn="just"/>
            <a:r>
              <a:rPr lang="pt" dirty="0">
                <a:latin typeface="Calibri" panose="020F0502020204030204" pitchFamily="34" charset="0"/>
                <a:ea typeface="SimSun" panose="02010600030101010101" pitchFamily="2" charset="-122"/>
                <a:cs typeface="Times New Roman" panose="02020603050405020304" pitchFamily="18" charset="0"/>
              </a:rPr>
              <a:t>Não há possibilidade de </a:t>
            </a:r>
            <a:r>
              <a:rPr lang="pt-BR" dirty="0">
                <a:latin typeface="Calibri" panose="020F0502020204030204" pitchFamily="34" charset="0"/>
                <a:ea typeface="SimSun" panose="02010600030101010101" pitchFamily="2" charset="-122"/>
                <a:cs typeface="Times New Roman" panose="02020603050405020304" pitchFamily="18" charset="0"/>
              </a:rPr>
              <a:t>Solange</a:t>
            </a:r>
            <a:r>
              <a:rPr lang="pt" dirty="0">
                <a:latin typeface="Calibri" panose="020F0502020204030204" pitchFamily="34" charset="0"/>
                <a:ea typeface="SimSun" panose="02010600030101010101" pitchFamily="2" charset="-122"/>
                <a:cs typeface="Times New Roman" panose="02020603050405020304" pitchFamily="18" charset="0"/>
              </a:rPr>
              <a:t> escapar da vida rígida em casa; nenhuma individualidade é permitida e não há possibilidade de se dedicar aos seus hobbies de tocar piano e cantar.</a:t>
            </a:r>
          </a:p>
          <a:p>
            <a:pPr algn="just"/>
            <a:endParaRPr lang="en-CH" sz="800" dirty="0">
              <a:latin typeface="Times" panose="02020603050405020304" pitchFamily="18" charset="0"/>
              <a:ea typeface="SimSun" panose="02010600030101010101" pitchFamily="2" charset="-122"/>
              <a:cs typeface="Times New Roman" panose="02020603050405020304" pitchFamily="18" charset="0"/>
            </a:endParaRPr>
          </a:p>
          <a:p>
            <a:pPr algn="just"/>
            <a:r>
              <a:rPr lang="pt" dirty="0">
                <a:latin typeface="Calibri" panose="020F0502020204030204" pitchFamily="34" charset="0"/>
                <a:ea typeface="SimSun" panose="02010600030101010101" pitchFamily="2" charset="-122"/>
                <a:cs typeface="Times New Roman" panose="02020603050405020304" pitchFamily="18" charset="0"/>
              </a:rPr>
              <a:t>Ela está convencida de que, se tivesse a oportunidade, poderia ter um emprego, por exemplo, em um ateliê de costura. A qualidade de vida muitas vezes reside em pequenas coisas. Ela gosta de ler, mas seus óculos estão quebrados. Embora peça frequentemente aos funcionários para substituí-los, até agora seus pedidos foram em vão. A antena de sua pequena televisão está quebrada, mas ninguém consegue consertá-la.</a:t>
            </a:r>
          </a:p>
          <a:p>
            <a:pPr algn="just"/>
            <a:endParaRPr lang="en-CH" sz="800" dirty="0">
              <a:latin typeface="Times" panose="02020603050405020304" pitchFamily="18" charset="0"/>
              <a:ea typeface="SimSun" panose="02010600030101010101" pitchFamily="2" charset="-122"/>
              <a:cs typeface="Times New Roman" panose="02020603050405020304" pitchFamily="18" charset="0"/>
            </a:endParaRPr>
          </a:p>
          <a:p>
            <a:pPr algn="just"/>
            <a:r>
              <a:rPr lang="pt-BR" dirty="0">
                <a:latin typeface="Calibri" panose="020F0502020204030204" pitchFamily="34" charset="0"/>
                <a:ea typeface="SimSun" panose="02010600030101010101" pitchFamily="2" charset="-122"/>
                <a:cs typeface="Times New Roman" panose="02020603050405020304" pitchFamily="18" charset="0"/>
              </a:rPr>
              <a:t>Solange</a:t>
            </a:r>
            <a:r>
              <a:rPr lang="pt" dirty="0">
                <a:latin typeface="Calibri" panose="020F0502020204030204" pitchFamily="34" charset="0"/>
                <a:ea typeface="SimSun" panose="02010600030101010101" pitchFamily="2" charset="-122"/>
                <a:cs typeface="Times New Roman" panose="02020603050405020304" pitchFamily="18" charset="0"/>
              </a:rPr>
              <a:t> anseia por mais atenção e carinho da equipe. Se os moradores não cumprirem as regras e regulamentos, às vezes são ameaçados com o uso de camisas de força ou de serem amarrados a uma cama.</a:t>
            </a:r>
            <a:endParaRPr lang="en-CH" sz="800" dirty="0">
              <a:latin typeface="Times"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31</a:t>
            </a:fld>
            <a:endParaRPr lang="en-GB"/>
          </a:p>
        </p:txBody>
      </p:sp>
    </p:spTree>
    <p:extLst>
      <p:ext uri="{BB962C8B-B14F-4D97-AF65-F5344CB8AC3E}">
        <p14:creationId xmlns:p14="http://schemas.microsoft.com/office/powerpoint/2010/main" val="87501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Agora, faça a seguinte pergunta aos participantes:</a:t>
            </a:r>
            <a:endParaRPr lang="en-CH" sz="800">
              <a:ea typeface="SimSun" panose="02010600030101010101" pitchFamily="2" charset="-122"/>
              <a:cs typeface="Arial" panose="020B0604020202020204" pitchFamily="34" charset="0"/>
            </a:endParaRPr>
          </a:p>
          <a:p>
            <a:pPr marL="171707" indent="-171707" algn="just">
              <a:spcAft>
                <a:spcPts val="801"/>
              </a:spcAft>
              <a:buFont typeface="Arial" panose="020B0604020202020204" pitchFamily="34" charset="0"/>
              <a:buChar char="•"/>
            </a:pPr>
            <a:r>
              <a:rPr lang="pt-BR" b="1" dirty="0">
                <a:solidFill>
                  <a:srgbClr val="000000"/>
                </a:solidFill>
                <a:latin typeface="Calibri" panose="020F0502020204030204" pitchFamily="34" charset="0"/>
                <a:ea typeface="SimSun" panose="02010600030101010101" pitchFamily="2" charset="-122"/>
                <a:cs typeface="Arial" panose="020B0604020202020204" pitchFamily="34" charset="0"/>
              </a:rPr>
              <a:t>De que forma o direito de Solange à capacidade legal está sendo violado?</a:t>
            </a:r>
            <a:endParaRPr lang="en-CH" sz="800" b="1">
              <a:ea typeface="SimSun" panose="02010600030101010101" pitchFamily="2" charset="-122"/>
              <a:cs typeface="Arial" panose="020B0604020202020204" pitchFamily="34" charset="0"/>
            </a:endParaRPr>
          </a:p>
          <a:p>
            <a:pPr marL="0" marR="0" lvl="0" indent="0" algn="just" defTabSz="457200" rtl="0" eaLnBrk="1" fontAlgn="auto" latinLnBrk="0" hangingPunct="1">
              <a:lnSpc>
                <a:spcPct val="100000"/>
              </a:lnSpc>
              <a:spcBef>
                <a:spcPts val="0"/>
              </a:spcBef>
              <a:spcAft>
                <a:spcPts val="801"/>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Possíveis respostas</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endParaRPr lang="pt-BR"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não optou por ficar na casa de assistência social, pois foi levada para lá e não pode sair. </a:t>
            </a: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não podia escolher sua colega de quarto. </a:t>
            </a: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não parece ser capaz de obter os cuidados adequados para sua infecção e saúde geral. </a:t>
            </a: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não tem escolha em relação à sua rotina diária. </a:t>
            </a: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não pode praticar suas atividades de lazer. </a:t>
            </a: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não consegue encontrar um emprego. </a:t>
            </a: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Ela não pode ler ou assistir televisão, embora ela queira. </a:t>
            </a:r>
          </a:p>
          <a:p>
            <a:pPr marL="343414" indent="-343414" algn="just">
              <a:spcAft>
                <a:spcPts val="801"/>
              </a:spcAft>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Se ela não seguir as regras, ela é ameaçada pela equipe. </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32</a:t>
            </a:fld>
            <a:endParaRPr lang="en-GB"/>
          </a:p>
        </p:txBody>
      </p:sp>
    </p:spTree>
    <p:extLst>
      <p:ext uri="{BB962C8B-B14F-4D97-AF65-F5344CB8AC3E}">
        <p14:creationId xmlns:p14="http://schemas.microsoft.com/office/powerpoint/2010/main" val="3728997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1"/>
              </a:spcAft>
            </a:pPr>
            <a:r>
              <a:rPr lang="pt" b="1" i="1" dirty="0">
                <a:solidFill>
                  <a:srgbClr val="000000"/>
                </a:solidFill>
                <a:latin typeface="Calibri" panose="020F0502020204030204" pitchFamily="34" charset="0"/>
                <a:ea typeface="SimSun" panose="02010600030101010101" pitchFamily="2" charset="-122"/>
                <a:cs typeface="Arial" panose="020B0604020202020204" pitchFamily="34" charset="0"/>
              </a:rPr>
              <a:t>Apresentação: As consequências da negação do direito à </a:t>
            </a:r>
            <a:r>
              <a:rPr lang="pt-BR" b="1" i="1" dirty="0">
                <a:solidFill>
                  <a:srgbClr val="000000"/>
                </a:solidFill>
                <a:latin typeface="Calibri" panose="020F0502020204030204" pitchFamily="34" charset="0"/>
                <a:ea typeface="SimSun" panose="02010600030101010101" pitchFamily="2" charset="-122"/>
                <a:cs typeface="Arial" panose="020B0604020202020204" pitchFamily="34" charset="0"/>
              </a:rPr>
              <a:t>capacidade legal</a:t>
            </a:r>
            <a:r>
              <a:rPr lang="pt" b="1" i="1" dirty="0">
                <a:solidFill>
                  <a:srgbClr val="000000"/>
                </a:solidFill>
                <a:latin typeface="Calibri" panose="020F0502020204030204" pitchFamily="34" charset="0"/>
                <a:ea typeface="SimSun" panose="02010600030101010101" pitchFamily="2" charset="-122"/>
                <a:cs typeface="Arial" panose="020B0604020202020204" pitchFamily="34" charset="0"/>
              </a:rPr>
              <a:t> (10 min.)</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Neste ponto, faça as seguintes perguntas aos participantes:</a:t>
            </a:r>
            <a:endParaRPr lang="pt-BR" dirty="0">
              <a:effectLst/>
              <a:latin typeface="Calibri" panose="020F0502020204030204" pitchFamily="34" charset="0"/>
            </a:endParaRP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Quais são as consequências danosas da privação ou restrição do direito à capacidade legal na vida das pessoas?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Como se sentiria se/ou como se sentiu quando foi privado do seu direito à capacidade legal?</a:t>
            </a:r>
            <a:endParaRPr lang="en-CH"/>
          </a:p>
          <a:p>
            <a:r>
              <a:rPr lang="pt-BR" sz="1200" kern="1200" dirty="0">
                <a:solidFill>
                  <a:schemeClr val="tx1"/>
                </a:solidFill>
                <a:effectLst/>
                <a:latin typeface="Calibri" panose="020F0502020204030204" pitchFamily="34" charset="0"/>
                <a:ea typeface="+mn-ea"/>
                <a:cs typeface="Calibri" panose="020F0502020204030204" pitchFamily="34" charset="0"/>
              </a:rPr>
              <a:t>As possíveis respostas dos participantes podem incluir </a:t>
            </a: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Diminui a autoestima.</a:t>
            </a:r>
            <a:endParaRPr lang="pt-BR" dirty="0">
              <a:solidFill>
                <a:srgbClr val="4F81BD"/>
              </a:solidFill>
            </a:endParaRPr>
          </a:p>
          <a:p>
            <a:pPr marL="228943" indent="-228943">
              <a:buFont typeface="Symbol" panose="05050102010706020507" pitchFamily="18" charset="2"/>
              <a:buChar char=""/>
            </a:pPr>
            <a:r>
              <a:rPr lang="pt-BR" dirty="0">
                <a:solidFill>
                  <a:srgbClr val="4F81BD"/>
                </a:solidFill>
              </a:rPr>
              <a:t>Impede que as pessoas participem plenamente da sociedade. </a:t>
            </a:r>
          </a:p>
          <a:p>
            <a:pPr marL="228943" indent="-228943">
              <a:buFont typeface="Symbol" panose="05050102010706020507" pitchFamily="18" charset="2"/>
              <a:buChar char=""/>
            </a:pPr>
            <a:r>
              <a:rPr lang="pt-BR" dirty="0">
                <a:solidFill>
                  <a:srgbClr val="4F81BD"/>
                </a:solidFill>
              </a:rPr>
              <a:t>Afeta negativamente a saúde mental das pessoas. </a:t>
            </a:r>
          </a:p>
          <a:p>
            <a:pPr marL="228943" indent="-228943">
              <a:buFont typeface="Symbol" panose="05050102010706020507" pitchFamily="18" charset="2"/>
              <a:buChar char=""/>
            </a:pPr>
            <a:r>
              <a:rPr lang="pt-BR" dirty="0">
                <a:solidFill>
                  <a:srgbClr val="4F81BD"/>
                </a:solidFill>
              </a:rPr>
              <a:t>Promove a exclusão social e a discriminação. </a:t>
            </a:r>
          </a:p>
          <a:p>
            <a:pPr marL="228943" indent="-228943">
              <a:buFont typeface="Symbol" panose="05050102010706020507" pitchFamily="18" charset="2"/>
              <a:buChar char=""/>
            </a:pPr>
            <a:r>
              <a:rPr lang="pt-BR" dirty="0">
                <a:solidFill>
                  <a:srgbClr val="4F81BD"/>
                </a:solidFill>
              </a:rPr>
              <a:t>Impede que as pessoas assumam o controle e a responsabilidade de suas vidas. </a:t>
            </a:r>
          </a:p>
          <a:p>
            <a:pPr marL="228943" indent="-228943">
              <a:buFont typeface="Symbol" panose="05050102010706020507" pitchFamily="18" charset="2"/>
              <a:buChar char=""/>
            </a:pPr>
            <a:r>
              <a:rPr lang="pt-BR" dirty="0">
                <a:solidFill>
                  <a:srgbClr val="4F81BD"/>
                </a:solidFill>
              </a:rPr>
              <a:t>Impede que as pessoas aprendam com seus erros. </a:t>
            </a:r>
          </a:p>
          <a:p>
            <a:pPr marL="228943" indent="-228943">
              <a:buFont typeface="Symbol" panose="05050102010706020507" pitchFamily="18" charset="2"/>
              <a:buChar char=""/>
            </a:pPr>
            <a:r>
              <a:rPr lang="pt-BR" dirty="0">
                <a:solidFill>
                  <a:srgbClr val="4F81BD"/>
                </a:solidFill>
              </a:rPr>
              <a:t>Cria um potencial para a ocorrência de violência, abuso e práticas coercitivas (por exemplo, tratamento forçado, internação involuntária, etc.). </a:t>
            </a:r>
          </a:p>
          <a:p>
            <a:pPr marL="228943" indent="-228943">
              <a:buFont typeface="Symbol" panose="05050102010706020507" pitchFamily="18" charset="2"/>
              <a:buChar char=""/>
            </a:pPr>
            <a:r>
              <a:rPr lang="pt-BR" dirty="0">
                <a:solidFill>
                  <a:srgbClr val="4F81BD"/>
                </a:solidFill>
              </a:rPr>
              <a:t>Impede que as pessoas se defendam contra atos de violência, abuso e exploração </a:t>
            </a:r>
          </a:p>
          <a:p>
            <a:pPr marL="228943" indent="-228943">
              <a:buFont typeface="Symbol" panose="05050102010706020507" pitchFamily="18" charset="2"/>
              <a:buChar char=""/>
            </a:pPr>
            <a:endParaRPr lang="en-CH">
              <a:solidFill>
                <a:srgbClr val="4F81BD"/>
              </a:solidFill>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33</a:t>
            </a:fld>
            <a:endParaRPr lang="en-GB"/>
          </a:p>
        </p:txBody>
      </p:sp>
    </p:spTree>
    <p:extLst>
      <p:ext uri="{BB962C8B-B14F-4D97-AF65-F5344CB8AC3E}">
        <p14:creationId xmlns:p14="http://schemas.microsoft.com/office/powerpoint/2010/main" val="199023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Após a discussão, mostre o seguinte slide:</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Negar às pessoas o direito de tomar suas próprias decisões significa que elas têm muito pouco (ou nenhum) controle sobre alguns ou todos os aspectos de suas vidas.</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é fundamental para a personalidade e a liberdade humanas.</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Ela protege a dignidade da pessoa, bem como sua autonomia (ou seja, sua capacidade de assumir o controle de sua própria vida e tomar suas próprias decisões).</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Tomar as próprias decisões é muito importante porque:</a:t>
            </a:r>
            <a:endParaRPr lang="en-CH">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Ela permite que as pessoas controlem suas próprias vidas.</a:t>
            </a:r>
            <a:endParaRPr lang="en-CH">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Ela permite que as pessoas sejam membros plenos de sua comunidade e que os outros as respeitem como tal.</a:t>
            </a:r>
            <a:endParaRPr lang="en-CH">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Ela permite que as pessoas se defendam melhor contra abusos, exploração e discriminação.</a:t>
            </a:r>
            <a:endParaRPr lang="en-CH">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Ela transmite a todos que pessoas com deficiências psicossociais, intelectuais e cognitivas devem ser respeitadas e tratadas como iguais.</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34</a:t>
            </a:fld>
            <a:endParaRPr lang="en-GB"/>
          </a:p>
        </p:txBody>
      </p:sp>
    </p:spTree>
    <p:extLst>
      <p:ext uri="{BB962C8B-B14F-4D97-AF65-F5344CB8AC3E}">
        <p14:creationId xmlns:p14="http://schemas.microsoft.com/office/powerpoint/2010/main" val="210306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b="1" i="1" dirty="0">
                <a:solidFill>
                  <a:srgbClr val="000000"/>
                </a:solidFill>
                <a:latin typeface="Calibri" panose="020F0502020204030204" pitchFamily="34" charset="0"/>
                <a:ea typeface="SimSun" panose="02010600030101010101" pitchFamily="2" charset="-122"/>
                <a:cs typeface="Arial" panose="020B0604020202020204" pitchFamily="34" charset="0"/>
              </a:rPr>
              <a:t>Apresentação: Resumo do tema (10 min.)</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Para resumir este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tema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mostre aos participantes o seguinte vídeo:</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BR" b="1" dirty="0">
                <a:latin typeface="Calibri" panose="020F0502020204030204" pitchFamily="34" charset="0"/>
                <a:ea typeface="SimSun" panose="02010600030101010101" pitchFamily="2" charset="-122"/>
                <a:cs typeface="Arial" panose="020B0604020202020204" pitchFamily="34" charset="0"/>
              </a:rPr>
              <a:t>UN CRPD: </a:t>
            </a:r>
            <a:r>
              <a:rPr lang="pt-BR" b="1" dirty="0" err="1">
                <a:latin typeface="Calibri" panose="020F0502020204030204" pitchFamily="34" charset="0"/>
                <a:ea typeface="SimSun" panose="02010600030101010101" pitchFamily="2" charset="-122"/>
                <a:cs typeface="Arial" panose="020B0604020202020204" pitchFamily="34" charset="0"/>
              </a:rPr>
              <a:t>What</a:t>
            </a:r>
            <a:r>
              <a:rPr lang="pt-BR" b="1" dirty="0">
                <a:latin typeface="Calibri" panose="020F0502020204030204" pitchFamily="34" charset="0"/>
                <a:ea typeface="SimSun" panose="02010600030101010101" pitchFamily="2" charset="-122"/>
                <a:cs typeface="Arial" panose="020B0604020202020204" pitchFamily="34" charset="0"/>
              </a:rPr>
              <a:t> </a:t>
            </a:r>
            <a:r>
              <a:rPr lang="pt-BR" b="1" dirty="0" err="1">
                <a:latin typeface="Calibri" panose="020F0502020204030204" pitchFamily="34" charset="0"/>
                <a:ea typeface="SimSun" panose="02010600030101010101" pitchFamily="2" charset="-122"/>
                <a:cs typeface="Arial" panose="020B0604020202020204" pitchFamily="34" charset="0"/>
              </a:rPr>
              <a:t>is</a:t>
            </a:r>
            <a:r>
              <a:rPr lang="pt-BR" b="1" dirty="0">
                <a:latin typeface="Calibri" panose="020F0502020204030204" pitchFamily="34" charset="0"/>
                <a:ea typeface="SimSun" panose="02010600030101010101" pitchFamily="2" charset="-122"/>
                <a:cs typeface="Arial" panose="020B0604020202020204" pitchFamily="34" charset="0"/>
              </a:rPr>
              <a:t> </a:t>
            </a:r>
            <a:r>
              <a:rPr lang="pt-BR" b="1" dirty="0" err="1">
                <a:latin typeface="Calibri" panose="020F0502020204030204" pitchFamily="34" charset="0"/>
                <a:ea typeface="SimSun" panose="02010600030101010101" pitchFamily="2" charset="-122"/>
                <a:cs typeface="Arial" panose="020B0604020202020204" pitchFamily="34" charset="0"/>
              </a:rPr>
              <a:t>Article</a:t>
            </a:r>
            <a:r>
              <a:rPr lang="pt-BR" b="1" dirty="0">
                <a:latin typeface="Calibri" panose="020F0502020204030204" pitchFamily="34" charset="0"/>
                <a:ea typeface="SimSun" panose="02010600030101010101" pitchFamily="2" charset="-122"/>
                <a:cs typeface="Arial" panose="020B0604020202020204" pitchFamily="34" charset="0"/>
              </a:rPr>
              <a:t> 12 </a:t>
            </a:r>
            <a:r>
              <a:rPr lang="pt-BR" b="1" dirty="0" err="1">
                <a:latin typeface="Calibri" panose="020F0502020204030204" pitchFamily="34" charset="0"/>
                <a:ea typeface="SimSun" panose="02010600030101010101" pitchFamily="2" charset="-122"/>
                <a:cs typeface="Arial" panose="020B0604020202020204" pitchFamily="34" charset="0"/>
              </a:rPr>
              <a:t>and</a:t>
            </a:r>
            <a:r>
              <a:rPr lang="pt-BR" b="1" dirty="0">
                <a:latin typeface="Calibri" panose="020F0502020204030204" pitchFamily="34" charset="0"/>
                <a:ea typeface="SimSun" panose="02010600030101010101" pitchFamily="2" charset="-122"/>
                <a:cs typeface="Arial" panose="020B0604020202020204" pitchFamily="34" charset="0"/>
              </a:rPr>
              <a:t> Legal </a:t>
            </a:r>
            <a:r>
              <a:rPr lang="pt-BR" b="1" dirty="0" err="1">
                <a:latin typeface="Calibri" panose="020F0502020204030204" pitchFamily="34" charset="0"/>
                <a:ea typeface="SimSun" panose="02010600030101010101" pitchFamily="2" charset="-122"/>
                <a:cs typeface="Arial" panose="020B0604020202020204" pitchFamily="34" charset="0"/>
              </a:rPr>
              <a:t>Capacity</a:t>
            </a:r>
            <a:r>
              <a:rPr lang="pt-BR" b="1" dirty="0">
                <a:latin typeface="Calibri" panose="020F0502020204030204" pitchFamily="34" charset="0"/>
                <a:ea typeface="SimSun" panose="02010600030101010101" pitchFamily="2" charset="-122"/>
                <a:cs typeface="Arial" panose="020B0604020202020204" pitchFamily="34" charset="0"/>
              </a:rPr>
              <a:t>? (CDPD da ONU: O que é o Artigo 12 e Capacidade Legal?) Mental Health </a:t>
            </a:r>
            <a:r>
              <a:rPr lang="pt-BR" b="1" dirty="0" err="1">
                <a:latin typeface="Calibri" panose="020F0502020204030204" pitchFamily="34" charset="0"/>
                <a:ea typeface="SimSun" panose="02010600030101010101" pitchFamily="2" charset="-122"/>
                <a:cs typeface="Arial" panose="020B0604020202020204" pitchFamily="34" charset="0"/>
              </a:rPr>
              <a:t>Europe</a:t>
            </a:r>
            <a:r>
              <a:rPr lang="pt-BR" b="1" dirty="0">
                <a:latin typeface="Calibri" panose="020F0502020204030204" pitchFamily="34" charset="0"/>
                <a:ea typeface="SimSun" panose="02010600030101010101" pitchFamily="2" charset="-122"/>
                <a:cs typeface="Arial" panose="020B0604020202020204" pitchFamily="34" charset="0"/>
              </a:rPr>
              <a:t> (2:53 minutos)</a:t>
            </a:r>
            <a:r>
              <a:rPr lang="pt" b="1" dirty="0">
                <a:latin typeface="Calibri" panose="020F0502020204030204" pitchFamily="34" charset="0"/>
                <a:ea typeface="SimSun" panose="02010600030101010101" pitchFamily="2" charset="-122"/>
                <a:cs typeface="Arial" panose="020B0604020202020204" pitchFamily="34" charset="0"/>
              </a:rPr>
              <a:t> </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https://youtu.be/8WhxKJtOXec (</a:t>
            </a:r>
            <a:r>
              <a:rPr lang="pt-BR" u="sng" dirty="0">
                <a:solidFill>
                  <a:srgbClr val="0000FF"/>
                </a:solidFill>
                <a:latin typeface="Calibri" panose="020F0502020204030204" pitchFamily="34" charset="0"/>
                <a:ea typeface="SimSun" panose="02010600030101010101" pitchFamily="2" charset="-122"/>
                <a:cs typeface="Arial" panose="020B0604020202020204" pitchFamily="34" charset="0"/>
              </a:rPr>
              <a:t>acesso</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 em 9 de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abril de 2019).</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35</a:t>
            </a:fld>
            <a:endParaRPr lang="en-GB"/>
          </a:p>
        </p:txBody>
      </p:sp>
    </p:spTree>
    <p:extLst>
      <p:ext uri="{BB962C8B-B14F-4D97-AF65-F5344CB8AC3E}">
        <p14:creationId xmlns:p14="http://schemas.microsoft.com/office/powerpoint/2010/main" val="4132951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aos participantes que recapitulem brevemente o que aprenderam durante este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tema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Depois que eles tiverem a oportunidade de fornecer respostas, mostre o seguinte:</a:t>
            </a:r>
            <a:endParaRPr lang="en-CH">
              <a:latin typeface="Calibri" panose="020F0502020204030204" pitchFamily="34" charset="0"/>
              <a:ea typeface="SimSun" panose="02010600030101010101" pitchFamily="2" charset="-122"/>
              <a:cs typeface="Arial" panose="020B0604020202020204" pitchFamily="34" charset="0"/>
            </a:endParaRPr>
          </a:p>
          <a:p>
            <a:r>
              <a:rPr lang="pt-BR" dirty="0">
                <a:effectLst/>
                <a:latin typeface="Calibri" panose="020F0502020204030204" pitchFamily="34" charset="0"/>
              </a:rPr>
              <a:t>1. </a:t>
            </a:r>
            <a:r>
              <a:rPr lang="pt-BR" b="1" dirty="0">
                <a:effectLst/>
                <a:latin typeface="Calibri" panose="020F0502020204030204" pitchFamily="34" charset="0"/>
              </a:rPr>
              <a:t>Equívocos e estereótipos comuns sobre as habilidades de tomada de decisão das pessoas devem ser desafiados: </a:t>
            </a:r>
            <a:r>
              <a:rPr lang="pt-BR" dirty="0">
                <a:effectLst/>
                <a:latin typeface="Calibri" panose="020F0502020204030204" pitchFamily="34" charset="0"/>
              </a:rPr>
              <a:t>As pessoas com deficiências psicossociais, intelectuais ou cognitivas podem tomar decisões e têm o direito de fazê-lo. </a:t>
            </a:r>
          </a:p>
          <a:p>
            <a:r>
              <a:rPr lang="pt-BR" dirty="0">
                <a:effectLst/>
                <a:latin typeface="Calibri" panose="020F0502020204030204" pitchFamily="34" charset="0"/>
              </a:rPr>
              <a:t>2. </a:t>
            </a:r>
            <a:r>
              <a:rPr lang="pt-BR" b="1" dirty="0">
                <a:effectLst/>
                <a:latin typeface="Calibri" panose="020F0502020204030204" pitchFamily="34" charset="0"/>
              </a:rPr>
              <a:t>A capacidade de todos para tomar decisões pode variar por muitos motivos diferentes. </a:t>
            </a:r>
            <a:r>
              <a:rPr lang="pt-BR" dirty="0">
                <a:effectLst/>
                <a:latin typeface="Calibri" panose="020F0502020204030204" pitchFamily="34" charset="0"/>
              </a:rPr>
              <a:t>Pode haver momentos em que as pessoas achem mais fácil tomar decisões e outros em que considerem isso como um desafio. Isso é aplicável para todas as pessoas. </a:t>
            </a:r>
          </a:p>
          <a:p>
            <a:r>
              <a:rPr lang="pt-BR" dirty="0">
                <a:effectLst/>
                <a:latin typeface="Calibri" panose="020F0502020204030204" pitchFamily="34" charset="0"/>
              </a:rPr>
              <a:t>3. </a:t>
            </a:r>
            <a:r>
              <a:rPr lang="pt-BR" b="1" dirty="0">
                <a:effectLst/>
                <a:latin typeface="Calibri" panose="020F0502020204030204" pitchFamily="34" charset="0"/>
              </a:rPr>
              <a:t>Habilidades variadas para tomar decisões não podem ser motivo para negar às pessoas o direito à capacidade legal. </a:t>
            </a:r>
            <a:r>
              <a:rPr lang="pt-BR" dirty="0">
                <a:effectLst/>
                <a:latin typeface="Calibri" panose="020F0502020204030204" pitchFamily="34" charset="0"/>
              </a:rPr>
              <a:t>De acordo com o Artigo 12, todas as pessoas com deficiência devem poder exercer sempre o seu direito à capacidade legal. </a:t>
            </a:r>
          </a:p>
          <a:p>
            <a:r>
              <a:rPr lang="pt-BR" dirty="0">
                <a:effectLst/>
                <a:latin typeface="Calibri" panose="020F0502020204030204" pitchFamily="34" charset="0"/>
              </a:rPr>
              <a:t>4. </a:t>
            </a:r>
            <a:r>
              <a:rPr lang="pt-BR" b="1" dirty="0">
                <a:effectLst/>
                <a:latin typeface="Calibri" panose="020F0502020204030204" pitchFamily="34" charset="0"/>
              </a:rPr>
              <a:t>O direito à capacidade legal é um direito fundamental</a:t>
            </a:r>
            <a:r>
              <a:rPr lang="pt-BR" dirty="0">
                <a:effectLst/>
                <a:latin typeface="Calibri" panose="020F0502020204030204" pitchFamily="34" charset="0"/>
              </a:rPr>
              <a:t>: todos nós precisamos gozar desse direito de sermos reconhecidos e de participarmos da sociedade. </a:t>
            </a:r>
          </a:p>
          <a:p>
            <a:pPr marL="343414" indent="-343414">
              <a:lnSpc>
                <a:spcPct val="115000"/>
              </a:lnSpc>
              <a:spcAft>
                <a:spcPts val="1002"/>
              </a:spcAft>
              <a:buFont typeface="+mj-lt"/>
              <a:buAutoNum type="arabicPeriod"/>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36</a:t>
            </a:fld>
            <a:endParaRPr lang="en-GB"/>
          </a:p>
        </p:txBody>
      </p:sp>
    </p:spTree>
    <p:extLst>
      <p:ext uri="{BB962C8B-B14F-4D97-AF65-F5344CB8AC3E}">
        <p14:creationId xmlns:p14="http://schemas.microsoft.com/office/powerpoint/2010/main" val="394613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Antecipar o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tema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 seguir explicando que:</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Ter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em todos os momentos não significa que as pessoas nunca precisem ou queiram apoio para tomar decisões.</a:t>
            </a:r>
          </a:p>
          <a:p>
            <a:pPr marL="171707" indent="-171707">
              <a:lnSpc>
                <a:spcPct val="115000"/>
              </a:lnSpc>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 CDPD reconhece isso e declara que as pessoas devem ter acesso ao apoio que desejarem e precisarem para poderem exercer seu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a:t>
            </a:r>
          </a:p>
          <a:p>
            <a:pPr marL="171707" indent="-171707">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Isto é conhecido como “</a:t>
            </a:r>
            <a:r>
              <a:rPr lang="pt-BR" dirty="0">
                <a:latin typeface="Calibri" panose="020F0502020204030204" pitchFamily="34" charset="0"/>
                <a:ea typeface="SimSun" panose="02010600030101010101" pitchFamily="2" charset="-122"/>
                <a:cs typeface="Arial" panose="020B0604020202020204" pitchFamily="34" charset="0"/>
              </a:rPr>
              <a:t>tomada de decisão apoiada</a:t>
            </a:r>
            <a:r>
              <a:rPr lang="pt" dirty="0">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37</a:t>
            </a:fld>
            <a:endParaRPr lang="en-GB"/>
          </a:p>
        </p:txBody>
      </p:sp>
    </p:spTree>
    <p:extLst>
      <p:ext uri="{BB962C8B-B14F-4D97-AF65-F5344CB8AC3E}">
        <p14:creationId xmlns:p14="http://schemas.microsoft.com/office/powerpoint/2010/main" val="4103364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BR"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este tema</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3 horas e 15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38</a:t>
            </a:fld>
            <a:endParaRPr lang="en-GB"/>
          </a:p>
        </p:txBody>
      </p:sp>
    </p:spTree>
    <p:extLst>
      <p:ext uri="{BB962C8B-B14F-4D97-AF65-F5344CB8AC3E}">
        <p14:creationId xmlns:p14="http://schemas.microsoft.com/office/powerpoint/2010/main" val="2712979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Como introdução a este </a:t>
            </a:r>
            <a:r>
              <a:rPr lang="pt-BR" dirty="0">
                <a:solidFill>
                  <a:srgbClr val="4F81BD"/>
                </a:solidFill>
                <a:latin typeface="Calibri" panose="020F0502020204030204" pitchFamily="34" charset="0"/>
                <a:ea typeface="SimSun" panose="02010600030101010101" pitchFamily="2" charset="-122"/>
                <a:cs typeface="Calibri" panose="020F0502020204030204" pitchFamily="34" charset="0"/>
              </a:rPr>
              <a:t>tema</a:t>
            </a: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 explique aos participantes que:</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pt" dirty="0">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latin typeface="Calibri" panose="020F0502020204030204" pitchFamily="34" charset="0"/>
                <a:ea typeface="SimSun" panose="02010600030101010101" pitchFamily="2" charset="-122"/>
                <a:cs typeface="Arial" panose="020B0604020202020204" pitchFamily="34" charset="0"/>
              </a:rPr>
              <a:t>A </a:t>
            </a:r>
            <a:r>
              <a:rPr lang="pt-BR" dirty="0">
                <a:latin typeface="Calibri" panose="020F0502020204030204" pitchFamily="34" charset="0"/>
                <a:ea typeface="SimSun" panose="02010600030101010101" pitchFamily="2" charset="-122"/>
                <a:cs typeface="Arial" panose="020B0604020202020204" pitchFamily="34" charset="0"/>
              </a:rPr>
              <a:t>tomada de decisão apoiada</a:t>
            </a:r>
            <a:r>
              <a:rPr lang="pt" dirty="0">
                <a:latin typeface="Calibri" panose="020F0502020204030204" pitchFamily="34" charset="0"/>
                <a:ea typeface="SimSun" panose="02010600030101010101" pitchFamily="2" charset="-122"/>
                <a:cs typeface="Arial" panose="020B0604020202020204" pitchFamily="34" charset="0"/>
              </a:rPr>
              <a:t> é fundamental para respeitar o direito de uma pessoa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Uma abordagem de </a:t>
            </a:r>
            <a:r>
              <a:rPr lang="pt-BR" dirty="0">
                <a:latin typeface="Calibri" panose="020F0502020204030204" pitchFamily="34" charset="0"/>
                <a:ea typeface="SimSun" panose="02010600030101010101" pitchFamily="2" charset="-122"/>
                <a:cs typeface="Arial" panose="020B0604020202020204" pitchFamily="34" charset="0"/>
              </a:rPr>
              <a:t>tomada de decisão apoiada</a:t>
            </a:r>
            <a:r>
              <a:rPr lang="pt" dirty="0">
                <a:latin typeface="Calibri" panose="020F0502020204030204" pitchFamily="34" charset="0"/>
                <a:ea typeface="SimSun" panose="02010600030101010101" pitchFamily="2" charset="-122"/>
                <a:cs typeface="Arial" panose="020B0604020202020204" pitchFamily="34" charset="0"/>
              </a:rPr>
              <a:t> envolve cooperar com a pessoa no processo de tomada de decisão e defender o direito da pessoa de ter a palavra final sobre essa decisão.</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Implementar uma abordagem de tomada de decisão apoiada pode melhorar a prática diária em saúde mental e serviços sociais.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Exploraremos o significado da tomada de decisão nesta parte do módulo.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39</a:t>
            </a:fld>
            <a:endParaRPr lang="en-GB"/>
          </a:p>
        </p:txBody>
      </p:sp>
    </p:spTree>
    <p:extLst>
      <p:ext uri="{BB962C8B-B14F-4D97-AF65-F5344CB8AC3E}">
        <p14:creationId xmlns:p14="http://schemas.microsoft.com/office/powerpoint/2010/main" val="144452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pPr rtl="0"/>
            <a:r>
              <a:rPr lang="pt-BR" sz="1200" b="1" i="0" u="none" strike="noStrike" kern="1200" dirty="0">
                <a:solidFill>
                  <a:schemeClr val="tx1"/>
                </a:solidFill>
                <a:effectLst/>
                <a:latin typeface="+mn-lt"/>
                <a:ea typeface="+mn-ea"/>
                <a:cs typeface="+mn-cs"/>
              </a:rPr>
              <a:t>Nota preliminar sobre a linguagem</a:t>
            </a:r>
            <a:endParaRPr lang="pt-BR" b="1" dirty="0">
              <a:effectLst/>
            </a:endParaRPr>
          </a:p>
          <a:p>
            <a:pPr rtl="0" fontAlgn="base"/>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Reconhecemos que a linguagem e a terminologia refletem a evolução da conceituação de deficiência, e que diferentes termos serão usados por diferentes pessoas em diferentes contextos ao longo do tempo.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As pessoas devem ser capazes de decidir sobre o vocabulário, expressões idiomáticas e descrições de sua experiência, situação ou angústia.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Por exemplo, em relação ao campo da saúde mental, algumas pessoas usam termos como “pessoas com diagnóstico psiquiátrico”, “pessoas com transtornos mentais” ou “doenças mentais”, “pessoas com problemas de saúde mental”, “consumidores”, “usuários de serviços” ou “sobreviventes psiquiátricos”.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Outros acham alguns ou todos esses termos estigmatizantes ou usam expressões diferentes para se referir às suas emoções, experiências ou angústias.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Da mesma forma, a deficiência intelectual é referida usando termos diferentes em diferentes contextos, incluindo, por exemplo, “dificuldades de aprendizagem” ou “distúrbios do desenvolvimento intelectual” ou “dificuldades de aprendizagem”.</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termo “deficiência psicossocial” foi adotado para incluir pessoas que receberam um diagnóstico relacionado à saúde mental ou que se identificam com esse termo. </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Os termos “deficiência cognitiva” e “deficiência intelectual” são projetados para abranger pessoas que receberam um diagnóstico especificamente relacionado à sua função cognitiva ou intelectual, incluindo, mas não se limitando a, demência e autismo.</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uso do termo “deficiência” é importante neste contexto porque destaca as barreiras significativas que impedem a participação plena e efetiva na sociedade de pessoas com deficiências </a:t>
            </a:r>
            <a:r>
              <a:rPr lang="pt-BR" sz="1200" b="0" i="1" u="none" strike="noStrike" kern="1200" dirty="0">
                <a:solidFill>
                  <a:schemeClr val="tx1"/>
                </a:solidFill>
                <a:effectLst/>
                <a:latin typeface="+mn-lt"/>
                <a:ea typeface="+mn-ea"/>
                <a:cs typeface="+mn-cs"/>
              </a:rPr>
              <a:t>reais</a:t>
            </a:r>
            <a:r>
              <a:rPr lang="pt-BR" sz="1200" b="0" i="0" u="none" strike="noStrike" kern="1200" dirty="0">
                <a:solidFill>
                  <a:schemeClr val="tx1"/>
                </a:solidFill>
                <a:effectLst/>
                <a:latin typeface="+mn-lt"/>
                <a:ea typeface="+mn-ea"/>
                <a:cs typeface="+mn-cs"/>
              </a:rPr>
              <a:t> ou </a:t>
            </a:r>
            <a:r>
              <a:rPr lang="pt-BR" sz="1200" b="0" i="1" u="none" strike="noStrike" kern="1200" dirty="0">
                <a:solidFill>
                  <a:schemeClr val="tx1"/>
                </a:solidFill>
                <a:effectLst/>
                <a:latin typeface="+mn-lt"/>
                <a:ea typeface="+mn-ea"/>
                <a:cs typeface="+mn-cs"/>
              </a:rPr>
              <a:t>percebidas</a:t>
            </a:r>
            <a:r>
              <a:rPr lang="pt-BR" sz="1200" b="0" i="0" u="none" strike="noStrike" kern="1200" dirty="0">
                <a:solidFill>
                  <a:schemeClr val="tx1"/>
                </a:solidFill>
                <a:effectLst/>
                <a:latin typeface="+mn-lt"/>
                <a:ea typeface="+mn-ea"/>
                <a:cs typeface="+mn-cs"/>
              </a:rPr>
              <a:t> e o fato de estarem protegidas pela CDPD.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uso de “deficiência” neste contexto não implica que as pessoas tenham uma deficiência ou um distúrbio. </a:t>
            </a:r>
            <a:br>
              <a:rPr lang="pt-BR" b="0" dirty="0">
                <a:effectLst/>
              </a:rPr>
            </a:br>
            <a:br>
              <a:rPr lang="pt-BR" b="0" dirty="0">
                <a:effectLst/>
              </a:rPr>
            </a:br>
            <a:endParaRPr lang="en-US" b="0"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320675"/>
            <a:ext cx="5318125" cy="2992438"/>
          </a:xfrm>
        </p:spPr>
      </p:sp>
      <p:sp>
        <p:nvSpPr>
          <p:cNvPr id="3" name="Notes Placeholder 2"/>
          <p:cNvSpPr>
            <a:spLocks noGrp="1"/>
          </p:cNvSpPr>
          <p:nvPr>
            <p:ph type="body" idx="1"/>
          </p:nvPr>
        </p:nvSpPr>
        <p:spPr>
          <a:xfrm>
            <a:off x="680084" y="3313112"/>
            <a:ext cx="5447030" cy="5320783"/>
          </a:xfrm>
        </p:spPr>
        <p:txBody>
          <a:bodyPr/>
          <a:lstStyle/>
          <a:p>
            <a:pPr>
              <a:lnSpc>
                <a:spcPct val="115000"/>
              </a:lnSpc>
              <a:spcAft>
                <a:spcPts val="601"/>
              </a:spcAft>
            </a:pPr>
            <a:r>
              <a:rPr lang="pt" b="1" i="1" dirty="0">
                <a:latin typeface="Calibri" panose="020F0502020204030204" pitchFamily="34" charset="0"/>
                <a:ea typeface="SimSun" panose="02010600030101010101" pitchFamily="2" charset="-122"/>
                <a:cs typeface="Arial" panose="020B0604020202020204" pitchFamily="34" charset="0"/>
              </a:rPr>
              <a:t>Exercício 2.1: Discussão sobre tomada de decisão apoiada (10 min.)</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Antes de explorar a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tomada de decisão apoiada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em detalhes, diga que este exercício foi criado para fazer os participantes pensarem sobre que tipo de apoio pode ser útil para ajudar as pessoas a tomar decisões.</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 seguinte pergunta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601"/>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De que maneiras você acha que as pessoas podem ser apoiadas para tomar suas próprias decisões no contexto de um serviço de saúde mental ou relacionado?</a:t>
            </a:r>
            <a:endParaRPr lang="en-CH" b="1">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Algumas sugestões possíveis podem incluir:</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Dê às pessoas a oportunidade de identificar pessoas em quem confiam e que possam apoiá-las na tomada de decisões (por exemplo, colegas treinados) e permita que elas compareçam ao culto com suas pessoas de confiança.</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Tente entender o tipo de informação ou suporte que ajudaria a pessoa a tomar decisões.</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Habilite o acesso ao suporte independente do serviço.</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Dê mais tempo às pessoas para tomar decisões (ou seja, dê tempo às pessoas para pensar).</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Não pressione as pessoas para tomar uma decisão.</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Considere se a pessoa pode tomar a decisão mais tarde, quando as circunstâncias forem adequadas para ela.</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Considere se há um horário melhor ou um local melhor para fornecer informações.</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1002"/>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Trabalhar colaborativamente com as pessoas no desenvolvimento de seus planos de tratamento e/ou recuperação, permitindo que elas expressem suas opiniões e preferências.</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40</a:t>
            </a:fld>
            <a:endParaRPr lang="en-GB"/>
          </a:p>
        </p:txBody>
      </p:sp>
    </p:spTree>
    <p:extLst>
      <p:ext uri="{BB962C8B-B14F-4D97-AF65-F5344CB8AC3E}">
        <p14:creationId xmlns:p14="http://schemas.microsoft.com/office/powerpoint/2010/main" val="4144045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b="1" i="1" dirty="0">
                <a:latin typeface="Calibri" panose="020F0502020204030204" pitchFamily="34" charset="0"/>
                <a:ea typeface="SimSun" panose="02010600030101010101" pitchFamily="2" charset="-122"/>
                <a:cs typeface="Arial" panose="020B0604020202020204" pitchFamily="34" charset="0"/>
              </a:rPr>
              <a:t>Apresentação: </a:t>
            </a:r>
            <a:r>
              <a:rPr lang="pt-BR" b="1" i="1" dirty="0">
                <a:latin typeface="Calibri" panose="020F0502020204030204" pitchFamily="34" charset="0"/>
                <a:ea typeface="SimSun" panose="02010600030101010101" pitchFamily="2" charset="-122"/>
                <a:cs typeface="Arial" panose="020B0604020202020204" pitchFamily="34" charset="0"/>
              </a:rPr>
              <a:t>Tomada de decisão apoiada</a:t>
            </a:r>
            <a:r>
              <a:rPr lang="pt" b="1" i="1" dirty="0">
                <a:latin typeface="Calibri" panose="020F0502020204030204" pitchFamily="34" charset="0"/>
                <a:ea typeface="SimSun" panose="02010600030101010101" pitchFamily="2" charset="-122"/>
                <a:cs typeface="Arial" panose="020B0604020202020204" pitchFamily="34" charset="0"/>
              </a:rPr>
              <a:t>( </a:t>
            </a:r>
            <a:r>
              <a:rPr lang="pt" b="1" i="1"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UN) General Assembly, 24 January 2007 #85"/>
              </a:rPr>
              <a:t>9 </a:t>
            </a:r>
            <a:r>
              <a:rPr lang="pt" b="1" i="1" dirty="0">
                <a:latin typeface="Calibri" panose="020F0502020204030204" pitchFamily="34" charset="0"/>
                <a:ea typeface="SimSun" panose="02010600030101010101" pitchFamily="2" charset="-122"/>
                <a:cs typeface="Arial" panose="020B0604020202020204" pitchFamily="34" charset="0"/>
              </a:rPr>
              <a:t>)</a:t>
            </a:r>
            <a:r>
              <a:rPr lang="pt" dirty="0">
                <a:latin typeface="Calibri" panose="020F0502020204030204" pitchFamily="34" charset="0"/>
                <a:ea typeface="SimSun" panose="02010600030101010101" pitchFamily="2" charset="-122"/>
                <a:cs typeface="Calibri" panose="020F0502020204030204" pitchFamily="34" charset="0"/>
              </a:rPr>
              <a:t> </a:t>
            </a:r>
            <a:r>
              <a:rPr lang="pt" b="1" i="1" dirty="0">
                <a:latin typeface="Calibri" panose="020F0502020204030204" pitchFamily="34" charset="0"/>
                <a:ea typeface="SimSun" panose="02010600030101010101" pitchFamily="2" charset="-122"/>
                <a:cs typeface="Arial" panose="020B0604020202020204" pitchFamily="34" charset="0"/>
              </a:rPr>
              <a:t>( </a:t>
            </a:r>
            <a:r>
              <a:rPr lang="pt" b="1" i="1" dirty="0">
                <a:solidFill>
                  <a:srgbClr val="000000"/>
                </a:solidFill>
                <a:latin typeface="Calibri" panose="020F0502020204030204" pitchFamily="34" charset="0"/>
                <a:ea typeface="SimSun" panose="02010600030101010101" pitchFamily="2" charset="-122"/>
                <a:cs typeface="Arial" panose="020B0604020202020204" pitchFamily="34" charset="0"/>
              </a:rPr>
              <a:t>50 minutos </a:t>
            </a:r>
            <a:r>
              <a:rPr lang="pt" b="1" i="1" dirty="0">
                <a:latin typeface="Calibri" panose="020F0502020204030204" pitchFamily="34" charset="0"/>
                <a:ea typeface="SimSun" panose="02010600030101010101" pitchFamily="2" charset="-122"/>
                <a:cs typeface="Arial" panose="020B0604020202020204" pitchFamily="34" charset="0"/>
              </a:rPr>
              <a:t>)</a:t>
            </a:r>
            <a:r>
              <a:rPr lang="pt" b="1" u="sng" dirty="0">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Às vezes, todos nós precisamos de apoio para tomar decisões em diferentes áreas da vida. Além disso, pode haver momentos na vida em que todos nós achamos difícil e desafiador tomar decisões sozinhos.</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Em momentos como esse, pode ser útil recorrer a pessoas em quem confiamos e que possam nos apoiar no processo de tomada de decisão. Aliás, todos nós recorremos a apoio em momentos de tomada de decisões e escolhas, especialmente quando precisamos das perspectivas e habilidades de outras pessoas para complementar as nossas.</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Em reconhecimento disso, o artigo 12 da CDPD reconhece e promove o conceito de “</a:t>
            </a:r>
            <a:r>
              <a:rPr lang="pt-BR" dirty="0">
                <a:latin typeface="Calibri" panose="020F0502020204030204" pitchFamily="34" charset="0"/>
                <a:ea typeface="SimSun" panose="02010600030101010101" pitchFamily="2" charset="-122"/>
                <a:cs typeface="Calibri" panose="020F0502020204030204" pitchFamily="34" charset="0"/>
              </a:rPr>
              <a:t>tomada de decisão apoiada</a:t>
            </a:r>
            <a:r>
              <a:rPr lang="pt" dirty="0">
                <a:latin typeface="Calibri" panose="020F0502020204030204" pitchFamily="34" charset="0"/>
                <a:ea typeface="SimSun" panose="02010600030101010101" pitchFamily="2" charset="-122"/>
                <a:cs typeface="Calibri" panose="020F0502020204030204" pitchFamily="34" charset="0"/>
              </a:rPr>
              <a:t>”.</a:t>
            </a: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Este artigo afirma que as pessoas devem ter acesso a uma variedade de opções de suporte, incluindo o suporte de pessoas em quem confiam (por exemplo, família, amigos, colegas, defensores, advogados, ombudsman pessoal, etc.).</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Ela reconhece que aproveitar as habilidades únicas das pessoas e fornecer a elas o suporte necessário permite que tomem suas próprias decisões.</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41</a:t>
            </a:fld>
            <a:endParaRPr lang="en-GB"/>
          </a:p>
        </p:txBody>
      </p:sp>
    </p:spTree>
    <p:extLst>
      <p:ext uri="{BB962C8B-B14F-4D97-AF65-F5344CB8AC3E}">
        <p14:creationId xmlns:p14="http://schemas.microsoft.com/office/powerpoint/2010/main" val="2401451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Uma pessoa pode precisar de apoio para entender as informações, avaliar diferentes opções, entender as possíveis consequências de diferentes opções e comunicar suas decisões a outras pessoas.</a:t>
            </a:r>
            <a:endParaRPr lang="en-CH" sz="1100">
              <a:ea typeface="SimSun" panose="02010600030101010101" pitchFamily="2" charset="-122"/>
              <a:cs typeface="Arial" panose="020B0604020202020204" pitchFamily="34" charset="0"/>
            </a:endParaRPr>
          </a:p>
          <a:p>
            <a:pPr marL="629593" lvl="1" indent="-171707">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Por exemplo, no contexto de um serviço de saúde mental e serviços relacionados, um apoiador pode ajudar uma pessoa a entender e ponderar os benefícios e/ou efeitos negativos de um determinado curso de tratamento, discutir os prós e contras do tratamento e ajudar a pessoa a afirmar e comunicar escolhas, caso tenha dificuldades em fazê-lo.</a:t>
            </a:r>
            <a:endParaRPr lang="en-CH"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É importante observar que o apoio precisa ser personalizado para cada indivíduo. As </a:t>
            </a:r>
            <a:r>
              <a:rPr lang="pt-BR" dirty="0">
                <a:latin typeface="Calibri" panose="020F0502020204030204" pitchFamily="34" charset="0"/>
                <a:ea typeface="SimSun" panose="02010600030101010101" pitchFamily="2" charset="-122"/>
                <a:cs typeface="Calibri" panose="020F0502020204030204" pitchFamily="34" charset="0"/>
              </a:rPr>
              <a:t>habilidades para tomar decisões</a:t>
            </a:r>
            <a:r>
              <a:rPr lang="pt" dirty="0">
                <a:latin typeface="Calibri" panose="020F0502020204030204" pitchFamily="34" charset="0"/>
                <a:ea typeface="SimSun" panose="02010600030101010101" pitchFamily="2" charset="-122"/>
                <a:cs typeface="Calibri" panose="020F0502020204030204" pitchFamily="34" charset="0"/>
              </a:rPr>
              <a:t> e, portanto, o nível de apoio necessário, podem variar em diferentes fases da vida de uma pessoa. Às vezes, as pessoas podem não precisar de apoio algum, enquanto outras vezes precisam de um apoio de nível baixo e, às vezes, de um apoio mais intensivo.</a:t>
            </a:r>
            <a:endParaRPr lang="en-CH" sz="1100">
              <a:ea typeface="SimSun" panose="02010600030101010101" pitchFamily="2" charset="-122"/>
              <a:cs typeface="Arial" panose="020B0604020202020204" pitchFamily="34" charset="0"/>
            </a:endParaRPr>
          </a:p>
          <a:p>
            <a:pPr marL="629593" lvl="1"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Por exemplo, uma pessoa nos estágios iniciais da demência pode precisar de apoio mínimo ou nenhum, enquanto em anos posteriores a mesma pessoa pode precisar de apoio mais intensivo. Além disso, algumas pessoas podem precisar de apoio apenas para decisões complexas, enquanto outras podem precisar de apoio até mesmo para decisões simples do dia a dia.</a:t>
            </a:r>
            <a:endParaRPr lang="en-CH"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42</a:t>
            </a:fld>
            <a:endParaRPr lang="en-GB"/>
          </a:p>
        </p:txBody>
      </p:sp>
    </p:spTree>
    <p:extLst>
      <p:ext uri="{BB962C8B-B14F-4D97-AF65-F5344CB8AC3E}">
        <p14:creationId xmlns:p14="http://schemas.microsoft.com/office/powerpoint/2010/main" val="233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É importante lembrar que, diferentemente da necessidade de apoio, o direito de exercer a </a:t>
            </a:r>
            <a:r>
              <a:rPr lang="pt-BR" dirty="0">
                <a:latin typeface="Calibri" panose="020F0502020204030204" pitchFamily="34" charset="0"/>
                <a:ea typeface="SimSun" panose="02010600030101010101" pitchFamily="2" charset="-122"/>
                <a:cs typeface="Calibri" panose="020F0502020204030204" pitchFamily="34" charset="0"/>
              </a:rPr>
              <a:t>capacidade legal</a:t>
            </a:r>
            <a:r>
              <a:rPr lang="pt" dirty="0">
                <a:latin typeface="Calibri" panose="020F0502020204030204" pitchFamily="34" charset="0"/>
                <a:ea typeface="SimSun" panose="02010600030101010101" pitchFamily="2" charset="-122"/>
                <a:cs typeface="Calibri" panose="020F0502020204030204" pitchFamily="34" charset="0"/>
              </a:rPr>
              <a:t> </a:t>
            </a:r>
            <a:r>
              <a:rPr lang="pt" u="sng" dirty="0">
                <a:latin typeface="Calibri" panose="020F0502020204030204" pitchFamily="34" charset="0"/>
                <a:ea typeface="SimSun" panose="02010600030101010101" pitchFamily="2" charset="-122"/>
                <a:cs typeface="Calibri" panose="020F0502020204030204" pitchFamily="34" charset="0"/>
              </a:rPr>
              <a:t>nunca </a:t>
            </a:r>
            <a:r>
              <a:rPr lang="pt" dirty="0">
                <a:latin typeface="Calibri" panose="020F0502020204030204" pitchFamily="34" charset="0"/>
                <a:ea typeface="SimSun" panose="02010600030101010101" pitchFamily="2" charset="-122"/>
                <a:cs typeface="Calibri" panose="020F0502020204030204" pitchFamily="34" charset="0"/>
              </a:rPr>
              <a:t>oscila ou varia. As pessoas devem sempre ser aceitas como tendo o direito de tomar suas próprias decisões.</a:t>
            </a:r>
            <a:endParaRPr lang="en-CH"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Podem existir diferentes opções de suporte, tanto formais quanto informais.</a:t>
            </a:r>
            <a:endParaRPr lang="en-CH"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A maioria dos modelos de suporte existentes ainda não está totalmente em conformidade com a CDPD.</a:t>
            </a:r>
          </a:p>
          <a:p>
            <a:pPr marL="629593" lvl="1"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As críticas podem incluir objeções de que alguns modelos são liderados e direcionados por profissionais ou que eles ainda usam tratamento involuntário (embora isso possa ocorrer em menor grau do que outros serviços sociais e de saúde mental, como o </a:t>
            </a:r>
            <a:r>
              <a:rPr lang="pt-BR" dirty="0">
                <a:latin typeface="Calibri" panose="020F0502020204030204" pitchFamily="34" charset="0"/>
                <a:ea typeface="SimSun" panose="02010600030101010101" pitchFamily="2" charset="-122"/>
                <a:cs typeface="Calibri" panose="020F0502020204030204" pitchFamily="34" charset="0"/>
              </a:rPr>
              <a:t>Diálogo Aberto </a:t>
            </a:r>
            <a:r>
              <a:rPr lang="pt" dirty="0">
                <a:latin typeface="Calibri" panose="020F0502020204030204" pitchFamily="34" charset="0"/>
                <a:ea typeface="SimSun" panose="02010600030101010101" pitchFamily="2" charset="-122"/>
                <a:cs typeface="Calibri" panose="020F0502020204030204" pitchFamily="34" charset="0"/>
              </a:rPr>
              <a:t>).</a:t>
            </a: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É importante reconhecer essas limitações e ter em mente que esses serviços podem ser melhorados ainda mais para atingir total conformidade com a CDPD.</a:t>
            </a:r>
            <a:endParaRPr lang="en-CH"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43</a:t>
            </a:fld>
            <a:endParaRPr lang="en-GB"/>
          </a:p>
        </p:txBody>
      </p:sp>
    </p:spTree>
    <p:extLst>
      <p:ext uri="{BB962C8B-B14F-4D97-AF65-F5344CB8AC3E}">
        <p14:creationId xmlns:p14="http://schemas.microsoft.com/office/powerpoint/2010/main" val="2354358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Font typeface="Symbol" panose="05050102010706020507" pitchFamily="18" charset="2"/>
              <a:buChar char=""/>
            </a:pPr>
            <a:r>
              <a:rPr lang="pt" b="1" dirty="0">
                <a:latin typeface="Calibri" panose="020F0502020204030204" pitchFamily="34" charset="0"/>
                <a:ea typeface="SimSun" panose="02010600030101010101" pitchFamily="2" charset="-122"/>
                <a:cs typeface="Calibri" panose="020F0502020204030204" pitchFamily="34" charset="0"/>
              </a:rPr>
              <a:t>Círculo de apoio (Austrália, Reino Unido) </a:t>
            </a:r>
            <a:r>
              <a:rPr lang="pt" b="1" i="1" dirty="0">
                <a:latin typeface="Calibri" panose="020F0502020204030204" pitchFamily="34" charset="0"/>
                <a:ea typeface="SimSun" panose="02010600030101010101" pitchFamily="2" charset="-122"/>
                <a:cs typeface="Calibri" panose="020F0502020204030204" pitchFamily="34" charset="0"/>
              </a:rPr>
              <a:t>( </a:t>
            </a:r>
            <a:r>
              <a:rPr lang="pt" b="1" i="1" dirty="0">
                <a:latin typeface="Calibri" panose="020F0502020204030204" pitchFamily="34" charset="0"/>
                <a:ea typeface="SimSun" panose="02010600030101010101" pitchFamily="2" charset="-122"/>
                <a:cs typeface="Calibri" panose="020F0502020204030204" pitchFamily="34" charset="0"/>
                <a:hlinkClick r:id="rId3" action="ppaction://hlinkfile" tooltip="Circles Network, 2017 #90"/>
              </a:rPr>
              <a:t>10 </a:t>
            </a:r>
            <a:r>
              <a:rPr lang="pt" b="1" i="1" dirty="0">
                <a:latin typeface="Calibri" panose="020F0502020204030204" pitchFamily="34" charset="0"/>
                <a:ea typeface="SimSun" panose="02010600030101010101" pitchFamily="2" charset="-122"/>
                <a:cs typeface="Calibri" panose="020F0502020204030204" pitchFamily="34" charset="0"/>
              </a:rPr>
              <a:t>)</a:t>
            </a:r>
            <a:endParaRPr lang="en-CH" sz="110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Um Círculo de Apoio (às vezes chamado de Círculo de Amigos) é um grupo de pessoas que se reúnem regularmente para ajudar uma pessoa (a pessoa em foco) a atingir seus objetivos pessoais na vida.</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O Círculo atua como uma comunidade em torno da pessoa em questão, oferecendo-lhe, quando necessário, apoio para alcançar o que deseja na vida. A pessoa apoiada é responsável por:</a:t>
            </a:r>
            <a:endParaRPr lang="en-CH">
              <a:latin typeface="Calibri" panose="020F0502020204030204" pitchFamily="34" charset="0"/>
              <a:ea typeface="SimSun" panose="02010600030101010101" pitchFamily="2" charset="-122"/>
              <a:cs typeface="Arial" panose="020B0604020202020204" pitchFamily="34" charset="0"/>
            </a:endParaRPr>
          </a:p>
          <a:p>
            <a:pPr marL="801300" lvl="1" indent="-343414" algn="just">
              <a:lnSpc>
                <a:spcPct val="115000"/>
              </a:lnSpc>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decidir quem convidar para fazer parte do Círculo</a:t>
            </a:r>
            <a:endParaRPr lang="en-CH">
              <a:latin typeface="Calibri" panose="020F0502020204030204" pitchFamily="34" charset="0"/>
              <a:ea typeface="SimSun" panose="02010600030101010101" pitchFamily="2" charset="-122"/>
              <a:cs typeface="Arial" panose="020B0604020202020204" pitchFamily="34" charset="0"/>
            </a:endParaRPr>
          </a:p>
          <a:p>
            <a:pPr marL="801300" lvl="1" indent="-343414"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decidir a direção em que a energia do Círculo deve ser empregada.</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Normalmente, um facilitador é escolhido dentro do Círculo para cuidar do trabalho necessário para mantê-lo funcionando.</a:t>
            </a:r>
          </a:p>
          <a:p>
            <a:pPr>
              <a:spcAft>
                <a:spcPts val="1002"/>
              </a:spcAft>
            </a:pP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Para mais informações, mostre aos participantes o seguinte vídeo:</a:t>
            </a:r>
            <a:endParaRPr lang="en-CH" sz="1100">
              <a:solidFill>
                <a:prstClr val="black"/>
              </a:solidFill>
              <a:ea typeface="SimSun" panose="02010600030101010101" pitchFamily="2" charset="-122"/>
              <a:cs typeface="Arial" panose="020B0604020202020204" pitchFamily="34" charset="0"/>
            </a:endParaRPr>
          </a:p>
          <a:p>
            <a:pPr lvl="0"/>
            <a:r>
              <a:rPr lang="pt" b="1" dirty="0">
                <a:solidFill>
                  <a:srgbClr val="000000"/>
                </a:solidFill>
                <a:latin typeface="Calibri" panose="020F0502020204030204" pitchFamily="34" charset="0"/>
                <a:ea typeface="SimSun" panose="02010600030101010101" pitchFamily="2" charset="-122"/>
                <a:cs typeface="Calibri" panose="020F0502020204030204" pitchFamily="34" charset="0"/>
              </a:rPr>
              <a:t>Círculos de Apoio, </a:t>
            </a:r>
            <a:r>
              <a:rPr lang="pt" b="1" i="1" u="none" dirty="0" err="1">
                <a:solidFill>
                  <a:srgbClr val="000000"/>
                </a:solidFill>
                <a:latin typeface="Calibri" panose="020F0502020204030204" pitchFamily="34" charset="0"/>
                <a:ea typeface="SimSun" panose="02010600030101010101" pitchFamily="2" charset="-122"/>
                <a:cs typeface="Calibri" panose="020F0502020204030204" pitchFamily="34" charset="0"/>
              </a:rPr>
              <a:t>Inclusion</a:t>
            </a:r>
            <a:r>
              <a:rPr lang="pt" sz="900" dirty="0">
                <a:solidFill>
                  <a:prstClr val="black"/>
                </a:solidFill>
                <a:ea typeface="SimSun" panose="02010600030101010101" pitchFamily="2" charset="-122"/>
                <a:cs typeface="Arial" panose="020B0604020202020204" pitchFamily="34" charset="0"/>
              </a:rPr>
              <a:t> </a:t>
            </a:r>
            <a:r>
              <a:rPr lang="pt" b="1" dirty="0">
                <a:solidFill>
                  <a:srgbClr val="000000"/>
                </a:solidFill>
                <a:latin typeface="Calibri" panose="020F0502020204030204" pitchFamily="34" charset="0"/>
                <a:ea typeface="SimSun" panose="02010600030101010101" pitchFamily="2" charset="-122"/>
                <a:cs typeface="Calibri" panose="020F0502020204030204" pitchFamily="34" charset="0"/>
              </a:rPr>
              <a:t>Melbourne (6:19)</a:t>
            </a:r>
            <a:endParaRPr lang="en-CH" sz="1100">
              <a:solidFill>
                <a:prstClr val="black"/>
              </a:solidFill>
              <a:ea typeface="SimSun" panose="02010600030101010101" pitchFamily="2" charset="-122"/>
              <a:cs typeface="Arial" panose="020B0604020202020204" pitchFamily="34" charset="0"/>
            </a:endParaRPr>
          </a:p>
          <a:p>
            <a:pPr lvl="0"/>
            <a:r>
              <a:rPr lang="pt" b="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https://www.youtube.com/watch?v=yVtCGFHPKWY </a:t>
            </a:r>
            <a:r>
              <a:rPr lang="pt" b="1" dirty="0">
                <a:solidFill>
                  <a:srgbClr val="000000"/>
                </a:solidFill>
                <a:latin typeface="Calibri" panose="020F0502020204030204" pitchFamily="34" charset="0"/>
                <a:ea typeface="SimSun" panose="02010600030101010101" pitchFamily="2" charset="-122"/>
                <a:cs typeface="Calibri" panose="020F0502020204030204" pitchFamily="34" charset="0"/>
              </a:rPr>
              <a:t>(</a:t>
            </a:r>
            <a:r>
              <a:rPr lang="pt-BR" b="1" dirty="0">
                <a:solidFill>
                  <a:srgbClr val="000000"/>
                </a:solidFill>
                <a:latin typeface="Calibri" panose="020F0502020204030204" pitchFamily="34" charset="0"/>
                <a:ea typeface="SimSun" panose="02010600030101010101" pitchFamily="2" charset="-122"/>
                <a:cs typeface="Calibri" panose="020F0502020204030204" pitchFamily="34" charset="0"/>
              </a:rPr>
              <a:t>acesso</a:t>
            </a:r>
            <a:r>
              <a:rPr lang="pt" b="1" dirty="0">
                <a:solidFill>
                  <a:srgbClr val="000000"/>
                </a:solidFill>
                <a:latin typeface="Calibri" panose="020F0502020204030204" pitchFamily="34" charset="0"/>
                <a:ea typeface="SimSun" panose="02010600030101010101" pitchFamily="2" charset="-122"/>
                <a:cs typeface="Calibri" panose="020F0502020204030204" pitchFamily="34" charset="0"/>
              </a:rPr>
              <a:t> em 22 de junho de 2018).</a:t>
            </a:r>
            <a:endParaRPr lang="en-CH" sz="1100">
              <a:solidFill>
                <a:prstClr val="black"/>
              </a:solidFill>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44</a:t>
            </a:fld>
            <a:endParaRPr lang="en-GB"/>
          </a:p>
        </p:txBody>
      </p:sp>
    </p:spTree>
    <p:extLst>
      <p:ext uri="{BB962C8B-B14F-4D97-AF65-F5344CB8AC3E}">
        <p14:creationId xmlns:p14="http://schemas.microsoft.com/office/powerpoint/2010/main" val="3242739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pt" dirty="0"/>
              <a:t>https://youtu.be /fhF6mv03Cx0 (</a:t>
            </a:r>
            <a:r>
              <a:rPr lang="pt-BR" dirty="0"/>
              <a:t>acesso</a:t>
            </a:r>
            <a:r>
              <a:rPr lang="pt" dirty="0"/>
              <a:t> em 9 de abril de 2019 </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45</a:t>
            </a:fld>
            <a:endParaRPr lang="en-GB"/>
          </a:p>
        </p:txBody>
      </p:sp>
    </p:spTree>
    <p:extLst>
      <p:ext uri="{BB962C8B-B14F-4D97-AF65-F5344CB8AC3E}">
        <p14:creationId xmlns:p14="http://schemas.microsoft.com/office/powerpoint/2010/main" val="2844081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Font typeface="Symbol" panose="05050102010706020507" pitchFamily="18" charset="2"/>
              <a:buChar char=""/>
            </a:pPr>
            <a:r>
              <a:rPr lang="pt-BR" b="1" dirty="0">
                <a:latin typeface="Calibri" panose="020F0502020204030204" pitchFamily="34" charset="0"/>
                <a:ea typeface="SimSun" panose="02010600030101010101" pitchFamily="2" charset="-122"/>
                <a:cs typeface="Calibri" panose="020F0502020204030204" pitchFamily="34" charset="0"/>
              </a:rPr>
              <a:t>Representante Pessoal</a:t>
            </a:r>
            <a:r>
              <a:rPr lang="pt" b="1" dirty="0">
                <a:latin typeface="Calibri" panose="020F0502020204030204" pitchFamily="34" charset="0"/>
                <a:ea typeface="SimSun" panose="02010600030101010101" pitchFamily="2" charset="-122"/>
                <a:cs typeface="Calibri" panose="020F0502020204030204" pitchFamily="34" charset="0"/>
              </a:rPr>
              <a:t> (Suécia) ( </a:t>
            </a:r>
            <a:r>
              <a:rPr lang="pt" b="1" dirty="0">
                <a:latin typeface="Calibri" panose="020F0502020204030204" pitchFamily="34" charset="0"/>
                <a:ea typeface="SimSun" panose="02010600030101010101" pitchFamily="2" charset="-122"/>
                <a:cs typeface="Calibri" panose="020F0502020204030204" pitchFamily="34" charset="0"/>
                <a:hlinkClick r:id="rId3" action="ppaction://hlinkfile" tooltip="Choices, 2014 #91"/>
              </a:rPr>
              <a:t>11 </a:t>
            </a:r>
            <a:r>
              <a:rPr lang="pt" b="1" dirty="0">
                <a:latin typeface="Calibri" panose="020F0502020204030204" pitchFamily="34" charset="0"/>
                <a:ea typeface="SimSun" panose="02010600030101010101" pitchFamily="2" charset="-122"/>
                <a:cs typeface="Calibri" panose="020F0502020204030204" pitchFamily="34" charset="0"/>
              </a:rPr>
              <a:t>)</a:t>
            </a:r>
            <a:endParaRPr lang="en-CH" sz="800" dirty="0">
              <a:ea typeface="SimSun" panose="02010600030101010101" pitchFamily="2" charset="-122"/>
              <a:cs typeface="Arial" panose="020B0604020202020204" pitchFamily="34" charset="0"/>
            </a:endParaRPr>
          </a:p>
          <a:p>
            <a:r>
              <a:rPr lang="pt" dirty="0"/>
              <a:t>O representante Pessoal na Suécia é um modelo de </a:t>
            </a:r>
            <a:r>
              <a:rPr lang="pt-BR" dirty="0"/>
              <a:t>tomada de decisão apoiada</a:t>
            </a:r>
            <a:r>
              <a:rPr lang="pt" dirty="0"/>
              <a:t> oferecido por várias ONGs.</a:t>
            </a:r>
          </a:p>
          <a:p>
            <a:r>
              <a:rPr lang="pt-BR" dirty="0"/>
              <a:t>O representante pessoal é uma pessoa capacitada que ajuda os clientes com uma série de questões: questões familiares, moradia, acesso a serviços ou emprego. Um representante pessoal só faz o que seus clientes querem que eles façam.</a:t>
            </a:r>
            <a:endParaRPr lang="pt" dirty="0"/>
          </a:p>
          <a:p>
            <a:r>
              <a:rPr lang="pt-BR" dirty="0"/>
              <a:t>O modelo é baseado em uma relação de confiança de longa data. É um compromisso de longa data tanto para o representante pessoal quanto para os clientes.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46</a:t>
            </a:fld>
            <a:endParaRPr lang="en-GB"/>
          </a:p>
        </p:txBody>
      </p:sp>
    </p:spTree>
    <p:extLst>
      <p:ext uri="{BB962C8B-B14F-4D97-AF65-F5344CB8AC3E}">
        <p14:creationId xmlns:p14="http://schemas.microsoft.com/office/powerpoint/2010/main" val="11434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lgn="just">
              <a:lnSpc>
                <a:spcPct val="115000"/>
              </a:lnSpc>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Assistência pessoal ( </a:t>
            </a:r>
            <a:r>
              <a:rPr lang="pt" b="1" i="1" dirty="0">
                <a:latin typeface="Calibri" panose="020F0502020204030204" pitchFamily="34" charset="0"/>
                <a:ea typeface="SimSun" panose="02010600030101010101" pitchFamily="2" charset="-122"/>
                <a:cs typeface="Arial" panose="020B0604020202020204" pitchFamily="34" charset="0"/>
                <a:hlinkClick r:id="rId3" action="ppaction://hlinkfile" tooltip="Committee on the Rights of Persons with Disabilities, 2017 #390"/>
              </a:rPr>
              <a:t>13 </a:t>
            </a:r>
            <a:r>
              <a:rPr lang="pt" b="1" dirty="0">
                <a:latin typeface="Calibri" panose="020F0502020204030204" pitchFamily="34" charset="0"/>
                <a:ea typeface="SimSun" panose="02010600030101010101" pitchFamily="2" charset="-122"/>
                <a:cs typeface="Arial" panose="020B0604020202020204" pitchFamily="34" charset="0"/>
              </a:rPr>
              <a:t>)</a:t>
            </a:r>
            <a:endParaRPr lang="en-CH" sz="800">
              <a:ea typeface="SimSun" panose="02010600030101010101" pitchFamily="2" charset="-122"/>
              <a:cs typeface="Arial" panose="020B0604020202020204" pitchFamily="34" charset="0"/>
            </a:endParaRPr>
          </a:p>
          <a:p>
            <a:pPr marL="457886"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Assistência pessoal refere-se ao suporte humano direcionado/liderado pelo usuário, oferecido a uma pessoa com deficiência. A assistência pessoal é uma ferramenta para uma vida independente.</a:t>
            </a:r>
          </a:p>
          <a:p>
            <a:pPr marL="457886"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Em relação à </a:t>
            </a:r>
            <a:r>
              <a:rPr lang="pt-BR" dirty="0">
                <a:latin typeface="Calibri" panose="020F0502020204030204" pitchFamily="34" charset="0"/>
                <a:ea typeface="SimSun" panose="02010600030101010101" pitchFamily="2" charset="-122"/>
                <a:cs typeface="Arial" panose="020B0604020202020204" pitchFamily="34" charset="0"/>
              </a:rPr>
              <a:t>tomada de decisão apoiada</a:t>
            </a:r>
            <a:r>
              <a:rPr lang="pt" dirty="0">
                <a:latin typeface="Calibri" panose="020F0502020204030204" pitchFamily="34" charset="0"/>
                <a:ea typeface="SimSun" panose="02010600030101010101" pitchFamily="2" charset="-122"/>
                <a:cs typeface="Arial" panose="020B0604020202020204" pitchFamily="34" charset="0"/>
              </a:rPr>
              <a:t>, assistentes pessoais podem ser indivíduos de confiança que conversarão sobre as opções com a pessoa e a ajudarão a comunicar sua vontade e preferências a outras pessoas, etc.</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47</a:t>
            </a:fld>
            <a:endParaRPr lang="en-GB"/>
          </a:p>
        </p:txBody>
      </p:sp>
    </p:spTree>
    <p:extLst>
      <p:ext uri="{BB962C8B-B14F-4D97-AF65-F5344CB8AC3E}">
        <p14:creationId xmlns:p14="http://schemas.microsoft.com/office/powerpoint/2010/main" val="3810241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084" y="3324240"/>
            <a:ext cx="5447030" cy="5972017"/>
          </a:xfrm>
        </p:spPr>
        <p:txBody>
          <a:bodyPr/>
          <a:lstStyle/>
          <a:p>
            <a:pPr>
              <a:spcAft>
                <a:spcPts val="1002"/>
              </a:spcAft>
            </a:pPr>
            <a:r>
              <a:rPr lang="pt" sz="1100" b="1" dirty="0">
                <a:ea typeface="SimSun" panose="02010600030101010101" pitchFamily="2" charset="-122"/>
              </a:rPr>
              <a:t>Diálogo Aberto: </a:t>
            </a:r>
            <a:r>
              <a:rPr lang="pt" sz="1100" b="1" i="1" dirty="0">
                <a:ea typeface="SimSun" panose="02010600030101010101" pitchFamily="2" charset="-122"/>
              </a:rPr>
              <a:t>Finlândia </a:t>
            </a:r>
            <a:r>
              <a:rPr lang="pt" sz="1100" i="1" dirty="0">
                <a:ea typeface="SimSun" panose="02010600030101010101" pitchFamily="2" charset="-122"/>
              </a:rPr>
              <a:t>( </a:t>
            </a:r>
            <a:r>
              <a:rPr lang="pt" sz="1100" i="1" dirty="0">
                <a:ea typeface="SimSun" panose="02010600030101010101" pitchFamily="2" charset="-122"/>
                <a:hlinkClick r:id="rId3" action="ppaction://hlinkfile" tooltip="MindFreedom International,  #93"/>
              </a:rPr>
              <a:t>14 </a:t>
            </a:r>
            <a:r>
              <a:rPr lang="pt" sz="1100" i="1" dirty="0">
                <a:ea typeface="SimSun" panose="02010600030101010101" pitchFamily="2" charset="-122"/>
              </a:rPr>
              <a:t>, </a:t>
            </a:r>
            <a:r>
              <a:rPr lang="pt" sz="1100" i="1" dirty="0">
                <a:ea typeface="SimSun" panose="02010600030101010101" pitchFamily="2" charset="-122"/>
                <a:hlinkClick r:id="rId4" action="ppaction://hlinkfile" tooltip="Seikkula, 2006 #94"/>
              </a:rPr>
              <a:t>15 </a:t>
            </a:r>
            <a:r>
              <a:rPr lang="pt" sz="1100" i="1" dirty="0">
                <a:ea typeface="SimSun" panose="02010600030101010101" pitchFamily="2" charset="-122"/>
              </a:rPr>
              <a:t>)</a:t>
            </a:r>
            <a:endParaRPr lang="en-CH" sz="1100" dirty="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pt" sz="1100" dirty="0">
                <a:ea typeface="SimSun" panose="02010600030101010101" pitchFamily="2" charset="-122"/>
              </a:rPr>
              <a:t>O Diálogo Aberto é uma alternativa finlandesa ao sistema tradicional de saúde mental para pessoas diagnosticadas com "psicoses", como "esquizofrenia".</a:t>
            </a:r>
          </a:p>
          <a:p>
            <a:pPr marL="171707" indent="-171707" algn="just">
              <a:spcAft>
                <a:spcPts val="601"/>
              </a:spcAft>
              <a:buFont typeface="Arial" panose="020B0604020202020204" pitchFamily="34" charset="0"/>
              <a:buChar char="•"/>
            </a:pPr>
            <a:r>
              <a:rPr lang="pt" sz="1100" dirty="0">
                <a:ea typeface="SimSun" panose="02010600030101010101" pitchFamily="2" charset="-122"/>
              </a:rPr>
              <a:t>Essa abordagem é baseada em um processo de </a:t>
            </a:r>
            <a:r>
              <a:rPr lang="pt-BR" sz="1100" dirty="0">
                <a:ea typeface="SimSun" panose="02010600030101010101" pitchFamily="2" charset="-122"/>
              </a:rPr>
              <a:t>tomada de decisão apoiada</a:t>
            </a:r>
            <a:r>
              <a:rPr lang="pt" sz="1100" dirty="0">
                <a:ea typeface="SimSun" panose="02010600030101010101" pitchFamily="2" charset="-122"/>
              </a:rPr>
              <a:t> e visa apoiar a rede de familiares e amigos do indivíduo, bem como respeitar a tomada de decisão do indivíduo.</a:t>
            </a:r>
            <a:endParaRPr lang="en-CH" sz="1100" dirty="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pt" sz="1100" dirty="0">
                <a:ea typeface="SimSun" panose="02010600030101010101" pitchFamily="2" charset="-122"/>
              </a:rPr>
              <a:t>No Diálogo Aberto, a pessoa que busca apoio, a família e os parceiros de cuidado são convidados a participar, juntamente com o membro da equipe do Diálogo Aberto, em reuniões diárias que são abertas, não secretas e não hierárquicas.</a:t>
            </a:r>
          </a:p>
          <a:p>
            <a:pPr marL="171707" indent="-171707" algn="just">
              <a:spcAft>
                <a:spcPts val="601"/>
              </a:spcAft>
              <a:buFont typeface="Arial" panose="020B0604020202020204" pitchFamily="34" charset="0"/>
              <a:buChar char="•"/>
            </a:pPr>
            <a:r>
              <a:rPr lang="pt" sz="1100" dirty="0">
                <a:ea typeface="SimSun" panose="02010600030101010101" pitchFamily="2" charset="-122"/>
              </a:rPr>
              <a:t>Todos expressam e refletem abertamente sobre seus pensamentos e sentimentos, e a voz de todos é ouvida, principalmente a voz da pessoa que busca apoio.</a:t>
            </a:r>
          </a:p>
          <a:p>
            <a:pPr marL="629593" lvl="1" indent="-171707" algn="just">
              <a:spcAft>
                <a:spcPts val="601"/>
              </a:spcAft>
              <a:buFont typeface="Arial" panose="020B0604020202020204" pitchFamily="34" charset="0"/>
              <a:buChar char="•"/>
            </a:pPr>
            <a:r>
              <a:rPr lang="pt" sz="1100" dirty="0">
                <a:ea typeface="SimSun" panose="02010600030101010101" pitchFamily="2" charset="-122"/>
              </a:rPr>
              <a:t>Ao falar abertamente e no mesmo nível o tempo todo, todos entendem o que está acontecendo e o que está sendo falado.</a:t>
            </a:r>
          </a:p>
          <a:p>
            <a:pPr marL="171707" indent="-171707" algn="just">
              <a:spcAft>
                <a:spcPts val="601"/>
              </a:spcAft>
              <a:buFont typeface="Arial" panose="020B0604020202020204" pitchFamily="34" charset="0"/>
              <a:buChar char="•"/>
            </a:pPr>
            <a:r>
              <a:rPr lang="pt" sz="1100" dirty="0">
                <a:ea typeface="SimSun" panose="02010600030101010101" pitchFamily="2" charset="-122"/>
              </a:rPr>
              <a:t>Uma linguagem compartilhada é criada e os participantes constroem um novo entendimento entre si.</a:t>
            </a:r>
            <a:endParaRPr lang="en-CH" sz="1100" dirty="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sz="1100" dirty="0">
                <a:ea typeface="SimSun" panose="02010600030101010101" pitchFamily="2" charset="-122"/>
              </a:rPr>
              <a:t>A equipe do Diálogo Aberto oferece ajuda imediata em até 24 horas após o primeiro contato. A equipe busca conectar redes sociais, reconstruir relacionamentos e evitar a medicação e a experiência alienante da hospitalização, aproximando a rede social da pessoa que busca apoio.</a:t>
            </a:r>
          </a:p>
          <a:p>
            <a:pPr marL="171707" indent="-171707" algn="just">
              <a:lnSpc>
                <a:spcPct val="115000"/>
              </a:lnSpc>
              <a:spcAft>
                <a:spcPts val="1002"/>
              </a:spcAft>
              <a:buFont typeface="Arial" panose="020B0604020202020204" pitchFamily="34" charset="0"/>
              <a:buChar char="•"/>
            </a:pPr>
            <a:r>
              <a:rPr lang="pt" sz="1100" dirty="0">
                <a:ea typeface="SimSun" panose="02010600030101010101" pitchFamily="2" charset="-122"/>
              </a:rPr>
              <a:t>Não há um plano de tratamento específico definido. A abordagem é flexível e se adapta às necessidades de cada pessoa.</a:t>
            </a:r>
            <a:endParaRPr lang="en-CH" sz="1100" dirty="0">
              <a:ea typeface="SimSun" panose="02010600030101010101" pitchFamily="2" charset="-122"/>
              <a:cs typeface="Arial" panose="020B0604020202020204" pitchFamily="34" charset="0"/>
            </a:endParaRPr>
          </a:p>
          <a:p>
            <a:pPr>
              <a:spcAft>
                <a:spcPts val="1002"/>
              </a:spcAft>
            </a:pPr>
            <a:r>
              <a:rPr lang="pt" sz="1100" dirty="0">
                <a:solidFill>
                  <a:srgbClr val="4F81BD"/>
                </a:solidFill>
                <a:ea typeface="SimSun" panose="02010600030101010101" pitchFamily="2" charset="-122"/>
                <a:cs typeface="Arial" panose="020B0604020202020204" pitchFamily="34" charset="0"/>
              </a:rPr>
              <a:t>Mostre aos participantes o seguinte vídeo:</a:t>
            </a:r>
            <a:endParaRPr lang="en-CH" sz="1100" dirty="0">
              <a:ea typeface="SimSun" panose="02010600030101010101" pitchFamily="2" charset="-122"/>
              <a:cs typeface="Arial" panose="020B0604020202020204" pitchFamily="34" charset="0"/>
            </a:endParaRPr>
          </a:p>
          <a:p>
            <a:r>
              <a:rPr lang="pt" sz="1100" dirty="0">
                <a:solidFill>
                  <a:srgbClr val="4F81BD"/>
                </a:solidFill>
                <a:ea typeface="SimSun" panose="02010600030101010101" pitchFamily="2" charset="-122"/>
                <a:cs typeface="Arial" panose="020B0604020202020204" pitchFamily="34" charset="0"/>
              </a:rPr>
              <a:t>Daniel </a:t>
            </a:r>
            <a:r>
              <a:rPr lang="pt" sz="1100" dirty="0" err="1">
                <a:solidFill>
                  <a:srgbClr val="4F81BD"/>
                </a:solidFill>
                <a:ea typeface="SimSun" panose="02010600030101010101" pitchFamily="2" charset="-122"/>
                <a:cs typeface="Arial" panose="020B0604020202020204" pitchFamily="34" charset="0"/>
              </a:rPr>
              <a:t>Mackler</a:t>
            </a:r>
            <a:r>
              <a:rPr lang="pt" sz="1100" dirty="0">
                <a:solidFill>
                  <a:srgbClr val="4F81BD"/>
                </a:solidFill>
                <a:ea typeface="SimSun" panose="02010600030101010101" pitchFamily="2" charset="-122"/>
                <a:cs typeface="Arial" panose="020B0604020202020204" pitchFamily="34" charset="0"/>
              </a:rPr>
              <a:t> e Jaakko </a:t>
            </a:r>
            <a:r>
              <a:rPr lang="pt" sz="1100" dirty="0" err="1">
                <a:solidFill>
                  <a:srgbClr val="4F81BD"/>
                </a:solidFill>
                <a:ea typeface="SimSun" panose="02010600030101010101" pitchFamily="2" charset="-122"/>
                <a:cs typeface="Arial" panose="020B0604020202020204" pitchFamily="34" charset="0"/>
              </a:rPr>
              <a:t>Seikkula</a:t>
            </a:r>
            <a:r>
              <a:rPr lang="pt" sz="1100" dirty="0">
                <a:solidFill>
                  <a:srgbClr val="4F81BD"/>
                </a:solidFill>
                <a:ea typeface="SimSun" panose="02010600030101010101" pitchFamily="2" charset="-122"/>
                <a:cs typeface="Arial" panose="020B0604020202020204" pitchFamily="34" charset="0"/>
              </a:rPr>
              <a:t> falam sobre o Diálogo Aberto Finlandês, redes sociais e recuperação da psicose </a:t>
            </a:r>
            <a:r>
              <a:rPr lang="pt" sz="1100" i="1" dirty="0">
                <a:solidFill>
                  <a:srgbClr val="4F81BD"/>
                </a:solidFill>
                <a:ea typeface="SimSun" panose="02010600030101010101" pitchFamily="2" charset="-122"/>
                <a:cs typeface="Arial" panose="020B0604020202020204" pitchFamily="34" charset="0"/>
              </a:rPr>
              <a:t>( </a:t>
            </a:r>
            <a:r>
              <a:rPr lang="pt" sz="1100" i="1" dirty="0">
                <a:solidFill>
                  <a:srgbClr val="4F81BD"/>
                </a:solidFill>
                <a:ea typeface="SimSun" panose="02010600030101010101" pitchFamily="2" charset="-122"/>
                <a:cs typeface="Arial" panose="020B0604020202020204" pitchFamily="34" charset="0"/>
                <a:hlinkClick r:id="rId5" action="ppaction://hlinkfile" tooltip="Mackler, 2011 #95">
                  <a:extLst>
                    <a:ext uri="{A12FA001-AC4F-418D-AE19-62706E023703}">
                      <ahyp:hlinkClr xmlns:ahyp="http://schemas.microsoft.com/office/drawing/2018/hyperlinkcolor" val="tx"/>
                    </a:ext>
                  </a:extLst>
                </a:hlinkClick>
              </a:rPr>
              <a:t>16 </a:t>
            </a:r>
            <a:r>
              <a:rPr lang="pt" sz="1100" i="1" dirty="0">
                <a:solidFill>
                  <a:srgbClr val="4F81BD"/>
                </a:solidFill>
                <a:ea typeface="SimSun" panose="02010600030101010101" pitchFamily="2" charset="-122"/>
                <a:cs typeface="Arial" panose="020B0604020202020204" pitchFamily="34" charset="0"/>
              </a:rPr>
              <a:t>) </a:t>
            </a:r>
            <a:r>
              <a:rPr lang="pt" sz="1100" dirty="0">
                <a:solidFill>
                  <a:srgbClr val="4F81BD"/>
                </a:solidFill>
                <a:ea typeface="SimSun" panose="02010600030101010101" pitchFamily="2" charset="-122"/>
                <a:cs typeface="Arial" panose="020B0604020202020204" pitchFamily="34" charset="0"/>
              </a:rPr>
              <a:t>(8:24 min.)</a:t>
            </a:r>
            <a:r>
              <a:rPr lang="pt" sz="1100" b="1" dirty="0">
                <a:solidFill>
                  <a:srgbClr val="000000"/>
                </a:solidFill>
                <a:ea typeface="SimSun" panose="02010600030101010101" pitchFamily="2" charset="-122"/>
              </a:rPr>
              <a:t> </a:t>
            </a:r>
            <a:r>
              <a:rPr lang="pt" sz="1100" b="1" u="sng" dirty="0">
                <a:solidFill>
                  <a:srgbClr val="000000"/>
                </a:solidFill>
                <a:ea typeface="SimSun" panose="02010600030101010101" pitchFamily="2" charset="-122"/>
                <a:hlinkClick r:id="rId6">
                  <a:extLst>
                    <a:ext uri="{A12FA001-AC4F-418D-AE19-62706E023703}">
                      <ahyp:hlinkClr xmlns:ahyp="http://schemas.microsoft.com/office/drawing/2018/hyperlinkcolor" val="tx"/>
                    </a:ext>
                  </a:extLst>
                </a:hlinkClick>
              </a:rPr>
              <a:t>https://www.youtube.com/watch?v=ywtPedxhC3U&amp;feature=related&amp;app=desktop</a:t>
            </a:r>
            <a:r>
              <a:rPr lang="pt" sz="1100" b="1" dirty="0">
                <a:solidFill>
                  <a:srgbClr val="000000"/>
                </a:solidFill>
                <a:ea typeface="SimSun" panose="02010600030101010101" pitchFamily="2" charset="-122"/>
              </a:rPr>
              <a:t> </a:t>
            </a:r>
            <a:r>
              <a:rPr lang="pt" sz="1100" dirty="0">
                <a:solidFill>
                  <a:srgbClr val="4F81BD"/>
                </a:solidFill>
                <a:ea typeface="SimSun" panose="02010600030101010101" pitchFamily="2" charset="-122"/>
              </a:rPr>
              <a:t>(</a:t>
            </a:r>
            <a:r>
              <a:rPr lang="pt-BR" sz="1100" dirty="0">
                <a:solidFill>
                  <a:srgbClr val="4F81BD"/>
                </a:solidFill>
                <a:ea typeface="SimSun" panose="02010600030101010101" pitchFamily="2" charset="-122"/>
              </a:rPr>
              <a:t>acesso</a:t>
            </a:r>
            <a:r>
              <a:rPr lang="pt" sz="1100" dirty="0">
                <a:solidFill>
                  <a:srgbClr val="4F81BD"/>
                </a:solidFill>
                <a:ea typeface="SimSun" panose="02010600030101010101" pitchFamily="2" charset="-122"/>
              </a:rPr>
              <a:t> em 22 de julho de 2016).</a:t>
            </a:r>
            <a:endParaRPr lang="en-CH" sz="11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48</a:t>
            </a:fld>
            <a:endParaRPr lang="en-GB"/>
          </a:p>
        </p:txBody>
      </p:sp>
    </p:spTree>
    <p:extLst>
      <p:ext uri="{BB962C8B-B14F-4D97-AF65-F5344CB8AC3E}">
        <p14:creationId xmlns:p14="http://schemas.microsoft.com/office/powerpoint/2010/main" val="346455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pt" b="1" dirty="0">
                <a:latin typeface="Calibri" panose="020F0502020204030204" pitchFamily="34" charset="0"/>
                <a:ea typeface="SimSun" panose="02010600030101010101" pitchFamily="2" charset="-122"/>
                <a:cs typeface="Calibri" panose="020F0502020204030204" pitchFamily="34" charset="0"/>
              </a:rPr>
              <a:t>A importância do apoio</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As formas formais de apoio não devem substituir as redes de apoio informais (por exemplo, família, amigos, etc.), que são essenciais no dia a dia das pessoas. Quando as redes informais são inexistentes ou enfraquecidas, é muito importante apoiar a pessoa na reconstrução e/ou consolidação das redes informais.</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Ao mesmo tempo, também pode ser necessário defender formas mais formalizadas de redes de apoio para pessoas que precisam e desejam tê-las.</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49</a:t>
            </a:fld>
            <a:endParaRPr lang="en-GB"/>
          </a:p>
        </p:txBody>
      </p:sp>
    </p:spTree>
    <p:extLst>
      <p:ext uri="{BB962C8B-B14F-4D97-AF65-F5344CB8AC3E}">
        <p14:creationId xmlns:p14="http://schemas.microsoft.com/office/powerpoint/2010/main" val="302884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“Pessoas que estão usando” ou “que já usaram” serviços de saúde mental e sociais referem-se a pessoas que não se identificam necessariamente como tendo uma deficiência, mas que têm uma variedade de experiências aplicáveis a este treinamento.</a:t>
            </a:r>
            <a:br>
              <a:rPr lang="pt-BR" b="0" dirty="0">
                <a:effectLst/>
              </a:rPr>
            </a:br>
            <a:endParaRPr lang="pt-BR" sz="16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Além disso, o uso do termo “serviços sociais e de saúde mental” nestes módulos refere-se a uma ampla gama de serviços atualmente prestados por países, incluindo, por exemplo, centros comunitários de saúde mental, clínicas de atenção primária, serviços ambulatoriais, hospitais psiquiátricos, enfermarias psiquiátricas em hospitais gerais, centros de reabilitação, curandeiros tradicionais, centros de dia, lares para idosos e outros lares de “grupos”, bem como serviços domiciliares e serviços e apoios que oferecem alternativas aos serviços tradicionais de saúde mental ou sociais, fornecidos por uma ampla gama de prestadores de saúde e assistência social nos setores público, privado e não-governamental.</a:t>
            </a:r>
            <a:endParaRPr lang="pt-BR" sz="24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pt-BR" sz="16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 terminologia adotada neste documento foi selecionada por uma questão de inclusão.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É uma escolha individual se identificar com certas expressões ou conceitos, mas os direitos humanos são aplicáveis a todos, em todos os lugares.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Um diagnóstico ou deficiência nunca deve definir uma pessoa.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Somos todos indivíduos, com um contexto social único, personalidade, objetivos, aspirações e relacionamentos com os outros.</a:t>
            </a:r>
            <a:br>
              <a:rPr lang="pt-BR" b="0" dirty="0">
                <a:effectLst/>
              </a:rPr>
            </a:b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pt" b="1" dirty="0">
                <a:latin typeface="Calibri" panose="020F0502020204030204" pitchFamily="34" charset="0"/>
                <a:ea typeface="SimSun" panose="02010600030101010101" pitchFamily="2" charset="-122"/>
                <a:cs typeface="Calibri" panose="020F0502020204030204" pitchFamily="34" charset="0"/>
              </a:rPr>
              <a:t>Como a saúde mental e os serviços sociais podem facilitar a tomada de decisões apoiadas?</a:t>
            </a:r>
            <a:endParaRPr lang="en-CH" sz="800">
              <a:ea typeface="SimSun" panose="02010600030101010101" pitchFamily="2" charset="-122"/>
              <a:cs typeface="Arial" panose="020B0604020202020204" pitchFamily="34" charset="0"/>
            </a:endParaRPr>
          </a:p>
          <a:p>
            <a:pPr marL="171707" marR="0" lvl="0" indent="-171707" algn="just" defTabSz="457200" rtl="0" eaLnBrk="1" fontAlgn="auto" latinLnBrk="0" hangingPunct="1">
              <a:lnSpc>
                <a:spcPct val="100000"/>
              </a:lnSpc>
              <a:spcBef>
                <a:spcPts val="0"/>
              </a:spcBef>
              <a:spcAft>
                <a:spcPts val="1002"/>
              </a:spcAft>
              <a:buClrTx/>
              <a:buSzTx/>
              <a:buFont typeface="Arial" panose="020B0604020202020204" pitchFamily="34" charset="0"/>
              <a:buChar char="•"/>
              <a:tabLst/>
              <a:defRPr/>
            </a:pPr>
            <a:r>
              <a:rPr lang="pt-BR" dirty="0">
                <a:effectLst/>
                <a:latin typeface="Calibri" panose="020F0502020204030204" pitchFamily="34" charset="0"/>
              </a:rPr>
              <a:t>Os serviços sociais e de saúde mental têm a responsabilidade de facilitar a tomada de decisão apoiada ativamente, garantindo que as pessoas com deficiência possam convidar pessoas de confiança da comunidade para ir ao serviço para apoiá-las.</a:t>
            </a:r>
            <a:endParaRPr lang="pt"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Eles também podem facilitar contatos entre a pessoa e ONGs que apoiam a tomada de decisões, defensores ou apoiadores que podem atuar como apoiadores da decisão, se for isso que a pessoa deseja.</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50</a:t>
            </a:fld>
            <a:endParaRPr lang="en-GB"/>
          </a:p>
        </p:txBody>
      </p:sp>
    </p:spTree>
    <p:extLst>
      <p:ext uri="{BB962C8B-B14F-4D97-AF65-F5344CB8AC3E}">
        <p14:creationId xmlns:p14="http://schemas.microsoft.com/office/powerpoint/2010/main" val="766587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33300" y="3322650"/>
            <a:ext cx="5542186" cy="6119505"/>
          </a:xfrm>
        </p:spPr>
        <p:txBody>
          <a:bodyPr/>
          <a:lstStyle/>
          <a:p>
            <a:pPr algn="just">
              <a:spcAft>
                <a:spcPts val="601"/>
              </a:spcAft>
            </a:pPr>
            <a:r>
              <a:rPr lang="pt" sz="1100" dirty="0">
                <a:solidFill>
                  <a:srgbClr val="4F81BD"/>
                </a:solidFill>
                <a:ea typeface="SimSun" panose="02010600030101010101" pitchFamily="2" charset="-122"/>
                <a:cs typeface="Arial" panose="020B0604020202020204" pitchFamily="34" charset="0"/>
              </a:rPr>
              <a:t>Distribua aos participantes cópias do Anexo 3 (também representado abaixo).</a:t>
            </a:r>
            <a:endParaRPr lang="en-CH" sz="1100" dirty="0">
              <a:ea typeface="SimSun" panose="02010600030101010101" pitchFamily="2" charset="-122"/>
              <a:cs typeface="Arial" panose="020B0604020202020204" pitchFamily="34" charset="0"/>
            </a:endParaRPr>
          </a:p>
          <a:p>
            <a:pPr algn="just">
              <a:spcAft>
                <a:spcPts val="601"/>
              </a:spcAft>
            </a:pPr>
            <a:r>
              <a:rPr lang="pt" sz="1100" dirty="0">
                <a:ea typeface="SimSun" panose="02010600030101010101" pitchFamily="2" charset="-122"/>
                <a:cs typeface="Arial" panose="020B0604020202020204" pitchFamily="34" charset="0"/>
              </a:rPr>
              <a:t>O quadro a seguir </a:t>
            </a:r>
            <a:r>
              <a:rPr lang="pt" sz="1100" i="1" dirty="0">
                <a:ea typeface="SimSun" panose="02010600030101010101" pitchFamily="2" charset="-122"/>
                <a:cs typeface="Arial" panose="020B0604020202020204" pitchFamily="34" charset="0"/>
              </a:rPr>
              <a:t>( </a:t>
            </a:r>
            <a:r>
              <a:rPr lang="pt" sz="1100" i="1" dirty="0">
                <a:solidFill>
                  <a:srgbClr val="0000FF"/>
                </a:solidFill>
                <a:ea typeface="SimSun" panose="02010600030101010101" pitchFamily="2" charset="-122"/>
                <a:cs typeface="Arial" panose="020B0604020202020204" pitchFamily="34" charset="0"/>
                <a:hlinkClick r:id="rId3" action="ppaction://hlinkfile" tooltip="Department of Constitutional Affairs, 2005 #96">
                  <a:extLst>
                    <a:ext uri="{A12FA001-AC4F-418D-AE19-62706E023703}">
                      <ahyp:hlinkClr xmlns:ahyp="http://schemas.microsoft.com/office/drawing/2018/hyperlinkcolor" val="tx"/>
                    </a:ext>
                  </a:extLst>
                </a:hlinkClick>
              </a:rPr>
              <a:t>17 </a:t>
            </a:r>
            <a:r>
              <a:rPr lang="pt" sz="1100" i="1" dirty="0">
                <a:ea typeface="SimSun" panose="02010600030101010101" pitchFamily="2" charset="-122"/>
                <a:cs typeface="Arial" panose="020B0604020202020204" pitchFamily="34" charset="0"/>
              </a:rPr>
              <a:t>) </a:t>
            </a:r>
            <a:r>
              <a:rPr lang="pt" sz="1100" dirty="0">
                <a:ea typeface="SimSun" panose="02010600030101010101" pitchFamily="2" charset="-122"/>
                <a:cs typeface="Arial" panose="020B0604020202020204" pitchFamily="34" charset="0"/>
              </a:rPr>
              <a:t>é uma ferramenta de lista de verificação útil para que os apoiadores iniciem uma abordagem de tomada de decisão apoiada. No entanto, etapas adicionais podem precisar ser incluídas individualmente.</a:t>
            </a:r>
            <a:endParaRPr lang="en-GB" sz="1100" dirty="0">
              <a:ea typeface="SimSun" panose="02010600030101010101" pitchFamily="2" charset="-122"/>
              <a:cs typeface="Arial" panose="020B0604020202020204" pitchFamily="34" charset="0"/>
            </a:endParaRPr>
          </a:p>
          <a:p>
            <a:pPr algn="just">
              <a:spcAft>
                <a:spcPts val="601"/>
              </a:spcAft>
            </a:pPr>
            <a:r>
              <a:rPr lang="pt-BR" sz="1100" b="1" dirty="0">
                <a:ea typeface="SimSun" panose="02010600030101010101" pitchFamily="2" charset="-122"/>
                <a:cs typeface="Arial" panose="020B0604020202020204" pitchFamily="34" charset="0"/>
              </a:rPr>
              <a:t>Lista de verificação para tomada de decisão apoiada. Você...?</a:t>
            </a:r>
            <a:endParaRPr lang="en-CH" sz="1100" dirty="0">
              <a:ea typeface="SimSun" panose="02010600030101010101" pitchFamily="2" charset="-122"/>
              <a:cs typeface="Arial" panose="020B0604020202020204" pitchFamily="34" charset="0"/>
            </a:endParaRPr>
          </a:p>
          <a:p>
            <a:pPr marL="292100" marR="0" lvl="0" indent="-285750" algn="just">
              <a:lnSpc>
                <a:spcPct val="115000"/>
              </a:lnSpc>
              <a:spcBef>
                <a:spcPts val="0"/>
              </a:spcBef>
              <a:spcAft>
                <a:spcPts val="0"/>
              </a:spcAft>
              <a:buFont typeface="Arial" panose="020B0604020202020204" pitchFamily="34" charset="0"/>
              <a:buChar char="•"/>
              <a:tabLst>
                <a:tab pos="457200" algn="l"/>
              </a:tabLst>
            </a:pPr>
            <a:r>
              <a:rPr lang="pt" sz="1100" b="1"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Forneça informações relevantes:</a:t>
            </a:r>
            <a:endParaRPr lang="en-CH" sz="1100" b="1" kern="12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404813" marR="0" lvl="0" indent="-285750" algn="just">
              <a:lnSpc>
                <a:spcPct val="115000"/>
              </a:lnSpc>
              <a:spcBef>
                <a:spcPts val="0"/>
              </a:spcBef>
              <a:spcAft>
                <a:spcPts val="0"/>
              </a:spcAft>
              <a:buFont typeface="Arial" panose="020B0604020202020204" pitchFamily="34" charset="0"/>
              <a:buChar char="•"/>
              <a:tabLst>
                <a:tab pos="685800" algn="l"/>
              </a:tabLst>
            </a:pPr>
            <a:r>
              <a:rPr lang="pt"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A pessoa tem todas as informações relevantes de que precisa para tomar uma decisão específica?</a:t>
            </a:r>
            <a:endParaRPr lang="en-CH" sz="1100" kern="12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404813" marR="0" lvl="0" indent="-285750" algn="just">
              <a:lnSpc>
                <a:spcPct val="115000"/>
              </a:lnSpc>
              <a:spcBef>
                <a:spcPts val="0"/>
              </a:spcBef>
              <a:spcAft>
                <a:spcPts val="0"/>
              </a:spcAft>
              <a:buFont typeface="Arial" panose="020B0604020202020204" pitchFamily="34" charset="0"/>
              <a:buChar char="•"/>
              <a:tabLst>
                <a:tab pos="685800" algn="l"/>
              </a:tabLst>
            </a:pPr>
            <a:r>
              <a:rPr lang="pt"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A pessoa tem todas as informações que está solicitando?</a:t>
            </a:r>
            <a:endParaRPr lang="en-CH" sz="1100" kern="12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404813" marR="0" lvl="0" indent="-285750" algn="just">
              <a:lnSpc>
                <a:spcPct val="115000"/>
              </a:lnSpc>
              <a:spcBef>
                <a:spcPts val="0"/>
              </a:spcBef>
              <a:spcAft>
                <a:spcPts val="0"/>
              </a:spcAft>
              <a:buFont typeface="Arial" panose="020B0604020202020204" pitchFamily="34" charset="0"/>
              <a:buChar char="•"/>
              <a:tabLst>
                <a:tab pos="685800" algn="l"/>
              </a:tabLst>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A pessoa recebeu informações sobre todas as opções disponíveis?</a:t>
            </a:r>
            <a:endParaRPr lang="en-CH" sz="1100" kern="12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292100" marR="0" lvl="0" indent="-285750" algn="just">
              <a:lnSpc>
                <a:spcPct val="115000"/>
              </a:lnSpc>
              <a:spcBef>
                <a:spcPts val="0"/>
              </a:spcBef>
              <a:spcAft>
                <a:spcPts val="0"/>
              </a:spcAft>
              <a:buFont typeface="Arial" panose="020B0604020202020204" pitchFamily="34" charset="0"/>
              <a:buChar char="•"/>
              <a:tabLst>
                <a:tab pos="457200" algn="l"/>
              </a:tabLst>
            </a:pPr>
            <a:r>
              <a:rPr lang="pt" sz="1100" b="1"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Comunica-se de forma adequada:</a:t>
            </a:r>
            <a:endPar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404813" marR="0" lvl="0" indent="-285750" algn="just">
              <a:lnSpc>
                <a:spcPct val="115000"/>
              </a:lnSpc>
              <a:spcBef>
                <a:spcPts val="0"/>
              </a:spcBef>
              <a:spcAft>
                <a:spcPts val="0"/>
              </a:spcAft>
              <a:buFont typeface="Arial" panose="020B0604020202020204" pitchFamily="34" charset="0"/>
              <a:buChar char="•"/>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Explica ou apresenta as informações de uma maneira que seja mais fácil para a pessoa compreender (por exemplo, usando linguagem simples, clara e concisa ou auxílios visuais). </a:t>
            </a:r>
          </a:p>
          <a:p>
            <a:pPr marL="404813" marR="0" lvl="0" indent="-285750" algn="just">
              <a:lnSpc>
                <a:spcPct val="115000"/>
              </a:lnSpc>
              <a:spcBef>
                <a:spcPts val="0"/>
              </a:spcBef>
              <a:spcAft>
                <a:spcPts val="0"/>
              </a:spcAft>
              <a:buFont typeface="Arial" panose="020B0604020202020204" pitchFamily="34" charset="0"/>
              <a:buChar char="•"/>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Explora diferentes métodos de comunicação, se necessário, incluindo comunicação não-verbal. </a:t>
            </a:r>
          </a:p>
          <a:p>
            <a:pPr marL="404813" marR="0" lvl="0" indent="-285750" algn="just">
              <a:lnSpc>
                <a:spcPct val="115000"/>
              </a:lnSpc>
              <a:spcBef>
                <a:spcPts val="0"/>
              </a:spcBef>
              <a:spcAft>
                <a:spcPts val="0"/>
              </a:spcAft>
              <a:buFont typeface="Arial" panose="020B0604020202020204" pitchFamily="34" charset="0"/>
              <a:buChar char="•"/>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Verifica se alguém mais pode ajudar na comunicação (por exemplo, um membro da família, colaborador de apoio, intérprete, terapeuta de fala e linguagem ou defensor), e se a pessoa aceita essa ajuda. </a:t>
            </a:r>
            <a:endParaRPr lang="en-CH" sz="1100" kern="12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292100" marR="0" lvl="0" indent="-285750" algn="just">
              <a:lnSpc>
                <a:spcPct val="115000"/>
              </a:lnSpc>
              <a:spcBef>
                <a:spcPts val="0"/>
              </a:spcBef>
              <a:spcAft>
                <a:spcPts val="0"/>
              </a:spcAft>
              <a:buFont typeface="Arial" panose="020B0604020202020204" pitchFamily="34" charset="0"/>
              <a:buChar char="•"/>
              <a:tabLst>
                <a:tab pos="457200" algn="l"/>
              </a:tabLst>
            </a:pPr>
            <a:r>
              <a:rPr lang="pt" sz="1100" b="1"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Faça a pessoa se sentir à vontade:</a:t>
            </a:r>
            <a:endPar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404813" marR="0" lvl="0" indent="-285750" algn="just">
              <a:lnSpc>
                <a:spcPct val="115000"/>
              </a:lnSpc>
              <a:spcBef>
                <a:spcPts val="0"/>
              </a:spcBef>
              <a:spcAft>
                <a:spcPts val="0"/>
              </a:spcAft>
              <a:buFont typeface="Arial" panose="020B0604020202020204" pitchFamily="34" charset="0"/>
              <a:buChar char="•"/>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Identifica se há momentos particulares do dia em que a compreensão da pessoa é melhor. </a:t>
            </a:r>
          </a:p>
          <a:p>
            <a:pPr marL="404813" marR="0" lvl="0" indent="-285750" algn="just">
              <a:lnSpc>
                <a:spcPct val="115000"/>
              </a:lnSpc>
              <a:spcBef>
                <a:spcPts val="0"/>
              </a:spcBef>
              <a:spcAft>
                <a:spcPts val="0"/>
              </a:spcAft>
              <a:buFont typeface="Arial" panose="020B0604020202020204" pitchFamily="34" charset="0"/>
              <a:buChar char="•"/>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Identifica se existem locais específicos onde a pessoa possa se sentir mais à vontade. </a:t>
            </a:r>
          </a:p>
          <a:p>
            <a:pPr marL="404813" marR="0" lvl="0" indent="-285750" algn="just">
              <a:lnSpc>
                <a:spcPct val="115000"/>
              </a:lnSpc>
              <a:spcBef>
                <a:spcPts val="0"/>
              </a:spcBef>
              <a:spcAft>
                <a:spcPts val="0"/>
              </a:spcAft>
              <a:buFont typeface="Arial" panose="020B0604020202020204" pitchFamily="34" charset="0"/>
              <a:buChar char="•"/>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Determina se a decisão pode ser adiada para ver se a pessoa pode tomar a decisão em um momento posterior, quando as circunstâncias forem adequadas para ela. </a:t>
            </a:r>
            <a:endParaRPr lang="en-CH" sz="1100" kern="120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292100" marR="0" lvl="0" indent="-285750" algn="just">
              <a:lnSpc>
                <a:spcPct val="115000"/>
              </a:lnSpc>
              <a:spcBef>
                <a:spcPts val="0"/>
              </a:spcBef>
              <a:spcAft>
                <a:spcPts val="0"/>
              </a:spcAft>
              <a:buFont typeface="Arial" panose="020B0604020202020204" pitchFamily="34" charset="0"/>
              <a:buChar char="•"/>
              <a:tabLst>
                <a:tab pos="457200" algn="l"/>
              </a:tabLst>
            </a:pPr>
            <a:r>
              <a:rPr lang="pt" sz="1100" b="1"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Apoie a pessoa:</a:t>
            </a:r>
            <a:endPar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p>
            <a:pPr marL="404813"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sz="1100" kern="1200" dirty="0">
                <a:solidFill>
                  <a:schemeClr val="tx1"/>
                </a:solidFill>
                <a:effectLst/>
                <a:latin typeface="Calibri" panose="020F0502020204030204" pitchFamily="34" charset="0"/>
                <a:ea typeface="SimSun" panose="02010600030101010101" pitchFamily="2" charset="-122"/>
                <a:cs typeface="Arial" panose="020B0604020202020204" pitchFamily="34" charset="0"/>
              </a:rPr>
              <a:t>Determina se alguém mais pode ajudar ou apoiar a pessoa a fazer escolhas ou expressar uma opinião.</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51</a:t>
            </a:fld>
            <a:endParaRPr lang="en-GB"/>
          </a:p>
        </p:txBody>
      </p:sp>
    </p:spTree>
    <p:extLst>
      <p:ext uri="{BB962C8B-B14F-4D97-AF65-F5344CB8AC3E}">
        <p14:creationId xmlns:p14="http://schemas.microsoft.com/office/powerpoint/2010/main" val="16081214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pt-BR" b="1" dirty="0">
                <a:latin typeface="Calibri" panose="020F0502020204030204" pitchFamily="34" charset="0"/>
                <a:ea typeface="SimSun" panose="02010600030101010101" pitchFamily="2" charset="-122"/>
                <a:cs typeface="Arial" panose="020B0604020202020204" pitchFamily="34" charset="0"/>
              </a:rPr>
              <a:t>A “tomada de decisão apoiada” não é a mesma coisa que a “tomada de decisão substituta”:</a:t>
            </a:r>
            <a:endParaRPr lang="en-CH" sz="800">
              <a:ea typeface="SimSun" panose="02010600030101010101" pitchFamily="2" charset="-122"/>
              <a:cs typeface="Arial" panose="020B0604020202020204" pitchFamily="34" charset="0"/>
            </a:endParaRPr>
          </a:p>
          <a:p>
            <a:pPr marL="343414" indent="-343414">
              <a:spcAft>
                <a:spcPts val="1002"/>
              </a:spcAft>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Na </a:t>
            </a:r>
            <a:r>
              <a:rPr lang="pt-BR" dirty="0">
                <a:latin typeface="Calibri" panose="020F0502020204030204" pitchFamily="34" charset="0"/>
                <a:ea typeface="SimSun" panose="02010600030101010101" pitchFamily="2" charset="-122"/>
                <a:cs typeface="Arial" panose="020B0604020202020204" pitchFamily="34" charset="0"/>
              </a:rPr>
              <a:t>tomada de decisão apoiada</a:t>
            </a:r>
            <a:r>
              <a:rPr lang="pt" dirty="0">
                <a:latin typeface="Calibri" panose="020F0502020204030204" pitchFamily="34" charset="0"/>
                <a:ea typeface="SimSun" panose="02010600030101010101" pitchFamily="2" charset="-122"/>
                <a:cs typeface="Arial" panose="020B0604020202020204" pitchFamily="34" charset="0"/>
              </a:rPr>
              <a:t>, uma pessoa de apoio nunca toma decisões para, em nome de ou em vez da pessoa com deficiência psicossocial, intelectual ou cognitiva.</a:t>
            </a:r>
            <a:endParaRPr lang="en-CH" sz="800">
              <a:ea typeface="SimSun" panose="02010600030101010101" pitchFamily="2" charset="-122"/>
              <a:cs typeface="Arial" panose="020B0604020202020204" pitchFamily="34" charset="0"/>
            </a:endParaRPr>
          </a:p>
          <a:p>
            <a:pPr marL="343414" indent="-343414">
              <a:spcAft>
                <a:spcPts val="1002"/>
              </a:spcAft>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Todas as formas de apoio, inclusive as mais intensivas, devem ser baseadas na </a:t>
            </a:r>
            <a:r>
              <a:rPr lang="pt" b="1" u="sng" dirty="0">
                <a:latin typeface="Calibri" panose="020F0502020204030204" pitchFamily="34" charset="0"/>
                <a:ea typeface="SimSun" panose="02010600030101010101" pitchFamily="2" charset="-122"/>
                <a:cs typeface="Arial" panose="020B0604020202020204" pitchFamily="34" charset="0"/>
              </a:rPr>
              <a:t>vontade e nas preferências </a:t>
            </a:r>
            <a:r>
              <a:rPr lang="pt" dirty="0">
                <a:latin typeface="Calibri" panose="020F0502020204030204" pitchFamily="34" charset="0"/>
                <a:ea typeface="SimSun" panose="02010600030101010101" pitchFamily="2" charset="-122"/>
                <a:cs typeface="Arial" panose="020B0604020202020204" pitchFamily="34" charset="0"/>
              </a:rPr>
              <a:t>da pessoa em questão.</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52</a:t>
            </a:fld>
            <a:endParaRPr lang="en-GB"/>
          </a:p>
        </p:txBody>
      </p:sp>
    </p:spTree>
    <p:extLst>
      <p:ext uri="{BB962C8B-B14F-4D97-AF65-F5344CB8AC3E}">
        <p14:creationId xmlns:p14="http://schemas.microsoft.com/office/powerpoint/2010/main" val="1530317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880" y="3450288"/>
            <a:ext cx="5447030" cy="5248021"/>
          </a:xfrm>
        </p:spPr>
        <p:txBody>
          <a:bodyPr/>
          <a:lstStyle/>
          <a:p>
            <a:pPr marL="228943" indent="-228943">
              <a:spcAft>
                <a:spcPts val="601"/>
              </a:spcAft>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A vontade e as preferências da pessoa são diferentes do que é percebido pelos outros como sendo do seu “melhor interesse”.</a:t>
            </a:r>
            <a:endParaRPr lang="en-CH" sz="1100">
              <a:ea typeface="SimSun" panose="02010600030101010101" pitchFamily="2" charset="-122"/>
              <a:cs typeface="Arial" panose="020B0604020202020204" pitchFamily="34" charset="0"/>
            </a:endParaRPr>
          </a:p>
          <a:p>
            <a:pPr marL="400650" lvl="1" indent="-171707">
              <a:spcAft>
                <a:spcPts val="601"/>
              </a:spcAft>
              <a:buFont typeface="Cambria" panose="02040503050406030204" pitchFamily="18" charset="0"/>
              <a:buChar char="-"/>
            </a:pPr>
            <a:r>
              <a:rPr lang="pt" dirty="0">
                <a:latin typeface="Calibri" panose="020F0502020204030204" pitchFamily="34" charset="0"/>
                <a:ea typeface="SimSun" panose="02010600030101010101" pitchFamily="2" charset="-122"/>
                <a:cs typeface="Arial" panose="020B0604020202020204" pitchFamily="34" charset="0"/>
              </a:rPr>
              <a:t>Em muitos países, o padrão para tomar uma decisão por uma pessoa é geralmente o seu melhor interesse (ou seja, o que os outros determinam ser a melhor decisão ou curso de ação para uma pessoa). Isso precisa mudar.</a:t>
            </a:r>
          </a:p>
          <a:p>
            <a:pPr marL="400650" lvl="1" indent="-171707">
              <a:spcAft>
                <a:spcPts val="601"/>
              </a:spcAft>
              <a:buFont typeface="Cambria" panose="02040503050406030204" pitchFamily="18" charset="0"/>
              <a:buChar char="-"/>
            </a:pPr>
            <a:r>
              <a:rPr lang="pt" dirty="0">
                <a:latin typeface="Calibri" panose="020F0502020204030204" pitchFamily="34" charset="0"/>
                <a:ea typeface="SimSun" panose="02010600030101010101" pitchFamily="2" charset="-122"/>
                <a:cs typeface="Arial" panose="020B0604020202020204" pitchFamily="34" charset="0"/>
              </a:rPr>
              <a:t>Mesmo em circunstâncias extremas, quando a pessoa não consegue comunicar seus desejos e preferências diretamente, as decisões devem ser tomadas com base na </a:t>
            </a:r>
            <a:r>
              <a:rPr lang="pt" b="1" dirty="0">
                <a:latin typeface="Calibri" panose="020F0502020204030204" pitchFamily="34" charset="0"/>
                <a:ea typeface="SimSun" panose="02010600030101010101" pitchFamily="2" charset="-122"/>
                <a:cs typeface="Arial" panose="020B0604020202020204" pitchFamily="34" charset="0"/>
              </a:rPr>
              <a:t>melhor interpretação da vontade e das preferências da pessoa </a:t>
            </a:r>
            <a:r>
              <a:rPr lang="pt" dirty="0">
                <a:latin typeface="Calibri" panose="020F0502020204030204" pitchFamily="34" charset="0"/>
                <a:ea typeface="SimSun" panose="02010600030101010101" pitchFamily="2" charset="-122"/>
                <a:cs typeface="Arial" panose="020B0604020202020204" pitchFamily="34" charset="0"/>
              </a:rPr>
              <a:t>. Estas podem ser determinadas, por exemplo:</a:t>
            </a:r>
            <a:endParaRPr lang="en-CH" sz="1100">
              <a:ea typeface="SimSun" panose="02010600030101010101" pitchFamily="2" charset="-122"/>
              <a:cs typeface="Arial" panose="020B0604020202020204" pitchFamily="34" charset="0"/>
            </a:endParaRPr>
          </a:p>
          <a:p>
            <a:pPr marL="572357" lvl="2" indent="-171707">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Times New Roman" panose="02020603050405020304" pitchFamily="18" charset="0"/>
              </a:rPr>
              <a:t>referindo-se ao que já é conhecido sobre a pessoa, por exemplo, opiniões sobre diferentes assuntos, crenças, valores na vida, etc. (geralmente conhecidos por amigos próximos ou parentes da pessoa);</a:t>
            </a:r>
            <a:endParaRPr lang="en-CH" sz="1100">
              <a:ea typeface="SimSun" panose="02010600030101010101" pitchFamily="2" charset="-122"/>
              <a:cs typeface="Times New Roman" panose="02020603050405020304" pitchFamily="18" charset="0"/>
            </a:endParaRPr>
          </a:p>
          <a:p>
            <a:pPr marL="572357" lvl="2" indent="-171707">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Times New Roman" panose="02020603050405020304" pitchFamily="18" charset="0"/>
              </a:rPr>
              <a:t>referindo-se a documentos de planejamento antecipado que devem conter informações sobre a vontade e preferência da pessoa;</a:t>
            </a:r>
            <a:endParaRPr lang="en-CH" sz="1100">
              <a:ea typeface="SimSun" panose="02010600030101010101" pitchFamily="2" charset="-122"/>
              <a:cs typeface="Times New Roman" panose="02020603050405020304" pitchFamily="18" charset="0"/>
            </a:endParaRPr>
          </a:p>
          <a:p>
            <a:pPr marL="572357" lvl="2" indent="-171707">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Times New Roman" panose="02020603050405020304" pitchFamily="18" charset="0"/>
              </a:rPr>
              <a:t>mesmo quando nada se sabe sobre a pessoa (por exemplo, primeiro contato com um serviço) e a pessoa não parece ser capaz de comunicar seus desejos, a equipe do serviço deve fazer o melhor para tentar entender a vontade e as preferências da pessoa (por exemplo, tentando diferentes modos de comunicação, prestando atenção às reações da pessoa, etc.)</a:t>
            </a:r>
            <a:endParaRPr lang="en-CH" sz="110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53</a:t>
            </a:fld>
            <a:endParaRPr lang="en-GB"/>
          </a:p>
        </p:txBody>
      </p:sp>
    </p:spTree>
    <p:extLst>
      <p:ext uri="{BB962C8B-B14F-4D97-AF65-F5344CB8AC3E}">
        <p14:creationId xmlns:p14="http://schemas.microsoft.com/office/powerpoint/2010/main" val="2357759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A </a:t>
            </a:r>
            <a:r>
              <a:rPr lang="pt-BR" dirty="0">
                <a:latin typeface="Calibri" panose="020F0502020204030204" pitchFamily="34" charset="0"/>
                <a:ea typeface="SimSun" panose="02010600030101010101" pitchFamily="2" charset="-122"/>
                <a:cs typeface="Arial" panose="020B0604020202020204" pitchFamily="34" charset="0"/>
              </a:rPr>
              <a:t>tomada de decisão apoiada</a:t>
            </a:r>
            <a:r>
              <a:rPr lang="pt" dirty="0">
                <a:latin typeface="Calibri" panose="020F0502020204030204" pitchFamily="34" charset="0"/>
                <a:ea typeface="SimSun" panose="02010600030101010101" pitchFamily="2" charset="-122"/>
                <a:cs typeface="Arial" panose="020B0604020202020204" pitchFamily="34" charset="0"/>
              </a:rPr>
              <a:t> é, portanto, diferente de sistemas existentes, como tutela, curatela e outros regimes de tomada de decisão substitutiva.</a:t>
            </a:r>
          </a:p>
          <a:p>
            <a:pPr marL="343414" indent="-343414">
              <a:spcAft>
                <a:spcPts val="1002"/>
              </a:spcAft>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A </a:t>
            </a:r>
            <a:r>
              <a:rPr lang="pt-BR" dirty="0">
                <a:latin typeface="Calibri" panose="020F0502020204030204" pitchFamily="34" charset="0"/>
                <a:ea typeface="SimSun" panose="02010600030101010101" pitchFamily="2" charset="-122"/>
                <a:cs typeface="Arial" panose="020B0604020202020204" pitchFamily="34" charset="0"/>
              </a:rPr>
              <a:t>tomada de decisão apoiada</a:t>
            </a:r>
            <a:r>
              <a:rPr lang="pt" dirty="0">
                <a:latin typeface="Calibri" panose="020F0502020204030204" pitchFamily="34" charset="0"/>
                <a:ea typeface="SimSun" panose="02010600030101010101" pitchFamily="2" charset="-122"/>
                <a:cs typeface="Arial" panose="020B0604020202020204" pitchFamily="34" charset="0"/>
              </a:rPr>
              <a:t> não é apenas um termo novo para descrever esses modelos pré-existentes.</a:t>
            </a:r>
          </a:p>
          <a:p>
            <a:pPr marL="343414" indent="-343414">
              <a:spcAft>
                <a:spcPts val="1002"/>
              </a:spcAft>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Trata-se de implementar uma abordagem completamente diferente de tomada de decisão, na qual a pessoa permanece sempre no centro da decisão.</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54</a:t>
            </a:fld>
            <a:endParaRPr lang="en-GB"/>
          </a:p>
        </p:txBody>
      </p:sp>
    </p:spTree>
    <p:extLst>
      <p:ext uri="{BB962C8B-B14F-4D97-AF65-F5344CB8AC3E}">
        <p14:creationId xmlns:p14="http://schemas.microsoft.com/office/powerpoint/2010/main" val="3792380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Neste ponto da apresentação, os participantes podem expressar a preocupação de que a estrutura legal do seu país exige uma abordagem substituta para a tomada de decisões (por exemplo, por meio de leis nacionais existentes de tutela e curatela) e que, portanto, há pouco que eles podem fazer para implementar a tomada de decisões apoiada neste contexto.</a:t>
            </a:r>
            <a:endParaRPr lang="en-CH" sz="800">
              <a:ea typeface="SimSun" panose="02010600030101010101" pitchFamily="2" charset="-122"/>
              <a:cs typeface="Arial" panose="020B0604020202020204" pitchFamily="34" charset="0"/>
            </a:endParaRPr>
          </a:p>
          <a:p>
            <a:pPr algn="just">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É importante reconhecer que:</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Em muitos países, as estruturas legais e políticas existentes ainda preveem modelos substitutos de tomada de decisão.</a:t>
            </a: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Lobby e </a:t>
            </a:r>
            <a:r>
              <a:rPr lang="pt" i="1" dirty="0">
                <a:latin typeface="Calibri" panose="020F0502020204030204" pitchFamily="34" charset="0"/>
                <a:ea typeface="SimSun" panose="02010600030101010101" pitchFamily="2" charset="-122"/>
                <a:cs typeface="Arial" panose="020B0604020202020204" pitchFamily="34" charset="0"/>
              </a:rPr>
              <a:t>advocacy</a:t>
            </a:r>
            <a:r>
              <a:rPr lang="pt" dirty="0">
                <a:latin typeface="Calibri" panose="020F0502020204030204" pitchFamily="34" charset="0"/>
                <a:ea typeface="SimSun" panose="02010600030101010101" pitchFamily="2" charset="-122"/>
                <a:cs typeface="Arial" panose="020B0604020202020204" pitchFamily="34" charset="0"/>
              </a:rPr>
              <a:t> são essenciais para mudar leis, políticas e práticas existentes que não estejam de acordo com a CDPD.</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Esse tipo de reforma pode levar tempo, mas, enquanto isso, há muitas coisas que os indivíduos podem fazer para ajudar as pessoas a tomarem suas próprias decisões, mesmo dentro das estruturas legais ou políticas existentes.</a:t>
            </a: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Além disso, também é possível dar suporte às pessoas para que encerrem seus regimes de tomada de decisão substitutivos.</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55</a:t>
            </a:fld>
            <a:endParaRPr lang="en-GB"/>
          </a:p>
        </p:txBody>
      </p:sp>
    </p:spTree>
    <p:extLst>
      <p:ext uri="{BB962C8B-B14F-4D97-AF65-F5344CB8AC3E}">
        <p14:creationId xmlns:p14="http://schemas.microsoft.com/office/powerpoint/2010/main" val="13694483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A tomada de decisão apoiada é voluntária</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Não deve ser imposta às pessoas.</a:t>
            </a:r>
            <a:endParaRPr lang="en-CH"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Se uma pessoa optar por não receber apoio, seus desejos devem ser respeitados.</a:t>
            </a:r>
            <a:endParaRPr lang="en-CH" sz="80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pt" dirty="0"/>
              <a:t>Muitas pessoas — principalmente familiares, profissionais de saúde mental e outros — expressaram a preocupação de que, em algumas situações, se a pessoa recusar apoio, ela pode colocar a si mesma ou a outras pessoas em perigo.</a:t>
            </a:r>
            <a:endParaRPr lang="en-CH"/>
          </a:p>
          <a:p>
            <a:pPr marL="171707" indent="-171707" algn="just">
              <a:buFont typeface="Arial" panose="020B0604020202020204" pitchFamily="34" charset="0"/>
              <a:buChar char="•"/>
            </a:pPr>
            <a:r>
              <a:rPr lang="pt" dirty="0">
                <a:solidFill>
                  <a:srgbClr val="000000"/>
                </a:solidFill>
              </a:rPr>
              <a:t>No entanto, é importante observar que impor ou forçar o tratamento em si pode causar danos imediatos e/ou futuros. O dano causado à pessoa pode assumir diversas formas, incluindo trauma, humilhação ou lesões físicas.</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56</a:t>
            </a:fld>
            <a:endParaRPr lang="en-GB"/>
          </a:p>
        </p:txBody>
      </p:sp>
    </p:spTree>
    <p:extLst>
      <p:ext uri="{BB962C8B-B14F-4D97-AF65-F5344CB8AC3E}">
        <p14:creationId xmlns:p14="http://schemas.microsoft.com/office/powerpoint/2010/main" val="21320515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pt" dirty="0">
                <a:solidFill>
                  <a:srgbClr val="4F81BD"/>
                </a:solidFill>
              </a:rPr>
              <a:t>É importante dar aos participantes uma oportunidade de levantar e discutir suas preocupações abertamente.</a:t>
            </a:r>
            <a:endParaRPr lang="en-CH"/>
          </a:p>
          <a:p>
            <a:pPr algn="just"/>
            <a:r>
              <a:rPr lang="pt" dirty="0">
                <a:cs typeface="Calibri" panose="020F0502020204030204" pitchFamily="34" charset="0"/>
              </a:rPr>
              <a:t> </a:t>
            </a:r>
            <a:endParaRPr lang="en-CH"/>
          </a:p>
          <a:p>
            <a:pPr marL="171707" indent="-171707" algn="just">
              <a:buFont typeface="Arial" panose="020B0604020202020204" pitchFamily="34" charset="0"/>
              <a:buChar char="•"/>
            </a:pPr>
            <a:r>
              <a:rPr lang="pt" dirty="0">
                <a:cs typeface="Calibri" panose="020F0502020204030204" pitchFamily="34" charset="0"/>
              </a:rPr>
              <a:t>Como podemos evitar a exploração por parte dos apoiadores?</a:t>
            </a:r>
            <a:endParaRPr lang="en-CH"/>
          </a:p>
          <a:p>
            <a:pPr marL="686829" algn="just"/>
            <a:endParaRPr lang="en-CH"/>
          </a:p>
          <a:p>
            <a:pPr marL="171707" marR="0" lvl="0" indent="-171707"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Na maioria dos casos</a:t>
            </a:r>
            <a:r>
              <a:rPr lang="pt" dirty="0">
                <a:cs typeface="Calibri" panose="020F0502020204030204" pitchFamily="34" charset="0"/>
              </a:rPr>
              <a:t>, familiares, amigos e outros apoiadores são bem-intencionados, mas, às vezes, no contexto de fornecer apoio para a tomada de decisões, algumas pessoas podem tentar tirar vantagem, explorar ou prejudicar a pessoa (por exemplo, por meio de abuso físico, emocional, sexual, abuso financeiro ou negligência, etc.).</a:t>
            </a:r>
          </a:p>
          <a:p>
            <a:pPr marL="171707" indent="-171707" algn="just">
              <a:buFont typeface="Arial" panose="020B0604020202020204" pitchFamily="34" charset="0"/>
              <a:buChar char="•"/>
            </a:pPr>
            <a:endParaRPr lang="en-GB" dirty="0">
              <a:cs typeface="Calibri" panose="020F0502020204030204" pitchFamily="34" charset="0"/>
            </a:endParaRPr>
          </a:p>
          <a:p>
            <a:pPr marL="171707" indent="-171707" algn="just">
              <a:buFont typeface="Arial" panose="020B0604020202020204" pitchFamily="34" charset="0"/>
              <a:buChar char="•"/>
            </a:pPr>
            <a:r>
              <a:rPr lang="pt" dirty="0">
                <a:cs typeface="Calibri" panose="020F0502020204030204" pitchFamily="34" charset="0"/>
              </a:rPr>
              <a:t>Portanto, são necessárias salvaguardas para garantir que a exploração não ocorra ou que potenciais situações de abuso sejam reconhecidas e tratadas precocemente.</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57</a:t>
            </a:fld>
            <a:endParaRPr lang="en-GB"/>
          </a:p>
        </p:txBody>
      </p:sp>
    </p:spTree>
    <p:extLst>
      <p:ext uri="{BB962C8B-B14F-4D97-AF65-F5344CB8AC3E}">
        <p14:creationId xmlns:p14="http://schemas.microsoft.com/office/powerpoint/2010/main" val="3587094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buFont typeface="Arial" panose="020B0604020202020204" pitchFamily="34" charset="0"/>
              <a:buChar char="•"/>
            </a:pPr>
            <a:r>
              <a:rPr lang="pt" dirty="0">
                <a:cs typeface="Calibri" panose="020F0502020204030204" pitchFamily="34" charset="0"/>
              </a:rPr>
              <a:t>É importante treinar as seguintes pessoas sobre estratégias para prevenir e lidar com a potencial exploração por parte de apoiadores:</a:t>
            </a:r>
            <a:endParaRPr lang="pt-BR" dirty="0">
              <a:ea typeface="SimSun" panose="02010600030101010101" pitchFamily="2" charset="-122"/>
              <a:cs typeface="Calibri" panose="020F0502020204030204" pitchFamily="34" charset="0"/>
            </a:endParaRPr>
          </a:p>
          <a:p>
            <a:pPr marL="744064" lvl="1" indent="-286179">
              <a:buFont typeface="Arial" panose="020B0604020202020204" pitchFamily="34" charset="0"/>
              <a:buChar char="•"/>
              <a:tabLst>
                <a:tab pos="450890" algn="l"/>
              </a:tabLst>
            </a:pPr>
            <a:r>
              <a:rPr lang="pt-BR" dirty="0">
                <a:ea typeface="SimSun" panose="02010600030101010101" pitchFamily="2" charset="-122"/>
                <a:cs typeface="Calibri" panose="020F0502020204030204" pitchFamily="34" charset="0"/>
              </a:rPr>
              <a:t>Pessoas com deficiências psicossociais, intelectuais ou cognitivas; </a:t>
            </a:r>
          </a:p>
          <a:p>
            <a:pPr marL="744064" lvl="1" indent="-286179">
              <a:buFont typeface="Arial" panose="020B0604020202020204" pitchFamily="34" charset="0"/>
              <a:buChar char="•"/>
              <a:tabLst>
                <a:tab pos="450890" algn="l"/>
              </a:tabLst>
            </a:pPr>
            <a:r>
              <a:rPr lang="pt-BR" dirty="0">
                <a:ea typeface="SimSun" panose="02010600030101010101" pitchFamily="2" charset="-122"/>
                <a:cs typeface="Calibri" panose="020F0502020204030204" pitchFamily="34" charset="0"/>
              </a:rPr>
              <a:t>Familiares, parceiros de cuidados e outros apoiadores; </a:t>
            </a:r>
          </a:p>
          <a:p>
            <a:pPr marL="744064" lvl="1" indent="-286179">
              <a:buFont typeface="Arial" panose="020B0604020202020204" pitchFamily="34" charset="0"/>
              <a:buChar char="•"/>
              <a:tabLst>
                <a:tab pos="450890" algn="l"/>
              </a:tabLst>
            </a:pPr>
            <a:r>
              <a:rPr lang="pt-BR" dirty="0">
                <a:ea typeface="SimSun" panose="02010600030101010101" pitchFamily="2" charset="-122"/>
                <a:cs typeface="Calibri" panose="020F0502020204030204" pitchFamily="34" charset="0"/>
              </a:rPr>
              <a:t>Profissionais de saúde mental e outros profissionais</a:t>
            </a:r>
          </a:p>
          <a:p>
            <a:pPr marL="744064" lvl="1" indent="-286179">
              <a:buFont typeface="Arial" panose="020B0604020202020204" pitchFamily="34" charset="0"/>
              <a:buChar char="•"/>
              <a:tabLst>
                <a:tab pos="450890" algn="l"/>
              </a:tabLst>
            </a:pPr>
            <a:r>
              <a:rPr lang="pt-BR" dirty="0">
                <a:ea typeface="SimSun" panose="02010600030101010101" pitchFamily="2" charset="-122"/>
                <a:cs typeface="Calibri" panose="020F0502020204030204" pitchFamily="34" charset="0"/>
              </a:rPr>
              <a:t>Colegas de trabalho e defensores; </a:t>
            </a:r>
          </a:p>
          <a:p>
            <a:pPr marL="744064" lvl="1" indent="-286179">
              <a:buFont typeface="Arial" panose="020B0604020202020204" pitchFamily="34" charset="0"/>
              <a:buChar char="•"/>
              <a:tabLst>
                <a:tab pos="450890" algn="l"/>
              </a:tabLst>
            </a:pPr>
            <a:r>
              <a:rPr lang="pt-BR" dirty="0">
                <a:ea typeface="SimSun" panose="02010600030101010101" pitchFamily="2" charset="-122"/>
                <a:cs typeface="Calibri" panose="020F0502020204030204" pitchFamily="34" charset="0"/>
              </a:rPr>
              <a:t>Profissionais do direito; </a:t>
            </a:r>
          </a:p>
          <a:p>
            <a:pPr marL="744064" lvl="1" indent="-286179">
              <a:buFont typeface="Arial" panose="020B0604020202020204" pitchFamily="34" charset="0"/>
              <a:buChar char="•"/>
              <a:tabLst>
                <a:tab pos="450890" algn="l"/>
              </a:tabLst>
            </a:pPr>
            <a:r>
              <a:rPr lang="pt-BR" dirty="0">
                <a:ea typeface="SimSun" panose="02010600030101010101" pitchFamily="2" charset="-122"/>
                <a:cs typeface="Calibri" panose="020F0502020204030204" pitchFamily="34" charset="0"/>
              </a:rPr>
              <a:t>Outras pessoas relevantes da comunidade. </a:t>
            </a:r>
            <a:endParaRPr lang="en-CH">
              <a:ea typeface="SimSun" panose="02010600030101010101" pitchFamily="2" charset="-122"/>
              <a:cs typeface="Arial" panose="020B0604020202020204" pitchFamily="34" charset="0"/>
            </a:endParaRPr>
          </a:p>
          <a:p>
            <a:pPr marL="457886"/>
            <a:r>
              <a:rPr lang="pt" dirty="0">
                <a:cs typeface="Calibri" panose="020F0502020204030204" pitchFamily="34" charset="0"/>
              </a:rPr>
              <a:t> </a:t>
            </a:r>
            <a:endParaRPr lang="en-CH"/>
          </a:p>
          <a:p>
            <a:pPr marL="171707" indent="-171707">
              <a:buFont typeface="Arial" panose="020B0604020202020204" pitchFamily="34" charset="0"/>
              <a:buChar char="•"/>
            </a:pPr>
            <a:r>
              <a:rPr lang="pt" dirty="0">
                <a:cs typeface="Calibri" panose="020F0502020204030204" pitchFamily="34" charset="0"/>
              </a:rPr>
              <a:t>O treinamento deve abordar os fatores e processos sociais que podem tornar a exploração mais provável de ocorrer, como dinâmicas de poder e discriminação por gênero, idade ou deficiência.</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58</a:t>
            </a:fld>
            <a:endParaRPr lang="en-GB"/>
          </a:p>
        </p:txBody>
      </p:sp>
    </p:spTree>
    <p:extLst>
      <p:ext uri="{BB962C8B-B14F-4D97-AF65-F5344CB8AC3E}">
        <p14:creationId xmlns:p14="http://schemas.microsoft.com/office/powerpoint/2010/main" val="10959227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spcAft>
                <a:spcPts val="601"/>
              </a:spcAft>
            </a:pPr>
            <a:r>
              <a:rPr lang="pt" dirty="0">
                <a:latin typeface="Calibri" panose="020F0502020204030204" pitchFamily="34" charset="0"/>
                <a:ea typeface="SimSun" panose="02010600030101010101" pitchFamily="2" charset="-122"/>
                <a:cs typeface="Calibri" panose="020F0502020204030204" pitchFamily="34" charset="0"/>
              </a:rPr>
              <a:t>Principais questões a considerar:</a:t>
            </a:r>
            <a:endParaRPr lang="en-CH" sz="1100" dirty="0">
              <a:ea typeface="SimSun" panose="02010600030101010101" pitchFamily="2" charset="-122"/>
              <a:cs typeface="Arial" panose="020B0604020202020204" pitchFamily="34" charset="0"/>
            </a:endParaRPr>
          </a:p>
          <a:p>
            <a:pPr marL="228943" indent="-228943">
              <a:lnSpc>
                <a:spcPct val="115000"/>
              </a:lnSpc>
              <a:spcAft>
                <a:spcPts val="401"/>
              </a:spcAft>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Profissionais não devem assumir o papel de apoiadores formais devido ao enorme conflito de interesses e ao risco de influência indevida por meio de desequilíbrios de poder nos relacionamentos em ambientes de saúde mental ou serviços relacionados. Embora não devam ser indicados como apoiadores, eles ainda têm um papel importante a desempenhar, promovendo a tomada de decisões apoiada e adotando uma abordagem de apoio em seu trabalho diário.</a:t>
            </a:r>
            <a:endParaRPr lang="en-CH"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401"/>
              </a:spcAft>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O papel dos apoiadores deve durar o menor tempo possível e deve ser adaptado às circunstâncias da pessoa.</a:t>
            </a:r>
            <a:endParaRPr lang="en-CH" dirty="0">
              <a:latin typeface="Calibri" panose="020F0502020204030204" pitchFamily="34" charset="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apoiadores não devem lucrar com os fundos das pessoas para quem trabalham, cuidam ou apoiam de alguma forma.</a:t>
            </a:r>
            <a:endParaRPr lang="en-CH" sz="11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Apoiadores independentes, de fora ou de dentro do serviço de saúde mental ou serviços relacionados – como apoio informal, defensores ou apoiadores de pares – devem estar disponíveis sempre que uma pessoa os solicitar. Eles devem poder se reunir e conversar livremente com as pessoas dentro dos serviços.</a:t>
            </a:r>
            <a:endParaRPr lang="en-CH" sz="11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Quando o apoio for formal e/ou intensivo, deve haver salvaguardas para garantir que os apoiadores respeitem a vontade e as preferências da pessoa ou a melhor interpretação da vontade e das preferências da pessoa, incluindo que a pessoa ainda queira o apoio.</a:t>
            </a:r>
            <a:endParaRPr lang="en-CH" sz="1100" dirty="0">
              <a:ea typeface="SimSun" panose="02010600030101010101" pitchFamily="2" charset="-122"/>
              <a:cs typeface="Arial" panose="020B0604020202020204" pitchFamily="34" charset="0"/>
            </a:endParaRPr>
          </a:p>
          <a:p>
            <a:pPr marL="228943" indent="-228943">
              <a:spcAft>
                <a:spcPts val="1002"/>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Devem existir reclamações, monitoramento e mecanismos legais para responsabilizar pessoas que abusam de seu papel de apoio.</a:t>
            </a:r>
          </a:p>
          <a:p>
            <a:pPr marL="686829" lvl="1" indent="-228943">
              <a:spcAft>
                <a:spcPts val="1002"/>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mecanismos de reclamação devem ser facilmente acessíveis às pessoas que recebem apoio.</a:t>
            </a:r>
            <a:endParaRPr lang="en-CH" sz="11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59</a:t>
            </a:fld>
            <a:endParaRPr lang="en-GB"/>
          </a:p>
        </p:txBody>
      </p:sp>
    </p:spTree>
    <p:extLst>
      <p:ext uri="{BB962C8B-B14F-4D97-AF65-F5344CB8AC3E}">
        <p14:creationId xmlns:p14="http://schemas.microsoft.com/office/powerpoint/2010/main" val="203911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pt" dirty="0">
                <a:solidFill>
                  <a:schemeClr val="accent1"/>
                </a:solidFill>
                <a:latin typeface="Calibri" panose="020F0502020204030204" pitchFamily="34" charset="0"/>
                <a:ea typeface="SimSun" panose="02010600030101010101" pitchFamily="2" charset="-122"/>
                <a:cs typeface="Arial" panose="020B0604020202020204" pitchFamily="34" charset="0"/>
              </a:rPr>
              <a:t>Objetivos de aprendizagem</a:t>
            </a:r>
            <a:endParaRPr lang="en-CH">
              <a:solidFill>
                <a:schemeClr val="accent1"/>
              </a:solidFill>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pt"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sz="800" b="1" dirty="0">
                <a:solidFill>
                  <a:srgbClr val="4F81BD"/>
                </a:solidFill>
                <a:ea typeface="SimSun" panose="02010600030101010101" pitchFamily="2" charset="-122"/>
              </a:rPr>
              <a:t> </a:t>
            </a:r>
            <a:endParaRPr lang="en-CH" sz="800">
              <a:ea typeface="SimSun" panose="02010600030101010101" pitchFamily="2" charset="-122"/>
              <a:cs typeface="Arial" panose="020B0604020202020204" pitchFamily="34" charset="0"/>
            </a:endParaRPr>
          </a:p>
          <a:p>
            <a:pPr>
              <a:lnSpc>
                <a:spcPct val="115000"/>
              </a:lnSpc>
            </a:pPr>
            <a:r>
              <a:rPr lang="pt" dirty="0">
                <a:latin typeface="Calibri" panose="020F0502020204030204" pitchFamily="34" charset="0"/>
                <a:ea typeface="SimSun" panose="02010600030101010101" pitchFamily="2" charset="-122"/>
                <a:cs typeface="Calibri" panose="020F0502020204030204" pitchFamily="34" charset="0"/>
              </a:rPr>
              <a:t>Durante este treinamento, os participantes irão:</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buFont typeface="Symbol" panose="05050102010706020507" pitchFamily="18" charset="2"/>
              <a:buChar char=""/>
            </a:pPr>
            <a:r>
              <a:rPr lang="pt" dirty="0">
                <a:cs typeface="Calibri" panose="020F0502020204030204" pitchFamily="34" charset="0"/>
              </a:rPr>
              <a:t>aprender a desafiar os equívocos em torno das </a:t>
            </a:r>
            <a:r>
              <a:rPr lang="pt-BR" dirty="0">
                <a:cs typeface="Calibri" panose="020F0502020204030204" pitchFamily="34" charset="0"/>
              </a:rPr>
              <a:t>habilidades para tomar decisões</a:t>
            </a:r>
            <a:r>
              <a:rPr lang="pt" dirty="0">
                <a:cs typeface="Calibri" panose="020F0502020204030204" pitchFamily="34" charset="0"/>
              </a:rPr>
              <a:t> de pessoas com deficiências psicossociais, intelectuais e cognitivas;</a:t>
            </a:r>
            <a:endParaRPr lang="en-CH"/>
          </a:p>
          <a:p>
            <a:pPr marL="343414" indent="-343414">
              <a:buFont typeface="Symbol" panose="05050102010706020507" pitchFamily="18" charset="2"/>
              <a:buChar char=""/>
            </a:pPr>
            <a:r>
              <a:rPr lang="pt-BR" dirty="0">
                <a:cs typeface="Calibri" panose="020F0502020204030204" pitchFamily="34" charset="0"/>
              </a:rPr>
              <a:t>compreender o Artigo 12 da CDPD e o direito à capacidade legal;</a:t>
            </a:r>
          </a:p>
          <a:p>
            <a:pPr marL="343414" indent="-343414">
              <a:buFont typeface="Symbol" panose="05050102010706020507" pitchFamily="18" charset="2"/>
              <a:buChar char=""/>
            </a:pPr>
            <a:r>
              <a:rPr lang="pt-BR" dirty="0">
                <a:cs typeface="Calibri" panose="020F0502020204030204" pitchFamily="34" charset="0"/>
              </a:rPr>
              <a:t>aprender a respeitar o direito à capacidade legal em cenários específicos;</a:t>
            </a:r>
          </a:p>
          <a:p>
            <a:pPr marL="343414" indent="-343414">
              <a:buFont typeface="Symbol" panose="05050102010706020507" pitchFamily="18" charset="2"/>
              <a:buChar char=""/>
            </a:pPr>
            <a:r>
              <a:rPr lang="pt-BR" dirty="0">
                <a:cs typeface="Calibri" panose="020F0502020204030204" pitchFamily="34" charset="0"/>
              </a:rPr>
              <a:t>obter conhecimento aplicado de tomada de decisão apoiada e planejamento antecipado;</a:t>
            </a:r>
          </a:p>
          <a:p>
            <a:pPr marL="343414" indent="-343414">
              <a:buFont typeface="Symbol" panose="05050102010706020507" pitchFamily="18" charset="2"/>
              <a:buChar char=""/>
            </a:pPr>
            <a:r>
              <a:rPr lang="pt-BR" dirty="0">
                <a:cs typeface="Calibri" panose="020F0502020204030204" pitchFamily="34" charset="0"/>
              </a:rPr>
              <a:t>explorar como garantir que as pessoas não sejam internadas e/ou tratadas contra sua vontade.</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15293779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00050"/>
            <a:ext cx="5092700" cy="2865438"/>
          </a:xfrm>
        </p:spPr>
      </p:sp>
      <p:sp>
        <p:nvSpPr>
          <p:cNvPr id="3" name="Notes Placeholder 2"/>
          <p:cNvSpPr>
            <a:spLocks noGrp="1"/>
          </p:cNvSpPr>
          <p:nvPr>
            <p:ph type="body" idx="1"/>
          </p:nvPr>
        </p:nvSpPr>
        <p:spPr>
          <a:xfrm>
            <a:off x="680878" y="3265417"/>
            <a:ext cx="5447030" cy="5957151"/>
          </a:xfrm>
        </p:spPr>
        <p:txBody>
          <a:bodyPr/>
          <a:lstStyle/>
          <a:p>
            <a:pPr>
              <a:lnSpc>
                <a:spcPct val="115000"/>
              </a:lnSpc>
            </a:pPr>
            <a:r>
              <a:rPr lang="pt" sz="1100" b="1" i="1" dirty="0">
                <a:ea typeface="SimSun" panose="02010600030101010101" pitchFamily="2" charset="-122"/>
                <a:cs typeface="Arial" panose="020B0604020202020204" pitchFamily="34" charset="0"/>
              </a:rPr>
              <a:t>Exercício 2.2: </a:t>
            </a:r>
            <a:r>
              <a:rPr lang="pt-BR" sz="1100" b="1" i="1" dirty="0">
                <a:ea typeface="SimSun" panose="02010600030101010101" pitchFamily="2" charset="-122"/>
                <a:cs typeface="Arial" panose="020B0604020202020204" pitchFamily="34" charset="0"/>
              </a:rPr>
              <a:t>Cenários sobre a tomada de decisão apoiada </a:t>
            </a:r>
            <a:r>
              <a:rPr lang="pt" sz="1100" b="1" i="1" dirty="0">
                <a:ea typeface="SimSun" panose="02010600030101010101" pitchFamily="2" charset="-122"/>
                <a:cs typeface="Arial" panose="020B0604020202020204" pitchFamily="34" charset="0"/>
              </a:rPr>
              <a:t>(45 min.)</a:t>
            </a:r>
            <a:endParaRPr lang="en-CH" sz="1100" dirty="0">
              <a:ea typeface="SimSun" panose="02010600030101010101" pitchFamily="2" charset="-122"/>
              <a:cs typeface="Arial" panose="020B0604020202020204" pitchFamily="34" charset="0"/>
            </a:endParaRPr>
          </a:p>
          <a:p>
            <a:pPr algn="just">
              <a:lnSpc>
                <a:spcPct val="115000"/>
              </a:lnSpc>
              <a:spcAft>
                <a:spcPts val="401"/>
              </a:spcAft>
            </a:pPr>
            <a:r>
              <a:rPr lang="pt" sz="1100" dirty="0">
                <a:solidFill>
                  <a:srgbClr val="4F81BD"/>
                </a:solidFill>
                <a:ea typeface="SimSun" panose="02010600030101010101" pitchFamily="2" charset="-122"/>
                <a:cs typeface="Arial" panose="020B0604020202020204" pitchFamily="34" charset="0"/>
              </a:rPr>
              <a:t>O objetivo deste exercício é compreender o conceito de </a:t>
            </a:r>
            <a:r>
              <a:rPr lang="pt-BR" sz="1100" dirty="0">
                <a:solidFill>
                  <a:srgbClr val="4F81BD"/>
                </a:solidFill>
                <a:ea typeface="SimSun" panose="02010600030101010101" pitchFamily="2" charset="-122"/>
                <a:cs typeface="Arial" panose="020B0604020202020204" pitchFamily="34" charset="0"/>
              </a:rPr>
              <a:t>tomada de decisão apoiada</a:t>
            </a:r>
            <a:r>
              <a:rPr lang="pt" sz="1100" dirty="0">
                <a:solidFill>
                  <a:srgbClr val="4F81BD"/>
                </a:solidFill>
                <a:ea typeface="SimSun" panose="02010600030101010101" pitchFamily="2" charset="-122"/>
                <a:cs typeface="Arial" panose="020B0604020202020204" pitchFamily="34" charset="0"/>
              </a:rPr>
              <a:t> e como ela pode ser implementada. Portanto, o cenário descrito abaixo é relativamente básico. Cenários mais complexos e desafiadores são descritos no módulo sobre a implementação da </a:t>
            </a:r>
            <a:r>
              <a:rPr lang="pt-BR" sz="1100" i="1" dirty="0">
                <a:solidFill>
                  <a:srgbClr val="4F81BD"/>
                </a:solidFill>
                <a:ea typeface="SimSun" panose="02010600030101010101" pitchFamily="2" charset="-122"/>
                <a:cs typeface="Arial" panose="020B0604020202020204" pitchFamily="34" charset="0"/>
              </a:rPr>
              <a:t>tomada de decisão apoiada</a:t>
            </a:r>
            <a:r>
              <a:rPr lang="pt" sz="1100" i="1" dirty="0">
                <a:solidFill>
                  <a:srgbClr val="4F81BD"/>
                </a:solidFill>
                <a:ea typeface="SimSun" panose="02010600030101010101" pitchFamily="2" charset="-122"/>
                <a:cs typeface="Arial" panose="020B0604020202020204" pitchFamily="34" charset="0"/>
              </a:rPr>
              <a:t> e planejamento antecipado </a:t>
            </a:r>
            <a:r>
              <a:rPr lang="pt" sz="1100" dirty="0">
                <a:solidFill>
                  <a:srgbClr val="4F81BD"/>
                </a:solidFill>
                <a:ea typeface="SimSun" panose="02010600030101010101" pitchFamily="2" charset="-122"/>
                <a:cs typeface="Arial" panose="020B0604020202020204" pitchFamily="34" charset="0"/>
              </a:rPr>
              <a:t>.</a:t>
            </a:r>
            <a:endParaRPr lang="en-CH" sz="1100" dirty="0">
              <a:ea typeface="SimSun" panose="02010600030101010101" pitchFamily="2" charset="-122"/>
              <a:cs typeface="Arial" panose="020B0604020202020204" pitchFamily="34" charset="0"/>
            </a:endParaRPr>
          </a:p>
          <a:p>
            <a:pPr>
              <a:lnSpc>
                <a:spcPct val="115000"/>
              </a:lnSpc>
              <a:spcAft>
                <a:spcPts val="401"/>
              </a:spcAft>
            </a:pPr>
            <a:r>
              <a:rPr lang="pt" sz="1100" dirty="0">
                <a:solidFill>
                  <a:srgbClr val="4F81BD"/>
                </a:solidFill>
                <a:ea typeface="SimSun" panose="02010600030101010101" pitchFamily="2" charset="-122"/>
                <a:cs typeface="Arial" panose="020B0604020202020204" pitchFamily="34" charset="0"/>
              </a:rPr>
              <a:t>Selecione um ou mais dos seguintes cenários. Peça aos participantes que peguem cópias do </a:t>
            </a:r>
            <a:r>
              <a:rPr lang="pt" sz="1100" i="1" dirty="0">
                <a:solidFill>
                  <a:srgbClr val="4F81BD"/>
                </a:solidFill>
                <a:ea typeface="SimSun" panose="02010600030101010101" pitchFamily="2" charset="-122"/>
                <a:cs typeface="Arial" panose="020B0604020202020204" pitchFamily="34" charset="0"/>
              </a:rPr>
              <a:t>Anexo 1 – Cenários sobre tomada de decisão apoiada </a:t>
            </a:r>
            <a:r>
              <a:rPr lang="pt" sz="1100" dirty="0">
                <a:solidFill>
                  <a:srgbClr val="4F81BD"/>
                </a:solidFill>
                <a:ea typeface="SimSun" panose="02010600030101010101" pitchFamily="2" charset="-122"/>
                <a:cs typeface="Arial" panose="020B0604020202020204" pitchFamily="34" charset="0"/>
              </a:rPr>
              <a:t>e leiam o(s) cenário(s) selecionado(s).</a:t>
            </a:r>
            <a:endParaRPr lang="en-CH" sz="1100" dirty="0">
              <a:ea typeface="SimSun" panose="02010600030101010101" pitchFamily="2" charset="-122"/>
              <a:cs typeface="Arial" panose="020B0604020202020204" pitchFamily="34" charset="0"/>
            </a:endParaRPr>
          </a:p>
          <a:p>
            <a:pPr>
              <a:lnSpc>
                <a:spcPct val="115000"/>
              </a:lnSpc>
              <a:spcAft>
                <a:spcPts val="401"/>
              </a:spcAft>
            </a:pPr>
            <a:r>
              <a:rPr lang="pt" sz="1100" b="1" dirty="0">
                <a:ea typeface="SimSun" panose="02010600030101010101" pitchFamily="2" charset="-122"/>
                <a:cs typeface="Arial" panose="020B0604020202020204" pitchFamily="34" charset="0"/>
              </a:rPr>
              <a:t>A história de </a:t>
            </a:r>
            <a:r>
              <a:rPr lang="pt-BR" sz="1100" b="1" dirty="0">
                <a:ea typeface="SimSun" panose="02010600030101010101" pitchFamily="2" charset="-122"/>
                <a:cs typeface="Arial" panose="020B0604020202020204" pitchFamily="34" charset="0"/>
              </a:rPr>
              <a:t>Regina</a:t>
            </a:r>
            <a:endParaRPr lang="en-CH" sz="1100" dirty="0">
              <a:ea typeface="SimSun" panose="02010600030101010101" pitchFamily="2" charset="-122"/>
              <a:cs typeface="Arial" panose="020B0604020202020204" pitchFamily="34" charset="0"/>
            </a:endParaRPr>
          </a:p>
          <a:p>
            <a:pPr algn="just">
              <a:lnSpc>
                <a:spcPct val="115000"/>
              </a:lnSpc>
              <a:spcAft>
                <a:spcPts val="401"/>
              </a:spcAft>
            </a:pP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é uma mulher de 27 anos. Seus colegas de trabalho ficaram preocupados com ela, pois notaram mudanças significativas em seu comportamento. Os colegas sugeriram que acompanhassem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a um serviço comunitário de saúde mental, e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concordou.</a:t>
            </a:r>
            <a:endParaRPr lang="en-CH" sz="1100" dirty="0">
              <a:ea typeface="SimSun" panose="02010600030101010101" pitchFamily="2" charset="-122"/>
              <a:cs typeface="Arial" panose="020B0604020202020204" pitchFamily="34" charset="0"/>
            </a:endParaRPr>
          </a:p>
          <a:p>
            <a:pPr algn="just">
              <a:lnSpc>
                <a:spcPct val="115000"/>
              </a:lnSpc>
              <a:spcAft>
                <a:spcPts val="401"/>
              </a:spcAft>
            </a:pPr>
            <a:r>
              <a:rPr lang="pt" sz="1100" dirty="0">
                <a:ea typeface="SimSun" panose="02010600030101010101" pitchFamily="2" charset="-122"/>
                <a:cs typeface="Arial" panose="020B0604020202020204" pitchFamily="34" charset="0"/>
              </a:rPr>
              <a:t>No serviço comunitário de saúde mental,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é recebida por dois profissionais de saúde mental.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fica cada vez mais angustiada, dizendo que eles querem machucá-la. Ela começa a gritar que não quer que lhe deem uma injeção. Uma enfermeira, uma das profissionais de saúde mental, a tranquiliza dizendo que nada de ruim vai acontecer e que eles querem ajudá-la. Ela então pergunta a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se ela gostaria de se mudar para um espaço mais tranquilo para que possam conversar e identificar que tipo de apoio seria útil.</a:t>
            </a:r>
            <a:endParaRPr lang="en-CH" sz="1100" dirty="0">
              <a:ea typeface="SimSun" panose="02010600030101010101" pitchFamily="2" charset="-122"/>
              <a:cs typeface="Arial" panose="020B0604020202020204" pitchFamily="34" charset="0"/>
            </a:endParaRPr>
          </a:p>
          <a:p>
            <a:pPr algn="just">
              <a:lnSpc>
                <a:spcPct val="115000"/>
              </a:lnSpc>
              <a:spcAft>
                <a:spcPts val="401"/>
              </a:spcAft>
            </a:pPr>
            <a:r>
              <a:rPr lang="pt" sz="1100" dirty="0">
                <a:ea typeface="SimSun" panose="02010600030101010101" pitchFamily="2" charset="-122"/>
                <a:cs typeface="Arial" panose="020B0604020202020204" pitchFamily="34" charset="0"/>
              </a:rPr>
              <a:t>A enfermeira pergunta a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se ela gostaria de ligar para alguém de confiança que pudesse ajudá-la.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informa que gostaria de ver sua mãe. Quando sua mãe chega,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ainda está muito angustiada, gritando que não quer uma injeção. Sua mãe explica à enfermeira que da última vez que ela foi a um hospital, na capital do país, recebeu uma injeção de haloperidol (um medicamento antipsicótico). Sua mãe explica ainda que </a:t>
            </a:r>
            <a:r>
              <a:rPr lang="pt-BR" sz="1100" dirty="0">
                <a:ea typeface="SimSun" panose="02010600030101010101" pitchFamily="2" charset="-122"/>
                <a:cs typeface="Arial" panose="020B0604020202020204" pitchFamily="34" charset="0"/>
              </a:rPr>
              <a:t>Regina</a:t>
            </a:r>
            <a:r>
              <a:rPr lang="pt" sz="1100" dirty="0">
                <a:ea typeface="SimSun" panose="02010600030101010101" pitchFamily="2" charset="-122"/>
                <a:cs typeface="Arial" panose="020B0604020202020204" pitchFamily="34" charset="0"/>
              </a:rPr>
              <a:t> reagiu mal a esse medicamento, sentindo contrações musculares dolorosas e confusão mental como resultado.</a:t>
            </a:r>
            <a:endParaRPr lang="en-CH" sz="1100"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60</a:t>
            </a:fld>
            <a:endParaRPr lang="en-GB"/>
          </a:p>
        </p:txBody>
      </p:sp>
    </p:spTree>
    <p:extLst>
      <p:ext uri="{BB962C8B-B14F-4D97-AF65-F5344CB8AC3E}">
        <p14:creationId xmlns:p14="http://schemas.microsoft.com/office/powerpoint/2010/main" val="1221186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41313"/>
            <a:ext cx="5964238" cy="3354387"/>
          </a:xfrm>
        </p:spPr>
      </p:sp>
      <p:sp>
        <p:nvSpPr>
          <p:cNvPr id="3" name="Notes Placeholder 2"/>
          <p:cNvSpPr>
            <a:spLocks noGrp="1"/>
          </p:cNvSpPr>
          <p:nvPr>
            <p:ph type="body" idx="1"/>
          </p:nvPr>
        </p:nvSpPr>
        <p:spPr>
          <a:xfrm>
            <a:off x="422965" y="3696250"/>
            <a:ext cx="5962857" cy="5155672"/>
          </a:xfrm>
        </p:spPr>
        <p:txBody>
          <a:bodyPr/>
          <a:lstStyle/>
          <a:p>
            <a:pPr>
              <a:lnSpc>
                <a:spcPct val="115000"/>
              </a:lnSpc>
            </a:pPr>
            <a:r>
              <a:rPr lang="pt" b="1" i="1" dirty="0">
                <a:latin typeface="Calibri" panose="020F0502020204030204" pitchFamily="34" charset="0"/>
                <a:ea typeface="SimSun" panose="02010600030101010101" pitchFamily="2" charset="-122"/>
                <a:cs typeface="Arial" panose="020B0604020202020204" pitchFamily="34" charset="0"/>
              </a:rPr>
              <a:t>Exercício 2.2: Cenários sobre tomada de decisão apoiada (45 min.)</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pt" b="1" dirty="0">
                <a:latin typeface="Calibri" panose="020F0502020204030204" pitchFamily="34" charset="0"/>
                <a:ea typeface="SimSun" panose="02010600030101010101" pitchFamily="2" charset="-122"/>
                <a:cs typeface="Arial" panose="020B0604020202020204" pitchFamily="34" charset="0"/>
              </a:rPr>
              <a:t>A história de </a:t>
            </a:r>
            <a:r>
              <a:rPr lang="pt-BR" b="1" dirty="0">
                <a:latin typeface="Calibri" panose="020F0502020204030204" pitchFamily="34" charset="0"/>
                <a:ea typeface="SimSun" panose="02010600030101010101" pitchFamily="2" charset="-122"/>
                <a:cs typeface="Arial" panose="020B0604020202020204" pitchFamily="34" charset="0"/>
              </a:rPr>
              <a:t>Regina</a:t>
            </a:r>
            <a:r>
              <a:rPr lang="pt" b="1" dirty="0">
                <a:latin typeface="Calibri" panose="020F0502020204030204" pitchFamily="34" charset="0"/>
                <a:ea typeface="SimSun" panose="02010600030101010101" pitchFamily="2" charset="-122"/>
                <a:cs typeface="Arial" panose="020B0604020202020204" pitchFamily="34" charset="0"/>
              </a:rPr>
              <a:t> (continuação)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1"/>
              </a:spcAft>
            </a:pPr>
            <a:r>
              <a:rPr lang="pt" dirty="0">
                <a:latin typeface="Calibri" panose="020F0502020204030204" pitchFamily="34" charset="0"/>
                <a:ea typeface="SimSun" panose="02010600030101010101" pitchFamily="2" charset="-122"/>
                <a:cs typeface="Arial" panose="020B0604020202020204" pitchFamily="34" charset="0"/>
              </a:rPr>
              <a:t>A enfermeira diz a </a:t>
            </a:r>
            <a:r>
              <a:rPr lang="pt-BR" dirty="0">
                <a:latin typeface="Calibri" panose="020F0502020204030204" pitchFamily="34" charset="0"/>
                <a:ea typeface="SimSun" panose="02010600030101010101" pitchFamily="2" charset="-122"/>
                <a:cs typeface="Arial" panose="020B0604020202020204" pitchFamily="34" charset="0"/>
              </a:rPr>
              <a:t>Regina</a:t>
            </a:r>
            <a:r>
              <a:rPr lang="pt" dirty="0">
                <a:latin typeface="Calibri" panose="020F0502020204030204" pitchFamily="34" charset="0"/>
                <a:ea typeface="SimSun" panose="02010600030101010101" pitchFamily="2" charset="-122"/>
                <a:cs typeface="Arial" panose="020B0604020202020204" pitchFamily="34" charset="0"/>
              </a:rPr>
              <a:t> que ela não receberá haloperidol, e </a:t>
            </a:r>
            <a:r>
              <a:rPr lang="pt-BR" dirty="0">
                <a:latin typeface="Calibri" panose="020F0502020204030204" pitchFamily="34" charset="0"/>
                <a:ea typeface="SimSun" panose="02010600030101010101" pitchFamily="2" charset="-122"/>
                <a:cs typeface="Arial" panose="020B0604020202020204" pitchFamily="34" charset="0"/>
              </a:rPr>
              <a:t>Regina</a:t>
            </a:r>
            <a:r>
              <a:rPr lang="pt" dirty="0">
                <a:latin typeface="Calibri" panose="020F0502020204030204" pitchFamily="34" charset="0"/>
                <a:ea typeface="SimSun" panose="02010600030101010101" pitchFamily="2" charset="-122"/>
                <a:cs typeface="Arial" panose="020B0604020202020204" pitchFamily="34" charset="0"/>
              </a:rPr>
              <a:t> começa a se acalmar. Ao longo da semana, </a:t>
            </a:r>
            <a:r>
              <a:rPr lang="pt-BR" dirty="0">
                <a:latin typeface="Calibri" panose="020F0502020204030204" pitchFamily="34" charset="0"/>
                <a:ea typeface="SimSun" panose="02010600030101010101" pitchFamily="2" charset="-122"/>
                <a:cs typeface="Arial" panose="020B0604020202020204" pitchFamily="34" charset="0"/>
              </a:rPr>
              <a:t>Regina</a:t>
            </a:r>
            <a:r>
              <a:rPr lang="pt" dirty="0">
                <a:latin typeface="Calibri" panose="020F0502020204030204" pitchFamily="34" charset="0"/>
                <a:ea typeface="SimSun" panose="02010600030101010101" pitchFamily="2" charset="-122"/>
                <a:cs typeface="Arial" panose="020B0604020202020204" pitchFamily="34" charset="0"/>
              </a:rPr>
              <a:t> trabalha com a mãe, a enfermeira e um médico para desenvolver um plano de tratamento e recuperação. Ela é informada sobre as diferentes opções de tratamento, incluindo benefícios e efeitos negativos, e seu consentimento é solicitado.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pt" dirty="0">
                <a:latin typeface="Calibri" panose="020F0502020204030204" pitchFamily="34" charset="0"/>
                <a:ea typeface="SimSun" panose="02010600030101010101" pitchFamily="2" charset="-122"/>
                <a:cs typeface="Arial" panose="020B0604020202020204" pitchFamily="34" charset="0"/>
              </a:rPr>
              <a:t>Além disso, após consultar pessoas de sua escolha – incluindo sua mãe , o médico e a enfermeira – </a:t>
            </a:r>
            <a:r>
              <a:rPr lang="pt-BR" dirty="0">
                <a:latin typeface="Calibri" panose="020F0502020204030204" pitchFamily="34" charset="0"/>
                <a:ea typeface="SimSun" panose="02010600030101010101" pitchFamily="2" charset="-122"/>
                <a:cs typeface="Arial" panose="020B0604020202020204" pitchFamily="34" charset="0"/>
              </a:rPr>
              <a:t>Regina</a:t>
            </a:r>
            <a:r>
              <a:rPr lang="pt" dirty="0">
                <a:latin typeface="Calibri" panose="020F0502020204030204" pitchFamily="34" charset="0"/>
                <a:ea typeface="SimSun" panose="02010600030101010101" pitchFamily="2" charset="-122"/>
                <a:cs typeface="Arial" panose="020B0604020202020204" pitchFamily="34" charset="0"/>
              </a:rPr>
              <a:t> desenvolve um plano antecipado para que a equipe saiba que nunca deve lhe dar haloperidol e também para que conheçam suas preferências de tratamento. No plano, ela indica sua mãe para ser contatada em caso de emergência para apoiá-la, se desejar, na comunicação de seus desejos durante situações de crise. A equipe pergunta a </a:t>
            </a:r>
            <a:r>
              <a:rPr lang="pt-BR" dirty="0">
                <a:latin typeface="Calibri" panose="020F0502020204030204" pitchFamily="34" charset="0"/>
                <a:ea typeface="SimSun" panose="02010600030101010101" pitchFamily="2" charset="-122"/>
                <a:cs typeface="Arial" panose="020B0604020202020204" pitchFamily="34" charset="0"/>
              </a:rPr>
              <a:t>Regina</a:t>
            </a:r>
            <a:r>
              <a:rPr lang="pt" dirty="0">
                <a:latin typeface="Calibri" panose="020F0502020204030204" pitchFamily="34" charset="0"/>
                <a:ea typeface="SimSun" panose="02010600030101010101" pitchFamily="2" charset="-122"/>
                <a:cs typeface="Arial" panose="020B0604020202020204" pitchFamily="34" charset="0"/>
              </a:rPr>
              <a:t> se seria útil para ela permanecer no serviço por alguns dias para iniciar seu tratamento, com o que ela concorda. Após três dias, ela se sente muito melhor e recebe alta.</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pt" dirty="0">
                <a:latin typeface="Calibri" panose="020F0502020204030204" pitchFamily="34" charset="0"/>
                <a:ea typeface="SimSun" panose="02010600030101010101" pitchFamily="2" charset="-122"/>
                <a:cs typeface="Arial" panose="020B0604020202020204" pitchFamily="34" charset="0"/>
              </a:rPr>
              <a:t>Desde então, </a:t>
            </a:r>
            <a:r>
              <a:rPr lang="pt-BR" dirty="0">
                <a:latin typeface="Calibri" panose="020F0502020204030204" pitchFamily="34" charset="0"/>
                <a:ea typeface="SimSun" panose="02010600030101010101" pitchFamily="2" charset="-122"/>
                <a:cs typeface="Arial" panose="020B0604020202020204" pitchFamily="34" charset="0"/>
              </a:rPr>
              <a:t>Regina</a:t>
            </a:r>
            <a:r>
              <a:rPr lang="pt" dirty="0">
                <a:latin typeface="Calibri" panose="020F0502020204030204" pitchFamily="34" charset="0"/>
                <a:ea typeface="SimSun" panose="02010600030101010101" pitchFamily="2" charset="-122"/>
                <a:cs typeface="Arial" panose="020B0604020202020204" pitchFamily="34" charset="0"/>
              </a:rPr>
              <a:t> se juntou a um grupo de apoio que se reúne quinzenalmente em seu bairro . Nessas reuniões, ela compartilha seus conhecimentos e experiências com outros membros do grupo e recebe apoio emocional e prático de outros membros. Ela também combinou de se reunir com seu chefe e outros colegas próximos para discutir o que aconteceu e quais ações podem ser tomadas por eles para apoiá-la no futuro, caso surja outra crise.</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61</a:t>
            </a:fld>
            <a:endParaRPr lang="en-GB"/>
          </a:p>
        </p:txBody>
      </p:sp>
    </p:spTree>
    <p:extLst>
      <p:ext uri="{BB962C8B-B14F-4D97-AF65-F5344CB8AC3E}">
        <p14:creationId xmlns:p14="http://schemas.microsoft.com/office/powerpoint/2010/main" val="3340556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14338"/>
            <a:ext cx="5092700" cy="2865437"/>
          </a:xfrm>
        </p:spPr>
      </p:sp>
      <p:sp>
        <p:nvSpPr>
          <p:cNvPr id="3" name="Notes Placeholder 2"/>
          <p:cNvSpPr>
            <a:spLocks noGrp="1"/>
          </p:cNvSpPr>
          <p:nvPr>
            <p:ph type="body" idx="1"/>
          </p:nvPr>
        </p:nvSpPr>
        <p:spPr>
          <a:xfrm>
            <a:off x="680084" y="3279726"/>
            <a:ext cx="5447030" cy="6162429"/>
          </a:xfrm>
        </p:spPr>
        <p:txBody>
          <a:bodyPr/>
          <a:lstStyle/>
          <a:p>
            <a:pPr>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as seguintes perguntas aos participantes: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spcAft>
                <a:spcPts val="601"/>
              </a:spcAft>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Quais foram os aspectos positivos deste caso?</a:t>
            </a:r>
            <a:endParaRPr lang="en-CH" sz="800" dirty="0">
              <a:ea typeface="SimSun" panose="02010600030101010101" pitchFamily="2" charset="-122"/>
              <a:cs typeface="Arial" panose="020B0604020202020204" pitchFamily="34" charset="0"/>
            </a:endParaRPr>
          </a:p>
          <a:p>
            <a:pPr marL="171707" indent="-171707">
              <a:spcAft>
                <a:spcPts val="601"/>
              </a:spcAft>
              <a:buFont typeface="Symbol" panose="05050102010706020507" pitchFamily="18" charset="2"/>
              <a:buChar char=""/>
            </a:pPr>
            <a:r>
              <a:rPr lang="pt-BR" b="1" dirty="0">
                <a:latin typeface="Calibri" panose="020F0502020204030204" pitchFamily="34" charset="0"/>
                <a:ea typeface="SimSun" panose="02010600030101010101" pitchFamily="2" charset="-122"/>
                <a:cs typeface="Arial" panose="020B0604020202020204" pitchFamily="34" charset="0"/>
              </a:rPr>
              <a:t>Como foi respeitado o direito de Regina à capacidade legal?</a:t>
            </a:r>
            <a:endParaRPr lang="en-CH" sz="800" dirty="0">
              <a:ea typeface="SimSun" panose="02010600030101010101" pitchFamily="2" charset="-122"/>
              <a:cs typeface="Arial" panose="020B0604020202020204" pitchFamily="34" charset="0"/>
            </a:endParaRPr>
          </a:p>
          <a:p>
            <a:pPr algn="just"/>
            <a:r>
              <a:rPr lang="pt" dirty="0">
                <a:solidFill>
                  <a:srgbClr val="4F81BD"/>
                </a:solidFill>
              </a:rPr>
              <a:t>Muitas ações foram tomadas neste caso para promover o direito de </a:t>
            </a:r>
            <a:r>
              <a:rPr lang="pt-BR" dirty="0">
                <a:solidFill>
                  <a:srgbClr val="4F81BD"/>
                </a:solidFill>
              </a:rPr>
              <a:t>Regina</a:t>
            </a:r>
            <a:r>
              <a:rPr lang="pt" dirty="0">
                <a:solidFill>
                  <a:srgbClr val="4F81BD"/>
                </a:solidFill>
              </a:rPr>
              <a:t> à </a:t>
            </a:r>
            <a:r>
              <a:rPr lang="pt-BR" dirty="0">
                <a:solidFill>
                  <a:srgbClr val="4F81BD"/>
                </a:solidFill>
              </a:rPr>
              <a:t>capacidade legal</a:t>
            </a:r>
            <a:r>
              <a:rPr lang="pt" dirty="0">
                <a:solidFill>
                  <a:srgbClr val="4F81BD"/>
                </a:solidFill>
              </a:rPr>
              <a:t>, o que resultou em benefícios para todos os envolvidos:</a:t>
            </a:r>
            <a:endParaRPr lang="pt-BR" dirty="0">
              <a:solidFill>
                <a:srgbClr val="4F81BD"/>
              </a:solidFill>
            </a:endParaRPr>
          </a:p>
          <a:p>
            <a:pPr marL="171707" indent="-171707">
              <a:buFont typeface="Symbol" panose="05050102010706020507" pitchFamily="18" charset="2"/>
              <a:buChar char=""/>
            </a:pPr>
            <a:r>
              <a:rPr lang="pt-BR" dirty="0">
                <a:solidFill>
                  <a:srgbClr val="4F81BD"/>
                </a:solidFill>
              </a:rPr>
              <a:t>Regina foi guiada para uma sala silenciosa para acalmá-la e não foi contida. </a:t>
            </a:r>
          </a:p>
          <a:p>
            <a:pPr marL="171707" indent="-171707">
              <a:buFont typeface="Symbol" panose="05050102010706020507" pitchFamily="18" charset="2"/>
              <a:buChar char=""/>
            </a:pPr>
            <a:r>
              <a:rPr lang="pt-BR" dirty="0">
                <a:solidFill>
                  <a:srgbClr val="4F81BD"/>
                </a:solidFill>
              </a:rPr>
              <a:t>Seu desejo de não receber haloperidol foi respeitado, o que ajudou a construir confiança com a equipe. </a:t>
            </a:r>
          </a:p>
          <a:p>
            <a:pPr marL="171707" indent="-171707">
              <a:buFont typeface="Symbol" panose="05050102010706020507" pitchFamily="18" charset="2"/>
              <a:buChar char=""/>
            </a:pPr>
            <a:r>
              <a:rPr lang="pt-BR" dirty="0">
                <a:solidFill>
                  <a:srgbClr val="4F81BD"/>
                </a:solidFill>
              </a:rPr>
              <a:t>Ela se sentiu ouvida e respeitada. Isso teve um impacto positivo em sua sensação de bem-estar. </a:t>
            </a:r>
          </a:p>
          <a:p>
            <a:pPr marL="171707" indent="-171707">
              <a:buFont typeface="Symbol" panose="05050102010706020507" pitchFamily="18" charset="2"/>
              <a:buChar char=""/>
            </a:pPr>
            <a:r>
              <a:rPr lang="pt-BR" dirty="0">
                <a:solidFill>
                  <a:srgbClr val="4F81BD"/>
                </a:solidFill>
              </a:rPr>
              <a:t>A equipe fez um esforço para tentar entender o que estava acontecendo com Regina antes de fazer julgamentos precipitados, o que permitiu que eles compreendessem que o medo de receber um determinado medicamento estava contribuindo significativamente para sua agitação. </a:t>
            </a:r>
          </a:p>
          <a:p>
            <a:pPr marL="171707" indent="-171707">
              <a:buFont typeface="Symbol" panose="05050102010706020507" pitchFamily="18" charset="2"/>
              <a:buChar char=""/>
            </a:pPr>
            <a:r>
              <a:rPr lang="pt-BR" dirty="0">
                <a:solidFill>
                  <a:srgbClr val="4F81BD"/>
                </a:solidFill>
              </a:rPr>
              <a:t>Com o acordo de Regina, a equipe entrou em contato com sua mãe, que conseguiu ajudar outras pessoas a entenderem a visão de Regina sobre a medicação e apoiá-la na tomada de decisão sobre o tratamento dela. </a:t>
            </a:r>
          </a:p>
          <a:p>
            <a:pPr marL="171707" indent="-171707">
              <a:buFont typeface="Symbol" panose="05050102010706020507" pitchFamily="18" charset="2"/>
              <a:buChar char=""/>
            </a:pPr>
            <a:r>
              <a:rPr lang="pt-BR" dirty="0">
                <a:solidFill>
                  <a:srgbClr val="4F81BD"/>
                </a:solidFill>
              </a:rPr>
              <a:t>Regina teve a oportunidade de desenvolver seu próprio plano de tratamento e recuperação com pessoas de sua escolha. </a:t>
            </a:r>
          </a:p>
          <a:p>
            <a:pPr marL="171707" indent="-171707">
              <a:buFont typeface="Symbol" panose="05050102010706020507" pitchFamily="18" charset="2"/>
              <a:buChar char=""/>
            </a:pPr>
            <a:r>
              <a:rPr lang="pt-BR" dirty="0">
                <a:solidFill>
                  <a:srgbClr val="4F81BD"/>
                </a:solidFill>
              </a:rPr>
              <a:t>Regina foi informada sobre as diferentes opções e os efeitos colaterais do tratamento. </a:t>
            </a:r>
          </a:p>
          <a:p>
            <a:pPr marL="171707" indent="-171707">
              <a:buFont typeface="Symbol" panose="05050102010706020507" pitchFamily="18" charset="2"/>
              <a:buChar char=""/>
            </a:pPr>
            <a:r>
              <a:rPr lang="pt-BR" dirty="0">
                <a:solidFill>
                  <a:srgbClr val="4F81BD"/>
                </a:solidFill>
              </a:rPr>
              <a:t>Foi solicitado o seu consentimento informado para o tratamento. </a:t>
            </a:r>
          </a:p>
          <a:p>
            <a:pPr marL="171707" indent="-171707">
              <a:buFont typeface="Symbol" panose="05050102010706020507" pitchFamily="18" charset="2"/>
              <a:buChar char=""/>
            </a:pPr>
            <a:r>
              <a:rPr lang="pt-BR" dirty="0">
                <a:solidFill>
                  <a:srgbClr val="4F81BD"/>
                </a:solidFill>
              </a:rPr>
              <a:t>Um planejamento antecipado foi desenvolvido para garantir que Regina não recebesse tratamento (haloperidol) que pudesse causar danos a ela, e para que a equipe conhecesse suas preferências de tratamento no futuro. </a:t>
            </a:r>
          </a:p>
          <a:p>
            <a:pPr marL="171707" indent="-171707">
              <a:buFont typeface="Symbol" panose="05050102010706020507" pitchFamily="18" charset="2"/>
              <a:buChar char=""/>
            </a:pPr>
            <a:r>
              <a:rPr lang="pt-BR" dirty="0">
                <a:solidFill>
                  <a:srgbClr val="4F81BD"/>
                </a:solidFill>
              </a:rPr>
              <a:t>Ela não foi forçada a permanecer no serviço contra sua vontade, mas foi perguntada se isso seria útil. </a:t>
            </a:r>
            <a:endParaRPr lang="en-CH" sz="800" dirty="0">
              <a:ea typeface="SimSun" panose="02010600030101010101" pitchFamily="2" charset="-122"/>
              <a:cs typeface="Arial" panose="020B0604020202020204" pitchFamily="34" charset="0"/>
            </a:endParaRPr>
          </a:p>
          <a:p>
            <a:pPr>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Os participantes podem perguntar sobre planejamento antecipado, já que ele é mencionado no cenário </a:t>
            </a: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 Explique que o planejamento antecipado é abordado em detalhes na apresentação a seguir.</a:t>
            </a:r>
            <a:endParaRPr lang="en-CH" sz="8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62</a:t>
            </a:fld>
            <a:endParaRPr lang="en-GB"/>
          </a:p>
        </p:txBody>
      </p:sp>
    </p:spTree>
    <p:extLst>
      <p:ext uri="{BB962C8B-B14F-4D97-AF65-F5344CB8AC3E}">
        <p14:creationId xmlns:p14="http://schemas.microsoft.com/office/powerpoint/2010/main" val="1968573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084" y="3322650"/>
            <a:ext cx="5447030" cy="6119505"/>
          </a:xfrm>
        </p:spPr>
        <p:txBody>
          <a:bodyPr/>
          <a:lstStyle/>
          <a:p>
            <a:pPr>
              <a:lnSpc>
                <a:spcPct val="115000"/>
              </a:lnSpc>
              <a:spcAft>
                <a:spcPts val="401"/>
              </a:spcAft>
            </a:pPr>
            <a:r>
              <a:rPr lang="pt" b="1" dirty="0">
                <a:latin typeface="Calibri" panose="020F0502020204030204" pitchFamily="34" charset="0"/>
                <a:ea typeface="SimSun" panose="02010600030101010101" pitchFamily="2" charset="-122"/>
                <a:cs typeface="Arial" panose="020B0604020202020204" pitchFamily="34" charset="0"/>
              </a:rPr>
              <a:t>A história </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está insatisfeita com sua atual situação de moradia com a avó e deseja se mudar. Ela tem 33 anos e tem um namorado com quem espera se casar no futuro. Uma vez casada, ela gostaria de morar com a família dele. No passado, a avó de </a:t>
            </a: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a ignorou.</a:t>
            </a:r>
            <a:r>
              <a:rPr lang="pt" b="1"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opiniões e tomou decisões por ela. Sua avó não acredita que pessoas com deficiência intelectual, incluindo </a:t>
            </a: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 devam se casar.</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sente que a avó é superprotetora. Ela se sente em conflito porque gostaria de ter mais independência e fazer suas próprias escolhas sobre o casamento, mas também quer manter um relacionamento positivo com a avó.</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pt" dirty="0">
                <a:latin typeface="Calibri" panose="020F0502020204030204" pitchFamily="34" charset="0"/>
                <a:ea typeface="SimSun" panose="02010600030101010101" pitchFamily="2" charset="-122"/>
                <a:cs typeface="Arial" panose="020B0604020202020204" pitchFamily="34" charset="0"/>
              </a:rPr>
              <a:t>Ela tem uma assistente social, Rosa, em quem confia e que escolheu buscar apoio para tomar decisões. </a:t>
            </a: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compartilha com Rosa sua infelicidade com o desentendimento que está tendo com a avó e seu desejo de se casar.</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pt" dirty="0">
                <a:latin typeface="Calibri" panose="020F0502020204030204" pitchFamily="34" charset="0"/>
                <a:ea typeface="SimSun" panose="02010600030101010101" pitchFamily="2" charset="-122"/>
                <a:cs typeface="Arial" panose="020B0604020202020204" pitchFamily="34" charset="0"/>
              </a:rPr>
              <a:t>Elas discutem as possibilidades de se mudarem depois do casamento. Também discutem opções para melhorar o relacionamento de </a:t>
            </a: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com a avó, para que ela se sinta mais confiante e independente. Rosa e </a:t>
            </a: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discutem se ela gostaria de marcar um encontro com a avó para discutir seu desejo de se casar e se mudar. Elas também discutem um plano para marcar um encontro com a avó e os pais do namorado.</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não tinha certeza de quando gostaria de agendar essas conversas. Após a conversa, </a:t>
            </a:r>
            <a:r>
              <a:rPr lang="pt-BR" dirty="0">
                <a:latin typeface="Calibri" panose="020F0502020204030204" pitchFamily="34" charset="0"/>
                <a:ea typeface="SimSun" panose="02010600030101010101" pitchFamily="2" charset="-122"/>
                <a:cs typeface="Arial" panose="020B0604020202020204" pitchFamily="34" charset="0"/>
              </a:rPr>
              <a:t>Zaira</a:t>
            </a:r>
            <a:r>
              <a:rPr lang="pt" dirty="0">
                <a:latin typeface="Calibri" panose="020F0502020204030204" pitchFamily="34" charset="0"/>
                <a:ea typeface="SimSun" panose="02010600030101010101" pitchFamily="2" charset="-122"/>
                <a:cs typeface="Arial" panose="020B0604020202020204" pitchFamily="34" charset="0"/>
              </a:rPr>
              <a:t> decidiu discutir o assunto com Rosa na próxima semana.</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63</a:t>
            </a:fld>
            <a:endParaRPr lang="en-GB"/>
          </a:p>
        </p:txBody>
      </p:sp>
    </p:spTree>
    <p:extLst>
      <p:ext uri="{BB962C8B-B14F-4D97-AF65-F5344CB8AC3E}">
        <p14:creationId xmlns:p14="http://schemas.microsoft.com/office/powerpoint/2010/main" val="1786282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as seguintes perguntas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Quais foram os aspectos positivos deste caso?</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BR" b="1" dirty="0">
                <a:latin typeface="Calibri" panose="020F0502020204030204" pitchFamily="34" charset="0"/>
                <a:ea typeface="SimSun" panose="02010600030101010101" pitchFamily="2" charset="-122"/>
                <a:cs typeface="Arial" panose="020B0604020202020204" pitchFamily="34" charset="0"/>
              </a:rPr>
              <a:t>Como foi respeitado o direito de Zaira à capacidade legal?</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pt" dirty="0">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As respostas possíveis podem incluir:</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Rosa não diz a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Zaira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o que fazer; em vez disso, Rosa escuta e está atenta.</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Rosa conseguiu discutir e oferecer apoio a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Zaira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Zaira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teve a oportunidade de discutir as possibilidades de mudança.</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Zaira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tem a oportunidade de aproveitar o tempo necessário para se tornar confiante em sua decisão.</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64</a:t>
            </a:fld>
            <a:endParaRPr lang="en-GB"/>
          </a:p>
        </p:txBody>
      </p:sp>
    </p:spTree>
    <p:extLst>
      <p:ext uri="{BB962C8B-B14F-4D97-AF65-F5344CB8AC3E}">
        <p14:creationId xmlns:p14="http://schemas.microsoft.com/office/powerpoint/2010/main" val="3180438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b="1" dirty="0">
                <a:latin typeface="Calibri" panose="020F0502020204030204" pitchFamily="34" charset="0"/>
                <a:ea typeface="SimSun" panose="02010600030101010101" pitchFamily="2" charset="-122"/>
                <a:cs typeface="Arial" panose="020B0604020202020204" pitchFamily="34" charset="0"/>
              </a:rPr>
              <a:t>A história de </a:t>
            </a:r>
            <a:r>
              <a:rPr lang="pt-BR" b="1" dirty="0">
                <a:latin typeface="Calibri" panose="020F0502020204030204" pitchFamily="34" charset="0"/>
                <a:ea typeface="SimSun" panose="02010600030101010101" pitchFamily="2" charset="-122"/>
                <a:cs typeface="Arial" panose="020B0604020202020204" pitchFamily="34" charset="0"/>
              </a:rPr>
              <a:t>Samuel</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BR" dirty="0">
                <a:latin typeface="Calibri" panose="020F0502020204030204" pitchFamily="34" charset="0"/>
                <a:ea typeface="SimSun" panose="02010600030101010101" pitchFamily="2" charset="-122"/>
                <a:cs typeface="Arial" panose="020B0604020202020204" pitchFamily="34" charset="0"/>
              </a:rPr>
              <a:t>Samuel tem 68 anos e foi diagnosticado com demência há vários anos. Ao chegar à casa de assistência, ele não sentiu que suas escolhas eram respeitadas. Ele sentiu que alguns dos funcionários o obrigavam a fazer coisas que ele não queria, e também muitas vezes o apressavam a tomar decisões rápidas durante o dia. Após vários meses, Samuel conversou com a gerência para fazer uma reclamação. Desde então, outro membro da equipe, Fábio, apoia Samuel no seu dia a dia. Quando Fábio visita Samuel todas as manhãs, ele lhe pergunta o que Samuel gostaria de fazer primeiro para começar o dia. Ele frequentemente não responde imediatamente, por isso Fábio lhe dá tempo para falar. Quando parece que Samuel está tendo dificuldades para ter ideias sobre o que fazer, Fábio oferece sugestões. Samuel tem então a oportunidade de escolher por si só o que ele gostaria de fazer primeiro</a:t>
            </a:r>
          </a:p>
          <a:p>
            <a:pPr>
              <a:lnSpc>
                <a:spcPct val="115000"/>
              </a:lnSpc>
              <a:spcAft>
                <a:spcPts val="1002"/>
              </a:spcAft>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65</a:t>
            </a:fld>
            <a:endParaRPr lang="en-GB"/>
          </a:p>
        </p:txBody>
      </p:sp>
    </p:spTree>
    <p:extLst>
      <p:ext uri="{BB962C8B-B14F-4D97-AF65-F5344CB8AC3E}">
        <p14:creationId xmlns:p14="http://schemas.microsoft.com/office/powerpoint/2010/main" val="3486911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Faça as seguintes perguntas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Quais foram os aspectos positivos deste caso?</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BR" b="1" dirty="0">
                <a:latin typeface="Calibri" panose="020F0502020204030204" pitchFamily="34" charset="0"/>
                <a:ea typeface="SimSun" panose="02010600030101010101" pitchFamily="2" charset="-122"/>
                <a:cs typeface="Arial" panose="020B0604020202020204" pitchFamily="34" charset="0"/>
              </a:rPr>
              <a:t>Como o direito de Samuel à capacidade legal foi respeitado por Fábio?</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As respostas possíveis podem incluir:</a:t>
            </a:r>
            <a:endParaRPr lang="pt-BR"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Samuel não é informado sobre o que fazer todos os dias. </a:t>
            </a:r>
          </a:p>
          <a:p>
            <a:pPr marL="343414" indent="-343414">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Fábio, seu assistente, ouve Samuel para conhecê-lo e conhecer suas preferências. </a:t>
            </a:r>
          </a:p>
          <a:p>
            <a:pPr marL="343414" indent="-343414">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Fábio não pressiona Samuel para tomar decisões. </a:t>
            </a:r>
          </a:p>
          <a:p>
            <a:pPr marL="343414" indent="-343414">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Quando Samuel não toma uma decisão de imediato, Fábio deixa passar um tempo antes de oferecer suas sugestões. </a:t>
            </a:r>
          </a:p>
          <a:p>
            <a:pPr marL="343414" indent="-343414">
              <a:lnSpc>
                <a:spcPct val="115000"/>
              </a:lnSpc>
              <a:buFont typeface="Symbol" panose="05050102010706020507" pitchFamily="18" charset="2"/>
              <a:buChar char=""/>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Mesmo nas pequenas decisões do dia a dia, Samuel tem a oportunidade de escolher como começar o dia. </a:t>
            </a:r>
          </a:p>
          <a:p>
            <a:pPr marL="343414" indent="-343414">
              <a:lnSpc>
                <a:spcPct val="115000"/>
              </a:lnSpc>
              <a:spcAft>
                <a:spcPts val="1002"/>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66</a:t>
            </a:fld>
            <a:endParaRPr lang="en-GB"/>
          </a:p>
        </p:txBody>
      </p:sp>
    </p:spTree>
    <p:extLst>
      <p:ext uri="{BB962C8B-B14F-4D97-AF65-F5344CB8AC3E}">
        <p14:creationId xmlns:p14="http://schemas.microsoft.com/office/powerpoint/2010/main" val="27147556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sz="900" b="1" i="1" dirty="0">
                <a:latin typeface="Helvetica" panose="020B0604020202020204" pitchFamily="34" charset="0"/>
                <a:ea typeface="SimSun" panose="02010600030101010101" pitchFamily="2" charset="-122"/>
                <a:cs typeface="Arial" panose="020B0604020202020204" pitchFamily="34" charset="0"/>
              </a:rPr>
              <a:t> </a:t>
            </a:r>
            <a:r>
              <a:rPr lang="pt" b="1" i="1" dirty="0">
                <a:latin typeface="Helvetica" panose="020B0604020202020204" pitchFamily="34" charset="0"/>
                <a:ea typeface="SimSun" panose="02010600030101010101" pitchFamily="2" charset="-122"/>
                <a:cs typeface="Arial" panose="020B0604020202020204" pitchFamily="34" charset="0"/>
              </a:rPr>
              <a:t>Apresentação: Planejamento antecipado (30 min.)</a:t>
            </a:r>
            <a:endParaRPr lang="en-US" dirty="0">
              <a:latin typeface="Helvetica" panose="020B060402020202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O planejamento antecipado é outra forma útil de suporte que ajuda a garantir que as preferências de uma pessoa sejam consideradas e respeitadas.</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O planejamento antecipado pode ser útil para todos, especialmente em momentos em que as pessoas podem ter dificuldades para tomar ou comunicar decisões.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O planejamento antecipado se refere ao processo de dar diretrizes sobre situações futuras em que as pessoas podem ter dificuldades em expressar sua vontade e preferências aos outros e quando gostariam que outros apoiassem ou tomassem medidas.</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67</a:t>
            </a:fld>
            <a:endParaRPr lang="en-GB"/>
          </a:p>
        </p:txBody>
      </p:sp>
    </p:spTree>
    <p:extLst>
      <p:ext uri="{BB962C8B-B14F-4D97-AF65-F5344CB8AC3E}">
        <p14:creationId xmlns:p14="http://schemas.microsoft.com/office/powerpoint/2010/main" val="873803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lgn="just">
              <a:lnSpc>
                <a:spcPct val="115000"/>
              </a:lnSpc>
              <a:spcAft>
                <a:spcPts val="601"/>
              </a:spcAft>
            </a:pPr>
            <a:r>
              <a:rPr lang="pt" dirty="0">
                <a:latin typeface="Calibri" panose="020F0502020204030204" pitchFamily="34" charset="0"/>
                <a:ea typeface="SimSun" panose="02010600030101010101" pitchFamily="2" charset="-122"/>
                <a:cs typeface="Calibri" panose="020F0502020204030204" pitchFamily="34" charset="0"/>
              </a:rPr>
              <a:t>O planejamento antecipado pode ter duas funções: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mj-lt"/>
              <a:buAutoNum type="arabicPeriod"/>
            </a:pPr>
            <a:r>
              <a:rPr lang="pt" dirty="0">
                <a:latin typeface="Calibri" panose="020F0502020204030204" pitchFamily="34" charset="0"/>
                <a:ea typeface="SimSun" panose="02010600030101010101" pitchFamily="2" charset="-122"/>
                <a:cs typeface="Calibri" panose="020F0502020204030204" pitchFamily="34" charset="0"/>
              </a:rPr>
              <a:t>Caso uma pessoa tenha dificuldade em expressar seus desejos, as pessoas que a apoiam e cuidam podem consultar o plano antecipado como ferramenta de comunicação e referência para descobrir seus desejos e preferências. Os apoiadores podem lembrar a pessoa do que foi discutido e do que foi descrito no plano antecipado.</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mj-lt"/>
              <a:buAutoNum type="arabicPeriod"/>
            </a:pPr>
            <a:r>
              <a:rPr lang="pt" dirty="0">
                <a:latin typeface="Calibri" panose="020F0502020204030204" pitchFamily="34" charset="0"/>
                <a:ea typeface="SimSun" panose="02010600030101010101" pitchFamily="2" charset="-122"/>
                <a:cs typeface="Calibri" panose="020F0502020204030204" pitchFamily="34" charset="0"/>
              </a:rPr>
              <a:t>Além disso, em alguns países, os planos antecipados também podem ser usados como um documento legal no qual a pessoa autoriza – ou recusa – certas ações a serem tomadas em uma situação específica no futuro.</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601"/>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343414" indent="-343414" algn="just">
              <a:lnSpc>
                <a:spcPct val="115000"/>
              </a:lnSpc>
              <a:spcAft>
                <a:spcPts val="6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Ao mesmo tempo, é importante estar ciente de que os planos antecipados não são um documento estático e imutável.</a:t>
            </a:r>
          </a:p>
          <a:p>
            <a:pPr marL="801300" lvl="1" indent="-343414" algn="just">
              <a:lnSpc>
                <a:spcPct val="115000"/>
              </a:lnSpc>
              <a:spcAft>
                <a:spcPts val="6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As opiniões, vontades e preferências das pessoas podem evoluir, e as pessoas podem mudar de ideia sobre as coisas.</a:t>
            </a:r>
          </a:p>
          <a:p>
            <a:pPr marL="801300" lvl="1" indent="-343414" algn="just">
              <a:lnSpc>
                <a:spcPct val="115000"/>
              </a:lnSpc>
              <a:spcAft>
                <a:spcPts val="6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apoiadores devem, portanto, interagir e consultar a pessoa regularmente para determinar se sua vontade e preferências mudaram e se ela concorda com as ações propostas.</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planos antecipados às vezes também são conhecidos como testamentos vitais ou diretivas antecipadas.</a:t>
            </a:r>
            <a:endParaRPr lang="en-CH">
              <a:latin typeface="Calibri" panose="020F0502020204030204" pitchFamily="34" charset="0"/>
              <a:ea typeface="SimSun" panose="02010600030101010101" pitchFamily="2" charset="-122"/>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68</a:t>
            </a:fld>
            <a:endParaRPr lang="en-GB"/>
          </a:p>
        </p:txBody>
      </p:sp>
    </p:spTree>
    <p:extLst>
      <p:ext uri="{BB962C8B-B14F-4D97-AF65-F5344CB8AC3E}">
        <p14:creationId xmlns:p14="http://schemas.microsoft.com/office/powerpoint/2010/main" val="15840659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 b="1" dirty="0">
                <a:latin typeface="Calibri" panose="020F0502020204030204" pitchFamily="34" charset="0"/>
                <a:ea typeface="SimSun" panose="02010600030101010101" pitchFamily="2" charset="-122"/>
                <a:cs typeface="Calibri" panose="020F0502020204030204" pitchFamily="34" charset="0"/>
              </a:rPr>
              <a:t>Conteúdo </a:t>
            </a:r>
            <a:r>
              <a:rPr lang="pt-BR" b="1" dirty="0">
                <a:latin typeface="Calibri" panose="020F0502020204030204" pitchFamily="34" charset="0"/>
                <a:ea typeface="SimSun" panose="02010600030101010101" pitchFamily="2" charset="-122"/>
                <a:cs typeface="Calibri" panose="020F0502020204030204" pitchFamily="34" charset="0"/>
              </a:rPr>
              <a:t>de planejamentos antecipados:</a:t>
            </a:r>
            <a:endParaRPr lang="en-US" dirty="0">
              <a:latin typeface="Calibri" panose="020F0502020204030204" pitchFamily="34" charset="0"/>
              <a:ea typeface="SimSun" panose="02010600030101010101" pitchFamily="2" charset="-122"/>
              <a:cs typeface="Calibri" panose="020F0502020204030204" pitchFamily="34" charset="0"/>
            </a:endParaRPr>
          </a:p>
          <a:p>
            <a:pPr marL="343414"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Um plano antecipado é um documento escrito que especifica as escolhas futuras. Isso pode incluir</a:t>
            </a:r>
          </a:p>
          <a:p>
            <a:pPr marL="801300" lvl="1"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uma descrição do suporte desejado,</a:t>
            </a:r>
          </a:p>
          <a:p>
            <a:pPr marL="801300" lvl="1"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apoiadores e/ou defensores designados,</a:t>
            </a:r>
          </a:p>
          <a:p>
            <a:pPr marL="801300" lvl="1"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opções de recuperação, tratamentos</a:t>
            </a:r>
          </a:p>
          <a:p>
            <a:pPr marL="801300" lvl="1"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e local de cuidado ou descanso (incluindo a opção de receber apoio na própria casa), bem como diretrizes relativas à vida cotidiana e obrigações (filhos, contas, animais de estimação, etc.).</a:t>
            </a:r>
          </a:p>
          <a:p>
            <a:pPr marL="343414" indent="-343414">
              <a:lnSpc>
                <a:spcPct val="115000"/>
              </a:lnSpc>
              <a:buFont typeface="Symbol" panose="05050102010706020507" pitchFamily="18" charset="2"/>
              <a:buChar char=""/>
              <a:tabLst>
                <a:tab pos="457886" algn="l"/>
              </a:tabLst>
            </a:pPr>
            <a:endParaRPr lang="en-US" dirty="0">
              <a:latin typeface="Calibri" panose="020F0502020204030204" pitchFamily="34" charset="0"/>
              <a:ea typeface="SimSun" panose="02010600030101010101" pitchFamily="2" charset="-122"/>
              <a:cs typeface="Calibri" panose="020F0502020204030204" pitchFamily="34" charset="0"/>
            </a:endParaRPr>
          </a:p>
          <a:p>
            <a:pPr marL="343414"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Para decisões relacionadas à saúde, as pessoas geralmente podem especificar se recusariam determinadas opções de apoio, cuidado ou tratamento. Às vezes, também podem especificar quais apoios, tratamentos e opções de cuidado estariam dispostas a aceitar.</a:t>
            </a:r>
          </a:p>
          <a:p>
            <a:pPr marL="343414" indent="-343414">
              <a:lnSpc>
                <a:spcPct val="115000"/>
              </a:lnSpc>
              <a:buFont typeface="Symbol" panose="05050102010706020507" pitchFamily="18" charset="2"/>
              <a:buChar char=""/>
              <a:tabLst>
                <a:tab pos="457886" algn="l"/>
              </a:tabLst>
            </a:pP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Se o plano antecipado for concebido como um documento legal, deverá declarar</a:t>
            </a:r>
          </a:p>
          <a:p>
            <a:pPr marL="801300" lvl="1"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em que situação entra em vigor</a:t>
            </a:r>
          </a:p>
          <a:p>
            <a:pPr marL="801300" lvl="1" indent="-343414">
              <a:lnSpc>
                <a:spcPct val="115000"/>
              </a:lnSpc>
              <a:buFont typeface="Symbol" panose="05050102010706020507" pitchFamily="18" charset="2"/>
              <a:buChar char=""/>
              <a:tabLst>
                <a:tab pos="457886" algn="l"/>
              </a:tabLst>
            </a:pPr>
            <a:r>
              <a:rPr lang="pt" dirty="0">
                <a:latin typeface="Calibri" panose="020F0502020204030204" pitchFamily="34" charset="0"/>
                <a:ea typeface="SimSun" panose="02010600030101010101" pitchFamily="2" charset="-122"/>
                <a:cs typeface="Calibri" panose="020F0502020204030204" pitchFamily="34" charset="0"/>
              </a:rPr>
              <a:t>e em que situação deixa de ter efeito.</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69</a:t>
            </a:fld>
            <a:endParaRPr lang="en-GB"/>
          </a:p>
        </p:txBody>
      </p:sp>
    </p:spTree>
    <p:extLst>
      <p:ext uri="{BB962C8B-B14F-4D97-AF65-F5344CB8AC3E}">
        <p14:creationId xmlns:p14="http://schemas.microsoft.com/office/powerpoint/2010/main" val="387543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Tema</a:t>
            </a:r>
            <a:r>
              <a:rPr lang="pt" dirty="0" err="1"/>
              <a:t>s</a:t>
            </a:r>
            <a:r>
              <a:rPr lang="pt" dirty="0"/>
              <a:t> abordados neste módulo:</a:t>
            </a:r>
          </a:p>
          <a:p>
            <a:endParaRPr lang="en-US" dirty="0"/>
          </a:p>
          <a:p>
            <a:r>
              <a:rPr lang="pt-BR" b="1" dirty="0"/>
              <a:t>Tema</a:t>
            </a:r>
            <a:r>
              <a:rPr lang="pt" b="1" dirty="0"/>
              <a:t> 1: </a:t>
            </a:r>
            <a:r>
              <a:rPr lang="pt" dirty="0"/>
              <a:t>Compreendendo o direito à </a:t>
            </a:r>
            <a:r>
              <a:rPr lang="pt-BR" dirty="0"/>
              <a:t>capacidade legal  </a:t>
            </a:r>
            <a:r>
              <a:rPr lang="pt" dirty="0"/>
              <a:t> (2 horas e 30 minutos)</a:t>
            </a:r>
          </a:p>
          <a:p>
            <a:r>
              <a:rPr lang="pt-BR" b="1" dirty="0"/>
              <a:t>Tema</a:t>
            </a:r>
            <a:r>
              <a:rPr lang="pt" b="1" dirty="0"/>
              <a:t> 2 </a:t>
            </a:r>
            <a:r>
              <a:rPr lang="pt" dirty="0"/>
              <a:t>: </a:t>
            </a:r>
            <a:r>
              <a:rPr lang="pt-BR" dirty="0"/>
              <a:t>Tomada de decisão apoiada</a:t>
            </a:r>
            <a:r>
              <a:rPr lang="pt" dirty="0"/>
              <a:t>e planeamento antecipado (3 horas e 15 minutos)</a:t>
            </a:r>
          </a:p>
          <a:p>
            <a:r>
              <a:rPr lang="pt-BR" b="1" dirty="0"/>
              <a:t>Tema</a:t>
            </a:r>
            <a:r>
              <a:rPr lang="pt" b="1" dirty="0"/>
              <a:t> 3: </a:t>
            </a:r>
            <a:r>
              <a:rPr lang="pt" dirty="0"/>
              <a:t>Consentimento informado e planos de tratamento e recuperação conduzidos pela pessoa (45 minutos)</a:t>
            </a:r>
          </a:p>
          <a:p>
            <a:r>
              <a:rPr lang="pt-BR" b="1" dirty="0"/>
              <a:t>Tema</a:t>
            </a:r>
            <a:r>
              <a:rPr lang="pt" b="1" dirty="0"/>
              <a:t> 4: </a:t>
            </a:r>
            <a:r>
              <a:rPr lang="pt" dirty="0"/>
              <a:t>Evitando </a:t>
            </a:r>
            <a:r>
              <a:rPr lang="pt-BR" dirty="0"/>
              <a:t>internação</a:t>
            </a:r>
            <a:r>
              <a:rPr lang="pt" dirty="0"/>
              <a:t> e tratamento involuntários em serviços de saúde mental e sociais (3 horas e 15 minutos)</a:t>
            </a:r>
          </a:p>
          <a:p>
            <a:endParaRPr lang="en-US" dirty="0"/>
          </a:p>
          <a:p>
            <a:r>
              <a:rPr lang="pt" b="1" dirty="0">
                <a:solidFill>
                  <a:srgbClr val="4F81BD"/>
                </a:solidFill>
                <a:ea typeface="SimSun" panose="02010600030101010101" pitchFamily="2" charset="-122"/>
                <a:cs typeface="Arial" panose="020B0604020202020204" pitchFamily="34" charset="0"/>
              </a:rPr>
              <a:t>Para a lista completa de referências incluídas nas páginas de notas destes slides, consulte o Módulo correspondente.</a:t>
            </a:r>
          </a:p>
          <a:p>
            <a:endParaRPr lang="en-GB"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a:t>
            </a:fld>
            <a:endParaRPr lang="en-GB"/>
          </a:p>
        </p:txBody>
      </p:sp>
    </p:spTree>
    <p:extLst>
      <p:ext uri="{BB962C8B-B14F-4D97-AF65-F5344CB8AC3E}">
        <p14:creationId xmlns:p14="http://schemas.microsoft.com/office/powerpoint/2010/main" val="2807257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Em algumas comunidades e culturas, as pessoas podem não ter uma tradição de escrever documentos (como testamentos, contratos, etc.), e outras formas de apoio – como redes de apoio – podem ser mais apropriadas.</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No entanto, isso não impede que as pessoas expressem seus desejos oralmente para seus familiares, amigos, cuidadores e outras pessoas relevantes.</a:t>
            </a:r>
          </a:p>
          <a:p>
            <a:pPr marL="171707" indent="-171707" algn="just">
              <a:lnSpc>
                <a:spcPct val="115000"/>
              </a:lnSpc>
              <a:buFont typeface="Arial" panose="020B0604020202020204" pitchFamily="34" charset="0"/>
              <a:buChar char="•"/>
            </a:pP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Além disso, algumas pessoas podem </a:t>
            </a:r>
            <a:r>
              <a:rPr lang="pt" i="1" dirty="0">
                <a:latin typeface="Calibri" panose="020F0502020204030204" pitchFamily="34" charset="0"/>
                <a:ea typeface="SimSun" panose="02010600030101010101" pitchFamily="2" charset="-122"/>
                <a:cs typeface="Arial" panose="020B0604020202020204" pitchFamily="34" charset="0"/>
              </a:rPr>
              <a:t>querer </a:t>
            </a:r>
            <a:r>
              <a:rPr lang="pt" dirty="0">
                <a:latin typeface="Calibri" panose="020F0502020204030204" pitchFamily="34" charset="0"/>
                <a:ea typeface="SimSun" panose="02010600030101010101" pitchFamily="2" charset="-122"/>
                <a:cs typeface="Arial" panose="020B0604020202020204" pitchFamily="34" charset="0"/>
              </a:rPr>
              <a:t>delegar escolhas e controle a outras pessoas em quem confiam em determinados momentos.</a:t>
            </a:r>
          </a:p>
          <a:p>
            <a:pPr marL="171707" indent="-171707">
              <a:spcAft>
                <a:spcPts val="1002"/>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O planejamento antecipado deve permitir esse tipo de situação, desde que respeite a vontade e a preferência da pessoa.</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70</a:t>
            </a:fld>
            <a:endParaRPr lang="en-GB"/>
          </a:p>
        </p:txBody>
      </p:sp>
    </p:spTree>
    <p:extLst>
      <p:ext uri="{BB962C8B-B14F-4D97-AF65-F5344CB8AC3E}">
        <p14:creationId xmlns:p14="http://schemas.microsoft.com/office/powerpoint/2010/main" val="39207639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dirty="0">
                <a:latin typeface="Calibri" panose="020F0502020204030204" pitchFamily="34" charset="0"/>
                <a:ea typeface="SimSun" panose="02010600030101010101" pitchFamily="2" charset="-122"/>
                <a:cs typeface="Calibri" panose="020F0502020204030204" pitchFamily="34" charset="0"/>
              </a:rPr>
              <a:t>Neste ponto da apresentação, mostre aos participantes o seguinte vídeo sobre planejamento antecipado de cuidados de saúde:</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latin typeface="Calibri" panose="020F0502020204030204" pitchFamily="34" charset="0"/>
                <a:ea typeface="SimSun" panose="02010600030101010101" pitchFamily="2" charset="-122"/>
                <a:cs typeface="Calibri" panose="020F050202020403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pt-BR" dirty="0">
                <a:latin typeface="Calibri" panose="020F0502020204030204" pitchFamily="34" charset="0"/>
                <a:ea typeface="SimSun" panose="02010600030101010101" pitchFamily="2" charset="-122"/>
                <a:cs typeface="Calibri" panose="020F0502020204030204" pitchFamily="34" charset="0"/>
              </a:rPr>
              <a:t>Planejando com antecedência – vivendo com início de demência mais jovem, </a:t>
            </a:r>
            <a:r>
              <a:rPr lang="pt-BR" dirty="0" err="1">
                <a:latin typeface="Calibri" panose="020F0502020204030204" pitchFamily="34" charset="0"/>
                <a:ea typeface="SimSun" panose="02010600030101010101" pitchFamily="2" charset="-122"/>
                <a:cs typeface="Calibri" panose="020F0502020204030204" pitchFamily="34" charset="0"/>
              </a:rPr>
              <a:t>Ageing</a:t>
            </a:r>
            <a:r>
              <a:rPr lang="pt-BR" dirty="0">
                <a:latin typeface="Calibri" panose="020F0502020204030204" pitchFamily="34" charset="0"/>
                <a:ea typeface="SimSun" panose="02010600030101010101" pitchFamily="2" charset="-122"/>
                <a:cs typeface="Calibri" panose="020F0502020204030204" pitchFamily="34" charset="0"/>
              </a:rPr>
              <a:t>, SA Health,</a:t>
            </a:r>
          </a:p>
          <a:p>
            <a:pPr>
              <a:lnSpc>
                <a:spcPct val="115000"/>
              </a:lnSpc>
            </a:pPr>
            <a:r>
              <a:rPr lang="pt-BR" dirty="0">
                <a:latin typeface="Calibri" panose="020F0502020204030204" pitchFamily="34" charset="0"/>
                <a:ea typeface="SimSun" panose="02010600030101010101" pitchFamily="2" charset="-122"/>
                <a:cs typeface="Calibri" panose="020F0502020204030204" pitchFamily="34" charset="0"/>
              </a:rPr>
              <a:t>Adelaide, Austrália. </a:t>
            </a:r>
            <a:r>
              <a:rPr lang="pt" u="sng" dirty="0">
                <a:solidFill>
                  <a:srgbClr val="0000FF"/>
                </a:solidFill>
                <a:latin typeface="Calibri" panose="020F0502020204030204" pitchFamily="34" charset="0"/>
                <a:ea typeface="SimSun" panose="02010600030101010101" pitchFamily="2" charset="-122"/>
                <a:cs typeface="Calibri" panose="020F0502020204030204" pitchFamily="34" charset="0"/>
              </a:rPr>
              <a:t>https://youtu.be/8sVCoxYbLIk </a:t>
            </a:r>
            <a:r>
              <a:rPr lang="pt" dirty="0">
                <a:latin typeface="Calibri" panose="020F0502020204030204" pitchFamily="34" charset="0"/>
                <a:ea typeface="SimSun" panose="02010600030101010101" pitchFamily="2" charset="-122"/>
                <a:cs typeface="Calibri" panose="020F0502020204030204" pitchFamily="34" charset="0"/>
              </a:rPr>
              <a:t>(5:08) </a:t>
            </a:r>
            <a:r>
              <a:rPr lang="pt"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r>
              <a:rPr lang="pt-BR" u="sng" dirty="0">
                <a:solidFill>
                  <a:srgbClr val="0000FF"/>
                </a:solidFill>
                <a:latin typeface="Calibri" panose="020F0502020204030204" pitchFamily="34" charset="0"/>
                <a:ea typeface="SimSun" panose="02010600030101010101" pitchFamily="2" charset="-122"/>
                <a:cs typeface="Calibri" panose="020F0502020204030204" pitchFamily="34" charset="0"/>
              </a:rPr>
              <a:t>acesso</a:t>
            </a:r>
            <a:r>
              <a:rPr lang="pt"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r>
              <a:rPr lang="pt" dirty="0">
                <a:solidFill>
                  <a:srgbClr val="000000"/>
                </a:solidFill>
                <a:latin typeface="Calibri" panose="020F0502020204030204" pitchFamily="34" charset="0"/>
                <a:ea typeface="SimSun" panose="02010600030101010101" pitchFamily="2" charset="-122"/>
                <a:cs typeface="Times New Roman" panose="02020603050405020304" pitchFamily="18" charset="0"/>
              </a:rPr>
              <a:t>em 9 de abril de 2019). </a:t>
            </a:r>
            <a:b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br>
            <a:r>
              <a:rPr lang="pt" dirty="0">
                <a:solidFill>
                  <a:srgbClr val="000000"/>
                </a:solidFill>
                <a:latin typeface="Calibri" panose="020F0502020204030204" pitchFamily="34" charset="0"/>
                <a:ea typeface="SimSun" panose="02010600030101010101" pitchFamily="2" charset="-122"/>
                <a:cs typeface="Times New Roman" panose="02020603050405020304" pitchFamily="18" charset="0"/>
              </a:rPr>
              <a:t>Agradecimentos: Kate </a:t>
            </a:r>
            <a:r>
              <a:rPr lang="pt"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Swaffer </a:t>
            </a:r>
            <a:r>
              <a:rPr lang="pt" dirty="0">
                <a:solidFill>
                  <a:srgbClr val="000000"/>
                </a:solidFill>
                <a:latin typeface="Calibri" panose="020F0502020204030204" pitchFamily="34" charset="0"/>
                <a:ea typeface="SimSun" panose="02010600030101010101" pitchFamily="2" charset="-122"/>
                <a:cs typeface="Times New Roman" panose="02020603050405020304" pitchFamily="18" charset="0"/>
              </a:rPr>
              <a:t>, cofundadora, presidente e CEO da </a:t>
            </a:r>
            <a:r>
              <a:rPr lang="pt" i="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Alliance International </a:t>
            </a:r>
            <a:r>
              <a:rPr lang="pt"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pt" u="sng" dirty="0">
                <a:solidFill>
                  <a:srgbClr val="0000FF"/>
                </a:solidFill>
                <a:latin typeface="Calibri" panose="020F050202020403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www.infodai.org </a:t>
            </a:r>
            <a:r>
              <a:rPr lang="pt" u="sng"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71</a:t>
            </a:fld>
            <a:endParaRPr lang="en-GB"/>
          </a:p>
        </p:txBody>
      </p:sp>
    </p:spTree>
    <p:extLst>
      <p:ext uri="{BB962C8B-B14F-4D97-AF65-F5344CB8AC3E}">
        <p14:creationId xmlns:p14="http://schemas.microsoft.com/office/powerpoint/2010/main" val="14471209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5438"/>
          </a:xfrm>
        </p:spPr>
      </p:sp>
      <p:sp>
        <p:nvSpPr>
          <p:cNvPr id="3" name="Notes Placeholder 2"/>
          <p:cNvSpPr>
            <a:spLocks noGrp="1"/>
          </p:cNvSpPr>
          <p:nvPr>
            <p:ph type="body" idx="1"/>
          </p:nvPr>
        </p:nvSpPr>
        <p:spPr>
          <a:xfrm>
            <a:off x="680878" y="3322650"/>
            <a:ext cx="5447030" cy="6119505"/>
          </a:xfrm>
        </p:spPr>
        <p:txBody>
          <a:bodyPr/>
          <a:lstStyle/>
          <a:p>
            <a:pPr algn="just">
              <a:lnSpc>
                <a:spcPct val="115000"/>
              </a:lnSpc>
              <a:spcAft>
                <a:spcPts val="601"/>
              </a:spcAft>
            </a:pPr>
            <a:r>
              <a:rPr lang="pt" b="1" dirty="0">
                <a:latin typeface="Calibri" panose="020F0502020204030204" pitchFamily="34" charset="0"/>
                <a:ea typeface="SimSun" panose="02010600030101010101" pitchFamily="2" charset="-122"/>
                <a:cs typeface="Calibri" panose="020F0502020204030204" pitchFamily="34" charset="0"/>
              </a:rPr>
              <a:t>Planejamento antecipado e a lei</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dirty="0">
                <a:latin typeface="Calibri" panose="020F0502020204030204" pitchFamily="34" charset="0"/>
                <a:ea typeface="SimSun" panose="02010600030101010101" pitchFamily="2" charset="-122"/>
                <a:cs typeface="Arial" panose="020B0604020202020204" pitchFamily="34" charset="0"/>
              </a:rPr>
              <a:t>Alguns países desenvolveram legislação para tornar certos documentos de planejamento antecipado vinculativos.</a:t>
            </a:r>
          </a:p>
          <a:p>
            <a:pPr algn="just">
              <a:lnSpc>
                <a:spcPct val="115000"/>
              </a:lnSpc>
              <a:spcAft>
                <a:spcPts val="601"/>
              </a:spcAft>
            </a:pPr>
            <a:r>
              <a:rPr lang="pt" dirty="0">
                <a:latin typeface="Calibri" panose="020F0502020204030204" pitchFamily="34" charset="0"/>
                <a:ea typeface="SimSun" panose="02010600030101010101" pitchFamily="2" charset="-122"/>
                <a:cs typeface="Arial" panose="020B0604020202020204" pitchFamily="34" charset="0"/>
              </a:rPr>
              <a:t>Isso significa que qualquer pessoa que forneça cuidados e suporte, incluindo profissionais de saúde mental e outros, é legalmente obrigada a seguir as diretrizes declaradas nos documentos.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dirty="0">
                <a:latin typeface="Calibri" panose="020F0502020204030204" pitchFamily="34" charset="0"/>
                <a:ea typeface="SimSun" panose="02010600030101010101" pitchFamily="2" charset="-122"/>
                <a:cs typeface="Arial" panose="020B0604020202020204" pitchFamily="34" charset="0"/>
              </a:rPr>
              <a:t>Até o momento, os documentos vinculativos de planejamento antecipado nos países não estão totalmente em conformidade com a CDPD:</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Em alguns países, os documentos de planejamento antecipado podem ser anulados quando uma pessoa é internada involuntariamente em um serviço de saúde mental ou serviço relacionado. Portanto, pessoas detidas involuntariamente também podem receber tratamento contra sua vontade, apesar da existência de uma diretiva antecipada em contrário.</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spcAft>
                <a:spcPts val="601"/>
              </a:spcAft>
              <a:buFont typeface="Symbol" panose="05050102010706020507" pitchFamily="18" charset="2"/>
              <a:buChar char=""/>
            </a:pPr>
            <a:r>
              <a:rPr lang="pt" dirty="0">
                <a:latin typeface="Calibri" panose="020F0502020204030204" pitchFamily="34" charset="0"/>
                <a:ea typeface="SimSun" panose="02010600030101010101" pitchFamily="2" charset="-122"/>
                <a:cs typeface="Arial" panose="020B0604020202020204" pitchFamily="34" charset="0"/>
              </a:rPr>
              <a:t>Além disso, o plano de antecipação muitas vezes só entra em vigor após uma avaliação da capacidade mental da pessoa e a consequente privação do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Nessa situação, embora o conteúdo do plano de antecipação deva ser seguido, a pessoa não tem mais o direito de tomar suas próprias decisões diretamente ou de mudar de ideia.</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latin typeface="Calibri" panose="020F0502020204030204" pitchFamily="34" charset="0"/>
                <a:ea typeface="SimSun" panose="02010600030101010101" pitchFamily="2" charset="-122"/>
                <a:cs typeface="Arial" panose="020B0604020202020204" pitchFamily="34" charset="0"/>
              </a:rPr>
              <a:t>Embora esses tipos de documentos antecipados possam permitir que as pessoas assumam um grau de controle sobre as opções de suporte, cuidado ou tratamento propostas, eles não estão totalmente em conformidade com a CDPD.</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72</a:t>
            </a:fld>
            <a:endParaRPr lang="en-GB"/>
          </a:p>
        </p:txBody>
      </p:sp>
    </p:spTree>
    <p:extLst>
      <p:ext uri="{BB962C8B-B14F-4D97-AF65-F5344CB8AC3E}">
        <p14:creationId xmlns:p14="http://schemas.microsoft.com/office/powerpoint/2010/main" val="3509055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b="1" dirty="0">
                <a:latin typeface="Calibri" panose="020F0502020204030204" pitchFamily="34" charset="0"/>
                <a:ea typeface="SimSun" panose="02010600030101010101" pitchFamily="2" charset="-122"/>
                <a:cs typeface="Arial" panose="020B0604020202020204" pitchFamily="34" charset="0"/>
              </a:rPr>
              <a:t>Exemplo: lei alemã</a:t>
            </a:r>
            <a:r>
              <a:rPr lang="pt" sz="800" dirty="0">
                <a:ea typeface="SimSun" panose="02010600030101010101" pitchFamily="2" charset="-122"/>
                <a:cs typeface="Arial" panose="020B0604020202020204" pitchFamily="34" charset="0"/>
              </a:rPr>
              <a:t> </a:t>
            </a:r>
            <a:r>
              <a:rPr lang="pt" b="1" dirty="0">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Alemanha</a:t>
            </a:r>
            <a:r>
              <a:rPr lang="pt" sz="800" dirty="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tem uma lei que torna as diretivas antecipadas vinculativas, inclusive no contexto dos cuidados de saúde mental.</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Em suas diretivas antecipadas, as pessoas podem nomear um apoiador cuja função é afirmar a vontade da pessoa ao praticante.</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 lei também especifica que, se a pessoa não tiver uma diretiva antecipada, sua vontade presumida e preferência quanto ao tratamento devem ser determinadas com base em evidências específicas, como declarações orais anteriores.</a:t>
            </a:r>
          </a:p>
          <a:p>
            <a:pPr marL="171707" indent="-171707" algn="just">
              <a:lnSpc>
                <a:spcPct val="115000"/>
              </a:lnSpc>
              <a:buFont typeface="Arial" panose="020B0604020202020204" pitchFamily="34" charset="0"/>
              <a:buChar char="•"/>
            </a:pP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Após a entrada em vigor da lei, as pessoas que utilizam serviços de saúde mental desenvolveram um modelo de diretiva antecipada contra qualquer forma de coerção em psiquiatria, chamado </a:t>
            </a:r>
            <a:r>
              <a:rPr lang="pt" i="1" dirty="0" err="1">
                <a:latin typeface="Calibri" panose="020F0502020204030204" pitchFamily="34" charset="0"/>
                <a:ea typeface="SimSun" panose="02010600030101010101" pitchFamily="2" charset="-122"/>
                <a:cs typeface="Arial" panose="020B0604020202020204" pitchFamily="34" charset="0"/>
              </a:rPr>
              <a:t>PatVerfü </a:t>
            </a:r>
            <a:r>
              <a:rPr lang="pt" dirty="0">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a:spcAft>
                <a:spcPts val="1002"/>
              </a:spcAft>
            </a:pPr>
            <a:r>
              <a:rPr lang="pt" sz="800" dirty="0">
                <a:ea typeface="SimSun" panose="02010600030101010101" pitchFamily="2" charset="-122"/>
                <a:cs typeface="Arial" panose="020B0604020202020204" pitchFamily="34" charset="0"/>
              </a:rPr>
              <a:t>  </a:t>
            </a:r>
            <a:endParaRPr lang="en-CH"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73</a:t>
            </a:fld>
            <a:endParaRPr lang="en-GB"/>
          </a:p>
        </p:txBody>
      </p:sp>
    </p:spTree>
    <p:extLst>
      <p:ext uri="{BB962C8B-B14F-4D97-AF65-F5344CB8AC3E}">
        <p14:creationId xmlns:p14="http://schemas.microsoft.com/office/powerpoint/2010/main" val="712556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Mesmo quando os países não têm leis ou disposições legais relacionadas a planos/diretivas antecipadas, isso não impede que os serviços de saúde mental ou sociais implementem tais planos.</a:t>
            </a: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Os serviços podem permitir e incentivar as pessoas a fazer planos antecipados e, quando a situação exigir seu uso, respeitar as diretrizes estabelecidas no plano da pessoa. </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Além disso, as diretivas antecipadas não substituem a necessidade e o dever de respeitar a autonomia e o direito à </a:t>
            </a:r>
            <a:r>
              <a:rPr lang="pt-BR" dirty="0">
                <a:latin typeface="Calibri" panose="020F0502020204030204" pitchFamily="34" charset="0"/>
                <a:ea typeface="SimSun" panose="02010600030101010101" pitchFamily="2" charset="-122"/>
                <a:cs typeface="Arial" panose="020B0604020202020204" pitchFamily="34" charset="0"/>
              </a:rPr>
              <a:t>capacidade legal</a:t>
            </a:r>
            <a:r>
              <a:rPr lang="pt" dirty="0">
                <a:latin typeface="Calibri" panose="020F0502020204030204" pitchFamily="34" charset="0"/>
                <a:ea typeface="SimSun" panose="02010600030101010101" pitchFamily="2" charset="-122"/>
                <a:cs typeface="Arial" panose="020B0604020202020204" pitchFamily="34" charset="0"/>
              </a:rPr>
              <a:t> de uma pessoa em todos os momentos. Isso significa respeitar as escolhas de apoio, cuidado e tratamento das pessoas, inclusive em situações de crise.</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Novamente, </a:t>
            </a: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essas questões são exploradas com mais detalhes no módulo de treinamento sobre </a:t>
            </a:r>
            <a:r>
              <a:rPr lang="pt-BR" i="1" dirty="0">
                <a:solidFill>
                  <a:srgbClr val="4F81BD"/>
                </a:solidFill>
                <a:latin typeface="Calibri" panose="020F0502020204030204" pitchFamily="34" charset="0"/>
                <a:ea typeface="SimSun" panose="02010600030101010101" pitchFamily="2" charset="-122"/>
                <a:cs typeface="Calibri" panose="020F0502020204030204" pitchFamily="34" charset="0"/>
              </a:rPr>
              <a:t>Tomada de decisão apoiada</a:t>
            </a:r>
            <a:r>
              <a:rPr lang="pt" i="1" dirty="0">
                <a:solidFill>
                  <a:srgbClr val="4F81BD"/>
                </a:solidFill>
                <a:latin typeface="Calibri" panose="020F0502020204030204" pitchFamily="34" charset="0"/>
                <a:ea typeface="SimSun" panose="02010600030101010101" pitchFamily="2" charset="-122"/>
                <a:cs typeface="Calibri" panose="020F0502020204030204" pitchFamily="34" charset="0"/>
              </a:rPr>
              <a:t>e planejamento antecipado </a:t>
            </a: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en-CH" sz="8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74</a:t>
            </a:fld>
            <a:endParaRPr lang="en-GB"/>
          </a:p>
        </p:txBody>
      </p:sp>
    </p:spTree>
    <p:extLst>
      <p:ext uri="{BB962C8B-B14F-4D97-AF65-F5344CB8AC3E}">
        <p14:creationId xmlns:p14="http://schemas.microsoft.com/office/powerpoint/2010/main" val="29571793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aos participantes que leiam um ou mais dos seguintes cenários, disponíveis no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Anexo 1, Discussão sobre planejamento antecipado – cenários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pt" b="1" dirty="0">
                <a:latin typeface="Calibri" panose="020F0502020204030204" pitchFamily="34" charset="0"/>
                <a:ea typeface="SimSun" panose="02010600030101010101" pitchFamily="2" charset="-122"/>
                <a:cs typeface="Arial" panose="020B0604020202020204" pitchFamily="34" charset="0"/>
              </a:rPr>
              <a:t>A história de Jasmine</a:t>
            </a:r>
            <a:endParaRPr lang="en-CH">
              <a:latin typeface="Calibri" panose="020F0502020204030204" pitchFamily="34" charset="0"/>
              <a:ea typeface="SimSun" panose="02010600030101010101" pitchFamily="2" charset="-122"/>
              <a:cs typeface="Arial" panose="020B0604020202020204" pitchFamily="34" charset="0"/>
            </a:endParaRPr>
          </a:p>
          <a:p>
            <a:r>
              <a:rPr lang="pt-BR" dirty="0">
                <a:effectLst/>
                <a:latin typeface="Calibri" panose="020F0502020204030204" pitchFamily="34" charset="0"/>
              </a:rPr>
              <a:t>Antes de sua alta do hospital, Janine decide fazer um planejamento antecipado. Ela especifica em seu plano que absolutamente não quer receber um tipo específico de antidepressivo, pois isso a deixa muito ansiosa. Ela também especifica no planejamento que ela considera útil o aconselhamento individual quando ela está deprimida. </a:t>
            </a:r>
          </a:p>
          <a:p>
            <a:r>
              <a:rPr lang="pt-BR" dirty="0">
                <a:effectLst/>
                <a:latin typeface="Calibri" panose="020F0502020204030204" pitchFamily="34" charset="0"/>
              </a:rPr>
              <a:t>Dois anos depois, Janine se apresenta na unidade psiquiátrica de um hospital onde é internada por sentir-se muito deprimida. Devido ao seu estado mental, é muito difícil para ela se comunicar com os funcionários do hospital. </a:t>
            </a:r>
          </a:p>
          <a:p>
            <a:r>
              <a:rPr lang="pt-BR" dirty="0">
                <a:effectLst/>
                <a:latin typeface="Calibri" panose="020F0502020204030204" pitchFamily="34" charset="0"/>
              </a:rPr>
              <a:t>Enquanto tentam facilitar a comunicação com ela, os funcionários consultam seu planejamento antecipado e verificam que ela não deve receber os antidepressivos específicos que ela não gosta. Eles também organizam sessões de aconselhamento para Janine com o serviço de psicologia. Para garantir que respeitem a dignidade e a capacidade legal de Janine, eles lhe perguntam regularmente como ela se sente a respeito destas ações que estão sendo tomadas. </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75</a:t>
            </a:fld>
            <a:endParaRPr lang="en-GB"/>
          </a:p>
        </p:txBody>
      </p:sp>
    </p:spTree>
    <p:extLst>
      <p:ext uri="{BB962C8B-B14F-4D97-AF65-F5344CB8AC3E}">
        <p14:creationId xmlns:p14="http://schemas.microsoft.com/office/powerpoint/2010/main" val="17670134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Calibri" panose="020F0502020204030204" pitchFamily="34" charset="0"/>
                <a:ea typeface="+mn-ea"/>
                <a:cs typeface="Calibri" panose="020F0502020204030204" pitchFamily="34" charset="0"/>
              </a:rPr>
              <a:t>Após a leitura do cenário acima, faça aos participantes a seguinte pergunta: </a:t>
            </a:r>
          </a:p>
          <a:p>
            <a:r>
              <a:rPr lang="pt-BR" dirty="0">
                <a:effectLst/>
                <a:latin typeface="Calibri" panose="020F0502020204030204" pitchFamily="34" charset="0"/>
              </a:rPr>
              <a:t>Quais você acha que seriam os impactos do planejamento antecipado de Janine? </a:t>
            </a:r>
          </a:p>
          <a:p>
            <a:r>
              <a:rPr lang="pt-BR" sz="1200" kern="1200" dirty="0">
                <a:solidFill>
                  <a:schemeClr val="tx1"/>
                </a:solidFill>
                <a:effectLst/>
                <a:latin typeface="Calibri" panose="020F0502020204030204" pitchFamily="34" charset="0"/>
                <a:ea typeface="+mn-ea"/>
                <a:cs typeface="Calibri" panose="020F0502020204030204" pitchFamily="34" charset="0"/>
              </a:rPr>
              <a:t>As possíveis respostas podem incluir: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Ela não é forçada a receber um tratamento que não deseja.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A equipe sabe como apoiá-la de forma efetiva.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É provável que ela se recupere com mais rapidez.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Ela sente que seus desejos são respeitados </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76</a:t>
            </a:fld>
            <a:endParaRPr lang="en-GB"/>
          </a:p>
        </p:txBody>
      </p:sp>
    </p:spTree>
    <p:extLst>
      <p:ext uri="{BB962C8B-B14F-4D97-AF65-F5344CB8AC3E}">
        <p14:creationId xmlns:p14="http://schemas.microsoft.com/office/powerpoint/2010/main" val="42086656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Calibri" panose="020F0502020204030204" pitchFamily="34" charset="0"/>
                <a:ea typeface="+mn-ea"/>
                <a:cs typeface="Calibri" panose="020F0502020204030204" pitchFamily="34" charset="0"/>
              </a:rPr>
              <a:t>Após a leitura do cenário acima, faça aos participantes a seguinte pergunta: </a:t>
            </a:r>
          </a:p>
          <a:p>
            <a:r>
              <a:rPr lang="pt-BR" dirty="0">
                <a:effectLst/>
                <a:latin typeface="Calibri" panose="020F0502020204030204" pitchFamily="34" charset="0"/>
              </a:rPr>
              <a:t>Quais você acha que seriam os impactos do planejamento antecipado de Janine? </a:t>
            </a:r>
          </a:p>
          <a:p>
            <a:r>
              <a:rPr lang="pt-BR" sz="1200" kern="1200" dirty="0">
                <a:solidFill>
                  <a:schemeClr val="tx1"/>
                </a:solidFill>
                <a:effectLst/>
                <a:latin typeface="Calibri" panose="020F0502020204030204" pitchFamily="34" charset="0"/>
                <a:ea typeface="+mn-ea"/>
                <a:cs typeface="Calibri" panose="020F0502020204030204" pitchFamily="34" charset="0"/>
              </a:rPr>
              <a:t>As possíveis respostas podem incluir: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Ela não é forçada a receber um tratamento que não deseja.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A equipe sabe como apoiá-la de forma efetiva.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É provável que ela se recupere com mais rapidez.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Ela sente que seus desejos são respeitados </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77</a:t>
            </a:fld>
            <a:endParaRPr lang="en-GB"/>
          </a:p>
        </p:txBody>
      </p:sp>
    </p:spTree>
    <p:extLst>
      <p:ext uri="{BB962C8B-B14F-4D97-AF65-F5344CB8AC3E}">
        <p14:creationId xmlns:p14="http://schemas.microsoft.com/office/powerpoint/2010/main" val="10602456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 b="1" dirty="0">
                <a:latin typeface="Calibri" panose="020F0502020204030204" pitchFamily="34" charset="0"/>
                <a:ea typeface="SimSun" panose="02010600030101010101" pitchFamily="2" charset="-122"/>
                <a:cs typeface="Arial" panose="020B0604020202020204" pitchFamily="34" charset="0"/>
              </a:rPr>
              <a:t>A história </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BR" dirty="0">
                <a:latin typeface="Calibri" panose="020F0502020204030204" pitchFamily="34" charset="0"/>
                <a:ea typeface="SimSun" panose="02010600030101010101" pitchFamily="2" charset="-122"/>
                <a:cs typeface="Arial" panose="020B0604020202020204" pitchFamily="34" charset="0"/>
              </a:rPr>
              <a:t>Hugo</a:t>
            </a:r>
            <a:r>
              <a:rPr lang="pt" dirty="0">
                <a:latin typeface="Calibri" panose="020F0502020204030204" pitchFamily="34" charset="0"/>
                <a:ea typeface="SimSun" panose="02010600030101010101" pitchFamily="2" charset="-122"/>
                <a:cs typeface="Arial" panose="020B0604020202020204" pitchFamily="34" charset="0"/>
              </a:rPr>
              <a:t> tem 52 anos e é portador de deficiência intelectual. Ele mora com a mãe e o pai, por escolha própria. Como principais apoiadores de </a:t>
            </a:r>
            <a:r>
              <a:rPr lang="pt-BR" dirty="0">
                <a:latin typeface="Calibri" panose="020F0502020204030204" pitchFamily="34" charset="0"/>
                <a:ea typeface="SimSun" panose="02010600030101010101" pitchFamily="2" charset="-122"/>
                <a:cs typeface="Arial" panose="020B0604020202020204" pitchFamily="34" charset="0"/>
              </a:rPr>
              <a:t>Hugo</a:t>
            </a:r>
            <a:r>
              <a:rPr lang="pt" dirty="0">
                <a:latin typeface="Calibri" panose="020F0502020204030204" pitchFamily="34" charset="0"/>
                <a:ea typeface="SimSun" panose="02010600030101010101" pitchFamily="2" charset="-122"/>
                <a:cs typeface="Arial" panose="020B0604020202020204" pitchFamily="34" charset="0"/>
              </a:rPr>
              <a:t> , seus pais queriam garantir que seus desejos pessoais continuassem sendo respeitados após sua morte. Para se preparar para esse momento, os pais de </a:t>
            </a:r>
            <a:r>
              <a:rPr lang="pt-BR" dirty="0">
                <a:latin typeface="Calibri" panose="020F0502020204030204" pitchFamily="34" charset="0"/>
                <a:ea typeface="SimSun" panose="02010600030101010101" pitchFamily="2" charset="-122"/>
                <a:cs typeface="Arial" panose="020B0604020202020204" pitchFamily="34" charset="0"/>
              </a:rPr>
              <a:t>Hugo</a:t>
            </a:r>
            <a:r>
              <a:rPr lang="pt" dirty="0">
                <a:latin typeface="Calibri" panose="020F0502020204030204" pitchFamily="34" charset="0"/>
                <a:ea typeface="SimSun" panose="02010600030101010101" pitchFamily="2" charset="-122"/>
                <a:cs typeface="Arial" panose="020B0604020202020204" pitchFamily="34" charset="0"/>
              </a:rPr>
              <a:t> o apoiam na elaboração de uma diretiva antecipada de vontade. O objetivo da diretiva é comunicar seus desejos ao seu médico e aos serviços sociais.</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latin typeface="Calibri" panose="020F0502020204030204" pitchFamily="34" charset="0"/>
                <a:ea typeface="SimSun" panose="02010600030101010101" pitchFamily="2" charset="-122"/>
                <a:cs typeface="Arial" panose="020B0604020202020204" pitchFamily="34" charset="0"/>
              </a:rPr>
              <a:t>Ele decide que gostaria de permanecer em casa, vivendo de forma independente, pelo tempo que for confortável para ele, mas gostaria de ter a opção de morar com o irmão, se necessário. </a:t>
            </a:r>
            <a:r>
              <a:rPr lang="pt-BR" dirty="0">
                <a:latin typeface="Calibri" panose="020F0502020204030204" pitchFamily="34" charset="0"/>
                <a:ea typeface="SimSun" panose="02010600030101010101" pitchFamily="2" charset="-122"/>
                <a:cs typeface="Arial" panose="020B0604020202020204" pitchFamily="34" charset="0"/>
              </a:rPr>
              <a:t>Hugo</a:t>
            </a:r>
            <a:r>
              <a:rPr lang="pt" dirty="0">
                <a:latin typeface="Calibri" panose="020F0502020204030204" pitchFamily="34" charset="0"/>
                <a:ea typeface="SimSun" panose="02010600030101010101" pitchFamily="2" charset="-122"/>
                <a:cs typeface="Arial" panose="020B0604020202020204" pitchFamily="34" charset="0"/>
              </a:rPr>
              <a:t> confia no irmão e tem um relacionamento próximo com ele. </a:t>
            </a:r>
            <a:r>
              <a:rPr lang="pt-BR" dirty="0">
                <a:latin typeface="Calibri" panose="020F0502020204030204" pitchFamily="34" charset="0"/>
                <a:ea typeface="SimSun" panose="02010600030101010101" pitchFamily="2" charset="-122"/>
                <a:cs typeface="Arial" panose="020B0604020202020204" pitchFamily="34" charset="0"/>
              </a:rPr>
              <a:t>Hugo</a:t>
            </a:r>
            <a:r>
              <a:rPr lang="pt" dirty="0">
                <a:latin typeface="Calibri" panose="020F0502020204030204" pitchFamily="34" charset="0"/>
                <a:ea typeface="SimSun" panose="02010600030101010101" pitchFamily="2" charset="-122"/>
                <a:cs typeface="Arial" panose="020B0604020202020204" pitchFamily="34" charset="0"/>
              </a:rPr>
              <a:t> autoriza o irmão a falar com a equipe caso tenha dificuldade de se comunicar. Se tiver dificuldade de se comunicar, ele pediu ao irmão que utilizasse um método que eles usam em casa, que permite a </a:t>
            </a:r>
            <a:r>
              <a:rPr lang="pt-BR" dirty="0">
                <a:latin typeface="Calibri" panose="020F0502020204030204" pitchFamily="34" charset="0"/>
                <a:ea typeface="SimSun" panose="02010600030101010101" pitchFamily="2" charset="-122"/>
                <a:cs typeface="Arial" panose="020B0604020202020204" pitchFamily="34" charset="0"/>
              </a:rPr>
              <a:t>Hugo</a:t>
            </a:r>
            <a:r>
              <a:rPr lang="pt" dirty="0">
                <a:latin typeface="Calibri" panose="020F0502020204030204" pitchFamily="34" charset="0"/>
                <a:ea typeface="SimSun" panose="02010600030101010101" pitchFamily="2" charset="-122"/>
                <a:cs typeface="Arial" panose="020B0604020202020204" pitchFamily="34" charset="0"/>
              </a:rPr>
              <a:t> apontar imagens para indicar suas escolhas e preferências em resposta a uma pergunta.</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78</a:t>
            </a:fld>
            <a:endParaRPr lang="en-GB"/>
          </a:p>
        </p:txBody>
      </p:sp>
    </p:spTree>
    <p:extLst>
      <p:ext uri="{BB962C8B-B14F-4D97-AF65-F5344CB8AC3E}">
        <p14:creationId xmlns:p14="http://schemas.microsoft.com/office/powerpoint/2010/main" val="40545549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Calibri" panose="020F0502020204030204" pitchFamily="34" charset="0"/>
                <a:ea typeface="+mn-ea"/>
                <a:cs typeface="Calibri" panose="020F0502020204030204" pitchFamily="34" charset="0"/>
              </a:rPr>
              <a:t>Após a leitura do cenário acima, faça aos participantes a seguinte pergunta: </a:t>
            </a:r>
          </a:p>
          <a:p>
            <a:r>
              <a:rPr lang="pt-BR" dirty="0">
                <a:effectLst/>
                <a:latin typeface="Calibri" panose="020F0502020204030204" pitchFamily="34" charset="0"/>
              </a:rPr>
              <a:t>Quais você acha que seriam os impactos do planejamento antecipado de Hugo? </a:t>
            </a:r>
          </a:p>
          <a:p>
            <a:r>
              <a:rPr lang="pt-BR" sz="1200" kern="1200" dirty="0">
                <a:solidFill>
                  <a:schemeClr val="tx1"/>
                </a:solidFill>
                <a:effectLst/>
                <a:latin typeface="Calibri" panose="020F0502020204030204" pitchFamily="34" charset="0"/>
                <a:ea typeface="+mn-ea"/>
                <a:cs typeface="Calibri" panose="020F0502020204030204" pitchFamily="34" charset="0"/>
              </a:rPr>
              <a:t>Possíveis respostas: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Seus desejos pessoais seriam respeitados.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Ele poderia morar onde estivesse mais confortável e no lugar de sua escolha.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Caso ele não </a:t>
            </a:r>
            <a:r>
              <a:rPr lang="pt-BR" sz="1200" kern="1200" dirty="0" err="1">
                <a:solidFill>
                  <a:schemeClr val="tx1"/>
                </a:solidFill>
                <a:effectLst/>
                <a:latin typeface="Calibri" panose="020F0502020204030204" pitchFamily="34" charset="0"/>
                <a:ea typeface="+mn-ea"/>
                <a:cs typeface="Calibri" panose="020F0502020204030204" pitchFamily="34" charset="0"/>
              </a:rPr>
              <a:t>consega</a:t>
            </a:r>
            <a:r>
              <a:rPr lang="pt-BR" sz="1200" kern="1200" dirty="0">
                <a:solidFill>
                  <a:schemeClr val="tx1"/>
                </a:solidFill>
                <a:effectLst/>
                <a:latin typeface="Calibri" panose="020F0502020204030204" pitchFamily="34" charset="0"/>
                <a:ea typeface="+mn-ea"/>
                <a:cs typeface="Calibri" panose="020F0502020204030204" pitchFamily="34" charset="0"/>
              </a:rPr>
              <a:t> se comunicar com a equipe médica, já determinou que gostaria que seu irmão comunicasse seus desejos.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Outras pessoas estariam cientes dos métodos de comunicação que ele prefere.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79</a:t>
            </a:fld>
            <a:endParaRPr lang="en-GB"/>
          </a:p>
        </p:txBody>
      </p:sp>
    </p:spTree>
    <p:extLst>
      <p:ext uri="{BB962C8B-B14F-4D97-AF65-F5344CB8AC3E}">
        <p14:creationId xmlns:p14="http://schemas.microsoft.com/office/powerpoint/2010/main" val="274993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BR"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este tema</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2 horas e 30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a:t>
            </a:fld>
            <a:endParaRPr lang="en-GB"/>
          </a:p>
        </p:txBody>
      </p:sp>
    </p:spTree>
    <p:extLst>
      <p:ext uri="{BB962C8B-B14F-4D97-AF65-F5344CB8AC3E}">
        <p14:creationId xmlns:p14="http://schemas.microsoft.com/office/powerpoint/2010/main" val="11913321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8" y="4597657"/>
            <a:ext cx="5447030" cy="4844497"/>
          </a:xfrm>
        </p:spPr>
        <p:txBody>
          <a:bodyPr/>
          <a:lstStyle/>
          <a:p>
            <a:pPr>
              <a:lnSpc>
                <a:spcPct val="115000"/>
              </a:lnSpc>
              <a:spcAft>
                <a:spcPts val="601"/>
              </a:spcAft>
            </a:pPr>
            <a:r>
              <a:rPr lang="pt" b="1" dirty="0">
                <a:latin typeface="Calibri" panose="020F0502020204030204" pitchFamily="34" charset="0"/>
                <a:ea typeface="SimSun" panose="02010600030101010101" pitchFamily="2" charset="-122"/>
                <a:cs typeface="Arial" panose="020B0604020202020204" pitchFamily="34" charset="0"/>
              </a:rPr>
              <a:t>A história de Bianca </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é uma mulher de 31 anos que mora em uma pequena vila com sua irmã mais velha, que lhe dá apoio contínuo.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recebeu o diagnóstico de autismo aos 10 anos. Há dois meses,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caiu e quebrou o tornozelo. Sua irmã procurou por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ao voltar para casa do mercado. Um vizinho a informou que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havia sido levada ao hospital para tratamento algumas horas antes.</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tem dificuldade para se comunicar verbalmente. A equipe do hospital não conhecia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nem sabia como se comunicar melhor com ela. Quando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ficou angustiada e confusa, a equipe a isolou, amarrou-a a uma cama e lhe deu sedativos para acalmá-la. Ela estava sozinha e não tinha a irmã para ajudar na comunicação. Esta foi uma experiência muito estressante e assustadora para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e sua irmã conversaram sobre como planejar com antecedência caso uma situação semelhante surja um dia no futuro. Tanto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quanto sua irmã querem garantir que o que aconteceu há dois meses não se repita. Juntas, elas registraram as preferências e desejos de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caso ela precise de apoio para tomar decisões por si mesma ou durante um período em que sua irmã não esteja disponível. </a:t>
            </a:r>
            <a:r>
              <a:rPr lang="pt-BR" dirty="0">
                <a:latin typeface="Calibri" panose="020F0502020204030204" pitchFamily="34" charset="0"/>
                <a:ea typeface="SimSun" panose="02010600030101010101" pitchFamily="2" charset="-122"/>
                <a:cs typeface="Arial" panose="020B0604020202020204" pitchFamily="34" charset="0"/>
              </a:rPr>
              <a:t>Bianca</a:t>
            </a:r>
            <a:r>
              <a:rPr lang="pt" dirty="0">
                <a:latin typeface="Calibri" panose="020F0502020204030204" pitchFamily="34" charset="0"/>
                <a:ea typeface="SimSun" panose="02010600030101010101" pitchFamily="2" charset="-122"/>
                <a:cs typeface="Arial" panose="020B0604020202020204" pitchFamily="34" charset="0"/>
              </a:rPr>
              <a:t> afirma especificamente que não quer ficar presa a uma cama novamente nem receber sedativos. Ela pede que sua irmã seja seu principal contato em caso de emergência.</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80</a:t>
            </a:fld>
            <a:endParaRPr lang="en-GB"/>
          </a:p>
        </p:txBody>
      </p:sp>
    </p:spTree>
    <p:extLst>
      <p:ext uri="{BB962C8B-B14F-4D97-AF65-F5344CB8AC3E}">
        <p14:creationId xmlns:p14="http://schemas.microsoft.com/office/powerpoint/2010/main" val="38236628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084" y="3322650"/>
            <a:ext cx="5447030" cy="6119505"/>
          </a:xfrm>
        </p:spPr>
        <p:txBody>
          <a:bodyPr/>
          <a:lstStyle/>
          <a:p>
            <a:r>
              <a:rPr lang="pt-BR" sz="1200" kern="1200" dirty="0">
                <a:solidFill>
                  <a:schemeClr val="tx1"/>
                </a:solidFill>
                <a:effectLst/>
                <a:latin typeface="Calibri" panose="020F0502020204030204" pitchFamily="34" charset="0"/>
                <a:ea typeface="+mn-ea"/>
                <a:cs typeface="Calibri" panose="020F0502020204030204" pitchFamily="34" charset="0"/>
              </a:rPr>
              <a:t>Faça a seguinte pergunta aos participantes: </a:t>
            </a:r>
          </a:p>
          <a:p>
            <a:r>
              <a:rPr lang="pt-BR" dirty="0">
                <a:effectLst/>
                <a:latin typeface="Calibri" panose="020F0502020204030204" pitchFamily="34" charset="0"/>
              </a:rPr>
              <a:t>Quais você acha que seriam os impactos do planejamento antecipado de Bianca? </a:t>
            </a:r>
          </a:p>
          <a:p>
            <a:r>
              <a:rPr lang="pt-BR" sz="1200" kern="1200" dirty="0">
                <a:solidFill>
                  <a:schemeClr val="tx1"/>
                </a:solidFill>
                <a:effectLst/>
                <a:latin typeface="Calibri" panose="020F0502020204030204" pitchFamily="34" charset="0"/>
                <a:ea typeface="+mn-ea"/>
                <a:cs typeface="Calibri" panose="020F0502020204030204" pitchFamily="34" charset="0"/>
              </a:rPr>
              <a:t>As respostas podem incluir: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Ela não seria contida nem receberia medicamentos quando não quisesse.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Ela seria capaz de comunicar seus desejos tanto de forma direta quanto através da irmã. </a:t>
            </a:r>
          </a:p>
          <a:p>
            <a:pPr marL="171450" indent="-171450">
              <a:buFont typeface="Arial" panose="020B0604020202020204" pitchFamily="34" charset="0"/>
              <a:buChar char="•"/>
            </a:pPr>
            <a:r>
              <a:rPr lang="pt-BR" sz="1200" kern="1200" dirty="0">
                <a:solidFill>
                  <a:schemeClr val="tx1"/>
                </a:solidFill>
                <a:effectLst/>
                <a:latin typeface="Calibri" panose="020F0502020204030204" pitchFamily="34" charset="0"/>
                <a:ea typeface="+mn-ea"/>
                <a:cs typeface="Calibri" panose="020F0502020204030204" pitchFamily="34" charset="0"/>
              </a:rPr>
              <a:t>Bianca identificou a irmã como a pessoa a ser contatada em caso de emergência para garantir que os seus desejos e preferências sejam respeitados. </a:t>
            </a:r>
          </a:p>
          <a:p>
            <a:pPr marL="343414" indent="-343414">
              <a:lnSpc>
                <a:spcPct val="115000"/>
              </a:lnSpc>
              <a:spcAft>
                <a:spcPts val="1002"/>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81</a:t>
            </a:fld>
            <a:endParaRPr lang="en-GB"/>
          </a:p>
        </p:txBody>
      </p:sp>
    </p:spTree>
    <p:extLst>
      <p:ext uri="{BB962C8B-B14F-4D97-AF65-F5344CB8AC3E}">
        <p14:creationId xmlns:p14="http://schemas.microsoft.com/office/powerpoint/2010/main" val="41696514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BR"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este tema</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45 minutos.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Explique aos participantes que este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tema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se concentra especificamente no contexto da saúde mental e dos serviços sociais. Explique como o consentimento informado e os planos de tratamento e recuperação conduzidos individualmente são essenciais para o respeito ao direito das pessoas à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capacidade legal</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82</a:t>
            </a:fld>
            <a:endParaRPr lang="en-GB"/>
          </a:p>
        </p:txBody>
      </p:sp>
    </p:spTree>
    <p:extLst>
      <p:ext uri="{BB962C8B-B14F-4D97-AF65-F5344CB8AC3E}">
        <p14:creationId xmlns:p14="http://schemas.microsoft.com/office/powerpoint/2010/main" val="26785817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b="1" i="1" dirty="0">
                <a:latin typeface="Calibri" panose="020F0502020204030204" pitchFamily="34" charset="0"/>
                <a:ea typeface="SimSun" panose="02010600030101010101" pitchFamily="2" charset="-122"/>
                <a:cs typeface="Arial" panose="020B0604020202020204" pitchFamily="34" charset="0"/>
              </a:rPr>
              <a:t>Apresentação: Consentimento informado (10 min.)</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latin typeface="Calibri" panose="020F0502020204030204" pitchFamily="34" charset="0"/>
                <a:ea typeface="SimSun" panose="02010600030101010101" pitchFamily="2" charset="-122"/>
                <a:cs typeface="Calibri" panose="020F0502020204030204" pitchFamily="34" charset="0"/>
              </a:rPr>
              <a:t>Obter </a:t>
            </a:r>
            <a:r>
              <a:rPr lang="pt" b="1" u="sng" dirty="0">
                <a:latin typeface="Calibri" panose="020F0502020204030204" pitchFamily="34" charset="0"/>
                <a:ea typeface="SimSun" panose="02010600030101010101" pitchFamily="2" charset="-122"/>
                <a:cs typeface="Calibri" panose="020F0502020204030204" pitchFamily="34" charset="0"/>
              </a:rPr>
              <a:t>consentimento informado </a:t>
            </a:r>
            <a:r>
              <a:rPr lang="pt" dirty="0">
                <a:latin typeface="Calibri" panose="020F0502020204030204" pitchFamily="34" charset="0"/>
                <a:ea typeface="SimSun" panose="02010600030101010101" pitchFamily="2" charset="-122"/>
                <a:cs typeface="Calibri" panose="020F0502020204030204" pitchFamily="34" charset="0"/>
              </a:rPr>
              <a:t>para o tratamento é essencial para respeitar o direito à </a:t>
            </a:r>
            <a:r>
              <a:rPr lang="pt-BR" dirty="0">
                <a:latin typeface="Calibri" panose="020F0502020204030204" pitchFamily="34" charset="0"/>
                <a:ea typeface="SimSun" panose="02010600030101010101" pitchFamily="2" charset="-122"/>
                <a:cs typeface="Calibri" panose="020F0502020204030204" pitchFamily="34" charset="0"/>
              </a:rPr>
              <a:t>capacidade legal</a:t>
            </a:r>
            <a:r>
              <a:rPr lang="pt" dirty="0">
                <a:latin typeface="Calibri" panose="020F0502020204030204" pitchFamily="34" charset="0"/>
                <a:ea typeface="SimSun" panose="02010600030101010101" pitchFamily="2" charset="-122"/>
                <a:cs typeface="Calibri" panose="020F050202020403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83</a:t>
            </a:fld>
            <a:endParaRPr lang="en-GB"/>
          </a:p>
        </p:txBody>
      </p:sp>
    </p:spTree>
    <p:extLst>
      <p:ext uri="{BB962C8B-B14F-4D97-AF65-F5344CB8AC3E}">
        <p14:creationId xmlns:p14="http://schemas.microsoft.com/office/powerpoint/2010/main" val="3971214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3063" y="252413"/>
            <a:ext cx="3521075" cy="1981200"/>
          </a:xfrm>
        </p:spPr>
      </p:sp>
      <p:sp>
        <p:nvSpPr>
          <p:cNvPr id="3" name="Notes Placeholder 2"/>
          <p:cNvSpPr>
            <a:spLocks noGrp="1"/>
          </p:cNvSpPr>
          <p:nvPr>
            <p:ph type="body" idx="1"/>
          </p:nvPr>
        </p:nvSpPr>
        <p:spPr>
          <a:xfrm>
            <a:off x="680084" y="2233648"/>
            <a:ext cx="5643952" cy="6472922"/>
          </a:xfrm>
        </p:spPr>
        <p:txBody>
          <a:bodyPr/>
          <a:lstStyle/>
          <a:p>
            <a:pPr>
              <a:lnSpc>
                <a:spcPct val="115000"/>
              </a:lnSpc>
            </a:pPr>
            <a:r>
              <a:rPr lang="pt" b="1" dirty="0">
                <a:latin typeface="Calibri" panose="020F0502020204030204" pitchFamily="34" charset="0"/>
                <a:ea typeface="SimSun" panose="02010600030101010101" pitchFamily="2" charset="-122"/>
                <a:cs typeface="Calibri" panose="020F0502020204030204" pitchFamily="34" charset="0"/>
              </a:rPr>
              <a:t>Consentimento informado significa que </a:t>
            </a:r>
            <a:r>
              <a:rPr lang="pt" b="1" i="1" dirty="0">
                <a:latin typeface="Calibri" panose="020F0502020204030204" pitchFamily="34" charset="0"/>
                <a:ea typeface="SimSun" panose="02010600030101010101" pitchFamily="2" charset="-122"/>
                <a:cs typeface="Calibri" panose="020F0502020204030204" pitchFamily="34" charset="0"/>
              </a:rPr>
              <a:t>( </a:t>
            </a:r>
            <a:r>
              <a:rPr lang="pt" b="1" i="1" dirty="0">
                <a:latin typeface="Calibri" panose="020F0502020204030204" pitchFamily="34" charset="0"/>
                <a:ea typeface="SimSun" panose="02010600030101010101" pitchFamily="2" charset="-122"/>
                <a:cs typeface="Calibri" panose="020F0502020204030204" pitchFamily="34" charset="0"/>
                <a:hlinkClick r:id="rId3" action="ppaction://hlinkfile" tooltip="United Nations Human Rights Council (UNHRC), 2009 #87"/>
              </a:rPr>
              <a:t>18 </a:t>
            </a:r>
            <a:r>
              <a:rPr lang="pt" b="1" i="1" dirty="0">
                <a:latin typeface="Calibri" panose="020F0502020204030204" pitchFamily="34" charset="0"/>
                <a:ea typeface="SimSun" panose="02010600030101010101" pitchFamily="2" charset="-122"/>
                <a:cs typeface="Calibri" panose="020F0502020204030204" pitchFamily="34" charset="0"/>
              </a:rPr>
              <a:t>) </a:t>
            </a:r>
            <a:r>
              <a:rPr lang="pt" b="1" dirty="0">
                <a:latin typeface="Calibri" panose="020F0502020204030204" pitchFamily="34" charset="0"/>
                <a:ea typeface="SimSun" panose="02010600030101010101" pitchFamily="2" charset="-122"/>
                <a:cs typeface="Calibri" panose="020F0502020204030204" pitchFamily="34" charset="0"/>
              </a:rPr>
              <a:t>:</a:t>
            </a:r>
            <a:endParaRPr lang="en-CH" b="1">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SzPts val="1100"/>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228943" indent="-228943">
              <a:lnSpc>
                <a:spcPct val="115000"/>
              </a:lnSpc>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A pessoa recebe informações suficientes sobre o tratamento proposto para tomar uma decisão informada, incluindo:</a:t>
            </a:r>
            <a:endParaRPr lang="en-CH">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possíveis benefícios e efeitos/riscos negativos do tratamento proposto;</a:t>
            </a:r>
            <a:endParaRPr lang="en-CH">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possíveis alternativas ao tratamento proposto;</a:t>
            </a:r>
            <a:endParaRPr lang="en-CH">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spcAft>
                <a:spcPts val="601"/>
              </a:spcAft>
              <a:buSzPts val="1100"/>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possíveis benefícios e riscos de não aceitar o tratamento proposto e/ou de escolher uma das alternativas.</a:t>
            </a:r>
            <a:endParaRPr lang="en-CH">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spcAft>
                <a:spcPts val="6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As informações são fornecidas de uma forma que a pessoa possa entender e são adaptadas às suas necessidades (por exemplo, a pessoa que fornece as informações evita usar termos altamente técnicos que a pessoa que recebe as informações pode não entender e adiciona ou incorpora recursos visuais às informações escritas ou usa linguagem de sinais se a pessoa que recebe as informações for surda ou com deficiência auditiva).</a:t>
            </a:r>
          </a:p>
          <a:p>
            <a:pPr marL="686829" lvl="1" indent="-228943">
              <a:lnSpc>
                <a:spcPct val="115000"/>
              </a:lnSpc>
              <a:spcAft>
                <a:spcPts val="601"/>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As informações também devem ser fornecidas de uma forma que seja culturalmente e de outras formas aceitável para a pessoa.</a:t>
            </a:r>
          </a:p>
          <a:p>
            <a:pPr marL="228943" indent="-228943">
              <a:lnSpc>
                <a:spcPct val="115000"/>
              </a:lnSpc>
              <a:spcAft>
                <a:spcPts val="601"/>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228943" indent="-228943">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 consentimento para o tratamento é dado voluntariamente.</a:t>
            </a:r>
            <a:endParaRPr lang="en-CH">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Ele é oferecido sem ameaça ou coerção (por exemplo, profissionais de saúde mental e outros profissionais não devem dizer à pessoa que ela será internada involuntariamente em um serviço se recusar o tratamento proposto).</a:t>
            </a:r>
            <a:endParaRPr lang="en-CH">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O consentimento é dado sem influência indevida (por exemplo, os profissionais não devem fazer a pessoa em questão pensar que pode haver consequências desagradáveis, como a retirada de privilégios, se ela recusar o tratamento proposto).</a:t>
            </a:r>
            <a:endParaRPr lang="en-CH">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O consentimento é dado sem engano, fraude, manipulação ou falsas garantias (por exemplo, os profissionais não devem contar a ninguém que farão terapia do sono quando há planos de administrar terapia eletroconvulsiva).</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601"/>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84</a:t>
            </a:fld>
            <a:endParaRPr lang="en-GB"/>
          </a:p>
        </p:txBody>
      </p:sp>
    </p:spTree>
    <p:extLst>
      <p:ext uri="{BB962C8B-B14F-4D97-AF65-F5344CB8AC3E}">
        <p14:creationId xmlns:p14="http://schemas.microsoft.com/office/powerpoint/2010/main" val="2615789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É importante estar ciente do risco de influência indevida devido ao desequilíbrio de poder nos relacionamentos que existe no âmbito da saúde mental e dos serviços sociais. Às vezes, há uma linha tênue entre apoiar as pessoas na tomada de decisões e influenciá-las indevidamente.</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Para minimizar o risco de influência indevida e ser mais independente, o apoio deve, idealmente, vir de fora do serviço </a:t>
            </a: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para mais informações sobre dinâmicas de poder, consulte o módulo sobre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Transformação de serviços e promoção de direitos humanos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Outro ponto crucial é que o direito ao consentimento informado também inclui o direito de recusar tratamento. Isso significa que, se uma </a:t>
            </a:r>
            <a:r>
              <a:rPr lang="pt" dirty="0">
                <a:latin typeface="Calibri" panose="020F0502020204030204" pitchFamily="34" charset="0"/>
                <a:ea typeface="SimSun" panose="02010600030101010101" pitchFamily="2" charset="-122"/>
                <a:cs typeface="Arial" panose="020B0604020202020204" pitchFamily="34" charset="0"/>
              </a:rPr>
              <a:t>pessoa, após receber informações sobre opções de tratamento, decidir que não deseja nenhum tipo de tratamento, esse é seu direito e deve ser respeitado.</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85</a:t>
            </a:fld>
            <a:endParaRPr lang="en-GB"/>
          </a:p>
        </p:txBody>
      </p:sp>
    </p:spTree>
    <p:extLst>
      <p:ext uri="{BB962C8B-B14F-4D97-AF65-F5344CB8AC3E}">
        <p14:creationId xmlns:p14="http://schemas.microsoft.com/office/powerpoint/2010/main" val="24503003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b="1" i="1" dirty="0">
                <a:latin typeface="Calibri" panose="020F0502020204030204" pitchFamily="34" charset="0"/>
                <a:ea typeface="SimSun" panose="02010600030101010101" pitchFamily="2" charset="-122"/>
                <a:cs typeface="Arial" panose="020B0604020202020204" pitchFamily="34" charset="0"/>
              </a:rPr>
              <a:t>Apresentação: Planos de tratamento e recuperação liderados pela pessoa (20 min.)</a:t>
            </a:r>
            <a:endParaRPr lang="en-CH">
              <a:latin typeface="Calibri" panose="020F0502020204030204" pitchFamily="34" charset="0"/>
              <a:ea typeface="SimSun" panose="02010600030101010101" pitchFamily="2" charset="-122"/>
              <a:cs typeface="Arial" panose="020B0604020202020204" pitchFamily="34" charset="0"/>
            </a:endParaRPr>
          </a:p>
          <a:p>
            <a:pPr marL="171707" marR="0" lvl="0" indent="-171707"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Um número cada vez maior de serviços em vários países do mundo está adotando o que se conhece como abordagem de recuperação para a saúde mental.</a:t>
            </a:r>
            <a:endParaRPr lang="pt"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marR="0" lvl="0" indent="-171707"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Um plano de recuperação promove os princípios de capacidade legal e consentimento informado, entre outros, em consonância com a Convenção sobre os Direitos das Pessoas com Deficiência (CDPD). </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86</a:t>
            </a:fld>
            <a:endParaRPr lang="en-GB"/>
          </a:p>
        </p:txBody>
      </p:sp>
    </p:spTree>
    <p:extLst>
      <p:ext uri="{BB962C8B-B14F-4D97-AF65-F5344CB8AC3E}">
        <p14:creationId xmlns:p14="http://schemas.microsoft.com/office/powerpoint/2010/main" val="37128755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A recuperação é diferente para cada pessoa. Recuperação significa ser capaz de viver uma vida significativa para si mesmo, na presença ou ausência de "sintomas". Com uma abordagem de recuperação para o cuidado da saúde mental, cada pessoa é capacitada a liderar sua jornada de recuperação e a definir seus próprios objetivos de vida.</a:t>
            </a:r>
            <a:endParaRPr lang="en-CH"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planos de tratamento e recuperação descrevem quais tratamentos ou suporte (por exemplo, intervenções psicossociais, aconselhamento, medicamentos etc.) as pessoas querem receber e quais não querem, bem como quais profissionais de saúde mental e outros profissionais ou apoiadores elas querem envolver em seus cuidados e recuperação, se houver.</a:t>
            </a:r>
            <a:endParaRPr lang="en-CH"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 dirty="0">
                <a:latin typeface="Calibri" panose="020F0502020204030204" pitchFamily="34" charset="0"/>
                <a:ea typeface="SimSun" panose="02010600030101010101" pitchFamily="2" charset="-122"/>
                <a:cs typeface="Calibri" panose="020F0502020204030204" pitchFamily="34" charset="0"/>
              </a:rPr>
              <a:t>Os planos de tratamento e recuperação respeitam o direito à </a:t>
            </a:r>
            <a:r>
              <a:rPr lang="pt-BR" dirty="0">
                <a:latin typeface="Calibri" panose="020F0502020204030204" pitchFamily="34" charset="0"/>
                <a:ea typeface="SimSun" panose="02010600030101010101" pitchFamily="2" charset="-122"/>
                <a:cs typeface="Calibri" panose="020F0502020204030204" pitchFamily="34" charset="0"/>
              </a:rPr>
              <a:t>capacidade legal</a:t>
            </a:r>
            <a:r>
              <a:rPr lang="pt" dirty="0">
                <a:latin typeface="Calibri" panose="020F0502020204030204" pitchFamily="34" charset="0"/>
                <a:ea typeface="SimSun" panose="02010600030101010101" pitchFamily="2" charset="-122"/>
                <a:cs typeface="Calibri" panose="020F0502020204030204" pitchFamily="34" charset="0"/>
              </a:rPr>
              <a:t>, garantindo que as pessoas tomem todas as decisões relativas aos seus próprios cuidados.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Modelos em branco e preenchidos de um plano de recuperação podem ser encontrados no módulo </a:t>
            </a:r>
            <a:r>
              <a:rPr lang="pt" i="1" dirty="0">
                <a:solidFill>
                  <a:srgbClr val="4F81BD"/>
                </a:solidFill>
                <a:latin typeface="Calibri" panose="020F0502020204030204" pitchFamily="34" charset="0"/>
                <a:ea typeface="SimSun" panose="02010600030101010101" pitchFamily="2" charset="-122"/>
                <a:cs typeface="Calibri" panose="020F0502020204030204" pitchFamily="34" charset="0"/>
              </a:rPr>
              <a:t>Práticas de recuperação para saúde mental e bem-estar </a:t>
            </a: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87</a:t>
            </a:fld>
            <a:endParaRPr lang="en-GB"/>
          </a:p>
        </p:txBody>
      </p:sp>
    </p:spTree>
    <p:extLst>
      <p:ext uri="{BB962C8B-B14F-4D97-AF65-F5344CB8AC3E}">
        <p14:creationId xmlns:p14="http://schemas.microsoft.com/office/powerpoint/2010/main" val="35255432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87363"/>
            <a:ext cx="5964238" cy="3354387"/>
          </a:xfrm>
        </p:spPr>
      </p:sp>
      <p:sp>
        <p:nvSpPr>
          <p:cNvPr id="3" name="Notes Placeholder 2"/>
          <p:cNvSpPr>
            <a:spLocks noGrp="1"/>
          </p:cNvSpPr>
          <p:nvPr>
            <p:ph type="body" idx="1"/>
          </p:nvPr>
        </p:nvSpPr>
        <p:spPr>
          <a:xfrm>
            <a:off x="680878" y="4141295"/>
            <a:ext cx="5447030" cy="4754232"/>
          </a:xfrm>
        </p:spPr>
        <p:txBody>
          <a:bodyPr/>
          <a:lstStyle/>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Quando as pessoas tomam decisões sobre seu tratamento e apoio, elas provavelmente escolhem opções que atendem às suas necessidades e que estão preparadas para tentar e ver se podem ajudar.</a:t>
            </a:r>
          </a:p>
          <a:p>
            <a:pPr marL="629593" lvl="1"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Consequentemente, é mais provável que o apoio ou tratamento que escolheram seja mais eficaz do que um tratamento ou apoio que lhes tenha sido imposto </a:t>
            </a:r>
            <a:r>
              <a:rPr lang="pt" i="1" dirty="0">
                <a:latin typeface="Calibri" panose="020F0502020204030204" pitchFamily="34" charset="0"/>
                <a:ea typeface="SimSun" panose="02010600030101010101" pitchFamily="2" charset="-122"/>
                <a:cs typeface="Calibri" panose="020F0502020204030204" pitchFamily="34" charset="0"/>
              </a:rPr>
              <a:t>( </a:t>
            </a:r>
            <a:r>
              <a:rPr lang="pt" i="1" dirty="0">
                <a:latin typeface="Calibri" panose="020F0502020204030204" pitchFamily="34" charset="0"/>
                <a:ea typeface="SimSun" panose="02010600030101010101" pitchFamily="2" charset="-122"/>
                <a:cs typeface="Calibri" panose="020F0502020204030204" pitchFamily="34" charset="0"/>
                <a:hlinkClick r:id="rId3" action="ppaction://hlinkfile" tooltip="Stanhope, 2013 #130"/>
              </a:rPr>
              <a:t>19 </a:t>
            </a:r>
            <a:r>
              <a:rPr lang="pt" i="1" dirty="0">
                <a:latin typeface="Calibri" panose="020F0502020204030204" pitchFamily="34" charset="0"/>
                <a:ea typeface="SimSun" panose="02010600030101010101" pitchFamily="2" charset="-122"/>
                <a:cs typeface="Calibri" panose="020F0502020204030204" pitchFamily="34" charset="0"/>
              </a:rPr>
              <a:t>) </a:t>
            </a:r>
            <a:r>
              <a:rPr lang="pt" dirty="0">
                <a:latin typeface="Calibri" panose="020F0502020204030204" pitchFamily="34" charset="0"/>
                <a:ea typeface="SimSun" panose="02010600030101010101" pitchFamily="2" charset="-122"/>
                <a:cs typeface="Calibri" panose="020F0502020204030204" pitchFamily="34" charset="0"/>
              </a:rPr>
              <a:t>. Isto também pode evitar traumatização ou retraumatização resultante de coerção.</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Inicialmente, a pessoa deve receber o máximo de informações disponíveis sobre diferentes opções e oportunidades de experimentá-las.</a:t>
            </a:r>
          </a:p>
          <a:p>
            <a:pPr marL="629593" lvl="1"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À medida que o processo de suporte e/ou tratamento evolui, a pessoa ganhará cada vez mais conhecimento sobre o que funciona para ela e poderá fazer escolhas ainda mais bem informadas.</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Eles podem continuar buscando e investigando novas opções ou encontrar uma ou mais que funcionem bem e mantê-las.</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Mais uma vez, a jornada de recuperação de cada um é única.</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latin typeface="Calibri" panose="020F0502020204030204" pitchFamily="34" charset="0"/>
                <a:ea typeface="SimSun" panose="02010600030101010101" pitchFamily="2" charset="-122"/>
                <a:cs typeface="Calibri" panose="020F0502020204030204" pitchFamily="34" charset="0"/>
              </a:rPr>
              <a:t>Promover o direito de tomar decisões sobre tratamento e recuperação é parte essencial da promoção da autonomia e autodeterminação e do respeito ao direito à </a:t>
            </a:r>
            <a:r>
              <a:rPr lang="pt-BR" dirty="0">
                <a:latin typeface="Calibri" panose="020F0502020204030204" pitchFamily="34" charset="0"/>
                <a:ea typeface="SimSun" panose="02010600030101010101" pitchFamily="2" charset="-122"/>
                <a:cs typeface="Calibri" panose="020F0502020204030204" pitchFamily="34" charset="0"/>
              </a:rPr>
              <a:t>capacidade legal</a:t>
            </a:r>
            <a:r>
              <a:rPr lang="pt" dirty="0">
                <a:latin typeface="Calibri" panose="020F0502020204030204" pitchFamily="34" charset="0"/>
                <a:ea typeface="SimSun" panose="02010600030101010101" pitchFamily="2" charset="-122"/>
                <a:cs typeface="Calibri" panose="020F0502020204030204" pitchFamily="34" charset="0"/>
              </a:rPr>
              <a:t>. Também tem um impacto positivo na jornada de recuperação de uma pessoa.</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88</a:t>
            </a:fld>
            <a:endParaRPr lang="en-GB"/>
          </a:p>
        </p:txBody>
      </p:sp>
    </p:spTree>
    <p:extLst>
      <p:ext uri="{BB962C8B-B14F-4D97-AF65-F5344CB8AC3E}">
        <p14:creationId xmlns:p14="http://schemas.microsoft.com/office/powerpoint/2010/main" val="14722253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pt" dirty="0">
                <a:solidFill>
                  <a:srgbClr val="4F81BD"/>
                </a:solidFill>
                <a:latin typeface="Calibri" panose="020F0502020204030204" pitchFamily="34" charset="0"/>
                <a:ea typeface="SimSun" panose="02010600030101010101" pitchFamily="2" charset="-122"/>
                <a:cs typeface="Calibri" panose="020F0502020204030204" pitchFamily="34" charset="0"/>
              </a:rPr>
              <a:t>Neste ponto da apresentação, você pode mostrar o seguinte vídeo aos participantes: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BR" b="1" i="1" dirty="0" err="1">
                <a:latin typeface="Calibri" panose="020F0502020204030204" pitchFamily="34" charset="0"/>
                <a:ea typeface="SimSun" panose="02010600030101010101" pitchFamily="2" charset="-122"/>
                <a:cs typeface="Calibri" panose="020F0502020204030204" pitchFamily="34" charset="0"/>
              </a:rPr>
              <a:t>Peer</a:t>
            </a:r>
            <a:r>
              <a:rPr lang="pt-BR" b="1" i="1" dirty="0">
                <a:latin typeface="Calibri" panose="020F0502020204030204" pitchFamily="34" charset="0"/>
                <a:ea typeface="SimSun" panose="02010600030101010101" pitchFamily="2" charset="-122"/>
                <a:cs typeface="Calibri" panose="020F0502020204030204" pitchFamily="34" charset="0"/>
              </a:rPr>
              <a:t> </a:t>
            </a:r>
            <a:r>
              <a:rPr lang="pt-BR" b="1" i="1" dirty="0" err="1">
                <a:latin typeface="Calibri" panose="020F0502020204030204" pitchFamily="34" charset="0"/>
                <a:ea typeface="SimSun" panose="02010600030101010101" pitchFamily="2" charset="-122"/>
                <a:cs typeface="Calibri" panose="020F0502020204030204" pitchFamily="34" charset="0"/>
              </a:rPr>
              <a:t>advocacy</a:t>
            </a:r>
            <a:r>
              <a:rPr lang="pt-BR" b="1" i="1" dirty="0">
                <a:latin typeface="Calibri" panose="020F0502020204030204" pitchFamily="34" charset="0"/>
                <a:ea typeface="SimSun" panose="02010600030101010101" pitchFamily="2" charset="-122"/>
                <a:cs typeface="Calibri" panose="020F0502020204030204" pitchFamily="34" charset="0"/>
              </a:rPr>
              <a:t> in </a:t>
            </a:r>
            <a:r>
              <a:rPr lang="pt-BR" b="1" i="1" dirty="0" err="1">
                <a:latin typeface="Calibri" panose="020F0502020204030204" pitchFamily="34" charset="0"/>
                <a:ea typeface="SimSun" panose="02010600030101010101" pitchFamily="2" charset="-122"/>
                <a:cs typeface="Calibri" panose="020F0502020204030204" pitchFamily="34" charset="0"/>
              </a:rPr>
              <a:t>action</a:t>
            </a:r>
            <a:r>
              <a:rPr lang="pt" b="1" dirty="0">
                <a:latin typeface="Calibri" panose="020F0502020204030204" pitchFamily="34" charset="0"/>
                <a:ea typeface="SimSun" panose="02010600030101010101" pitchFamily="2" charset="-122"/>
                <a:cs typeface="Calibri" panose="020F0502020204030204" pitchFamily="34" charset="0"/>
              </a:rPr>
              <a:t>. </a:t>
            </a:r>
            <a:r>
              <a:rPr lang="pt" b="1" u="sng" dirty="0" err="1">
                <a:solidFill>
                  <a:srgbClr val="0000FF"/>
                </a:solidFill>
                <a:latin typeface="Calibri" panose="020F0502020204030204" pitchFamily="34" charset="0"/>
                <a:ea typeface="SimSun" panose="02010600030101010101" pitchFamily="2" charset="-122"/>
                <a:cs typeface="Calibri" panose="020F0502020204030204" pitchFamily="34" charset="0"/>
              </a:rPr>
              <a:t>iNAPS </a:t>
            </a:r>
            <a:r>
              <a:rPr lang="pt" b="1"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r>
              <a:rPr lang="pt" sz="800" dirty="0">
                <a:ea typeface="SimSun" panose="02010600030101010101" pitchFamily="2" charset="-122"/>
                <a:cs typeface="Arial" panose="020B0604020202020204" pitchFamily="34" charset="0"/>
              </a:rPr>
              <a:t> </a:t>
            </a:r>
            <a:r>
              <a:rPr lang="pt" b="1" dirty="0">
                <a:latin typeface="Calibri" panose="020F0502020204030204" pitchFamily="34" charset="0"/>
                <a:ea typeface="SimSun" panose="02010600030101010101" pitchFamily="2" charset="-122"/>
                <a:cs typeface="Calibri" panose="020F0502020204030204" pitchFamily="34" charset="0"/>
              </a:rPr>
              <a:t>2012 (13:00)</a:t>
            </a:r>
            <a:r>
              <a:rPr lang="pt" b="1" dirty="0">
                <a:latin typeface="Calibri" panose="020F0502020204030204" pitchFamily="34" charset="0"/>
                <a:ea typeface="SimSun" panose="02010600030101010101" pitchFamily="2" charset="-122"/>
                <a:cs typeface="Arial" panose="020B0604020202020204" pitchFamily="34" charset="0"/>
              </a:rPr>
              <a:t> </a:t>
            </a:r>
            <a:r>
              <a:rPr lang="pt" b="1" i="1" dirty="0">
                <a:latin typeface="Calibri" panose="020F0502020204030204" pitchFamily="34" charset="0"/>
                <a:ea typeface="SimSun" panose="02010600030101010101" pitchFamily="2" charset="-122"/>
                <a:cs typeface="Calibri" panose="020F0502020204030204" pitchFamily="34" charset="0"/>
              </a:rPr>
              <a:t>( </a:t>
            </a:r>
            <a:r>
              <a:rPr lang="pt"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Createus Media Incorporated, 2012 #88">
                  <a:extLst>
                    <a:ext uri="{A12FA001-AC4F-418D-AE19-62706E023703}">
                      <ahyp:hlinkClr xmlns:ahyp="http://schemas.microsoft.com/office/drawing/2018/hyperlinkcolor" val="tx"/>
                    </a:ext>
                  </a:extLst>
                </a:hlinkClick>
              </a:rPr>
              <a:t>20 </a:t>
            </a:r>
            <a:r>
              <a:rPr lang="pt" b="1" i="1" dirty="0">
                <a:latin typeface="Calibri" panose="020F0502020204030204" pitchFamily="34" charset="0"/>
                <a:ea typeface="SimSun" panose="02010600030101010101" pitchFamily="2" charset="-122"/>
                <a:cs typeface="Calibri" panose="020F050202020403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https://youtu.be /zDkfPVG-xA4 ( </a:t>
            </a:r>
            <a:r>
              <a:rPr lang="pt-BR" u="none" dirty="0">
                <a:solidFill>
                  <a:srgbClr val="0000FF"/>
                </a:solidFill>
                <a:latin typeface="Calibri" panose="020F0502020204030204" pitchFamily="34" charset="0"/>
                <a:ea typeface="SimSun" panose="02010600030101010101" pitchFamily="2" charset="-122"/>
                <a:cs typeface="Arial" panose="020B0604020202020204" pitchFamily="34" charset="0"/>
              </a:rPr>
              <a:t>acesso</a:t>
            </a:r>
            <a:r>
              <a:rPr lang="pt" u="none" dirty="0">
                <a:solidFill>
                  <a:srgbClr val="0000FF"/>
                </a:solidFill>
                <a:latin typeface="Calibri" panose="020F0502020204030204" pitchFamily="34" charset="0"/>
                <a:ea typeface="SimSun" panose="02010600030101010101" pitchFamily="2" charset="-122"/>
                <a:cs typeface="Arial" panose="020B0604020202020204" pitchFamily="34" charset="0"/>
              </a:rPr>
              <a:t> em 9 de abril de 2019)</a:t>
            </a:r>
          </a:p>
          <a:p>
            <a:pPr>
              <a:lnSpc>
                <a:spcPct val="115000"/>
              </a:lnSpc>
              <a:spcAft>
                <a:spcPts val="1002"/>
              </a:spcAft>
            </a:pPr>
            <a:endParaRPr lang="en-US" u="none" dirty="0">
              <a:solidFill>
                <a:srgbClr val="0000FF"/>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pt" dirty="0">
                <a:latin typeface="Calibri" panose="020F0502020204030204" pitchFamily="34" charset="0"/>
                <a:ea typeface="SimSun" panose="02010600030101010101" pitchFamily="2" charset="-122"/>
              </a:rPr>
              <a:t>Este é um exemplo de uma situação em que uma pessoa pode decidir onde quer morar na comunidade após o fechamento do hospital estadual de saúde mental onde reside.</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89</a:t>
            </a:fld>
            <a:endParaRPr lang="en-GB"/>
          </a:p>
        </p:txBody>
      </p:sp>
    </p:spTree>
    <p:extLst>
      <p:ext uri="{BB962C8B-B14F-4D97-AF65-F5344CB8AC3E}">
        <p14:creationId xmlns:p14="http://schemas.microsoft.com/office/powerpoint/2010/main" val="340140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56036"/>
            <a:ext cx="5447030" cy="6086120"/>
          </a:xfrm>
        </p:spPr>
        <p:txBody>
          <a:bodyPr/>
          <a:lstStyle/>
          <a:p>
            <a:pPr algn="just">
              <a:spcAft>
                <a:spcPts val="601"/>
              </a:spcAft>
            </a:pPr>
            <a:r>
              <a:rPr lang="pt" b="1" dirty="0">
                <a:latin typeface="Calibri" panose="020F0502020204030204" pitchFamily="34" charset="0"/>
                <a:ea typeface="SimSun" panose="02010600030101010101" pitchFamily="2" charset="-122"/>
                <a:cs typeface="Arial" panose="020B0604020202020204" pitchFamily="34" charset="0"/>
              </a:rPr>
              <a:t>Apresentação: Breve introdução ao módulo (5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 objetivo desta breve introdução é antecipar as questões que os participantes precisarão enfrentar em relação à promoção da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capacidade legal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mesmo diante de situações e circunstâncias extremamente desafiadoras.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Nesta formação, exploraremos como promover o direito à </a:t>
            </a:r>
            <a:r>
              <a:rPr lang="pt-BR" dirty="0">
                <a:latin typeface="Calibri" panose="020F0502020204030204" pitchFamily="34" charset="0"/>
                <a:ea typeface="SimSun" panose="02010600030101010101" pitchFamily="2" charset="-122"/>
                <a:cs typeface="Arial" panose="020B0604020202020204" pitchFamily="34" charset="0"/>
              </a:rPr>
              <a:t>capacidade legal  </a:t>
            </a:r>
            <a:r>
              <a:rPr lang="pt" dirty="0">
                <a:latin typeface="Calibri" panose="020F0502020204030204" pitchFamily="34" charset="0"/>
                <a:ea typeface="SimSun" panose="02010600030101010101" pitchFamily="2" charset="-122"/>
                <a:cs typeface="Arial" panose="020B0604020202020204" pitchFamily="34" charset="0"/>
              </a:rPr>
              <a:t> de uma pessoa nos serviços de saúde mental e sociais. Em outras palavras, exploraremos como garantir que os serviços de saúde mental e sociais respeitem o direito das pessoas que os utilizam de fazer escolhas e tomar decisões por si mesmas em todos os momentos.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É importante reconhecer que defender o direito das pessoas de fazerem suas próprias escolhas e decisões pode parecer desafiador em certas situações e circunstâncias.</a:t>
            </a:r>
          </a:p>
          <a:p>
            <a:pPr marL="629593" lvl="1"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Por exemplo, o que acontece com pessoas que querem acabar com suas vidas ou pessoas com demência grave?</a:t>
            </a:r>
          </a:p>
          <a:p>
            <a:pPr marL="629593" lvl="1"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 se alguém estiver passando por uma crise aguda ou estados extremos ou estiver fazendo coisas que são, ou parecem, perigosas?</a:t>
            </a:r>
          </a:p>
          <a:p>
            <a:pPr marL="629593" lvl="1"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 se recusar o tratamento significar que a pessoa pode piorar?</a:t>
            </a:r>
          </a:p>
          <a:p>
            <a:pPr marL="629593" lvl="1"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E se alguém estiver inconsciente ou incapaz de comunicar sua vontade e preferência?</a:t>
            </a:r>
          </a:p>
          <a:p>
            <a:pPr marL="629593" lvl="1"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É realmente viável promover o direito das pessoas de tomarem decisões por si mesmas, mesmo nesses tipos de cenários?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A resposta é que, mesmo nessas situações desafiadoras, devemos sempre nos esforçar para encontrar maneiras de garantir que as pessoas tenham a palavra final em todas as decisões relativas às suas vidas.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Sempre há maneiras de promover o direito das pessoas de exercerem sua </a:t>
            </a:r>
            <a:r>
              <a:rPr lang="pt-BR" dirty="0">
                <a:latin typeface="Calibri" panose="020F0502020204030204" pitchFamily="34" charset="0"/>
                <a:ea typeface="SimSun" panose="02010600030101010101" pitchFamily="2" charset="-122"/>
                <a:cs typeface="Arial" panose="020B0604020202020204" pitchFamily="34" charset="0"/>
              </a:rPr>
              <a:t>capacidade legal  </a:t>
            </a:r>
            <a:r>
              <a:rPr lang="pt" dirty="0">
                <a:latin typeface="Calibri" panose="020F0502020204030204" pitchFamily="34" charset="0"/>
                <a:ea typeface="SimSun" panose="02010600030101010101" pitchFamily="2" charset="-122"/>
                <a:cs typeface="Arial" panose="020B0604020202020204" pitchFamily="34" charset="0"/>
              </a:rPr>
              <a:t>. Este módulo de treinamento irá explorá-las.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a:t>
            </a:fld>
            <a:endParaRPr lang="en-GB"/>
          </a:p>
        </p:txBody>
      </p:sp>
    </p:spTree>
    <p:extLst>
      <p:ext uri="{BB962C8B-B14F-4D97-AF65-F5344CB8AC3E}">
        <p14:creationId xmlns:p14="http://schemas.microsoft.com/office/powerpoint/2010/main" val="28104216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pt-BR"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este tema</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3 horas e 15 minutos.</a:t>
            </a:r>
            <a:endParaRPr lang="en-GB" dirty="0">
              <a:latin typeface="Calibri" panose="020F0502020204030204" pitchFamily="34" charset="0"/>
              <a:ea typeface="SimSun" panose="02010600030101010101" pitchFamily="2" charset="-122"/>
              <a:cs typeface="Arial" panose="020B0604020202020204" pitchFamily="34" charset="0"/>
            </a:endParaRPr>
          </a:p>
          <a:p>
            <a:pPr algn="just"/>
            <a:endParaRPr lang="en-GB" dirty="0">
              <a:solidFill>
                <a:srgbClr val="4F81BD"/>
              </a:solidFill>
            </a:endParaRPr>
          </a:p>
          <a:p>
            <a:r>
              <a:rPr lang="pt-BR" sz="1200" kern="1200" dirty="0">
                <a:solidFill>
                  <a:schemeClr val="tx1"/>
                </a:solidFill>
                <a:effectLst/>
                <a:latin typeface="Calibri" panose="020F0502020204030204" pitchFamily="34" charset="0"/>
                <a:ea typeface="+mn-ea"/>
                <a:cs typeface="Calibri" panose="020F0502020204030204" pitchFamily="34" charset="0"/>
              </a:rPr>
              <a:t>No início deste tema, explique aos participantes que: </a:t>
            </a:r>
          </a:p>
          <a:p>
            <a:endParaRPr lang="pt-BR" sz="1200" kern="1200" dirty="0">
              <a:solidFill>
                <a:schemeClr val="tx1"/>
              </a:solidFill>
              <a:effectLst/>
              <a:latin typeface="Calibri" panose="020F0502020204030204" pitchFamily="34" charset="0"/>
              <a:ea typeface="+mn-ea"/>
              <a:cs typeface="Calibri" panose="020F050202020403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Em muitos países, as leis e as políticas autorizam as pessoas a serem internadas e tratadas involuntariamente em serviços sociais e de saúde mental. Embora isso seja contrário à CDPD e a medidas legislativas, administrativas e outras, pode levar tempo até que terminem essas leis e políticas. </a:t>
            </a:r>
          </a:p>
          <a:p>
            <a:endParaRPr lang="pt-BR" sz="1200" kern="1200" dirty="0">
              <a:solidFill>
                <a:schemeClr val="tx1"/>
              </a:solidFill>
              <a:effectLst/>
              <a:latin typeface="Calibri" panose="020F0502020204030204" pitchFamily="34" charset="0"/>
              <a:ea typeface="+mn-ea"/>
              <a:cs typeface="Calibri" panose="020F050202020403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Enquanto se busca a total conformidade com os instrumentos de direitos humanos, muito pode ser feito para acabar com a internação e o tratamento involuntários e para respeitar o direito das pessoas à capacidade legal nessas questões – mesmo sem haver enquadramentos jurídicos ou de políticas. </a:t>
            </a:r>
          </a:p>
          <a:p>
            <a:pPr algn="just"/>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90</a:t>
            </a:fld>
            <a:endParaRPr lang="en-GB"/>
          </a:p>
        </p:txBody>
      </p:sp>
    </p:spTree>
    <p:extLst>
      <p:ext uri="{BB962C8B-B14F-4D97-AF65-F5344CB8AC3E}">
        <p14:creationId xmlns:p14="http://schemas.microsoft.com/office/powerpoint/2010/main" val="34589196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71488"/>
            <a:ext cx="5092700" cy="2865437"/>
          </a:xfrm>
        </p:spPr>
      </p:sp>
      <p:sp>
        <p:nvSpPr>
          <p:cNvPr id="3" name="Notes Placeholder 2"/>
          <p:cNvSpPr>
            <a:spLocks noGrp="1"/>
          </p:cNvSpPr>
          <p:nvPr>
            <p:ph type="body" idx="1"/>
          </p:nvPr>
        </p:nvSpPr>
        <p:spPr>
          <a:xfrm>
            <a:off x="678494" y="3336959"/>
            <a:ext cx="5447030" cy="6105196"/>
          </a:xfrm>
        </p:spPr>
        <p:txBody>
          <a:bodyPr/>
          <a:lstStyle/>
          <a:p>
            <a:pPr marL="0" marR="0" lvl="0" indent="0" algn="l" defTabSz="457200" rtl="0" eaLnBrk="1" fontAlgn="auto" latinLnBrk="0" hangingPunct="1">
              <a:lnSpc>
                <a:spcPct val="100000"/>
              </a:lnSpc>
              <a:spcBef>
                <a:spcPts val="0"/>
              </a:spcBef>
              <a:spcAft>
                <a:spcPts val="601"/>
              </a:spcAft>
              <a:buClrTx/>
              <a:buSzTx/>
              <a:buFontTx/>
              <a:buNone/>
              <a:tabLst/>
              <a:defRPr/>
            </a:pPr>
            <a:r>
              <a:rPr lang="pt" b="1" i="1" dirty="0">
                <a:latin typeface="Calibri" panose="020F0502020204030204" pitchFamily="34" charset="0"/>
                <a:ea typeface="SimSun" panose="02010600030101010101" pitchFamily="2" charset="-122"/>
                <a:cs typeface="Arial" panose="020B0604020202020204" pitchFamily="34" charset="0"/>
              </a:rPr>
              <a:t>Exercício 4.1: </a:t>
            </a:r>
            <a:r>
              <a:rPr lang="pt-BR" b="1" i="1" dirty="0">
                <a:latin typeface="Calibri" panose="020F0502020204030204" pitchFamily="34" charset="0"/>
                <a:ea typeface="SimSun" panose="02010600030101010101" pitchFamily="2" charset="-122"/>
                <a:cs typeface="Arial" panose="020B0604020202020204" pitchFamily="34" charset="0"/>
              </a:rPr>
              <a:t>A experiência de internação e tratamento involuntários </a:t>
            </a:r>
            <a:r>
              <a:rPr lang="pt" b="1" i="1" dirty="0">
                <a:latin typeface="Calibri" panose="020F0502020204030204" pitchFamily="34" charset="0"/>
                <a:ea typeface="SimSun" panose="02010600030101010101" pitchFamily="2" charset="-122"/>
                <a:cs typeface="Arial" panose="020B0604020202020204" pitchFamily="34" charset="0"/>
              </a:rPr>
              <a:t>(25 min.)</a:t>
            </a:r>
            <a:endParaRPr lang="en-CH" sz="800" dirty="0">
              <a:ea typeface="SimSun" panose="02010600030101010101" pitchFamily="2" charset="-122"/>
              <a:cs typeface="Arial" panose="020B0604020202020204" pitchFamily="34" charset="0"/>
            </a:endParaRPr>
          </a:p>
          <a:p>
            <a:pPr algn="just">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Como introdução a este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tema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distribua aos participantes cópias do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Anexo 4 - A experiência de </a:t>
            </a:r>
            <a:r>
              <a:rPr lang="pt-BR" i="1" dirty="0">
                <a:solidFill>
                  <a:srgbClr val="4F81BD"/>
                </a:solidFill>
                <a:latin typeface="Calibri" panose="020F0502020204030204" pitchFamily="34" charset="0"/>
                <a:ea typeface="SimSun" panose="02010600030101010101" pitchFamily="2" charset="-122"/>
                <a:cs typeface="Arial" panose="020B0604020202020204" pitchFamily="34" charset="0"/>
              </a:rPr>
              <a:t>Internação</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 e tratamento involuntários</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Harmed, 3 December 2015 #101">
                  <a:extLst>
                    <a:ext uri="{A12FA001-AC4F-418D-AE19-62706E023703}">
                      <ahyp:hlinkClr xmlns:ahyp="http://schemas.microsoft.com/office/drawing/2018/hyperlinkcolor" val="tx"/>
                    </a:ext>
                  </a:extLst>
                </a:hlinkClick>
              </a:rPr>
              <a:t>21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b="1" dirty="0">
                <a:latin typeface="Calibri" panose="020F0502020204030204" pitchFamily="34" charset="0"/>
                <a:ea typeface="SimSun" panose="02010600030101010101" pitchFamily="2" charset="-122"/>
                <a:cs typeface="Arial" panose="020B0604020202020204" pitchFamily="34" charset="0"/>
              </a:rPr>
              <a:t>As palavras de um sobrevivente do sistema de saúde mental, Austrália</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i="1" dirty="0">
                <a:latin typeface="Calibri" panose="020F0502020204030204" pitchFamily="34" charset="0"/>
                <a:ea typeface="SimSun" panose="02010600030101010101" pitchFamily="2" charset="-122"/>
                <a:cs typeface="Arial" panose="020B0604020202020204" pitchFamily="34" charset="0"/>
              </a:rPr>
              <a:t>Nada poderia me preparar para a experiência de ser levada contra a minha vontade – não pela polícia ou mesmo por uma ambulância, mas por uma irmã mais velha que se sentia mais esperta. O que se seguiu foi a mais violenta das admissões. Totalmente traumatizada e em choque, o pânico de lidar com a minha nova realidade nunca passou. Fui maltratada, injetada à força e mantida presa contra a minha vontade por mais de um mês </a:t>
            </a:r>
            <a:r>
              <a:rPr lang="pt" i="1" dirty="0">
                <a:latin typeface="Calibri" panose="020F0502020204030204" pitchFamily="34" charset="0"/>
                <a:ea typeface="SimSun" panose="02010600030101010101" pitchFamily="2" charset="-122"/>
                <a:cs typeface="Calibri" panose="020F0502020204030204" pitchFamily="34" charset="0"/>
              </a:rPr>
              <a:t>[…].</a:t>
            </a:r>
            <a:endParaRPr lang="en-CH"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i="1" dirty="0">
                <a:latin typeface="Calibri" panose="020F0502020204030204" pitchFamily="34" charset="0"/>
                <a:ea typeface="SimSun" panose="02010600030101010101" pitchFamily="2" charset="-122"/>
                <a:cs typeface="Arial" panose="020B0604020202020204" pitchFamily="34" charset="0"/>
              </a:rPr>
              <a:t>Além da sensação de impotência e humilhação que a hospitalização involuntária traz, pacientes que se diz serem capazes de causar danos são mais frequentemente violados e prejudicados. A situação se agrava ainda mais porque a maioria nunca é acreditada; em vez disso, são acusados de delirar e serem ingratos. Isso por si só é uma barreira para a verdadeira cura, visto que o tratamento desumano faz com que a pessoa se sinta menos que humana. Embora alguns possam ver a ala psiquiátrica como um lugar seguro, para a maioria ela não passa de uma prisão […].</a:t>
            </a:r>
            <a:endParaRPr lang="en-CH" i="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pt" i="1" dirty="0">
                <a:latin typeface="Calibri" panose="020F0502020204030204" pitchFamily="34" charset="0"/>
                <a:ea typeface="SimSun" panose="02010600030101010101" pitchFamily="2" charset="-122"/>
                <a:cs typeface="Arial" panose="020B0604020202020204" pitchFamily="34" charset="0"/>
              </a:rPr>
              <a:t>Permanece um enorme desequilíbrio de poder, não apenas durante a hospitalização, mas também quando as ordens da comunidade determinam quais medicamentos devem ser tomados após a alta hospitalar. Como o descumprimento dessas ordens leva a novas prisões, isso nada mais é do que uma forma de controle. A maioria dos pacientes deixa este sistema com sonhos perdidos e vidas eternamente vigiadas por um sistema do qual jamais poderão escapar. Isso é uma violação dos nossos direitos humanos, conforme previsto na Convenção das Nações Unidas.</a:t>
            </a:r>
            <a:endParaRPr lang="en-CH" i="1"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91</a:t>
            </a:fld>
            <a:endParaRPr lang="en-GB"/>
          </a:p>
        </p:txBody>
      </p:sp>
    </p:spTree>
    <p:extLst>
      <p:ext uri="{BB962C8B-B14F-4D97-AF65-F5344CB8AC3E}">
        <p14:creationId xmlns:p14="http://schemas.microsoft.com/office/powerpoint/2010/main" val="23377662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15000"/>
              </a:lnSpc>
              <a:spcBef>
                <a:spcPts val="0"/>
              </a:spcBef>
              <a:spcAft>
                <a:spcPts val="1002"/>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Dê aos participantes 5 minutos para que leiam os trechos do testemunho. Uma vez lido o documento, pergunte ao grupo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pt-BR" b="1" dirty="0">
                <a:solidFill>
                  <a:srgbClr val="000000"/>
                </a:solidFill>
                <a:latin typeface="Calibri" panose="020F0502020204030204" pitchFamily="34" charset="0"/>
                <a:ea typeface="SimSun" panose="02010600030101010101" pitchFamily="2" charset="-122"/>
                <a:cs typeface="Arial" panose="020B0604020202020204" pitchFamily="34" charset="0"/>
              </a:rPr>
              <a:t>Como você se sente a respeito desse testemunho?</a:t>
            </a:r>
            <a:endParaRPr lang="en-CH">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Calibri" panose="020F0502020204030204" pitchFamily="34" charset="0"/>
                <a:ea typeface="+mn-ea"/>
                <a:cs typeface="Calibri" panose="020F0502020204030204" pitchFamily="34" charset="0"/>
              </a:rPr>
              <a:t>Algumas pessoas que tenham vivenciado a experiência talvez sejam a favor da internação e do tratamento involuntários, pois acreditam que isso foi pessoalmente benéfico para elas.</a:t>
            </a:r>
          </a:p>
          <a:p>
            <a:endParaRPr lang="en-US"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lang="pt-BR" sz="1200" kern="1200" dirty="0">
                <a:solidFill>
                  <a:schemeClr val="tx1"/>
                </a:solidFill>
                <a:effectLst/>
                <a:latin typeface="Calibri" panose="020F0502020204030204" pitchFamily="34" charset="0"/>
                <a:ea typeface="+mn-ea"/>
                <a:cs typeface="Calibri" panose="020F0502020204030204" pitchFamily="34" charset="0"/>
              </a:rPr>
              <a:t>Embora essas visões devam ser respeitadas, é importante que essas pessoas estejam cientes de que, se pudessem escolher alternativas não coercitivas dentro dos serviços, talvez não tivessem preferido a internação ou o tratamento involuntários. </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92</a:t>
            </a:fld>
            <a:endParaRPr lang="en-GB"/>
          </a:p>
        </p:txBody>
      </p:sp>
    </p:spTree>
    <p:extLst>
      <p:ext uri="{BB962C8B-B14F-4D97-AF65-F5344CB8AC3E}">
        <p14:creationId xmlns:p14="http://schemas.microsoft.com/office/powerpoint/2010/main" val="25607011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9010"/>
            <a:ext cx="5447030" cy="6154057"/>
          </a:xfrm>
        </p:spPr>
        <p:txBody>
          <a:bodyPr/>
          <a:lstStyle/>
          <a:p>
            <a:pPr>
              <a:lnSpc>
                <a:spcPct val="115000"/>
              </a:lnSpc>
              <a:spcAft>
                <a:spcPts val="601"/>
              </a:spcAft>
            </a:pPr>
            <a:r>
              <a:rPr lang="pt" b="1" i="1" dirty="0">
                <a:latin typeface="Calibri" panose="020F0502020204030204" pitchFamily="34" charset="0"/>
                <a:ea typeface="SimSun" panose="02010600030101010101" pitchFamily="2" charset="-122"/>
                <a:cs typeface="Arial" panose="020B0604020202020204" pitchFamily="34" charset="0"/>
              </a:rPr>
              <a:t>Apresentação: O que a CDPD diz sobre </a:t>
            </a:r>
            <a:r>
              <a:rPr lang="pt-BR" b="1" i="1" dirty="0">
                <a:latin typeface="Calibri" panose="020F0502020204030204" pitchFamily="34" charset="0"/>
                <a:ea typeface="SimSun" panose="02010600030101010101" pitchFamily="2" charset="-122"/>
                <a:cs typeface="Arial" panose="020B0604020202020204" pitchFamily="34" charset="0"/>
              </a:rPr>
              <a:t>internação</a:t>
            </a:r>
            <a:r>
              <a:rPr lang="pt" b="1" i="1" dirty="0">
                <a:latin typeface="Calibri" panose="020F0502020204030204" pitchFamily="34" charset="0"/>
                <a:ea typeface="SimSun" panose="02010600030101010101" pitchFamily="2" charset="-122"/>
                <a:cs typeface="Arial" panose="020B0604020202020204" pitchFamily="34" charset="0"/>
              </a:rPr>
              <a:t> e tratamento involuntários? (40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Neste ponto, o foco do módulo mudará para a questão da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internação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e tratamento involuntários em serviços sociais e de saúde mental. O módulo esclarecerá a ligação entre o direito à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capacidade legal</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(artigo 12 da CDPD), outros artigos da Convenção e a questão da </a:t>
            </a: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internação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e tratamento involuntários. Essa questão pode ser delicada e gerar forte resistência por parte de profissionais de saúde mental e outros profissionais, bem como de familiares. Portanto, é importante discutir e incentivar uma compreensão aprofundada dessas questões.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Pessoas com deficiência psicossocial, intelectual ou cognitiva são frequentemente </a:t>
            </a:r>
            <a:r>
              <a:rPr lang="pt" dirty="0">
                <a:latin typeface="Calibri" panose="020F0502020204030204" pitchFamily="34" charset="0"/>
                <a:ea typeface="SimSun" panose="02010600030101010101" pitchFamily="2" charset="-122"/>
                <a:cs typeface="Arial" panose="020B0604020202020204" pitchFamily="34" charset="0"/>
              </a:rPr>
              <a:t>detidas </a:t>
            </a:r>
            <a:r>
              <a:rPr lang="pt" dirty="0">
                <a:latin typeface="Calibri" panose="020F0502020204030204" pitchFamily="34" charset="0"/>
                <a:ea typeface="Times New Roman" panose="02020603050405020304" pitchFamily="18" charset="0"/>
                <a:cs typeface="Calibri" panose="020F0502020204030204" pitchFamily="34" charset="0"/>
              </a:rPr>
              <a:t>em serviços sociais e de saúde mental contra a sua vontade. Isso é conhecido como </a:t>
            </a:r>
            <a:r>
              <a:rPr lang="pt-BR" dirty="0">
                <a:latin typeface="Calibri" panose="020F0502020204030204" pitchFamily="34" charset="0"/>
                <a:ea typeface="Times New Roman" panose="02020603050405020304" pitchFamily="18" charset="0"/>
                <a:cs typeface="Calibri" panose="020F0502020204030204" pitchFamily="34" charset="0"/>
              </a:rPr>
              <a:t>Internação</a:t>
            </a:r>
            <a:r>
              <a:rPr lang="pt" dirty="0">
                <a:latin typeface="Calibri" panose="020F0502020204030204" pitchFamily="34" charset="0"/>
                <a:ea typeface="Times New Roman" panose="02020603050405020304" pitchFamily="18" charset="0"/>
                <a:cs typeface="Calibri" panose="020F0502020204030204" pitchFamily="34" charset="0"/>
              </a:rPr>
              <a:t> involuntária, forçada ou coagida, ou </a:t>
            </a:r>
            <a:r>
              <a:rPr lang="pt-BR" dirty="0">
                <a:latin typeface="Calibri" panose="020F0502020204030204" pitchFamily="34" charset="0"/>
                <a:ea typeface="Times New Roman" panose="02020603050405020304" pitchFamily="18" charset="0"/>
                <a:cs typeface="Calibri" panose="020F0502020204030204" pitchFamily="34" charset="0"/>
              </a:rPr>
              <a:t>Internação</a:t>
            </a:r>
            <a:r>
              <a:rPr lang="pt" dirty="0">
                <a:latin typeface="Calibri" panose="020F0502020204030204" pitchFamily="34" charset="0"/>
                <a:ea typeface="Times New Roman" panose="02020603050405020304" pitchFamily="18" charset="0"/>
                <a:cs typeface="Calibri" panose="020F0502020204030204" pitchFamily="34" charset="0"/>
              </a:rPr>
              <a:t> sem consentimento informado.</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Às vezes, as pessoas podem recorrer voluntariamente a serviços sociais e de saúde mental por não haver alternativas disponíveis. O direito de sair pode ser negado e, assim, elas acabam sendo detidas no serviço contra a sua vontade.</a:t>
            </a:r>
          </a:p>
          <a:p>
            <a:pPr marL="171707" indent="-171707" algn="just">
              <a:lnSpc>
                <a:spcPct val="115000"/>
              </a:lnSpc>
              <a:spcAft>
                <a:spcPts val="601"/>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Além disso, pessoas sem teto podem ser enviadas para serviços e instituições contra sua vontade, porque acredita-se que elas estariam melhor dentro de um serviço ou porque são vistas como um incômodo nas ruas.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Pessoas detidas contra a sua vontade são frequentemente submetidas a tratamento forçado. Além disso, podem ser obrigadas a submeter-se a tratamento forçado na comunidade por meio de ordens de tratamento comunitário, ordens judiciais ou outros meios.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A </a:t>
            </a:r>
            <a:r>
              <a:rPr lang="pt-BR" dirty="0">
                <a:latin typeface="Calibri" panose="020F0502020204030204" pitchFamily="34" charset="0"/>
                <a:ea typeface="Times New Roman" panose="02020603050405020304" pitchFamily="18" charset="0"/>
                <a:cs typeface="Calibri" panose="020F0502020204030204" pitchFamily="34" charset="0"/>
              </a:rPr>
              <a:t>internação</a:t>
            </a:r>
            <a:r>
              <a:rPr lang="pt" dirty="0">
                <a:latin typeface="Calibri" panose="020F0502020204030204" pitchFamily="34" charset="0"/>
                <a:ea typeface="Times New Roman" panose="02020603050405020304" pitchFamily="18" charset="0"/>
                <a:cs typeface="Calibri" panose="020F0502020204030204" pitchFamily="34" charset="0"/>
              </a:rPr>
              <a:t> e o tratamento involuntários podem durar dias, semanas, meses e até anos.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93</a:t>
            </a:fld>
            <a:endParaRPr lang="en-GB"/>
          </a:p>
        </p:txBody>
      </p:sp>
    </p:spTree>
    <p:extLst>
      <p:ext uri="{BB962C8B-B14F-4D97-AF65-F5344CB8AC3E}">
        <p14:creationId xmlns:p14="http://schemas.microsoft.com/office/powerpoint/2010/main" val="2281588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Algumas leis permitem que pessoas sejam detidas e tratadas com base no diagnóstico — ou na percepção — de que têm uma condição ou deficiência específica.</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A lei pode exigir outros critérios (por exemplo, que se acredite que a pessoa precisa de cuidados e tratamento, ou que sua saúde pode piorar se ela não receber tratamento, que a pessoa seja considerada perigosa para si mesma ou para os outros).</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Essas leis discriminam pessoas com deficiências psicossociais, intelectuais e cognitivas, pois permitem a </a:t>
            </a:r>
            <a:r>
              <a:rPr lang="pt-BR" dirty="0">
                <a:latin typeface="Calibri" panose="020F0502020204030204" pitchFamily="34" charset="0"/>
                <a:ea typeface="Times New Roman" panose="02020603050405020304" pitchFamily="18" charset="0"/>
                <a:cs typeface="Calibri" panose="020F0502020204030204" pitchFamily="34" charset="0"/>
              </a:rPr>
              <a:t>internação</a:t>
            </a:r>
            <a:r>
              <a:rPr lang="pt" dirty="0">
                <a:latin typeface="Calibri" panose="020F0502020204030204" pitchFamily="34" charset="0"/>
                <a:ea typeface="Times New Roman" panose="02020603050405020304" pitchFamily="18" charset="0"/>
                <a:cs typeface="Calibri" panose="020F0502020204030204" pitchFamily="34" charset="0"/>
              </a:rPr>
              <a:t> dessas pessoas em situações em que outras pessoas não seriam detidas involuntariamente.</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Mesmo outros grupos com maior risco de violência (por exemplo, membros de gangues, pessoas que bebem álcool e têm histórico de violência doméstica) não podem ser detidos com base no aumento do risco de violência.</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94</a:t>
            </a:fld>
            <a:endParaRPr lang="en-GB"/>
          </a:p>
        </p:txBody>
      </p:sp>
    </p:spTree>
    <p:extLst>
      <p:ext uri="{BB962C8B-B14F-4D97-AF65-F5344CB8AC3E}">
        <p14:creationId xmlns:p14="http://schemas.microsoft.com/office/powerpoint/2010/main" val="35344050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 dirty="0">
                <a:solidFill>
                  <a:srgbClr val="4F81BD"/>
                </a:solidFill>
                <a:latin typeface="Calibri" panose="020F0502020204030204" pitchFamily="34" charset="0"/>
                <a:ea typeface="Times New Roman" panose="02020603050405020304" pitchFamily="18" charset="0"/>
                <a:cs typeface="Calibri" panose="020F0502020204030204" pitchFamily="34" charset="0"/>
              </a:rPr>
              <a:t>Neste ponto da apresentação, incentive os participantes a expressarem suas opiniões e sentimentos sobre a </a:t>
            </a:r>
            <a:r>
              <a:rPr lang="pt-BR" dirty="0">
                <a:solidFill>
                  <a:srgbClr val="4F81BD"/>
                </a:solidFill>
                <a:latin typeface="Calibri" panose="020F0502020204030204" pitchFamily="34" charset="0"/>
                <a:ea typeface="Times New Roman" panose="02020603050405020304" pitchFamily="18" charset="0"/>
                <a:cs typeface="Calibri" panose="020F0502020204030204" pitchFamily="34" charset="0"/>
              </a:rPr>
              <a:t>internação</a:t>
            </a:r>
            <a:r>
              <a:rPr lang="pt" dirty="0">
                <a:solidFill>
                  <a:srgbClr val="4F81BD"/>
                </a:solidFill>
                <a:latin typeface="Calibri" panose="020F0502020204030204" pitchFamily="34" charset="0"/>
                <a:ea typeface="Times New Roman" panose="02020603050405020304" pitchFamily="18" charset="0"/>
                <a:cs typeface="Calibri" panose="020F0502020204030204" pitchFamily="34" charset="0"/>
              </a:rPr>
              <a:t> e o tratamento involuntários. É importante que as pessoas que não passaram por </a:t>
            </a:r>
            <a:r>
              <a:rPr lang="pt-BR" dirty="0">
                <a:solidFill>
                  <a:srgbClr val="4F81BD"/>
                </a:solidFill>
                <a:latin typeface="Calibri" panose="020F0502020204030204" pitchFamily="34" charset="0"/>
                <a:ea typeface="Times New Roman" panose="02020603050405020304" pitchFamily="18" charset="0"/>
                <a:cs typeface="Calibri" panose="020F0502020204030204" pitchFamily="34" charset="0"/>
              </a:rPr>
              <a:t>internação</a:t>
            </a:r>
            <a:r>
              <a:rPr lang="pt" dirty="0">
                <a:solidFill>
                  <a:srgbClr val="4F81BD"/>
                </a:solidFill>
                <a:latin typeface="Calibri" panose="020F0502020204030204" pitchFamily="34" charset="0"/>
                <a:ea typeface="Times New Roman" panose="02020603050405020304" pitchFamily="18" charset="0"/>
                <a:cs typeface="Calibri" panose="020F0502020204030204" pitchFamily="34" charset="0"/>
              </a:rPr>
              <a:t> e/ou tratamento involuntários tentem imaginar como se sentiriam nessa situação. Para estimular a discussão, é possível fazer as seguintes perguntas:</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buFont typeface="Symbol" panose="05050102010706020507" pitchFamily="18" charset="2"/>
              <a:buChar char=""/>
            </a:pPr>
            <a:r>
              <a:rPr lang="pt" b="1" dirty="0">
                <a:latin typeface="Calibri" panose="020F0502020204030204" pitchFamily="34" charset="0"/>
                <a:ea typeface="Times New Roman" panose="02020603050405020304" pitchFamily="18" charset="0"/>
                <a:cs typeface="Calibri" panose="020F0502020204030204" pitchFamily="34" charset="0"/>
              </a:rPr>
              <a:t>Como você se sentiria se fosse detido e tratado contra sua vontade?</a:t>
            </a:r>
            <a:endParaRPr lang="en-CH">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spcAft>
                <a:spcPts val="1002"/>
              </a:spcAft>
              <a:buFont typeface="Symbol" panose="05050102010706020507" pitchFamily="18" charset="2"/>
              <a:buChar char=""/>
            </a:pPr>
            <a:r>
              <a:rPr lang="pt" b="1" dirty="0">
                <a:latin typeface="Calibri" panose="020F0502020204030204" pitchFamily="34" charset="0"/>
                <a:ea typeface="Times New Roman" panose="02020603050405020304" pitchFamily="18" charset="0"/>
                <a:cs typeface="Calibri" panose="020F0502020204030204" pitchFamily="34" charset="0"/>
              </a:rPr>
              <a:t>Como você se sentiu quando foi detido e tratado contra a sua vontade?</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95</a:t>
            </a:fld>
            <a:endParaRPr lang="en-GB"/>
          </a:p>
        </p:txBody>
      </p:sp>
    </p:spTree>
    <p:extLst>
      <p:ext uri="{BB962C8B-B14F-4D97-AF65-F5344CB8AC3E}">
        <p14:creationId xmlns:p14="http://schemas.microsoft.com/office/powerpoint/2010/main" val="339431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pt" dirty="0">
                <a:solidFill>
                  <a:srgbClr val="4F81BD"/>
                </a:solidFill>
                <a:latin typeface="Calibri" panose="020F0502020204030204" pitchFamily="34" charset="0"/>
                <a:ea typeface="Times New Roman" panose="02020603050405020304" pitchFamily="18" charset="0"/>
                <a:cs typeface="Calibri" panose="020F0502020204030204" pitchFamily="34" charset="0"/>
              </a:rPr>
              <a:t>Após a discussão, peça aos participantes que peguem suas cópias da CDPD e continuem a apresentação com o seguinte:</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A CDPD visa abordar essa situação oferecendo orientações claras sobre mudanças em práticas e leis.</a:t>
            </a:r>
            <a:endParaRPr lang="en-CH"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Conforme explicado no módulo sobre </a:t>
            </a:r>
            <a:r>
              <a:rPr lang="pt" i="1" dirty="0">
                <a:latin typeface="Calibri" panose="020F0502020204030204" pitchFamily="34" charset="0"/>
                <a:ea typeface="Times New Roman" panose="02020603050405020304" pitchFamily="18" charset="0"/>
                <a:cs typeface="Calibri" panose="020F0502020204030204" pitchFamily="34" charset="0"/>
              </a:rPr>
              <a:t>Saúde mental, deficiência e direitos humanos </a:t>
            </a:r>
            <a:r>
              <a:rPr lang="pt" dirty="0">
                <a:latin typeface="Calibri" panose="020F0502020204030204" pitchFamily="34" charset="0"/>
                <a:ea typeface="Times New Roman" panose="02020603050405020304" pitchFamily="18" charset="0"/>
                <a:cs typeface="Calibri" panose="020F0502020204030204" pitchFamily="34" charset="0"/>
              </a:rPr>
              <a:t>, os direitos protegidos pela CDPD estão todos inter-relacionados. Muitos desses direitos reforçam o fato de que as pessoas não devem ser detidas ou tratadas contra sua vontade ou com base em sua deficiência.</a:t>
            </a:r>
            <a:endParaRPr lang="en-CH"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96</a:t>
            </a:fld>
            <a:endParaRPr lang="en-GB"/>
          </a:p>
        </p:txBody>
      </p:sp>
    </p:spTree>
    <p:extLst>
      <p:ext uri="{BB962C8B-B14F-4D97-AF65-F5344CB8AC3E}">
        <p14:creationId xmlns:p14="http://schemas.microsoft.com/office/powerpoint/2010/main" val="31210284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5: Igualdade e não discriminação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pt"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De acordo com o artigo 5, as pessoas com deficiência devem </a:t>
            </a:r>
            <a:r>
              <a:rPr lang="pt-BR" dirty="0">
                <a:solidFill>
                  <a:srgbClr val="000000"/>
                </a:solidFill>
                <a:latin typeface="Calibri" panose="020F0502020204030204" pitchFamily="34" charset="0"/>
                <a:ea typeface="Times New Roman" panose="02020603050405020304" pitchFamily="18" charset="0"/>
                <a:cs typeface="Calibri" panose="020F0502020204030204" pitchFamily="34" charset="0"/>
              </a:rPr>
              <a:t>usufruir</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seus direitos em igualdade de condições com as demais pessoas.</a:t>
            </a: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Pessoas em tratamento por problemas de saúde física geralmente não podem ser detidas em serviços de saúde e tratadas sem seu consentimento informado.</a:t>
            </a: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O fato de pessoas com deficiências psicossociais, intelectuais e cognitivas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poderem </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ser detidas e tratadas contra sua vontade constitui discriminação com base em uma deficiência, portanto, isso viola o artigo 5.</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97</a:t>
            </a:fld>
            <a:endParaRPr lang="en-GB"/>
          </a:p>
        </p:txBody>
      </p:sp>
    </p:spTree>
    <p:extLst>
      <p:ext uri="{BB962C8B-B14F-4D97-AF65-F5344CB8AC3E}">
        <p14:creationId xmlns:p14="http://schemas.microsoft.com/office/powerpoint/2010/main" val="39042771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O Artigo 12 fundamenta e é indispensável a todos os outros artigos da CDPD.</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Ao proteger o direito à </a:t>
            </a:r>
            <a:r>
              <a:rPr lang="pt-BR" dirty="0">
                <a:latin typeface="Calibri" panose="020F0502020204030204" pitchFamily="34" charset="0"/>
                <a:ea typeface="Times New Roman" panose="02020603050405020304" pitchFamily="18" charset="0"/>
                <a:cs typeface="Calibri" panose="020F0502020204030204" pitchFamily="34" charset="0"/>
              </a:rPr>
              <a:t>capacidade legal</a:t>
            </a:r>
            <a:r>
              <a:rPr lang="pt" dirty="0">
                <a:latin typeface="Calibri" panose="020F0502020204030204" pitchFamily="34" charset="0"/>
                <a:ea typeface="Times New Roman" panose="02020603050405020304" pitchFamily="18" charset="0"/>
                <a:cs typeface="Calibri" panose="020F0502020204030204" pitchFamily="34" charset="0"/>
              </a:rPr>
              <a:t>, a CDPD garante que as pessoas tenham o direito de tomar decisões sobre todos os aspectos de suas vidas, inclusive sobre seus cuidados e tratamento.</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Isso significa que seu consentimento informado deve sempre ser buscado antes da </a:t>
            </a:r>
            <a:r>
              <a:rPr lang="pt-BR" dirty="0">
                <a:latin typeface="Calibri" panose="020F0502020204030204" pitchFamily="34" charset="0"/>
                <a:ea typeface="Times New Roman" panose="02020603050405020304" pitchFamily="18" charset="0"/>
                <a:cs typeface="Calibri" panose="020F0502020204030204" pitchFamily="34" charset="0"/>
              </a:rPr>
              <a:t>Internação</a:t>
            </a:r>
            <a:r>
              <a:rPr lang="pt" dirty="0">
                <a:latin typeface="Calibri" panose="020F0502020204030204" pitchFamily="34" charset="0"/>
                <a:ea typeface="Times New Roman" panose="02020603050405020304" pitchFamily="18" charset="0"/>
                <a:cs typeface="Calibri" panose="020F0502020204030204" pitchFamily="34" charset="0"/>
              </a:rPr>
              <a:t> ou tratamento em um serviço de saúde mental ou relacionado.</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Profissionais de saúde mental e outros profissionais devem, acima de tudo, se envolver diretamente com a pessoa e não apenas com sua família ou apoiadores.</a:t>
            </a:r>
          </a:p>
          <a:p>
            <a:pPr marL="171707" indent="-171707" algn="just">
              <a:lnSpc>
                <a:spcPct val="115000"/>
              </a:lnSpc>
              <a:spcAft>
                <a:spcPts val="1002"/>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Calibri" panose="020F0502020204030204" pitchFamily="34" charset="0"/>
              </a:rPr>
              <a:t>Os profissionais também devem tentar garantir que a pessoa não seja indevidamente influenciada pela família, cuidadores ou outros apoiadores ao tomar uma decisão sobre cuidados ou tratamento.</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buFont typeface="Arial" panose="020B0604020202020204" pitchFamily="34" charset="0"/>
              <a:buChar char="•"/>
            </a:pPr>
            <a:r>
              <a:rPr lang="pt" dirty="0">
                <a:latin typeface="Calibri" panose="020F0502020204030204" pitchFamily="34" charset="0"/>
                <a:ea typeface="Times New Roman" panose="02020603050405020304" pitchFamily="18" charset="0"/>
              </a:rPr>
              <a:t>Os profissionais devem garantir que as pessoas recebam acomodação para sua deficiência e qualquer apoio independente de que necessitem para tomar ou comunicar suas decisões sobre cuidados e tratamento.</a:t>
            </a:r>
            <a:endParaRPr lang="en-CH"/>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98</a:t>
            </a:fld>
            <a:endParaRPr lang="en-GB"/>
          </a:p>
        </p:txBody>
      </p:sp>
    </p:spTree>
    <p:extLst>
      <p:ext uri="{BB962C8B-B14F-4D97-AF65-F5344CB8AC3E}">
        <p14:creationId xmlns:p14="http://schemas.microsoft.com/office/powerpoint/2010/main" val="42571439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pt"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Artigo 14: Liberdade e segurança da pessoa</a:t>
            </a:r>
            <a:endParaRPr lang="en-CH">
              <a:latin typeface="Calibri" panose="020F0502020204030204" pitchFamily="34" charset="0"/>
              <a:ea typeface="SimSun" panose="02010600030101010101" pitchFamily="2" charset="-122"/>
              <a:cs typeface="Arial" panose="020B0604020202020204" pitchFamily="34" charset="0"/>
            </a:endParaRPr>
          </a:p>
          <a:p>
            <a:pPr marL="457886" algn="just">
              <a:lnSpc>
                <a:spcPct val="115000"/>
              </a:lnSpc>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r>
              <a:rPr lang="pt-BR" dirty="0">
                <a:effectLst/>
                <a:latin typeface="Calibri" panose="020F0502020204030204" pitchFamily="34" charset="0"/>
              </a:rPr>
              <a:t>O Artigo 14 assegura o direito à liberdade e segurança. Ele deixa claro que uma “deficiência não deverá, em caso algum, justificar a privação da liberdade”.</a:t>
            </a:r>
          </a:p>
          <a:p>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Isso significa que uma deficiência nunca pode ser motivo para privar alguém de sua liberdade.</a:t>
            </a:r>
          </a:p>
          <a:p>
            <a:pPr marL="171707" indent="-171707" algn="just">
              <a:lnSpc>
                <a:spcPct val="115000"/>
              </a:lnSpc>
              <a:buFont typeface="Arial" panose="020B0604020202020204" pitchFamily="34" charset="0"/>
              <a:buChar char="•"/>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707" marR="0" lvl="0" indent="-171707"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Uma pessoa com deficiência pode ser internada apenas pelo mesmo fundamento (ou pelos mesmos motivos) que todos os outros cidadãos (por exemplo, após uma sentença criminal). </a:t>
            </a:r>
            <a:endParaRPr lang="en-CH">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en-CH">
              <a:latin typeface="Calibri" panose="020F0502020204030204" pitchFamily="34" charset="0"/>
              <a:ea typeface="SimSun" panose="02010600030101010101" pitchFamily="2" charset="-122"/>
              <a:cs typeface="Arial" panose="020B0604020202020204" pitchFamily="34" charset="0"/>
            </a:endParaRPr>
          </a:p>
          <a:p>
            <a:pPr marL="171707" marR="0" lvl="0" indent="-171707"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pt-BR" dirty="0">
                <a:effectLst/>
                <a:latin typeface="Calibri" panose="020F0502020204030204" pitchFamily="34" charset="0"/>
              </a:rPr>
              <a:t>Portanto, pessoas com deficiências psicossociais, intelectuais ou cognitivas nunca devem ser internadas em serviços ou instituições sociais e de saúde mental porque têm uma deficiência (seja diagnosticada ou percebida), </a:t>
            </a:r>
            <a:r>
              <a:rPr lang="pt-BR" b="1" i="1" dirty="0">
                <a:effectLst/>
                <a:latin typeface="Calibri" panose="020F0502020204030204" pitchFamily="34" charset="0"/>
              </a:rPr>
              <a:t>mesmo quando </a:t>
            </a:r>
            <a:r>
              <a:rPr lang="pt-BR" dirty="0">
                <a:effectLst/>
                <a:latin typeface="Calibri" panose="020F0502020204030204" pitchFamily="34" charset="0"/>
              </a:rPr>
              <a:t>outros critérios adicionais estão envolvidos (por exemplo, perigo para si mesmo ou para os outros, necessidade de tratamento médico, etc.)</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Committee on the Rights of Persons with Disabilities, 2015 #102">
                  <a:extLst>
                    <a:ext uri="{A12FA001-AC4F-418D-AE19-62706E023703}">
                      <ahyp:hlinkClr xmlns:ahyp="http://schemas.microsoft.com/office/drawing/2018/hyperlinkcolor" val="tx"/>
                    </a:ext>
                  </a:extLst>
                </a:hlinkClick>
              </a:rPr>
              <a:t>22 </a:t>
            </a:r>
            <a:r>
              <a:rPr lang="pt"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99</a:t>
            </a:fld>
            <a:endParaRPr lang="en-GB"/>
          </a:p>
        </p:txBody>
      </p:sp>
    </p:spTree>
    <p:extLst>
      <p:ext uri="{BB962C8B-B14F-4D97-AF65-F5344CB8AC3E}">
        <p14:creationId xmlns:p14="http://schemas.microsoft.com/office/powerpoint/2010/main" val="29808285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hemeOverride" Target="../theme/themeOverride10.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2.x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3.x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18.x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9.xml"/><Relationship Id="rId5" Type="http://schemas.openxmlformats.org/officeDocument/2006/relationships/image" Target="../media/image6.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759976876"/>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493457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ED22FC0-9634-43A5-A9BA-3774A5BBC19E}" type="slidenum">
              <a:rPr lang="en-US" smtClean="0"/>
              <a:pPr/>
              <a:t>‹nº›</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167887822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pPr/>
              <a:t>‹nº›</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494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4634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pPr/>
              <a:t>‹nº›</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91082325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2706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pPr/>
              <a:t>‹nº›</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26434385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pPr/>
              <a:t>‹nº›</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4198377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495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F169E07F-9A80-405D-B06A-876E4D356B83}" type="slidenum">
              <a:rPr lang="en-US" smtClean="0"/>
              <a:pPr/>
              <a:t>‹nº›</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735853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pPr/>
              <a:t>‹nº›</a:t>
            </a:fld>
            <a:endParaRPr lang="en-US"/>
          </a:p>
        </p:txBody>
      </p:sp>
    </p:spTree>
    <p:extLst>
      <p:ext uri="{BB962C8B-B14F-4D97-AF65-F5344CB8AC3E}">
        <p14:creationId xmlns:p14="http://schemas.microsoft.com/office/powerpoint/2010/main" val="266367896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351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pPr/>
              <a:t>‹nº›</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73511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55667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pPr/>
              <a:t>‹nº›</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390486976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8/30/2025</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‹nº›</a:t>
            </a:fld>
            <a:endParaRPr lang="en-US"/>
          </a:p>
        </p:txBody>
      </p:sp>
    </p:spTree>
    <p:extLst>
      <p:ext uri="{BB962C8B-B14F-4D97-AF65-F5344CB8AC3E}">
        <p14:creationId xmlns:p14="http://schemas.microsoft.com/office/powerpoint/2010/main" val="412142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pPr/>
              <a:t>‹nº›</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C62BEDE9-A43C-A14D-BFE7-B85F455EE8F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3" name="Imagem 2" descr="Logotipo&#10;&#10;O conteúdo gerado por IA pode estar incorreto.">
            <a:extLst>
              <a:ext uri="{FF2B5EF4-FFF2-40B4-BE49-F238E27FC236}">
                <a16:creationId xmlns:a16="http://schemas.microsoft.com/office/drawing/2014/main" id="{E6A313C1-0F37-65F2-9F8A-96557E6B0B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3106" y="5523326"/>
            <a:ext cx="1073165" cy="975724"/>
          </a:xfrm>
          <a:prstGeom prst="rect">
            <a:avLst/>
          </a:prstGeom>
        </p:spPr>
      </p:pic>
    </p:spTree>
    <p:extLst>
      <p:ext uri="{BB962C8B-B14F-4D97-AF65-F5344CB8AC3E}">
        <p14:creationId xmlns:p14="http://schemas.microsoft.com/office/powerpoint/2010/main" val="343119936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9959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pPr/>
              <a:t>‹nº›</a:t>
            </a:fld>
            <a:endParaRPr lang="en-US"/>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3" name="Imagem 2" descr="Logotipo&#10;&#10;O conteúdo gerado por IA pode estar incorreto.">
            <a:extLst>
              <a:ext uri="{FF2B5EF4-FFF2-40B4-BE49-F238E27FC236}">
                <a16:creationId xmlns:a16="http://schemas.microsoft.com/office/drawing/2014/main" id="{637ED7CB-83A9-A0EE-FFA8-9722BA50DB3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53106" y="5523326"/>
            <a:ext cx="1073165" cy="975724"/>
          </a:xfrm>
          <a:prstGeom prst="rect">
            <a:avLst/>
          </a:prstGeom>
        </p:spPr>
      </p:pic>
    </p:spTree>
    <p:extLst>
      <p:ext uri="{BB962C8B-B14F-4D97-AF65-F5344CB8AC3E}">
        <p14:creationId xmlns:p14="http://schemas.microsoft.com/office/powerpoint/2010/main" val="335330468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50221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13371775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1305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0179613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6466264"/>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381421593"/>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Lonza Microbiome JV - media briefing  |  3 April 2019</a:t>
            </a:r>
          </a:p>
        </p:txBody>
      </p:sp>
      <p:sp>
        <p:nvSpPr>
          <p:cNvPr id="6" name="Slide Number Placeholder 5"/>
          <p:cNvSpPr>
            <a:spLocks noGrp="1"/>
          </p:cNvSpPr>
          <p:nvPr>
            <p:ph type="sldNum" sz="quarter" idx="12"/>
          </p:nvPr>
        </p:nvSpPr>
        <p:spPr/>
        <p:txBody>
          <a:bodyPr/>
          <a:lstStyle/>
          <a:p>
            <a:fld id="{04260D4A-DEC1-45DD-8AB2-A3349BAAA59E}" type="slidenum">
              <a:rPr lang="en-US" smtClean="0"/>
              <a:pPr/>
              <a:t>‹nº›</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092021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483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pPr/>
              <a:t>‹nº›</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8831612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1"/>
            </p:custDataLst>
            <p:extLst>
              <p:ext uri="{D42A27DB-BD31-4B8C-83A1-F6EECF244321}">
                <p14:modId xmlns:p14="http://schemas.microsoft.com/office/powerpoint/2010/main" val="3352196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53" imgH="353" progId="TCLayout.ActiveDocument.1">
                  <p:embed/>
                </p:oleObj>
              </mc:Choice>
              <mc:Fallback>
                <p:oleObj name="think-cell Slide" r:id="rId24" imgW="353" imgH="353" progId="TCLayout.ActiveDocument.1">
                  <p:embed/>
                  <p:pic>
                    <p:nvPicPr>
                      <p:cNvPr id="7" name="Object 6" hidden="1"/>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r>
              <a:rPr lang="en-US"/>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‹nº›</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2"/>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439938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70" r:id="rId4"/>
    <p:sldLayoutId id="2147483663" r:id="rId5"/>
    <p:sldLayoutId id="2147483696" r:id="rId6"/>
    <p:sldLayoutId id="2147483695" r:id="rId7"/>
    <p:sldLayoutId id="2147483662" r:id="rId8"/>
    <p:sldLayoutId id="2147483693" r:id="rId9"/>
    <p:sldLayoutId id="2147483678" r:id="rId10"/>
    <p:sldLayoutId id="2147483686" r:id="rId11"/>
    <p:sldLayoutId id="2147483691" r:id="rId12"/>
    <p:sldLayoutId id="2147483692" r:id="rId13"/>
    <p:sldLayoutId id="2147483683" r:id="rId14"/>
    <p:sldLayoutId id="2147483666" r:id="rId15"/>
    <p:sldLayoutId id="2147483667" r:id="rId16"/>
    <p:sldLayoutId id="2147483697" r:id="rId17"/>
    <p:sldLayoutId id="2147483694" r:id="rId18"/>
    <p:sldLayoutId id="2147483701" r:id="rId19"/>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userDrawn="1">
          <p15:clr>
            <a:srgbClr val="F26B43"/>
          </p15:clr>
        </p15:guide>
        <p15:guide id="2" pos="3840" userDrawn="1">
          <p15:clr>
            <a:srgbClr val="F26B43"/>
          </p15:clr>
        </p15:guide>
        <p15:guide id="3" pos="320" userDrawn="1">
          <p15:clr>
            <a:srgbClr val="F26B43"/>
          </p15:clr>
        </p15:guide>
        <p15:guide id="4" pos="7360" userDrawn="1">
          <p15:clr>
            <a:srgbClr val="F26B43"/>
          </p15:clr>
        </p15:guide>
        <p15:guide id="5" orient="horz" pos="319" userDrawn="1">
          <p15:clr>
            <a:srgbClr val="F26B43"/>
          </p15:clr>
        </p15:guide>
        <p15:guide id="6" orient="horz" pos="4001" userDrawn="1">
          <p15:clr>
            <a:srgbClr val="F26B43"/>
          </p15:clr>
        </p15:guide>
        <p15:guide id="7" orient="horz" pos="1200" userDrawn="1">
          <p15:clr>
            <a:srgbClr val="F26B43"/>
          </p15:clr>
        </p15:guide>
        <p15:guide id="8" orient="horz" pos="2160" userDrawn="1">
          <p15:clr>
            <a:srgbClr val="F26B43"/>
          </p15:clr>
        </p15:guide>
        <p15:guide id="9" pos="3761" userDrawn="1">
          <p15:clr>
            <a:srgbClr val="F26B43"/>
          </p15:clr>
        </p15:guide>
        <p15:guide id="10" pos="3920" userDrawn="1">
          <p15:clr>
            <a:srgbClr val="F26B43"/>
          </p15:clr>
        </p15:guide>
        <p15:guide id="11" pos="2718" userDrawn="1">
          <p15:clr>
            <a:srgbClr val="F26B43"/>
          </p15:clr>
        </p15:guide>
        <p15:guide id="12" pos="2560" userDrawn="1">
          <p15:clr>
            <a:srgbClr val="F26B43"/>
          </p15:clr>
        </p15:guide>
        <p15:guide id="13" pos="1518" userDrawn="1">
          <p15:clr>
            <a:srgbClr val="F26B43"/>
          </p15:clr>
        </p15:guide>
        <p15:guide id="14" pos="1360" userDrawn="1">
          <p15:clr>
            <a:srgbClr val="F26B43"/>
          </p15:clr>
        </p15:guide>
        <p15:guide id="15" pos="4961" userDrawn="1">
          <p15:clr>
            <a:srgbClr val="F26B43"/>
          </p15:clr>
        </p15:guide>
        <p15:guide id="16" pos="5120" userDrawn="1">
          <p15:clr>
            <a:srgbClr val="F26B43"/>
          </p15:clr>
        </p15:guide>
        <p15:guide id="17" pos="6163" userDrawn="1">
          <p15:clr>
            <a:srgbClr val="F26B43"/>
          </p15:clr>
        </p15:guide>
        <p15:guide id="18" pos="63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youtu.be/GTURfplghls"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hyperlink" Target="https://www.who.int/publications-detail/who-qualityrights-guidance-and-training-tool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NZBxI9pNYH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8WhxKJtOXe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fhF6mv03Cx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5aVdoaX9YX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youtu.be/8sVCoxYbLIk"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infodai.or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youtu.be/zDkfPVG-xA4"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43F21E-672A-4E6F-8C9D-CA9208894C18}"/>
              </a:ext>
            </a:extLst>
          </p:cNvPr>
          <p:cNvSpPr/>
          <p:nvPr/>
        </p:nvSpPr>
        <p:spPr>
          <a:xfrm>
            <a:off x="-14515" y="4889498"/>
            <a:ext cx="12192001" cy="1983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3" name="Picture 2" descr="A person holding a baby&#10;&#10;Description generated with very high confidence">
            <a:extLst>
              <a:ext uri="{FF2B5EF4-FFF2-40B4-BE49-F238E27FC236}">
                <a16:creationId xmlns:a16="http://schemas.microsoft.com/office/drawing/2014/main" id="{2F7AE93E-363D-441B-B8BE-7628C9ADD7F6}"/>
              </a:ext>
            </a:extLst>
          </p:cNvPr>
          <p:cNvPicPr>
            <a:picLocks noChangeAspect="1"/>
          </p:cNvPicPr>
          <p:nvPr/>
        </p:nvPicPr>
        <p:blipFill rotWithShape="1">
          <a:blip r:embed="rId3">
            <a:extLst>
              <a:ext uri="{28A0092B-C50C-407E-A947-70E740481C1C}">
                <a14:useLocalDpi xmlns:a14="http://schemas.microsoft.com/office/drawing/2010/main" val="0"/>
              </a:ext>
            </a:extLst>
          </a:blip>
          <a:srcRect l="609" t="25504" r="357" b="43903"/>
          <a:stretch/>
        </p:blipFill>
        <p:spPr>
          <a:xfrm>
            <a:off x="0" y="-1"/>
            <a:ext cx="12192000" cy="3454218"/>
          </a:xfrm>
          <a:prstGeom prst="rect">
            <a:avLst/>
          </a:prstGeom>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7445000" cy="2143938"/>
            <a:chOff x="438676" y="5057052"/>
            <a:chExt cx="7445000"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5918581"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7378160"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pt" altLang="en-US" sz="4800" b="1" i="0" u="none" strike="noStrike" cap="none" normalizeH="0" baseline="0" dirty="0">
                  <a:ln>
                    <a:noFill/>
                  </a:ln>
                  <a:solidFill>
                    <a:srgbClr val="FFFFFE"/>
                  </a:solidFill>
                  <a:effectLst/>
                  <a:latin typeface="Calibri" panose="020F0502020204030204" pitchFamily="34" charset="0"/>
                </a:rPr>
                <a:t>Capacidade legal e </a:t>
              </a:r>
            </a:p>
            <a:p>
              <a:pPr lvl="0" eaLnBrk="0" fontAlgn="base" hangingPunct="0">
                <a:spcBef>
                  <a:spcPct val="0"/>
                </a:spcBef>
                <a:spcAft>
                  <a:spcPct val="0"/>
                </a:spcAft>
              </a:pPr>
              <a:r>
                <a:rPr kumimoji="0" lang="pt" altLang="en-US" sz="4800" b="1" i="0" u="none" strike="noStrike" cap="none" normalizeH="0" baseline="0" dirty="0">
                  <a:ln>
                    <a:noFill/>
                  </a:ln>
                  <a:solidFill>
                    <a:srgbClr val="FFFFFE"/>
                  </a:solidFill>
                  <a:effectLst/>
                  <a:latin typeface="Calibri" panose="020F0502020204030204" pitchFamily="34" charset="0"/>
                </a:rPr>
                <a:t>direito de decidir</a:t>
              </a: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 altLang="en-US" sz="2800" b="0" u="none" strike="noStrike" cap="none" normalizeH="0" baseline="0" dirty="0">
                <a:ln>
                  <a:noFill/>
                </a:ln>
                <a:solidFill>
                  <a:srgbClr val="FFFFFE"/>
                </a:solidFill>
                <a:effectLst/>
                <a:latin typeface="Calibri" panose="020F0502020204030204" pitchFamily="34" charset="0"/>
              </a:rPr>
              <a:t>Slides do 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E6CF4AAF-98E7-4232-AE1D-3708D1E74ADB}"/>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pt-BR" sz="3000" dirty="0">
                <a:solidFill>
                  <a:srgbClr val="00B0F0"/>
                </a:solidFill>
                <a:latin typeface="Calibri" panose="020F0502020204030204" pitchFamily="34" charset="0"/>
              </a:rPr>
              <a:t>Treinamento principal </a:t>
            </a:r>
            <a:r>
              <a:rPr lang="pt-BR" sz="3000" i="1" dirty="0" err="1">
                <a:solidFill>
                  <a:srgbClr val="00B0F0"/>
                </a:solidFill>
                <a:latin typeface="Calibri" panose="020F0502020204030204" pitchFamily="34" charset="0"/>
              </a:rPr>
              <a:t>QualityRights</a:t>
            </a:r>
            <a:r>
              <a:rPr lang="pt-BR" sz="3000" dirty="0">
                <a:solidFill>
                  <a:srgbClr val="00B0F0"/>
                </a:solidFill>
                <a:latin typeface="Calibri" panose="020F0502020204030204" pitchFamily="34" charset="0"/>
              </a:rPr>
              <a:t> da OMS: </a:t>
            </a:r>
          </a:p>
          <a:p>
            <a:pPr lvl="0" eaLnBrk="0" fontAlgn="base" hangingPunct="0">
              <a:spcBef>
                <a:spcPct val="0"/>
              </a:spcBef>
              <a:spcAft>
                <a:spcPct val="0"/>
              </a:spcAft>
            </a:pPr>
            <a:r>
              <a:rPr lang="pt-BR" sz="3000" dirty="0">
                <a:solidFill>
                  <a:srgbClr val="00B0F0"/>
                </a:solidFill>
                <a:latin typeface="Calibri" panose="020F0502020204030204" pitchFamily="34" charset="0"/>
              </a:rPr>
              <a:t>saúde mental e serviços sociais</a:t>
            </a:r>
            <a:endParaRPr lang="pt-BR" sz="1800" dirty="0">
              <a:latin typeface="Arial" panose="020B0604020202020204" pitchFamily="34" charset="0"/>
            </a:endParaRPr>
          </a:p>
        </p:txBody>
      </p:sp>
      <p:sp>
        <p:nvSpPr>
          <p:cNvPr id="4" name="Text Box 2">
            <a:extLst>
              <a:ext uri="{FF2B5EF4-FFF2-40B4-BE49-F238E27FC236}">
                <a16:creationId xmlns:a16="http://schemas.microsoft.com/office/drawing/2014/main" id="{E5BD192D-5240-4527-9E86-E73D0670EDC7}"/>
              </a:ext>
            </a:extLst>
          </p:cNvPr>
          <p:cNvSpPr txBox="1">
            <a:spLocks noChangeArrowheads="1"/>
          </p:cNvSpPr>
          <p:nvPr/>
        </p:nvSpPr>
        <p:spPr bwMode="auto">
          <a:xfrm>
            <a:off x="11157084" y="3174107"/>
            <a:ext cx="1343025"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 altLang="en-US" sz="1000" b="0" i="0" u="none" strike="noStrike" cap="none" normalizeH="0" baseline="0" dirty="0">
                <a:ln>
                  <a:noFill/>
                </a:ln>
                <a:solidFill>
                  <a:srgbClr val="FFFFFE"/>
                </a:solidFill>
                <a:effectLst/>
                <a:latin typeface="Calibri" panose="020F0502020204030204" pitchFamily="34" charset="0"/>
              </a:rPr>
              <a:t>OMS/Harold Ruiz</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 name="Agrupar 4">
            <a:extLst>
              <a:ext uri="{FF2B5EF4-FFF2-40B4-BE49-F238E27FC236}">
                <a16:creationId xmlns:a16="http://schemas.microsoft.com/office/drawing/2014/main" id="{8E731585-056E-C448-93BD-12F1B139848E}"/>
              </a:ext>
            </a:extLst>
          </p:cNvPr>
          <p:cNvGrpSpPr/>
          <p:nvPr/>
        </p:nvGrpSpPr>
        <p:grpSpPr>
          <a:xfrm>
            <a:off x="7620000" y="5441618"/>
            <a:ext cx="4383573" cy="1285508"/>
            <a:chOff x="7698941" y="5441619"/>
            <a:chExt cx="4279232" cy="1238986"/>
          </a:xfrm>
        </p:grpSpPr>
        <p:grpSp>
          <p:nvGrpSpPr>
            <p:cNvPr id="11" name="Group 12">
              <a:extLst>
                <a:ext uri="{FF2B5EF4-FFF2-40B4-BE49-F238E27FC236}">
                  <a16:creationId xmlns:a16="http://schemas.microsoft.com/office/drawing/2014/main" id="{3ADFE4BF-3016-A65C-BAD0-BFA43CD43C53}"/>
                </a:ext>
              </a:extLst>
            </p:cNvPr>
            <p:cNvGrpSpPr/>
            <p:nvPr/>
          </p:nvGrpSpPr>
          <p:grpSpPr>
            <a:xfrm>
              <a:off x="10685742" y="5441619"/>
              <a:ext cx="1292431" cy="1238986"/>
              <a:chOff x="158998" y="5422506"/>
              <a:chExt cx="1133135" cy="1128709"/>
            </a:xfrm>
          </p:grpSpPr>
          <p:pic>
            <p:nvPicPr>
              <p:cNvPr id="19" name="Picture 8">
                <a:extLst>
                  <a:ext uri="{FF2B5EF4-FFF2-40B4-BE49-F238E27FC236}">
                    <a16:creationId xmlns:a16="http://schemas.microsoft.com/office/drawing/2014/main" id="{75A5992C-758F-9E63-FD33-9C15487CE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0" name="TextBox 14">
                <a:extLst>
                  <a:ext uri="{FF2B5EF4-FFF2-40B4-BE49-F238E27FC236}">
                    <a16:creationId xmlns:a16="http://schemas.microsoft.com/office/drawing/2014/main" id="{ADC64485-888F-3BF2-E7B7-F6A8E3F4D657}"/>
                  </a:ext>
                </a:extLst>
              </p:cNvPr>
              <p:cNvSpPr txBox="1"/>
              <p:nvPr/>
            </p:nvSpPr>
            <p:spPr>
              <a:xfrm>
                <a:off x="290136" y="6375666"/>
                <a:ext cx="870857" cy="175549"/>
              </a:xfrm>
              <a:prstGeom prst="rect">
                <a:avLst/>
              </a:prstGeom>
              <a:noFill/>
            </p:spPr>
            <p:txBody>
              <a:bodyPr wrap="square" lIns="0" tIns="0" rIns="0" bIns="0">
                <a:noAutofit/>
              </a:bodyPr>
              <a:lstStyle/>
              <a:p>
                <a:pPr algn="ctr">
                  <a:defRPr sz="1400">
                    <a:solidFill>
                      <a:srgbClr val="FF0000"/>
                    </a:solidFill>
                  </a:defRPr>
                </a:pPr>
                <a:r>
                  <a:t>QualityRights</a:t>
                </a:r>
              </a:p>
            </p:txBody>
          </p:sp>
        </p:grpSp>
        <p:pic>
          <p:nvPicPr>
            <p:cNvPr id="17" name="Imagem 16" descr="Logotipo&#10;&#10;O conteúdo gerado por IA pode estar incorreto.">
              <a:extLst>
                <a:ext uri="{FF2B5EF4-FFF2-40B4-BE49-F238E27FC236}">
                  <a16:creationId xmlns:a16="http://schemas.microsoft.com/office/drawing/2014/main" id="{C38DB22F-B097-CFEF-AA8A-093534C7DC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2127" y="5786709"/>
              <a:ext cx="1533415" cy="893896"/>
            </a:xfrm>
            <a:prstGeom prst="rect">
              <a:avLst/>
            </a:prstGeom>
          </p:spPr>
        </p:pic>
        <p:pic>
          <p:nvPicPr>
            <p:cNvPr id="18" name="Imagem 17" descr="Logotipo&#10;&#10;O conteúdo gerado por IA pode estar incorreto.">
              <a:extLst>
                <a:ext uri="{FF2B5EF4-FFF2-40B4-BE49-F238E27FC236}">
                  <a16:creationId xmlns:a16="http://schemas.microsoft.com/office/drawing/2014/main" id="{BAAFD2FF-21E6-18DC-7221-E69C51AD77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941" y="5609764"/>
              <a:ext cx="1177781" cy="1070841"/>
            </a:xfrm>
            <a:prstGeom prst="rect">
              <a:avLst/>
            </a:prstGeom>
          </p:spPr>
        </p:pic>
      </p:grpSp>
    </p:spTree>
    <p:extLst>
      <p:ext uri="{BB962C8B-B14F-4D97-AF65-F5344CB8AC3E}">
        <p14:creationId xmlns:p14="http://schemas.microsoft.com/office/powerpoint/2010/main" val="30274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65F33-90C8-B245-8CF9-905F084EEF68}"/>
              </a:ext>
            </a:extLst>
          </p:cNvPr>
          <p:cNvSpPr>
            <a:spLocks noGrp="1"/>
          </p:cNvSpPr>
          <p:nvPr>
            <p:ph type="sldNum" sz="quarter" idx="12"/>
          </p:nvPr>
        </p:nvSpPr>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0DE6B961-101E-5F4E-A501-662D0572A57D}"/>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endParaRPr lang="en-US" sz="2500" b="1" i="1" dirty="0"/>
          </a:p>
          <a:p>
            <a:pPr marL="0" indent="0" algn="ctr">
              <a:buNone/>
            </a:pPr>
            <a:r>
              <a:rPr lang="pt-BR" sz="2500" b="1" i="1" dirty="0"/>
              <a:t>Todas as pessoas têm a capacidade de tomar suas próprias decisões em todos os momentos? </a:t>
            </a:r>
          </a:p>
          <a:p>
            <a:pPr marL="0" indent="0" algn="ctr">
              <a:buNone/>
            </a:pPr>
            <a:endParaRPr lang="pt" sz="2500" b="1" i="1" dirty="0"/>
          </a:p>
        </p:txBody>
      </p:sp>
      <p:sp>
        <p:nvSpPr>
          <p:cNvPr id="5" name="Title 4">
            <a:extLst>
              <a:ext uri="{FF2B5EF4-FFF2-40B4-BE49-F238E27FC236}">
                <a16:creationId xmlns:a16="http://schemas.microsoft.com/office/drawing/2014/main" id="{7FC27222-164A-4A4B-BAB9-087E0876973F}"/>
              </a:ext>
            </a:extLst>
          </p:cNvPr>
          <p:cNvSpPr>
            <a:spLocks noGrp="1"/>
          </p:cNvSpPr>
          <p:nvPr>
            <p:ph type="title"/>
          </p:nvPr>
        </p:nvSpPr>
        <p:spPr>
          <a:xfrm>
            <a:off x="507205" y="506412"/>
            <a:ext cx="11312759" cy="432000"/>
          </a:xfrm>
        </p:spPr>
        <p:txBody>
          <a:bodyPr/>
          <a:lstStyle/>
          <a:p>
            <a:r>
              <a:rPr lang="pt" dirty="0"/>
              <a:t>Exercício 1.1: </a:t>
            </a:r>
            <a:r>
              <a:rPr lang="pt-BR" dirty="0"/>
              <a:t>É minha decisão </a:t>
            </a:r>
            <a:r>
              <a:rPr lang="pt" dirty="0"/>
              <a:t>- 1</a:t>
            </a:r>
          </a:p>
        </p:txBody>
      </p:sp>
    </p:spTree>
    <p:extLst>
      <p:ext uri="{BB962C8B-B14F-4D97-AF65-F5344CB8AC3E}">
        <p14:creationId xmlns:p14="http://schemas.microsoft.com/office/powerpoint/2010/main" val="11847099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EEAE4-2600-BA40-8E74-461D4C2A28DD}"/>
              </a:ext>
            </a:extLst>
          </p:cNvPr>
          <p:cNvSpPr>
            <a:spLocks noGrp="1"/>
          </p:cNvSpPr>
          <p:nvPr>
            <p:ph type="sldNum" sz="quarter" idx="12"/>
          </p:nvPr>
        </p:nvSpPr>
        <p:spPr/>
        <p:txBody>
          <a:bodyPr/>
          <a:lstStyle/>
          <a:p>
            <a:fld id="{04260D4A-DEC1-45DD-8AB2-A3349BAAA59E}" type="slidenum">
              <a:rPr lang="en-US" smtClean="0"/>
              <a:pPr/>
              <a:t>100</a:t>
            </a:fld>
            <a:endParaRPr lang="en-US"/>
          </a:p>
        </p:txBody>
      </p:sp>
      <p:sp>
        <p:nvSpPr>
          <p:cNvPr id="3" name="Text Placeholder 2">
            <a:extLst>
              <a:ext uri="{FF2B5EF4-FFF2-40B4-BE49-F238E27FC236}">
                <a16:creationId xmlns:a16="http://schemas.microsoft.com/office/drawing/2014/main" id="{B5591779-18E9-9840-8A44-ABD08A817DF2}"/>
              </a:ext>
            </a:extLst>
          </p:cNvPr>
          <p:cNvSpPr>
            <a:spLocks noGrp="1"/>
          </p:cNvSpPr>
          <p:nvPr>
            <p:ph type="body" sz="quarter" idx="13"/>
          </p:nvPr>
        </p:nvSpPr>
        <p:spPr>
          <a:xfrm>
            <a:off x="507207" y="2301557"/>
            <a:ext cx="11174400" cy="360000"/>
          </a:xfrm>
        </p:spPr>
        <p:txBody>
          <a:bodyPr/>
          <a:lstStyle/>
          <a:p>
            <a:pPr marL="0" indent="0" algn="just"/>
            <a:r>
              <a:rPr lang="pt" kern="0" spc="0" dirty="0"/>
              <a:t>Artigo 15: </a:t>
            </a:r>
            <a:r>
              <a:rPr lang="pt-BR" kern="0" spc="0" dirty="0"/>
              <a:t>Prevenção contra tortura, tratamento ou penas cruéis, desumanos ou degradantes, e Artigo 16: Prevenção contra a exploração, a violência e o abuso</a:t>
            </a:r>
            <a:endParaRPr lang="pt" kern="0" spc="0" dirty="0"/>
          </a:p>
        </p:txBody>
      </p:sp>
      <p:sp>
        <p:nvSpPr>
          <p:cNvPr id="4" name="Content Placeholder 3">
            <a:extLst>
              <a:ext uri="{FF2B5EF4-FFF2-40B4-BE49-F238E27FC236}">
                <a16:creationId xmlns:a16="http://schemas.microsoft.com/office/drawing/2014/main" id="{09B22C0F-5AF4-504C-9BED-4F6620AA658D}"/>
              </a:ext>
            </a:extLst>
          </p:cNvPr>
          <p:cNvSpPr>
            <a:spLocks noGrp="1"/>
          </p:cNvSpPr>
          <p:nvPr>
            <p:ph sz="quarter" idx="14"/>
          </p:nvPr>
        </p:nvSpPr>
        <p:spPr>
          <a:xfrm>
            <a:off x="508794" y="3429000"/>
            <a:ext cx="11174412" cy="1829761"/>
          </a:xfrm>
        </p:spPr>
        <p:txBody>
          <a:bodyPr/>
          <a:lstStyle/>
          <a:p>
            <a:pPr algn="just">
              <a:spcBef>
                <a:spcPts val="600"/>
              </a:spcBef>
              <a:spcAft>
                <a:spcPts val="0"/>
              </a:spcAft>
            </a:pPr>
            <a:r>
              <a:rPr lang="pt" sz="2000" dirty="0"/>
              <a:t>A </a:t>
            </a:r>
            <a:r>
              <a:rPr lang="pt-BR" sz="2000" dirty="0"/>
              <a:t>Internação</a:t>
            </a:r>
            <a:r>
              <a:rPr lang="pt" sz="2000" dirty="0"/>
              <a:t> e o tratamento involuntários em serviços sociais e de saúde mental muitas vezes causam dor e sofrimento intensos às pessoas e podem ter consequências extremamente negativas para sua saúde e bem-estar.</a:t>
            </a:r>
          </a:p>
          <a:p>
            <a:pPr algn="just">
              <a:spcBef>
                <a:spcPts val="600"/>
              </a:spcBef>
              <a:spcAft>
                <a:spcPts val="0"/>
              </a:spcAft>
            </a:pPr>
            <a:r>
              <a:rPr lang="pt-BR" sz="2000" dirty="0"/>
              <a:t>Internação</a:t>
            </a:r>
            <a:r>
              <a:rPr lang="pt" sz="2000" dirty="0"/>
              <a:t> e tratamento involuntários são vivenciados e considerados atos violentos e abusivos que podem ser considerados tortura e maus-tratos, em violação aos artigos 15 e 16 da CDPD.</a:t>
            </a:r>
          </a:p>
          <a:p>
            <a:endParaRPr lang="en-US" dirty="0"/>
          </a:p>
        </p:txBody>
      </p:sp>
      <p:sp>
        <p:nvSpPr>
          <p:cNvPr id="5" name="Title 4">
            <a:extLst>
              <a:ext uri="{FF2B5EF4-FFF2-40B4-BE49-F238E27FC236}">
                <a16:creationId xmlns:a16="http://schemas.microsoft.com/office/drawing/2014/main" id="{3ED124E7-05F7-8B4D-8752-D3C7EA1E7544}"/>
              </a:ext>
            </a:extLst>
          </p:cNvPr>
          <p:cNvSpPr>
            <a:spLocks noGrp="1"/>
          </p:cNvSpPr>
          <p:nvPr>
            <p:ph type="title"/>
          </p:nvPr>
        </p:nvSpPr>
        <p:spPr>
          <a:xfrm>
            <a:off x="507205" y="506412"/>
            <a:ext cx="11415853" cy="432000"/>
          </a:xfrm>
        </p:spPr>
        <p:txBody>
          <a:bodyPr/>
          <a:lstStyle/>
          <a:p>
            <a:pPr algn="ctr"/>
            <a:r>
              <a:rPr lang="pt" dirty="0"/>
              <a:t>Apresentação: O que a CDPD diz sobre </a:t>
            </a:r>
            <a:r>
              <a:rPr lang="pt-BR" dirty="0"/>
              <a:t>internação</a:t>
            </a:r>
            <a:r>
              <a:rPr lang="pt" dirty="0"/>
              <a:t> e tratamento involuntários? - 8</a:t>
            </a:r>
          </a:p>
        </p:txBody>
      </p:sp>
    </p:spTree>
    <p:extLst>
      <p:ext uri="{BB962C8B-B14F-4D97-AF65-F5344CB8AC3E}">
        <p14:creationId xmlns:p14="http://schemas.microsoft.com/office/powerpoint/2010/main" val="17621644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860F7-B0EC-E946-99F4-7815597F8101}"/>
              </a:ext>
            </a:extLst>
          </p:cNvPr>
          <p:cNvSpPr>
            <a:spLocks noGrp="1"/>
          </p:cNvSpPr>
          <p:nvPr>
            <p:ph type="sldNum" sz="quarter" idx="12"/>
          </p:nvPr>
        </p:nvSpPr>
        <p:spPr/>
        <p:txBody>
          <a:bodyPr/>
          <a:lstStyle/>
          <a:p>
            <a:fld id="{04260D4A-DEC1-45DD-8AB2-A3349BAAA59E}" type="slidenum">
              <a:rPr lang="en-US" smtClean="0"/>
              <a:pPr/>
              <a:t>101</a:t>
            </a:fld>
            <a:endParaRPr lang="en-US"/>
          </a:p>
        </p:txBody>
      </p:sp>
      <p:sp>
        <p:nvSpPr>
          <p:cNvPr id="3" name="Text Placeholder 2">
            <a:extLst>
              <a:ext uri="{FF2B5EF4-FFF2-40B4-BE49-F238E27FC236}">
                <a16:creationId xmlns:a16="http://schemas.microsoft.com/office/drawing/2014/main" id="{B867ED90-4CF5-4E41-8BFA-0AFB600C281D}"/>
              </a:ext>
            </a:extLst>
          </p:cNvPr>
          <p:cNvSpPr>
            <a:spLocks noGrp="1"/>
          </p:cNvSpPr>
          <p:nvPr>
            <p:ph type="body" sz="quarter" idx="13"/>
          </p:nvPr>
        </p:nvSpPr>
        <p:spPr>
          <a:xfrm>
            <a:off x="507207" y="1822964"/>
            <a:ext cx="11174400" cy="360000"/>
          </a:xfrm>
        </p:spPr>
        <p:txBody>
          <a:bodyPr/>
          <a:lstStyle/>
          <a:p>
            <a:pPr algn="just"/>
            <a:r>
              <a:rPr lang="pt" kern="0" spc="0" dirty="0"/>
              <a:t>Artigo 17: Proteção da integridade da pessoa</a:t>
            </a:r>
          </a:p>
        </p:txBody>
      </p:sp>
      <p:sp>
        <p:nvSpPr>
          <p:cNvPr id="4" name="Content Placeholder 3">
            <a:extLst>
              <a:ext uri="{FF2B5EF4-FFF2-40B4-BE49-F238E27FC236}">
                <a16:creationId xmlns:a16="http://schemas.microsoft.com/office/drawing/2014/main" id="{B06005CA-3D27-FF45-849F-7B4B6871FF9F}"/>
              </a:ext>
            </a:extLst>
          </p:cNvPr>
          <p:cNvSpPr>
            <a:spLocks noGrp="1"/>
          </p:cNvSpPr>
          <p:nvPr>
            <p:ph sz="quarter" idx="14"/>
          </p:nvPr>
        </p:nvSpPr>
        <p:spPr>
          <a:xfrm>
            <a:off x="507206" y="2715814"/>
            <a:ext cx="11174412" cy="1479668"/>
          </a:xfrm>
        </p:spPr>
        <p:txBody>
          <a:bodyPr/>
          <a:lstStyle/>
          <a:p>
            <a:pPr algn="just">
              <a:spcBef>
                <a:spcPts val="600"/>
              </a:spcBef>
              <a:spcAft>
                <a:spcPts val="0"/>
              </a:spcAft>
            </a:pPr>
            <a:r>
              <a:rPr lang="pt" sz="2000" dirty="0"/>
              <a:t>O Artigo 17 reconhece que as pessoas com deficiência têm direito ao respeito por sua integridade física e mental em igualdade de condições com as demais pessoas.</a:t>
            </a:r>
          </a:p>
          <a:p>
            <a:pPr algn="just">
              <a:spcBef>
                <a:spcPts val="600"/>
              </a:spcBef>
              <a:spcAft>
                <a:spcPts val="0"/>
              </a:spcAft>
            </a:pPr>
            <a:r>
              <a:rPr lang="pt" sz="2000" dirty="0"/>
              <a:t>A </a:t>
            </a:r>
            <a:r>
              <a:rPr lang="pt-BR" sz="2000" dirty="0"/>
              <a:t>internação</a:t>
            </a:r>
            <a:r>
              <a:rPr lang="pt" sz="2000" dirty="0"/>
              <a:t> e o tratamento forçados violam a integridade física e mental das pessoas e, portanto, são contrários ao artigo 17.</a:t>
            </a:r>
          </a:p>
          <a:p>
            <a:pPr>
              <a:spcBef>
                <a:spcPts val="600"/>
              </a:spcBef>
              <a:spcAft>
                <a:spcPts val="0"/>
              </a:spcAft>
            </a:pPr>
            <a:endParaRPr lang="en-US" dirty="0"/>
          </a:p>
        </p:txBody>
      </p:sp>
      <p:sp>
        <p:nvSpPr>
          <p:cNvPr id="5" name="Title 4">
            <a:extLst>
              <a:ext uri="{FF2B5EF4-FFF2-40B4-BE49-F238E27FC236}">
                <a16:creationId xmlns:a16="http://schemas.microsoft.com/office/drawing/2014/main" id="{153060EC-53C2-314E-BFDF-62CCA4F9CE5E}"/>
              </a:ext>
            </a:extLst>
          </p:cNvPr>
          <p:cNvSpPr>
            <a:spLocks noGrp="1"/>
          </p:cNvSpPr>
          <p:nvPr>
            <p:ph type="title"/>
          </p:nvPr>
        </p:nvSpPr>
        <p:spPr>
          <a:xfrm>
            <a:off x="507206" y="506412"/>
            <a:ext cx="11174400" cy="432000"/>
          </a:xfrm>
        </p:spPr>
        <p:txBody>
          <a:bodyPr/>
          <a:lstStyle/>
          <a:p>
            <a:pPr algn="ctr"/>
            <a:r>
              <a:rPr lang="pt" dirty="0"/>
              <a:t>Apresentação: O que a CDPD diz sobre </a:t>
            </a:r>
            <a:r>
              <a:rPr lang="pt-BR" dirty="0"/>
              <a:t>internação</a:t>
            </a:r>
            <a:r>
              <a:rPr lang="pt" dirty="0"/>
              <a:t> e tratamento involuntários? - 9</a:t>
            </a:r>
          </a:p>
        </p:txBody>
      </p:sp>
    </p:spTree>
    <p:extLst>
      <p:ext uri="{BB962C8B-B14F-4D97-AF65-F5344CB8AC3E}">
        <p14:creationId xmlns:p14="http://schemas.microsoft.com/office/powerpoint/2010/main" val="3550832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2EF487-F41A-4B43-ACDA-C6F5AD0139DB}"/>
              </a:ext>
            </a:extLst>
          </p:cNvPr>
          <p:cNvSpPr>
            <a:spLocks noGrp="1"/>
          </p:cNvSpPr>
          <p:nvPr>
            <p:ph type="sldNum" sz="quarter" idx="12"/>
          </p:nvPr>
        </p:nvSpPr>
        <p:spPr/>
        <p:txBody>
          <a:bodyPr/>
          <a:lstStyle/>
          <a:p>
            <a:fld id="{04260D4A-DEC1-45DD-8AB2-A3349BAAA59E}" type="slidenum">
              <a:rPr lang="en-US" smtClean="0"/>
              <a:pPr/>
              <a:t>102</a:t>
            </a:fld>
            <a:endParaRPr lang="en-US"/>
          </a:p>
        </p:txBody>
      </p:sp>
      <p:sp>
        <p:nvSpPr>
          <p:cNvPr id="3" name="Text Placeholder 2">
            <a:extLst>
              <a:ext uri="{FF2B5EF4-FFF2-40B4-BE49-F238E27FC236}">
                <a16:creationId xmlns:a16="http://schemas.microsoft.com/office/drawing/2014/main" id="{1D7E72DC-E653-2D40-9244-42E1B6C7135E}"/>
              </a:ext>
            </a:extLst>
          </p:cNvPr>
          <p:cNvSpPr>
            <a:spLocks noGrp="1"/>
          </p:cNvSpPr>
          <p:nvPr>
            <p:ph type="body" sz="quarter" idx="13"/>
          </p:nvPr>
        </p:nvSpPr>
        <p:spPr>
          <a:xfrm>
            <a:off x="507206" y="1819568"/>
            <a:ext cx="11174400" cy="360000"/>
          </a:xfrm>
        </p:spPr>
        <p:txBody>
          <a:bodyPr/>
          <a:lstStyle/>
          <a:p>
            <a:pPr algn="just"/>
            <a:r>
              <a:rPr lang="pt" kern="0" spc="0" dirty="0"/>
              <a:t>Artigo 19: </a:t>
            </a:r>
            <a:r>
              <a:rPr lang="pt-BR" kern="0" spc="0" dirty="0"/>
              <a:t>Direito a viver de forma independente e a ser incluído na comunidade</a:t>
            </a:r>
            <a:endParaRPr lang="pt" kern="0" spc="0" dirty="0"/>
          </a:p>
        </p:txBody>
      </p:sp>
      <p:sp>
        <p:nvSpPr>
          <p:cNvPr id="4" name="Content Placeholder 3">
            <a:extLst>
              <a:ext uri="{FF2B5EF4-FFF2-40B4-BE49-F238E27FC236}">
                <a16:creationId xmlns:a16="http://schemas.microsoft.com/office/drawing/2014/main" id="{92EEE146-2790-0249-8920-D567945631BF}"/>
              </a:ext>
            </a:extLst>
          </p:cNvPr>
          <p:cNvSpPr>
            <a:spLocks noGrp="1"/>
          </p:cNvSpPr>
          <p:nvPr>
            <p:ph sz="quarter" idx="14"/>
          </p:nvPr>
        </p:nvSpPr>
        <p:spPr>
          <a:xfrm>
            <a:off x="508794" y="2755335"/>
            <a:ext cx="11174412" cy="2986609"/>
          </a:xfrm>
        </p:spPr>
        <p:txBody>
          <a:bodyPr/>
          <a:lstStyle/>
          <a:p>
            <a:pPr algn="just">
              <a:spcBef>
                <a:spcPts val="600"/>
              </a:spcBef>
              <a:spcAft>
                <a:spcPts val="0"/>
              </a:spcAft>
            </a:pPr>
            <a:r>
              <a:rPr lang="pt-BR" sz="2000" dirty="0"/>
              <a:t>O Artigo 19 declara que as pessoas com deficiência têm o direito a viver de forma independente e de serem incluídas na comunidade</a:t>
            </a:r>
            <a:r>
              <a:rPr lang="pt" sz="2000" dirty="0"/>
              <a:t>.</a:t>
            </a:r>
          </a:p>
          <a:p>
            <a:pPr algn="just">
              <a:spcBef>
                <a:spcPts val="600"/>
              </a:spcBef>
              <a:spcAft>
                <a:spcPts val="0"/>
              </a:spcAft>
            </a:pPr>
            <a:r>
              <a:rPr lang="pt" sz="2000" dirty="0"/>
              <a:t>Eles devem ser capazes de:</a:t>
            </a:r>
          </a:p>
          <a:p>
            <a:pPr lvl="2" algn="just">
              <a:spcBef>
                <a:spcPts val="600"/>
              </a:spcBef>
              <a:spcAft>
                <a:spcPts val="0"/>
              </a:spcAft>
            </a:pPr>
            <a:r>
              <a:rPr lang="pt" dirty="0"/>
              <a:t>“escolher seu local de residência;</a:t>
            </a:r>
          </a:p>
          <a:p>
            <a:pPr lvl="2" algn="just">
              <a:spcBef>
                <a:spcPts val="600"/>
              </a:spcBef>
              <a:spcAft>
                <a:spcPts val="0"/>
              </a:spcAft>
            </a:pPr>
            <a:r>
              <a:rPr lang="pt" dirty="0"/>
              <a:t>onde e com quem vivem em igualdade de condições com os demais”;</a:t>
            </a:r>
          </a:p>
          <a:p>
            <a:pPr lvl="2" algn="just">
              <a:spcBef>
                <a:spcPts val="600"/>
              </a:spcBef>
              <a:spcAft>
                <a:spcPts val="0"/>
              </a:spcAft>
            </a:pPr>
            <a:r>
              <a:rPr lang="pt" dirty="0"/>
              <a:t>não deve ser “obrigado a viver num determinado arranjo de vida”.</a:t>
            </a:r>
          </a:p>
          <a:p>
            <a:pPr algn="just">
              <a:spcBef>
                <a:spcPts val="600"/>
              </a:spcBef>
              <a:spcAft>
                <a:spcPts val="0"/>
              </a:spcAft>
            </a:pPr>
            <a:r>
              <a:rPr lang="pt-BR" sz="2000" dirty="0"/>
              <a:t>Portanto, a internação involuntária de pessoas com deficiências psicossociais, intelectuais ou cognitivas em serviços sociais ou de saúde mental é uma violação direta do Artigo 19. </a:t>
            </a:r>
            <a:endParaRPr lang="pt" sz="2000" dirty="0"/>
          </a:p>
          <a:p>
            <a:endParaRPr lang="en-US" dirty="0"/>
          </a:p>
        </p:txBody>
      </p:sp>
      <p:sp>
        <p:nvSpPr>
          <p:cNvPr id="5" name="Title 4">
            <a:extLst>
              <a:ext uri="{FF2B5EF4-FFF2-40B4-BE49-F238E27FC236}">
                <a16:creationId xmlns:a16="http://schemas.microsoft.com/office/drawing/2014/main" id="{D3719C8E-B05D-734A-B0E8-0E984FCA92CB}"/>
              </a:ext>
            </a:extLst>
          </p:cNvPr>
          <p:cNvSpPr>
            <a:spLocks noGrp="1"/>
          </p:cNvSpPr>
          <p:nvPr>
            <p:ph type="title"/>
          </p:nvPr>
        </p:nvSpPr>
        <p:spPr>
          <a:xfrm>
            <a:off x="507206" y="506412"/>
            <a:ext cx="11174400" cy="432000"/>
          </a:xfrm>
        </p:spPr>
        <p:txBody>
          <a:bodyPr/>
          <a:lstStyle/>
          <a:p>
            <a:pPr algn="ctr"/>
            <a:r>
              <a:rPr lang="pt" dirty="0"/>
              <a:t>Apresentação: O que a CDPD diz sobre </a:t>
            </a:r>
            <a:r>
              <a:rPr lang="pt-BR" dirty="0"/>
              <a:t>internação</a:t>
            </a:r>
            <a:r>
              <a:rPr lang="pt" dirty="0"/>
              <a:t> e tratamento involuntários? – 10</a:t>
            </a:r>
          </a:p>
        </p:txBody>
      </p:sp>
    </p:spTree>
    <p:extLst>
      <p:ext uri="{BB962C8B-B14F-4D97-AF65-F5344CB8AC3E}">
        <p14:creationId xmlns:p14="http://schemas.microsoft.com/office/powerpoint/2010/main" val="16159081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5DD4A-C6D7-CD46-99C9-FBD2637AC5D0}"/>
              </a:ext>
            </a:extLst>
          </p:cNvPr>
          <p:cNvSpPr>
            <a:spLocks noGrp="1"/>
          </p:cNvSpPr>
          <p:nvPr>
            <p:ph type="sldNum" sz="quarter" idx="12"/>
          </p:nvPr>
        </p:nvSpPr>
        <p:spPr/>
        <p:txBody>
          <a:bodyPr/>
          <a:lstStyle/>
          <a:p>
            <a:fld id="{04260D4A-DEC1-45DD-8AB2-A3349BAAA59E}" type="slidenum">
              <a:rPr lang="en-US" smtClean="0"/>
              <a:pPr/>
              <a:t>103</a:t>
            </a:fld>
            <a:endParaRPr lang="en-US"/>
          </a:p>
        </p:txBody>
      </p:sp>
      <p:sp>
        <p:nvSpPr>
          <p:cNvPr id="3" name="Text Placeholder 2">
            <a:extLst>
              <a:ext uri="{FF2B5EF4-FFF2-40B4-BE49-F238E27FC236}">
                <a16:creationId xmlns:a16="http://schemas.microsoft.com/office/drawing/2014/main" id="{01A67A59-CD69-6D44-8A6D-0DBB80520728}"/>
              </a:ext>
            </a:extLst>
          </p:cNvPr>
          <p:cNvSpPr>
            <a:spLocks noGrp="1"/>
          </p:cNvSpPr>
          <p:nvPr>
            <p:ph type="body" sz="quarter" idx="13"/>
          </p:nvPr>
        </p:nvSpPr>
        <p:spPr>
          <a:xfrm>
            <a:off x="507206" y="1574457"/>
            <a:ext cx="11174400" cy="360000"/>
          </a:xfrm>
        </p:spPr>
        <p:txBody>
          <a:bodyPr/>
          <a:lstStyle/>
          <a:p>
            <a:r>
              <a:rPr lang="pt" kern="0" spc="0" dirty="0"/>
              <a:t>Artigo 22: Respeito pela privacidade</a:t>
            </a:r>
          </a:p>
        </p:txBody>
      </p:sp>
      <p:sp>
        <p:nvSpPr>
          <p:cNvPr id="4" name="Content Placeholder 3">
            <a:extLst>
              <a:ext uri="{FF2B5EF4-FFF2-40B4-BE49-F238E27FC236}">
                <a16:creationId xmlns:a16="http://schemas.microsoft.com/office/drawing/2014/main" id="{45CE0750-8153-764E-B872-0F0ABC62FC6E}"/>
              </a:ext>
            </a:extLst>
          </p:cNvPr>
          <p:cNvSpPr>
            <a:spLocks noGrp="1"/>
          </p:cNvSpPr>
          <p:nvPr>
            <p:ph sz="quarter" idx="14"/>
          </p:nvPr>
        </p:nvSpPr>
        <p:spPr>
          <a:xfrm>
            <a:off x="507206" y="2340724"/>
            <a:ext cx="11174412" cy="3286331"/>
          </a:xfrm>
        </p:spPr>
        <p:txBody>
          <a:bodyPr/>
          <a:lstStyle/>
          <a:p>
            <a:pPr algn="just">
              <a:spcBef>
                <a:spcPts val="600"/>
              </a:spcBef>
              <a:spcAft>
                <a:spcPts val="0"/>
              </a:spcAft>
            </a:pPr>
            <a:r>
              <a:rPr lang="pt" sz="2000" dirty="0"/>
              <a:t>A </a:t>
            </a:r>
            <a:r>
              <a:rPr lang="pt-BR" sz="2000" dirty="0"/>
              <a:t>internação</a:t>
            </a:r>
            <a:r>
              <a:rPr lang="pt" sz="2000" dirty="0"/>
              <a:t> em serviços sociais e de saúde mental pode violar o direito das pessoas à privacidade.</a:t>
            </a:r>
          </a:p>
          <a:p>
            <a:pPr lvl="2" algn="just">
              <a:spcBef>
                <a:spcPts val="600"/>
              </a:spcBef>
              <a:spcAft>
                <a:spcPts val="0"/>
              </a:spcAft>
            </a:pPr>
            <a:r>
              <a:rPr lang="pt" dirty="0"/>
              <a:t>Quando as pessoas são detidas e tratadas contra sua vontade, muitas vezes os profissionais têm permissão para acessar informações pessoais sem o consentimento da pessoa.</a:t>
            </a:r>
          </a:p>
          <a:p>
            <a:pPr lvl="2" algn="just">
              <a:spcBef>
                <a:spcPts val="600"/>
              </a:spcBef>
              <a:spcAft>
                <a:spcPts val="0"/>
              </a:spcAft>
            </a:pPr>
            <a:r>
              <a:rPr lang="pt" dirty="0"/>
              <a:t>As pessoas podem compartilhar informações pessoais com seus profissionais de saúde mental e depois descobrir que essas informações foram repassadas a muitas outras pessoas.</a:t>
            </a:r>
          </a:p>
          <a:p>
            <a:pPr lvl="2" algn="just">
              <a:spcBef>
                <a:spcPts val="600"/>
              </a:spcBef>
              <a:spcAft>
                <a:spcPts val="0"/>
              </a:spcAft>
            </a:pPr>
            <a:r>
              <a:rPr lang="pt" dirty="0"/>
              <a:t>As pessoas muitas vezes não têm privacidade porque os profissionais e outros:</a:t>
            </a:r>
          </a:p>
          <a:p>
            <a:pPr lvl="3" algn="just">
              <a:spcBef>
                <a:spcPts val="600"/>
              </a:spcBef>
              <a:spcAft>
                <a:spcPts val="0"/>
              </a:spcAft>
              <a:buFont typeface="Wingdings" panose="05000000000000000000" pitchFamily="2" charset="2"/>
              <a:buChar char="§"/>
            </a:pPr>
            <a:r>
              <a:rPr lang="pt" dirty="0"/>
              <a:t>podem acessar seu quarto sem seu consentimento;</a:t>
            </a:r>
          </a:p>
          <a:p>
            <a:pPr lvl="3" algn="just">
              <a:spcBef>
                <a:spcPts val="600"/>
              </a:spcBef>
              <a:spcAft>
                <a:spcPts val="0"/>
              </a:spcAft>
              <a:buFont typeface="Wingdings" panose="05000000000000000000" pitchFamily="2" charset="2"/>
              <a:buChar char="§"/>
            </a:pPr>
            <a:r>
              <a:rPr lang="pt" dirty="0"/>
              <a:t>eles não têm espaço para guardar seus pertences pessoais, etc.</a:t>
            </a:r>
            <a:endParaRPr lang="en-GB" dirty="0"/>
          </a:p>
          <a:p>
            <a:endParaRPr lang="en-US" dirty="0"/>
          </a:p>
        </p:txBody>
      </p:sp>
      <p:sp>
        <p:nvSpPr>
          <p:cNvPr id="5" name="Title 4">
            <a:extLst>
              <a:ext uri="{FF2B5EF4-FFF2-40B4-BE49-F238E27FC236}">
                <a16:creationId xmlns:a16="http://schemas.microsoft.com/office/drawing/2014/main" id="{63027398-175D-CF4F-BA4A-D5FFDD9B023B}"/>
              </a:ext>
            </a:extLst>
          </p:cNvPr>
          <p:cNvSpPr>
            <a:spLocks noGrp="1"/>
          </p:cNvSpPr>
          <p:nvPr>
            <p:ph type="title"/>
          </p:nvPr>
        </p:nvSpPr>
        <p:spPr>
          <a:xfrm>
            <a:off x="507206" y="506412"/>
            <a:ext cx="11174400" cy="432000"/>
          </a:xfrm>
        </p:spPr>
        <p:txBody>
          <a:bodyPr/>
          <a:lstStyle/>
          <a:p>
            <a:pPr algn="ctr"/>
            <a:r>
              <a:rPr lang="pt" dirty="0"/>
              <a:t>Apresentação: O que a CDPD diz sobre </a:t>
            </a:r>
            <a:r>
              <a:rPr lang="pt-BR" dirty="0"/>
              <a:t>internação</a:t>
            </a:r>
            <a:r>
              <a:rPr lang="pt" dirty="0"/>
              <a:t> e tratamento involuntários? - 11</a:t>
            </a:r>
          </a:p>
        </p:txBody>
      </p:sp>
    </p:spTree>
    <p:extLst>
      <p:ext uri="{BB962C8B-B14F-4D97-AF65-F5344CB8AC3E}">
        <p14:creationId xmlns:p14="http://schemas.microsoft.com/office/powerpoint/2010/main" val="16926899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86AD6-BF27-1F46-B1AB-92241E1FA842}"/>
              </a:ext>
            </a:extLst>
          </p:cNvPr>
          <p:cNvSpPr>
            <a:spLocks noGrp="1"/>
          </p:cNvSpPr>
          <p:nvPr>
            <p:ph type="sldNum" sz="quarter" idx="12"/>
          </p:nvPr>
        </p:nvSpPr>
        <p:spPr/>
        <p:txBody>
          <a:bodyPr/>
          <a:lstStyle/>
          <a:p>
            <a:fld id="{04260D4A-DEC1-45DD-8AB2-A3349BAAA59E}" type="slidenum">
              <a:rPr lang="en-US" smtClean="0"/>
              <a:pPr/>
              <a:t>104</a:t>
            </a:fld>
            <a:endParaRPr lang="en-US"/>
          </a:p>
        </p:txBody>
      </p:sp>
      <p:sp>
        <p:nvSpPr>
          <p:cNvPr id="3" name="Text Placeholder 2">
            <a:extLst>
              <a:ext uri="{FF2B5EF4-FFF2-40B4-BE49-F238E27FC236}">
                <a16:creationId xmlns:a16="http://schemas.microsoft.com/office/drawing/2014/main" id="{7868F094-A134-8B44-82EF-601548AF9F7B}"/>
              </a:ext>
            </a:extLst>
          </p:cNvPr>
          <p:cNvSpPr>
            <a:spLocks noGrp="1"/>
          </p:cNvSpPr>
          <p:nvPr>
            <p:ph type="body" sz="quarter" idx="13"/>
          </p:nvPr>
        </p:nvSpPr>
        <p:spPr>
          <a:xfrm>
            <a:off x="507206" y="1783912"/>
            <a:ext cx="11174400" cy="360000"/>
          </a:xfrm>
        </p:spPr>
        <p:txBody>
          <a:bodyPr/>
          <a:lstStyle/>
          <a:p>
            <a:r>
              <a:rPr lang="pt" kern="0" spc="0" dirty="0"/>
              <a:t>Artigo 25: Saúde</a:t>
            </a:r>
          </a:p>
        </p:txBody>
      </p:sp>
      <p:sp>
        <p:nvSpPr>
          <p:cNvPr id="4" name="Content Placeholder 3">
            <a:extLst>
              <a:ext uri="{FF2B5EF4-FFF2-40B4-BE49-F238E27FC236}">
                <a16:creationId xmlns:a16="http://schemas.microsoft.com/office/drawing/2014/main" id="{ACF3E692-008A-4D4A-AD61-BAE53BC13CBE}"/>
              </a:ext>
            </a:extLst>
          </p:cNvPr>
          <p:cNvSpPr>
            <a:spLocks noGrp="1"/>
          </p:cNvSpPr>
          <p:nvPr>
            <p:ph sz="quarter" idx="14"/>
          </p:nvPr>
        </p:nvSpPr>
        <p:spPr>
          <a:xfrm>
            <a:off x="508794" y="2796332"/>
            <a:ext cx="11174412" cy="1614303"/>
          </a:xfrm>
        </p:spPr>
        <p:txBody>
          <a:bodyPr/>
          <a:lstStyle/>
          <a:p>
            <a:pPr algn="just">
              <a:spcBef>
                <a:spcPts val="600"/>
              </a:spcBef>
              <a:spcAft>
                <a:spcPts val="0"/>
              </a:spcAft>
            </a:pPr>
            <a:r>
              <a:rPr lang="pt" sz="2000" dirty="0"/>
              <a:t>O Artigo 25 exige explicitamente que os profissionais de saúde prestem cuidados com base no consentimento livre e informado.</a:t>
            </a:r>
          </a:p>
          <a:p>
            <a:pPr algn="just">
              <a:spcBef>
                <a:spcPts val="600"/>
              </a:spcBef>
              <a:spcAft>
                <a:spcPts val="0"/>
              </a:spcAft>
            </a:pPr>
            <a:r>
              <a:rPr lang="pt" sz="2000" dirty="0"/>
              <a:t>Isso significa que o tratamento só pode ser dado às pessoas se elas derem </a:t>
            </a:r>
            <a:r>
              <a:rPr lang="pt" sz="2000" i="1" dirty="0"/>
              <a:t>explicitamente </a:t>
            </a:r>
            <a:r>
              <a:rPr lang="pt" sz="2000" dirty="0"/>
              <a:t>seu consentimento informado.</a:t>
            </a:r>
          </a:p>
          <a:p>
            <a:endParaRPr lang="en-US" dirty="0"/>
          </a:p>
        </p:txBody>
      </p:sp>
      <p:sp>
        <p:nvSpPr>
          <p:cNvPr id="5" name="Title 4">
            <a:extLst>
              <a:ext uri="{FF2B5EF4-FFF2-40B4-BE49-F238E27FC236}">
                <a16:creationId xmlns:a16="http://schemas.microsoft.com/office/drawing/2014/main" id="{0FD11A40-4508-724B-8653-CA6EF80EAD5F}"/>
              </a:ext>
            </a:extLst>
          </p:cNvPr>
          <p:cNvSpPr>
            <a:spLocks noGrp="1"/>
          </p:cNvSpPr>
          <p:nvPr>
            <p:ph type="title"/>
          </p:nvPr>
        </p:nvSpPr>
        <p:spPr>
          <a:xfrm>
            <a:off x="507206" y="506412"/>
            <a:ext cx="11174400" cy="432000"/>
          </a:xfrm>
        </p:spPr>
        <p:txBody>
          <a:bodyPr/>
          <a:lstStyle/>
          <a:p>
            <a:pPr algn="ctr"/>
            <a:r>
              <a:rPr lang="pt" dirty="0"/>
              <a:t>Apresentação: O que a CDPD diz sobre </a:t>
            </a:r>
            <a:r>
              <a:rPr lang="pt-BR" dirty="0"/>
              <a:t>internação</a:t>
            </a:r>
            <a:r>
              <a:rPr lang="pt" dirty="0"/>
              <a:t> e tratamento involuntários? - 12</a:t>
            </a:r>
          </a:p>
        </p:txBody>
      </p:sp>
    </p:spTree>
    <p:extLst>
      <p:ext uri="{BB962C8B-B14F-4D97-AF65-F5344CB8AC3E}">
        <p14:creationId xmlns:p14="http://schemas.microsoft.com/office/powerpoint/2010/main" val="17574064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9C665-3870-EF41-9A13-ADCE5995050D}"/>
              </a:ext>
            </a:extLst>
          </p:cNvPr>
          <p:cNvSpPr>
            <a:spLocks noGrp="1"/>
          </p:cNvSpPr>
          <p:nvPr>
            <p:ph type="sldNum" sz="quarter" idx="12"/>
          </p:nvPr>
        </p:nvSpPr>
        <p:spPr/>
        <p:txBody>
          <a:bodyPr/>
          <a:lstStyle/>
          <a:p>
            <a:fld id="{04260D4A-DEC1-45DD-8AB2-A3349BAAA59E}" type="slidenum">
              <a:rPr lang="en-US" smtClean="0"/>
              <a:pPr/>
              <a:t>105</a:t>
            </a:fld>
            <a:endParaRPr lang="en-US"/>
          </a:p>
        </p:txBody>
      </p:sp>
      <p:sp>
        <p:nvSpPr>
          <p:cNvPr id="3" name="Text Placeholder 2">
            <a:extLst>
              <a:ext uri="{FF2B5EF4-FFF2-40B4-BE49-F238E27FC236}">
                <a16:creationId xmlns:a16="http://schemas.microsoft.com/office/drawing/2014/main" id="{5A5F3ABA-5819-7A4D-A2CE-9B4763603FB0}"/>
              </a:ext>
            </a:extLst>
          </p:cNvPr>
          <p:cNvSpPr>
            <a:spLocks noGrp="1"/>
          </p:cNvSpPr>
          <p:nvPr>
            <p:ph type="body" sz="quarter" idx="13"/>
          </p:nvPr>
        </p:nvSpPr>
        <p:spPr>
          <a:xfrm>
            <a:off x="508806" y="1734741"/>
            <a:ext cx="11174400" cy="360000"/>
          </a:xfrm>
        </p:spPr>
        <p:txBody>
          <a:bodyPr/>
          <a:lstStyle/>
          <a:p>
            <a:r>
              <a:rPr lang="pt" kern="0" spc="0" dirty="0"/>
              <a:t>Outros artigos da CDPD</a:t>
            </a:r>
          </a:p>
        </p:txBody>
      </p:sp>
      <p:sp>
        <p:nvSpPr>
          <p:cNvPr id="4" name="Content Placeholder 3">
            <a:extLst>
              <a:ext uri="{FF2B5EF4-FFF2-40B4-BE49-F238E27FC236}">
                <a16:creationId xmlns:a16="http://schemas.microsoft.com/office/drawing/2014/main" id="{E3133287-8939-A842-87AE-1EB1EE9E4B5E}"/>
              </a:ext>
            </a:extLst>
          </p:cNvPr>
          <p:cNvSpPr>
            <a:spLocks noGrp="1"/>
          </p:cNvSpPr>
          <p:nvPr>
            <p:ph sz="quarter" idx="14"/>
          </p:nvPr>
        </p:nvSpPr>
        <p:spPr>
          <a:xfrm>
            <a:off x="508794" y="2801525"/>
            <a:ext cx="11174412" cy="2408007"/>
          </a:xfrm>
        </p:spPr>
        <p:txBody>
          <a:bodyPr/>
          <a:lstStyle/>
          <a:p>
            <a:pPr algn="just"/>
            <a:r>
              <a:rPr lang="pt" sz="2000" dirty="0"/>
              <a:t>Outros artigos também são frequentemente violados </a:t>
            </a:r>
            <a:r>
              <a:rPr lang="pt-BR" sz="2000" dirty="0"/>
              <a:t>(por</a:t>
            </a:r>
            <a:r>
              <a:rPr lang="pt" sz="2000" dirty="0"/>
              <a:t> exemplo, trabalho, participação etc.)</a:t>
            </a:r>
          </a:p>
          <a:p>
            <a:pPr algn="just"/>
            <a:r>
              <a:rPr lang="pt-BR" sz="2000" dirty="0"/>
              <a:t>Embora a internação e o tratamento involuntários violem os direitos garantidos pela CDPD, em diversos países do mundo as pessoas com deficiências psicossociais, intelectuais ou cognitivas ainda estão sujeitas a essas práticas em serviços sociais e de saúde mental.</a:t>
            </a:r>
            <a:endParaRPr lang="pt" sz="2000" dirty="0"/>
          </a:p>
          <a:p>
            <a:pPr algn="just"/>
            <a:r>
              <a:rPr lang="pt-BR" sz="2000" dirty="0"/>
              <a:t>Devem ser implementados mecanismos de monitoramento e revisão para garantir que as pessoas não estejam sendo internadas ou tratadas involuntariamente</a:t>
            </a:r>
            <a:r>
              <a:rPr lang="pt" sz="2000" dirty="0"/>
              <a:t>.</a:t>
            </a:r>
          </a:p>
          <a:p>
            <a:endParaRPr lang="en-US" dirty="0"/>
          </a:p>
        </p:txBody>
      </p:sp>
      <p:sp>
        <p:nvSpPr>
          <p:cNvPr id="5" name="Title 4">
            <a:extLst>
              <a:ext uri="{FF2B5EF4-FFF2-40B4-BE49-F238E27FC236}">
                <a16:creationId xmlns:a16="http://schemas.microsoft.com/office/drawing/2014/main" id="{6F7C2A00-0F44-3745-B729-D0A2665BB895}"/>
              </a:ext>
            </a:extLst>
          </p:cNvPr>
          <p:cNvSpPr>
            <a:spLocks noGrp="1"/>
          </p:cNvSpPr>
          <p:nvPr>
            <p:ph type="title"/>
          </p:nvPr>
        </p:nvSpPr>
        <p:spPr>
          <a:xfrm>
            <a:off x="507206" y="506412"/>
            <a:ext cx="11684794" cy="432000"/>
          </a:xfrm>
        </p:spPr>
        <p:txBody>
          <a:bodyPr/>
          <a:lstStyle/>
          <a:p>
            <a:pPr algn="ctr"/>
            <a:r>
              <a:rPr lang="pt" dirty="0"/>
              <a:t>Apresentação: O que a CDPD diz sobre </a:t>
            </a:r>
            <a:r>
              <a:rPr lang="pt-BR" dirty="0"/>
              <a:t>internação</a:t>
            </a:r>
            <a:r>
              <a:rPr lang="pt" dirty="0"/>
              <a:t> e tratamento involuntários? - 13</a:t>
            </a:r>
          </a:p>
        </p:txBody>
      </p:sp>
    </p:spTree>
    <p:extLst>
      <p:ext uri="{BB962C8B-B14F-4D97-AF65-F5344CB8AC3E}">
        <p14:creationId xmlns:p14="http://schemas.microsoft.com/office/powerpoint/2010/main" val="36909115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E4DAE-4533-884C-B892-6718036F160E}"/>
              </a:ext>
            </a:extLst>
          </p:cNvPr>
          <p:cNvSpPr>
            <a:spLocks noGrp="1"/>
          </p:cNvSpPr>
          <p:nvPr>
            <p:ph type="sldNum" sz="quarter" idx="12"/>
          </p:nvPr>
        </p:nvSpPr>
        <p:spPr/>
        <p:txBody>
          <a:bodyPr/>
          <a:lstStyle/>
          <a:p>
            <a:fld id="{04260D4A-DEC1-45DD-8AB2-A3349BAAA59E}" type="slidenum">
              <a:rPr lang="en-US" smtClean="0"/>
              <a:pPr/>
              <a:t>106</a:t>
            </a:fld>
            <a:endParaRPr lang="en-US"/>
          </a:p>
        </p:txBody>
      </p:sp>
      <p:sp>
        <p:nvSpPr>
          <p:cNvPr id="4" name="Content Placeholder 3">
            <a:extLst>
              <a:ext uri="{FF2B5EF4-FFF2-40B4-BE49-F238E27FC236}">
                <a16:creationId xmlns:a16="http://schemas.microsoft.com/office/drawing/2014/main" id="{C8680BB0-DDC4-894C-9B33-7B1EE0C6B782}"/>
              </a:ext>
            </a:extLst>
          </p:cNvPr>
          <p:cNvSpPr>
            <a:spLocks noGrp="1"/>
          </p:cNvSpPr>
          <p:nvPr>
            <p:ph sz="quarter" idx="14"/>
          </p:nvPr>
        </p:nvSpPr>
        <p:spPr>
          <a:xfrm>
            <a:off x="507184" y="1733825"/>
            <a:ext cx="11174412" cy="914400"/>
          </a:xfrm>
        </p:spPr>
        <p:txBody>
          <a:bodyPr/>
          <a:lstStyle/>
          <a:p>
            <a:pPr algn="just"/>
            <a:r>
              <a:rPr lang="pt" sz="2000" dirty="0"/>
              <a:t>Pessoas com deficiências psicossociais, intelectuais ou cognitivas precisam, em alguns casos, receber tratamento contra sua vontade.</a:t>
            </a:r>
          </a:p>
          <a:p>
            <a:pPr marL="0" indent="0">
              <a:buNone/>
            </a:pPr>
            <a:endParaRPr lang="en-US" dirty="0"/>
          </a:p>
        </p:txBody>
      </p:sp>
      <p:sp>
        <p:nvSpPr>
          <p:cNvPr id="5" name="Title 4">
            <a:extLst>
              <a:ext uri="{FF2B5EF4-FFF2-40B4-BE49-F238E27FC236}">
                <a16:creationId xmlns:a16="http://schemas.microsoft.com/office/drawing/2014/main" id="{EB16DB26-FAD5-4246-A51B-CF0AA106B878}"/>
              </a:ext>
            </a:extLst>
          </p:cNvPr>
          <p:cNvSpPr>
            <a:spLocks noGrp="1"/>
          </p:cNvSpPr>
          <p:nvPr>
            <p:ph type="title"/>
          </p:nvPr>
        </p:nvSpPr>
        <p:spPr>
          <a:xfrm>
            <a:off x="507205" y="506412"/>
            <a:ext cx="11174401" cy="432000"/>
          </a:xfrm>
        </p:spPr>
        <p:txBody>
          <a:bodyPr/>
          <a:lstStyle/>
          <a:p>
            <a:pPr algn="ctr"/>
            <a:r>
              <a:rPr lang="pt" dirty="0"/>
              <a:t>Exercício 4.2: </a:t>
            </a:r>
            <a:r>
              <a:rPr lang="pt-BR" dirty="0"/>
              <a:t>E quanto ao meu país? </a:t>
            </a:r>
            <a:r>
              <a:rPr lang="pt" dirty="0"/>
              <a:t>- 1</a:t>
            </a:r>
          </a:p>
        </p:txBody>
      </p:sp>
    </p:spTree>
    <p:extLst>
      <p:ext uri="{BB962C8B-B14F-4D97-AF65-F5344CB8AC3E}">
        <p14:creationId xmlns:p14="http://schemas.microsoft.com/office/powerpoint/2010/main" val="20084382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1BC6B-CB3C-CC41-B867-0DC14457EB10}"/>
              </a:ext>
            </a:extLst>
          </p:cNvPr>
          <p:cNvSpPr>
            <a:spLocks noGrp="1"/>
          </p:cNvSpPr>
          <p:nvPr>
            <p:ph type="sldNum" sz="quarter" idx="12"/>
          </p:nvPr>
        </p:nvSpPr>
        <p:spPr/>
        <p:txBody>
          <a:bodyPr/>
          <a:lstStyle/>
          <a:p>
            <a:fld id="{04260D4A-DEC1-45DD-8AB2-A3349BAAA59E}" type="slidenum">
              <a:rPr lang="en-US" smtClean="0"/>
              <a:pPr/>
              <a:t>107</a:t>
            </a:fld>
            <a:endParaRPr lang="en-US"/>
          </a:p>
        </p:txBody>
      </p:sp>
      <p:sp>
        <p:nvSpPr>
          <p:cNvPr id="4" name="Content Placeholder 3">
            <a:extLst>
              <a:ext uri="{FF2B5EF4-FFF2-40B4-BE49-F238E27FC236}">
                <a16:creationId xmlns:a16="http://schemas.microsoft.com/office/drawing/2014/main" id="{088526B2-0AD1-674D-A075-64FC52EB46C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pt-BR" sz="2500" b="1" i="1" dirty="0"/>
              <a:t>Após esta discussão, alguém mudou de opinião?</a:t>
            </a:r>
            <a:endParaRPr lang="pt" sz="2500" b="1" i="1" dirty="0"/>
          </a:p>
        </p:txBody>
      </p:sp>
      <p:sp>
        <p:nvSpPr>
          <p:cNvPr id="5" name="Title 4">
            <a:extLst>
              <a:ext uri="{FF2B5EF4-FFF2-40B4-BE49-F238E27FC236}">
                <a16:creationId xmlns:a16="http://schemas.microsoft.com/office/drawing/2014/main" id="{870D7FAD-2D70-7941-A285-0F695C8EFC29}"/>
              </a:ext>
            </a:extLst>
          </p:cNvPr>
          <p:cNvSpPr>
            <a:spLocks noGrp="1"/>
          </p:cNvSpPr>
          <p:nvPr>
            <p:ph type="title"/>
          </p:nvPr>
        </p:nvSpPr>
        <p:spPr>
          <a:xfrm>
            <a:off x="507205" y="506412"/>
            <a:ext cx="11174401" cy="432000"/>
          </a:xfrm>
        </p:spPr>
        <p:txBody>
          <a:bodyPr/>
          <a:lstStyle/>
          <a:p>
            <a:pPr algn="ctr"/>
            <a:r>
              <a:rPr lang="pt" dirty="0"/>
              <a:t>Exercício 4.2: E no meu país? – 2</a:t>
            </a:r>
          </a:p>
        </p:txBody>
      </p:sp>
    </p:spTree>
    <p:extLst>
      <p:ext uri="{BB962C8B-B14F-4D97-AF65-F5344CB8AC3E}">
        <p14:creationId xmlns:p14="http://schemas.microsoft.com/office/powerpoint/2010/main" val="30718555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90A60-E9D5-644C-9D0D-A8DBDBA698D2}"/>
              </a:ext>
            </a:extLst>
          </p:cNvPr>
          <p:cNvSpPr>
            <a:spLocks noGrp="1"/>
          </p:cNvSpPr>
          <p:nvPr>
            <p:ph type="sldNum" sz="quarter" idx="12"/>
          </p:nvPr>
        </p:nvSpPr>
        <p:spPr/>
        <p:txBody>
          <a:bodyPr/>
          <a:lstStyle/>
          <a:p>
            <a:fld id="{04260D4A-DEC1-45DD-8AB2-A3349BAAA59E}" type="slidenum">
              <a:rPr lang="en-US" smtClean="0"/>
              <a:pPr/>
              <a:t>108</a:t>
            </a:fld>
            <a:endParaRPr lang="en-US"/>
          </a:p>
        </p:txBody>
      </p:sp>
      <p:sp>
        <p:nvSpPr>
          <p:cNvPr id="4" name="Content Placeholder 3">
            <a:extLst>
              <a:ext uri="{FF2B5EF4-FFF2-40B4-BE49-F238E27FC236}">
                <a16:creationId xmlns:a16="http://schemas.microsoft.com/office/drawing/2014/main" id="{1C87B3CA-985F-2345-BBE4-B344BE1DBD87}"/>
              </a:ext>
            </a:extLst>
          </p:cNvPr>
          <p:cNvSpPr>
            <a:spLocks noGrp="1"/>
          </p:cNvSpPr>
          <p:nvPr>
            <p:ph sz="quarter" idx="14"/>
          </p:nvPr>
        </p:nvSpPr>
        <p:spPr>
          <a:xfrm>
            <a:off x="507195" y="1511188"/>
            <a:ext cx="11174412" cy="842047"/>
          </a:xfrm>
        </p:spPr>
        <p:txBody>
          <a:bodyPr/>
          <a:lstStyle/>
          <a:p>
            <a:r>
              <a:rPr lang="pt-BR" sz="2000" dirty="0"/>
              <a:t>As pessoas com deficiências psicossociais, em alguns casos, devem ser internadas de forma involuntária em estabelecimentos de saúde mental. </a:t>
            </a:r>
          </a:p>
          <a:p>
            <a:endParaRPr lang="en-US" dirty="0"/>
          </a:p>
        </p:txBody>
      </p:sp>
      <p:sp>
        <p:nvSpPr>
          <p:cNvPr id="5" name="Title 4">
            <a:extLst>
              <a:ext uri="{FF2B5EF4-FFF2-40B4-BE49-F238E27FC236}">
                <a16:creationId xmlns:a16="http://schemas.microsoft.com/office/drawing/2014/main" id="{5116B051-94BC-754C-B71F-086A0D3845C1}"/>
              </a:ext>
            </a:extLst>
          </p:cNvPr>
          <p:cNvSpPr>
            <a:spLocks noGrp="1"/>
          </p:cNvSpPr>
          <p:nvPr>
            <p:ph type="title"/>
          </p:nvPr>
        </p:nvSpPr>
        <p:spPr>
          <a:xfrm>
            <a:off x="507205" y="506412"/>
            <a:ext cx="10936241" cy="432000"/>
          </a:xfrm>
        </p:spPr>
        <p:txBody>
          <a:bodyPr/>
          <a:lstStyle/>
          <a:p>
            <a:pPr algn="ctr"/>
            <a:r>
              <a:rPr lang="pt" dirty="0"/>
              <a:t>Exercício 4.2: E no meu país? - 3</a:t>
            </a:r>
          </a:p>
        </p:txBody>
      </p:sp>
    </p:spTree>
    <p:extLst>
      <p:ext uri="{BB962C8B-B14F-4D97-AF65-F5344CB8AC3E}">
        <p14:creationId xmlns:p14="http://schemas.microsoft.com/office/powerpoint/2010/main" val="24522004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7B3-C508-EA4B-B746-9FD92AEEFFDB}"/>
              </a:ext>
            </a:extLst>
          </p:cNvPr>
          <p:cNvSpPr>
            <a:spLocks noGrp="1"/>
          </p:cNvSpPr>
          <p:nvPr>
            <p:ph type="sldNum" sz="quarter" idx="12"/>
          </p:nvPr>
        </p:nvSpPr>
        <p:spPr/>
        <p:txBody>
          <a:bodyPr/>
          <a:lstStyle/>
          <a:p>
            <a:fld id="{04260D4A-DEC1-45DD-8AB2-A3349BAAA59E}" type="slidenum">
              <a:rPr lang="en-US" smtClean="0"/>
              <a:pPr/>
              <a:t>109</a:t>
            </a:fld>
            <a:endParaRPr lang="en-US"/>
          </a:p>
        </p:txBody>
      </p:sp>
      <p:sp>
        <p:nvSpPr>
          <p:cNvPr id="3" name="Text Placeholder 2">
            <a:extLst>
              <a:ext uri="{FF2B5EF4-FFF2-40B4-BE49-F238E27FC236}">
                <a16:creationId xmlns:a16="http://schemas.microsoft.com/office/drawing/2014/main" id="{552BFE69-B7D1-414D-80C5-DC9D4FE9A493}"/>
              </a:ext>
            </a:extLst>
          </p:cNvPr>
          <p:cNvSpPr>
            <a:spLocks noGrp="1"/>
          </p:cNvSpPr>
          <p:nvPr>
            <p:ph type="body" sz="quarter" idx="13"/>
          </p:nvPr>
        </p:nvSpPr>
        <p:spPr>
          <a:xfrm>
            <a:off x="507207" y="1215554"/>
            <a:ext cx="11174400" cy="360000"/>
          </a:xfrm>
        </p:spPr>
        <p:txBody>
          <a:bodyPr/>
          <a:lstStyle/>
          <a:p>
            <a:r>
              <a:rPr lang="pt" dirty="0"/>
              <a:t>Cenário 1: Jorge (a)</a:t>
            </a:r>
          </a:p>
        </p:txBody>
      </p:sp>
      <p:sp>
        <p:nvSpPr>
          <p:cNvPr id="4" name="Content Placeholder 3">
            <a:extLst>
              <a:ext uri="{FF2B5EF4-FFF2-40B4-BE49-F238E27FC236}">
                <a16:creationId xmlns:a16="http://schemas.microsoft.com/office/drawing/2014/main" id="{0361D597-34FB-DB4C-BB01-44EE00BA93C3}"/>
              </a:ext>
            </a:extLst>
          </p:cNvPr>
          <p:cNvSpPr>
            <a:spLocks noGrp="1"/>
          </p:cNvSpPr>
          <p:nvPr>
            <p:ph sz="quarter" idx="14"/>
          </p:nvPr>
        </p:nvSpPr>
        <p:spPr>
          <a:xfrm>
            <a:off x="508794" y="1727188"/>
            <a:ext cx="11174412" cy="3921424"/>
          </a:xfrm>
        </p:spPr>
        <p:txBody>
          <a:bodyPr/>
          <a:lstStyle/>
          <a:p>
            <a:pPr marL="0" indent="0" algn="just">
              <a:spcBef>
                <a:spcPts val="600"/>
              </a:spcBef>
              <a:spcAft>
                <a:spcPts val="0"/>
              </a:spcAft>
              <a:buNone/>
            </a:pPr>
            <a:r>
              <a:rPr lang="pt-BR" sz="2000" dirty="0"/>
              <a:t>Uma noite, Jorge foi levado pela polícia para o departamento de emergência do hospital. Jorge estava aflito, agitado e ansioso, gritando e fazendo gestos descontrolados. Sem uma avaliação completa e sem contatar os apoiadores de Jorge para tentar entender melhor o que poderia estar acontecendo com ele, os médicos decidiram que não era seguro que Jorge permanecesse na comunidade e que precisava de tratamento. Jorge deixou bem claro que não queria ser tratado. </a:t>
            </a:r>
          </a:p>
          <a:p>
            <a:pPr marL="0" indent="0" algn="just">
              <a:spcBef>
                <a:spcPts val="600"/>
              </a:spcBef>
              <a:spcAft>
                <a:spcPts val="0"/>
              </a:spcAft>
              <a:buNone/>
            </a:pPr>
            <a:r>
              <a:rPr lang="pt-BR" sz="2000" dirty="0"/>
              <a:t>O médico responsável decidiu que a maneira mais rápida de lidar com esta situação era conseguir que quatro funcionários prendessem Jorge, amarrassem seus braços e pernas a uma cama em um quarto de isolamento, e lhe dessem uma injeção de um medicamento antipsicótico. </a:t>
            </a:r>
          </a:p>
          <a:p>
            <a:pPr marL="0" indent="0" algn="just">
              <a:spcBef>
                <a:spcPts val="600"/>
              </a:spcBef>
              <a:spcAft>
                <a:spcPts val="0"/>
              </a:spcAft>
              <a:buNone/>
            </a:pPr>
            <a:r>
              <a:rPr lang="pt-BR" sz="2000" dirty="0"/>
              <a:t>Jorge ainda permanece no hospital uma semana depois. Ele está extremamente desconfiado da equipe e continua resistindo ao tratamento. Por isso, Jorge está sendo continuamente medicado de forma encoberta pela equipe, que esconde a medicação em sua comida. Ele está ficando cada vez mais deprimido e isolado, recusa-se a falar com qualquer pessoa e não apresenta sinais de melhora.</a:t>
            </a:r>
          </a:p>
          <a:p>
            <a:endParaRPr lang="en-US" sz="2000" dirty="0"/>
          </a:p>
        </p:txBody>
      </p:sp>
      <p:sp>
        <p:nvSpPr>
          <p:cNvPr id="5"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74400" cy="392864"/>
          </a:xfrm>
        </p:spPr>
        <p:txBody>
          <a:bodyPr/>
          <a:lstStyle/>
          <a:p>
            <a:pPr algn="ctr"/>
            <a:r>
              <a:rPr lang="pt" dirty="0"/>
              <a:t>Exercício 4.3: Cenário para evitar medidas coercitivas - 1</a:t>
            </a:r>
          </a:p>
        </p:txBody>
      </p:sp>
    </p:spTree>
    <p:extLst>
      <p:ext uri="{BB962C8B-B14F-4D97-AF65-F5344CB8AC3E}">
        <p14:creationId xmlns:p14="http://schemas.microsoft.com/office/powerpoint/2010/main" val="126124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8F890-3B9D-ED42-911F-2021121718B1}"/>
              </a:ext>
            </a:extLst>
          </p:cNvPr>
          <p:cNvSpPr>
            <a:spLocks noGrp="1"/>
          </p:cNvSpPr>
          <p:nvPr>
            <p:ph type="sldNum" sz="quarter" idx="12"/>
          </p:nvPr>
        </p:nvSpPr>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BAA6343B-3F60-D147-8360-ACCFF90A7EF7}"/>
              </a:ext>
            </a:extLst>
          </p:cNvPr>
          <p:cNvSpPr>
            <a:spLocks noGrp="1"/>
          </p:cNvSpPr>
          <p:nvPr>
            <p:ph sz="quarter" idx="14"/>
          </p:nvPr>
        </p:nvSpPr>
        <p:spPr>
          <a:xfrm>
            <a:off x="507195" y="1511188"/>
            <a:ext cx="11174412" cy="1917812"/>
          </a:xfrm>
        </p:spPr>
        <p:txBody>
          <a:bodyPr/>
          <a:lstStyle/>
          <a:p>
            <a:pPr algn="just">
              <a:spcBef>
                <a:spcPts val="600"/>
              </a:spcBef>
              <a:spcAft>
                <a:spcPts val="0"/>
              </a:spcAft>
            </a:pPr>
            <a:r>
              <a:rPr lang="pt" sz="2000" dirty="0"/>
              <a:t>É importante reconhecer que pode haver situações ou momentos em que tomar decisões seja mais difícil. No entanto, isso não deve ser motivo para privar as pessoas de seus direitos.</a:t>
            </a:r>
          </a:p>
          <a:p>
            <a:pPr algn="just">
              <a:spcBef>
                <a:spcPts val="600"/>
              </a:spcBef>
              <a:spcAft>
                <a:spcPts val="0"/>
              </a:spcAft>
            </a:pPr>
            <a:r>
              <a:rPr lang="pt" sz="2000" dirty="0"/>
              <a:t>Muitas estratégias podem ser usadas para garantir que essas situações sejam abordadas sem a negação ou restrição dos direitos de uma pessoa.</a:t>
            </a:r>
          </a:p>
          <a:p>
            <a:pPr>
              <a:spcBef>
                <a:spcPts val="600"/>
              </a:spcBef>
              <a:spcAft>
                <a:spcPts val="0"/>
              </a:spcAft>
            </a:pPr>
            <a:endParaRPr lang="en-US" dirty="0"/>
          </a:p>
        </p:txBody>
      </p:sp>
      <p:sp>
        <p:nvSpPr>
          <p:cNvPr id="5" name="Title 4">
            <a:extLst>
              <a:ext uri="{FF2B5EF4-FFF2-40B4-BE49-F238E27FC236}">
                <a16:creationId xmlns:a16="http://schemas.microsoft.com/office/drawing/2014/main" id="{32F152E3-B4C3-8145-939F-046A7CB958E2}"/>
              </a:ext>
            </a:extLst>
          </p:cNvPr>
          <p:cNvSpPr>
            <a:spLocks noGrp="1"/>
          </p:cNvSpPr>
          <p:nvPr>
            <p:ph type="title"/>
          </p:nvPr>
        </p:nvSpPr>
        <p:spPr>
          <a:xfrm>
            <a:off x="507205" y="506412"/>
            <a:ext cx="11285865" cy="432000"/>
          </a:xfrm>
        </p:spPr>
        <p:txBody>
          <a:bodyPr/>
          <a:lstStyle/>
          <a:p>
            <a:r>
              <a:rPr lang="pt" dirty="0"/>
              <a:t>Exercício 1.1: </a:t>
            </a:r>
            <a:r>
              <a:rPr lang="pt-BR" dirty="0"/>
              <a:t>É minha decisão </a:t>
            </a:r>
            <a:r>
              <a:rPr lang="pt" dirty="0"/>
              <a:t>- 2</a:t>
            </a:r>
          </a:p>
        </p:txBody>
      </p:sp>
    </p:spTree>
    <p:extLst>
      <p:ext uri="{BB962C8B-B14F-4D97-AF65-F5344CB8AC3E}">
        <p14:creationId xmlns:p14="http://schemas.microsoft.com/office/powerpoint/2010/main" val="15232839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8BF6C4-09D3-FB45-9FF3-DF4BFE49CF7E}"/>
              </a:ext>
            </a:extLst>
          </p:cNvPr>
          <p:cNvSpPr>
            <a:spLocks noGrp="1"/>
          </p:cNvSpPr>
          <p:nvPr>
            <p:ph type="sldNum" sz="quarter" idx="12"/>
          </p:nvPr>
        </p:nvSpPr>
        <p:spPr/>
        <p:txBody>
          <a:bodyPr/>
          <a:lstStyle/>
          <a:p>
            <a:fld id="{04260D4A-DEC1-45DD-8AB2-A3349BAAA59E}" type="slidenum">
              <a:rPr lang="en-US" smtClean="0"/>
              <a:pPr/>
              <a:t>110</a:t>
            </a:fld>
            <a:endParaRPr lang="en-US"/>
          </a:p>
        </p:txBody>
      </p:sp>
      <p:sp>
        <p:nvSpPr>
          <p:cNvPr id="3" name="Text Placeholder 2">
            <a:extLst>
              <a:ext uri="{FF2B5EF4-FFF2-40B4-BE49-F238E27FC236}">
                <a16:creationId xmlns:a16="http://schemas.microsoft.com/office/drawing/2014/main" id="{48A1FDD5-1B5E-F241-B82E-6A5E900327B1}"/>
              </a:ext>
            </a:extLst>
          </p:cNvPr>
          <p:cNvSpPr>
            <a:spLocks noGrp="1"/>
          </p:cNvSpPr>
          <p:nvPr>
            <p:ph type="body" sz="quarter" idx="13"/>
          </p:nvPr>
        </p:nvSpPr>
        <p:spPr>
          <a:xfrm>
            <a:off x="628230" y="1511188"/>
            <a:ext cx="11174400" cy="360000"/>
          </a:xfrm>
        </p:spPr>
        <p:txBody>
          <a:bodyPr/>
          <a:lstStyle/>
          <a:p>
            <a:r>
              <a:rPr lang="pt" kern="0" spc="0" dirty="0"/>
              <a:t>Cenário 1: Jorge (b)</a:t>
            </a:r>
          </a:p>
        </p:txBody>
      </p:sp>
      <p:sp>
        <p:nvSpPr>
          <p:cNvPr id="4" name="Content Placeholder 3">
            <a:extLst>
              <a:ext uri="{FF2B5EF4-FFF2-40B4-BE49-F238E27FC236}">
                <a16:creationId xmlns:a16="http://schemas.microsoft.com/office/drawing/2014/main" id="{16766D56-84BE-5C4C-AC88-9ADDB04AF72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pt" sz="2500" b="1" i="1" dirty="0"/>
              <a:t>O que deu errado nessa situação?</a:t>
            </a:r>
          </a:p>
        </p:txBody>
      </p:sp>
      <p:sp>
        <p:nvSpPr>
          <p:cNvPr id="5" name="Title 4">
            <a:extLst>
              <a:ext uri="{FF2B5EF4-FFF2-40B4-BE49-F238E27FC236}">
                <a16:creationId xmlns:a16="http://schemas.microsoft.com/office/drawing/2014/main" id="{20FEC5EC-EC69-AF45-877B-327C72896255}"/>
              </a:ext>
            </a:extLst>
          </p:cNvPr>
          <p:cNvSpPr>
            <a:spLocks noGrp="1"/>
          </p:cNvSpPr>
          <p:nvPr>
            <p:ph type="title"/>
          </p:nvPr>
        </p:nvSpPr>
        <p:spPr>
          <a:xfrm>
            <a:off x="507205" y="506412"/>
            <a:ext cx="11174399" cy="392864"/>
          </a:xfrm>
        </p:spPr>
        <p:txBody>
          <a:bodyPr/>
          <a:lstStyle/>
          <a:p>
            <a:pPr algn="ctr"/>
            <a:r>
              <a:rPr lang="pt" dirty="0"/>
              <a:t>Exercício 4.3: Cenário para evitar medidas coercitivas - 2</a:t>
            </a:r>
          </a:p>
        </p:txBody>
      </p:sp>
    </p:spTree>
    <p:extLst>
      <p:ext uri="{BB962C8B-B14F-4D97-AF65-F5344CB8AC3E}">
        <p14:creationId xmlns:p14="http://schemas.microsoft.com/office/powerpoint/2010/main" val="12866332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CF487A-6CE4-454E-98D7-BA34638FBF23}"/>
              </a:ext>
            </a:extLst>
          </p:cNvPr>
          <p:cNvSpPr>
            <a:spLocks noGrp="1"/>
          </p:cNvSpPr>
          <p:nvPr>
            <p:ph type="sldNum" sz="quarter" idx="12"/>
          </p:nvPr>
        </p:nvSpPr>
        <p:spPr/>
        <p:txBody>
          <a:bodyPr/>
          <a:lstStyle/>
          <a:p>
            <a:fld id="{04260D4A-DEC1-45DD-8AB2-A3349BAAA59E}" type="slidenum">
              <a:rPr lang="en-US" smtClean="0"/>
              <a:pPr/>
              <a:t>111</a:t>
            </a:fld>
            <a:endParaRPr lang="en-US"/>
          </a:p>
        </p:txBody>
      </p:sp>
      <p:sp>
        <p:nvSpPr>
          <p:cNvPr id="3" name="Text Placeholder 2">
            <a:extLst>
              <a:ext uri="{FF2B5EF4-FFF2-40B4-BE49-F238E27FC236}">
                <a16:creationId xmlns:a16="http://schemas.microsoft.com/office/drawing/2014/main" id="{B89FF658-0404-914B-AECA-9F721955665C}"/>
              </a:ext>
            </a:extLst>
          </p:cNvPr>
          <p:cNvSpPr>
            <a:spLocks noGrp="1"/>
          </p:cNvSpPr>
          <p:nvPr>
            <p:ph type="body" sz="quarter" idx="13"/>
          </p:nvPr>
        </p:nvSpPr>
        <p:spPr>
          <a:xfrm>
            <a:off x="507206" y="1558526"/>
            <a:ext cx="11174400" cy="360000"/>
          </a:xfrm>
        </p:spPr>
        <p:txBody>
          <a:bodyPr/>
          <a:lstStyle/>
          <a:p>
            <a:r>
              <a:rPr lang="pt" kern="0" spc="0" dirty="0"/>
              <a:t>Cenário 1: Jorge (c)</a:t>
            </a:r>
          </a:p>
        </p:txBody>
      </p:sp>
      <p:sp>
        <p:nvSpPr>
          <p:cNvPr id="4" name="Content Placeholder 3">
            <a:extLst>
              <a:ext uri="{FF2B5EF4-FFF2-40B4-BE49-F238E27FC236}">
                <a16:creationId xmlns:a16="http://schemas.microsoft.com/office/drawing/2014/main" id="{C5299DFF-ED3E-3649-9A4E-05552F2BD86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pt" sz="2500" b="1" i="1" dirty="0"/>
              <a:t>Quais direitos da CDPD foram violados no cenário de Jorge?</a:t>
            </a:r>
          </a:p>
        </p:txBody>
      </p:sp>
      <p:sp>
        <p:nvSpPr>
          <p:cNvPr id="5" name="Title 4">
            <a:extLst>
              <a:ext uri="{FF2B5EF4-FFF2-40B4-BE49-F238E27FC236}">
                <a16:creationId xmlns:a16="http://schemas.microsoft.com/office/drawing/2014/main" id="{87086F71-C50A-8946-8E23-8982F262F6CC}"/>
              </a:ext>
            </a:extLst>
          </p:cNvPr>
          <p:cNvSpPr>
            <a:spLocks noGrp="1"/>
          </p:cNvSpPr>
          <p:nvPr>
            <p:ph type="title"/>
          </p:nvPr>
        </p:nvSpPr>
        <p:spPr>
          <a:xfrm>
            <a:off x="507206" y="506412"/>
            <a:ext cx="11174400" cy="440202"/>
          </a:xfrm>
        </p:spPr>
        <p:txBody>
          <a:bodyPr/>
          <a:lstStyle/>
          <a:p>
            <a:pPr algn="ctr"/>
            <a:r>
              <a:rPr lang="pt" dirty="0"/>
              <a:t>Exercício 4.3: Cenário para evitar medidas coercitivas - 3</a:t>
            </a:r>
          </a:p>
        </p:txBody>
      </p:sp>
    </p:spTree>
    <p:extLst>
      <p:ext uri="{BB962C8B-B14F-4D97-AF65-F5344CB8AC3E}">
        <p14:creationId xmlns:p14="http://schemas.microsoft.com/office/powerpoint/2010/main" val="29366003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A9F38-7A44-6D4A-8D3C-E4B9022590FE}"/>
              </a:ext>
            </a:extLst>
          </p:cNvPr>
          <p:cNvSpPr>
            <a:spLocks noGrp="1"/>
          </p:cNvSpPr>
          <p:nvPr>
            <p:ph type="sldNum" sz="quarter" idx="12"/>
          </p:nvPr>
        </p:nvSpPr>
        <p:spPr/>
        <p:txBody>
          <a:bodyPr/>
          <a:lstStyle/>
          <a:p>
            <a:fld id="{04260D4A-DEC1-45DD-8AB2-A3349BAAA59E}" type="slidenum">
              <a:rPr lang="en-US" smtClean="0"/>
              <a:pPr/>
              <a:t>112</a:t>
            </a:fld>
            <a:endParaRPr lang="en-US"/>
          </a:p>
        </p:txBody>
      </p:sp>
      <p:sp>
        <p:nvSpPr>
          <p:cNvPr id="3" name="Text Placeholder 2">
            <a:extLst>
              <a:ext uri="{FF2B5EF4-FFF2-40B4-BE49-F238E27FC236}">
                <a16:creationId xmlns:a16="http://schemas.microsoft.com/office/drawing/2014/main" id="{26515641-1142-A747-8A4A-FE577164518E}"/>
              </a:ext>
            </a:extLst>
          </p:cNvPr>
          <p:cNvSpPr>
            <a:spLocks noGrp="1"/>
          </p:cNvSpPr>
          <p:nvPr>
            <p:ph type="body" sz="quarter" idx="13"/>
          </p:nvPr>
        </p:nvSpPr>
        <p:spPr>
          <a:xfrm>
            <a:off x="641677" y="1605520"/>
            <a:ext cx="11174400" cy="360000"/>
          </a:xfrm>
        </p:spPr>
        <p:txBody>
          <a:bodyPr/>
          <a:lstStyle/>
          <a:p>
            <a:r>
              <a:rPr lang="pt" kern="0" spc="0" dirty="0"/>
              <a:t>Cenário 1: Jorge (d)</a:t>
            </a:r>
          </a:p>
        </p:txBody>
      </p:sp>
      <p:sp>
        <p:nvSpPr>
          <p:cNvPr id="4" name="Content Placeholder 3">
            <a:extLst>
              <a:ext uri="{FF2B5EF4-FFF2-40B4-BE49-F238E27FC236}">
                <a16:creationId xmlns:a16="http://schemas.microsoft.com/office/drawing/2014/main" id="{ED2B5DD4-DDBC-B245-951C-421BFABA974C}"/>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pt" sz="2500" b="1" i="1" dirty="0"/>
              <a:t>O que poderia ter sido feito de diferente?</a:t>
            </a:r>
          </a:p>
        </p:txBody>
      </p:sp>
      <p:sp>
        <p:nvSpPr>
          <p:cNvPr id="5" name="Title 4">
            <a:extLst>
              <a:ext uri="{FF2B5EF4-FFF2-40B4-BE49-F238E27FC236}">
                <a16:creationId xmlns:a16="http://schemas.microsoft.com/office/drawing/2014/main" id="{A8DD575A-B2F5-AE4E-BC50-901EB83DBBF7}"/>
              </a:ext>
            </a:extLst>
          </p:cNvPr>
          <p:cNvSpPr>
            <a:spLocks noGrp="1"/>
          </p:cNvSpPr>
          <p:nvPr>
            <p:ph type="title"/>
          </p:nvPr>
        </p:nvSpPr>
        <p:spPr>
          <a:xfrm>
            <a:off x="507205" y="506412"/>
            <a:ext cx="11070713" cy="392864"/>
          </a:xfrm>
        </p:spPr>
        <p:txBody>
          <a:bodyPr/>
          <a:lstStyle/>
          <a:p>
            <a:pPr algn="ctr"/>
            <a:r>
              <a:rPr lang="pt" dirty="0"/>
              <a:t>Exercício 4.3: Cenário para evitar medidas coercitivas - 4</a:t>
            </a:r>
          </a:p>
        </p:txBody>
      </p:sp>
    </p:spTree>
    <p:extLst>
      <p:ext uri="{BB962C8B-B14F-4D97-AF65-F5344CB8AC3E}">
        <p14:creationId xmlns:p14="http://schemas.microsoft.com/office/powerpoint/2010/main" val="29415762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9C52C-E047-3544-94D8-C503E8A48DD8}"/>
              </a:ext>
            </a:extLst>
          </p:cNvPr>
          <p:cNvSpPr>
            <a:spLocks noGrp="1"/>
          </p:cNvSpPr>
          <p:nvPr>
            <p:ph type="sldNum" sz="quarter" idx="12"/>
          </p:nvPr>
        </p:nvSpPr>
        <p:spPr/>
        <p:txBody>
          <a:bodyPr/>
          <a:lstStyle/>
          <a:p>
            <a:fld id="{04260D4A-DEC1-45DD-8AB2-A3349BAAA59E}" type="slidenum">
              <a:rPr lang="en-US" smtClean="0"/>
              <a:pPr/>
              <a:t>113</a:t>
            </a:fld>
            <a:endParaRPr lang="en-US"/>
          </a:p>
        </p:txBody>
      </p:sp>
      <p:sp>
        <p:nvSpPr>
          <p:cNvPr id="3" name="Text Placeholder 2">
            <a:extLst>
              <a:ext uri="{FF2B5EF4-FFF2-40B4-BE49-F238E27FC236}">
                <a16:creationId xmlns:a16="http://schemas.microsoft.com/office/drawing/2014/main" id="{74414578-3AED-7345-8352-0C9C37962FD5}"/>
              </a:ext>
            </a:extLst>
          </p:cNvPr>
          <p:cNvSpPr>
            <a:spLocks noGrp="1"/>
          </p:cNvSpPr>
          <p:nvPr>
            <p:ph type="body" sz="quarter" idx="13"/>
          </p:nvPr>
        </p:nvSpPr>
        <p:spPr>
          <a:xfrm>
            <a:off x="507206" y="1511188"/>
            <a:ext cx="11174400" cy="360000"/>
          </a:xfrm>
        </p:spPr>
        <p:txBody>
          <a:bodyPr/>
          <a:lstStyle/>
          <a:p>
            <a:r>
              <a:rPr lang="pt" kern="0" spc="0" dirty="0"/>
              <a:t>Cenário 1: George (e)</a:t>
            </a:r>
          </a:p>
        </p:txBody>
      </p:sp>
      <p:sp>
        <p:nvSpPr>
          <p:cNvPr id="4" name="Content Placeholder 3">
            <a:extLst>
              <a:ext uri="{FF2B5EF4-FFF2-40B4-BE49-F238E27FC236}">
                <a16:creationId xmlns:a16="http://schemas.microsoft.com/office/drawing/2014/main" id="{802642A1-6E8D-9D43-9AA8-055A86D0F7F7}"/>
              </a:ext>
            </a:extLst>
          </p:cNvPr>
          <p:cNvSpPr>
            <a:spLocks noGrp="1"/>
          </p:cNvSpPr>
          <p:nvPr>
            <p:ph sz="quarter" idx="14"/>
          </p:nvPr>
        </p:nvSpPr>
        <p:spPr>
          <a:xfrm>
            <a:off x="507194" y="1872132"/>
            <a:ext cx="11174412" cy="2375012"/>
          </a:xfrm>
        </p:spPr>
        <p:txBody>
          <a:bodyPr/>
          <a:lstStyle/>
          <a:p>
            <a:pPr marL="0" indent="0" algn="ctr">
              <a:buNone/>
            </a:pPr>
            <a:endParaRPr lang="en-US" b="1" i="1" dirty="0"/>
          </a:p>
          <a:p>
            <a:pPr marL="0" indent="0" algn="ctr">
              <a:buNone/>
            </a:pPr>
            <a:endParaRPr lang="en-US" b="1" i="1" dirty="0"/>
          </a:p>
          <a:p>
            <a:pPr marL="0" indent="0" algn="ctr">
              <a:buNone/>
            </a:pPr>
            <a:r>
              <a:rPr lang="pt-BR" sz="2500" b="1" i="1" dirty="0">
                <a:ea typeface="SimSun" panose="02010600030101010101" pitchFamily="2" charset="-122"/>
                <a:cs typeface="Arial" panose="020B0604020202020204" pitchFamily="34" charset="0"/>
              </a:rPr>
              <a:t>Qual você acha que teria sido o desfecho se as coisas tivessem sido feitas de forma que se respeitasse o desejo e as preferências de Jorge?</a:t>
            </a:r>
            <a:endParaRPr lang="pt" sz="2500" b="1" i="1" dirty="0"/>
          </a:p>
        </p:txBody>
      </p:sp>
      <p:sp>
        <p:nvSpPr>
          <p:cNvPr id="5" name="Title 4">
            <a:extLst>
              <a:ext uri="{FF2B5EF4-FFF2-40B4-BE49-F238E27FC236}">
                <a16:creationId xmlns:a16="http://schemas.microsoft.com/office/drawing/2014/main" id="{A5E15F83-61F2-5842-98DA-B24BBA101980}"/>
              </a:ext>
            </a:extLst>
          </p:cNvPr>
          <p:cNvSpPr>
            <a:spLocks noGrp="1"/>
          </p:cNvSpPr>
          <p:nvPr>
            <p:ph type="title"/>
          </p:nvPr>
        </p:nvSpPr>
        <p:spPr>
          <a:xfrm>
            <a:off x="507206" y="506412"/>
            <a:ext cx="11174400" cy="360000"/>
          </a:xfrm>
        </p:spPr>
        <p:txBody>
          <a:bodyPr/>
          <a:lstStyle/>
          <a:p>
            <a:pPr algn="ctr"/>
            <a:r>
              <a:rPr lang="pt" dirty="0"/>
              <a:t>Exercício 4.3: Cenário para evitar medidas coercitivas - 5</a:t>
            </a:r>
          </a:p>
        </p:txBody>
      </p:sp>
    </p:spTree>
    <p:extLst>
      <p:ext uri="{BB962C8B-B14F-4D97-AF65-F5344CB8AC3E}">
        <p14:creationId xmlns:p14="http://schemas.microsoft.com/office/powerpoint/2010/main" val="20939264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082C4-D8B4-4A4E-9268-1FB13387EABC}"/>
              </a:ext>
            </a:extLst>
          </p:cNvPr>
          <p:cNvSpPr>
            <a:spLocks noGrp="1"/>
          </p:cNvSpPr>
          <p:nvPr>
            <p:ph type="sldNum" sz="quarter" idx="12"/>
          </p:nvPr>
        </p:nvSpPr>
        <p:spPr/>
        <p:txBody>
          <a:bodyPr/>
          <a:lstStyle/>
          <a:p>
            <a:fld id="{04260D4A-DEC1-45DD-8AB2-A3349BAAA59E}" type="slidenum">
              <a:rPr lang="en-US" smtClean="0"/>
              <a:pPr/>
              <a:t>114</a:t>
            </a:fld>
            <a:endParaRPr lang="en-US"/>
          </a:p>
        </p:txBody>
      </p:sp>
      <p:sp>
        <p:nvSpPr>
          <p:cNvPr id="3" name="Text Placeholder 2">
            <a:extLst>
              <a:ext uri="{FF2B5EF4-FFF2-40B4-BE49-F238E27FC236}">
                <a16:creationId xmlns:a16="http://schemas.microsoft.com/office/drawing/2014/main" id="{BBDB00BA-DFD1-CD43-8F04-EC091B7F9841}"/>
              </a:ext>
            </a:extLst>
          </p:cNvPr>
          <p:cNvSpPr>
            <a:spLocks noGrp="1"/>
          </p:cNvSpPr>
          <p:nvPr>
            <p:ph type="body" sz="quarter" idx="13"/>
          </p:nvPr>
        </p:nvSpPr>
        <p:spPr>
          <a:xfrm>
            <a:off x="507206" y="1383651"/>
            <a:ext cx="11174400" cy="360000"/>
          </a:xfrm>
        </p:spPr>
        <p:txBody>
          <a:bodyPr/>
          <a:lstStyle/>
          <a:p>
            <a:r>
              <a:rPr lang="pt" kern="0" spc="0" dirty="0"/>
              <a:t>Cenário: A história de </a:t>
            </a:r>
            <a:r>
              <a:rPr lang="pt-BR" kern="0" spc="0" dirty="0"/>
              <a:t>Sônia </a:t>
            </a:r>
            <a:r>
              <a:rPr lang="pt" kern="0" spc="0" dirty="0"/>
              <a:t>(a)</a:t>
            </a:r>
          </a:p>
        </p:txBody>
      </p:sp>
      <p:sp>
        <p:nvSpPr>
          <p:cNvPr id="4" name="Content Placeholder 3">
            <a:extLst>
              <a:ext uri="{FF2B5EF4-FFF2-40B4-BE49-F238E27FC236}">
                <a16:creationId xmlns:a16="http://schemas.microsoft.com/office/drawing/2014/main" id="{DC695465-6E15-B243-BCCC-9C9133270BD8}"/>
              </a:ext>
            </a:extLst>
          </p:cNvPr>
          <p:cNvSpPr>
            <a:spLocks noGrp="1"/>
          </p:cNvSpPr>
          <p:nvPr>
            <p:ph sz="quarter" idx="14"/>
          </p:nvPr>
        </p:nvSpPr>
        <p:spPr>
          <a:xfrm>
            <a:off x="508794" y="2586952"/>
            <a:ext cx="11174412" cy="2065730"/>
          </a:xfrm>
        </p:spPr>
        <p:txBody>
          <a:bodyPr/>
          <a:lstStyle/>
          <a:p>
            <a:pPr marL="0" indent="0" algn="just">
              <a:spcBef>
                <a:spcPts val="600"/>
              </a:spcBef>
              <a:spcAft>
                <a:spcPts val="0"/>
              </a:spcAft>
              <a:buNone/>
            </a:pPr>
            <a:r>
              <a:rPr lang="pt" sz="2000" dirty="0"/>
              <a:t>Certa manhã, uma jovem chamada </a:t>
            </a:r>
            <a:r>
              <a:rPr lang="pt-BR" sz="2000" dirty="0"/>
              <a:t>Sônia </a:t>
            </a:r>
            <a:r>
              <a:rPr lang="pt" sz="2000" dirty="0"/>
              <a:t>é levada ao serviço de saúde mental local. Ela tentou se matar pulando de uma ponte, mas policiais estavam presentes no local e a impediram.</a:t>
            </a:r>
          </a:p>
          <a:p>
            <a:pPr marL="0" indent="0" algn="just">
              <a:spcBef>
                <a:spcPts val="600"/>
              </a:spcBef>
              <a:spcAft>
                <a:spcPts val="0"/>
              </a:spcAft>
              <a:buNone/>
            </a:pPr>
            <a:r>
              <a:rPr lang="pt-BR" sz="2000" dirty="0"/>
              <a:t>Sônia </a:t>
            </a:r>
            <a:r>
              <a:rPr lang="pt" sz="2000" dirty="0"/>
              <a:t>diz à profissional de saúde mental que ainda quer acabar com a própria vida. Ela não quer nenhum tratamento e pede para voltar para casa, onde mora sozinha.</a:t>
            </a:r>
          </a:p>
          <a:p>
            <a:pPr marL="0" indent="0" algn="just">
              <a:spcBef>
                <a:spcPts val="600"/>
              </a:spcBef>
              <a:spcAft>
                <a:spcPts val="0"/>
              </a:spcAft>
              <a:buNone/>
            </a:pPr>
            <a:r>
              <a:rPr lang="pt-BR" sz="2000" dirty="0"/>
              <a:t>Sônia </a:t>
            </a:r>
            <a:r>
              <a:rPr lang="pt" sz="2000" dirty="0"/>
              <a:t>não tem um plano ou diretiva antecipada.</a:t>
            </a:r>
          </a:p>
          <a:p>
            <a:endParaRPr lang="en-US" dirty="0"/>
          </a:p>
        </p:txBody>
      </p:sp>
      <p:sp>
        <p:nvSpPr>
          <p:cNvPr id="5" name="Title 4">
            <a:extLst>
              <a:ext uri="{FF2B5EF4-FFF2-40B4-BE49-F238E27FC236}">
                <a16:creationId xmlns:a16="http://schemas.microsoft.com/office/drawing/2014/main" id="{470C5A37-59A5-FD40-A154-A08675E17A08}"/>
              </a:ext>
            </a:extLst>
          </p:cNvPr>
          <p:cNvSpPr>
            <a:spLocks noGrp="1"/>
          </p:cNvSpPr>
          <p:nvPr>
            <p:ph type="title"/>
          </p:nvPr>
        </p:nvSpPr>
        <p:spPr>
          <a:xfrm>
            <a:off x="507206" y="506412"/>
            <a:ext cx="11174400" cy="432000"/>
          </a:xfrm>
        </p:spPr>
        <p:txBody>
          <a:bodyPr/>
          <a:lstStyle/>
          <a:p>
            <a:pPr algn="ctr"/>
            <a:r>
              <a:rPr lang="pt" dirty="0"/>
              <a:t>Exercício 4.4: </a:t>
            </a:r>
            <a:r>
              <a:rPr lang="pt-BR" dirty="0"/>
              <a:t>Uma situação desafiante </a:t>
            </a:r>
            <a:r>
              <a:rPr lang="pt" dirty="0"/>
              <a:t>-1</a:t>
            </a:r>
          </a:p>
        </p:txBody>
      </p:sp>
    </p:spTree>
    <p:extLst>
      <p:ext uri="{BB962C8B-B14F-4D97-AF65-F5344CB8AC3E}">
        <p14:creationId xmlns:p14="http://schemas.microsoft.com/office/powerpoint/2010/main" val="28343302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14C3A-E42C-1343-B61B-EBBF7C4B9B2A}"/>
              </a:ext>
            </a:extLst>
          </p:cNvPr>
          <p:cNvSpPr>
            <a:spLocks noGrp="1"/>
          </p:cNvSpPr>
          <p:nvPr>
            <p:ph type="sldNum" sz="quarter" idx="12"/>
          </p:nvPr>
        </p:nvSpPr>
        <p:spPr/>
        <p:txBody>
          <a:bodyPr/>
          <a:lstStyle/>
          <a:p>
            <a:fld id="{04260D4A-DEC1-45DD-8AB2-A3349BAAA59E}" type="slidenum">
              <a:rPr lang="en-US" smtClean="0"/>
              <a:pPr/>
              <a:t>115</a:t>
            </a:fld>
            <a:endParaRPr lang="en-US"/>
          </a:p>
        </p:txBody>
      </p:sp>
      <p:sp>
        <p:nvSpPr>
          <p:cNvPr id="3" name="Text Placeholder 2">
            <a:extLst>
              <a:ext uri="{FF2B5EF4-FFF2-40B4-BE49-F238E27FC236}">
                <a16:creationId xmlns:a16="http://schemas.microsoft.com/office/drawing/2014/main" id="{CFF62445-09CC-6843-9476-3A68D5007EDB}"/>
              </a:ext>
            </a:extLst>
          </p:cNvPr>
          <p:cNvSpPr>
            <a:spLocks noGrp="1"/>
          </p:cNvSpPr>
          <p:nvPr>
            <p:ph type="body" sz="quarter" idx="13"/>
          </p:nvPr>
        </p:nvSpPr>
        <p:spPr>
          <a:xfrm>
            <a:off x="507206" y="1672755"/>
            <a:ext cx="11174400" cy="360000"/>
          </a:xfrm>
        </p:spPr>
        <p:txBody>
          <a:bodyPr/>
          <a:lstStyle/>
          <a:p>
            <a:r>
              <a:rPr lang="pt" kern="0" spc="0" dirty="0"/>
              <a:t>Cenário: A história de </a:t>
            </a:r>
            <a:r>
              <a:rPr lang="pt-BR" kern="0" spc="0" dirty="0"/>
              <a:t>Sônia </a:t>
            </a:r>
            <a:r>
              <a:rPr lang="pt" kern="0" spc="0" dirty="0"/>
              <a:t>(b)</a:t>
            </a:r>
          </a:p>
        </p:txBody>
      </p:sp>
      <p:sp>
        <p:nvSpPr>
          <p:cNvPr id="4" name="Content Placeholder 3">
            <a:extLst>
              <a:ext uri="{FF2B5EF4-FFF2-40B4-BE49-F238E27FC236}">
                <a16:creationId xmlns:a16="http://schemas.microsoft.com/office/drawing/2014/main" id="{F0A01D68-14EE-F240-8D73-3B96C2995F47}"/>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br>
              <a:rPr lang="pt-BR" sz="2500" b="1" i="1" dirty="0"/>
            </a:br>
            <a:endParaRPr lang="pt-BR" sz="2500" b="1" i="1" dirty="0"/>
          </a:p>
          <a:p>
            <a:pPr marL="0" indent="0" algn="ctr">
              <a:buNone/>
            </a:pPr>
            <a:r>
              <a:rPr lang="pt-BR" sz="2500" b="1" i="1" dirty="0"/>
              <a:t>Você poderia sugerir ações positivas que possam ser realizadas na situação acima para apoiar Sônia e evitar o uso de internação e/ou tratamento involuntários? </a:t>
            </a:r>
          </a:p>
          <a:p>
            <a:pPr marL="0" indent="0" algn="ctr">
              <a:buNone/>
            </a:pPr>
            <a:endParaRPr lang="pt" sz="2500" b="1" i="1" dirty="0"/>
          </a:p>
          <a:p>
            <a:endParaRPr lang="en-US" dirty="0"/>
          </a:p>
        </p:txBody>
      </p:sp>
      <p:sp>
        <p:nvSpPr>
          <p:cNvPr id="5" name="Title 4">
            <a:extLst>
              <a:ext uri="{FF2B5EF4-FFF2-40B4-BE49-F238E27FC236}">
                <a16:creationId xmlns:a16="http://schemas.microsoft.com/office/drawing/2014/main" id="{408DE645-1A42-694D-9694-15BDCBDE9CC1}"/>
              </a:ext>
            </a:extLst>
          </p:cNvPr>
          <p:cNvSpPr>
            <a:spLocks noGrp="1"/>
          </p:cNvSpPr>
          <p:nvPr>
            <p:ph type="title"/>
          </p:nvPr>
        </p:nvSpPr>
        <p:spPr>
          <a:xfrm>
            <a:off x="507206" y="506412"/>
            <a:ext cx="11174400" cy="432000"/>
          </a:xfrm>
        </p:spPr>
        <p:txBody>
          <a:bodyPr/>
          <a:lstStyle/>
          <a:p>
            <a:pPr algn="ctr"/>
            <a:r>
              <a:rPr lang="pt" dirty="0"/>
              <a:t>Exercício 4.4: </a:t>
            </a:r>
            <a:r>
              <a:rPr lang="pt-BR" dirty="0"/>
              <a:t>Uma situação desafiante </a:t>
            </a:r>
            <a:r>
              <a:rPr lang="pt" dirty="0"/>
              <a:t>– 2</a:t>
            </a:r>
          </a:p>
        </p:txBody>
      </p:sp>
    </p:spTree>
    <p:extLst>
      <p:ext uri="{BB962C8B-B14F-4D97-AF65-F5344CB8AC3E}">
        <p14:creationId xmlns:p14="http://schemas.microsoft.com/office/powerpoint/2010/main" val="938755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AA6DD-98A1-9240-A344-D099AF789FEE}"/>
              </a:ext>
            </a:extLst>
          </p:cNvPr>
          <p:cNvSpPr>
            <a:spLocks noGrp="1"/>
          </p:cNvSpPr>
          <p:nvPr>
            <p:ph type="sldNum" sz="quarter" idx="12"/>
          </p:nvPr>
        </p:nvSpPr>
        <p:spPr/>
        <p:txBody>
          <a:bodyPr/>
          <a:lstStyle/>
          <a:p>
            <a:fld id="{04260D4A-DEC1-45DD-8AB2-A3349BAAA59E}" type="slidenum">
              <a:rPr lang="en-US" smtClean="0"/>
              <a:pPr/>
              <a:t>116</a:t>
            </a:fld>
            <a:endParaRPr lang="en-US"/>
          </a:p>
        </p:txBody>
      </p:sp>
      <p:sp>
        <p:nvSpPr>
          <p:cNvPr id="3" name="Text Placeholder 2">
            <a:extLst>
              <a:ext uri="{FF2B5EF4-FFF2-40B4-BE49-F238E27FC236}">
                <a16:creationId xmlns:a16="http://schemas.microsoft.com/office/drawing/2014/main" id="{54BD5D05-6116-1B4D-947C-91849A8EA0DB}"/>
              </a:ext>
            </a:extLst>
          </p:cNvPr>
          <p:cNvSpPr>
            <a:spLocks noGrp="1"/>
          </p:cNvSpPr>
          <p:nvPr>
            <p:ph type="body" sz="quarter" idx="13"/>
          </p:nvPr>
        </p:nvSpPr>
        <p:spPr>
          <a:xfrm>
            <a:off x="507207" y="1188660"/>
            <a:ext cx="11174400" cy="360000"/>
          </a:xfrm>
        </p:spPr>
        <p:txBody>
          <a:bodyPr/>
          <a:lstStyle/>
          <a:p>
            <a:pPr algn="just"/>
            <a:r>
              <a:rPr lang="pt" kern="0" spc="0" dirty="0"/>
              <a:t>Cenário: A história de </a:t>
            </a:r>
            <a:r>
              <a:rPr lang="pt-BR" kern="0" spc="0" dirty="0"/>
              <a:t>Sônia </a:t>
            </a:r>
            <a:r>
              <a:rPr lang="pt" kern="0" spc="0" dirty="0"/>
              <a:t>(c) – um resultado positivo</a:t>
            </a:r>
          </a:p>
        </p:txBody>
      </p:sp>
      <p:sp>
        <p:nvSpPr>
          <p:cNvPr id="4" name="Content Placeholder 3">
            <a:extLst>
              <a:ext uri="{FF2B5EF4-FFF2-40B4-BE49-F238E27FC236}">
                <a16:creationId xmlns:a16="http://schemas.microsoft.com/office/drawing/2014/main" id="{C719C689-06C2-0A4E-9453-A344A49E28EC}"/>
              </a:ext>
            </a:extLst>
          </p:cNvPr>
          <p:cNvSpPr>
            <a:spLocks noGrp="1"/>
          </p:cNvSpPr>
          <p:nvPr>
            <p:ph sz="quarter" idx="14"/>
          </p:nvPr>
        </p:nvSpPr>
        <p:spPr>
          <a:xfrm>
            <a:off x="632012" y="1727188"/>
            <a:ext cx="11174398" cy="3942152"/>
          </a:xfrm>
        </p:spPr>
        <p:txBody>
          <a:bodyPr/>
          <a:lstStyle/>
          <a:p>
            <a:pPr marL="0" indent="0" algn="just">
              <a:spcBef>
                <a:spcPts val="600"/>
              </a:spcBef>
              <a:spcAft>
                <a:spcPts val="0"/>
              </a:spcAft>
              <a:buNone/>
            </a:pPr>
            <a:r>
              <a:rPr lang="pt-BR" sz="2000" dirty="0"/>
              <a:t>No serviço, a enfermeira encarregada pergunta à Sônia o que a ajudaria no momento. Sônia diz que ter sua irmã para conversar sobre sua angústia a faria sentir-se mais segura. </a:t>
            </a:r>
          </a:p>
          <a:p>
            <a:pPr marL="0" indent="0" algn="just">
              <a:spcBef>
                <a:spcPts val="600"/>
              </a:spcBef>
              <a:spcAft>
                <a:spcPts val="0"/>
              </a:spcAft>
              <a:buNone/>
            </a:pPr>
            <a:r>
              <a:rPr lang="pt-BR" sz="2000" dirty="0"/>
              <a:t>Sônia também explica que acabou de perder seu emprego e se sente desesperada sobre como ela pode se sustentar no futuro. A enfermeira diz que, se Sônia estiver disposta, trabalhará com ela durante as próximas semanas para encontrar uma solução para este problema e explorar diferentes opções e recursos para assistência financeira e para encontrar outro emprego. A irmã de Sônia diz que ela pode morar com ela até que se sinta melhor. </a:t>
            </a:r>
          </a:p>
          <a:p>
            <a:pPr marL="0" indent="0" algn="just">
              <a:spcBef>
                <a:spcPts val="600"/>
              </a:spcBef>
              <a:spcAft>
                <a:spcPts val="0"/>
              </a:spcAft>
              <a:buNone/>
            </a:pPr>
            <a:r>
              <a:rPr lang="pt-BR" sz="2000" dirty="0"/>
              <a:t>A enfermeira também propõe à Sônia que ela possa visitar o serviço de saúde mental duas ou mais vezes por semana para receber aconselhamento e discutir outras opções de cuidados e apoio. </a:t>
            </a:r>
          </a:p>
          <a:p>
            <a:pPr marL="0" indent="0" algn="just">
              <a:spcBef>
                <a:spcPts val="600"/>
              </a:spcBef>
              <a:spcAft>
                <a:spcPts val="0"/>
              </a:spcAft>
              <a:buNone/>
            </a:pPr>
            <a:r>
              <a:rPr lang="pt-BR" sz="2000" dirty="0"/>
              <a:t>Na semana seguinte, Sônia relata que se sente ouvida, protegida e apoiada agora e está segura de que está recebendo o apoio que precisa e quer de sua irmã e equipe. Ela também continua explorando outros serviços e apoios que estão disponíveis para ela na comunidade.</a:t>
            </a:r>
          </a:p>
          <a:p>
            <a:pPr marL="0" indent="0">
              <a:buNone/>
            </a:pPr>
            <a:endParaRPr lang="en-US" dirty="0"/>
          </a:p>
        </p:txBody>
      </p:sp>
      <p:sp>
        <p:nvSpPr>
          <p:cNvPr id="5" name="Title 4">
            <a:extLst>
              <a:ext uri="{FF2B5EF4-FFF2-40B4-BE49-F238E27FC236}">
                <a16:creationId xmlns:a16="http://schemas.microsoft.com/office/drawing/2014/main" id="{6D485664-E69D-9943-98AE-C27D3B7C23C9}"/>
              </a:ext>
            </a:extLst>
          </p:cNvPr>
          <p:cNvSpPr>
            <a:spLocks noGrp="1"/>
          </p:cNvSpPr>
          <p:nvPr>
            <p:ph type="title"/>
          </p:nvPr>
        </p:nvSpPr>
        <p:spPr>
          <a:xfrm>
            <a:off x="507205" y="506412"/>
            <a:ext cx="11174399" cy="432000"/>
          </a:xfrm>
        </p:spPr>
        <p:txBody>
          <a:bodyPr/>
          <a:lstStyle/>
          <a:p>
            <a:pPr algn="ctr"/>
            <a:r>
              <a:rPr lang="pt" dirty="0"/>
              <a:t>Exercício 4.4: Uma situação desafiadora - 3</a:t>
            </a:r>
          </a:p>
        </p:txBody>
      </p:sp>
    </p:spTree>
    <p:extLst>
      <p:ext uri="{BB962C8B-B14F-4D97-AF65-F5344CB8AC3E}">
        <p14:creationId xmlns:p14="http://schemas.microsoft.com/office/powerpoint/2010/main" val="15106858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EDDE9-5B80-FB48-9ED9-B3EB7905215C}"/>
              </a:ext>
            </a:extLst>
          </p:cNvPr>
          <p:cNvSpPr>
            <a:spLocks noGrp="1"/>
          </p:cNvSpPr>
          <p:nvPr>
            <p:ph type="sldNum" sz="quarter" idx="12"/>
          </p:nvPr>
        </p:nvSpPr>
        <p:spPr/>
        <p:txBody>
          <a:bodyPr/>
          <a:lstStyle/>
          <a:p>
            <a:fld id="{04260D4A-DEC1-45DD-8AB2-A3349BAAA59E}" type="slidenum">
              <a:rPr lang="en-US" smtClean="0"/>
              <a:pPr/>
              <a:t>117</a:t>
            </a:fld>
            <a:endParaRPr lang="en-US"/>
          </a:p>
        </p:txBody>
      </p:sp>
      <p:sp>
        <p:nvSpPr>
          <p:cNvPr id="3" name="Text Placeholder 2">
            <a:extLst>
              <a:ext uri="{FF2B5EF4-FFF2-40B4-BE49-F238E27FC236}">
                <a16:creationId xmlns:a16="http://schemas.microsoft.com/office/drawing/2014/main" id="{293B0DB1-C6D8-5542-9A20-BC215D8ABE01}"/>
              </a:ext>
            </a:extLst>
          </p:cNvPr>
          <p:cNvSpPr>
            <a:spLocks noGrp="1"/>
          </p:cNvSpPr>
          <p:nvPr>
            <p:ph type="body" sz="quarter" idx="13"/>
          </p:nvPr>
        </p:nvSpPr>
        <p:spPr>
          <a:xfrm>
            <a:off x="507195" y="1465300"/>
            <a:ext cx="11174400" cy="360000"/>
          </a:xfrm>
        </p:spPr>
        <p:txBody>
          <a:bodyPr/>
          <a:lstStyle/>
          <a:p>
            <a:r>
              <a:rPr lang="pt" kern="0" spc="0" dirty="0"/>
              <a:t>Cenário: A história de </a:t>
            </a:r>
            <a:r>
              <a:rPr lang="pt-BR" kern="0" spc="0" dirty="0"/>
              <a:t>Sônia </a:t>
            </a:r>
            <a:r>
              <a:rPr lang="pt" kern="0" spc="0" dirty="0"/>
              <a:t>(d)</a:t>
            </a:r>
          </a:p>
        </p:txBody>
      </p:sp>
      <p:sp>
        <p:nvSpPr>
          <p:cNvPr id="4" name="Content Placeholder 3">
            <a:extLst>
              <a:ext uri="{FF2B5EF4-FFF2-40B4-BE49-F238E27FC236}">
                <a16:creationId xmlns:a16="http://schemas.microsoft.com/office/drawing/2014/main" id="{5EC0C0D5-05F3-4749-B3B5-40F52CA4AA42}"/>
              </a:ext>
            </a:extLst>
          </p:cNvPr>
          <p:cNvSpPr>
            <a:spLocks noGrp="1"/>
          </p:cNvSpPr>
          <p:nvPr>
            <p:ph sz="quarter" idx="14"/>
          </p:nvPr>
        </p:nvSpPr>
        <p:spPr>
          <a:xfrm>
            <a:off x="507183" y="2712189"/>
            <a:ext cx="11174412" cy="716811"/>
          </a:xfrm>
        </p:spPr>
        <p:txBody>
          <a:bodyPr/>
          <a:lstStyle/>
          <a:p>
            <a:pPr marL="0" indent="0" algn="ctr">
              <a:buNone/>
            </a:pPr>
            <a:r>
              <a:rPr lang="pt-BR" sz="2500" b="1" i="1" dirty="0"/>
              <a:t>Qual a sua opinião sobre o apoio que Sônia recebeu neste caso?</a:t>
            </a:r>
            <a:endParaRPr lang="pt" sz="2500" b="1" i="1" dirty="0"/>
          </a:p>
        </p:txBody>
      </p:sp>
      <p:sp>
        <p:nvSpPr>
          <p:cNvPr id="5" name="Title 4">
            <a:extLst>
              <a:ext uri="{FF2B5EF4-FFF2-40B4-BE49-F238E27FC236}">
                <a16:creationId xmlns:a16="http://schemas.microsoft.com/office/drawing/2014/main" id="{84577560-30E3-EE4F-8856-B0BACA82C423}"/>
              </a:ext>
            </a:extLst>
          </p:cNvPr>
          <p:cNvSpPr>
            <a:spLocks noGrp="1"/>
          </p:cNvSpPr>
          <p:nvPr>
            <p:ph type="title"/>
          </p:nvPr>
        </p:nvSpPr>
        <p:spPr>
          <a:xfrm>
            <a:off x="507205" y="506412"/>
            <a:ext cx="10855559" cy="432000"/>
          </a:xfrm>
        </p:spPr>
        <p:txBody>
          <a:bodyPr/>
          <a:lstStyle/>
          <a:p>
            <a:pPr algn="ctr"/>
            <a:r>
              <a:rPr lang="pt" dirty="0"/>
              <a:t>Exercício 4.4: Uma situação desafiadora - 4</a:t>
            </a:r>
          </a:p>
        </p:txBody>
      </p:sp>
    </p:spTree>
    <p:extLst>
      <p:ext uri="{BB962C8B-B14F-4D97-AF65-F5344CB8AC3E}">
        <p14:creationId xmlns:p14="http://schemas.microsoft.com/office/powerpoint/2010/main" val="41891331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D5971-BB9E-3644-BBE2-6D4A16B975DE}"/>
              </a:ext>
            </a:extLst>
          </p:cNvPr>
          <p:cNvSpPr>
            <a:spLocks noGrp="1"/>
          </p:cNvSpPr>
          <p:nvPr>
            <p:ph type="sldNum" sz="quarter" idx="12"/>
          </p:nvPr>
        </p:nvSpPr>
        <p:spPr/>
        <p:txBody>
          <a:bodyPr/>
          <a:lstStyle/>
          <a:p>
            <a:fld id="{04260D4A-DEC1-45DD-8AB2-A3349BAAA59E}" type="slidenum">
              <a:rPr lang="en-US" smtClean="0"/>
              <a:pPr/>
              <a:t>118</a:t>
            </a:fld>
            <a:endParaRPr lang="en-US"/>
          </a:p>
        </p:txBody>
      </p:sp>
      <p:sp>
        <p:nvSpPr>
          <p:cNvPr id="3" name="Text Placeholder 2">
            <a:extLst>
              <a:ext uri="{FF2B5EF4-FFF2-40B4-BE49-F238E27FC236}">
                <a16:creationId xmlns:a16="http://schemas.microsoft.com/office/drawing/2014/main" id="{10606E75-7FF4-0C43-8082-1AA5EDBD5024}"/>
              </a:ext>
            </a:extLst>
          </p:cNvPr>
          <p:cNvSpPr>
            <a:spLocks noGrp="1"/>
          </p:cNvSpPr>
          <p:nvPr>
            <p:ph type="body" sz="quarter" idx="13"/>
          </p:nvPr>
        </p:nvSpPr>
        <p:spPr/>
        <p:txBody>
          <a:bodyPr/>
          <a:lstStyle/>
          <a:p>
            <a:r>
              <a:rPr lang="pt" kern="0" spc="0" dirty="0"/>
              <a:t>Cenário: A história de </a:t>
            </a:r>
            <a:r>
              <a:rPr lang="pt-BR" kern="0" spc="0" dirty="0"/>
              <a:t>Sônia </a:t>
            </a:r>
            <a:r>
              <a:rPr lang="pt" kern="0" spc="0" dirty="0"/>
              <a:t>(e)</a:t>
            </a:r>
          </a:p>
        </p:txBody>
      </p:sp>
      <p:sp>
        <p:nvSpPr>
          <p:cNvPr id="4" name="Content Placeholder 3">
            <a:extLst>
              <a:ext uri="{FF2B5EF4-FFF2-40B4-BE49-F238E27FC236}">
                <a16:creationId xmlns:a16="http://schemas.microsoft.com/office/drawing/2014/main" id="{36F4F5B7-0542-D646-8701-1C90D29BDDD7}"/>
              </a:ext>
            </a:extLst>
          </p:cNvPr>
          <p:cNvSpPr>
            <a:spLocks noGrp="1"/>
          </p:cNvSpPr>
          <p:nvPr>
            <p:ph sz="quarter" idx="14"/>
          </p:nvPr>
        </p:nvSpPr>
        <p:spPr>
          <a:xfrm>
            <a:off x="836224" y="1754898"/>
            <a:ext cx="10318546" cy="4500000"/>
          </a:xfrm>
        </p:spPr>
        <p:txBody>
          <a:bodyPr/>
          <a:lstStyle/>
          <a:p>
            <a:pPr algn="just">
              <a:spcBef>
                <a:spcPts val="600"/>
              </a:spcBef>
              <a:spcAft>
                <a:spcPts val="0"/>
              </a:spcAft>
            </a:pPr>
            <a:r>
              <a:rPr lang="pt-BR" sz="2000" dirty="0"/>
              <a:t>A pessoa não deve ser mandada para casa sem qualquer proposta de apoio</a:t>
            </a:r>
            <a:r>
              <a:rPr lang="pt" sz="2000" dirty="0"/>
              <a:t>.</a:t>
            </a:r>
          </a:p>
          <a:p>
            <a:pPr algn="just">
              <a:spcBef>
                <a:spcPts val="600"/>
              </a:spcBef>
              <a:spcAft>
                <a:spcPts val="0"/>
              </a:spcAft>
            </a:pPr>
            <a:r>
              <a:rPr lang="pt" sz="2000" dirty="0"/>
              <a:t>Eles devem receber opções de </a:t>
            </a:r>
            <a:r>
              <a:rPr lang="pt-BR" sz="2000" dirty="0"/>
              <a:t>apoio</a:t>
            </a:r>
            <a:r>
              <a:rPr lang="pt" sz="2000" dirty="0"/>
              <a:t> que respeitem seus direitos.</a:t>
            </a:r>
          </a:p>
          <a:p>
            <a:pPr algn="just">
              <a:spcBef>
                <a:spcPts val="600"/>
              </a:spcBef>
              <a:spcAft>
                <a:spcPts val="0"/>
              </a:spcAft>
            </a:pPr>
            <a:r>
              <a:rPr lang="pt-BR" sz="2000" dirty="0"/>
              <a:t>Isso pode incluir, por exemplo, o apoio de alguém em quem a pessoa confie, que possa ficar com ela ou verificar como ela está regularmente.</a:t>
            </a:r>
            <a:endParaRPr lang="pt" sz="2000" dirty="0"/>
          </a:p>
          <a:p>
            <a:pPr algn="just">
              <a:spcBef>
                <a:spcPts val="600"/>
              </a:spcBef>
              <a:spcAft>
                <a:spcPts val="0"/>
              </a:spcAft>
            </a:pPr>
            <a:r>
              <a:rPr lang="pt-BR" sz="2000" dirty="0"/>
              <a:t>Isso pode significar ouvir a pessoa e às vezes pensar de forma criativa e “fora da caixa”.</a:t>
            </a:r>
            <a:endParaRPr lang="pt" sz="2000" dirty="0"/>
          </a:p>
          <a:p>
            <a:pPr algn="just">
              <a:spcBef>
                <a:spcPts val="600"/>
              </a:spcBef>
              <a:spcAft>
                <a:spcPts val="0"/>
              </a:spcAft>
            </a:pPr>
            <a:r>
              <a:rPr lang="pt" sz="2000" dirty="0"/>
              <a:t>As diretivas antecipadas são úteis para garantir as escolhas, vontades e preferências das pessoas em situações de alto sofrimento emocional.</a:t>
            </a:r>
          </a:p>
          <a:p>
            <a:pPr algn="just">
              <a:spcBef>
                <a:spcPts val="600"/>
              </a:spcBef>
              <a:spcAft>
                <a:spcPts val="0"/>
              </a:spcAft>
            </a:pPr>
            <a:r>
              <a:rPr lang="pt-BR" sz="2000" dirty="0"/>
              <a:t>Se alguém prefere ser internado e tratado em um determinado ponto no futuro e sob certas circunstâncias (incluindo contra a sua vontade) naquele momento específico, deve ser capaz de declarar isso na forma de uma diretiva antecipada </a:t>
            </a:r>
            <a:r>
              <a:rPr lang="pt" sz="2000" b="1" dirty="0"/>
              <a:t>– “cláusulas de Ulisses”</a:t>
            </a:r>
          </a:p>
          <a:p>
            <a:pPr algn="just">
              <a:spcBef>
                <a:spcPts val="600"/>
              </a:spcBef>
              <a:spcAft>
                <a:spcPts val="0"/>
              </a:spcAft>
            </a:pPr>
            <a:r>
              <a:rPr lang="pt" sz="2000" dirty="0"/>
              <a:t>Isso não deve prejudicar a garantia de que todos os esforços sejam feitos para oferecer às pessoas opções não coercitivas.</a:t>
            </a:r>
          </a:p>
          <a:p>
            <a:endParaRPr lang="en-US" dirty="0"/>
          </a:p>
        </p:txBody>
      </p:sp>
      <p:sp>
        <p:nvSpPr>
          <p:cNvPr id="5" name="Title 4">
            <a:extLst>
              <a:ext uri="{FF2B5EF4-FFF2-40B4-BE49-F238E27FC236}">
                <a16:creationId xmlns:a16="http://schemas.microsoft.com/office/drawing/2014/main" id="{99FBD7C5-C399-A246-B15D-3560E1F40F4E}"/>
              </a:ext>
            </a:extLst>
          </p:cNvPr>
          <p:cNvSpPr>
            <a:spLocks noGrp="1"/>
          </p:cNvSpPr>
          <p:nvPr>
            <p:ph type="title"/>
          </p:nvPr>
        </p:nvSpPr>
        <p:spPr>
          <a:xfrm>
            <a:off x="507206" y="506412"/>
            <a:ext cx="10976582" cy="432000"/>
          </a:xfrm>
        </p:spPr>
        <p:txBody>
          <a:bodyPr/>
          <a:lstStyle/>
          <a:p>
            <a:pPr algn="ctr"/>
            <a:r>
              <a:rPr lang="pt" dirty="0"/>
              <a:t>Exercício 4.4: Uma situação desafiadora - 5</a:t>
            </a:r>
          </a:p>
        </p:txBody>
      </p:sp>
    </p:spTree>
    <p:extLst>
      <p:ext uri="{BB962C8B-B14F-4D97-AF65-F5344CB8AC3E}">
        <p14:creationId xmlns:p14="http://schemas.microsoft.com/office/powerpoint/2010/main" val="11529176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81281-97B1-4A40-9287-1A030FDBFCAA}"/>
              </a:ext>
            </a:extLst>
          </p:cNvPr>
          <p:cNvSpPr>
            <a:spLocks noGrp="1"/>
          </p:cNvSpPr>
          <p:nvPr>
            <p:ph type="sldNum" sz="quarter" idx="12"/>
          </p:nvPr>
        </p:nvSpPr>
        <p:spPr/>
        <p:txBody>
          <a:bodyPr/>
          <a:lstStyle/>
          <a:p>
            <a:fld id="{04260D4A-DEC1-45DD-8AB2-A3349BAAA59E}" type="slidenum">
              <a:rPr lang="en-US" smtClean="0"/>
              <a:pPr/>
              <a:t>119</a:t>
            </a:fld>
            <a:endParaRPr lang="en-US"/>
          </a:p>
        </p:txBody>
      </p:sp>
      <p:sp>
        <p:nvSpPr>
          <p:cNvPr id="4" name="Content Placeholder 3">
            <a:extLst>
              <a:ext uri="{FF2B5EF4-FFF2-40B4-BE49-F238E27FC236}">
                <a16:creationId xmlns:a16="http://schemas.microsoft.com/office/drawing/2014/main" id="{14A2F4B9-3BE0-7E42-BA9F-C2C34AEBC25A}"/>
              </a:ext>
            </a:extLst>
          </p:cNvPr>
          <p:cNvSpPr>
            <a:spLocks noGrp="1"/>
          </p:cNvSpPr>
          <p:nvPr>
            <p:ph sz="quarter" idx="14"/>
          </p:nvPr>
        </p:nvSpPr>
        <p:spPr>
          <a:xfrm>
            <a:off x="1017588" y="1970082"/>
            <a:ext cx="11174412" cy="432000"/>
          </a:xfrm>
        </p:spPr>
        <p:txBody>
          <a:bodyPr/>
          <a:lstStyle/>
          <a:p>
            <a:pPr algn="just"/>
            <a:r>
              <a:rPr lang="pt-BR" sz="2000" dirty="0"/>
              <a:t>Neil </a:t>
            </a:r>
            <a:r>
              <a:rPr lang="pt-BR" sz="2000" dirty="0" err="1"/>
              <a:t>Laybourn</a:t>
            </a:r>
            <a:r>
              <a:rPr lang="pt-BR" sz="2000" dirty="0"/>
              <a:t> </a:t>
            </a:r>
            <a:r>
              <a:rPr lang="pt-BR" sz="2000" dirty="0" err="1"/>
              <a:t>and</a:t>
            </a:r>
            <a:r>
              <a:rPr lang="pt-BR" sz="2000" dirty="0"/>
              <a:t> Jonny Benjamin </a:t>
            </a:r>
            <a:r>
              <a:rPr lang="pt-BR" sz="2000" dirty="0" err="1"/>
              <a:t>discuss</a:t>
            </a:r>
            <a:r>
              <a:rPr lang="pt-BR" sz="2000" dirty="0"/>
              <a:t> mental </a:t>
            </a:r>
            <a:r>
              <a:rPr lang="pt-BR" sz="2000" dirty="0" err="1"/>
              <a:t>health</a:t>
            </a:r>
            <a:r>
              <a:rPr lang="pt" sz="2000" dirty="0"/>
              <a:t>: </a:t>
            </a:r>
            <a:r>
              <a:rPr lang="pt" sz="2000" dirty="0">
                <a:hlinkClick r:id="rId3"/>
              </a:rPr>
              <a:t>https://youtu.be/GTURfplghls </a:t>
            </a:r>
            <a:r>
              <a:rPr lang="pt" sz="2000" dirty="0"/>
              <a:t>.</a:t>
            </a:r>
          </a:p>
          <a:p>
            <a:pPr marL="0" indent="0">
              <a:buNone/>
            </a:pPr>
            <a:endParaRPr lang="en-US" sz="2000" dirty="0"/>
          </a:p>
          <a:p>
            <a:endParaRPr lang="en-US" sz="2000" dirty="0"/>
          </a:p>
        </p:txBody>
      </p:sp>
      <p:sp>
        <p:nvSpPr>
          <p:cNvPr id="5" name="Title 4">
            <a:extLst>
              <a:ext uri="{FF2B5EF4-FFF2-40B4-BE49-F238E27FC236}">
                <a16:creationId xmlns:a16="http://schemas.microsoft.com/office/drawing/2014/main" id="{7686210B-D0A6-A940-93CF-35FC1A0FED20}"/>
              </a:ext>
            </a:extLst>
          </p:cNvPr>
          <p:cNvSpPr>
            <a:spLocks noGrp="1"/>
          </p:cNvSpPr>
          <p:nvPr>
            <p:ph type="title"/>
          </p:nvPr>
        </p:nvSpPr>
        <p:spPr>
          <a:xfrm>
            <a:off x="507205" y="506412"/>
            <a:ext cx="10909347" cy="432000"/>
          </a:xfrm>
        </p:spPr>
        <p:txBody>
          <a:bodyPr/>
          <a:lstStyle/>
          <a:p>
            <a:pPr algn="ctr"/>
            <a:r>
              <a:rPr lang="pt" dirty="0"/>
              <a:t>Exercício 4.4: Uma situação desafiadora - 6</a:t>
            </a:r>
            <a:endParaRPr lang="en-US" dirty="0"/>
          </a:p>
        </p:txBody>
      </p:sp>
    </p:spTree>
    <p:extLst>
      <p:ext uri="{BB962C8B-B14F-4D97-AF65-F5344CB8AC3E}">
        <p14:creationId xmlns:p14="http://schemas.microsoft.com/office/powerpoint/2010/main" val="67925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85EA2-4C1F-5648-8317-24AA23CC2035}"/>
              </a:ext>
            </a:extLst>
          </p:cNvPr>
          <p:cNvSpPr>
            <a:spLocks noGrp="1"/>
          </p:cNvSpPr>
          <p:nvPr>
            <p:ph type="sldNum" sz="quarter" idx="12"/>
          </p:nvPr>
        </p:nvSpPr>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B17E176D-3866-8146-BD9D-F95A984E94B6}"/>
              </a:ext>
            </a:extLst>
          </p:cNvPr>
          <p:cNvSpPr>
            <a:spLocks noGrp="1"/>
          </p:cNvSpPr>
          <p:nvPr>
            <p:ph sz="quarter" idx="14"/>
          </p:nvPr>
        </p:nvSpPr>
        <p:spPr>
          <a:xfrm>
            <a:off x="507195" y="1511188"/>
            <a:ext cx="11174412" cy="640341"/>
          </a:xfrm>
        </p:spPr>
        <p:txBody>
          <a:bodyPr/>
          <a:lstStyle/>
          <a:p>
            <a:r>
              <a:rPr lang="pt-BR" dirty="0"/>
              <a:t>O direito à capacidade legal é garantido pelo Artigo 12 da CDPD.</a:t>
            </a:r>
            <a:endParaRPr lang="en-US" dirty="0"/>
          </a:p>
        </p:txBody>
      </p:sp>
      <p:sp>
        <p:nvSpPr>
          <p:cNvPr id="5" name="Title 4">
            <a:extLst>
              <a:ext uri="{FF2B5EF4-FFF2-40B4-BE49-F238E27FC236}">
                <a16:creationId xmlns:a16="http://schemas.microsoft.com/office/drawing/2014/main" id="{C906F26F-4CE9-8941-A2F6-DA67E68B4075}"/>
              </a:ext>
            </a:extLst>
          </p:cNvPr>
          <p:cNvSpPr>
            <a:spLocks noGrp="1"/>
          </p:cNvSpPr>
          <p:nvPr>
            <p:ph type="title"/>
          </p:nvPr>
        </p:nvSpPr>
        <p:spPr>
          <a:xfrm>
            <a:off x="507205" y="506412"/>
            <a:ext cx="11285865" cy="432000"/>
          </a:xfrm>
        </p:spPr>
        <p:txBody>
          <a:bodyPr/>
          <a:lstStyle/>
          <a:p>
            <a:pPr algn="ctr"/>
            <a:r>
              <a:rPr lang="pt" dirty="0"/>
              <a:t>Apresentação: O direito à </a:t>
            </a:r>
            <a:r>
              <a:rPr lang="pt-BR" dirty="0"/>
              <a:t>capacidade legal</a:t>
            </a:r>
            <a:r>
              <a:rPr lang="pt" dirty="0"/>
              <a:t> - 1</a:t>
            </a:r>
          </a:p>
        </p:txBody>
      </p:sp>
    </p:spTree>
    <p:extLst>
      <p:ext uri="{BB962C8B-B14F-4D97-AF65-F5344CB8AC3E}">
        <p14:creationId xmlns:p14="http://schemas.microsoft.com/office/powerpoint/2010/main" val="5499485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4A841-7F1E-014E-B321-26E8561FF306}"/>
              </a:ext>
            </a:extLst>
          </p:cNvPr>
          <p:cNvSpPr>
            <a:spLocks noGrp="1"/>
          </p:cNvSpPr>
          <p:nvPr>
            <p:ph type="sldNum" sz="quarter" idx="12"/>
          </p:nvPr>
        </p:nvSpPr>
        <p:spPr/>
        <p:txBody>
          <a:bodyPr/>
          <a:lstStyle/>
          <a:p>
            <a:fld id="{04260D4A-DEC1-45DD-8AB2-A3349BAAA59E}" type="slidenum">
              <a:rPr lang="en-US" smtClean="0"/>
              <a:pPr/>
              <a:t>120</a:t>
            </a:fld>
            <a:endParaRPr lang="en-US"/>
          </a:p>
        </p:txBody>
      </p:sp>
      <p:sp>
        <p:nvSpPr>
          <p:cNvPr id="4" name="Content Placeholder 3">
            <a:extLst>
              <a:ext uri="{FF2B5EF4-FFF2-40B4-BE49-F238E27FC236}">
                <a16:creationId xmlns:a16="http://schemas.microsoft.com/office/drawing/2014/main" id="{DD6E56AA-710C-C84C-B9DF-5115D0F33CB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pt-BR" sz="2500" b="1" i="1" dirty="0"/>
              <a:t>Quais foram os pontos principais que você aprendeu com esta sessão?</a:t>
            </a:r>
            <a:endParaRPr lang="pt" sz="2500" b="1" i="1" dirty="0"/>
          </a:p>
        </p:txBody>
      </p:sp>
      <p:sp>
        <p:nvSpPr>
          <p:cNvPr id="5" name="Title 4">
            <a:extLst>
              <a:ext uri="{FF2B5EF4-FFF2-40B4-BE49-F238E27FC236}">
                <a16:creationId xmlns:a16="http://schemas.microsoft.com/office/drawing/2014/main" id="{0B7CD395-00A9-1743-9146-3320CBDCACCA}"/>
              </a:ext>
            </a:extLst>
          </p:cNvPr>
          <p:cNvSpPr>
            <a:spLocks noGrp="1"/>
          </p:cNvSpPr>
          <p:nvPr>
            <p:ph type="title"/>
          </p:nvPr>
        </p:nvSpPr>
        <p:spPr>
          <a:xfrm>
            <a:off x="507206" y="506412"/>
            <a:ext cx="10976582" cy="432000"/>
          </a:xfrm>
        </p:spPr>
        <p:txBody>
          <a:bodyPr/>
          <a:lstStyle/>
          <a:p>
            <a:pPr algn="ctr"/>
            <a:r>
              <a:rPr lang="pt" dirty="0"/>
              <a:t>Concluindo o treinamento -1</a:t>
            </a:r>
          </a:p>
        </p:txBody>
      </p:sp>
    </p:spTree>
    <p:extLst>
      <p:ext uri="{BB962C8B-B14F-4D97-AF65-F5344CB8AC3E}">
        <p14:creationId xmlns:p14="http://schemas.microsoft.com/office/powerpoint/2010/main" val="3270009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3A8D6-0F1F-4A4D-B21C-855C9A5DE470}"/>
              </a:ext>
            </a:extLst>
          </p:cNvPr>
          <p:cNvSpPr>
            <a:spLocks noGrp="1"/>
          </p:cNvSpPr>
          <p:nvPr>
            <p:ph type="sldNum" sz="quarter" idx="12"/>
          </p:nvPr>
        </p:nvSpPr>
        <p:spPr/>
        <p:txBody>
          <a:bodyPr/>
          <a:lstStyle/>
          <a:p>
            <a:fld id="{04260D4A-DEC1-45DD-8AB2-A3349BAAA59E}" type="slidenum">
              <a:rPr lang="en-US" smtClean="0"/>
              <a:pPr/>
              <a:t>121</a:t>
            </a:fld>
            <a:endParaRPr lang="en-US"/>
          </a:p>
        </p:txBody>
      </p:sp>
      <p:sp>
        <p:nvSpPr>
          <p:cNvPr id="4" name="Content Placeholder 3">
            <a:extLst>
              <a:ext uri="{FF2B5EF4-FFF2-40B4-BE49-F238E27FC236}">
                <a16:creationId xmlns:a16="http://schemas.microsoft.com/office/drawing/2014/main" id="{8221E9E2-4342-3445-BBFC-BCAA6FEFE67A}"/>
              </a:ext>
            </a:extLst>
          </p:cNvPr>
          <p:cNvSpPr>
            <a:spLocks noGrp="1"/>
          </p:cNvSpPr>
          <p:nvPr>
            <p:ph sz="quarter" idx="14"/>
          </p:nvPr>
        </p:nvSpPr>
        <p:spPr>
          <a:xfrm>
            <a:off x="529494" y="1374425"/>
            <a:ext cx="11174412" cy="4500000"/>
          </a:xfrm>
        </p:spPr>
        <p:txBody>
          <a:bodyPr/>
          <a:lstStyle/>
          <a:p>
            <a:pPr algn="just">
              <a:spcBef>
                <a:spcPts val="600"/>
              </a:spcBef>
              <a:spcAft>
                <a:spcPts val="0"/>
              </a:spcAft>
            </a:pPr>
            <a:r>
              <a:rPr lang="pt" sz="2000" dirty="0"/>
              <a:t>Todos têm direito à </a:t>
            </a:r>
            <a:r>
              <a:rPr lang="pt-BR" sz="2000" dirty="0"/>
              <a:t>capacidade legal</a:t>
            </a:r>
            <a:r>
              <a:rPr lang="pt" sz="2000" dirty="0"/>
              <a:t> e a tomar decisões relativas a todos os aspetos da vida.</a:t>
            </a:r>
          </a:p>
          <a:p>
            <a:pPr algn="just">
              <a:spcBef>
                <a:spcPts val="600"/>
              </a:spcBef>
              <a:spcAft>
                <a:spcPts val="0"/>
              </a:spcAft>
            </a:pPr>
            <a:r>
              <a:rPr lang="pt" sz="2000" dirty="0"/>
              <a:t>Suposições negativas, estigmas e estereótipos sobre pessoas com deficiências psicossociais, intelectuais ou cognitivas devem ser reconhecidos, desafiados e mudados.</a:t>
            </a:r>
          </a:p>
          <a:p>
            <a:pPr algn="just">
              <a:spcBef>
                <a:spcPts val="600"/>
              </a:spcBef>
              <a:spcAft>
                <a:spcPts val="0"/>
              </a:spcAft>
            </a:pPr>
            <a:r>
              <a:rPr lang="pt" sz="2000" dirty="0"/>
              <a:t>As pessoas PODEM tomar decisões sobre todos os aspectos de suas vidas (inclusive sobre seu tratamento, onde morar e seus assuntos financeiros e pessoais).</a:t>
            </a:r>
          </a:p>
          <a:p>
            <a:pPr algn="just">
              <a:spcBef>
                <a:spcPts val="600"/>
              </a:spcBef>
              <a:spcAft>
                <a:spcPts val="0"/>
              </a:spcAft>
            </a:pPr>
            <a:r>
              <a:rPr lang="pt" sz="2000" dirty="0"/>
              <a:t>Planos de tratamento e recuperação, respeito ao consentimento informado, tomada de decisão apoiada e planejamento antecipado são medidas importantes para garantir que as pessoas sejam capazes de exercer seu direito à </a:t>
            </a:r>
            <a:r>
              <a:rPr lang="pt-BR" sz="2000" dirty="0"/>
              <a:t>capacidade legal</a:t>
            </a:r>
            <a:r>
              <a:rPr lang="pt" sz="2000" dirty="0"/>
              <a:t> em igualdade de condições com as demais.</a:t>
            </a:r>
          </a:p>
          <a:p>
            <a:pPr algn="just">
              <a:spcBef>
                <a:spcPts val="600"/>
              </a:spcBef>
              <a:spcAft>
                <a:spcPts val="0"/>
              </a:spcAft>
            </a:pPr>
            <a:r>
              <a:rPr lang="pt" sz="2000" dirty="0"/>
              <a:t>Pessoas com deficiências psicossociais, intelectuais e cognitivas têm o direito de não serem detidas em serviços sociais e de saúde mental.</a:t>
            </a:r>
          </a:p>
          <a:p>
            <a:pPr algn="just">
              <a:spcBef>
                <a:spcPts val="600"/>
              </a:spcBef>
              <a:spcAft>
                <a:spcPts val="0"/>
              </a:spcAft>
            </a:pPr>
            <a:r>
              <a:rPr lang="pt" sz="2000" dirty="0"/>
              <a:t>Eles têm o direito de não serem tratados sem o seu consentimento.</a:t>
            </a:r>
          </a:p>
          <a:p>
            <a:pPr algn="just">
              <a:spcBef>
                <a:spcPts val="600"/>
              </a:spcBef>
              <a:spcAft>
                <a:spcPts val="0"/>
              </a:spcAft>
            </a:pPr>
            <a:r>
              <a:rPr lang="pt" sz="2000" dirty="0"/>
              <a:t>A coerção é prejudicial ao bem-estar das pessoas e alternativas devem sempre ser buscadas.</a:t>
            </a:r>
          </a:p>
          <a:p>
            <a:endParaRPr lang="en-US" dirty="0"/>
          </a:p>
        </p:txBody>
      </p:sp>
      <p:sp>
        <p:nvSpPr>
          <p:cNvPr id="5" name="Title 4">
            <a:extLst>
              <a:ext uri="{FF2B5EF4-FFF2-40B4-BE49-F238E27FC236}">
                <a16:creationId xmlns:a16="http://schemas.microsoft.com/office/drawing/2014/main" id="{F6C21781-455A-F34F-AEDA-67683542FECA}"/>
              </a:ext>
            </a:extLst>
          </p:cNvPr>
          <p:cNvSpPr>
            <a:spLocks noGrp="1"/>
          </p:cNvSpPr>
          <p:nvPr>
            <p:ph type="title"/>
          </p:nvPr>
        </p:nvSpPr>
        <p:spPr>
          <a:xfrm>
            <a:off x="507206" y="506412"/>
            <a:ext cx="11196700" cy="432000"/>
          </a:xfrm>
        </p:spPr>
        <p:txBody>
          <a:bodyPr/>
          <a:lstStyle/>
          <a:p>
            <a:pPr algn="ctr"/>
            <a:r>
              <a:rPr lang="pt" dirty="0"/>
              <a:t>Conclusão do treinamento - 2</a:t>
            </a:r>
          </a:p>
        </p:txBody>
      </p:sp>
    </p:spTree>
    <p:extLst>
      <p:ext uri="{BB962C8B-B14F-4D97-AF65-F5344CB8AC3E}">
        <p14:creationId xmlns:p14="http://schemas.microsoft.com/office/powerpoint/2010/main" val="25017750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122</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pt" dirty="0"/>
              <a:t>Agradecimentos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123</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pt" dirty="0"/>
              <a:t>Agradecimentos (2)</a:t>
            </a:r>
          </a:p>
        </p:txBody>
      </p:sp>
      <p:sp>
        <p:nvSpPr>
          <p:cNvPr id="6" name="Content Placeholder 5">
            <a:extLst>
              <a:ext uri="{FF2B5EF4-FFF2-40B4-BE49-F238E27FC236}">
                <a16:creationId xmlns:a16="http://schemas.microsoft.com/office/drawing/2014/main" id="{39D3AE2A-9A39-4667-BCC2-03D14FD531B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6081719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pt" dirty="0"/>
              <a:t>Agradecimentos (3)</a:t>
            </a:r>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448173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125</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pt" dirty="0"/>
              <a:t>Agradecimentos (4)</a:t>
            </a:r>
          </a:p>
        </p:txBody>
      </p:sp>
      <p:sp>
        <p:nvSpPr>
          <p:cNvPr id="6" name="Content Placeholder 5">
            <a:extLst>
              <a:ext uri="{FF2B5EF4-FFF2-40B4-BE49-F238E27FC236}">
                <a16:creationId xmlns:a16="http://schemas.microsoft.com/office/drawing/2014/main" id="{BDDB8E45-7A3F-4661-99B9-17EB8D2428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7478985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126</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pt" dirty="0"/>
              <a:t>Agradecimentos (5)</a:t>
            </a:r>
          </a:p>
        </p:txBody>
      </p:sp>
      <p:sp>
        <p:nvSpPr>
          <p:cNvPr id="6" name="Content Placeholder 5">
            <a:extLst>
              <a:ext uri="{FF2B5EF4-FFF2-40B4-BE49-F238E27FC236}">
                <a16:creationId xmlns:a16="http://schemas.microsoft.com/office/drawing/2014/main" id="{90228A2E-F3D3-46F9-93E3-34E168D2AB4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2151613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127</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507205" y="506412"/>
            <a:ext cx="11174401" cy="432000"/>
          </a:xfrm>
        </p:spPr>
        <p:txBody>
          <a:bodyPr/>
          <a:lstStyle/>
          <a:p>
            <a:pPr algn="ctr"/>
            <a:r>
              <a:rPr lang="pt" dirty="0"/>
              <a:t>Agradecimentos (6)</a:t>
            </a:r>
          </a:p>
        </p:txBody>
      </p:sp>
      <p:sp>
        <p:nvSpPr>
          <p:cNvPr id="6" name="Content Placeholder 5">
            <a:extLst>
              <a:ext uri="{FF2B5EF4-FFF2-40B4-BE49-F238E27FC236}">
                <a16:creationId xmlns:a16="http://schemas.microsoft.com/office/drawing/2014/main" id="{E2658836-F0A7-4711-8844-418948723AE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26941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8AFD1-0765-804E-B67B-6BFD409CDE98}"/>
              </a:ext>
            </a:extLst>
          </p:cNvPr>
          <p:cNvSpPr>
            <a:spLocks noGrp="1"/>
          </p:cNvSpPr>
          <p:nvPr>
            <p:ph type="sldNum" sz="quarter" idx="12"/>
          </p:nvPr>
        </p:nvSpPr>
        <p:spPr/>
        <p:txBody>
          <a:bodyPr/>
          <a:lstStyle/>
          <a:p>
            <a:fld id="{04260D4A-DEC1-45DD-8AB2-A3349BAAA59E}" type="slidenum">
              <a:rPr lang="en-US" smtClean="0"/>
              <a:pPr/>
              <a:t>128</a:t>
            </a:fld>
            <a:endParaRPr lang="en-US"/>
          </a:p>
        </p:txBody>
      </p:sp>
      <p:sp>
        <p:nvSpPr>
          <p:cNvPr id="4" name="Content Placeholder 3">
            <a:extLst>
              <a:ext uri="{FF2B5EF4-FFF2-40B4-BE49-F238E27FC236}">
                <a16:creationId xmlns:a16="http://schemas.microsoft.com/office/drawing/2014/main" id="{BD53428E-F825-3B4A-B14B-7BF53F23F202}"/>
              </a:ext>
            </a:extLst>
          </p:cNvPr>
          <p:cNvSpPr>
            <a:spLocks noGrp="1"/>
          </p:cNvSpPr>
          <p:nvPr>
            <p:ph sz="quarter" idx="14"/>
          </p:nvPr>
        </p:nvSpPr>
        <p:spPr/>
        <p:txBody>
          <a:bodyPr/>
          <a:lstStyle/>
          <a:p>
            <a:endParaRPr lang="en-US"/>
          </a:p>
        </p:txBody>
      </p:sp>
      <p:sp>
        <p:nvSpPr>
          <p:cNvPr id="5" name="Title 4">
            <a:extLst>
              <a:ext uri="{FF2B5EF4-FFF2-40B4-BE49-F238E27FC236}">
                <a16:creationId xmlns:a16="http://schemas.microsoft.com/office/drawing/2014/main" id="{784702E5-6C29-5249-B638-7386B2EEAA05}"/>
              </a:ext>
            </a:extLst>
          </p:cNvPr>
          <p:cNvSpPr>
            <a:spLocks noGrp="1"/>
          </p:cNvSpPr>
          <p:nvPr>
            <p:ph type="title"/>
          </p:nvPr>
        </p:nvSpPr>
        <p:spPr>
          <a:xfrm>
            <a:off x="507205" y="506412"/>
            <a:ext cx="11174401" cy="432000"/>
          </a:xfrm>
        </p:spPr>
        <p:txBody>
          <a:bodyPr/>
          <a:lstStyle/>
          <a:p>
            <a:pPr algn="ctr"/>
            <a:r>
              <a:rPr lang="pt" dirty="0"/>
              <a:t>Agradecimentos (7)</a:t>
            </a:r>
          </a:p>
        </p:txBody>
      </p:sp>
    </p:spTree>
    <p:extLst>
      <p:ext uri="{BB962C8B-B14F-4D97-AF65-F5344CB8AC3E}">
        <p14:creationId xmlns:p14="http://schemas.microsoft.com/office/powerpoint/2010/main" val="239419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C4C42-5386-C942-8F6A-688E51D326DA}"/>
              </a:ext>
            </a:extLst>
          </p:cNvPr>
          <p:cNvSpPr>
            <a:spLocks noGrp="1"/>
          </p:cNvSpPr>
          <p:nvPr>
            <p:ph type="sldNum" sz="quarter" idx="12"/>
          </p:nvPr>
        </p:nvSpPr>
        <p:spPr/>
        <p:txBody>
          <a:bodyPr/>
          <a:lstStyle/>
          <a:p>
            <a:fld id="{04260D4A-DEC1-45DD-8AB2-A3349BAAA59E}" type="slidenum">
              <a:rPr lang="en-US" smtClean="0"/>
              <a:pPr/>
              <a:t>13</a:t>
            </a:fld>
            <a:endParaRPr lang="en-US"/>
          </a:p>
        </p:txBody>
      </p:sp>
      <p:sp>
        <p:nvSpPr>
          <p:cNvPr id="3" name="Text Placeholder 2">
            <a:extLst>
              <a:ext uri="{FF2B5EF4-FFF2-40B4-BE49-F238E27FC236}">
                <a16:creationId xmlns:a16="http://schemas.microsoft.com/office/drawing/2014/main" id="{06122D1D-8C8E-AA47-9702-69B643886206}"/>
              </a:ext>
            </a:extLst>
          </p:cNvPr>
          <p:cNvSpPr>
            <a:spLocks noGrp="1"/>
          </p:cNvSpPr>
          <p:nvPr>
            <p:ph type="body" sz="quarter" idx="13"/>
          </p:nvPr>
        </p:nvSpPr>
        <p:spPr>
          <a:xfrm>
            <a:off x="507195" y="1301829"/>
            <a:ext cx="11174400" cy="360000"/>
          </a:xfrm>
        </p:spPr>
        <p:txBody>
          <a:bodyPr/>
          <a:lstStyle/>
          <a:p>
            <a:r>
              <a:rPr lang="pt" kern="0" spc="0" dirty="0"/>
              <a:t>Artigo 12: </a:t>
            </a:r>
            <a:r>
              <a:rPr lang="pt-BR" kern="0" spc="0" dirty="0"/>
              <a:t>Reconhecimento igual perante a lei</a:t>
            </a:r>
            <a:endParaRPr lang="pt" kern="0" spc="0" dirty="0"/>
          </a:p>
        </p:txBody>
      </p:sp>
      <p:sp>
        <p:nvSpPr>
          <p:cNvPr id="4" name="Content Placeholder 3">
            <a:extLst>
              <a:ext uri="{FF2B5EF4-FFF2-40B4-BE49-F238E27FC236}">
                <a16:creationId xmlns:a16="http://schemas.microsoft.com/office/drawing/2014/main" id="{FF07894D-A59F-E647-8A71-382E3D2F329A}"/>
              </a:ext>
            </a:extLst>
          </p:cNvPr>
          <p:cNvSpPr>
            <a:spLocks noGrp="1"/>
          </p:cNvSpPr>
          <p:nvPr>
            <p:ph sz="quarter" idx="14"/>
          </p:nvPr>
        </p:nvSpPr>
        <p:spPr>
          <a:xfrm>
            <a:off x="507183" y="2385247"/>
            <a:ext cx="11174412" cy="1689212"/>
          </a:xfrm>
        </p:spPr>
        <p:txBody>
          <a:bodyPr/>
          <a:lstStyle/>
          <a:p>
            <a:pPr marL="0" indent="0" algn="just">
              <a:spcBef>
                <a:spcPts val="600"/>
              </a:spcBef>
              <a:spcAft>
                <a:spcPts val="0"/>
              </a:spcAft>
              <a:buNone/>
            </a:pPr>
            <a:r>
              <a:rPr lang="pt" sz="2000" b="1" dirty="0"/>
              <a:t>Parágrafo 1: </a:t>
            </a:r>
            <a:r>
              <a:rPr lang="pt-BR" sz="2000" dirty="0"/>
              <a:t>Os Estados Partes reafirmam que as pessoas com deficiência têm o direito de ser reconhecidas em qualquer lugar como pessoas perante a lei</a:t>
            </a:r>
            <a:r>
              <a:rPr lang="pt" sz="2000" dirty="0"/>
              <a:t>.</a:t>
            </a:r>
          </a:p>
          <a:p>
            <a:pPr marL="0" indent="0" algn="just">
              <a:spcBef>
                <a:spcPts val="600"/>
              </a:spcBef>
              <a:spcAft>
                <a:spcPts val="0"/>
              </a:spcAft>
              <a:buNone/>
            </a:pPr>
            <a:r>
              <a:rPr lang="pt-BR" sz="2000" dirty="0">
                <a:solidFill>
                  <a:schemeClr val="accent2"/>
                </a:solidFill>
              </a:rPr>
              <a:t>A lei deve reconhecer que as pessoas com deficiência são seres humanos com direitos e responsabilidades como qualquer outra pessoa</a:t>
            </a:r>
            <a:r>
              <a:rPr lang="pt" sz="2000" dirty="0">
                <a:solidFill>
                  <a:schemeClr val="accent2"/>
                </a:solidFill>
              </a:rPr>
              <a:t>.</a:t>
            </a:r>
          </a:p>
          <a:p>
            <a:endParaRPr lang="en-US" dirty="0"/>
          </a:p>
        </p:txBody>
      </p:sp>
      <p:sp>
        <p:nvSpPr>
          <p:cNvPr id="5" name="Title 4">
            <a:extLst>
              <a:ext uri="{FF2B5EF4-FFF2-40B4-BE49-F238E27FC236}">
                <a16:creationId xmlns:a16="http://schemas.microsoft.com/office/drawing/2014/main" id="{C84A52FB-6068-CF4A-94AF-9B2D120C8EEE}"/>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- 2</a:t>
            </a:r>
          </a:p>
        </p:txBody>
      </p:sp>
    </p:spTree>
    <p:extLst>
      <p:ext uri="{BB962C8B-B14F-4D97-AF65-F5344CB8AC3E}">
        <p14:creationId xmlns:p14="http://schemas.microsoft.com/office/powerpoint/2010/main" val="372585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673A1-853E-314C-9B4D-3DC8DE255838}"/>
              </a:ext>
            </a:extLst>
          </p:cNvPr>
          <p:cNvSpPr>
            <a:spLocks noGrp="1"/>
          </p:cNvSpPr>
          <p:nvPr>
            <p:ph type="sldNum" sz="quarter" idx="12"/>
          </p:nvPr>
        </p:nvSpPr>
        <p:spPr/>
        <p:txBody>
          <a:bodyPr/>
          <a:lstStyle/>
          <a:p>
            <a:fld id="{04260D4A-DEC1-45DD-8AB2-A3349BAAA59E}" type="slidenum">
              <a:rPr lang="en-US" smtClean="0"/>
              <a:pPr/>
              <a:t>14</a:t>
            </a:fld>
            <a:endParaRPr lang="en-US"/>
          </a:p>
        </p:txBody>
      </p:sp>
      <p:sp>
        <p:nvSpPr>
          <p:cNvPr id="3" name="Text Placeholder 2">
            <a:extLst>
              <a:ext uri="{FF2B5EF4-FFF2-40B4-BE49-F238E27FC236}">
                <a16:creationId xmlns:a16="http://schemas.microsoft.com/office/drawing/2014/main" id="{19F67403-520D-F14E-94ED-859F34B30CF3}"/>
              </a:ext>
            </a:extLst>
          </p:cNvPr>
          <p:cNvSpPr>
            <a:spLocks noGrp="1"/>
          </p:cNvSpPr>
          <p:nvPr>
            <p:ph type="body" sz="quarter" idx="13"/>
          </p:nvPr>
        </p:nvSpPr>
        <p:spPr>
          <a:xfrm>
            <a:off x="507195" y="1544000"/>
            <a:ext cx="11174400" cy="360000"/>
          </a:xfrm>
        </p:spPr>
        <p:txBody>
          <a:bodyPr/>
          <a:lstStyle/>
          <a:p>
            <a:r>
              <a:rPr lang="pt" kern="0" spc="0" dirty="0"/>
              <a:t>Artigo 12: </a:t>
            </a:r>
            <a:r>
              <a:rPr lang="pt-BR" kern="0" spc="0" dirty="0"/>
              <a:t>Reconhecimento igual perante a lei</a:t>
            </a:r>
            <a:endParaRPr lang="pt" kern="0" spc="0" dirty="0"/>
          </a:p>
        </p:txBody>
      </p:sp>
      <p:sp>
        <p:nvSpPr>
          <p:cNvPr id="4" name="Content Placeholder 3">
            <a:extLst>
              <a:ext uri="{FF2B5EF4-FFF2-40B4-BE49-F238E27FC236}">
                <a16:creationId xmlns:a16="http://schemas.microsoft.com/office/drawing/2014/main" id="{72AA9691-553F-7B46-B2C9-623B451EDE51}"/>
              </a:ext>
            </a:extLst>
          </p:cNvPr>
          <p:cNvSpPr>
            <a:spLocks noGrp="1"/>
          </p:cNvSpPr>
          <p:nvPr>
            <p:ph sz="quarter" idx="14"/>
          </p:nvPr>
        </p:nvSpPr>
        <p:spPr>
          <a:xfrm>
            <a:off x="507183" y="2509588"/>
            <a:ext cx="11174412" cy="2183436"/>
          </a:xfrm>
        </p:spPr>
        <p:txBody>
          <a:bodyPr/>
          <a:lstStyle/>
          <a:p>
            <a:pPr marL="0" indent="0" algn="just">
              <a:spcAft>
                <a:spcPts val="0"/>
              </a:spcAft>
              <a:buNone/>
            </a:pPr>
            <a:r>
              <a:rPr lang="pt" sz="2000" b="1" dirty="0"/>
              <a:t>Parágrafo 2 </a:t>
            </a:r>
            <a:r>
              <a:rPr lang="pt" sz="2000" dirty="0"/>
              <a:t>: </a:t>
            </a:r>
            <a:r>
              <a:rPr lang="pt-BR" sz="2000" dirty="0"/>
              <a:t>Os Estados Partes reconhecerão que as pessoas com deficiência gozam de capacidade legal em igualdade de condições com as demais pessoas, em todos os aspetos da vida</a:t>
            </a:r>
            <a:r>
              <a:rPr lang="pt" sz="2000" dirty="0"/>
              <a:t>.</a:t>
            </a:r>
          </a:p>
          <a:p>
            <a:pPr marL="0" indent="0" algn="just">
              <a:spcAft>
                <a:spcPts val="0"/>
              </a:spcAft>
              <a:buNone/>
            </a:pPr>
            <a:endParaRPr lang="pt" sz="2000" dirty="0"/>
          </a:p>
          <a:p>
            <a:pPr marL="0" indent="0" algn="just">
              <a:spcAft>
                <a:spcPts val="0"/>
              </a:spcAft>
              <a:buNone/>
            </a:pPr>
            <a:r>
              <a:rPr lang="pt-BR" sz="2000" dirty="0">
                <a:solidFill>
                  <a:schemeClr val="accent2"/>
                </a:solidFill>
              </a:rPr>
              <a:t>As pessoas com deficiência têm os mesmos direitos que todos os outros e devem poder utilizá-los. As pessoas com deficiência devem ser capazes de agir sob a lei, o que significa que elas podem se engajar em transações e criar, modificar ou terminar relações legais. Elas podem tomar suas próprias decisões e os outros devem respeitar suas decisões </a:t>
            </a:r>
          </a:p>
          <a:p>
            <a:pPr marL="0" indent="0" algn="just">
              <a:buNone/>
            </a:pPr>
            <a:endParaRPr lang="pt" dirty="0">
              <a:solidFill>
                <a:schemeClr val="accent2"/>
              </a:solidFill>
            </a:endParaRPr>
          </a:p>
          <a:p>
            <a:endParaRPr lang="en-US" dirty="0"/>
          </a:p>
        </p:txBody>
      </p:sp>
      <p:sp>
        <p:nvSpPr>
          <p:cNvPr id="5" name="Title 4">
            <a:extLst>
              <a:ext uri="{FF2B5EF4-FFF2-40B4-BE49-F238E27FC236}">
                <a16:creationId xmlns:a16="http://schemas.microsoft.com/office/drawing/2014/main" id="{B6CD12F9-BC56-0E46-ABE2-95B9EE0A296E}"/>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- 3</a:t>
            </a:r>
          </a:p>
        </p:txBody>
      </p:sp>
    </p:spTree>
    <p:extLst>
      <p:ext uri="{BB962C8B-B14F-4D97-AF65-F5344CB8AC3E}">
        <p14:creationId xmlns:p14="http://schemas.microsoft.com/office/powerpoint/2010/main" val="200858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0198E-D258-784F-BBFA-FBC83F643B67}"/>
              </a:ext>
            </a:extLst>
          </p:cNvPr>
          <p:cNvSpPr>
            <a:spLocks noGrp="1"/>
          </p:cNvSpPr>
          <p:nvPr>
            <p:ph type="sldNum" sz="quarter" idx="12"/>
          </p:nvPr>
        </p:nvSpPr>
        <p:spPr/>
        <p:txBody>
          <a:bodyPr/>
          <a:lstStyle/>
          <a:p>
            <a:fld id="{04260D4A-DEC1-45DD-8AB2-A3349BAAA59E}" type="slidenum">
              <a:rPr lang="en-US" smtClean="0"/>
              <a:pPr/>
              <a:t>15</a:t>
            </a:fld>
            <a:endParaRPr lang="en-US"/>
          </a:p>
        </p:txBody>
      </p:sp>
      <p:sp>
        <p:nvSpPr>
          <p:cNvPr id="3" name="Text Placeholder 2">
            <a:extLst>
              <a:ext uri="{FF2B5EF4-FFF2-40B4-BE49-F238E27FC236}">
                <a16:creationId xmlns:a16="http://schemas.microsoft.com/office/drawing/2014/main" id="{2AFD477E-DE4A-7C47-806D-7440A90A1D12}"/>
              </a:ext>
            </a:extLst>
          </p:cNvPr>
          <p:cNvSpPr>
            <a:spLocks noGrp="1"/>
          </p:cNvSpPr>
          <p:nvPr>
            <p:ph type="body" sz="quarter" idx="13"/>
          </p:nvPr>
        </p:nvSpPr>
        <p:spPr>
          <a:xfrm>
            <a:off x="507206" y="1488979"/>
            <a:ext cx="11174400" cy="360000"/>
          </a:xfrm>
        </p:spPr>
        <p:txBody>
          <a:bodyPr/>
          <a:lstStyle/>
          <a:p>
            <a:r>
              <a:rPr lang="pt" kern="0" spc="0" dirty="0"/>
              <a:t>Artigo 12: </a:t>
            </a:r>
            <a:r>
              <a:rPr lang="pt-BR" kern="0" spc="0" dirty="0"/>
              <a:t>Reconhecimento igual perante a lei</a:t>
            </a:r>
            <a:endParaRPr lang="pt" kern="0" spc="0" dirty="0"/>
          </a:p>
        </p:txBody>
      </p:sp>
      <p:sp>
        <p:nvSpPr>
          <p:cNvPr id="4" name="Content Placeholder 3">
            <a:extLst>
              <a:ext uri="{FF2B5EF4-FFF2-40B4-BE49-F238E27FC236}">
                <a16:creationId xmlns:a16="http://schemas.microsoft.com/office/drawing/2014/main" id="{2FDEFCBB-41E4-2B4F-A02E-C35761C23DBD}"/>
              </a:ext>
            </a:extLst>
          </p:cNvPr>
          <p:cNvSpPr>
            <a:spLocks noGrp="1"/>
          </p:cNvSpPr>
          <p:nvPr>
            <p:ph sz="quarter" idx="14"/>
          </p:nvPr>
        </p:nvSpPr>
        <p:spPr>
          <a:xfrm>
            <a:off x="508794" y="2681082"/>
            <a:ext cx="11174412" cy="1917812"/>
          </a:xfrm>
        </p:spPr>
        <p:txBody>
          <a:bodyPr/>
          <a:lstStyle/>
          <a:p>
            <a:pPr marL="0" indent="0" algn="just">
              <a:spcBef>
                <a:spcPts val="600"/>
              </a:spcBef>
              <a:spcAft>
                <a:spcPts val="0"/>
              </a:spcAft>
              <a:buNone/>
            </a:pPr>
            <a:r>
              <a:rPr lang="pt" sz="2000" b="1" dirty="0"/>
              <a:t>Parágrafo 3 </a:t>
            </a:r>
            <a:r>
              <a:rPr lang="pt" sz="2000" dirty="0"/>
              <a:t>: </a:t>
            </a:r>
            <a:r>
              <a:rPr lang="pt-BR" sz="2000" dirty="0"/>
              <a:t>Os Estados Partes tomarão medidas apropriadas para prover o acesso de pessoas com deficiência ao apoio que necessitarem no exercício de sua capacidade legal. </a:t>
            </a:r>
          </a:p>
          <a:p>
            <a:pPr marL="0" indent="0" algn="just">
              <a:spcBef>
                <a:spcPts val="600"/>
              </a:spcBef>
              <a:spcAft>
                <a:spcPts val="0"/>
              </a:spcAft>
              <a:buNone/>
            </a:pPr>
            <a:endParaRPr lang="pt" sz="2000" dirty="0"/>
          </a:p>
          <a:p>
            <a:pPr marL="0" indent="0" algn="just">
              <a:spcBef>
                <a:spcPts val="600"/>
              </a:spcBef>
              <a:spcAft>
                <a:spcPts val="0"/>
              </a:spcAft>
              <a:buNone/>
            </a:pPr>
            <a:r>
              <a:rPr lang="pt" sz="2000" dirty="0">
                <a:solidFill>
                  <a:schemeClr val="accent2"/>
                </a:solidFill>
              </a:rPr>
              <a:t>Quando é difícil para pessoas com deficiência tomarem decisões por conta própria, elas têm o direito de receber apoio para ajudá-las a tomar decisões.</a:t>
            </a:r>
          </a:p>
          <a:p>
            <a:endParaRPr lang="en-US" dirty="0"/>
          </a:p>
        </p:txBody>
      </p:sp>
      <p:sp>
        <p:nvSpPr>
          <p:cNvPr id="5" name="Title 4">
            <a:extLst>
              <a:ext uri="{FF2B5EF4-FFF2-40B4-BE49-F238E27FC236}">
                <a16:creationId xmlns:a16="http://schemas.microsoft.com/office/drawing/2014/main" id="{D1604F8A-CCAE-0B49-81A6-6AE4A81A9C03}"/>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- 4</a:t>
            </a:r>
          </a:p>
        </p:txBody>
      </p:sp>
    </p:spTree>
    <p:extLst>
      <p:ext uri="{BB962C8B-B14F-4D97-AF65-F5344CB8AC3E}">
        <p14:creationId xmlns:p14="http://schemas.microsoft.com/office/powerpoint/2010/main" val="185395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16</a:t>
            </a:fld>
            <a:endParaRPr lang="en-US"/>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421980"/>
            <a:ext cx="11174412" cy="4500000"/>
          </a:xfrm>
        </p:spPr>
        <p:txBody>
          <a:bodyPr/>
          <a:lstStyle/>
          <a:p>
            <a:pPr marL="0" indent="0" algn="just">
              <a:spcAft>
                <a:spcPts val="0"/>
              </a:spcAft>
              <a:buNone/>
            </a:pPr>
            <a:r>
              <a:rPr lang="pt" sz="1900" b="1" dirty="0"/>
              <a:t>Parágrafo 4 </a:t>
            </a:r>
            <a:r>
              <a:rPr lang="pt" sz="1900" dirty="0"/>
              <a:t>: </a:t>
            </a:r>
            <a:r>
              <a:rPr lang="pt-BR" sz="1900" dirty="0"/>
              <a:t>Os Estados assegurarão que todas as medidas relativas ao exercício da capacidade legal incluam salvaguardas apropriadas e efetivas para prevenir abusos, em conformidade com o direito internacional dos direitos humanos. Essas salvaguardas assegurarão que as medidas relativas ao exercício da capacidade legal respeitem os direitos, a vontade e as preferências da pessoa, sejam isentas de conflito de interesses e de influência indevida, sejam proporcionais e apropriadas às circunstâncias da pessoa, apliquem-se pelo período mais curto possível e sejam submetidas à revisão regular por uma autoridade ou órgão judiciário competente, independente e imparcial. As salvaguardas serão proporcionais ao grau em que tais medidas afetarem os direitos e interesses da pessoa. </a:t>
            </a:r>
            <a:endParaRPr lang="pt" sz="1900" dirty="0"/>
          </a:p>
          <a:p>
            <a:pPr marL="0" indent="0" algn="just">
              <a:spcAft>
                <a:spcPts val="0"/>
              </a:spcAft>
              <a:buNone/>
            </a:pPr>
            <a:r>
              <a:rPr lang="pt-BR" sz="1900" dirty="0">
                <a:solidFill>
                  <a:schemeClr val="accent2"/>
                </a:solidFill>
              </a:rPr>
              <a:t>Quando as pessoas recebem apoio para tomar decisões, elas devem ser protegidas contra possíveis abusos. Além disso</a:t>
            </a:r>
            <a:r>
              <a:rPr lang="pt" sz="1900" dirty="0">
                <a:solidFill>
                  <a:schemeClr val="accent2"/>
                </a:solidFill>
              </a:rPr>
              <a:t>:</a:t>
            </a:r>
          </a:p>
          <a:p>
            <a:pPr lvl="3" algn="just">
              <a:spcAft>
                <a:spcPts val="0"/>
              </a:spcAft>
            </a:pPr>
            <a:r>
              <a:rPr lang="pt-BR" sz="1900" dirty="0">
                <a:solidFill>
                  <a:schemeClr val="accent2"/>
                </a:solidFill>
              </a:rPr>
              <a:t>o apoio que a pessoa recebe deve respeitar os direitos da pessoa e a sua vontade; </a:t>
            </a:r>
          </a:p>
          <a:p>
            <a:pPr lvl="3" algn="just">
              <a:spcAft>
                <a:spcPts val="0"/>
              </a:spcAft>
            </a:pPr>
            <a:r>
              <a:rPr lang="pt-BR" sz="1900" dirty="0">
                <a:solidFill>
                  <a:schemeClr val="accent2"/>
                </a:solidFill>
              </a:rPr>
              <a:t>não deve ser do interesse nem beneficiar outros; </a:t>
            </a:r>
          </a:p>
          <a:p>
            <a:pPr lvl="3" algn="just">
              <a:spcAft>
                <a:spcPts val="0"/>
              </a:spcAft>
            </a:pPr>
            <a:r>
              <a:rPr lang="pt-BR" sz="1900" dirty="0">
                <a:solidFill>
                  <a:schemeClr val="accent2"/>
                </a:solidFill>
              </a:rPr>
              <a:t>as pessoas que prestam apoio não devem tentar influenciar a pessoa a tomar decisões que não quer tomar; </a:t>
            </a:r>
          </a:p>
          <a:p>
            <a:pPr lvl="3" algn="just">
              <a:spcAft>
                <a:spcPts val="0"/>
              </a:spcAft>
            </a:pPr>
            <a:r>
              <a:rPr lang="pt-BR" sz="1900" dirty="0">
                <a:solidFill>
                  <a:schemeClr val="accent2"/>
                </a:solidFill>
              </a:rPr>
              <a:t>O apoio deve ser adequado para a necessidade da pessoa; </a:t>
            </a:r>
          </a:p>
          <a:p>
            <a:pPr lvl="3" algn="just">
              <a:spcAft>
                <a:spcPts val="0"/>
              </a:spcAft>
            </a:pPr>
            <a:r>
              <a:rPr lang="pt-BR" sz="1900" dirty="0">
                <a:solidFill>
                  <a:schemeClr val="accent2"/>
                </a:solidFill>
              </a:rPr>
              <a:t>o apoio deve ser o mais breve possível; </a:t>
            </a:r>
          </a:p>
          <a:p>
            <a:pPr lvl="3" algn="just">
              <a:spcAft>
                <a:spcPts val="0"/>
              </a:spcAft>
            </a:pPr>
            <a:r>
              <a:rPr lang="pt-BR" sz="1900" dirty="0">
                <a:solidFill>
                  <a:schemeClr val="accent2"/>
                </a:solidFill>
              </a:rPr>
              <a:t>deve ser verificado regularmente por uma autoridade confiável. </a:t>
            </a:r>
          </a:p>
          <a:p>
            <a:pPr lvl="3" algn="just">
              <a:spcAft>
                <a:spcPts val="500"/>
              </a:spcAft>
            </a:pPr>
            <a:endParaRPr lang="pt-BR" sz="1800" dirty="0">
              <a:solidFill>
                <a:schemeClr val="accent2"/>
              </a:solidFill>
            </a:endParaRPr>
          </a:p>
          <a:p>
            <a:endParaRPr lang="en-US" dirty="0"/>
          </a:p>
        </p:txBody>
      </p:sp>
      <p:sp>
        <p:nvSpPr>
          <p:cNvPr id="8" name="Title 4">
            <a:extLst>
              <a:ext uri="{FF2B5EF4-FFF2-40B4-BE49-F238E27FC236}">
                <a16:creationId xmlns:a16="http://schemas.microsoft.com/office/drawing/2014/main" id="{12949E71-06A9-E245-96B9-446775D54484}"/>
              </a:ext>
            </a:extLst>
          </p:cNvPr>
          <p:cNvSpPr>
            <a:spLocks noGrp="1"/>
          </p:cNvSpPr>
          <p:nvPr>
            <p:ph type="title"/>
          </p:nvPr>
        </p:nvSpPr>
        <p:spPr>
          <a:xfrm>
            <a:off x="507205" y="506412"/>
            <a:ext cx="11174399" cy="432000"/>
          </a:xfrm>
        </p:spPr>
        <p:txBody>
          <a:bodyPr/>
          <a:lstStyle/>
          <a:p>
            <a:pPr algn="ctr"/>
            <a:r>
              <a:rPr lang="pt" dirty="0"/>
              <a:t>Apresentação: O direito à </a:t>
            </a:r>
            <a:r>
              <a:rPr lang="pt-BR" dirty="0"/>
              <a:t>capacidade legal</a:t>
            </a:r>
            <a:r>
              <a:rPr lang="pt" dirty="0"/>
              <a:t> - 5</a:t>
            </a:r>
          </a:p>
        </p:txBody>
      </p:sp>
      <p:sp>
        <p:nvSpPr>
          <p:cNvPr id="9" name="Text Placeholder 2">
            <a:extLst>
              <a:ext uri="{FF2B5EF4-FFF2-40B4-BE49-F238E27FC236}">
                <a16:creationId xmlns:a16="http://schemas.microsoft.com/office/drawing/2014/main" id="{E6C30CD4-19F2-6C4D-80E1-4F3BEEDC824C}"/>
              </a:ext>
            </a:extLst>
          </p:cNvPr>
          <p:cNvSpPr>
            <a:spLocks noGrp="1"/>
          </p:cNvSpPr>
          <p:nvPr>
            <p:ph type="body" sz="quarter" idx="13"/>
          </p:nvPr>
        </p:nvSpPr>
        <p:spPr>
          <a:xfrm>
            <a:off x="507207" y="946614"/>
            <a:ext cx="11174400" cy="360000"/>
          </a:xfrm>
        </p:spPr>
        <p:txBody>
          <a:bodyPr/>
          <a:lstStyle/>
          <a:p>
            <a:r>
              <a:rPr lang="pt" kern="0" spc="0" dirty="0"/>
              <a:t>Artigo 12: </a:t>
            </a:r>
            <a:r>
              <a:rPr lang="pt-BR" kern="0" spc="0" dirty="0"/>
              <a:t>Reconhecimento igual perante a lei</a:t>
            </a:r>
            <a:endParaRPr lang="pt" kern="0" spc="0" dirty="0"/>
          </a:p>
        </p:txBody>
      </p:sp>
    </p:spTree>
    <p:extLst>
      <p:ext uri="{BB962C8B-B14F-4D97-AF65-F5344CB8AC3E}">
        <p14:creationId xmlns:p14="http://schemas.microsoft.com/office/powerpoint/2010/main" val="152453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17</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a:xfrm>
            <a:off x="507206" y="1235012"/>
            <a:ext cx="11174400" cy="360000"/>
          </a:xfrm>
        </p:spPr>
        <p:txBody>
          <a:bodyPr/>
          <a:lstStyle/>
          <a:p>
            <a:r>
              <a:rPr lang="pt" kern="0" spc="0" dirty="0"/>
              <a:t>Artigo 12: </a:t>
            </a:r>
            <a:r>
              <a:rPr lang="pt-BR" kern="0" spc="0" dirty="0"/>
              <a:t>Reconhecimento igual perante a lei</a:t>
            </a:r>
            <a:endParaRPr lang="pt" kern="0" spc="0" dirty="0"/>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8794" y="1871188"/>
            <a:ext cx="11174412" cy="3571800"/>
          </a:xfrm>
        </p:spPr>
        <p:txBody>
          <a:bodyPr/>
          <a:lstStyle/>
          <a:p>
            <a:pPr marL="0" indent="0" algn="just">
              <a:spcBef>
                <a:spcPts val="600"/>
              </a:spcBef>
              <a:spcAft>
                <a:spcPts val="0"/>
              </a:spcAft>
              <a:buNone/>
            </a:pPr>
            <a:r>
              <a:rPr lang="pt" sz="2000" b="1" dirty="0"/>
              <a:t>Parágrafo 5 </a:t>
            </a:r>
            <a:r>
              <a:rPr lang="pt" sz="2000" dirty="0"/>
              <a:t>: </a:t>
            </a:r>
            <a:r>
              <a:rPr lang="pt-BR" sz="2000" dirty="0"/>
              <a:t>Sem prejuízo das disposições do presente artigo, os Estados Partes devem tomar todas as medidas apropriadas e efetivas para assegurar a igualdade de direitos das pessoas com deficiência em serem proprietárias e herdarem patrimônio, a controlarem os seus próprios assuntos financeiros e a terem igual acesso a empréstimos bancários, hipotecas e outras formas de crédito financeiro, assegurando que as pessoas com deficiência não sejam, arbitrariamente, privadas do seu patrimônio.</a:t>
            </a:r>
            <a:endParaRPr lang="pt" sz="2000" dirty="0"/>
          </a:p>
          <a:p>
            <a:pPr marL="0" indent="0" algn="just">
              <a:spcBef>
                <a:spcPts val="600"/>
              </a:spcBef>
              <a:spcAft>
                <a:spcPts val="0"/>
              </a:spcAft>
              <a:buNone/>
            </a:pPr>
            <a:r>
              <a:rPr lang="pt-BR" sz="2000" dirty="0">
                <a:solidFill>
                  <a:schemeClr val="accent2"/>
                </a:solidFill>
              </a:rPr>
              <a:t>Os países devem proteger os direitos iguais das pessoas com deficiência:</a:t>
            </a:r>
            <a:endParaRPr lang="pt" sz="2000" dirty="0">
              <a:solidFill>
                <a:schemeClr val="accent2"/>
              </a:solidFill>
            </a:endParaRPr>
          </a:p>
          <a:p>
            <a:pPr lvl="2" algn="just">
              <a:spcBef>
                <a:spcPts val="600"/>
              </a:spcBef>
              <a:spcAft>
                <a:spcPts val="0"/>
              </a:spcAft>
            </a:pPr>
            <a:r>
              <a:rPr lang="pt-BR" dirty="0">
                <a:solidFill>
                  <a:schemeClr val="accent2"/>
                </a:solidFill>
              </a:rPr>
              <a:t>ter ou receber propriedade;</a:t>
            </a:r>
          </a:p>
          <a:p>
            <a:pPr lvl="2" algn="just">
              <a:spcBef>
                <a:spcPts val="600"/>
              </a:spcBef>
              <a:spcAft>
                <a:spcPts val="0"/>
              </a:spcAft>
            </a:pPr>
            <a:r>
              <a:rPr lang="pt-BR" dirty="0">
                <a:solidFill>
                  <a:schemeClr val="accent2"/>
                </a:solidFill>
              </a:rPr>
              <a:t>controlar seu dinheiro;</a:t>
            </a:r>
          </a:p>
          <a:p>
            <a:pPr lvl="2" algn="just">
              <a:spcBef>
                <a:spcPts val="600"/>
              </a:spcBef>
              <a:spcAft>
                <a:spcPts val="0"/>
              </a:spcAft>
            </a:pPr>
            <a:r>
              <a:rPr lang="pt-BR" dirty="0">
                <a:solidFill>
                  <a:schemeClr val="accent2"/>
                </a:solidFill>
              </a:rPr>
              <a:t>contratar empréstimos; e</a:t>
            </a:r>
          </a:p>
          <a:p>
            <a:pPr lvl="2" algn="just">
              <a:spcBef>
                <a:spcPts val="600"/>
              </a:spcBef>
              <a:spcAft>
                <a:spcPts val="0"/>
              </a:spcAft>
            </a:pPr>
            <a:r>
              <a:rPr lang="pt-BR" dirty="0">
                <a:solidFill>
                  <a:schemeClr val="accent2"/>
                </a:solidFill>
              </a:rPr>
              <a:t>não serem privadas de suas casas ou de seu dinheiro.</a:t>
            </a:r>
          </a:p>
          <a:p>
            <a:pPr lvl="2"/>
            <a:endParaRPr lang="pt-BR" dirty="0">
              <a:solidFill>
                <a:schemeClr val="accent2"/>
              </a:solidFill>
            </a:endParaRPr>
          </a:p>
          <a:p>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- 6</a:t>
            </a:r>
          </a:p>
        </p:txBody>
      </p:sp>
    </p:spTree>
    <p:extLst>
      <p:ext uri="{BB962C8B-B14F-4D97-AF65-F5344CB8AC3E}">
        <p14:creationId xmlns:p14="http://schemas.microsoft.com/office/powerpoint/2010/main" val="187742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18</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a:xfrm>
            <a:off x="507207" y="1134872"/>
            <a:ext cx="11174400" cy="360000"/>
          </a:xfrm>
        </p:spPr>
        <p:txBody>
          <a:bodyPr/>
          <a:lstStyle/>
          <a:p>
            <a:r>
              <a:rPr lang="pt" kern="0" spc="0" dirty="0"/>
              <a:t>Compreender a distinção entre </a:t>
            </a:r>
            <a:r>
              <a:rPr lang="pt-BR" kern="0" spc="0" dirty="0"/>
              <a:t>capacidade legal</a:t>
            </a:r>
            <a:r>
              <a:rPr lang="pt" kern="0" spc="0" dirty="0"/>
              <a:t> e capacidade mental (a)</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1048871" y="1720887"/>
            <a:ext cx="10397465" cy="4534011"/>
          </a:xfrm>
        </p:spPr>
        <p:txBody>
          <a:bodyPr/>
          <a:lstStyle/>
          <a:p>
            <a:pPr algn="just">
              <a:spcBef>
                <a:spcPts val="600"/>
              </a:spcBef>
              <a:spcAft>
                <a:spcPts val="0"/>
              </a:spcAft>
            </a:pPr>
            <a:r>
              <a:rPr lang="pt" sz="1800" b="1" u="sng" dirty="0"/>
              <a:t>A </a:t>
            </a:r>
            <a:r>
              <a:rPr lang="pt-BR" sz="1800" b="1" u="sng" dirty="0"/>
              <a:t>capacidade legal</a:t>
            </a:r>
            <a:r>
              <a:rPr lang="pt" sz="1800" b="1" u="sng" dirty="0"/>
              <a:t> </a:t>
            </a:r>
            <a:r>
              <a:rPr lang="pt" sz="1800" dirty="0"/>
              <a:t>é um </a:t>
            </a:r>
            <a:r>
              <a:rPr lang="pt" sz="1800" b="1" u="sng" dirty="0"/>
              <a:t>direito inerente e inalienável </a:t>
            </a:r>
            <a:r>
              <a:rPr lang="pt" sz="1800" dirty="0"/>
              <a:t>. Ela abrange duas dimensões:</a:t>
            </a:r>
          </a:p>
          <a:p>
            <a:pPr lvl="2" algn="just">
              <a:spcBef>
                <a:spcPts val="600"/>
              </a:spcBef>
              <a:spcAft>
                <a:spcPts val="0"/>
              </a:spcAft>
            </a:pPr>
            <a:r>
              <a:rPr lang="pt" sz="1800" dirty="0"/>
              <a:t>o direito de </a:t>
            </a:r>
            <a:r>
              <a:rPr lang="pt" sz="1800" u="sng" dirty="0"/>
              <a:t>de ter </a:t>
            </a:r>
            <a:r>
              <a:rPr lang="pt" sz="1800" dirty="0"/>
              <a:t>direitos e;</a:t>
            </a:r>
          </a:p>
          <a:p>
            <a:pPr lvl="2" algn="just">
              <a:spcBef>
                <a:spcPts val="600"/>
              </a:spcBef>
              <a:spcAft>
                <a:spcPts val="0"/>
              </a:spcAft>
            </a:pPr>
            <a:r>
              <a:rPr lang="pt" sz="1800" dirty="0"/>
              <a:t>o direito de </a:t>
            </a:r>
            <a:r>
              <a:rPr lang="pt" sz="1800" u="sng" dirty="0"/>
              <a:t>exercer </a:t>
            </a:r>
            <a:r>
              <a:rPr lang="pt" sz="1800" dirty="0"/>
              <a:t>esses direitos.</a:t>
            </a:r>
          </a:p>
          <a:p>
            <a:pPr marL="0" indent="0" algn="just">
              <a:spcBef>
                <a:spcPts val="600"/>
              </a:spcBef>
              <a:spcAft>
                <a:spcPts val="0"/>
              </a:spcAft>
              <a:buNone/>
            </a:pPr>
            <a:r>
              <a:rPr lang="pt" sz="1800" dirty="0"/>
              <a:t>O direito à </a:t>
            </a:r>
            <a:r>
              <a:rPr lang="pt-BR" sz="1800" dirty="0"/>
              <a:t>capacidade legal</a:t>
            </a:r>
            <a:r>
              <a:rPr lang="pt" sz="1800" dirty="0"/>
              <a:t> é necessário para o gozo de todos os outros direitos.</a:t>
            </a:r>
          </a:p>
          <a:p>
            <a:pPr algn="just">
              <a:spcBef>
                <a:spcPts val="600"/>
              </a:spcBef>
              <a:spcAft>
                <a:spcPts val="0"/>
              </a:spcAft>
            </a:pPr>
            <a:r>
              <a:rPr lang="pt" sz="1800" b="1" u="sng" dirty="0"/>
              <a:t>Capacidade mental </a:t>
            </a:r>
            <a:r>
              <a:rPr lang="pt" sz="1800" dirty="0"/>
              <a:t>é um termo usado para se referir às </a:t>
            </a:r>
            <a:r>
              <a:rPr lang="pt-BR" sz="1800" u="sng" dirty="0"/>
              <a:t>habilidades de tomada de decisão </a:t>
            </a:r>
            <a:r>
              <a:rPr lang="pt" sz="1800" dirty="0"/>
              <a:t>(ou capacidades de tomada de decisão ) de uma pessoa.</a:t>
            </a:r>
          </a:p>
          <a:p>
            <a:pPr marL="0" indent="0" algn="just">
              <a:spcBef>
                <a:spcPts val="600"/>
              </a:spcBef>
              <a:spcAft>
                <a:spcPts val="0"/>
              </a:spcAft>
              <a:buNone/>
            </a:pPr>
            <a:r>
              <a:rPr lang="pt" sz="1800" dirty="0"/>
              <a:t>No campo da saúde mental, testes de capacidade são frequentemente usados para tentar determinar se uma pessoa pode:</a:t>
            </a:r>
          </a:p>
          <a:p>
            <a:pPr lvl="2" algn="just">
              <a:spcBef>
                <a:spcPts val="600"/>
              </a:spcBef>
              <a:spcAft>
                <a:spcPts val="0"/>
              </a:spcAft>
            </a:pPr>
            <a:r>
              <a:rPr lang="pt" sz="1800" dirty="0"/>
              <a:t>entender informações sobre uma decisão;</a:t>
            </a:r>
          </a:p>
          <a:p>
            <a:pPr lvl="2" algn="just">
              <a:spcBef>
                <a:spcPts val="600"/>
              </a:spcBef>
              <a:spcAft>
                <a:spcPts val="0"/>
              </a:spcAft>
            </a:pPr>
            <a:r>
              <a:rPr lang="pt" sz="1800" dirty="0"/>
              <a:t>entender as possíveis consequências da decisão;</a:t>
            </a:r>
          </a:p>
          <a:p>
            <a:pPr lvl="2" algn="just">
              <a:spcBef>
                <a:spcPts val="600"/>
              </a:spcBef>
              <a:spcAft>
                <a:spcPts val="0"/>
              </a:spcAft>
            </a:pPr>
            <a:r>
              <a:rPr lang="pt" sz="1800" dirty="0"/>
              <a:t>comunicar a decisão.</a:t>
            </a:r>
          </a:p>
          <a:p>
            <a:pPr algn="just">
              <a:spcBef>
                <a:spcPts val="600"/>
              </a:spcBef>
              <a:spcAft>
                <a:spcPts val="0"/>
              </a:spcAft>
            </a:pPr>
            <a:r>
              <a:rPr lang="pt" sz="1800" dirty="0"/>
              <a:t>Os testes de capacidade são geralmente realizados por profissionais de saúde ou avaliadores de capacidade.</a:t>
            </a:r>
          </a:p>
          <a:p>
            <a:pPr marL="0" indent="0">
              <a:buNone/>
            </a:pPr>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a:xfrm>
            <a:off x="507206" y="506412"/>
            <a:ext cx="11070712" cy="432000"/>
          </a:xfrm>
        </p:spPr>
        <p:txBody>
          <a:bodyPr/>
          <a:lstStyle/>
          <a:p>
            <a:pPr algn="ctr"/>
            <a:r>
              <a:rPr lang="pt" dirty="0"/>
              <a:t>Apresentação: O direito à </a:t>
            </a:r>
            <a:r>
              <a:rPr lang="pt-BR" dirty="0"/>
              <a:t>capacidade legal</a:t>
            </a:r>
            <a:r>
              <a:rPr lang="pt" dirty="0"/>
              <a:t> - 7</a:t>
            </a:r>
          </a:p>
        </p:txBody>
      </p:sp>
    </p:spTree>
    <p:extLst>
      <p:ext uri="{BB962C8B-B14F-4D97-AF65-F5344CB8AC3E}">
        <p14:creationId xmlns:p14="http://schemas.microsoft.com/office/powerpoint/2010/main" val="126914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19</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a:xfrm>
            <a:off x="507206" y="1351308"/>
            <a:ext cx="11174400" cy="360000"/>
          </a:xfrm>
        </p:spPr>
        <p:txBody>
          <a:bodyPr/>
          <a:lstStyle/>
          <a:p>
            <a:r>
              <a:rPr lang="pt" kern="0" spc="0" dirty="0"/>
              <a:t>Compreender a distinção entre </a:t>
            </a:r>
            <a:r>
              <a:rPr lang="pt-BR" kern="0" spc="0" dirty="0"/>
              <a:t>capacidade legal</a:t>
            </a:r>
            <a:r>
              <a:rPr lang="pt" kern="0" spc="0" dirty="0"/>
              <a:t> e capacidade mental (b)</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2231188"/>
            <a:ext cx="11174412" cy="2969753"/>
          </a:xfrm>
        </p:spPr>
        <p:txBody>
          <a:bodyPr/>
          <a:lstStyle/>
          <a:p>
            <a:pPr algn="just">
              <a:spcBef>
                <a:spcPts val="600"/>
              </a:spcBef>
              <a:spcAft>
                <a:spcPts val="0"/>
              </a:spcAft>
            </a:pPr>
            <a:r>
              <a:rPr lang="pt" sz="2000" dirty="0"/>
              <a:t>O conceito de “capacidade mental” e “testes de capacidade” é falho porque a maneira como tomamos decisões não pode ser medida cientificamente.</a:t>
            </a:r>
          </a:p>
          <a:p>
            <a:pPr algn="just">
              <a:spcBef>
                <a:spcPts val="600"/>
              </a:spcBef>
              <a:spcAft>
                <a:spcPts val="0"/>
              </a:spcAft>
            </a:pPr>
            <a:r>
              <a:rPr lang="pt" sz="2000" dirty="0"/>
              <a:t>Às vezes tomamos decisões baseadas em razões racionais e às vezes elas são baseadas em nossas emoções e sentimentos.</a:t>
            </a:r>
          </a:p>
          <a:p>
            <a:pPr algn="just">
              <a:spcBef>
                <a:spcPts val="600"/>
              </a:spcBef>
              <a:spcAft>
                <a:spcPts val="0"/>
              </a:spcAft>
            </a:pPr>
            <a:r>
              <a:rPr lang="pt" sz="2000" dirty="0"/>
              <a:t>Quando uma pessoa com deficiência psicossocial, intelectual ou cognitiva toma uma decisão com a qual os outros não concordam, muitas vezes presume-se que a pessoa não é capaz de tomar a decisão devido à sua “condição”.</a:t>
            </a:r>
          </a:p>
          <a:p>
            <a:pPr algn="just">
              <a:spcBef>
                <a:spcPts val="600"/>
              </a:spcBef>
              <a:spcAft>
                <a:spcPts val="0"/>
              </a:spcAft>
            </a:pPr>
            <a:r>
              <a:rPr lang="pt" sz="2000" dirty="0"/>
              <a:t>No entanto, isso não deve ser motivo para negar às pessoas o direito de tomar decisões.</a:t>
            </a:r>
          </a:p>
          <a:p>
            <a:pPr marL="0" indent="0">
              <a:buNone/>
            </a:pPr>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8</a:t>
            </a:r>
          </a:p>
        </p:txBody>
      </p:sp>
    </p:spTree>
    <p:extLst>
      <p:ext uri="{BB962C8B-B14F-4D97-AF65-F5344CB8AC3E}">
        <p14:creationId xmlns:p14="http://schemas.microsoft.com/office/powerpoint/2010/main" val="289814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F8EDE405-DF9E-40B3-F8A9-C1373C499D70}"/>
              </a:ext>
            </a:extLst>
          </p:cNvPr>
          <p:cNvSpPr>
            <a:spLocks noGrp="1"/>
          </p:cNvSpPr>
          <p:nvPr>
            <p:ph type="dt" sz="half" idx="10"/>
          </p:nvPr>
        </p:nvSpPr>
        <p:spPr/>
        <p:txBody>
          <a:bodyPr/>
          <a:lstStyle/>
          <a:p>
            <a:endParaRPr lang="en-US" dirty="0"/>
          </a:p>
        </p:txBody>
      </p:sp>
      <p:sp>
        <p:nvSpPr>
          <p:cNvPr id="5" name="Espaço Reservado para Rodapé 4">
            <a:extLst>
              <a:ext uri="{FF2B5EF4-FFF2-40B4-BE49-F238E27FC236}">
                <a16:creationId xmlns:a16="http://schemas.microsoft.com/office/drawing/2014/main" id="{D2FF7E9D-BC83-03E9-731A-76E358F5EB84}"/>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F5F62B9A-E0EC-6FF7-9872-48F790E373F6}"/>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5">
            <a:extLst>
              <a:ext uri="{FF2B5EF4-FFF2-40B4-BE49-F238E27FC236}">
                <a16:creationId xmlns:a16="http://schemas.microsoft.com/office/drawing/2014/main" id="{E53A86C7-6492-367A-5120-AFE2EB3E8D38}"/>
              </a:ext>
            </a:extLst>
          </p:cNvPr>
          <p:cNvSpPr/>
          <p:nvPr/>
        </p:nvSpPr>
        <p:spPr>
          <a:xfrm>
            <a:off x="304800" y="348413"/>
            <a:ext cx="11378406" cy="4508927"/>
          </a:xfrm>
          <a:prstGeom prst="rect">
            <a:avLst/>
          </a:prstGeom>
        </p:spPr>
        <p:txBody>
          <a:bodyPr wrap="square">
            <a:spAutoFit/>
          </a:bodyPr>
          <a:lstStyle/>
          <a:p>
            <a:pPr algn="just"/>
            <a:r>
              <a:rPr lang="pt-BR" sz="1600" b="1" dirty="0">
                <a:highlight>
                  <a:srgbClr val="FFFFFF"/>
                </a:highlight>
              </a:rPr>
              <a:t>© </a:t>
            </a:r>
            <a:r>
              <a:rPr lang="pt-BR" sz="1600" b="1" dirty="0" err="1">
                <a:highlight>
                  <a:srgbClr val="FFFFFF"/>
                </a:highlight>
              </a:rPr>
              <a:t>CeDiHuS</a:t>
            </a:r>
            <a:r>
              <a:rPr lang="pt-BR" sz="1600" b="1" dirty="0">
                <a:highlight>
                  <a:srgbClr val="FFFFFF"/>
                </a:highlight>
              </a:rPr>
              <a:t> 2025</a:t>
            </a:r>
            <a:endParaRPr lang="pt-BR" sz="1600" dirty="0">
              <a:highlight>
                <a:srgbClr val="FFFFFF"/>
              </a:highlight>
            </a:endParaRPr>
          </a:p>
          <a:p>
            <a:pPr algn="just"/>
            <a:r>
              <a:rPr lang="pt-BR" sz="1600" dirty="0">
                <a:highlight>
                  <a:srgbClr val="FFFFFF"/>
                </a:highlight>
              </a:rPr>
              <a:t>Esta publicação é uma tradução, de acordo com a licença </a:t>
            </a:r>
            <a:r>
              <a:rPr lang="pt-BR" sz="1600" dirty="0" err="1">
                <a:highlight>
                  <a:srgbClr val="FFFFFF"/>
                </a:highlight>
              </a:rPr>
              <a:t>Creative</a:t>
            </a:r>
            <a:r>
              <a:rPr lang="pt-BR" sz="1600" dirty="0">
                <a:highlight>
                  <a:srgbClr val="FFFFFF"/>
                </a:highlight>
              </a:rPr>
              <a:t> Commons CC BY-NC-SA 3.0 IGO, do texto original da OMS escrito em inglês.</a:t>
            </a:r>
          </a:p>
          <a:p>
            <a:pPr algn="just"/>
            <a:r>
              <a:rPr lang="pt-BR" sz="1600" dirty="0">
                <a:highlight>
                  <a:srgbClr val="FFFFFF"/>
                </a:highlight>
              </a:rPr>
              <a:t> </a:t>
            </a:r>
          </a:p>
          <a:p>
            <a:pPr algn="just"/>
            <a:r>
              <a:rPr lang="pt-BR" sz="1600" dirty="0">
                <a:highlight>
                  <a:srgbClr val="FFFFFF"/>
                </a:highlight>
              </a:rPr>
              <a:t>Esta tradução não foi realizada pela OMS e, portanto, a organização não se responsabiliza pelo conteúdo ou pela precisão da tradução. A edição original em inglês, "</a:t>
            </a:r>
            <a:r>
              <a:rPr lang="en-US" sz="1600" dirty="0">
                <a:highlight>
                  <a:srgbClr val="FFFFFF"/>
                </a:highlight>
              </a:rPr>
              <a:t>Legal capacity and the right to decide. WHO </a:t>
            </a:r>
            <a:r>
              <a:rPr lang="en-US" sz="1600" dirty="0" err="1">
                <a:highlight>
                  <a:srgbClr val="FFFFFF"/>
                </a:highlight>
              </a:rPr>
              <a:t>QualityRights</a:t>
            </a:r>
            <a:r>
              <a:rPr lang="en-US" sz="1600" dirty="0">
                <a:highlight>
                  <a:srgbClr val="FFFFFF"/>
                </a:highlight>
              </a:rPr>
              <a:t> Core training: mental health and social services. Course slides</a:t>
            </a:r>
            <a:r>
              <a:rPr lang="pt-BR" sz="1600" dirty="0">
                <a:highlight>
                  <a:srgbClr val="FFFFFF"/>
                </a:highlight>
              </a:rPr>
              <a:t>. Geneva: World Health </a:t>
            </a:r>
            <a:r>
              <a:rPr lang="pt-BR" sz="1600" dirty="0" err="1">
                <a:highlight>
                  <a:srgbClr val="FFFFFF"/>
                </a:highlight>
              </a:rPr>
              <a:t>Organization</a:t>
            </a:r>
            <a:r>
              <a:rPr lang="pt-BR" sz="1600" dirty="0">
                <a:highlight>
                  <a:srgbClr val="FFFFFF"/>
                </a:highlight>
              </a:rPr>
              <a:t>; 2019", é o texto autêntico e vinculante.</a:t>
            </a:r>
          </a:p>
          <a:p>
            <a:pPr algn="just"/>
            <a:r>
              <a:rPr lang="pt-BR" sz="1600" dirty="0">
                <a:highlight>
                  <a:srgbClr val="FFFFFF"/>
                </a:highlight>
              </a:rPr>
              <a:t> </a:t>
            </a:r>
            <a:endParaRPr lang="pt-BR" sz="1600" b="1" dirty="0">
              <a:highlight>
                <a:srgbClr val="FFFFFF"/>
              </a:highlight>
            </a:endParaRPr>
          </a:p>
          <a:p>
            <a:pPr algn="just"/>
            <a:r>
              <a:rPr lang="pt-BR" sz="1600" b="1" dirty="0">
                <a:highlight>
                  <a:srgbClr val="FFFFFF"/>
                </a:highlight>
              </a:rPr>
              <a:t>Projeto Financiado</a:t>
            </a:r>
            <a:r>
              <a:rPr lang="pt-BR" sz="1600" dirty="0">
                <a:highlight>
                  <a:srgbClr val="FFFFFF"/>
                </a:highlight>
              </a:rPr>
              <a:t> pelo Conselho Nacional de Desenvolvimento Científico e Tecnológico (CNPq).</a:t>
            </a:r>
          </a:p>
          <a:p>
            <a:pPr algn="just"/>
            <a:endParaRPr lang="pt-BR" sz="500" b="1" dirty="0">
              <a:highlight>
                <a:srgbClr val="FFFFFF"/>
              </a:highlight>
            </a:endParaRPr>
          </a:p>
          <a:p>
            <a:pPr algn="just"/>
            <a:r>
              <a:rPr lang="pt-BR" sz="1600" b="1" dirty="0">
                <a:highlight>
                  <a:srgbClr val="FFFFFF"/>
                </a:highlight>
              </a:rPr>
              <a:t>Tradução, Adaptação Cultural e Edição: </a:t>
            </a:r>
            <a:endParaRPr lang="pt-BR" sz="1600" dirty="0">
              <a:highlight>
                <a:srgbClr val="FFFFFF"/>
              </a:highlight>
            </a:endParaRPr>
          </a:p>
          <a:p>
            <a:pPr algn="just"/>
            <a:r>
              <a:rPr lang="pt-BR" sz="1600" dirty="0">
                <a:highlight>
                  <a:srgbClr val="FFFFFF"/>
                </a:highlight>
              </a:rPr>
              <a:t>Emanuele </a:t>
            </a:r>
            <a:r>
              <a:rPr lang="pt-BR" sz="1600" dirty="0" err="1">
                <a:highlight>
                  <a:srgbClr val="FFFFFF"/>
                </a:highlight>
              </a:rPr>
              <a:t>Seicenti</a:t>
            </a:r>
            <a:r>
              <a:rPr lang="pt-BR" sz="1600" dirty="0">
                <a:highlight>
                  <a:srgbClr val="FFFFFF"/>
                </a:highlight>
              </a:rPr>
              <a:t> de Brito</a:t>
            </a:r>
          </a:p>
          <a:p>
            <a:pPr algn="just"/>
            <a:r>
              <a:rPr lang="pt-BR" sz="1600" dirty="0">
                <a:highlight>
                  <a:srgbClr val="FFFFFF"/>
                </a:highlight>
              </a:rPr>
              <a:t>Ana Beatriz Zanardo Mion </a:t>
            </a:r>
          </a:p>
          <a:p>
            <a:pPr algn="just"/>
            <a:r>
              <a:rPr lang="pt-BR" sz="1600" dirty="0">
                <a:highlight>
                  <a:srgbClr val="FFFFFF"/>
                </a:highlight>
              </a:rPr>
              <a:t>Carla Aparecida Arena Ventura (Coordenadora do Projeto)</a:t>
            </a:r>
          </a:p>
          <a:p>
            <a:pPr algn="just"/>
            <a:endParaRPr lang="pt-BR" sz="500" b="1" dirty="0">
              <a:highlight>
                <a:srgbClr val="FFFFFF"/>
              </a:highlight>
            </a:endParaRPr>
          </a:p>
          <a:p>
            <a:pPr algn="just"/>
            <a:r>
              <a:rPr lang="pt-BR" sz="1600" b="1" dirty="0"/>
              <a:t>Revisão e Diagramação: </a:t>
            </a:r>
          </a:p>
          <a:p>
            <a:pPr algn="just"/>
            <a:r>
              <a:rPr lang="pt-BR" sz="1600" dirty="0"/>
              <a:t>Márcia Palhares @cervus.doc Consultoria e Assessoria</a:t>
            </a:r>
          </a:p>
          <a:p>
            <a:pPr algn="just"/>
            <a:endParaRPr lang="pt-BR" sz="500" dirty="0"/>
          </a:p>
          <a:p>
            <a:pPr algn="just"/>
            <a:r>
              <a:rPr lang="pt-BR" sz="1600" b="1" dirty="0"/>
              <a:t>Primeira Edição:</a:t>
            </a:r>
          </a:p>
          <a:p>
            <a:pPr algn="just"/>
            <a:r>
              <a:rPr lang="pt-BR" sz="1600" dirty="0"/>
              <a:t>Agosto de 2025</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Imagem 7" descr="Logotipo&#10;&#10;O conteúdo gerado por IA pode estar incorreto.">
            <a:extLst>
              <a:ext uri="{FF2B5EF4-FFF2-40B4-BE49-F238E27FC236}">
                <a16:creationId xmlns:a16="http://schemas.microsoft.com/office/drawing/2014/main" id="{8B46E29D-F84C-04B2-3B71-7D021FD82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665" y="4324887"/>
            <a:ext cx="2616432" cy="1525235"/>
          </a:xfrm>
          <a:prstGeom prst="rect">
            <a:avLst/>
          </a:prstGeom>
        </p:spPr>
      </p:pic>
      <p:pic>
        <p:nvPicPr>
          <p:cNvPr id="9" name="Imagem 8" descr="Logotipo&#10;&#10;O conteúdo gerado por IA pode estar incorreto.">
            <a:extLst>
              <a:ext uri="{FF2B5EF4-FFF2-40B4-BE49-F238E27FC236}">
                <a16:creationId xmlns:a16="http://schemas.microsoft.com/office/drawing/2014/main" id="{E44985F9-B119-84BB-7673-81C5E36C5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828" y="4275123"/>
            <a:ext cx="1732287" cy="1574999"/>
          </a:xfrm>
          <a:prstGeom prst="rect">
            <a:avLst/>
          </a:prstGeom>
        </p:spPr>
      </p:pic>
      <p:sp>
        <p:nvSpPr>
          <p:cNvPr id="10" name="CaixaDeTexto 9">
            <a:extLst>
              <a:ext uri="{FF2B5EF4-FFF2-40B4-BE49-F238E27FC236}">
                <a16:creationId xmlns:a16="http://schemas.microsoft.com/office/drawing/2014/main" id="{67342B0F-953A-405B-8E08-143503C3C8D8}"/>
              </a:ext>
            </a:extLst>
          </p:cNvPr>
          <p:cNvSpPr txBox="1"/>
          <p:nvPr/>
        </p:nvSpPr>
        <p:spPr>
          <a:xfrm>
            <a:off x="400050" y="5944137"/>
            <a:ext cx="10823762" cy="338554"/>
          </a:xfrm>
          <a:prstGeom prst="rect">
            <a:avLst/>
          </a:prstGeom>
          <a:noFill/>
        </p:spPr>
        <p:txBody>
          <a:bodyPr wrap="square">
            <a:spAutoFit/>
          </a:bodyPr>
          <a:lstStyle/>
          <a:p>
            <a:pPr fontAlgn="base">
              <a:defRPr sz="1000">
                <a:latin typeface="Calibri" panose="020F0502020204030204" pitchFamily="34" charset="0"/>
                <a:cs typeface="Calibri" panose="020F0502020204030204" pitchFamily="34" charset="0"/>
              </a:defRPr>
            </a:pPr>
            <a:r>
              <a:rPr lang="pt-BR" sz="1600" dirty="0">
                <a:ea typeface="Times New Roman" panose="02020603050405020304" pitchFamily="18" charset="0"/>
              </a:rPr>
              <a:t>O guia do curso está disponível aqui. </a:t>
            </a:r>
            <a:r>
              <a:rPr lang="pt-BR" sz="1600" u="sng" dirty="0">
                <a:ea typeface="DengXian" panose="02010600030101010101" pitchFamily="2" charset="-122"/>
                <a:hlinkClick r:id="rId5">
                  <a:extLst>
                    <a:ext uri="{A12FA001-AC4F-418D-AE19-62706E023703}">
                      <ahyp:hlinkClr xmlns:ahyp="http://schemas.microsoft.com/office/drawing/2018/hyperlinkcolor" val="tx"/>
                    </a:ext>
                  </a:extLst>
                </a:hlinkClick>
              </a:rPr>
              <a:t>https://www.who.int/publications-detail/who-qualityrights-guidance-and-training-tools</a:t>
            </a:r>
            <a:r>
              <a:rPr lang="pt-BR" sz="1600" dirty="0"/>
              <a:t> </a:t>
            </a:r>
            <a:endParaRPr lang="pt-BR"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9024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20</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a:xfrm>
            <a:off x="507195" y="1272282"/>
            <a:ext cx="11174400" cy="360000"/>
          </a:xfrm>
        </p:spPr>
        <p:txBody>
          <a:bodyPr/>
          <a:lstStyle/>
          <a:p>
            <a:r>
              <a:rPr lang="pt" kern="0" spc="0" dirty="0"/>
              <a:t>Compreender a distinção entre </a:t>
            </a:r>
            <a:r>
              <a:rPr lang="pt-BR" kern="0" spc="0" dirty="0"/>
              <a:t>capacidade legal</a:t>
            </a:r>
            <a:r>
              <a:rPr lang="pt" kern="0" spc="0" dirty="0"/>
              <a:t> e capacidade mental (c)</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83" y="2116306"/>
            <a:ext cx="11174412" cy="3289412"/>
          </a:xfrm>
        </p:spPr>
        <p:txBody>
          <a:bodyPr/>
          <a:lstStyle/>
          <a:p>
            <a:pPr algn="just">
              <a:spcBef>
                <a:spcPts val="600"/>
              </a:spcBef>
              <a:spcAft>
                <a:spcPts val="0"/>
              </a:spcAft>
            </a:pPr>
            <a:r>
              <a:rPr lang="pt" sz="2000" dirty="0"/>
              <a:t>Ter “capacidade mental” é muitas </a:t>
            </a:r>
            <a:r>
              <a:rPr lang="pt-BR" sz="2000" dirty="0"/>
              <a:t>vezes considerado incorretamente como um status estável e permanente que as pessoas têm ou não têm</a:t>
            </a:r>
            <a:r>
              <a:rPr lang="pt" sz="2000" dirty="0"/>
              <a:t>.</a:t>
            </a:r>
          </a:p>
          <a:p>
            <a:pPr algn="just">
              <a:spcBef>
                <a:spcPts val="600"/>
              </a:spcBef>
              <a:spcAft>
                <a:spcPts val="0"/>
              </a:spcAft>
            </a:pPr>
            <a:r>
              <a:rPr lang="pt" sz="2000" dirty="0"/>
              <a:t>Mas a maneira como tomamos decisões varia em diferentes momentos de nossas vidas.</a:t>
            </a:r>
          </a:p>
          <a:p>
            <a:pPr lvl="2" algn="just">
              <a:spcBef>
                <a:spcPts val="600"/>
              </a:spcBef>
              <a:spcAft>
                <a:spcPts val="0"/>
              </a:spcAft>
            </a:pPr>
            <a:r>
              <a:rPr lang="pt" dirty="0"/>
              <a:t>Tomar decisões pode ser mais difícil às vezes (por exemplo, devido ao estresse, cansaço, problemas de saúde, etc.)</a:t>
            </a:r>
          </a:p>
          <a:p>
            <a:pPr lvl="2" algn="just">
              <a:spcBef>
                <a:spcPts val="600"/>
              </a:spcBef>
              <a:spcAft>
                <a:spcPts val="0"/>
              </a:spcAft>
            </a:pPr>
            <a:r>
              <a:rPr lang="pt" dirty="0"/>
              <a:t>Nossa capacidade de tomar decisões também pode melhorar com o tempo, à medida que aprendemos novas habilidades e temos novas experiências.</a:t>
            </a:r>
          </a:p>
          <a:p>
            <a:pPr algn="just">
              <a:spcBef>
                <a:spcPts val="600"/>
              </a:spcBef>
              <a:spcAft>
                <a:spcPts val="0"/>
              </a:spcAft>
            </a:pPr>
            <a:r>
              <a:rPr lang="pt" sz="2000" dirty="0"/>
              <a:t>É importante mudar estereótipos negativos e ideias equivocadas de que pessoas com deficiências psicossociais, intelectuais ou cognitivas não têm capacidade mental para tomar decisões.</a:t>
            </a:r>
          </a:p>
          <a:p>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9</a:t>
            </a:r>
          </a:p>
        </p:txBody>
      </p:sp>
    </p:spTree>
    <p:extLst>
      <p:ext uri="{BB962C8B-B14F-4D97-AF65-F5344CB8AC3E}">
        <p14:creationId xmlns:p14="http://schemas.microsoft.com/office/powerpoint/2010/main" val="125546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21</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a:xfrm>
            <a:off x="672458" y="1556897"/>
            <a:ext cx="11174400" cy="360000"/>
          </a:xfrm>
        </p:spPr>
        <p:txBody>
          <a:bodyPr/>
          <a:lstStyle/>
          <a:p>
            <a:r>
              <a:rPr lang="pt" kern="0" spc="0" dirty="0"/>
              <a:t>Compreender a distinção entre </a:t>
            </a:r>
            <a:r>
              <a:rPr lang="pt-BR" kern="0" spc="0" dirty="0"/>
              <a:t>capacidade legal</a:t>
            </a:r>
            <a:r>
              <a:rPr lang="pt" kern="0" spc="0" dirty="0"/>
              <a:t> e capacidade mental (d)</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8794" y="2492823"/>
            <a:ext cx="11174412" cy="2173306"/>
          </a:xfrm>
        </p:spPr>
        <p:txBody>
          <a:bodyPr/>
          <a:lstStyle/>
          <a:p>
            <a:pPr algn="just">
              <a:spcBef>
                <a:spcPts val="600"/>
              </a:spcBef>
              <a:spcAft>
                <a:spcPts val="0"/>
              </a:spcAft>
            </a:pPr>
            <a:r>
              <a:rPr lang="pt" sz="2000" dirty="0"/>
              <a:t>Tanto esses equívocos quanto a interpretação errônea do termo “capacidade mental” levaram à negação do direito à </a:t>
            </a:r>
            <a:r>
              <a:rPr lang="pt-BR" sz="2000" dirty="0"/>
              <a:t>capacidade legal</a:t>
            </a:r>
            <a:r>
              <a:rPr lang="pt" sz="2000" dirty="0"/>
              <a:t>.</a:t>
            </a:r>
          </a:p>
          <a:p>
            <a:pPr lvl="3" algn="just">
              <a:spcBef>
                <a:spcPts val="600"/>
              </a:spcBef>
              <a:spcAft>
                <a:spcPts val="0"/>
              </a:spcAft>
            </a:pPr>
            <a:r>
              <a:rPr lang="pt" dirty="0"/>
              <a:t>De acordo com o Artigo 12 da CDPD, o direito à </a:t>
            </a:r>
            <a:r>
              <a:rPr lang="pt-BR" dirty="0"/>
              <a:t>capacidade legal</a:t>
            </a:r>
            <a:r>
              <a:rPr lang="pt" dirty="0"/>
              <a:t> jamais pode ser retirado de uma pessoa. Todos têm direito à </a:t>
            </a:r>
            <a:r>
              <a:rPr lang="pt-BR" dirty="0"/>
              <a:t>capacidade legal</a:t>
            </a:r>
            <a:r>
              <a:rPr lang="pt" dirty="0"/>
              <a:t>, independentemente de suas capacidades decisórias. Uma deficiência psicossocial, intelectual ou cognitiva jamais pode justificar a negação do direito à </a:t>
            </a:r>
            <a:r>
              <a:rPr lang="pt-BR" dirty="0"/>
              <a:t>capacidade legal</a:t>
            </a:r>
            <a:r>
              <a:rPr lang="pt" dirty="0"/>
              <a:t> a alguém.</a:t>
            </a:r>
          </a:p>
          <a:p>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a:xfrm>
            <a:off x="507205" y="506412"/>
            <a:ext cx="11339653" cy="432000"/>
          </a:xfrm>
        </p:spPr>
        <p:txBody>
          <a:bodyPr/>
          <a:lstStyle/>
          <a:p>
            <a:pPr algn="ctr"/>
            <a:r>
              <a:rPr lang="pt" dirty="0"/>
              <a:t>Apresentação: O direito à </a:t>
            </a:r>
            <a:r>
              <a:rPr lang="pt-BR" dirty="0"/>
              <a:t>capacidade legal</a:t>
            </a:r>
            <a:r>
              <a:rPr lang="pt" dirty="0"/>
              <a:t> - 10</a:t>
            </a:r>
          </a:p>
        </p:txBody>
      </p:sp>
    </p:spTree>
    <p:extLst>
      <p:ext uri="{BB962C8B-B14F-4D97-AF65-F5344CB8AC3E}">
        <p14:creationId xmlns:p14="http://schemas.microsoft.com/office/powerpoint/2010/main" val="34674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22</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a:xfrm>
            <a:off x="628231" y="1480035"/>
            <a:ext cx="11174400" cy="360000"/>
          </a:xfrm>
        </p:spPr>
        <p:txBody>
          <a:bodyPr/>
          <a:lstStyle/>
          <a:p>
            <a:r>
              <a:rPr lang="pt" kern="0" spc="0" dirty="0"/>
              <a:t>Tomada de decisão formal e informal (a)</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a:xfrm>
            <a:off x="508794" y="2486611"/>
            <a:ext cx="11174412" cy="2670847"/>
          </a:xfrm>
        </p:spPr>
        <p:txBody>
          <a:bodyPr/>
          <a:lstStyle/>
          <a:p>
            <a:pPr algn="just">
              <a:spcBef>
                <a:spcPts val="600"/>
              </a:spcBef>
              <a:spcAft>
                <a:spcPts val="0"/>
              </a:spcAft>
            </a:pPr>
            <a:r>
              <a:rPr lang="pt" sz="2000" dirty="0">
                <a:ea typeface="Times New Roman" panose="02020603050405020304" pitchFamily="18" charset="0"/>
              </a:rPr>
              <a:t>O direito à </a:t>
            </a:r>
            <a:r>
              <a:rPr lang="pt-BR" sz="2000" dirty="0">
                <a:ea typeface="Times New Roman" panose="02020603050405020304" pitchFamily="18" charset="0"/>
              </a:rPr>
              <a:t>capacidade legal</a:t>
            </a:r>
            <a:r>
              <a:rPr lang="pt" sz="2000" dirty="0">
                <a:ea typeface="Times New Roman" panose="02020603050405020304" pitchFamily="18" charset="0"/>
              </a:rPr>
              <a:t> abrange </a:t>
            </a:r>
            <a:r>
              <a:rPr lang="pt" sz="2000" b="1" u="sng" dirty="0">
                <a:ea typeface="Times New Roman" panose="02020603050405020304" pitchFamily="18" charset="0"/>
              </a:rPr>
              <a:t>todas as áreas da vida </a:t>
            </a:r>
            <a:r>
              <a:rPr lang="pt" sz="2000" dirty="0">
                <a:ea typeface="Times New Roman" panose="02020603050405020304" pitchFamily="18" charset="0"/>
              </a:rPr>
              <a:t>. Quando as pessoas são privadas do direito de tomar decisões, elas são, na verdade, privadas de um direito crítico e fundamental de viver suas vidas como desejam.</a:t>
            </a:r>
            <a:endParaRPr lang="en-CH" sz="2000" dirty="0"/>
          </a:p>
          <a:p>
            <a:pPr algn="just">
              <a:spcBef>
                <a:spcPts val="600"/>
              </a:spcBef>
              <a:spcAft>
                <a:spcPts val="0"/>
              </a:spcAft>
            </a:pPr>
            <a:r>
              <a:rPr lang="pt" sz="2000" dirty="0">
                <a:ea typeface="Times New Roman" panose="02020603050405020304" pitchFamily="18" charset="0"/>
              </a:rPr>
              <a:t>O Artigo 12 afirma claramente que todas as pessoas, incluindo pessoas com deficiência, devem ter o direito de tomar decisões por si mesmas, de ter essas decisões respeitadas pelos outros e de ter essas decisões reconhecidas como válidas perante a lei.</a:t>
            </a:r>
            <a:endParaRPr lang="en-CH" sz="2000" dirty="0"/>
          </a:p>
          <a:p>
            <a:pPr marL="0" indent="0">
              <a:buNone/>
            </a:pPr>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a:xfrm>
            <a:off x="507205" y="506412"/>
            <a:ext cx="11174399" cy="432000"/>
          </a:xfrm>
        </p:spPr>
        <p:txBody>
          <a:bodyPr/>
          <a:lstStyle/>
          <a:p>
            <a:pPr algn="ctr"/>
            <a:r>
              <a:rPr lang="pt" dirty="0"/>
              <a:t>Apresentação: O direito à </a:t>
            </a:r>
            <a:r>
              <a:rPr lang="pt-BR" dirty="0"/>
              <a:t>capacidade legal</a:t>
            </a:r>
            <a:r>
              <a:rPr lang="pt" dirty="0"/>
              <a:t> - 11</a:t>
            </a:r>
          </a:p>
        </p:txBody>
      </p:sp>
    </p:spTree>
    <p:extLst>
      <p:ext uri="{BB962C8B-B14F-4D97-AF65-F5344CB8AC3E}">
        <p14:creationId xmlns:p14="http://schemas.microsoft.com/office/powerpoint/2010/main" val="348504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23</a:t>
            </a:fld>
            <a:endParaRPr lang="en-US"/>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a:xfrm>
            <a:off x="507183" y="2667635"/>
            <a:ext cx="11174412" cy="2052283"/>
          </a:xfrm>
        </p:spPr>
        <p:txBody>
          <a:bodyPr/>
          <a:lstStyle/>
          <a:p>
            <a:pPr algn="just">
              <a:spcBef>
                <a:spcPts val="600"/>
              </a:spcBef>
              <a:spcAft>
                <a:spcPts val="0"/>
              </a:spcAft>
            </a:pPr>
            <a:r>
              <a:rPr lang="pt" sz="2000" dirty="0">
                <a:ea typeface="Times New Roman" panose="02020603050405020304" pitchFamily="18" charset="0"/>
              </a:rPr>
              <a:t>Decisões </a:t>
            </a:r>
            <a:r>
              <a:rPr lang="pt" sz="2000" b="1" u="sng" dirty="0">
                <a:ea typeface="Times New Roman" panose="02020603050405020304" pitchFamily="18" charset="0"/>
              </a:rPr>
              <a:t>formais para </a:t>
            </a:r>
            <a:r>
              <a:rPr lang="pt" sz="2000" dirty="0"/>
              <a:t>pessoas com deficiências psicossociais, intelectuais ou cognitivas </a:t>
            </a:r>
            <a:r>
              <a:rPr lang="pt" sz="2000" dirty="0">
                <a:ea typeface="Times New Roman" panose="02020603050405020304" pitchFamily="18" charset="0"/>
              </a:rPr>
              <a:t>são frequentemente tomadas por tutores nomeados pelo tribunal, profissionais de saúde e famílias.</a:t>
            </a:r>
          </a:p>
          <a:p>
            <a:pPr algn="just">
              <a:spcBef>
                <a:spcPts val="600"/>
              </a:spcBef>
              <a:spcAft>
                <a:spcPts val="0"/>
              </a:spcAft>
            </a:pPr>
            <a:r>
              <a:rPr lang="pt" sz="2000" dirty="0">
                <a:ea typeface="Times New Roman" panose="02020603050405020304" pitchFamily="18" charset="0"/>
              </a:rPr>
              <a:t>No caso da tomada de decisão </a:t>
            </a:r>
            <a:r>
              <a:rPr lang="pt-BR" sz="2000" b="1" u="sng" dirty="0">
                <a:ea typeface="Times New Roman" panose="02020603050405020304" pitchFamily="18" charset="0"/>
              </a:rPr>
              <a:t>informal, muitas das decisões do dia a dia</a:t>
            </a:r>
            <a:r>
              <a:rPr lang="pt" sz="2000" dirty="0">
                <a:ea typeface="Times New Roman" panose="02020603050405020304" pitchFamily="18" charset="0"/>
              </a:rPr>
              <a:t> em todos os aspetos da vida são retiradas das mãos de pessoas </a:t>
            </a:r>
            <a:r>
              <a:rPr lang="pt" sz="2000" dirty="0"/>
              <a:t>com deficiências psicossociais, intelectuais ou cognitivas.</a:t>
            </a:r>
            <a:r>
              <a:rPr lang="pt" sz="2000" dirty="0">
                <a:ea typeface="Times New Roman" panose="02020603050405020304" pitchFamily="18" charset="0"/>
              </a:rPr>
              <a:t> </a:t>
            </a:r>
            <a:r>
              <a:rPr lang="pt-BR" sz="2000" dirty="0">
                <a:ea typeface="Times New Roman" panose="02020603050405020304" pitchFamily="18" charset="0"/>
              </a:rPr>
              <a:t>E,</a:t>
            </a:r>
            <a:r>
              <a:rPr lang="pt" sz="2000" dirty="0">
                <a:ea typeface="Times New Roman" panose="02020603050405020304" pitchFamily="18" charset="0"/>
              </a:rPr>
              <a:t> em vez disso, são feitas por outros, especialmente famílias e cuidadores.</a:t>
            </a:r>
            <a:endParaRPr lang="en-CH" sz="2000" dirty="0"/>
          </a:p>
          <a:p>
            <a:endParaRPr lang="en-US" dirty="0"/>
          </a:p>
        </p:txBody>
      </p:sp>
      <p:sp>
        <p:nvSpPr>
          <p:cNvPr id="6" name="Text Placeholder 2">
            <a:extLst>
              <a:ext uri="{FF2B5EF4-FFF2-40B4-BE49-F238E27FC236}">
                <a16:creationId xmlns:a16="http://schemas.microsoft.com/office/drawing/2014/main" id="{9F50D083-E747-304D-BD56-01AA2D0952C5}"/>
              </a:ext>
            </a:extLst>
          </p:cNvPr>
          <p:cNvSpPr>
            <a:spLocks noGrp="1"/>
          </p:cNvSpPr>
          <p:nvPr>
            <p:ph type="body" sz="quarter" idx="13"/>
          </p:nvPr>
        </p:nvSpPr>
        <p:spPr>
          <a:xfrm>
            <a:off x="628230" y="1443023"/>
            <a:ext cx="11174400" cy="360000"/>
          </a:xfrm>
        </p:spPr>
        <p:txBody>
          <a:bodyPr/>
          <a:lstStyle/>
          <a:p>
            <a:r>
              <a:rPr lang="pt" kern="0" spc="0" dirty="0"/>
              <a:t>Tomada de decisão formal e informal (b)</a:t>
            </a:r>
          </a:p>
        </p:txBody>
      </p:sp>
      <p:sp>
        <p:nvSpPr>
          <p:cNvPr id="7" name="Title 4">
            <a:extLst>
              <a:ext uri="{FF2B5EF4-FFF2-40B4-BE49-F238E27FC236}">
                <a16:creationId xmlns:a16="http://schemas.microsoft.com/office/drawing/2014/main" id="{2D63423D-5D9D-1B40-9779-EBAACFAA61F8}"/>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- 12</a:t>
            </a:r>
          </a:p>
        </p:txBody>
      </p:sp>
    </p:spTree>
    <p:extLst>
      <p:ext uri="{BB962C8B-B14F-4D97-AF65-F5344CB8AC3E}">
        <p14:creationId xmlns:p14="http://schemas.microsoft.com/office/powerpoint/2010/main" val="89657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24</a:t>
            </a:fld>
            <a:endParaRPr lang="en-US"/>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endParaRPr lang="en-US" sz="2500" b="1" i="1" dirty="0"/>
          </a:p>
          <a:p>
            <a:pPr marL="0" indent="0" algn="ctr">
              <a:buNone/>
            </a:pPr>
            <a:r>
              <a:rPr lang="pt" sz="2500" b="1" i="1" dirty="0"/>
              <a:t>Onde ocorre a negação do direito à </a:t>
            </a:r>
            <a:r>
              <a:rPr lang="pt-BR" sz="2500" b="1" i="1" dirty="0"/>
              <a:t>capacidade legal</a:t>
            </a:r>
            <a:r>
              <a:rPr lang="pt" sz="2500" b="1" i="1" dirty="0"/>
              <a:t>?</a:t>
            </a:r>
          </a:p>
        </p:txBody>
      </p:sp>
      <p:sp>
        <p:nvSpPr>
          <p:cNvPr id="6" name="Text Placeholder 2">
            <a:extLst>
              <a:ext uri="{FF2B5EF4-FFF2-40B4-BE49-F238E27FC236}">
                <a16:creationId xmlns:a16="http://schemas.microsoft.com/office/drawing/2014/main" id="{AEEF1F84-E426-FD45-9394-5F182DD210A9}"/>
              </a:ext>
            </a:extLst>
          </p:cNvPr>
          <p:cNvSpPr>
            <a:spLocks noGrp="1"/>
          </p:cNvSpPr>
          <p:nvPr>
            <p:ph type="body" sz="quarter" idx="13"/>
          </p:nvPr>
        </p:nvSpPr>
        <p:spPr>
          <a:xfrm>
            <a:off x="507206" y="1511188"/>
            <a:ext cx="11174400" cy="360000"/>
          </a:xfrm>
        </p:spPr>
        <p:txBody>
          <a:bodyPr/>
          <a:lstStyle/>
          <a:p>
            <a:r>
              <a:rPr lang="pt-BR" kern="0" spc="0" dirty="0"/>
              <a:t>Configurações em que o direito à capacidade legal é negado </a:t>
            </a:r>
            <a:r>
              <a:rPr lang="pt" kern="0" spc="0" dirty="0"/>
              <a:t>(a)</a:t>
            </a:r>
          </a:p>
        </p:txBody>
      </p:sp>
      <p:sp>
        <p:nvSpPr>
          <p:cNvPr id="7" name="Title 4">
            <a:extLst>
              <a:ext uri="{FF2B5EF4-FFF2-40B4-BE49-F238E27FC236}">
                <a16:creationId xmlns:a16="http://schemas.microsoft.com/office/drawing/2014/main" id="{05A054DE-2326-8443-9A2A-813B213D8FE7}"/>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- 13</a:t>
            </a:r>
          </a:p>
        </p:txBody>
      </p:sp>
    </p:spTree>
    <p:extLst>
      <p:ext uri="{BB962C8B-B14F-4D97-AF65-F5344CB8AC3E}">
        <p14:creationId xmlns:p14="http://schemas.microsoft.com/office/powerpoint/2010/main" val="1455559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25</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a:xfrm>
            <a:off x="507195" y="1312768"/>
            <a:ext cx="11174400" cy="360000"/>
          </a:xfrm>
        </p:spPr>
        <p:txBody>
          <a:bodyPr/>
          <a:lstStyle/>
          <a:p>
            <a:r>
              <a:rPr lang="pt-BR" kern="0" spc="0" dirty="0"/>
              <a:t>Configurações em que o direito à capacidade legal é negado </a:t>
            </a:r>
            <a:r>
              <a:rPr lang="pt" kern="0" spc="0" dirty="0"/>
              <a:t>(b)</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a:xfrm>
            <a:off x="507183" y="2365588"/>
            <a:ext cx="11174412" cy="2428800"/>
          </a:xfrm>
        </p:spPr>
        <p:txBody>
          <a:bodyPr/>
          <a:lstStyle/>
          <a:p>
            <a:pPr algn="just">
              <a:spcBef>
                <a:spcPts val="600"/>
              </a:spcBef>
              <a:spcAft>
                <a:spcPts val="0"/>
              </a:spcAft>
            </a:pPr>
            <a:r>
              <a:rPr lang="pt" sz="2000" dirty="0"/>
              <a:t>A negação do direito à </a:t>
            </a:r>
            <a:r>
              <a:rPr lang="pt-BR" sz="2000" dirty="0"/>
              <a:t>capacidade legal</a:t>
            </a:r>
            <a:r>
              <a:rPr lang="pt" sz="2000" dirty="0"/>
              <a:t> acontece:</a:t>
            </a:r>
          </a:p>
          <a:p>
            <a:pPr lvl="2" algn="just">
              <a:spcBef>
                <a:spcPts val="600"/>
              </a:spcBef>
              <a:spcAft>
                <a:spcPts val="0"/>
              </a:spcAft>
            </a:pPr>
            <a:r>
              <a:rPr lang="pt" dirty="0"/>
              <a:t>nas comunidades;</a:t>
            </a:r>
          </a:p>
          <a:p>
            <a:pPr lvl="2" algn="just">
              <a:spcBef>
                <a:spcPts val="600"/>
              </a:spcBef>
              <a:spcAft>
                <a:spcPts val="0"/>
              </a:spcAft>
            </a:pPr>
            <a:r>
              <a:rPr lang="pt" dirty="0"/>
              <a:t>em casa;</a:t>
            </a:r>
          </a:p>
          <a:p>
            <a:pPr lvl="2" algn="just">
              <a:spcBef>
                <a:spcPts val="600"/>
              </a:spcBef>
              <a:spcAft>
                <a:spcPts val="0"/>
              </a:spcAft>
            </a:pPr>
            <a:r>
              <a:rPr lang="pt" dirty="0"/>
              <a:t>em saúde mental e serviços sociais (tanto para pacientes internados quanto ambulatoriais);</a:t>
            </a:r>
          </a:p>
          <a:p>
            <a:pPr lvl="2" algn="just">
              <a:spcBef>
                <a:spcPts val="600"/>
              </a:spcBef>
              <a:spcAft>
                <a:spcPts val="0"/>
              </a:spcAft>
            </a:pPr>
            <a:r>
              <a:rPr lang="pt" dirty="0"/>
              <a:t>em locais onde as pessoas estão detidas.</a:t>
            </a:r>
          </a:p>
          <a:p>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a:xfrm>
            <a:off x="507206" y="506412"/>
            <a:ext cx="11299312" cy="432000"/>
          </a:xfrm>
        </p:spPr>
        <p:txBody>
          <a:bodyPr/>
          <a:lstStyle/>
          <a:p>
            <a:pPr algn="ctr"/>
            <a:r>
              <a:rPr lang="pt" dirty="0"/>
              <a:t>Apresentação: O direito à </a:t>
            </a:r>
            <a:r>
              <a:rPr lang="pt-BR" dirty="0"/>
              <a:t>capacidade legal</a:t>
            </a:r>
            <a:r>
              <a:rPr lang="pt" dirty="0"/>
              <a:t> - 14</a:t>
            </a:r>
          </a:p>
        </p:txBody>
      </p:sp>
    </p:spTree>
    <p:extLst>
      <p:ext uri="{BB962C8B-B14F-4D97-AF65-F5344CB8AC3E}">
        <p14:creationId xmlns:p14="http://schemas.microsoft.com/office/powerpoint/2010/main" val="82793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26</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a:xfrm>
            <a:off x="605224" y="1538293"/>
            <a:ext cx="11174400" cy="360000"/>
          </a:xfrm>
        </p:spPr>
        <p:txBody>
          <a:bodyPr/>
          <a:lstStyle/>
          <a:p>
            <a:r>
              <a:rPr lang="pt-BR" kern="0" spc="0" dirty="0"/>
              <a:t>Configurações em que o direito à capacidade legal é negado </a:t>
            </a:r>
            <a:r>
              <a:rPr lang="pt" kern="0" spc="0" dirty="0"/>
              <a:t>(c)</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a:xfrm>
            <a:off x="508794" y="2707976"/>
            <a:ext cx="11174412" cy="2065730"/>
          </a:xfrm>
        </p:spPr>
        <p:txBody>
          <a:bodyPr/>
          <a:lstStyle/>
          <a:p>
            <a:pPr algn="just">
              <a:spcBef>
                <a:spcPts val="600"/>
              </a:spcBef>
              <a:spcAft>
                <a:spcPts val="0"/>
              </a:spcAft>
            </a:pPr>
            <a:r>
              <a:rPr lang="pt-BR" sz="2000" b="1" dirty="0"/>
              <a:t>Em casa , </a:t>
            </a:r>
            <a:r>
              <a:rPr lang="pt-BR" sz="2000" dirty="0"/>
              <a:t>as pessoas, em alguns casos, têm o direito de tomar decisões sobre suas próprias vidas e atividades diárias negado.</a:t>
            </a:r>
          </a:p>
          <a:p>
            <a:pPr algn="just">
              <a:spcBef>
                <a:spcPts val="600"/>
              </a:spcBef>
              <a:spcAft>
                <a:spcPts val="0"/>
              </a:spcAft>
            </a:pPr>
            <a:r>
              <a:rPr lang="pt-BR" sz="2000" dirty="0"/>
              <a:t>Os membros da família podem tomar todas essas decisões por elas; isso geralmente é feito com boas intenções e com o desejo de (super)proteger seus parentes de possíveis danos.</a:t>
            </a:r>
          </a:p>
          <a:p>
            <a:pPr algn="just">
              <a:spcBef>
                <a:spcPts val="600"/>
              </a:spcBef>
              <a:spcAft>
                <a:spcPts val="0"/>
              </a:spcAft>
            </a:pPr>
            <a:r>
              <a:rPr lang="pt-BR" sz="2000" dirty="0"/>
              <a:t>As famílias muitas vezes temem que seu parente falhe, seja abusado, se machuque ou seja aproveitado.</a:t>
            </a:r>
          </a:p>
          <a:p>
            <a:pPr algn="just"/>
            <a:endParaRPr lang="pt-BR" b="1" dirty="0"/>
          </a:p>
          <a:p>
            <a:pPr marL="0" indent="0">
              <a:buNone/>
            </a:pPr>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a:xfrm>
            <a:off x="507206" y="506412"/>
            <a:ext cx="11272418" cy="432000"/>
          </a:xfrm>
        </p:spPr>
        <p:txBody>
          <a:bodyPr/>
          <a:lstStyle/>
          <a:p>
            <a:pPr algn="ctr"/>
            <a:r>
              <a:rPr lang="pt" dirty="0"/>
              <a:t>Apresentação: O direito à </a:t>
            </a:r>
            <a:r>
              <a:rPr lang="pt-BR" dirty="0"/>
              <a:t>capacidade legal</a:t>
            </a:r>
            <a:r>
              <a:rPr lang="pt" dirty="0"/>
              <a:t> - 15</a:t>
            </a:r>
          </a:p>
        </p:txBody>
      </p:sp>
    </p:spTree>
    <p:extLst>
      <p:ext uri="{BB962C8B-B14F-4D97-AF65-F5344CB8AC3E}">
        <p14:creationId xmlns:p14="http://schemas.microsoft.com/office/powerpoint/2010/main" val="218860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27</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a:xfrm>
            <a:off x="645564" y="1421526"/>
            <a:ext cx="11174400" cy="360000"/>
          </a:xfrm>
        </p:spPr>
        <p:txBody>
          <a:bodyPr/>
          <a:lstStyle/>
          <a:p>
            <a:r>
              <a:rPr lang="pt-BR" kern="0" spc="0" dirty="0"/>
              <a:t>Configurações em que o direito à capacidade legal é negado </a:t>
            </a:r>
            <a:r>
              <a:rPr lang="pt" kern="0" spc="0" dirty="0"/>
              <a:t>(d)</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a:xfrm>
            <a:off x="508794" y="2223882"/>
            <a:ext cx="11174412" cy="3518012"/>
          </a:xfrm>
        </p:spPr>
        <p:txBody>
          <a:bodyPr/>
          <a:lstStyle/>
          <a:p>
            <a:pPr algn="just">
              <a:spcBef>
                <a:spcPts val="600"/>
              </a:spcBef>
              <a:spcAft>
                <a:spcPts val="0"/>
              </a:spcAft>
            </a:pPr>
            <a:r>
              <a:rPr lang="pt-BR" sz="2000" dirty="0"/>
              <a:t>Essa negação da capacidade legal também ocorre com muita frequência </a:t>
            </a:r>
            <a:r>
              <a:rPr lang="pt-BR" sz="2000" b="1" dirty="0"/>
              <a:t>nos serviços de saúde mental e nos serviços sociais</a:t>
            </a:r>
            <a:r>
              <a:rPr lang="pt-BR" sz="2000" dirty="0"/>
              <a:t>. Em alguns serviços, o direito à capacidade legal parece ser sistematicamente violado </a:t>
            </a:r>
          </a:p>
          <a:p>
            <a:pPr lvl="2" algn="just">
              <a:spcBef>
                <a:spcPts val="600"/>
              </a:spcBef>
              <a:spcAft>
                <a:spcPts val="0"/>
              </a:spcAft>
            </a:pPr>
            <a:r>
              <a:rPr lang="pt-BR" dirty="0"/>
              <a:t>A internação e o tratamento involuntário nos serviços de saúde mental e social negam às pessoas o direito de exercer o consentimento livre e informado para os cuidados de saúde e, portanto, negam seu direito à capacidade legal. </a:t>
            </a:r>
          </a:p>
          <a:p>
            <a:pPr lvl="2" algn="just">
              <a:spcBef>
                <a:spcPts val="600"/>
              </a:spcBef>
              <a:spcAft>
                <a:spcPts val="0"/>
              </a:spcAft>
            </a:pPr>
            <a:r>
              <a:rPr lang="pt-BR" dirty="0"/>
              <a:t>Em muitos casos, a capacidade legal também é negada às pessoas que não são internadas e tratadas involuntariamente porque, mesmo nesses casos, os funcionários assumem que a pessoa não pode tomar decisões e que os funcionários estão em melhor posição para decidir. </a:t>
            </a:r>
          </a:p>
          <a:p>
            <a:pPr lvl="2" algn="just">
              <a:spcBef>
                <a:spcPts val="600"/>
              </a:spcBef>
              <a:spcAft>
                <a:spcPts val="0"/>
              </a:spcAft>
            </a:pPr>
            <a:r>
              <a:rPr lang="pt-BR" dirty="0"/>
              <a:t>Além disso, a simples ameaça de internação e tratamento involuntários pode resultar na aceitação de práticas indesejadas por algumas pessoas.</a:t>
            </a:r>
          </a:p>
          <a:p>
            <a:pPr lvl="2" algn="just"/>
            <a:endParaRPr lang="pt" sz="2200" dirty="0"/>
          </a:p>
          <a:p>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a:xfrm>
            <a:off x="507205" y="506412"/>
            <a:ext cx="11312759" cy="432000"/>
          </a:xfrm>
        </p:spPr>
        <p:txBody>
          <a:bodyPr/>
          <a:lstStyle/>
          <a:p>
            <a:pPr algn="ctr"/>
            <a:r>
              <a:rPr lang="pt" dirty="0"/>
              <a:t>Apresentação: O direito à </a:t>
            </a:r>
            <a:r>
              <a:rPr lang="pt-BR" dirty="0"/>
              <a:t>capacidade legal</a:t>
            </a:r>
            <a:r>
              <a:rPr lang="pt" dirty="0"/>
              <a:t> - 16</a:t>
            </a:r>
          </a:p>
        </p:txBody>
      </p:sp>
    </p:spTree>
    <p:extLst>
      <p:ext uri="{BB962C8B-B14F-4D97-AF65-F5344CB8AC3E}">
        <p14:creationId xmlns:p14="http://schemas.microsoft.com/office/powerpoint/2010/main" val="209369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28</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a:xfrm>
            <a:off x="507206" y="1470688"/>
            <a:ext cx="11174400" cy="360000"/>
          </a:xfrm>
        </p:spPr>
        <p:txBody>
          <a:bodyPr/>
          <a:lstStyle/>
          <a:p>
            <a:r>
              <a:rPr lang="pt-BR" kern="0" spc="0" dirty="0"/>
              <a:t>Configurações em que o direito à capacidade legal é negado </a:t>
            </a:r>
            <a:r>
              <a:rPr lang="pt" kern="0" spc="0" dirty="0"/>
              <a:t>(e)</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a:xfrm>
            <a:off x="508794" y="2488570"/>
            <a:ext cx="11174412" cy="2818765"/>
          </a:xfrm>
        </p:spPr>
        <p:txBody>
          <a:bodyPr/>
          <a:lstStyle/>
          <a:p>
            <a:pPr algn="just"/>
            <a:r>
              <a:rPr lang="pt" sz="2000" dirty="0"/>
              <a:t>Tais práticas nos serviços podem refletir estereótipos negativos comuns e visões discriminatórias.</a:t>
            </a:r>
          </a:p>
          <a:p>
            <a:pPr algn="just"/>
            <a:r>
              <a:rPr lang="pt" sz="2000" dirty="0"/>
              <a:t>Suposições sobre a capacidade de tomada de decisão das pessoas são frequentemente feitas porque os funcionários acham mais fácil e rápido tomar essas decisões por si próprios.</a:t>
            </a:r>
          </a:p>
          <a:p>
            <a:pPr algn="just"/>
            <a:r>
              <a:rPr lang="pt" sz="2000" dirty="0"/>
              <a:t>O resultado é que o poder de tomada de decisão é retirado das pessoas e há uma incapacidade generalizada de conversar e ouvi-las.</a:t>
            </a:r>
          </a:p>
          <a:p>
            <a:pPr algn="just"/>
            <a:r>
              <a:rPr lang="pt" sz="2000" dirty="0"/>
              <a:t>Pessoas com deficiências psicossociais, intelectuais e cognitivas também enfrentam a negação de seu direito à </a:t>
            </a:r>
            <a:r>
              <a:rPr lang="pt-BR" sz="2000" dirty="0"/>
              <a:t>capacidade legal</a:t>
            </a:r>
            <a:r>
              <a:rPr lang="pt" sz="2000" dirty="0"/>
              <a:t> diariamente </a:t>
            </a:r>
            <a:r>
              <a:rPr lang="pt" sz="2000" b="1" dirty="0"/>
              <a:t>em suas próprias comunidades.</a:t>
            </a:r>
          </a:p>
          <a:p>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- 17</a:t>
            </a:r>
          </a:p>
        </p:txBody>
      </p:sp>
    </p:spTree>
    <p:extLst>
      <p:ext uri="{BB962C8B-B14F-4D97-AF65-F5344CB8AC3E}">
        <p14:creationId xmlns:p14="http://schemas.microsoft.com/office/powerpoint/2010/main" val="304501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29</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a:xfrm>
            <a:off x="508806" y="1694000"/>
            <a:ext cx="11174400" cy="360000"/>
          </a:xfrm>
        </p:spPr>
        <p:txBody>
          <a:bodyPr/>
          <a:lstStyle/>
          <a:p>
            <a:r>
              <a:rPr lang="pt" kern="0" spc="0" dirty="0"/>
              <a:t>Gênero e </a:t>
            </a:r>
            <a:r>
              <a:rPr lang="pt-BR" kern="0" spc="0" dirty="0"/>
              <a:t>capacidade legal</a:t>
            </a:r>
            <a:r>
              <a:rPr lang="pt" kern="0" spc="0" dirty="0"/>
              <a:t> (a)</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a:xfrm>
            <a:off x="508794" y="2809588"/>
            <a:ext cx="11174412" cy="1514400"/>
          </a:xfrm>
        </p:spPr>
        <p:txBody>
          <a:bodyPr/>
          <a:lstStyle/>
          <a:p>
            <a:pPr algn="just"/>
            <a:r>
              <a:rPr lang="pt" sz="2000" dirty="0"/>
              <a:t>Mulheres com deficiência podem enfrentar ainda mais negação de seu direito à </a:t>
            </a:r>
            <a:r>
              <a:rPr lang="pt-BR" sz="2000" dirty="0"/>
              <a:t>capacidade legal</a:t>
            </a:r>
            <a:r>
              <a:rPr lang="pt" sz="2000" dirty="0"/>
              <a:t> como resultado de discriminação múltipla.</a:t>
            </a:r>
          </a:p>
          <a:p>
            <a:pPr algn="just"/>
            <a:r>
              <a:rPr lang="pt" sz="2000" dirty="0"/>
              <a:t>Seus direitos de manter o controle sobre sua saúde reprodutiva, inclusive com base no consentimento livre e informado, são frequentemente violados por sistemas patriarcais de tomada de decisão substitutiva.</a:t>
            </a:r>
          </a:p>
          <a:p>
            <a:pPr marL="0" indent="0">
              <a:buNone/>
            </a:pPr>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a:xfrm>
            <a:off x="507206" y="506412"/>
            <a:ext cx="11174400" cy="432000"/>
          </a:xfrm>
        </p:spPr>
        <p:txBody>
          <a:bodyPr/>
          <a:lstStyle/>
          <a:p>
            <a:pPr algn="ctr"/>
            <a:r>
              <a:rPr lang="pt" dirty="0"/>
              <a:t>Apresentação: O direito à </a:t>
            </a:r>
            <a:r>
              <a:rPr lang="pt-BR" dirty="0"/>
              <a:t>capacidade legal</a:t>
            </a:r>
            <a:r>
              <a:rPr lang="pt" dirty="0"/>
              <a:t> - 18</a:t>
            </a:r>
          </a:p>
        </p:txBody>
      </p:sp>
    </p:spTree>
    <p:extLst>
      <p:ext uri="{BB962C8B-B14F-4D97-AF65-F5344CB8AC3E}">
        <p14:creationId xmlns:p14="http://schemas.microsoft.com/office/powerpoint/2010/main" val="355193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36DAD-A53A-0C4F-AEC0-70555ADAD543}"/>
              </a:ext>
            </a:extLst>
          </p:cNvPr>
          <p:cNvSpPr>
            <a:spLocks noGrp="1"/>
          </p:cNvSpPr>
          <p:nvPr>
            <p:ph type="sldNum" sz="quarter" idx="12"/>
          </p:nvPr>
        </p:nvSpPr>
        <p:spPr/>
        <p:txBody>
          <a:bodyPr/>
          <a:lstStyle/>
          <a:p>
            <a:fld id="{04260D4A-DEC1-45DD-8AB2-A3349BAAA59E}" type="slidenum">
              <a:rPr lang="en-US" smtClean="0"/>
              <a:pPr/>
              <a:t>3</a:t>
            </a:fld>
            <a:endParaRPr lang="en-US"/>
          </a:p>
        </p:txBody>
      </p:sp>
      <p:sp>
        <p:nvSpPr>
          <p:cNvPr id="18" name="Text Placeholder 2">
            <a:extLst>
              <a:ext uri="{FF2B5EF4-FFF2-40B4-BE49-F238E27FC236}">
                <a16:creationId xmlns:a16="http://schemas.microsoft.com/office/drawing/2014/main" id="{1C4B7EF9-767F-5FB3-6F36-03DDE6496245}"/>
              </a:ext>
            </a:extLst>
          </p:cNvPr>
          <p:cNvSpPr>
            <a:spLocks noGrp="1"/>
          </p:cNvSpPr>
          <p:nvPr>
            <p:ph type="body" sz="quarter" idx="13"/>
          </p:nvPr>
        </p:nvSpPr>
        <p:spPr>
          <a:xfrm>
            <a:off x="507207" y="1116106"/>
            <a:ext cx="11174399" cy="1223682"/>
          </a:xfrm>
        </p:spPr>
        <p:txBody>
          <a:bodyPr/>
          <a:lstStyle/>
          <a:p>
            <a:endParaRPr lang="pt-BR" dirty="0"/>
          </a:p>
          <a:p>
            <a:endParaRPr lang="pt-BR" dirty="0"/>
          </a:p>
          <a:p>
            <a:endParaRPr lang="pt-BR" dirty="0"/>
          </a:p>
          <a:p>
            <a:endParaRPr lang="pt-BR" dirty="0"/>
          </a:p>
          <a:p>
            <a:pPr marL="0" indent="0" algn="just"/>
            <a:r>
              <a:rPr lang="pt-BR" dirty="0"/>
              <a:t>OBJETIVO : </a:t>
            </a:r>
            <a:r>
              <a:rPr lang="pt-BR" b="0" dirty="0"/>
              <a:t>Melhorar o acesso a serviços sociais e de saúde mental de boa qualidade e promover os direitos humanos das pessoas com problemas de saúde mental, deficiências  psicossociais, intelectuais ou cognitivas.</a:t>
            </a:r>
          </a:p>
        </p:txBody>
      </p:sp>
      <p:sp>
        <p:nvSpPr>
          <p:cNvPr id="19" name="Content Placeholder 3">
            <a:extLst>
              <a:ext uri="{FF2B5EF4-FFF2-40B4-BE49-F238E27FC236}">
                <a16:creationId xmlns:a16="http://schemas.microsoft.com/office/drawing/2014/main" id="{97BE3EC8-30E0-42A9-4903-EF9DA1B1A8AE}"/>
              </a:ext>
            </a:extLst>
          </p:cNvPr>
          <p:cNvSpPr>
            <a:spLocks noGrp="1"/>
          </p:cNvSpPr>
          <p:nvPr>
            <p:ph sz="quarter" idx="14"/>
          </p:nvPr>
        </p:nvSpPr>
        <p:spPr>
          <a:xfrm>
            <a:off x="868743" y="2639022"/>
            <a:ext cx="10785495" cy="2740669"/>
          </a:xfrm>
        </p:spPr>
        <p:txBody>
          <a:bodyPr/>
          <a:lstStyle/>
          <a:p>
            <a:pPr algn="just" fontAlgn="base">
              <a:spcBef>
                <a:spcPts val="600"/>
              </a:spcBef>
              <a:spcAft>
                <a:spcPts val="0"/>
              </a:spcAft>
            </a:pPr>
            <a:r>
              <a:rPr lang="pt-BR" sz="2000" dirty="0"/>
              <a:t>Construir capacidade para combater o estigma e a discriminação e promover os direitos humanos e a recuperação.</a:t>
            </a:r>
          </a:p>
          <a:p>
            <a:pPr algn="just" fontAlgn="base">
              <a:spcBef>
                <a:spcPts val="600"/>
              </a:spcBef>
              <a:spcAft>
                <a:spcPts val="0"/>
              </a:spcAft>
            </a:pPr>
            <a:r>
              <a:rPr lang="pt-BR" sz="2000" dirty="0"/>
              <a:t>Melhorar a qualidade e as condições dos direitos humanos nos serviços sociais e de saúde mental.</a:t>
            </a:r>
          </a:p>
          <a:p>
            <a:pPr algn="just" fontAlgn="base">
              <a:spcBef>
                <a:spcPts val="600"/>
              </a:spcBef>
              <a:spcAft>
                <a:spcPts val="0"/>
              </a:spcAft>
            </a:pPr>
            <a:r>
              <a:rPr lang="pt-BR" sz="2000" dirty="0"/>
              <a:t>Criar serviços comunitários e orientados para a recuperação que respeitem e promovam os direitos humanos.</a:t>
            </a:r>
          </a:p>
          <a:p>
            <a:pPr algn="just" fontAlgn="base">
              <a:spcBef>
                <a:spcPts val="600"/>
              </a:spcBef>
              <a:spcAft>
                <a:spcPts val="0"/>
              </a:spcAft>
            </a:pPr>
            <a:r>
              <a:rPr lang="pt-BR" sz="2000" dirty="0"/>
              <a:t>Apoiar o desenvolvimento de um movimento da sociedade civil para realizar ações de </a:t>
            </a:r>
            <a:r>
              <a:rPr lang="pt-BR" sz="2000" i="1" dirty="0" err="1"/>
              <a:t>advocacy</a:t>
            </a:r>
            <a:r>
              <a:rPr lang="pt-BR" sz="2000" dirty="0"/>
              <a:t> e influenciar a formulação de políticas.</a:t>
            </a:r>
          </a:p>
          <a:p>
            <a:pPr algn="just" fontAlgn="base">
              <a:spcBef>
                <a:spcPts val="600"/>
              </a:spcBef>
              <a:spcAft>
                <a:spcPts val="0"/>
              </a:spcAft>
            </a:pPr>
            <a:r>
              <a:rPr lang="pt-BR" sz="2000" dirty="0"/>
              <a:t>Reformar as políticas e a legislação nacionais de acordo com a Convenção sobre os Direitos das Pessoas com Deficiência e outras normas internacionais de direitos humanos.</a:t>
            </a:r>
          </a:p>
        </p:txBody>
      </p:sp>
      <p:sp>
        <p:nvSpPr>
          <p:cNvPr id="20" name="Title 4">
            <a:extLst>
              <a:ext uri="{FF2B5EF4-FFF2-40B4-BE49-F238E27FC236}">
                <a16:creationId xmlns:a16="http://schemas.microsoft.com/office/drawing/2014/main" id="{2975BC8F-2EA8-4827-F1CC-137D2509E247}"/>
              </a:ext>
            </a:extLst>
          </p:cNvPr>
          <p:cNvSpPr>
            <a:spLocks noGrp="1"/>
          </p:cNvSpPr>
          <p:nvPr>
            <p:ph type="title"/>
          </p:nvPr>
        </p:nvSpPr>
        <p:spPr>
          <a:xfrm>
            <a:off x="392906" y="506412"/>
            <a:ext cx="11288700" cy="432000"/>
          </a:xfrm>
        </p:spPr>
        <p:txBody>
          <a:bodyPr/>
          <a:lstStyle/>
          <a:p>
            <a:pPr algn="ctr"/>
            <a:r>
              <a:rPr lang="pt-BR" i="1" dirty="0" err="1"/>
              <a:t>QualityRights</a:t>
            </a:r>
            <a:r>
              <a:rPr lang="pt-BR" dirty="0"/>
              <a:t> da OMS: metas e objetivos</a:t>
            </a:r>
            <a:endParaRPr lang="pt-BR" b="1" dirty="0"/>
          </a:p>
        </p:txBody>
      </p:sp>
    </p:spTree>
    <p:extLst>
      <p:ext uri="{BB962C8B-B14F-4D97-AF65-F5344CB8AC3E}">
        <p14:creationId xmlns:p14="http://schemas.microsoft.com/office/powerpoint/2010/main" val="235605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30</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a:xfrm>
            <a:off x="628230" y="1436300"/>
            <a:ext cx="11174400" cy="360000"/>
          </a:xfrm>
        </p:spPr>
        <p:txBody>
          <a:bodyPr/>
          <a:lstStyle/>
          <a:p>
            <a:r>
              <a:rPr lang="pt" kern="0" spc="0" dirty="0"/>
              <a:t>Gênero e </a:t>
            </a:r>
            <a:r>
              <a:rPr lang="pt-BR" kern="0" spc="0" dirty="0"/>
              <a:t>capacidade legal</a:t>
            </a:r>
            <a:r>
              <a:rPr lang="pt" kern="0" spc="0" dirty="0"/>
              <a:t> (b)</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a:xfrm>
            <a:off x="508794" y="2654188"/>
            <a:ext cx="11174412" cy="774812"/>
          </a:xfrm>
        </p:spPr>
        <p:txBody>
          <a:bodyPr/>
          <a:lstStyle/>
          <a:p>
            <a:r>
              <a:rPr lang="pt" sz="2000" dirty="0"/>
              <a:t>Mulheres institucionalizadas contra a vontade na Índia. </a:t>
            </a:r>
            <a:r>
              <a:rPr lang="pt" sz="2000" i="1" dirty="0"/>
              <a:t>Human Rights Watch</a:t>
            </a:r>
            <a:r>
              <a:rPr lang="pt" sz="2000" dirty="0"/>
              <a:t>, 2013: </a:t>
            </a:r>
            <a:r>
              <a:rPr lang="pt" sz="2000" dirty="0">
                <a:hlinkClick r:id="rId3"/>
              </a:rPr>
              <a:t>https://youtu.be/NZBxI9pNYHw</a:t>
            </a:r>
            <a:endParaRPr lang="en-US" sz="2000" dirty="0"/>
          </a:p>
          <a:p>
            <a:endParaRPr lang="en-US" dirty="0"/>
          </a:p>
          <a:p>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a:xfrm>
            <a:off x="507206" y="506412"/>
            <a:ext cx="10976582" cy="432000"/>
          </a:xfrm>
        </p:spPr>
        <p:txBody>
          <a:bodyPr/>
          <a:lstStyle/>
          <a:p>
            <a:pPr algn="ctr"/>
            <a:r>
              <a:rPr lang="pt" dirty="0"/>
              <a:t>Apresentação: O direito à </a:t>
            </a:r>
            <a:r>
              <a:rPr lang="pt-BR" dirty="0"/>
              <a:t>capacidade legal</a:t>
            </a:r>
            <a:r>
              <a:rPr lang="pt" dirty="0"/>
              <a:t> - 19</a:t>
            </a:r>
          </a:p>
        </p:txBody>
      </p:sp>
    </p:spTree>
    <p:extLst>
      <p:ext uri="{BB962C8B-B14F-4D97-AF65-F5344CB8AC3E}">
        <p14:creationId xmlns:p14="http://schemas.microsoft.com/office/powerpoint/2010/main" val="2312627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31</a:t>
            </a:fld>
            <a:endParaRPr lang="en-US"/>
          </a:p>
        </p:txBody>
      </p:sp>
      <p:sp>
        <p:nvSpPr>
          <p:cNvPr id="3" name="Text Placeholder 2">
            <a:extLst>
              <a:ext uri="{FF2B5EF4-FFF2-40B4-BE49-F238E27FC236}">
                <a16:creationId xmlns:a16="http://schemas.microsoft.com/office/drawing/2014/main" id="{70F91CE2-2605-EB43-ACF9-451948BC6A5C}"/>
              </a:ext>
            </a:extLst>
          </p:cNvPr>
          <p:cNvSpPr>
            <a:spLocks noGrp="1"/>
          </p:cNvSpPr>
          <p:nvPr>
            <p:ph type="body" sz="quarter" idx="13"/>
          </p:nvPr>
        </p:nvSpPr>
        <p:spPr>
          <a:xfrm>
            <a:off x="507207" y="1107978"/>
            <a:ext cx="11174400" cy="360000"/>
          </a:xfrm>
        </p:spPr>
        <p:txBody>
          <a:bodyPr/>
          <a:lstStyle/>
          <a:p>
            <a:r>
              <a:rPr lang="pt" kern="0" spc="0" dirty="0"/>
              <a:t>Cenário: </a:t>
            </a:r>
            <a:r>
              <a:rPr lang="pt-BR" kern="0" spc="0" dirty="0"/>
              <a:t>Solange</a:t>
            </a:r>
            <a:r>
              <a:rPr lang="pt" kern="0" spc="0" dirty="0"/>
              <a:t> (a)</a:t>
            </a:r>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1145889" y="1602149"/>
            <a:ext cx="9897035" cy="4500000"/>
          </a:xfrm>
        </p:spPr>
        <p:txBody>
          <a:bodyPr/>
          <a:lstStyle/>
          <a:p>
            <a:pPr marL="0" indent="0" algn="just">
              <a:spcAft>
                <a:spcPts val="0"/>
              </a:spcAft>
              <a:buNone/>
            </a:pPr>
            <a:r>
              <a:rPr lang="pt-BR" sz="1700" dirty="0"/>
              <a:t>Solange</a:t>
            </a:r>
            <a:r>
              <a:rPr lang="pt" sz="1700" dirty="0"/>
              <a:t> é uma mulher de 40 anos que vive há 10 anos em uma casa de repouso. Ela mora em um quarto pequeno e limpo, que divide com uma colega de quarto que ela não escolheu. Ela foi levada para a casa de repouso por causa de alterações de humor e perda de memória. Ela sofre de infecções e descreve sua saúde como ruim.</a:t>
            </a:r>
          </a:p>
          <a:p>
            <a:pPr marL="0" indent="0" algn="just">
              <a:spcAft>
                <a:spcPts val="0"/>
              </a:spcAft>
              <a:buNone/>
            </a:pPr>
            <a:r>
              <a:rPr lang="pt" sz="1700" dirty="0"/>
              <a:t>Os dias dela são longos e vazios, e ela segue constantemente a mesma rotina chata: acordar cedo, fazer alguma limpeza, comer, descansar obrigatoriamente como se fossem crianças pequenas e fazer exercícios duas vezes por semana (uma hora no quintal do lar social cercado).</a:t>
            </a:r>
          </a:p>
          <a:p>
            <a:pPr marL="0" indent="0" algn="just">
              <a:spcAft>
                <a:spcPts val="0"/>
              </a:spcAft>
              <a:buNone/>
            </a:pPr>
            <a:r>
              <a:rPr lang="pt" sz="1700" dirty="0"/>
              <a:t>Quase não há oportunidade de sair de casa. Todos os moradores são informados de que o mundo exterior é extremamente perigoso e que são mantidos em portas fechadas para sua própria segurança. Muitos moradores internalizaram esse medo e, portanto, preferem ficar em casa.</a:t>
            </a:r>
          </a:p>
          <a:p>
            <a:pPr marL="0" indent="0" algn="just">
              <a:spcAft>
                <a:spcPts val="0"/>
              </a:spcAft>
              <a:buNone/>
            </a:pPr>
            <a:r>
              <a:rPr lang="pt" sz="1700" dirty="0"/>
              <a:t>Não há possibilidade de </a:t>
            </a:r>
            <a:r>
              <a:rPr lang="pt-BR" sz="1700" dirty="0"/>
              <a:t>Solange</a:t>
            </a:r>
            <a:r>
              <a:rPr lang="pt" sz="1700" dirty="0"/>
              <a:t> escapar da vida rígida em casa; nenhuma individualidade é permitida e não há possibilidade de se dedicar aos seus hobbies de tocar piano e cantar.</a:t>
            </a:r>
          </a:p>
          <a:p>
            <a:pPr marL="0" indent="0" algn="just">
              <a:spcAft>
                <a:spcPts val="0"/>
              </a:spcAft>
              <a:buNone/>
            </a:pPr>
            <a:r>
              <a:rPr lang="pt" sz="1700" dirty="0"/>
              <a:t>Ela está convencida de que, se tivesse a oportunidade, poderia ter um emprego, por exemplo, em um ateliê de costura. A qualidade de vida muitas vezes reside em pequenas coisas. Ela gosta de ler, mas seus óculos estão quebrados. Embora peça frequentemente aos funcionários para substituí-los, até agora seus pedidos foram em vão. A antena de sua pequena televisão está quebrada, mas ninguém consegue consertá-la.</a:t>
            </a:r>
          </a:p>
          <a:p>
            <a:pPr marL="0" indent="0" algn="just">
              <a:spcAft>
                <a:spcPts val="0"/>
              </a:spcAft>
              <a:buNone/>
            </a:pPr>
            <a:r>
              <a:rPr lang="pt-BR" sz="1700" dirty="0"/>
              <a:t>Solange</a:t>
            </a:r>
            <a:r>
              <a:rPr lang="pt" sz="1700" dirty="0"/>
              <a:t> anseia por mais atenção e carinho da equipe. Se os moradores não cumprirem as regras e regulamentos, às vezes são ameaçados com o uso de camisas de força ou de serem amarrados a uma cama.</a:t>
            </a:r>
          </a:p>
          <a:p>
            <a:endParaRPr lang="en-US" sz="1800"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a:xfrm>
            <a:off x="507206" y="506412"/>
            <a:ext cx="10535718" cy="432000"/>
          </a:xfrm>
        </p:spPr>
        <p:txBody>
          <a:bodyPr/>
          <a:lstStyle/>
          <a:p>
            <a:pPr algn="ctr"/>
            <a:r>
              <a:rPr lang="pt" dirty="0"/>
              <a:t>Exercício 1.2: Negação de </a:t>
            </a:r>
            <a:r>
              <a:rPr lang="pt-BR" dirty="0"/>
              <a:t>capacidade legal</a:t>
            </a:r>
            <a:r>
              <a:rPr lang="pt" dirty="0"/>
              <a:t> – 1</a:t>
            </a:r>
          </a:p>
        </p:txBody>
      </p:sp>
    </p:spTree>
    <p:extLst>
      <p:ext uri="{BB962C8B-B14F-4D97-AF65-F5344CB8AC3E}">
        <p14:creationId xmlns:p14="http://schemas.microsoft.com/office/powerpoint/2010/main" val="37085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32</a:t>
            </a:fld>
            <a:endParaRPr lang="en-US"/>
          </a:p>
        </p:txBody>
      </p:sp>
      <p:sp>
        <p:nvSpPr>
          <p:cNvPr id="3" name="Text Placeholder 2">
            <a:extLst>
              <a:ext uri="{FF2B5EF4-FFF2-40B4-BE49-F238E27FC236}">
                <a16:creationId xmlns:a16="http://schemas.microsoft.com/office/drawing/2014/main" id="{70F91CE2-2605-EB43-ACF9-451948BC6A5C}"/>
              </a:ext>
            </a:extLst>
          </p:cNvPr>
          <p:cNvSpPr>
            <a:spLocks noGrp="1"/>
          </p:cNvSpPr>
          <p:nvPr>
            <p:ph type="body" sz="quarter" idx="13"/>
          </p:nvPr>
        </p:nvSpPr>
        <p:spPr>
          <a:xfrm>
            <a:off x="507207" y="1511188"/>
            <a:ext cx="11174400" cy="360000"/>
          </a:xfrm>
        </p:spPr>
        <p:txBody>
          <a:bodyPr/>
          <a:lstStyle/>
          <a:p>
            <a:r>
              <a:rPr lang="pt" kern="0" spc="0" dirty="0"/>
              <a:t>Cenário: </a:t>
            </a:r>
            <a:r>
              <a:rPr lang="pt-BR" kern="0" spc="0" dirty="0"/>
              <a:t>Solange</a:t>
            </a:r>
            <a:r>
              <a:rPr lang="pt" kern="0" spc="0" dirty="0"/>
              <a:t> (b)</a:t>
            </a:r>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pt-BR" sz="2500" b="1" i="1" dirty="0"/>
              <a:t>De que forma o direito de Solange à capacidade legal está sendo violado? </a:t>
            </a:r>
          </a:p>
          <a:p>
            <a:pPr marL="0" indent="0" algn="ctr">
              <a:buNone/>
            </a:pPr>
            <a:endParaRPr lang="pt" sz="2500" b="1" i="1"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a:xfrm>
            <a:off x="507206" y="506412"/>
            <a:ext cx="11030370" cy="432000"/>
          </a:xfrm>
        </p:spPr>
        <p:txBody>
          <a:bodyPr/>
          <a:lstStyle/>
          <a:p>
            <a:pPr algn="ctr"/>
            <a:r>
              <a:rPr lang="pt" dirty="0"/>
              <a:t>Exercício 1.2: Negação de </a:t>
            </a:r>
            <a:r>
              <a:rPr lang="pt-BR" dirty="0"/>
              <a:t>capacidade legal</a:t>
            </a:r>
            <a:r>
              <a:rPr lang="pt" dirty="0"/>
              <a:t> - 2</a:t>
            </a:r>
          </a:p>
        </p:txBody>
      </p:sp>
    </p:spTree>
    <p:extLst>
      <p:ext uri="{BB962C8B-B14F-4D97-AF65-F5344CB8AC3E}">
        <p14:creationId xmlns:p14="http://schemas.microsoft.com/office/powerpoint/2010/main" val="320206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33</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507195" y="1511188"/>
            <a:ext cx="11174412" cy="4500000"/>
          </a:xfrm>
        </p:spPr>
        <p:txBody>
          <a:bodyPr/>
          <a:lstStyle/>
          <a:p>
            <a:pPr marL="0" indent="0" algn="ctr">
              <a:buNone/>
            </a:pPr>
            <a:endParaRPr lang="en-US" b="1" i="1" dirty="0"/>
          </a:p>
          <a:p>
            <a:pPr marL="0" indent="0" algn="ctr">
              <a:buNone/>
            </a:pPr>
            <a:endParaRPr lang="pt-BR" b="1" i="1" dirty="0"/>
          </a:p>
          <a:p>
            <a:pPr marL="0" indent="0" algn="ctr">
              <a:buNone/>
            </a:pPr>
            <a:r>
              <a:rPr lang="pt-BR" b="1" i="1" dirty="0"/>
              <a:t>Quais são as consequências danosas da privação ou restrição do direito à capacidade legal na vida das pessoas? </a:t>
            </a:r>
          </a:p>
          <a:p>
            <a:pPr marL="0" indent="0" algn="ctr">
              <a:buNone/>
            </a:pPr>
            <a:endParaRPr lang="pt" b="1" i="1" dirty="0"/>
          </a:p>
          <a:p>
            <a:pPr marL="0" indent="0" algn="ctr">
              <a:buNone/>
            </a:pPr>
            <a:endParaRPr lang="pt-BR" b="1" i="1" dirty="0"/>
          </a:p>
          <a:p>
            <a:pPr marL="0" indent="0" algn="ctr">
              <a:buNone/>
            </a:pPr>
            <a:r>
              <a:rPr lang="pt-BR" b="1" i="1" dirty="0"/>
              <a:t>Como se sentiria se/ou como se sentiu quando foi privado do seu direito à capacidade legal? </a:t>
            </a:r>
          </a:p>
          <a:p>
            <a:pPr marL="0" indent="0" algn="ctr">
              <a:buNone/>
            </a:pPr>
            <a:endParaRPr lang="pt" b="1" i="1" dirty="0"/>
          </a:p>
          <a:p>
            <a:pPr marL="0" indent="0">
              <a:buNone/>
            </a:pPr>
            <a:endParaRPr lang="en-US"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a:xfrm>
            <a:off x="507205" y="506412"/>
            <a:ext cx="11174401" cy="432000"/>
          </a:xfrm>
        </p:spPr>
        <p:txBody>
          <a:bodyPr/>
          <a:lstStyle/>
          <a:p>
            <a:pPr algn="ctr"/>
            <a:r>
              <a:rPr lang="pt" dirty="0"/>
              <a:t>Apresentação: As consequências da negação do direito à </a:t>
            </a:r>
            <a:r>
              <a:rPr lang="pt-BR" dirty="0"/>
              <a:t>capacidade legal</a:t>
            </a:r>
            <a:r>
              <a:rPr lang="pt" dirty="0"/>
              <a:t> - 1</a:t>
            </a:r>
          </a:p>
        </p:txBody>
      </p:sp>
    </p:spTree>
    <p:extLst>
      <p:ext uri="{BB962C8B-B14F-4D97-AF65-F5344CB8AC3E}">
        <p14:creationId xmlns:p14="http://schemas.microsoft.com/office/powerpoint/2010/main" val="148672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34</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508794" y="1920897"/>
            <a:ext cx="11174412" cy="3719718"/>
          </a:xfrm>
        </p:spPr>
        <p:txBody>
          <a:bodyPr/>
          <a:lstStyle/>
          <a:p>
            <a:pPr algn="just">
              <a:spcBef>
                <a:spcPts val="600"/>
              </a:spcBef>
              <a:spcAft>
                <a:spcPts val="0"/>
              </a:spcAft>
            </a:pPr>
            <a:r>
              <a:rPr lang="pt" sz="2000" dirty="0"/>
              <a:t>Negar às pessoas o direito de tomar suas próprias decisões significa que elas têm muito pouco (ou nenhum) controle sobre alguns ou todos os aspectos de suas vidas.</a:t>
            </a:r>
          </a:p>
          <a:p>
            <a:pPr algn="just">
              <a:spcBef>
                <a:spcPts val="600"/>
              </a:spcBef>
              <a:spcAft>
                <a:spcPts val="0"/>
              </a:spcAft>
            </a:pPr>
            <a:r>
              <a:rPr lang="pt" sz="2000" dirty="0"/>
              <a:t>O direito à </a:t>
            </a:r>
            <a:r>
              <a:rPr lang="pt-BR" sz="2000" dirty="0"/>
              <a:t>capacidade legal</a:t>
            </a:r>
            <a:r>
              <a:rPr lang="pt" sz="2000" dirty="0"/>
              <a:t> é fundamental para a personalidade e a liberdade humanas.</a:t>
            </a:r>
          </a:p>
          <a:p>
            <a:pPr algn="just">
              <a:spcBef>
                <a:spcPts val="600"/>
              </a:spcBef>
              <a:spcAft>
                <a:spcPts val="0"/>
              </a:spcAft>
            </a:pPr>
            <a:r>
              <a:rPr lang="pt" sz="2000" dirty="0"/>
              <a:t>Ela protege a dignidade e a autonomia.</a:t>
            </a:r>
          </a:p>
          <a:p>
            <a:pPr algn="just">
              <a:spcBef>
                <a:spcPts val="600"/>
              </a:spcBef>
              <a:spcAft>
                <a:spcPts val="0"/>
              </a:spcAft>
            </a:pPr>
            <a:r>
              <a:rPr lang="pt" sz="2000" dirty="0"/>
              <a:t>Tomar as próprias decisões é muito importante porque:</a:t>
            </a:r>
          </a:p>
          <a:p>
            <a:pPr marL="687388" algn="just">
              <a:spcBef>
                <a:spcPts val="600"/>
              </a:spcBef>
              <a:spcAft>
                <a:spcPts val="0"/>
              </a:spcAft>
            </a:pPr>
            <a:r>
              <a:rPr lang="pt" sz="2000" dirty="0"/>
              <a:t>Ela permite que as pessoas controlem suas próprias vidas.</a:t>
            </a:r>
          </a:p>
          <a:p>
            <a:pPr marL="687388" algn="just">
              <a:spcBef>
                <a:spcPts val="600"/>
              </a:spcBef>
              <a:spcAft>
                <a:spcPts val="0"/>
              </a:spcAft>
            </a:pPr>
            <a:r>
              <a:rPr lang="pt" sz="2000" dirty="0"/>
              <a:t>Ela permite que as pessoas sejam membros plenos de sua comunidade e que os outros as respeitem como tal.</a:t>
            </a:r>
          </a:p>
          <a:p>
            <a:pPr marL="687388" algn="just">
              <a:spcBef>
                <a:spcPts val="600"/>
              </a:spcBef>
              <a:spcAft>
                <a:spcPts val="0"/>
              </a:spcAft>
            </a:pPr>
            <a:r>
              <a:rPr lang="pt" sz="2000" dirty="0"/>
              <a:t>Ela permite que as pessoas se defendam melhor contra abusos, exploração e discriminação.</a:t>
            </a:r>
          </a:p>
          <a:p>
            <a:pPr marL="687388" algn="just">
              <a:spcBef>
                <a:spcPts val="600"/>
              </a:spcBef>
              <a:spcAft>
                <a:spcPts val="0"/>
              </a:spcAft>
            </a:pPr>
            <a:r>
              <a:rPr lang="pt" sz="2000" dirty="0"/>
              <a:t>Ela transmite a todos que as pessoas devem ser respeitadas e tratadas como iguais.</a:t>
            </a:r>
          </a:p>
          <a:p>
            <a:endParaRPr lang="en-US" dirty="0"/>
          </a:p>
        </p:txBody>
      </p:sp>
      <p:sp>
        <p:nvSpPr>
          <p:cNvPr id="6" name="Title 4">
            <a:extLst>
              <a:ext uri="{FF2B5EF4-FFF2-40B4-BE49-F238E27FC236}">
                <a16:creationId xmlns:a16="http://schemas.microsoft.com/office/drawing/2014/main" id="{E38F0C7B-9249-6141-8AF7-2747FB00AB11}"/>
              </a:ext>
            </a:extLst>
          </p:cNvPr>
          <p:cNvSpPr>
            <a:spLocks noGrp="1"/>
          </p:cNvSpPr>
          <p:nvPr>
            <p:ph type="title"/>
          </p:nvPr>
        </p:nvSpPr>
        <p:spPr>
          <a:xfrm>
            <a:off x="507206" y="506412"/>
            <a:ext cx="11021406" cy="432000"/>
          </a:xfrm>
        </p:spPr>
        <p:txBody>
          <a:bodyPr/>
          <a:lstStyle/>
          <a:p>
            <a:pPr algn="ctr"/>
            <a:r>
              <a:rPr lang="pt" dirty="0"/>
              <a:t>Apresentação: As consequências da negação do direito à </a:t>
            </a:r>
            <a:r>
              <a:rPr lang="pt-BR" dirty="0"/>
              <a:t>capacidade legal</a:t>
            </a:r>
            <a:r>
              <a:rPr lang="pt" dirty="0"/>
              <a:t> - 2</a:t>
            </a:r>
          </a:p>
        </p:txBody>
      </p:sp>
    </p:spTree>
    <p:extLst>
      <p:ext uri="{BB962C8B-B14F-4D97-AF65-F5344CB8AC3E}">
        <p14:creationId xmlns:p14="http://schemas.microsoft.com/office/powerpoint/2010/main" val="1967777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35</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507195" y="1511188"/>
            <a:ext cx="11174412" cy="922730"/>
          </a:xfrm>
        </p:spPr>
        <p:txBody>
          <a:bodyPr/>
          <a:lstStyle/>
          <a:p>
            <a:r>
              <a:rPr lang="pt" sz="2000" dirty="0"/>
              <a:t>CDPD da ONU: O que é o Artigo 12 e a </a:t>
            </a:r>
            <a:r>
              <a:rPr lang="pt-BR" sz="2000" dirty="0"/>
              <a:t>capacidade legal</a:t>
            </a:r>
            <a:r>
              <a:rPr lang="pt" sz="2000" dirty="0"/>
              <a:t>? Mental Health Europe. </a:t>
            </a:r>
            <a:r>
              <a:rPr lang="pt" sz="2000" dirty="0">
                <a:hlinkClick r:id="rId3"/>
              </a:rPr>
              <a:t>https://youtu.be/8WhxKJtOXec</a:t>
            </a:r>
            <a:endParaRPr lang="en-US" sz="2000" dirty="0"/>
          </a:p>
          <a:p>
            <a:pPr marL="0" indent="0">
              <a:buNone/>
            </a:pPr>
            <a:endParaRPr lang="en-US" dirty="0"/>
          </a:p>
          <a:p>
            <a:endParaRPr lang="en-US"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a:xfrm>
            <a:off x="507205" y="506412"/>
            <a:ext cx="10936241" cy="432000"/>
          </a:xfrm>
        </p:spPr>
        <p:txBody>
          <a:bodyPr/>
          <a:lstStyle/>
          <a:p>
            <a:pPr algn="ctr"/>
            <a:r>
              <a:rPr lang="pt" dirty="0"/>
              <a:t>Apresentação: Resumo do tema – 1</a:t>
            </a:r>
          </a:p>
        </p:txBody>
      </p:sp>
    </p:spTree>
    <p:extLst>
      <p:ext uri="{BB962C8B-B14F-4D97-AF65-F5344CB8AC3E}">
        <p14:creationId xmlns:p14="http://schemas.microsoft.com/office/powerpoint/2010/main" val="422469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36</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672405" y="1569962"/>
            <a:ext cx="10713419" cy="3744970"/>
          </a:xfrm>
        </p:spPr>
        <p:txBody>
          <a:bodyPr/>
          <a:lstStyle/>
          <a:p>
            <a:pPr algn="just">
              <a:spcBef>
                <a:spcPts val="600"/>
              </a:spcBef>
              <a:spcAft>
                <a:spcPts val="0"/>
              </a:spcAft>
            </a:pPr>
            <a:r>
              <a:rPr lang="pt-BR" sz="2000" dirty="0">
                <a:latin typeface="Calibri" panose="020F0502020204030204" pitchFamily="34" charset="0"/>
              </a:rPr>
              <a:t>1. </a:t>
            </a:r>
            <a:r>
              <a:rPr lang="pt-BR" sz="2000" b="1" dirty="0">
                <a:latin typeface="Calibri" panose="020F0502020204030204" pitchFamily="34" charset="0"/>
              </a:rPr>
              <a:t>Equívocos e estereótipos comuns sobre as habilidades de tomada de decisão das pessoas devem ser desafiados: </a:t>
            </a:r>
            <a:r>
              <a:rPr lang="pt-BR" sz="2000" dirty="0">
                <a:latin typeface="Calibri" panose="020F0502020204030204" pitchFamily="34" charset="0"/>
              </a:rPr>
              <a:t>As pessoas com deficiências psicossociais, intelectuais ou cognitivas podem tomar decisões e têm o direito de fazê-lo. </a:t>
            </a:r>
          </a:p>
          <a:p>
            <a:pPr algn="just">
              <a:spcBef>
                <a:spcPts val="600"/>
              </a:spcBef>
              <a:spcAft>
                <a:spcPts val="0"/>
              </a:spcAft>
            </a:pPr>
            <a:r>
              <a:rPr lang="pt-BR" sz="2000" dirty="0">
                <a:latin typeface="Calibri" panose="020F0502020204030204" pitchFamily="34" charset="0"/>
              </a:rPr>
              <a:t>2. </a:t>
            </a:r>
            <a:r>
              <a:rPr lang="pt-BR" sz="2000" b="1" dirty="0">
                <a:latin typeface="Calibri" panose="020F0502020204030204" pitchFamily="34" charset="0"/>
              </a:rPr>
              <a:t>A capacidade de todos para tomar decisões pode variar por muitos motivos diferentes. </a:t>
            </a:r>
            <a:r>
              <a:rPr lang="pt-BR" sz="2000" dirty="0">
                <a:latin typeface="Calibri" panose="020F0502020204030204" pitchFamily="34" charset="0"/>
              </a:rPr>
              <a:t>Pode haver momentos em que as pessoas achem mais fácil tomar decisões e outros em que considerem isso como um desafio. Isso é aplicável para todas as pessoas. </a:t>
            </a:r>
          </a:p>
          <a:p>
            <a:pPr algn="just">
              <a:spcBef>
                <a:spcPts val="600"/>
              </a:spcBef>
              <a:spcAft>
                <a:spcPts val="0"/>
              </a:spcAft>
            </a:pPr>
            <a:r>
              <a:rPr lang="pt-BR" sz="2000" dirty="0">
                <a:latin typeface="Calibri" panose="020F0502020204030204" pitchFamily="34" charset="0"/>
              </a:rPr>
              <a:t>3. </a:t>
            </a:r>
            <a:r>
              <a:rPr lang="pt-BR" sz="2000" b="1" dirty="0">
                <a:latin typeface="Calibri" panose="020F0502020204030204" pitchFamily="34" charset="0"/>
              </a:rPr>
              <a:t>Habilidades variadas para tomar decisões não podem ser motivo para negar às pessoas o direito à capacidade legal. </a:t>
            </a:r>
            <a:r>
              <a:rPr lang="pt-BR" sz="2000" dirty="0">
                <a:latin typeface="Calibri" panose="020F0502020204030204" pitchFamily="34" charset="0"/>
              </a:rPr>
              <a:t>De acordo com o Artigo 12, todas as pessoas com deficiência devem poder exercer sempre o seu direito à capacidade legal. </a:t>
            </a:r>
          </a:p>
          <a:p>
            <a:pPr algn="just">
              <a:spcBef>
                <a:spcPts val="600"/>
              </a:spcBef>
              <a:spcAft>
                <a:spcPts val="0"/>
              </a:spcAft>
            </a:pPr>
            <a:r>
              <a:rPr lang="pt-BR" sz="2000" dirty="0">
                <a:latin typeface="Calibri" panose="020F0502020204030204" pitchFamily="34" charset="0"/>
              </a:rPr>
              <a:t>4. </a:t>
            </a:r>
            <a:r>
              <a:rPr lang="pt-BR" sz="2000" b="1" dirty="0">
                <a:latin typeface="Calibri" panose="020F0502020204030204" pitchFamily="34" charset="0"/>
              </a:rPr>
              <a:t>O direito à capacidade legal é um direito fundamental</a:t>
            </a:r>
            <a:r>
              <a:rPr lang="pt-BR" sz="2000" dirty="0">
                <a:latin typeface="Calibri" panose="020F0502020204030204" pitchFamily="34" charset="0"/>
              </a:rPr>
              <a:t>: todos nós precisamos gozar desse direito de sermos reconhecidos e de participarmos da sociedade. </a:t>
            </a:r>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a:xfrm>
            <a:off x="507206" y="506412"/>
            <a:ext cx="11043818" cy="432000"/>
          </a:xfrm>
        </p:spPr>
        <p:txBody>
          <a:bodyPr/>
          <a:lstStyle/>
          <a:p>
            <a:pPr algn="ctr"/>
            <a:r>
              <a:rPr lang="pt" dirty="0"/>
              <a:t>Apresentação: Resumo do tema - 2</a:t>
            </a:r>
          </a:p>
        </p:txBody>
      </p:sp>
    </p:spTree>
    <p:extLst>
      <p:ext uri="{BB962C8B-B14F-4D97-AF65-F5344CB8AC3E}">
        <p14:creationId xmlns:p14="http://schemas.microsoft.com/office/powerpoint/2010/main" val="369350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37</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a:xfrm>
            <a:off x="507195" y="1511188"/>
            <a:ext cx="11174412" cy="1917812"/>
          </a:xfrm>
        </p:spPr>
        <p:txBody>
          <a:bodyPr/>
          <a:lstStyle/>
          <a:p>
            <a:pPr algn="just">
              <a:spcBef>
                <a:spcPts val="600"/>
              </a:spcBef>
              <a:spcAft>
                <a:spcPts val="0"/>
              </a:spcAft>
            </a:pPr>
            <a:r>
              <a:rPr lang="pt" sz="2000" dirty="0"/>
              <a:t>Ter direito à </a:t>
            </a:r>
            <a:r>
              <a:rPr lang="pt-BR" sz="2000" dirty="0"/>
              <a:t>capacidade legal</a:t>
            </a:r>
            <a:r>
              <a:rPr lang="pt" sz="2000" dirty="0"/>
              <a:t> em todos os momentos não significa que as pessoas nunca precisem ou queiram apoio para tomar decisões.</a:t>
            </a:r>
          </a:p>
          <a:p>
            <a:pPr algn="just">
              <a:spcBef>
                <a:spcPts val="600"/>
              </a:spcBef>
              <a:spcAft>
                <a:spcPts val="0"/>
              </a:spcAft>
            </a:pPr>
            <a:r>
              <a:rPr lang="pt" sz="2000" dirty="0"/>
              <a:t>A CDPD reconhece isso e declara que as pessoas devem ter acesso ao apoio que desejarem e precisarem para poderem exercer seu direito à </a:t>
            </a:r>
            <a:r>
              <a:rPr lang="pt-BR" sz="2000" dirty="0"/>
              <a:t>capacidade legal</a:t>
            </a:r>
            <a:r>
              <a:rPr lang="pt" sz="2000" dirty="0"/>
              <a:t>.</a:t>
            </a:r>
          </a:p>
          <a:p>
            <a:pPr algn="just">
              <a:spcBef>
                <a:spcPts val="600"/>
              </a:spcBef>
              <a:spcAft>
                <a:spcPts val="0"/>
              </a:spcAft>
            </a:pPr>
            <a:r>
              <a:rPr lang="pt" sz="2000" dirty="0"/>
              <a:t>Isto é conhecido como “</a:t>
            </a:r>
            <a:r>
              <a:rPr lang="pt-BR" sz="2000" dirty="0"/>
              <a:t>tomada de decisão apoiada</a:t>
            </a:r>
            <a:r>
              <a:rPr lang="pt" sz="2000" dirty="0"/>
              <a:t>”.</a:t>
            </a:r>
          </a:p>
          <a:p>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5" y="506412"/>
            <a:ext cx="11174401" cy="432000"/>
          </a:xfrm>
        </p:spPr>
        <p:txBody>
          <a:bodyPr/>
          <a:lstStyle/>
          <a:p>
            <a:pPr algn="ctr"/>
            <a:r>
              <a:rPr lang="pt" dirty="0"/>
              <a:t>Apresentação: Resumo do tema - 3</a:t>
            </a:r>
          </a:p>
        </p:txBody>
      </p:sp>
    </p:spTree>
    <p:extLst>
      <p:ext uri="{BB962C8B-B14F-4D97-AF65-F5344CB8AC3E}">
        <p14:creationId xmlns:p14="http://schemas.microsoft.com/office/powerpoint/2010/main" val="44373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6CD707-542F-EA4F-9521-7215DD50FF75}"/>
              </a:ext>
            </a:extLst>
          </p:cNvPr>
          <p:cNvSpPr>
            <a:spLocks noGrp="1"/>
          </p:cNvSpPr>
          <p:nvPr>
            <p:ph type="sldNum" sz="quarter" idx="12"/>
          </p:nvPr>
        </p:nvSpPr>
        <p:spPr/>
        <p:txBody>
          <a:bodyPr/>
          <a:lstStyle/>
          <a:p>
            <a:fld id="{F169E07F-9A80-405D-B06A-876E4D356B83}" type="slidenum">
              <a:rPr lang="en-US" smtClean="0"/>
              <a:pPr/>
              <a:t>38</a:t>
            </a:fld>
            <a:endParaRPr lang="en-US"/>
          </a:p>
        </p:txBody>
      </p:sp>
      <p:sp>
        <p:nvSpPr>
          <p:cNvPr id="3" name="Title 2">
            <a:extLst>
              <a:ext uri="{FF2B5EF4-FFF2-40B4-BE49-F238E27FC236}">
                <a16:creationId xmlns:a16="http://schemas.microsoft.com/office/drawing/2014/main" id="{21C16EFF-4D36-B24A-BF15-E89DD9D0FEBB}"/>
              </a:ext>
            </a:extLst>
          </p:cNvPr>
          <p:cNvSpPr>
            <a:spLocks noGrp="1"/>
          </p:cNvSpPr>
          <p:nvPr>
            <p:ph type="title"/>
          </p:nvPr>
        </p:nvSpPr>
        <p:spPr>
          <a:xfrm>
            <a:off x="507206" y="2313946"/>
            <a:ext cx="11176000" cy="432000"/>
          </a:xfrm>
        </p:spPr>
        <p:txBody>
          <a:bodyPr/>
          <a:lstStyle/>
          <a:p>
            <a:pPr algn="ctr">
              <a:lnSpc>
                <a:spcPct val="100000"/>
              </a:lnSpc>
            </a:pPr>
            <a:r>
              <a:rPr lang="pt-BR" dirty="0"/>
              <a:t>Tema</a:t>
            </a:r>
            <a:r>
              <a:rPr lang="pt" dirty="0"/>
              <a:t> 2: </a:t>
            </a:r>
            <a:r>
              <a:rPr lang="pt-BR" dirty="0"/>
              <a:t>Tomada de decisão apoiada </a:t>
            </a:r>
            <a:r>
              <a:rPr lang="pt" dirty="0"/>
              <a:t>e planejamento antecipado</a:t>
            </a:r>
          </a:p>
        </p:txBody>
      </p:sp>
    </p:spTree>
    <p:extLst>
      <p:ext uri="{BB962C8B-B14F-4D97-AF65-F5344CB8AC3E}">
        <p14:creationId xmlns:p14="http://schemas.microsoft.com/office/powerpoint/2010/main" val="704264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39</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a:xfrm>
            <a:off x="508794" y="1727188"/>
            <a:ext cx="11174412" cy="1917812"/>
          </a:xfrm>
        </p:spPr>
        <p:txBody>
          <a:bodyPr/>
          <a:lstStyle/>
          <a:p>
            <a:pPr algn="just">
              <a:spcBef>
                <a:spcPts val="600"/>
              </a:spcBef>
              <a:spcAft>
                <a:spcPts val="0"/>
              </a:spcAft>
            </a:pPr>
            <a:r>
              <a:rPr lang="pt" sz="2000" dirty="0"/>
              <a:t>A </a:t>
            </a:r>
            <a:r>
              <a:rPr lang="pt-BR" sz="2000" dirty="0"/>
              <a:t>tomada de decisão apoiada</a:t>
            </a:r>
            <a:r>
              <a:rPr lang="pt" sz="2000" dirty="0"/>
              <a:t> é fundamental para respeitar o direito de uma pessoa à </a:t>
            </a:r>
            <a:r>
              <a:rPr lang="pt-BR" sz="2000" dirty="0"/>
              <a:t>capacidade legal</a:t>
            </a:r>
            <a:r>
              <a:rPr lang="pt" sz="2000" dirty="0"/>
              <a:t>.</a:t>
            </a:r>
          </a:p>
          <a:p>
            <a:pPr lvl="2" algn="just">
              <a:spcBef>
                <a:spcPts val="600"/>
              </a:spcBef>
              <a:spcAft>
                <a:spcPts val="0"/>
              </a:spcAft>
            </a:pPr>
            <a:r>
              <a:rPr lang="pt" dirty="0"/>
              <a:t>Uma abordagem de </a:t>
            </a:r>
            <a:r>
              <a:rPr lang="pt-BR" dirty="0"/>
              <a:t>tomada de decisão apoiada</a:t>
            </a:r>
            <a:r>
              <a:rPr lang="pt" dirty="0"/>
              <a:t> envolve cooperar com a pessoa no processo de tomada de decisão e defender o direito da pessoa de ter a palavra final sobre essa decisão.</a:t>
            </a:r>
          </a:p>
          <a:p>
            <a:pPr lvl="2" algn="just">
              <a:spcBef>
                <a:spcPts val="600"/>
              </a:spcBef>
              <a:spcAft>
                <a:spcPts val="0"/>
              </a:spcAft>
            </a:pPr>
            <a:r>
              <a:rPr lang="pt" dirty="0"/>
              <a:t>Implementar uma abordagem de tomada de decisão apoiada pode melhorar a prática diária em saúde mental e serviços sociais.</a:t>
            </a:r>
          </a:p>
          <a:p>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5" y="506412"/>
            <a:ext cx="11174401" cy="432000"/>
          </a:xfrm>
        </p:spPr>
        <p:txBody>
          <a:bodyPr/>
          <a:lstStyle/>
          <a:p>
            <a:pPr algn="ctr"/>
            <a:r>
              <a:rPr lang="pt-BR" dirty="0"/>
              <a:t>Tema</a:t>
            </a:r>
            <a:r>
              <a:rPr lang="pt" dirty="0"/>
              <a:t> 2: </a:t>
            </a:r>
            <a:r>
              <a:rPr lang="pt-BR" dirty="0"/>
              <a:t>Tomada de decisão apoiada </a:t>
            </a:r>
            <a:r>
              <a:rPr lang="pt" dirty="0"/>
              <a:t>e planejamento antecipado</a:t>
            </a:r>
          </a:p>
        </p:txBody>
      </p:sp>
    </p:spTree>
    <p:extLst>
      <p:ext uri="{BB962C8B-B14F-4D97-AF65-F5344CB8AC3E}">
        <p14:creationId xmlns:p14="http://schemas.microsoft.com/office/powerpoint/2010/main" val="337351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7FB918AD-5F4D-49AE-B18F-E06A9462217A}" type="slidenum">
              <a:rPr lang="en-US" smtClean="0"/>
              <a:pPr/>
              <a:t>4</a:t>
            </a:fld>
            <a:endParaRPr lang="pt-BR" dirty="0"/>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205" y="1838082"/>
            <a:ext cx="11174412" cy="3181836"/>
          </a:xfrm>
        </p:spPr>
        <p:txBody>
          <a:bodyPr/>
          <a:lstStyle/>
          <a:p>
            <a:pPr algn="just">
              <a:spcBef>
                <a:spcPts val="600"/>
              </a:spcBef>
              <a:spcAft>
                <a:spcPts val="0"/>
              </a:spcAft>
            </a:pPr>
            <a:r>
              <a:rPr lang="pt-BR" sz="2000" dirty="0">
                <a:solidFill>
                  <a:srgbClr val="000000"/>
                </a:solidFill>
                <a:ea typeface="SimSun" panose="02010600030101010101" pitchFamily="2" charset="-122"/>
                <a:cs typeface="Arial" panose="020B0604020202020204" pitchFamily="34" charset="0"/>
              </a:rPr>
              <a:t>A linguagem e a terminologia são utilizadas de forma diferente por pessoas diferentes em contextos diferentes.</a:t>
            </a:r>
          </a:p>
          <a:p>
            <a:pPr algn="just">
              <a:spcBef>
                <a:spcPts val="600"/>
              </a:spcBef>
              <a:spcAft>
                <a:spcPts val="0"/>
              </a:spcAft>
            </a:pPr>
            <a:r>
              <a:rPr lang="pt-BR" sz="2000" dirty="0">
                <a:solidFill>
                  <a:srgbClr val="000000"/>
                </a:solidFill>
                <a:ea typeface="SimSun" panose="02010600030101010101" pitchFamily="2" charset="-122"/>
                <a:cs typeface="Arial" panose="020B0604020202020204" pitchFamily="34" charset="0"/>
              </a:rPr>
              <a:t>“Deficiência psicossocial” inclui pessoas que receberam um diagnóstico relacionado com a saúde mental ou que se identificam com este termo.</a:t>
            </a:r>
          </a:p>
          <a:p>
            <a:pPr algn="just">
              <a:spcBef>
                <a:spcPts val="600"/>
              </a:spcBef>
              <a:spcAft>
                <a:spcPts val="0"/>
              </a:spcAft>
            </a:pPr>
            <a:r>
              <a:rPr lang="pt-BR" sz="2000" dirty="0">
                <a:solidFill>
                  <a:srgbClr val="000000"/>
                </a:solidFill>
                <a:ea typeface="SimSun" panose="02010600030101010101" pitchFamily="2" charset="-122"/>
                <a:cs typeface="Arial" panose="020B0604020202020204" pitchFamily="34" charset="0"/>
              </a:rPr>
              <a:t>“Deficiência cognitiva” e “deficiência intelectual” referem-se a pessoas que receberam um diagnóstico relacionado com a sua função cognitiva ou intelectual, incluindo demência e autismo.</a:t>
            </a:r>
          </a:p>
          <a:p>
            <a:pPr algn="just">
              <a:spcBef>
                <a:spcPts val="600"/>
              </a:spcBef>
              <a:spcAft>
                <a:spcPts val="0"/>
              </a:spcAft>
            </a:pPr>
            <a:r>
              <a:rPr lang="pt-BR" sz="2000" dirty="0">
                <a:solidFill>
                  <a:srgbClr val="000000"/>
                </a:solidFill>
                <a:ea typeface="SimSun" panose="02010600030101010101" pitchFamily="2" charset="-122"/>
                <a:cs typeface="Arial" panose="020B0604020202020204" pitchFamily="34" charset="0"/>
              </a:rPr>
              <a:t>O termo “deficiência” destaca as barreiras que impedem a plena participação na sociedade de pessoas com deficiências reais ou percebidas e o fato de que elas são protegidas pela CDPD. </a:t>
            </a:r>
          </a:p>
          <a:p>
            <a:pPr marL="285750" lvl="3" algn="just">
              <a:spcBef>
                <a:spcPts val="600"/>
              </a:spcBef>
              <a:spcAft>
                <a:spcPts val="0"/>
              </a:spcAft>
            </a:pPr>
            <a:r>
              <a:rPr lang="pt-BR" dirty="0">
                <a:solidFill>
                  <a:srgbClr val="000000"/>
                </a:solidFill>
                <a:ea typeface="SimSun" panose="02010600030101010101" pitchFamily="2" charset="-122"/>
                <a:cs typeface="Arial" panose="020B0604020202020204" pitchFamily="34" charset="0"/>
              </a:rPr>
              <a:t>O uso de “deficiência” neste contexto não implica que as pessoas tenham uma deficiência ou um distúrbio.</a:t>
            </a:r>
            <a:r>
              <a:rPr lang="pt-BR" dirty="0"/>
              <a:t> </a:t>
            </a:r>
          </a:p>
          <a:p>
            <a:pPr marL="0" indent="0">
              <a:buNone/>
            </a:pPr>
            <a:endParaRPr lang="pt-BR"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pPr algn="ctr"/>
            <a:r>
              <a:rPr lang="pt-BR" dirty="0"/>
              <a:t>Algumas palavras sobre a terminologia utilizada neste treinamento – 1</a:t>
            </a:r>
          </a:p>
        </p:txBody>
      </p:sp>
    </p:spTree>
    <p:extLst>
      <p:ext uri="{BB962C8B-B14F-4D97-AF65-F5344CB8AC3E}">
        <p14:creationId xmlns:p14="http://schemas.microsoft.com/office/powerpoint/2010/main" val="362623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40</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pt" b="1" i="1" dirty="0"/>
              <a:t>De que maneiras você acha que as pessoas podem ser apoiadas para tomar suas próprias decisões no contexto de um serviço de saúde mental ou relacionado?</a:t>
            </a:r>
          </a:p>
          <a:p>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5" y="506412"/>
            <a:ext cx="11272419" cy="432000"/>
          </a:xfrm>
        </p:spPr>
        <p:txBody>
          <a:bodyPr/>
          <a:lstStyle/>
          <a:p>
            <a:pPr algn="ctr"/>
            <a:r>
              <a:rPr lang="pt" dirty="0"/>
              <a:t>Exercício 2.1: Discussão sobre tomada de decisão apoiada</a:t>
            </a:r>
          </a:p>
        </p:txBody>
      </p:sp>
    </p:spTree>
    <p:extLst>
      <p:ext uri="{BB962C8B-B14F-4D97-AF65-F5344CB8AC3E}">
        <p14:creationId xmlns:p14="http://schemas.microsoft.com/office/powerpoint/2010/main" val="116362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41</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a:xfrm>
            <a:off x="507195" y="1511188"/>
            <a:ext cx="11174412" cy="3343200"/>
          </a:xfrm>
        </p:spPr>
        <p:txBody>
          <a:bodyPr/>
          <a:lstStyle/>
          <a:p>
            <a:pPr algn="just">
              <a:spcBef>
                <a:spcPts val="600"/>
              </a:spcBef>
              <a:spcAft>
                <a:spcPts val="0"/>
              </a:spcAft>
            </a:pPr>
            <a:r>
              <a:rPr lang="pt" sz="2000" dirty="0"/>
              <a:t>Às vezes, todos nós podemos precisar de apoio para tomar decisões em diferentes áreas da vida.</a:t>
            </a:r>
          </a:p>
          <a:p>
            <a:pPr algn="just">
              <a:spcBef>
                <a:spcPts val="600"/>
              </a:spcBef>
              <a:spcAft>
                <a:spcPts val="0"/>
              </a:spcAft>
            </a:pPr>
            <a:r>
              <a:rPr lang="pt" sz="2000" dirty="0"/>
              <a:t>Em momentos como esses, pode ser útil recorrer a pessoas de confiança que possam nos apoiar no processo de tomada de decisão.</a:t>
            </a:r>
          </a:p>
          <a:p>
            <a:pPr algn="just">
              <a:spcBef>
                <a:spcPts val="600"/>
              </a:spcBef>
              <a:spcAft>
                <a:spcPts val="0"/>
              </a:spcAft>
            </a:pPr>
            <a:r>
              <a:rPr lang="pt" sz="2000" dirty="0"/>
              <a:t>Em reconhecimento disso, o artigo 12 da CDPD reconhece e promove o conceito de “</a:t>
            </a:r>
            <a:r>
              <a:rPr lang="pt-BR" sz="2000" dirty="0"/>
              <a:t>tomada de decisão apoiada</a:t>
            </a:r>
            <a:r>
              <a:rPr lang="pt" sz="2000" dirty="0"/>
              <a:t>”.</a:t>
            </a:r>
          </a:p>
          <a:p>
            <a:pPr algn="just">
              <a:spcBef>
                <a:spcPts val="600"/>
              </a:spcBef>
              <a:spcAft>
                <a:spcPts val="0"/>
              </a:spcAft>
            </a:pPr>
            <a:r>
              <a:rPr lang="pt" sz="2000" dirty="0"/>
              <a:t>As pessoas devem ter acesso a uma variedade de opções de suporte, incluindo o suporte de pessoas em quem confiam (por exemplo, família, amigos, colegas, defensores, advogados, ombudsman pessoal, etc.).</a:t>
            </a:r>
          </a:p>
          <a:p>
            <a:pPr algn="just">
              <a:spcBef>
                <a:spcPts val="600"/>
              </a:spcBef>
              <a:spcAft>
                <a:spcPts val="0"/>
              </a:spcAft>
            </a:pPr>
            <a:r>
              <a:rPr lang="pt" sz="2000" dirty="0"/>
              <a:t>O Art 12 reconhece que aproveitar as habilidades únicas das pessoas e fornecer a elas o apoio necessário permite que tomem suas próprias decisões.</a:t>
            </a:r>
          </a:p>
          <a:p>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5" y="506412"/>
            <a:ext cx="11174401" cy="432000"/>
          </a:xfrm>
        </p:spPr>
        <p:txBody>
          <a:bodyPr/>
          <a:lstStyle/>
          <a:p>
            <a:pPr algn="ctr"/>
            <a:r>
              <a:rPr lang="pt" dirty="0"/>
              <a:t>Apresentação: </a:t>
            </a:r>
            <a:r>
              <a:rPr lang="pt-BR" dirty="0"/>
              <a:t>Tomada de decisão apoiada - </a:t>
            </a:r>
            <a:r>
              <a:rPr lang="pt" dirty="0"/>
              <a:t>1</a:t>
            </a:r>
          </a:p>
        </p:txBody>
      </p:sp>
    </p:spTree>
    <p:extLst>
      <p:ext uri="{BB962C8B-B14F-4D97-AF65-F5344CB8AC3E}">
        <p14:creationId xmlns:p14="http://schemas.microsoft.com/office/powerpoint/2010/main" val="3780431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42839E-1D19-5A40-B3AF-3A01A1A22755}"/>
              </a:ext>
            </a:extLst>
          </p:cNvPr>
          <p:cNvSpPr>
            <a:spLocks noGrp="1"/>
          </p:cNvSpPr>
          <p:nvPr>
            <p:ph type="sldNum" sz="quarter" idx="12"/>
          </p:nvPr>
        </p:nvSpPr>
        <p:spPr/>
        <p:txBody>
          <a:bodyPr/>
          <a:lstStyle/>
          <a:p>
            <a:fld id="{04260D4A-DEC1-45DD-8AB2-A3349BAAA59E}" type="slidenum">
              <a:rPr lang="en-US" smtClean="0"/>
              <a:pPr/>
              <a:t>42</a:t>
            </a:fld>
            <a:endParaRPr lang="en-US"/>
          </a:p>
        </p:txBody>
      </p:sp>
      <p:sp>
        <p:nvSpPr>
          <p:cNvPr id="4" name="Content Placeholder 3">
            <a:extLst>
              <a:ext uri="{FF2B5EF4-FFF2-40B4-BE49-F238E27FC236}">
                <a16:creationId xmlns:a16="http://schemas.microsoft.com/office/drawing/2014/main" id="{3F1FD01B-175C-C94D-ABA0-A557DAB59AAB}"/>
              </a:ext>
            </a:extLst>
          </p:cNvPr>
          <p:cNvSpPr>
            <a:spLocks noGrp="1"/>
          </p:cNvSpPr>
          <p:nvPr>
            <p:ph sz="quarter" idx="14"/>
          </p:nvPr>
        </p:nvSpPr>
        <p:spPr>
          <a:xfrm>
            <a:off x="507195" y="1511188"/>
            <a:ext cx="11174412" cy="2912894"/>
          </a:xfrm>
        </p:spPr>
        <p:txBody>
          <a:bodyPr/>
          <a:lstStyle/>
          <a:p>
            <a:pPr algn="just">
              <a:spcBef>
                <a:spcPts val="600"/>
              </a:spcBef>
              <a:spcAft>
                <a:spcPts val="0"/>
              </a:spcAft>
            </a:pPr>
            <a:r>
              <a:rPr lang="pt" sz="2000" dirty="0"/>
              <a:t>Uma pessoa pode precisar de apoio para entender informações, avaliar diferentes opções, entender as possíveis consequências e comunicar suas decisões a outras pessoas.</a:t>
            </a:r>
          </a:p>
          <a:p>
            <a:pPr lvl="2" algn="just">
              <a:spcBef>
                <a:spcPts val="600"/>
              </a:spcBef>
              <a:spcAft>
                <a:spcPts val="0"/>
              </a:spcAft>
            </a:pPr>
            <a:r>
              <a:rPr lang="pt" dirty="0"/>
              <a:t>Por exemplo, um apoiador pode ajudar uma pessoa a entender e avaliar os benefícios e/ou efeitos negativos de um determinado curso de tratamento e comunicá-los se a pessoa desejar.</a:t>
            </a:r>
          </a:p>
          <a:p>
            <a:pPr algn="just">
              <a:spcBef>
                <a:spcPts val="600"/>
              </a:spcBef>
              <a:spcAft>
                <a:spcPts val="0"/>
              </a:spcAft>
            </a:pPr>
            <a:r>
              <a:rPr lang="pt" sz="2000" dirty="0"/>
              <a:t>O apoio deve ser personalizado. Às vezes, as pessoas podem não precisar de apoio algum, enquanto outras vezes precisam de um apoio de nível mais baixo e, às vezes, de um apoio mais intensivo.</a:t>
            </a:r>
          </a:p>
          <a:p>
            <a:pPr lvl="2" algn="just">
              <a:spcBef>
                <a:spcPts val="600"/>
              </a:spcBef>
              <a:spcAft>
                <a:spcPts val="0"/>
              </a:spcAft>
            </a:pPr>
            <a:r>
              <a:rPr lang="pt" dirty="0"/>
              <a:t>Por exemplo, uma pessoa nos estágios iniciais da demência pode precisar de suporte mínimo ou nenhum, enquanto que em anos posteriores a mesma pessoa pode precisar de suporte mais intensivo.</a:t>
            </a:r>
          </a:p>
          <a:p>
            <a:endParaRPr lang="en-US" dirty="0"/>
          </a:p>
        </p:txBody>
      </p:sp>
      <p:sp>
        <p:nvSpPr>
          <p:cNvPr id="5" name="Title 4">
            <a:extLst>
              <a:ext uri="{FF2B5EF4-FFF2-40B4-BE49-F238E27FC236}">
                <a16:creationId xmlns:a16="http://schemas.microsoft.com/office/drawing/2014/main" id="{A025CF8C-64EA-F244-A5A7-B9905112FE10}"/>
              </a:ext>
            </a:extLst>
          </p:cNvPr>
          <p:cNvSpPr>
            <a:spLocks noGrp="1"/>
          </p:cNvSpPr>
          <p:nvPr>
            <p:ph type="title"/>
          </p:nvPr>
        </p:nvSpPr>
        <p:spPr>
          <a:xfrm>
            <a:off x="507205" y="506412"/>
            <a:ext cx="11174401" cy="432000"/>
          </a:xfrm>
        </p:spPr>
        <p:txBody>
          <a:bodyPr/>
          <a:lstStyle/>
          <a:p>
            <a:pPr algn="ctr"/>
            <a:r>
              <a:rPr lang="pt" dirty="0"/>
              <a:t>Apresentação: </a:t>
            </a:r>
            <a:r>
              <a:rPr lang="pt-BR" dirty="0"/>
              <a:t>Tomada de decisão apoiada </a:t>
            </a:r>
            <a:r>
              <a:rPr lang="pt" dirty="0"/>
              <a:t>- 2</a:t>
            </a:r>
          </a:p>
        </p:txBody>
      </p:sp>
    </p:spTree>
    <p:extLst>
      <p:ext uri="{BB962C8B-B14F-4D97-AF65-F5344CB8AC3E}">
        <p14:creationId xmlns:p14="http://schemas.microsoft.com/office/powerpoint/2010/main" val="2535917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F1E119-0300-CF4F-8AF5-7CBBB0C6128B}"/>
              </a:ext>
            </a:extLst>
          </p:cNvPr>
          <p:cNvSpPr>
            <a:spLocks noGrp="1"/>
          </p:cNvSpPr>
          <p:nvPr>
            <p:ph type="sldNum" sz="quarter" idx="12"/>
          </p:nvPr>
        </p:nvSpPr>
        <p:spPr/>
        <p:txBody>
          <a:bodyPr/>
          <a:lstStyle/>
          <a:p>
            <a:fld id="{04260D4A-DEC1-45DD-8AB2-A3349BAAA59E}" type="slidenum">
              <a:rPr lang="en-US" smtClean="0"/>
              <a:pPr/>
              <a:t>43</a:t>
            </a:fld>
            <a:endParaRPr lang="en-US"/>
          </a:p>
        </p:txBody>
      </p:sp>
      <p:sp>
        <p:nvSpPr>
          <p:cNvPr id="4" name="Content Placeholder 3">
            <a:extLst>
              <a:ext uri="{FF2B5EF4-FFF2-40B4-BE49-F238E27FC236}">
                <a16:creationId xmlns:a16="http://schemas.microsoft.com/office/drawing/2014/main" id="{CA6C180B-72F3-0346-833B-699A646D61F8}"/>
              </a:ext>
            </a:extLst>
          </p:cNvPr>
          <p:cNvSpPr>
            <a:spLocks noGrp="1"/>
          </p:cNvSpPr>
          <p:nvPr>
            <p:ph sz="quarter" idx="14"/>
          </p:nvPr>
        </p:nvSpPr>
        <p:spPr>
          <a:xfrm>
            <a:off x="507195" y="1511188"/>
            <a:ext cx="11174412" cy="2912894"/>
          </a:xfrm>
        </p:spPr>
        <p:txBody>
          <a:bodyPr/>
          <a:lstStyle/>
          <a:p>
            <a:pPr algn="just">
              <a:spcBef>
                <a:spcPts val="600"/>
              </a:spcBef>
              <a:spcAft>
                <a:spcPts val="0"/>
              </a:spcAft>
            </a:pPr>
            <a:r>
              <a:rPr lang="pt" sz="2000" dirty="0"/>
              <a:t>É importante lembrar que, diferentemente da necessidade de sustento, o direito de exercer </a:t>
            </a:r>
            <a:r>
              <a:rPr lang="pt-BR" sz="2000" dirty="0"/>
              <a:t>capacidade legal</a:t>
            </a:r>
            <a:r>
              <a:rPr lang="pt" sz="2000" dirty="0"/>
              <a:t> nunca flutua ou varia.</a:t>
            </a:r>
          </a:p>
          <a:p>
            <a:pPr algn="just">
              <a:spcBef>
                <a:spcPts val="600"/>
              </a:spcBef>
              <a:spcAft>
                <a:spcPts val="0"/>
              </a:spcAft>
            </a:pPr>
            <a:r>
              <a:rPr lang="pt" sz="2000" dirty="0"/>
              <a:t>Podem existir diferentes opções de suporte, tanto formais quanto informais.</a:t>
            </a:r>
          </a:p>
          <a:p>
            <a:pPr algn="just">
              <a:spcBef>
                <a:spcPts val="600"/>
              </a:spcBef>
              <a:spcAft>
                <a:spcPts val="0"/>
              </a:spcAft>
            </a:pPr>
            <a:r>
              <a:rPr lang="pt" sz="2000" dirty="0"/>
              <a:t>A maioria dos modelos de apoio existentes ainda não estão totalmente em conformidade com a CDPD.</a:t>
            </a:r>
          </a:p>
          <a:p>
            <a:pPr lvl="2" algn="just">
              <a:spcBef>
                <a:spcPts val="600"/>
              </a:spcBef>
              <a:spcAft>
                <a:spcPts val="0"/>
              </a:spcAft>
            </a:pPr>
            <a:r>
              <a:rPr lang="pt" dirty="0"/>
              <a:t>Por exemplo, críticas de que alguns modelos são liderados e direcionados por profissionais ou que ainda usam tratamento involuntário.</a:t>
            </a:r>
          </a:p>
          <a:p>
            <a:pPr algn="just">
              <a:spcBef>
                <a:spcPts val="600"/>
              </a:spcBef>
              <a:spcAft>
                <a:spcPts val="0"/>
              </a:spcAft>
            </a:pPr>
            <a:r>
              <a:rPr lang="pt" sz="2000" dirty="0"/>
              <a:t>É importante reconhecer essas limitações e ter em mente que esses serviços podem ser melhorados ainda mais para atingir total conformidade com a CDPD.</a:t>
            </a:r>
          </a:p>
          <a:p>
            <a:endParaRPr lang="en-US" dirty="0"/>
          </a:p>
        </p:txBody>
      </p:sp>
      <p:sp>
        <p:nvSpPr>
          <p:cNvPr id="5" name="Title 4">
            <a:extLst>
              <a:ext uri="{FF2B5EF4-FFF2-40B4-BE49-F238E27FC236}">
                <a16:creationId xmlns:a16="http://schemas.microsoft.com/office/drawing/2014/main" id="{84697CF4-1B0E-F54F-9219-0FF639D59429}"/>
              </a:ext>
            </a:extLst>
          </p:cNvPr>
          <p:cNvSpPr>
            <a:spLocks noGrp="1"/>
          </p:cNvSpPr>
          <p:nvPr>
            <p:ph type="title"/>
          </p:nvPr>
        </p:nvSpPr>
        <p:spPr>
          <a:xfrm>
            <a:off x="507205" y="506412"/>
            <a:ext cx="11174401" cy="432000"/>
          </a:xfrm>
        </p:spPr>
        <p:txBody>
          <a:bodyPr/>
          <a:lstStyle/>
          <a:p>
            <a:pPr algn="ctr"/>
            <a:r>
              <a:rPr lang="pt" dirty="0"/>
              <a:t>Apresentação: </a:t>
            </a:r>
            <a:r>
              <a:rPr lang="pt-BR" dirty="0"/>
              <a:t>Tomada de decisão apoiada </a:t>
            </a:r>
            <a:r>
              <a:rPr lang="pt" dirty="0"/>
              <a:t>- 3</a:t>
            </a:r>
          </a:p>
        </p:txBody>
      </p:sp>
    </p:spTree>
    <p:extLst>
      <p:ext uri="{BB962C8B-B14F-4D97-AF65-F5344CB8AC3E}">
        <p14:creationId xmlns:p14="http://schemas.microsoft.com/office/powerpoint/2010/main" val="99925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8DBA5D-0380-614E-94E3-1208C39FB114}"/>
              </a:ext>
            </a:extLst>
          </p:cNvPr>
          <p:cNvSpPr>
            <a:spLocks noGrp="1"/>
          </p:cNvSpPr>
          <p:nvPr>
            <p:ph type="sldNum" sz="quarter" idx="12"/>
          </p:nvPr>
        </p:nvSpPr>
        <p:spPr/>
        <p:txBody>
          <a:bodyPr/>
          <a:lstStyle/>
          <a:p>
            <a:fld id="{04260D4A-DEC1-45DD-8AB2-A3349BAAA59E}" type="slidenum">
              <a:rPr lang="en-US" smtClean="0"/>
              <a:pPr/>
              <a:t>44</a:t>
            </a:fld>
            <a:endParaRPr lang="en-US"/>
          </a:p>
        </p:txBody>
      </p:sp>
      <p:sp>
        <p:nvSpPr>
          <p:cNvPr id="3" name="Text Placeholder 2">
            <a:extLst>
              <a:ext uri="{FF2B5EF4-FFF2-40B4-BE49-F238E27FC236}">
                <a16:creationId xmlns:a16="http://schemas.microsoft.com/office/drawing/2014/main" id="{ACB1FCC2-5ACD-644F-875F-A2C82FBD9FD4}"/>
              </a:ext>
            </a:extLst>
          </p:cNvPr>
          <p:cNvSpPr>
            <a:spLocks noGrp="1"/>
          </p:cNvSpPr>
          <p:nvPr>
            <p:ph type="body" sz="quarter" idx="13"/>
          </p:nvPr>
        </p:nvSpPr>
        <p:spPr>
          <a:xfrm>
            <a:off x="508806" y="1367529"/>
            <a:ext cx="11174400" cy="360000"/>
          </a:xfrm>
        </p:spPr>
        <p:txBody>
          <a:bodyPr/>
          <a:lstStyle/>
          <a:p>
            <a:r>
              <a:rPr lang="pt" kern="0" spc="0" dirty="0"/>
              <a:t>Círculo de apoio (Austrália, Reino Unido) (a)</a:t>
            </a:r>
          </a:p>
        </p:txBody>
      </p:sp>
      <p:sp>
        <p:nvSpPr>
          <p:cNvPr id="4" name="Content Placeholder 3">
            <a:extLst>
              <a:ext uri="{FF2B5EF4-FFF2-40B4-BE49-F238E27FC236}">
                <a16:creationId xmlns:a16="http://schemas.microsoft.com/office/drawing/2014/main" id="{7060F47E-0CF0-1A4A-89E4-DEF37A85E232}"/>
              </a:ext>
            </a:extLst>
          </p:cNvPr>
          <p:cNvSpPr>
            <a:spLocks noGrp="1"/>
          </p:cNvSpPr>
          <p:nvPr>
            <p:ph sz="quarter" idx="14"/>
          </p:nvPr>
        </p:nvSpPr>
        <p:spPr>
          <a:xfrm>
            <a:off x="508794" y="2156646"/>
            <a:ext cx="11174412" cy="2966683"/>
          </a:xfrm>
        </p:spPr>
        <p:txBody>
          <a:bodyPr/>
          <a:lstStyle/>
          <a:p>
            <a:pPr algn="just">
              <a:spcBef>
                <a:spcPts val="600"/>
              </a:spcBef>
              <a:spcAft>
                <a:spcPts val="0"/>
              </a:spcAft>
            </a:pPr>
            <a:r>
              <a:rPr lang="pt" sz="2000" dirty="0"/>
              <a:t>Um Círculo de Apoio (às vezes chamado de Círculo de Amigos) é um grupo de pessoas que se reúnem regularmente para ajudar uma pessoa (a pessoa em foco) a atingir seus objetivos pessoais na vida.</a:t>
            </a:r>
          </a:p>
          <a:p>
            <a:pPr algn="just">
              <a:spcBef>
                <a:spcPts val="600"/>
              </a:spcBef>
              <a:spcAft>
                <a:spcPts val="0"/>
              </a:spcAft>
            </a:pPr>
            <a:r>
              <a:rPr lang="pt" sz="2000" dirty="0"/>
              <a:t>O Círculo atua como uma comunidade em torno da pessoa em questão, oferecendo-lhe, quando necessário, apoio para alcançar o que deseja na vida. A pessoa apoiada é responsável por:</a:t>
            </a:r>
          </a:p>
          <a:p>
            <a:pPr lvl="2" algn="just">
              <a:spcBef>
                <a:spcPts val="600"/>
              </a:spcBef>
              <a:spcAft>
                <a:spcPts val="0"/>
              </a:spcAft>
            </a:pPr>
            <a:r>
              <a:rPr lang="pt" dirty="0"/>
              <a:t>decidir quem convidar para fazer parte do Círculo;</a:t>
            </a:r>
          </a:p>
          <a:p>
            <a:pPr lvl="2" algn="just">
              <a:spcBef>
                <a:spcPts val="600"/>
              </a:spcBef>
              <a:spcAft>
                <a:spcPts val="0"/>
              </a:spcAft>
            </a:pPr>
            <a:r>
              <a:rPr lang="pt" dirty="0"/>
              <a:t>decidir a direção em que a energia do Círculo deve ser empregada.</a:t>
            </a:r>
          </a:p>
          <a:p>
            <a:pPr algn="just">
              <a:spcBef>
                <a:spcPts val="600"/>
              </a:spcBef>
              <a:spcAft>
                <a:spcPts val="0"/>
              </a:spcAft>
            </a:pPr>
            <a:r>
              <a:rPr lang="pt" sz="2000" dirty="0"/>
              <a:t>Normalmente, um facilitador é escolhido dentro do Círculo para cuidar do trabalho necessário para mantê-lo funcionando.</a:t>
            </a:r>
          </a:p>
          <a:p>
            <a:endParaRPr lang="en-US" dirty="0"/>
          </a:p>
        </p:txBody>
      </p:sp>
      <p:sp>
        <p:nvSpPr>
          <p:cNvPr id="5" name="Title 4">
            <a:extLst>
              <a:ext uri="{FF2B5EF4-FFF2-40B4-BE49-F238E27FC236}">
                <a16:creationId xmlns:a16="http://schemas.microsoft.com/office/drawing/2014/main" id="{16E3B07A-9A47-A24F-8E04-00A644EA7BF7}"/>
              </a:ext>
            </a:extLst>
          </p:cNvPr>
          <p:cNvSpPr>
            <a:spLocks noGrp="1"/>
          </p:cNvSpPr>
          <p:nvPr>
            <p:ph type="title"/>
          </p:nvPr>
        </p:nvSpPr>
        <p:spPr>
          <a:xfrm>
            <a:off x="507205" y="506412"/>
            <a:ext cx="11339653" cy="432000"/>
          </a:xfrm>
        </p:spPr>
        <p:txBody>
          <a:bodyPr/>
          <a:lstStyle/>
          <a:p>
            <a:pPr algn="ctr"/>
            <a:r>
              <a:rPr lang="pt" dirty="0"/>
              <a:t>Apresentação: </a:t>
            </a:r>
            <a:r>
              <a:rPr lang="pt-BR" dirty="0"/>
              <a:t>Tomada de decisão apoiada </a:t>
            </a:r>
            <a:r>
              <a:rPr lang="pt" dirty="0"/>
              <a:t>- 4</a:t>
            </a:r>
          </a:p>
        </p:txBody>
      </p:sp>
    </p:spTree>
    <p:extLst>
      <p:ext uri="{BB962C8B-B14F-4D97-AF65-F5344CB8AC3E}">
        <p14:creationId xmlns:p14="http://schemas.microsoft.com/office/powerpoint/2010/main" val="87432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5FCBF3-A20C-754A-BC2C-A50EC5D67B5C}"/>
              </a:ext>
            </a:extLst>
          </p:cNvPr>
          <p:cNvSpPr>
            <a:spLocks noGrp="1"/>
          </p:cNvSpPr>
          <p:nvPr>
            <p:ph type="sldNum" sz="quarter" idx="12"/>
          </p:nvPr>
        </p:nvSpPr>
        <p:spPr/>
        <p:txBody>
          <a:bodyPr/>
          <a:lstStyle/>
          <a:p>
            <a:fld id="{04260D4A-DEC1-45DD-8AB2-A3349BAAA59E}" type="slidenum">
              <a:rPr lang="en-US" smtClean="0"/>
              <a:pPr/>
              <a:t>45</a:t>
            </a:fld>
            <a:endParaRPr lang="en-US"/>
          </a:p>
        </p:txBody>
      </p:sp>
      <p:sp>
        <p:nvSpPr>
          <p:cNvPr id="3" name="Text Placeholder 2">
            <a:extLst>
              <a:ext uri="{FF2B5EF4-FFF2-40B4-BE49-F238E27FC236}">
                <a16:creationId xmlns:a16="http://schemas.microsoft.com/office/drawing/2014/main" id="{8902A904-6AC4-8B4B-B6D0-1B32D50D0671}"/>
              </a:ext>
            </a:extLst>
          </p:cNvPr>
          <p:cNvSpPr>
            <a:spLocks noGrp="1"/>
          </p:cNvSpPr>
          <p:nvPr>
            <p:ph type="body" sz="quarter" idx="13"/>
          </p:nvPr>
        </p:nvSpPr>
        <p:spPr>
          <a:xfrm>
            <a:off x="507194" y="1308553"/>
            <a:ext cx="11174400" cy="360000"/>
          </a:xfrm>
        </p:spPr>
        <p:txBody>
          <a:bodyPr/>
          <a:lstStyle/>
          <a:p>
            <a:r>
              <a:rPr lang="pt" kern="0" spc="0" dirty="0"/>
              <a:t>Círculo de apoio (Austrália, Reino Unido) (b)</a:t>
            </a:r>
          </a:p>
        </p:txBody>
      </p:sp>
      <p:sp>
        <p:nvSpPr>
          <p:cNvPr id="4" name="Content Placeholder 3">
            <a:extLst>
              <a:ext uri="{FF2B5EF4-FFF2-40B4-BE49-F238E27FC236}">
                <a16:creationId xmlns:a16="http://schemas.microsoft.com/office/drawing/2014/main" id="{FA59C273-9450-5F43-9376-94DD13957520}"/>
              </a:ext>
            </a:extLst>
          </p:cNvPr>
          <p:cNvSpPr>
            <a:spLocks noGrp="1"/>
          </p:cNvSpPr>
          <p:nvPr>
            <p:ph sz="quarter" idx="14"/>
          </p:nvPr>
        </p:nvSpPr>
        <p:spPr>
          <a:xfrm>
            <a:off x="507182" y="2398694"/>
            <a:ext cx="11174412" cy="600000"/>
          </a:xfrm>
        </p:spPr>
        <p:txBody>
          <a:bodyPr/>
          <a:lstStyle/>
          <a:p>
            <a:r>
              <a:rPr lang="pt" sz="2000" dirty="0"/>
              <a:t>Círculo de Apoio, </a:t>
            </a:r>
            <a:r>
              <a:rPr lang="pt" sz="2000" i="1" dirty="0"/>
              <a:t>Inclusion</a:t>
            </a:r>
            <a:r>
              <a:rPr lang="pt" sz="2000" dirty="0"/>
              <a:t> Melbourne: </a:t>
            </a:r>
            <a:r>
              <a:rPr lang="pt" sz="2000" dirty="0">
                <a:hlinkClick r:id="rId3"/>
              </a:rPr>
              <a:t>https://youtu.be/fhF6mv03Cx0</a:t>
            </a:r>
            <a:r>
              <a:rPr lang="pt" sz="2000" dirty="0"/>
              <a:t> </a:t>
            </a:r>
          </a:p>
          <a:p>
            <a:endParaRPr lang="en-US" dirty="0"/>
          </a:p>
        </p:txBody>
      </p:sp>
      <p:sp>
        <p:nvSpPr>
          <p:cNvPr id="5" name="Title 4">
            <a:extLst>
              <a:ext uri="{FF2B5EF4-FFF2-40B4-BE49-F238E27FC236}">
                <a16:creationId xmlns:a16="http://schemas.microsoft.com/office/drawing/2014/main" id="{B474FE62-F8C8-874D-85DA-DE68B448F7D7}"/>
              </a:ext>
            </a:extLst>
          </p:cNvPr>
          <p:cNvSpPr>
            <a:spLocks noGrp="1"/>
          </p:cNvSpPr>
          <p:nvPr>
            <p:ph type="title"/>
          </p:nvPr>
        </p:nvSpPr>
        <p:spPr>
          <a:xfrm>
            <a:off x="507205" y="506412"/>
            <a:ext cx="11174399" cy="432000"/>
          </a:xfrm>
        </p:spPr>
        <p:txBody>
          <a:bodyPr/>
          <a:lstStyle/>
          <a:p>
            <a:pPr algn="ctr"/>
            <a:r>
              <a:rPr lang="pt" dirty="0"/>
              <a:t>Apresentação: </a:t>
            </a:r>
            <a:r>
              <a:rPr lang="pt-BR" dirty="0"/>
              <a:t>Tomada de decisão apoiada </a:t>
            </a:r>
            <a:r>
              <a:rPr lang="pt" dirty="0"/>
              <a:t>- 5</a:t>
            </a:r>
          </a:p>
        </p:txBody>
      </p:sp>
    </p:spTree>
    <p:extLst>
      <p:ext uri="{BB962C8B-B14F-4D97-AF65-F5344CB8AC3E}">
        <p14:creationId xmlns:p14="http://schemas.microsoft.com/office/powerpoint/2010/main" val="1547731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46</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a:xfrm>
            <a:off x="507206" y="1331112"/>
            <a:ext cx="11174400" cy="360000"/>
          </a:xfrm>
        </p:spPr>
        <p:txBody>
          <a:bodyPr/>
          <a:lstStyle/>
          <a:p>
            <a:r>
              <a:rPr lang="pt-BR" kern="0" spc="0" dirty="0"/>
              <a:t>Representante Pessoal</a:t>
            </a:r>
            <a:r>
              <a:rPr lang="pt" kern="0" spc="0" dirty="0"/>
              <a:t> (Suécia)</a:t>
            </a:r>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a:xfrm>
            <a:off x="507194" y="2100300"/>
            <a:ext cx="11174412" cy="2657400"/>
          </a:xfrm>
        </p:spPr>
        <p:txBody>
          <a:bodyPr/>
          <a:lstStyle/>
          <a:p>
            <a:pPr algn="just">
              <a:spcBef>
                <a:spcPts val="600"/>
              </a:spcBef>
              <a:spcAft>
                <a:spcPts val="0"/>
              </a:spcAft>
            </a:pPr>
            <a:r>
              <a:rPr lang="pt" sz="2000" dirty="0"/>
              <a:t>O representante Pessoal na Suécia é um modelo de </a:t>
            </a:r>
            <a:r>
              <a:rPr lang="pt-BR" sz="2000" dirty="0"/>
              <a:t>tomada de decisão apoiada</a:t>
            </a:r>
            <a:r>
              <a:rPr lang="pt" sz="2000" dirty="0"/>
              <a:t> oferecido por várias ONGs.</a:t>
            </a:r>
          </a:p>
          <a:p>
            <a:pPr algn="just">
              <a:spcBef>
                <a:spcPts val="600"/>
              </a:spcBef>
              <a:spcAft>
                <a:spcPts val="0"/>
              </a:spcAft>
            </a:pPr>
            <a:r>
              <a:rPr lang="pt-BR" sz="2000" dirty="0"/>
              <a:t>O representante pessoal é uma pessoa capacitada que ajuda os clientes com uma série de questões: questões familiares, moradia, acesso a serviços ou emprego. Um representante pessoal só faz o que seus clientes querem que eles façam.</a:t>
            </a:r>
            <a:endParaRPr lang="pt" sz="2000" dirty="0"/>
          </a:p>
          <a:p>
            <a:pPr algn="just">
              <a:spcBef>
                <a:spcPts val="600"/>
              </a:spcBef>
              <a:spcAft>
                <a:spcPts val="0"/>
              </a:spcAft>
            </a:pPr>
            <a:r>
              <a:rPr lang="pt-BR" sz="2000" dirty="0"/>
              <a:t>O modelo é baseado em uma relação de confiança de longa data. É um compromisso de longa data tanto para o representante pessoal quanto para os clientes.</a:t>
            </a:r>
          </a:p>
          <a:p>
            <a:pPr algn="just">
              <a:spcBef>
                <a:spcPts val="600"/>
              </a:spcBef>
              <a:spcAft>
                <a:spcPts val="0"/>
              </a:spcAft>
            </a:pPr>
            <a:r>
              <a:rPr lang="pt" sz="2000" dirty="0">
                <a:hlinkClick r:id="rId3"/>
              </a:rPr>
              <a:t>https://youtu.be/5aVdoaX9YXk</a:t>
            </a:r>
            <a:endParaRPr lang="en-US" sz="2000" dirty="0"/>
          </a:p>
          <a:p>
            <a:pPr algn="just">
              <a:spcBef>
                <a:spcPts val="600"/>
              </a:spcBef>
              <a:spcAft>
                <a:spcPts val="0"/>
              </a:spcAft>
            </a:pPr>
            <a:endParaRPr lang="en-US" dirty="0"/>
          </a:p>
          <a:p>
            <a:pPr algn="just">
              <a:spcBef>
                <a:spcPts val="600"/>
              </a:spcBef>
              <a:spcAft>
                <a:spcPts val="0"/>
              </a:spcAft>
            </a:pPr>
            <a:endParaRPr lang="en-US" dirty="0"/>
          </a:p>
          <a:p>
            <a:pPr algn="just">
              <a:spcBef>
                <a:spcPts val="600"/>
              </a:spcBef>
              <a:spcAft>
                <a:spcPts val="0"/>
              </a:spcAft>
            </a:pPr>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a:xfrm>
            <a:off x="507206" y="506412"/>
            <a:ext cx="11174400" cy="432000"/>
          </a:xfrm>
        </p:spPr>
        <p:txBody>
          <a:bodyPr/>
          <a:lstStyle/>
          <a:p>
            <a:pPr algn="ctr"/>
            <a:r>
              <a:rPr lang="pt" dirty="0"/>
              <a:t>Apresentação: </a:t>
            </a:r>
            <a:r>
              <a:rPr lang="pt-BR" dirty="0"/>
              <a:t>tomada de decisão apoiada</a:t>
            </a:r>
            <a:r>
              <a:rPr lang="pt" dirty="0"/>
              <a:t> - 6</a:t>
            </a:r>
          </a:p>
        </p:txBody>
      </p:sp>
    </p:spTree>
    <p:extLst>
      <p:ext uri="{BB962C8B-B14F-4D97-AF65-F5344CB8AC3E}">
        <p14:creationId xmlns:p14="http://schemas.microsoft.com/office/powerpoint/2010/main" val="1201404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47</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a:xfrm>
            <a:off x="507205" y="1475668"/>
            <a:ext cx="11174400" cy="360000"/>
          </a:xfrm>
        </p:spPr>
        <p:txBody>
          <a:bodyPr/>
          <a:lstStyle/>
          <a:p>
            <a:r>
              <a:rPr lang="pt" kern="0" spc="0" dirty="0"/>
              <a:t>Assistência pessoal</a:t>
            </a:r>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a:xfrm>
            <a:off x="508794" y="2389411"/>
            <a:ext cx="11174412" cy="1523683"/>
          </a:xfrm>
        </p:spPr>
        <p:txBody>
          <a:bodyPr/>
          <a:lstStyle/>
          <a:p>
            <a:pPr algn="just">
              <a:spcBef>
                <a:spcPts val="600"/>
              </a:spcBef>
              <a:spcAft>
                <a:spcPts val="0"/>
              </a:spcAft>
            </a:pPr>
            <a:r>
              <a:rPr lang="pt" sz="2000" dirty="0"/>
              <a:t>Assistência pessoal refere-se ao suporte humano direcionado/liderado pelo usuário, oferecido a uma pessoa com deficiência. A assistência pessoal é uma ferramenta para uma vida independente.</a:t>
            </a:r>
          </a:p>
          <a:p>
            <a:pPr algn="just">
              <a:spcBef>
                <a:spcPts val="600"/>
              </a:spcBef>
              <a:spcAft>
                <a:spcPts val="0"/>
              </a:spcAft>
            </a:pPr>
            <a:r>
              <a:rPr lang="pt" sz="2000" dirty="0"/>
              <a:t>Assistentes pessoais podem ser indivíduos de confiança que conversarão sobre as opções com a pessoa e a ajudarão a comunicar sua vontade e preferências a outras pessoas, etc.</a:t>
            </a:r>
          </a:p>
          <a:p>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a:xfrm>
            <a:off x="507205" y="506412"/>
            <a:ext cx="11174399" cy="432000"/>
          </a:xfrm>
        </p:spPr>
        <p:txBody>
          <a:bodyPr/>
          <a:lstStyle/>
          <a:p>
            <a:pPr algn="ctr"/>
            <a:r>
              <a:rPr lang="pt" dirty="0"/>
              <a:t>Apresentação: </a:t>
            </a:r>
            <a:r>
              <a:rPr lang="pt-BR" dirty="0"/>
              <a:t>tomada de decisão apoiada</a:t>
            </a:r>
            <a:r>
              <a:rPr lang="pt" dirty="0"/>
              <a:t> - 7</a:t>
            </a:r>
          </a:p>
        </p:txBody>
      </p:sp>
    </p:spTree>
    <p:extLst>
      <p:ext uri="{BB962C8B-B14F-4D97-AF65-F5344CB8AC3E}">
        <p14:creationId xmlns:p14="http://schemas.microsoft.com/office/powerpoint/2010/main" val="1155271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48</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a:xfrm>
            <a:off x="749847" y="1198614"/>
            <a:ext cx="11174400" cy="360000"/>
          </a:xfrm>
        </p:spPr>
        <p:txBody>
          <a:bodyPr/>
          <a:lstStyle/>
          <a:p>
            <a:r>
              <a:rPr lang="pt" kern="0" spc="0" dirty="0"/>
              <a:t>Diálogo Aberto (Finlândia)</a:t>
            </a:r>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a:xfrm>
            <a:off x="914995" y="1714857"/>
            <a:ext cx="10766612" cy="4196529"/>
          </a:xfrm>
        </p:spPr>
        <p:txBody>
          <a:bodyPr/>
          <a:lstStyle/>
          <a:p>
            <a:pPr algn="just">
              <a:spcBef>
                <a:spcPts val="600"/>
              </a:spcBef>
              <a:spcAft>
                <a:spcPts val="0"/>
              </a:spcAft>
            </a:pPr>
            <a:r>
              <a:rPr lang="pt" sz="2000" dirty="0"/>
              <a:t>O Diálogo Aberto é uma alternativa finlandesa ao sistema tradicional de saúde mental para pessoas diagnosticadas com "psicoses", como "esquizofrenia".</a:t>
            </a:r>
          </a:p>
          <a:p>
            <a:pPr algn="just">
              <a:spcBef>
                <a:spcPts val="600"/>
              </a:spcBef>
              <a:spcAft>
                <a:spcPts val="0"/>
              </a:spcAft>
            </a:pPr>
            <a:r>
              <a:rPr lang="pt" sz="2000" dirty="0"/>
              <a:t>Ela apoia a rede de familiares e amigos do indivíduo e respeita a tomada de decisões do indivíduo.</a:t>
            </a:r>
          </a:p>
          <a:p>
            <a:pPr algn="just">
              <a:spcBef>
                <a:spcPts val="600"/>
              </a:spcBef>
              <a:spcAft>
                <a:spcPts val="0"/>
              </a:spcAft>
            </a:pPr>
            <a:r>
              <a:rPr lang="pt" sz="2000" dirty="0"/>
              <a:t>A pessoa que busca apoio, familiares e cuidadores são convidados a participar junto com a equipe do Diálogo Aberto nas reuniões diárias.</a:t>
            </a:r>
          </a:p>
          <a:p>
            <a:pPr algn="just">
              <a:spcBef>
                <a:spcPts val="600"/>
              </a:spcBef>
              <a:spcAft>
                <a:spcPts val="0"/>
              </a:spcAft>
            </a:pPr>
            <a:r>
              <a:rPr lang="pt" sz="2000" dirty="0"/>
              <a:t>Todos expressam e refletem abertamente seus pensamentos e sentimentos, e a voz de todos é ouvida</a:t>
            </a:r>
          </a:p>
          <a:p>
            <a:pPr algn="just">
              <a:spcBef>
                <a:spcPts val="600"/>
              </a:spcBef>
              <a:spcAft>
                <a:spcPts val="0"/>
              </a:spcAft>
            </a:pPr>
            <a:r>
              <a:rPr lang="pt" sz="2000" dirty="0"/>
              <a:t>Uma linguagem compartilhada é criada e os participantes constroem um novo entendimento entre si.</a:t>
            </a:r>
          </a:p>
          <a:p>
            <a:pPr algn="just">
              <a:spcBef>
                <a:spcPts val="600"/>
              </a:spcBef>
              <a:spcAft>
                <a:spcPts val="0"/>
              </a:spcAft>
            </a:pPr>
            <a:r>
              <a:rPr lang="pt" sz="2000" dirty="0"/>
              <a:t>A equipe fornece ajuda imediata dentro de 24 horas após o primeiro contato.</a:t>
            </a:r>
          </a:p>
          <a:p>
            <a:pPr algn="just">
              <a:spcBef>
                <a:spcPts val="600"/>
              </a:spcBef>
              <a:spcAft>
                <a:spcPts val="0"/>
              </a:spcAft>
            </a:pPr>
            <a:r>
              <a:rPr lang="pt" sz="2000" dirty="0"/>
              <a:t>Engaja redes sociais, reconstrói relacionamentos e busca evitar medicamentos e hospitalizações</a:t>
            </a:r>
          </a:p>
          <a:p>
            <a:pPr algn="just">
              <a:spcBef>
                <a:spcPts val="600"/>
              </a:spcBef>
              <a:spcAft>
                <a:spcPts val="0"/>
              </a:spcAft>
            </a:pPr>
            <a:r>
              <a:rPr lang="pt" sz="2000" dirty="0"/>
              <a:t>Não há um plano de tratamento exato preparado — a abordagem é flexível e se adapta às necessidades em constante mudança.</a:t>
            </a:r>
          </a:p>
          <a:p>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a:xfrm>
            <a:off x="507206" y="506412"/>
            <a:ext cx="10931760" cy="432000"/>
          </a:xfrm>
        </p:spPr>
        <p:txBody>
          <a:bodyPr/>
          <a:lstStyle/>
          <a:p>
            <a:pPr algn="ctr"/>
            <a:r>
              <a:rPr lang="pt" dirty="0"/>
              <a:t>Apresentação: </a:t>
            </a:r>
            <a:r>
              <a:rPr lang="pt-BR" dirty="0"/>
              <a:t>tomada de decisão apoiada</a:t>
            </a:r>
            <a:r>
              <a:rPr lang="pt" dirty="0"/>
              <a:t> - 8</a:t>
            </a:r>
          </a:p>
        </p:txBody>
      </p:sp>
    </p:spTree>
    <p:extLst>
      <p:ext uri="{BB962C8B-B14F-4D97-AF65-F5344CB8AC3E}">
        <p14:creationId xmlns:p14="http://schemas.microsoft.com/office/powerpoint/2010/main" val="87872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8661-B810-474B-A374-243F4CAC4B6D}"/>
              </a:ext>
            </a:extLst>
          </p:cNvPr>
          <p:cNvSpPr>
            <a:spLocks noGrp="1"/>
          </p:cNvSpPr>
          <p:nvPr>
            <p:ph type="sldNum" sz="quarter" idx="12"/>
          </p:nvPr>
        </p:nvSpPr>
        <p:spPr/>
        <p:txBody>
          <a:bodyPr/>
          <a:lstStyle/>
          <a:p>
            <a:fld id="{04260D4A-DEC1-45DD-8AB2-A3349BAAA59E}" type="slidenum">
              <a:rPr lang="en-US" smtClean="0"/>
              <a:pPr/>
              <a:t>49</a:t>
            </a:fld>
            <a:endParaRPr lang="en-US"/>
          </a:p>
        </p:txBody>
      </p:sp>
      <p:sp>
        <p:nvSpPr>
          <p:cNvPr id="3" name="Text Placeholder 2">
            <a:extLst>
              <a:ext uri="{FF2B5EF4-FFF2-40B4-BE49-F238E27FC236}">
                <a16:creationId xmlns:a16="http://schemas.microsoft.com/office/drawing/2014/main" id="{C3048A59-46DC-F346-9DA9-A49D00014F75}"/>
              </a:ext>
            </a:extLst>
          </p:cNvPr>
          <p:cNvSpPr>
            <a:spLocks noGrp="1"/>
          </p:cNvSpPr>
          <p:nvPr>
            <p:ph type="body" sz="quarter" idx="13"/>
          </p:nvPr>
        </p:nvSpPr>
        <p:spPr>
          <a:xfrm>
            <a:off x="507204" y="1432373"/>
            <a:ext cx="11174400" cy="360000"/>
          </a:xfrm>
        </p:spPr>
        <p:txBody>
          <a:bodyPr/>
          <a:lstStyle/>
          <a:p>
            <a:r>
              <a:rPr lang="pt" kern="0" spc="0" dirty="0"/>
              <a:t>A importância do apoio</a:t>
            </a:r>
          </a:p>
        </p:txBody>
      </p:sp>
      <p:sp>
        <p:nvSpPr>
          <p:cNvPr id="4" name="Content Placeholder 3">
            <a:extLst>
              <a:ext uri="{FF2B5EF4-FFF2-40B4-BE49-F238E27FC236}">
                <a16:creationId xmlns:a16="http://schemas.microsoft.com/office/drawing/2014/main" id="{F4044321-3097-E847-AE88-6756AFC8A64F}"/>
              </a:ext>
            </a:extLst>
          </p:cNvPr>
          <p:cNvSpPr>
            <a:spLocks noGrp="1"/>
          </p:cNvSpPr>
          <p:nvPr>
            <p:ph sz="quarter" idx="14"/>
          </p:nvPr>
        </p:nvSpPr>
        <p:spPr>
          <a:xfrm>
            <a:off x="507205" y="2470094"/>
            <a:ext cx="11174412" cy="1917812"/>
          </a:xfrm>
        </p:spPr>
        <p:txBody>
          <a:bodyPr/>
          <a:lstStyle/>
          <a:p>
            <a:pPr algn="just">
              <a:spcBef>
                <a:spcPts val="600"/>
              </a:spcBef>
              <a:spcAft>
                <a:spcPts val="0"/>
              </a:spcAft>
            </a:pPr>
            <a:r>
              <a:rPr lang="pt" sz="2000" dirty="0"/>
              <a:t>As formas formais de apoio não devem substituir as redes de apoio informais, que são essenciais no dia a dia das pessoas. Quando as redes informais são inexistentes ou enfraquecidas, é muito importante apoiar a pessoa para reconstruí-las e/ou consolidá-las.</a:t>
            </a:r>
          </a:p>
          <a:p>
            <a:pPr algn="just">
              <a:spcBef>
                <a:spcPts val="600"/>
              </a:spcBef>
              <a:spcAft>
                <a:spcPts val="0"/>
              </a:spcAft>
            </a:pPr>
            <a:r>
              <a:rPr lang="pt" sz="2000" dirty="0"/>
              <a:t>Ao mesmo tempo, pode ser necessário defender formas mais formalizadas de redes de apoio para pessoas que precisam e desejam tê-las.</a:t>
            </a:r>
          </a:p>
          <a:p>
            <a:endParaRPr lang="en-US" dirty="0"/>
          </a:p>
        </p:txBody>
      </p:sp>
      <p:sp>
        <p:nvSpPr>
          <p:cNvPr id="5" name="Title 4">
            <a:extLst>
              <a:ext uri="{FF2B5EF4-FFF2-40B4-BE49-F238E27FC236}">
                <a16:creationId xmlns:a16="http://schemas.microsoft.com/office/drawing/2014/main" id="{BE9525B1-9F35-574A-B59C-BF437EB4B252}"/>
              </a:ext>
            </a:extLst>
          </p:cNvPr>
          <p:cNvSpPr>
            <a:spLocks noGrp="1"/>
          </p:cNvSpPr>
          <p:nvPr>
            <p:ph type="title"/>
          </p:nvPr>
        </p:nvSpPr>
        <p:spPr>
          <a:xfrm>
            <a:off x="507205" y="506412"/>
            <a:ext cx="11174399" cy="432000"/>
          </a:xfrm>
        </p:spPr>
        <p:txBody>
          <a:bodyPr/>
          <a:lstStyle/>
          <a:p>
            <a:pPr algn="ctr"/>
            <a:r>
              <a:rPr lang="pt" dirty="0"/>
              <a:t>Apresentação: </a:t>
            </a:r>
            <a:r>
              <a:rPr lang="pt-BR" dirty="0"/>
              <a:t>Tomada de decisão apoiada</a:t>
            </a:r>
            <a:r>
              <a:rPr lang="pt" dirty="0"/>
              <a:t> - 9</a:t>
            </a:r>
          </a:p>
        </p:txBody>
      </p:sp>
    </p:spTree>
    <p:extLst>
      <p:ext uri="{BB962C8B-B14F-4D97-AF65-F5344CB8AC3E}">
        <p14:creationId xmlns:p14="http://schemas.microsoft.com/office/powerpoint/2010/main" val="183954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7FB918AD-5F4D-49AE-B18F-E06A9462217A}" type="slidenum">
              <a:rPr lang="en-US" smtClean="0"/>
              <a:pPr/>
              <a:t>5</a:t>
            </a:fld>
            <a:endParaRPr lang="pt-BR" dirty="0"/>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727188"/>
            <a:ext cx="11174412" cy="3894530"/>
          </a:xfrm>
        </p:spPr>
        <p:txBody>
          <a:bodyPr/>
          <a:lstStyle/>
          <a:p>
            <a:pPr marL="538163" indent="-269875" algn="just" rtl="0" fontAlgn="base">
              <a:spcBef>
                <a:spcPts val="600"/>
              </a:spcBef>
              <a:spcAft>
                <a:spcPts val="0"/>
              </a:spcAft>
              <a:buFont typeface="Arial" panose="020B0604020202020204" pitchFamily="34" charset="0"/>
              <a:buChar char="•"/>
            </a:pPr>
            <a:r>
              <a:rPr lang="pt-BR" sz="2000" b="0" i="0" u="none" strike="noStrike" dirty="0">
                <a:solidFill>
                  <a:srgbClr val="000000"/>
                </a:solidFill>
                <a:effectLst/>
              </a:rPr>
              <a:t>“Pessoas estão usando” ou “que usaram anteriormente” serviços sociais e de saúde mental para nos referirmos a pessoas que não necessariamente se identificam como portadoras de eficiência, mas que têm uma variedade de experiências aplicáveis a esse treinamento.</a:t>
            </a:r>
            <a:endParaRPr lang="pt-BR" sz="2000" b="0" i="0" u="none" strike="noStrike" dirty="0">
              <a:solidFill>
                <a:srgbClr val="183F5A"/>
              </a:solidFill>
              <a:effectLst/>
            </a:endParaRPr>
          </a:p>
          <a:p>
            <a:pPr marL="538163" indent="-269875" algn="just" rtl="0" fontAlgn="base">
              <a:spcBef>
                <a:spcPts val="600"/>
              </a:spcBef>
              <a:spcAft>
                <a:spcPts val="0"/>
              </a:spcAft>
              <a:buFont typeface="Arial" panose="020B0604020202020204" pitchFamily="34" charset="0"/>
              <a:buChar char="•"/>
            </a:pPr>
            <a:r>
              <a:rPr lang="pt-BR" sz="2000" b="0" i="0" u="none" strike="noStrike" dirty="0">
                <a:solidFill>
                  <a:srgbClr val="000000"/>
                </a:solidFill>
                <a:effectLst/>
              </a:rPr>
              <a:t>O termo “serviços sociais e de saúde mental” refere-se a uma ampla gama de serviços prestados por países nos setores público, privado e não governamental.</a:t>
            </a:r>
            <a:endParaRPr lang="pt-BR" sz="2000" b="0" i="0" u="none" strike="noStrike" dirty="0">
              <a:solidFill>
                <a:srgbClr val="183F5A"/>
              </a:solidFill>
              <a:effectLst/>
            </a:endParaRPr>
          </a:p>
          <a:p>
            <a:pPr marL="538163" indent="-269875" algn="just" rtl="0" fontAlgn="base">
              <a:spcBef>
                <a:spcPts val="600"/>
              </a:spcBef>
              <a:spcAft>
                <a:spcPts val="0"/>
              </a:spcAft>
              <a:buFont typeface="Arial" panose="020B0604020202020204" pitchFamily="34" charset="0"/>
              <a:buChar char="•"/>
            </a:pPr>
            <a:r>
              <a:rPr lang="pt-BR" sz="2000" b="0" i="0" u="none" strike="noStrike" dirty="0">
                <a:solidFill>
                  <a:srgbClr val="000000"/>
                </a:solidFill>
                <a:effectLst/>
              </a:rPr>
              <a:t>A terminologia foi adotada para fins de inclusão. </a:t>
            </a:r>
            <a:endParaRPr lang="pt-BR" sz="2000" b="0" i="0" u="none" strike="noStrike" dirty="0">
              <a:solidFill>
                <a:srgbClr val="183F5A"/>
              </a:solidFill>
              <a:effectLst/>
            </a:endParaRPr>
          </a:p>
          <a:p>
            <a:pPr marL="538163" lvl="1" indent="-269875" algn="just" rtl="0" fontAlgn="base">
              <a:spcBef>
                <a:spcPts val="600"/>
              </a:spcBef>
              <a:spcAft>
                <a:spcPts val="0"/>
              </a:spcAft>
              <a:buFont typeface="Arial" panose="020B0604020202020204" pitchFamily="34" charset="0"/>
              <a:buChar char="•"/>
            </a:pPr>
            <a:r>
              <a:rPr lang="pt-BR" b="0" i="0" u="none" strike="noStrike" dirty="0">
                <a:solidFill>
                  <a:srgbClr val="000000"/>
                </a:solidFill>
                <a:effectLst/>
              </a:rPr>
              <a:t>É uma escolha individual se identificar com certas expressões ou conceitos, mas os direitos humanos são aplicáveis a todos, em todos os lugares. </a:t>
            </a:r>
            <a:endParaRPr lang="pt-BR" b="0" i="0" u="none" strike="noStrike" dirty="0">
              <a:solidFill>
                <a:srgbClr val="183F5A"/>
              </a:solidFill>
              <a:effectLst/>
            </a:endParaRPr>
          </a:p>
          <a:p>
            <a:pPr marL="538163" lvl="1" indent="-269875" algn="just" rtl="0" fontAlgn="base">
              <a:spcBef>
                <a:spcPts val="600"/>
              </a:spcBef>
              <a:spcAft>
                <a:spcPts val="0"/>
              </a:spcAft>
              <a:buFont typeface="Arial" panose="020B0604020202020204" pitchFamily="34" charset="0"/>
              <a:buChar char="•"/>
            </a:pPr>
            <a:r>
              <a:rPr lang="pt-BR" b="0" i="0" u="none" strike="noStrike" dirty="0">
                <a:solidFill>
                  <a:srgbClr val="000000"/>
                </a:solidFill>
                <a:effectLst/>
              </a:rPr>
              <a:t>Um diagnóstico ou deficiência nunca deve definir uma pessoa. </a:t>
            </a:r>
            <a:endParaRPr lang="pt-BR" b="0" i="0" u="none" strike="noStrike" dirty="0">
              <a:solidFill>
                <a:srgbClr val="183F5A"/>
              </a:solidFill>
              <a:effectLst/>
            </a:endParaRPr>
          </a:p>
          <a:p>
            <a:pPr marL="538163" lvl="1" indent="-269875" algn="just" rtl="0" fontAlgn="base">
              <a:spcBef>
                <a:spcPts val="600"/>
              </a:spcBef>
              <a:spcAft>
                <a:spcPts val="0"/>
              </a:spcAft>
              <a:buFont typeface="Arial" panose="020B0604020202020204" pitchFamily="34" charset="0"/>
              <a:buChar char="•"/>
            </a:pPr>
            <a:r>
              <a:rPr lang="pt-BR" b="0" i="0" u="none" strike="noStrike" dirty="0">
                <a:solidFill>
                  <a:srgbClr val="000000"/>
                </a:solidFill>
                <a:effectLst/>
              </a:rPr>
              <a:t>Somos todos indivíduos, com um contexto social, personalidade, objetivos, aspirações e relacionamentos com os outros únicos.</a:t>
            </a:r>
            <a:endParaRPr lang="pt-BR" b="0" i="0" u="none" strike="noStrike" dirty="0">
              <a:solidFill>
                <a:srgbClr val="183F5A"/>
              </a:solidFill>
              <a:effectLst/>
            </a:endParaRPr>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a:xfrm>
            <a:off x="388630" y="514614"/>
            <a:ext cx="11174412" cy="384662"/>
          </a:xfrm>
        </p:spPr>
        <p:txBody>
          <a:bodyPr/>
          <a:lstStyle/>
          <a:p>
            <a:pPr algn="ctr"/>
            <a:r>
              <a:rPr lang="pt-BR" dirty="0"/>
              <a:t>Algumas palavras sobre a terminologia utilizada neste treinamento – 2</a:t>
            </a:r>
          </a:p>
        </p:txBody>
      </p:sp>
    </p:spTree>
    <p:extLst>
      <p:ext uri="{BB962C8B-B14F-4D97-AF65-F5344CB8AC3E}">
        <p14:creationId xmlns:p14="http://schemas.microsoft.com/office/powerpoint/2010/main" val="4184825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948BD-FA70-1E45-BEA4-B9A56ACD2602}"/>
              </a:ext>
            </a:extLst>
          </p:cNvPr>
          <p:cNvSpPr>
            <a:spLocks noGrp="1"/>
          </p:cNvSpPr>
          <p:nvPr>
            <p:ph type="sldNum" sz="quarter" idx="12"/>
          </p:nvPr>
        </p:nvSpPr>
        <p:spPr/>
        <p:txBody>
          <a:bodyPr/>
          <a:lstStyle/>
          <a:p>
            <a:fld id="{04260D4A-DEC1-45DD-8AB2-A3349BAAA59E}" type="slidenum">
              <a:rPr lang="en-US" smtClean="0"/>
              <a:pPr/>
              <a:t>50</a:t>
            </a:fld>
            <a:endParaRPr lang="en-US"/>
          </a:p>
        </p:txBody>
      </p:sp>
      <p:sp>
        <p:nvSpPr>
          <p:cNvPr id="3" name="Text Placeholder 2">
            <a:extLst>
              <a:ext uri="{FF2B5EF4-FFF2-40B4-BE49-F238E27FC236}">
                <a16:creationId xmlns:a16="http://schemas.microsoft.com/office/drawing/2014/main" id="{F2EC7C20-C413-0F4F-A723-79165845A079}"/>
              </a:ext>
            </a:extLst>
          </p:cNvPr>
          <p:cNvSpPr>
            <a:spLocks noGrp="1"/>
          </p:cNvSpPr>
          <p:nvPr>
            <p:ph type="body" sz="quarter" idx="13"/>
          </p:nvPr>
        </p:nvSpPr>
        <p:spPr>
          <a:xfrm>
            <a:off x="507205" y="1794388"/>
            <a:ext cx="11174400" cy="360000"/>
          </a:xfrm>
        </p:spPr>
        <p:txBody>
          <a:bodyPr/>
          <a:lstStyle/>
          <a:p>
            <a:pPr marL="0" indent="0" algn="just"/>
            <a:r>
              <a:rPr lang="pt-BR" kern="0" spc="0" dirty="0"/>
              <a:t>Como a saúde mental e os serviços sociais podem facilitar a tomada de decisão apoiada?</a:t>
            </a:r>
            <a:r>
              <a:rPr lang="pt" kern="0" spc="0" dirty="0"/>
              <a:t> (a)</a:t>
            </a:r>
          </a:p>
        </p:txBody>
      </p:sp>
      <p:sp>
        <p:nvSpPr>
          <p:cNvPr id="4" name="Content Placeholder 3">
            <a:extLst>
              <a:ext uri="{FF2B5EF4-FFF2-40B4-BE49-F238E27FC236}">
                <a16:creationId xmlns:a16="http://schemas.microsoft.com/office/drawing/2014/main" id="{B8176B55-8AF5-9644-B920-6AE17EBE04CC}"/>
              </a:ext>
            </a:extLst>
          </p:cNvPr>
          <p:cNvSpPr>
            <a:spLocks noGrp="1"/>
          </p:cNvSpPr>
          <p:nvPr>
            <p:ph sz="quarter" idx="14"/>
          </p:nvPr>
        </p:nvSpPr>
        <p:spPr>
          <a:xfrm>
            <a:off x="507205" y="2762358"/>
            <a:ext cx="11174412" cy="1788789"/>
          </a:xfrm>
        </p:spPr>
        <p:txBody>
          <a:bodyPr/>
          <a:lstStyle/>
          <a:p>
            <a:pPr algn="just">
              <a:spcBef>
                <a:spcPts val="600"/>
              </a:spcBef>
              <a:spcAft>
                <a:spcPts val="0"/>
              </a:spcAft>
            </a:pPr>
            <a:r>
              <a:rPr lang="pt" sz="2000" dirty="0"/>
              <a:t>Os serviços de saúde mental e sociais têm a responsabilidade de facilitar ativamente a tomada de decisões apoiadas, garantindo que as pessoas possam convidar pessoas de confiança da comunidade para comparecer ao serviço e apoiá-las.</a:t>
            </a:r>
          </a:p>
          <a:p>
            <a:pPr algn="just">
              <a:spcBef>
                <a:spcPts val="600"/>
              </a:spcBef>
              <a:spcAft>
                <a:spcPts val="0"/>
              </a:spcAft>
            </a:pPr>
            <a:r>
              <a:rPr lang="pt" sz="2000" dirty="0"/>
              <a:t>Eles também podem facilitar contatos entre a pessoa e ONGs que apoiam a tomada de decisões, defensores ou apoiadores que podem atuar como apoiadores da decisão, se for isso que a pessoa deseja.</a:t>
            </a:r>
          </a:p>
          <a:p>
            <a:endParaRPr lang="en-US" dirty="0"/>
          </a:p>
        </p:txBody>
      </p:sp>
      <p:sp>
        <p:nvSpPr>
          <p:cNvPr id="5" name="Title 4">
            <a:extLst>
              <a:ext uri="{FF2B5EF4-FFF2-40B4-BE49-F238E27FC236}">
                <a16:creationId xmlns:a16="http://schemas.microsoft.com/office/drawing/2014/main" id="{5D4DA867-BBAE-0B49-83C3-26F3831AE0B5}"/>
              </a:ext>
            </a:extLst>
          </p:cNvPr>
          <p:cNvSpPr>
            <a:spLocks noGrp="1"/>
          </p:cNvSpPr>
          <p:nvPr>
            <p:ph type="title"/>
          </p:nvPr>
        </p:nvSpPr>
        <p:spPr>
          <a:xfrm>
            <a:off x="507205" y="506412"/>
            <a:ext cx="11174399" cy="432000"/>
          </a:xfrm>
        </p:spPr>
        <p:txBody>
          <a:bodyPr/>
          <a:lstStyle/>
          <a:p>
            <a:pPr algn="ctr"/>
            <a:r>
              <a:rPr lang="pt" dirty="0"/>
              <a:t>Apresentação: </a:t>
            </a:r>
            <a:r>
              <a:rPr lang="pt-BR" dirty="0"/>
              <a:t>Tomada de decisão apoiada</a:t>
            </a:r>
            <a:r>
              <a:rPr lang="pt" dirty="0"/>
              <a:t> - 10</a:t>
            </a:r>
          </a:p>
        </p:txBody>
      </p:sp>
    </p:spTree>
    <p:extLst>
      <p:ext uri="{BB962C8B-B14F-4D97-AF65-F5344CB8AC3E}">
        <p14:creationId xmlns:p14="http://schemas.microsoft.com/office/powerpoint/2010/main" val="1846719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ADAF90-3EEA-5E4D-A9AF-9F874CB564E5}"/>
              </a:ext>
            </a:extLst>
          </p:cNvPr>
          <p:cNvSpPr>
            <a:spLocks noGrp="1"/>
          </p:cNvSpPr>
          <p:nvPr>
            <p:ph type="sldNum" sz="quarter" idx="12"/>
          </p:nvPr>
        </p:nvSpPr>
        <p:spPr/>
        <p:txBody>
          <a:bodyPr/>
          <a:lstStyle/>
          <a:p>
            <a:fld id="{04260D4A-DEC1-45DD-8AB2-A3349BAAA59E}" type="slidenum">
              <a:rPr lang="en-US" smtClean="0"/>
              <a:pPr/>
              <a:t>51</a:t>
            </a:fld>
            <a:endParaRPr lang="en-US"/>
          </a:p>
        </p:txBody>
      </p:sp>
      <p:sp>
        <p:nvSpPr>
          <p:cNvPr id="3" name="Text Placeholder 2">
            <a:extLst>
              <a:ext uri="{FF2B5EF4-FFF2-40B4-BE49-F238E27FC236}">
                <a16:creationId xmlns:a16="http://schemas.microsoft.com/office/drawing/2014/main" id="{88031F0A-6960-F744-9ABF-AFD774E6D300}"/>
              </a:ext>
            </a:extLst>
          </p:cNvPr>
          <p:cNvSpPr>
            <a:spLocks noGrp="1"/>
          </p:cNvSpPr>
          <p:nvPr>
            <p:ph type="body" sz="quarter" idx="13"/>
          </p:nvPr>
        </p:nvSpPr>
        <p:spPr>
          <a:xfrm>
            <a:off x="507205" y="1504751"/>
            <a:ext cx="11174400" cy="360000"/>
          </a:xfrm>
        </p:spPr>
        <p:txBody>
          <a:bodyPr/>
          <a:lstStyle/>
          <a:p>
            <a:pPr marL="0" indent="0"/>
            <a:r>
              <a:rPr lang="pt-BR" kern="0" spc="0" dirty="0"/>
              <a:t>Como a saúde mental e os serviços sociais podem facilitar a tomada de decisão apoiada? </a:t>
            </a:r>
            <a:r>
              <a:rPr lang="pt" kern="0" spc="0" dirty="0"/>
              <a:t>(b)</a:t>
            </a:r>
          </a:p>
        </p:txBody>
      </p:sp>
      <p:sp>
        <p:nvSpPr>
          <p:cNvPr id="5" name="Title 4">
            <a:extLst>
              <a:ext uri="{FF2B5EF4-FFF2-40B4-BE49-F238E27FC236}">
                <a16:creationId xmlns:a16="http://schemas.microsoft.com/office/drawing/2014/main" id="{2CFC290A-2128-D44A-A49A-37FA4CE115EA}"/>
              </a:ext>
            </a:extLst>
          </p:cNvPr>
          <p:cNvSpPr>
            <a:spLocks noGrp="1"/>
          </p:cNvSpPr>
          <p:nvPr>
            <p:ph type="title"/>
          </p:nvPr>
        </p:nvSpPr>
        <p:spPr>
          <a:xfrm>
            <a:off x="507205" y="506412"/>
            <a:ext cx="11174399" cy="432000"/>
          </a:xfrm>
        </p:spPr>
        <p:txBody>
          <a:bodyPr/>
          <a:lstStyle/>
          <a:p>
            <a:pPr algn="ctr"/>
            <a:r>
              <a:rPr lang="pt" dirty="0"/>
              <a:t>Apresentação: </a:t>
            </a:r>
            <a:r>
              <a:rPr lang="pt-BR" dirty="0"/>
              <a:t>Tomada de decisão apoiada </a:t>
            </a:r>
            <a:r>
              <a:rPr lang="pt" dirty="0"/>
              <a:t>- 11</a:t>
            </a:r>
          </a:p>
        </p:txBody>
      </p:sp>
      <p:graphicFrame>
        <p:nvGraphicFramePr>
          <p:cNvPr id="6" name="Content Placeholder 3">
            <a:extLst>
              <a:ext uri="{FF2B5EF4-FFF2-40B4-BE49-F238E27FC236}">
                <a16:creationId xmlns:a16="http://schemas.microsoft.com/office/drawing/2014/main" id="{88C3D2FF-EA16-304B-9ADF-63512B1688E4}"/>
              </a:ext>
            </a:extLst>
          </p:cNvPr>
          <p:cNvGraphicFramePr>
            <a:graphicFrameLocks/>
          </p:cNvGraphicFramePr>
          <p:nvPr>
            <p:extLst>
              <p:ext uri="{D42A27DB-BD31-4B8C-83A1-F6EECF244321}">
                <p14:modId xmlns:p14="http://schemas.microsoft.com/office/powerpoint/2010/main" val="919061735"/>
              </p:ext>
            </p:extLst>
          </p:nvPr>
        </p:nvGraphicFramePr>
        <p:xfrm>
          <a:off x="979745" y="1979875"/>
          <a:ext cx="9975126" cy="4246114"/>
        </p:xfrm>
        <a:graphic>
          <a:graphicData uri="http://schemas.openxmlformats.org/drawingml/2006/table">
            <a:tbl>
              <a:tblPr firstRow="1" firstCol="1" bandRow="1"/>
              <a:tblGrid>
                <a:gridCol w="9975126">
                  <a:extLst>
                    <a:ext uri="{9D8B030D-6E8A-4147-A177-3AD203B41FA5}">
                      <a16:colId xmlns:a16="http://schemas.microsoft.com/office/drawing/2014/main" val="206691471"/>
                    </a:ext>
                  </a:extLst>
                </a:gridCol>
              </a:tblGrid>
              <a:tr h="4246114">
                <a:tc>
                  <a:txBody>
                    <a:bodyPr/>
                    <a:lstStyle/>
                    <a:p>
                      <a:pPr marL="457200" marR="0" lvl="0" indent="0" algn="ctr" defTabSz="914400" rtl="0" eaLnBrk="1" fontAlgn="auto" latinLnBrk="0" hangingPunct="1">
                        <a:lnSpc>
                          <a:spcPct val="100000"/>
                        </a:lnSpc>
                        <a:spcBef>
                          <a:spcPts val="0"/>
                        </a:spcBef>
                        <a:spcAft>
                          <a:spcPts val="0"/>
                        </a:spcAft>
                        <a:buClrTx/>
                        <a:buSzTx/>
                        <a:buFontTx/>
                        <a:buNone/>
                        <a:tabLst/>
                        <a:defRPr/>
                      </a:pPr>
                      <a:r>
                        <a:rPr lang="pt" sz="1500" b="1" dirty="0">
                          <a:effectLst/>
                          <a:latin typeface="+mn-lt"/>
                          <a:ea typeface="SimSun" panose="02010600030101010101" pitchFamily="2" charset="-122"/>
                          <a:cs typeface="Arial" panose="020B0604020202020204" pitchFamily="34" charset="0"/>
                        </a:rPr>
                        <a:t>Lista de verificação para </a:t>
                      </a:r>
                      <a:r>
                        <a:rPr lang="pt-BR" sz="1500" b="1" dirty="0">
                          <a:effectLst/>
                          <a:latin typeface="+mn-lt"/>
                          <a:ea typeface="SimSun" panose="02010600030101010101" pitchFamily="2" charset="-122"/>
                          <a:cs typeface="Arial" panose="020B0604020202020204" pitchFamily="34" charset="0"/>
                        </a:rPr>
                        <a:t>tomada de decisão apoiada</a:t>
                      </a:r>
                      <a:r>
                        <a:rPr lang="pt" sz="1500" b="1" dirty="0">
                          <a:effectLst/>
                          <a:latin typeface="+mn-lt"/>
                          <a:ea typeface="SimSun" panose="02010600030101010101" pitchFamily="2" charset="-122"/>
                          <a:cs typeface="Arial" panose="020B0604020202020204" pitchFamily="34" charset="0"/>
                        </a:rPr>
                        <a:t>. Você...?</a:t>
                      </a:r>
                      <a:endParaRPr lang="en-CH" sz="1500" dirty="0">
                        <a:effectLst/>
                        <a:latin typeface="+mn-lt"/>
                        <a:ea typeface="SimSun" panose="02010600030101010101" pitchFamily="2" charset="-122"/>
                        <a:cs typeface="Arial" panose="020B0604020202020204" pitchFamily="34" charset="0"/>
                      </a:endParaRP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pt" sz="1500" b="1" dirty="0">
                          <a:effectLst/>
                          <a:latin typeface="+mn-lt"/>
                          <a:ea typeface="SimSun" panose="02010600030101010101" pitchFamily="2" charset="-122"/>
                          <a:cs typeface="Arial" panose="020B0604020202020204" pitchFamily="34" charset="0"/>
                        </a:rPr>
                        <a:t>Forneça informações relevantes:</a:t>
                      </a:r>
                      <a:endParaRPr lang="en-CH" sz="1500" b="1" dirty="0">
                        <a:effectLst/>
                        <a:latin typeface="+mn-lt"/>
                        <a:ea typeface="SimSun" panose="02010600030101010101" pitchFamily="2" charset="-122"/>
                        <a:cs typeface="Arial" panose="020B0604020202020204" pitchFamily="34" charset="0"/>
                      </a:endParaRPr>
                    </a:p>
                    <a:p>
                      <a:pPr marL="404813" marR="0" lvl="0" indent="-285750" algn="just">
                        <a:lnSpc>
                          <a:spcPct val="100000"/>
                        </a:lnSpc>
                        <a:spcBef>
                          <a:spcPts val="0"/>
                        </a:spcBef>
                        <a:spcAft>
                          <a:spcPts val="0"/>
                        </a:spcAft>
                        <a:buFont typeface="Arial" panose="020B0604020202020204" pitchFamily="34" charset="0"/>
                        <a:buChar char="•"/>
                        <a:tabLst>
                          <a:tab pos="685800" algn="l"/>
                        </a:tabLst>
                      </a:pPr>
                      <a:r>
                        <a:rPr lang="pt" sz="1500" dirty="0">
                          <a:effectLst/>
                          <a:latin typeface="+mn-lt"/>
                          <a:ea typeface="SimSun" panose="02010600030101010101" pitchFamily="2" charset="-122"/>
                          <a:cs typeface="Arial" panose="020B0604020202020204" pitchFamily="34" charset="0"/>
                        </a:rPr>
                        <a:t>A pessoa tem todas as informações relevantes de que precisa para tomar uma decisão específica?</a:t>
                      </a:r>
                      <a:endParaRPr lang="en-CH" sz="1500" dirty="0">
                        <a:effectLst/>
                        <a:latin typeface="+mn-lt"/>
                        <a:ea typeface="SimSun" panose="02010600030101010101" pitchFamily="2" charset="-122"/>
                        <a:cs typeface="Arial" panose="020B0604020202020204" pitchFamily="34" charset="0"/>
                      </a:endParaRPr>
                    </a:p>
                    <a:p>
                      <a:pPr marL="404813" marR="0" lvl="0" indent="-285750" algn="just">
                        <a:lnSpc>
                          <a:spcPct val="100000"/>
                        </a:lnSpc>
                        <a:spcBef>
                          <a:spcPts val="0"/>
                        </a:spcBef>
                        <a:spcAft>
                          <a:spcPts val="0"/>
                        </a:spcAft>
                        <a:buFont typeface="Arial" panose="020B0604020202020204" pitchFamily="34" charset="0"/>
                        <a:buChar char="•"/>
                        <a:tabLst>
                          <a:tab pos="685800" algn="l"/>
                        </a:tabLst>
                      </a:pPr>
                      <a:r>
                        <a:rPr lang="pt" sz="1500" dirty="0">
                          <a:effectLst/>
                          <a:latin typeface="+mn-lt"/>
                          <a:ea typeface="SimSun" panose="02010600030101010101" pitchFamily="2" charset="-122"/>
                          <a:cs typeface="Arial" panose="020B0604020202020204" pitchFamily="34" charset="0"/>
                        </a:rPr>
                        <a:t>A pessoa tem todas as informações que está solicitando?</a:t>
                      </a:r>
                      <a:endParaRPr lang="en-CH" sz="1500" dirty="0">
                        <a:effectLst/>
                        <a:latin typeface="+mn-lt"/>
                        <a:ea typeface="SimSun" panose="02010600030101010101" pitchFamily="2" charset="-122"/>
                        <a:cs typeface="Arial" panose="020B0604020202020204" pitchFamily="34" charset="0"/>
                      </a:endParaRPr>
                    </a:p>
                    <a:p>
                      <a:pPr marL="404813" marR="0" lvl="0" indent="-285750" algn="just">
                        <a:lnSpc>
                          <a:spcPct val="100000"/>
                        </a:lnSpc>
                        <a:spcBef>
                          <a:spcPts val="0"/>
                        </a:spcBef>
                        <a:spcAft>
                          <a:spcPts val="0"/>
                        </a:spcAft>
                        <a:buFont typeface="Arial" panose="020B0604020202020204" pitchFamily="34" charset="0"/>
                        <a:buChar char="•"/>
                        <a:tabLst>
                          <a:tab pos="685800" algn="l"/>
                        </a:tabLst>
                      </a:pPr>
                      <a:r>
                        <a:rPr lang="pt-BR" sz="1500" dirty="0">
                          <a:effectLst/>
                          <a:latin typeface="+mn-lt"/>
                          <a:ea typeface="SimSun" panose="02010600030101010101" pitchFamily="2" charset="-122"/>
                          <a:cs typeface="Arial" panose="020B0604020202020204" pitchFamily="34" charset="0"/>
                        </a:rPr>
                        <a:t>A pessoa recebeu informações sobre todas as opções disponíveis?</a:t>
                      </a:r>
                      <a:endParaRPr lang="en-CH" sz="1500" dirty="0">
                        <a:effectLst/>
                        <a:latin typeface="+mn-lt"/>
                        <a:ea typeface="SimSun" panose="02010600030101010101" pitchFamily="2" charset="-122"/>
                        <a:cs typeface="Arial" panose="020B0604020202020204" pitchFamily="34" charset="0"/>
                      </a:endParaRP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pt" sz="1500" b="1" dirty="0">
                          <a:effectLst/>
                          <a:latin typeface="+mn-lt"/>
                          <a:ea typeface="SimSun" panose="02010600030101010101" pitchFamily="2" charset="-122"/>
                          <a:cs typeface="Arial" panose="020B0604020202020204" pitchFamily="34" charset="0"/>
                        </a:rPr>
                        <a:t>Comunica-se de forma adequada:</a:t>
                      </a:r>
                      <a:endParaRPr lang="pt-BR" sz="1500" dirty="0">
                        <a:effectLst/>
                        <a:latin typeface="+mn-lt"/>
                        <a:ea typeface="SimSun" panose="02010600030101010101" pitchFamily="2" charset="-122"/>
                        <a:cs typeface="Arial" panose="020B0604020202020204" pitchFamily="34" charset="0"/>
                      </a:endParaRPr>
                    </a:p>
                    <a:p>
                      <a:pPr marL="404813" marR="0" lvl="0" indent="-285750" algn="just">
                        <a:lnSpc>
                          <a:spcPct val="100000"/>
                        </a:lnSpc>
                        <a:spcBef>
                          <a:spcPts val="0"/>
                        </a:spcBef>
                        <a:spcAft>
                          <a:spcPts val="0"/>
                        </a:spcAft>
                        <a:buFont typeface="Arial" panose="020B0604020202020204" pitchFamily="34" charset="0"/>
                        <a:buChar char="•"/>
                      </a:pPr>
                      <a:r>
                        <a:rPr lang="pt-BR" sz="1500" dirty="0">
                          <a:effectLst/>
                          <a:latin typeface="+mn-lt"/>
                          <a:ea typeface="SimSun" panose="02010600030101010101" pitchFamily="2" charset="-122"/>
                          <a:cs typeface="Arial" panose="020B0604020202020204" pitchFamily="34" charset="0"/>
                        </a:rPr>
                        <a:t>Explica ou apresenta as informações de uma maneira que seja mais fácil para a pessoa compreender (por exemplo, usando linguagem simples, clara e concisa ou auxílios visuais). </a:t>
                      </a:r>
                    </a:p>
                    <a:p>
                      <a:pPr marL="404813" marR="0" lvl="0" indent="-285750" algn="just">
                        <a:lnSpc>
                          <a:spcPct val="100000"/>
                        </a:lnSpc>
                        <a:spcBef>
                          <a:spcPts val="0"/>
                        </a:spcBef>
                        <a:spcAft>
                          <a:spcPts val="0"/>
                        </a:spcAft>
                        <a:buFont typeface="Arial" panose="020B0604020202020204" pitchFamily="34" charset="0"/>
                        <a:buChar char="•"/>
                      </a:pPr>
                      <a:r>
                        <a:rPr lang="pt-BR" sz="1500" dirty="0">
                          <a:effectLst/>
                          <a:latin typeface="+mn-lt"/>
                          <a:ea typeface="SimSun" panose="02010600030101010101" pitchFamily="2" charset="-122"/>
                          <a:cs typeface="Arial" panose="020B0604020202020204" pitchFamily="34" charset="0"/>
                        </a:rPr>
                        <a:t>Explora diferentes métodos de comunicação, se necessário, incluindo comunicação não-verbal. </a:t>
                      </a:r>
                    </a:p>
                    <a:p>
                      <a:pPr marL="404813" marR="0" lvl="0" indent="-285750" algn="just">
                        <a:lnSpc>
                          <a:spcPct val="100000"/>
                        </a:lnSpc>
                        <a:spcBef>
                          <a:spcPts val="0"/>
                        </a:spcBef>
                        <a:spcAft>
                          <a:spcPts val="0"/>
                        </a:spcAft>
                        <a:buFont typeface="Arial" panose="020B0604020202020204" pitchFamily="34" charset="0"/>
                        <a:buChar char="•"/>
                      </a:pPr>
                      <a:r>
                        <a:rPr lang="pt-BR" sz="1500" dirty="0">
                          <a:effectLst/>
                          <a:latin typeface="+mn-lt"/>
                          <a:ea typeface="SimSun" panose="02010600030101010101" pitchFamily="2" charset="-122"/>
                          <a:cs typeface="Arial" panose="020B0604020202020204" pitchFamily="34" charset="0"/>
                        </a:rPr>
                        <a:t>Verifica se alguém mais pode ajudar na comunicação (por exemplo, um membro da família, colaborador de apoio, intérprete, terapeuta de fala e linguagem ou defensor), e se a pessoa aceita essa ajuda. </a:t>
                      </a:r>
                      <a:endParaRPr lang="en-CH" sz="1500" dirty="0">
                        <a:effectLst/>
                        <a:latin typeface="+mn-lt"/>
                        <a:ea typeface="SimSun" panose="02010600030101010101" pitchFamily="2" charset="-122"/>
                        <a:cs typeface="Arial" panose="020B0604020202020204" pitchFamily="34" charset="0"/>
                      </a:endParaRP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pt" sz="1500" b="1" dirty="0">
                          <a:effectLst/>
                          <a:latin typeface="+mn-lt"/>
                          <a:ea typeface="SimSun" panose="02010600030101010101" pitchFamily="2" charset="-122"/>
                          <a:cs typeface="Arial" panose="020B0604020202020204" pitchFamily="34" charset="0"/>
                        </a:rPr>
                        <a:t>Faça a pessoa se sentir à vontade:</a:t>
                      </a:r>
                      <a:endParaRPr lang="pt-BR" sz="1500" dirty="0">
                        <a:effectLst/>
                        <a:latin typeface="+mn-lt"/>
                        <a:ea typeface="SimSun" panose="02010600030101010101" pitchFamily="2" charset="-122"/>
                        <a:cs typeface="Arial" panose="020B0604020202020204" pitchFamily="34" charset="0"/>
                      </a:endParaRPr>
                    </a:p>
                    <a:p>
                      <a:pPr marL="404813" marR="0" lvl="0" indent="-285750" algn="just">
                        <a:lnSpc>
                          <a:spcPct val="100000"/>
                        </a:lnSpc>
                        <a:spcBef>
                          <a:spcPts val="0"/>
                        </a:spcBef>
                        <a:spcAft>
                          <a:spcPts val="0"/>
                        </a:spcAft>
                        <a:buFont typeface="Arial" panose="020B0604020202020204" pitchFamily="34" charset="0"/>
                        <a:buChar char="•"/>
                      </a:pPr>
                      <a:r>
                        <a:rPr lang="pt-BR" sz="1500" dirty="0">
                          <a:effectLst/>
                          <a:latin typeface="+mn-lt"/>
                          <a:ea typeface="SimSun" panose="02010600030101010101" pitchFamily="2" charset="-122"/>
                          <a:cs typeface="Arial" panose="020B0604020202020204" pitchFamily="34" charset="0"/>
                        </a:rPr>
                        <a:t>Identifica se há momentos particulares do dia em que a compreensão da pessoa é melhor. </a:t>
                      </a:r>
                    </a:p>
                    <a:p>
                      <a:pPr marL="404813" marR="0" lvl="0" indent="-285750" algn="just">
                        <a:lnSpc>
                          <a:spcPct val="100000"/>
                        </a:lnSpc>
                        <a:spcBef>
                          <a:spcPts val="0"/>
                        </a:spcBef>
                        <a:spcAft>
                          <a:spcPts val="0"/>
                        </a:spcAft>
                        <a:buFont typeface="Arial" panose="020B0604020202020204" pitchFamily="34" charset="0"/>
                        <a:buChar char="•"/>
                      </a:pPr>
                      <a:r>
                        <a:rPr lang="pt-BR" sz="1500" dirty="0">
                          <a:effectLst/>
                          <a:latin typeface="+mn-lt"/>
                          <a:ea typeface="SimSun" panose="02010600030101010101" pitchFamily="2" charset="-122"/>
                          <a:cs typeface="Arial" panose="020B0604020202020204" pitchFamily="34" charset="0"/>
                        </a:rPr>
                        <a:t>Identifica se existem locais específicos onde a pessoa possa se sentir mais à vontade. </a:t>
                      </a:r>
                    </a:p>
                    <a:p>
                      <a:pPr marL="404813" marR="0" lvl="0" indent="-285750" algn="just">
                        <a:lnSpc>
                          <a:spcPct val="100000"/>
                        </a:lnSpc>
                        <a:spcBef>
                          <a:spcPts val="0"/>
                        </a:spcBef>
                        <a:spcAft>
                          <a:spcPts val="0"/>
                        </a:spcAft>
                        <a:buFont typeface="Arial" panose="020B0604020202020204" pitchFamily="34" charset="0"/>
                        <a:buChar char="•"/>
                      </a:pPr>
                      <a:r>
                        <a:rPr lang="pt-BR" sz="1500" dirty="0">
                          <a:effectLst/>
                          <a:latin typeface="+mn-lt"/>
                          <a:ea typeface="SimSun" panose="02010600030101010101" pitchFamily="2" charset="-122"/>
                          <a:cs typeface="Arial" panose="020B0604020202020204" pitchFamily="34" charset="0"/>
                        </a:rPr>
                        <a:t>Determina se a decisão pode ser adiada para ver se a pessoa pode tomar a decisão em um momento posterior, quando as circunstâncias forem adequadas para ela. </a:t>
                      </a:r>
                      <a:endParaRPr lang="en-CH" sz="1500" dirty="0">
                        <a:effectLst/>
                        <a:latin typeface="+mn-lt"/>
                        <a:ea typeface="SimSun" panose="02010600030101010101" pitchFamily="2" charset="-122"/>
                        <a:cs typeface="Arial" panose="020B0604020202020204" pitchFamily="34" charset="0"/>
                      </a:endParaRPr>
                    </a:p>
                    <a:p>
                      <a:pPr marL="292100" marR="0" lvl="0" indent="-285750" algn="just">
                        <a:lnSpc>
                          <a:spcPct val="100000"/>
                        </a:lnSpc>
                        <a:spcBef>
                          <a:spcPts val="0"/>
                        </a:spcBef>
                        <a:spcAft>
                          <a:spcPts val="0"/>
                        </a:spcAft>
                        <a:buFont typeface="Arial" panose="020B0604020202020204" pitchFamily="34" charset="0"/>
                        <a:buChar char="•"/>
                        <a:tabLst>
                          <a:tab pos="457200" algn="l"/>
                        </a:tabLst>
                      </a:pPr>
                      <a:r>
                        <a:rPr lang="pt" sz="1500" b="1" dirty="0">
                          <a:effectLst/>
                          <a:latin typeface="+mn-lt"/>
                          <a:ea typeface="SimSun" panose="02010600030101010101" pitchFamily="2" charset="-122"/>
                          <a:cs typeface="Arial" panose="020B0604020202020204" pitchFamily="34" charset="0"/>
                        </a:rPr>
                        <a:t>Apoie a pessoa:</a:t>
                      </a:r>
                      <a:endParaRPr lang="pt-BR" sz="1500" dirty="0">
                        <a:effectLst/>
                        <a:latin typeface="+mn-lt"/>
                        <a:ea typeface="SimSun" panose="02010600030101010101" pitchFamily="2" charset="-122"/>
                        <a:cs typeface="Arial" panose="020B0604020202020204" pitchFamily="34" charset="0"/>
                      </a:endParaRPr>
                    </a:p>
                    <a:p>
                      <a:pPr marL="404813"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500" dirty="0">
                          <a:effectLst/>
                          <a:latin typeface="+mn-lt"/>
                          <a:ea typeface="SimSun" panose="02010600030101010101" pitchFamily="2" charset="-122"/>
                          <a:cs typeface="Arial" panose="020B0604020202020204" pitchFamily="34" charset="0"/>
                        </a:rPr>
                        <a:t>Determina se alguém mais pode ajudar ou apoiar a pessoa a fazer escolhas ou expressar uma opinião.</a:t>
                      </a:r>
                    </a:p>
                  </a:txBody>
                  <a:tcPr marL="64654" marR="6465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6687660"/>
                  </a:ext>
                </a:extLst>
              </a:tr>
            </a:tbl>
          </a:graphicData>
        </a:graphic>
      </p:graphicFrame>
    </p:spTree>
    <p:extLst>
      <p:ext uri="{BB962C8B-B14F-4D97-AF65-F5344CB8AC3E}">
        <p14:creationId xmlns:p14="http://schemas.microsoft.com/office/powerpoint/2010/main" val="3424236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DCAA4-76F9-F94C-B562-7217EEF4056F}"/>
              </a:ext>
            </a:extLst>
          </p:cNvPr>
          <p:cNvSpPr>
            <a:spLocks noGrp="1"/>
          </p:cNvSpPr>
          <p:nvPr>
            <p:ph type="sldNum" sz="quarter" idx="12"/>
          </p:nvPr>
        </p:nvSpPr>
        <p:spPr/>
        <p:txBody>
          <a:bodyPr/>
          <a:lstStyle/>
          <a:p>
            <a:fld id="{04260D4A-DEC1-45DD-8AB2-A3349BAAA59E}" type="slidenum">
              <a:rPr lang="en-US" smtClean="0"/>
              <a:pPr/>
              <a:t>52</a:t>
            </a:fld>
            <a:endParaRPr lang="en-US"/>
          </a:p>
        </p:txBody>
      </p:sp>
      <p:sp>
        <p:nvSpPr>
          <p:cNvPr id="3"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507205" y="1882732"/>
            <a:ext cx="11174400" cy="360000"/>
          </a:xfrm>
        </p:spPr>
        <p:txBody>
          <a:bodyPr/>
          <a:lstStyle/>
          <a:p>
            <a:pPr marL="0" indent="0" algn="just"/>
            <a:r>
              <a:rPr lang="pt-BR" dirty="0"/>
              <a:t>A “tomada de decisão apoiada” não é a mesma coisa que a “tomada de decisão substituta” </a:t>
            </a:r>
            <a:r>
              <a:rPr lang="pt" kern="0" spc="0" dirty="0"/>
              <a:t>(a)</a:t>
            </a:r>
          </a:p>
        </p:txBody>
      </p:sp>
      <p:sp>
        <p:nvSpPr>
          <p:cNvPr id="4" name="Content Placeholder 3">
            <a:extLst>
              <a:ext uri="{FF2B5EF4-FFF2-40B4-BE49-F238E27FC236}">
                <a16:creationId xmlns:a16="http://schemas.microsoft.com/office/drawing/2014/main" id="{AC996F76-A4CC-7F43-B57B-D08FC0C46F44}"/>
              </a:ext>
            </a:extLst>
          </p:cNvPr>
          <p:cNvSpPr>
            <a:spLocks noGrp="1"/>
          </p:cNvSpPr>
          <p:nvPr>
            <p:ph sz="quarter" idx="14"/>
          </p:nvPr>
        </p:nvSpPr>
        <p:spPr>
          <a:xfrm>
            <a:off x="508794" y="2983553"/>
            <a:ext cx="11174412" cy="1390906"/>
          </a:xfrm>
        </p:spPr>
        <p:txBody>
          <a:bodyPr/>
          <a:lstStyle/>
          <a:p>
            <a:pPr algn="just">
              <a:spcBef>
                <a:spcPts val="600"/>
              </a:spcBef>
              <a:spcAft>
                <a:spcPts val="0"/>
              </a:spcAft>
            </a:pPr>
            <a:r>
              <a:rPr lang="pt" sz="2000" dirty="0"/>
              <a:t>Na </a:t>
            </a:r>
            <a:r>
              <a:rPr lang="pt-BR" sz="2000" dirty="0"/>
              <a:t>tomada de decisão apoiada</a:t>
            </a:r>
            <a:r>
              <a:rPr lang="pt" sz="2000" dirty="0"/>
              <a:t>, uma pessoa de apoio nunca toma decisões para, em nome de ou em vez da pessoa com deficiência psicossocial, intelectual ou cognitiva.</a:t>
            </a:r>
          </a:p>
          <a:p>
            <a:pPr algn="just">
              <a:spcBef>
                <a:spcPts val="600"/>
              </a:spcBef>
              <a:spcAft>
                <a:spcPts val="0"/>
              </a:spcAft>
            </a:pPr>
            <a:r>
              <a:rPr lang="pt" sz="2000" dirty="0"/>
              <a:t>Todas as formas de apoio, inclusive as mais intensivas, devem ser baseadas na </a:t>
            </a:r>
            <a:r>
              <a:rPr lang="pt" sz="2000" b="1" u="sng" dirty="0"/>
              <a:t>vontade e nas preferências </a:t>
            </a:r>
            <a:r>
              <a:rPr lang="pt" sz="2000" dirty="0"/>
              <a:t>da pessoa em questão.</a:t>
            </a:r>
          </a:p>
          <a:p>
            <a:endParaRPr lang="en-US" dirty="0"/>
          </a:p>
        </p:txBody>
      </p:sp>
      <p:sp>
        <p:nvSpPr>
          <p:cNvPr id="5" name="Title 4">
            <a:extLst>
              <a:ext uri="{FF2B5EF4-FFF2-40B4-BE49-F238E27FC236}">
                <a16:creationId xmlns:a16="http://schemas.microsoft.com/office/drawing/2014/main" id="{CCB65244-CC87-8847-BD38-8BEE68D5083C}"/>
              </a:ext>
            </a:extLst>
          </p:cNvPr>
          <p:cNvSpPr>
            <a:spLocks noGrp="1"/>
          </p:cNvSpPr>
          <p:nvPr>
            <p:ph type="title"/>
          </p:nvPr>
        </p:nvSpPr>
        <p:spPr>
          <a:xfrm>
            <a:off x="507205" y="506412"/>
            <a:ext cx="11174399" cy="432000"/>
          </a:xfrm>
        </p:spPr>
        <p:txBody>
          <a:bodyPr/>
          <a:lstStyle/>
          <a:p>
            <a:pPr algn="ctr"/>
            <a:r>
              <a:rPr lang="pt" dirty="0"/>
              <a:t>Apresentação: </a:t>
            </a:r>
            <a:r>
              <a:rPr lang="pt-BR" dirty="0"/>
              <a:t>Tomada de decisão apoiada</a:t>
            </a:r>
            <a:r>
              <a:rPr lang="pt" dirty="0"/>
              <a:t> - 12</a:t>
            </a:r>
          </a:p>
        </p:txBody>
      </p:sp>
    </p:spTree>
    <p:extLst>
      <p:ext uri="{BB962C8B-B14F-4D97-AF65-F5344CB8AC3E}">
        <p14:creationId xmlns:p14="http://schemas.microsoft.com/office/powerpoint/2010/main" val="2274747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1B0B51-D393-BA42-87EB-659A143406DB}"/>
              </a:ext>
            </a:extLst>
          </p:cNvPr>
          <p:cNvSpPr>
            <a:spLocks noGrp="1"/>
          </p:cNvSpPr>
          <p:nvPr>
            <p:ph type="sldNum" sz="quarter" idx="12"/>
          </p:nvPr>
        </p:nvSpPr>
        <p:spPr/>
        <p:txBody>
          <a:bodyPr/>
          <a:lstStyle/>
          <a:p>
            <a:fld id="{04260D4A-DEC1-45DD-8AB2-A3349BAAA59E}" type="slidenum">
              <a:rPr lang="en-US" smtClean="0"/>
              <a:pPr/>
              <a:t>53</a:t>
            </a:fld>
            <a:endParaRPr lang="en-US"/>
          </a:p>
        </p:txBody>
      </p:sp>
      <p:sp>
        <p:nvSpPr>
          <p:cNvPr id="3" name="Text Placeholder 2">
            <a:extLst>
              <a:ext uri="{FF2B5EF4-FFF2-40B4-BE49-F238E27FC236}">
                <a16:creationId xmlns:a16="http://schemas.microsoft.com/office/drawing/2014/main" id="{C9250637-B976-9444-ACCA-DD9FFF5D134A}"/>
              </a:ext>
            </a:extLst>
          </p:cNvPr>
          <p:cNvSpPr>
            <a:spLocks noGrp="1"/>
          </p:cNvSpPr>
          <p:nvPr>
            <p:ph type="body" sz="quarter" idx="13"/>
          </p:nvPr>
        </p:nvSpPr>
        <p:spPr>
          <a:xfrm>
            <a:off x="489277" y="1412784"/>
            <a:ext cx="11379993" cy="432000"/>
          </a:xfrm>
        </p:spPr>
        <p:txBody>
          <a:bodyPr/>
          <a:lstStyle/>
          <a:p>
            <a:pPr marL="0" indent="0" algn="just"/>
            <a:r>
              <a:rPr lang="pt-BR" dirty="0"/>
              <a:t>A “tomada de decisão apoiada” não é a mesma coisa que a “tomada de decisão substituta” </a:t>
            </a:r>
            <a:r>
              <a:rPr lang="pt" kern="0" spc="0" dirty="0"/>
              <a:t>(b)</a:t>
            </a:r>
          </a:p>
        </p:txBody>
      </p:sp>
      <p:sp>
        <p:nvSpPr>
          <p:cNvPr id="4" name="Content Placeholder 3">
            <a:extLst>
              <a:ext uri="{FF2B5EF4-FFF2-40B4-BE49-F238E27FC236}">
                <a16:creationId xmlns:a16="http://schemas.microsoft.com/office/drawing/2014/main" id="{1142D03C-B627-D747-820E-6DE697179428}"/>
              </a:ext>
            </a:extLst>
          </p:cNvPr>
          <p:cNvSpPr>
            <a:spLocks noGrp="1"/>
          </p:cNvSpPr>
          <p:nvPr>
            <p:ph sz="quarter" idx="14"/>
          </p:nvPr>
        </p:nvSpPr>
        <p:spPr>
          <a:xfrm>
            <a:off x="663388" y="2063359"/>
            <a:ext cx="10564906" cy="4162629"/>
          </a:xfrm>
        </p:spPr>
        <p:txBody>
          <a:bodyPr/>
          <a:lstStyle/>
          <a:p>
            <a:pPr algn="just">
              <a:spcBef>
                <a:spcPts val="600"/>
              </a:spcBef>
              <a:spcAft>
                <a:spcPts val="0"/>
              </a:spcAft>
            </a:pPr>
            <a:r>
              <a:rPr lang="pt" sz="2000" kern="0" dirty="0"/>
              <a:t>A vontade e as preferências da pessoa são diferentes do que é percebido pelos outros como sendo do seu “melhor interesse”.</a:t>
            </a:r>
          </a:p>
          <a:p>
            <a:pPr algn="just">
              <a:spcBef>
                <a:spcPts val="600"/>
              </a:spcBef>
              <a:spcAft>
                <a:spcPts val="0"/>
              </a:spcAft>
            </a:pPr>
            <a:r>
              <a:rPr lang="pt" sz="2000" kern="0" dirty="0"/>
              <a:t>Em muitos países, o critério para tomar uma decisão por uma pessoa é o seu melhor interesse. Isso precisa mudar.</a:t>
            </a:r>
          </a:p>
          <a:p>
            <a:pPr algn="just">
              <a:spcBef>
                <a:spcPts val="600"/>
              </a:spcBef>
              <a:spcAft>
                <a:spcPts val="0"/>
              </a:spcAft>
            </a:pPr>
            <a:r>
              <a:rPr lang="pt" sz="2000" kern="0" dirty="0"/>
              <a:t>Quando a pessoa não consegue comunicar diretamente seus desejos e preferências, as decisões devem ser tomadas com base na </a:t>
            </a:r>
            <a:r>
              <a:rPr lang="pt" sz="2000" b="1" kern="0" dirty="0"/>
              <a:t>melhor interpretação da vontade e das preferências da pessoa </a:t>
            </a:r>
            <a:r>
              <a:rPr lang="pt" sz="2000" kern="0" dirty="0"/>
              <a:t>, por exemplo:</a:t>
            </a:r>
          </a:p>
          <a:p>
            <a:pPr lvl="2" algn="just">
              <a:spcBef>
                <a:spcPts val="600"/>
              </a:spcBef>
              <a:spcAft>
                <a:spcPts val="0"/>
              </a:spcAft>
            </a:pPr>
            <a:r>
              <a:rPr lang="pt" kern="0" dirty="0"/>
              <a:t>referindo-se ao que já se sabe sobre a pessoa;</a:t>
            </a:r>
          </a:p>
          <a:p>
            <a:pPr lvl="2" algn="just">
              <a:spcBef>
                <a:spcPts val="600"/>
              </a:spcBef>
              <a:spcAft>
                <a:spcPts val="0"/>
              </a:spcAft>
            </a:pPr>
            <a:r>
              <a:rPr lang="pt" kern="0" dirty="0"/>
              <a:t>referindo-se a documentos de planejamento antecipado contendo a vontade e as preferências da pessoa;</a:t>
            </a:r>
          </a:p>
          <a:p>
            <a:pPr lvl="2" algn="just">
              <a:spcBef>
                <a:spcPts val="600"/>
              </a:spcBef>
              <a:spcAft>
                <a:spcPts val="0"/>
              </a:spcAft>
            </a:pPr>
            <a:r>
              <a:rPr lang="pt" kern="0" dirty="0"/>
              <a:t>quando nada se sabe sobre a pessoa/pessoa incapaz de comunicar desejos, a equipe deve fazer o possível para tentar entender a vontade e as preferências</a:t>
            </a:r>
          </a:p>
          <a:p>
            <a:endParaRPr lang="en-US" dirty="0"/>
          </a:p>
        </p:txBody>
      </p:sp>
      <p:sp>
        <p:nvSpPr>
          <p:cNvPr id="5" name="Title 4">
            <a:extLst>
              <a:ext uri="{FF2B5EF4-FFF2-40B4-BE49-F238E27FC236}">
                <a16:creationId xmlns:a16="http://schemas.microsoft.com/office/drawing/2014/main" id="{B5F3F385-73CC-A94A-AFAD-EF49AFF0CAB8}"/>
              </a:ext>
            </a:extLst>
          </p:cNvPr>
          <p:cNvSpPr>
            <a:spLocks noGrp="1"/>
          </p:cNvSpPr>
          <p:nvPr>
            <p:ph type="title"/>
          </p:nvPr>
        </p:nvSpPr>
        <p:spPr>
          <a:xfrm>
            <a:off x="507206" y="506412"/>
            <a:ext cx="10895900" cy="432000"/>
          </a:xfrm>
        </p:spPr>
        <p:txBody>
          <a:bodyPr/>
          <a:lstStyle/>
          <a:p>
            <a:pPr algn="ctr"/>
            <a:r>
              <a:rPr lang="pt" dirty="0"/>
              <a:t>Apresentação: </a:t>
            </a:r>
            <a:r>
              <a:rPr lang="pt-BR" dirty="0"/>
              <a:t>Tomada de decisão apoiada - </a:t>
            </a:r>
            <a:r>
              <a:rPr lang="pt" dirty="0"/>
              <a:t>13</a:t>
            </a:r>
          </a:p>
        </p:txBody>
      </p:sp>
    </p:spTree>
    <p:extLst>
      <p:ext uri="{BB962C8B-B14F-4D97-AF65-F5344CB8AC3E}">
        <p14:creationId xmlns:p14="http://schemas.microsoft.com/office/powerpoint/2010/main" val="255085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023BC1-CE15-F143-9B2C-1DBF7DF54059}"/>
              </a:ext>
            </a:extLst>
          </p:cNvPr>
          <p:cNvSpPr>
            <a:spLocks noGrp="1"/>
          </p:cNvSpPr>
          <p:nvPr>
            <p:ph type="sldNum" sz="quarter" idx="12"/>
          </p:nvPr>
        </p:nvSpPr>
        <p:spPr/>
        <p:txBody>
          <a:bodyPr/>
          <a:lstStyle/>
          <a:p>
            <a:fld id="{04260D4A-DEC1-45DD-8AB2-A3349BAAA59E}" type="slidenum">
              <a:rPr lang="en-US" smtClean="0"/>
              <a:pPr/>
              <a:t>54</a:t>
            </a:fld>
            <a:endParaRPr lang="en-US"/>
          </a:p>
        </p:txBody>
      </p:sp>
      <p:sp>
        <p:nvSpPr>
          <p:cNvPr id="3" name="Text Placeholder 2">
            <a:extLst>
              <a:ext uri="{FF2B5EF4-FFF2-40B4-BE49-F238E27FC236}">
                <a16:creationId xmlns:a16="http://schemas.microsoft.com/office/drawing/2014/main" id="{A06DFC38-D473-5048-B179-06D1A9533C35}"/>
              </a:ext>
            </a:extLst>
          </p:cNvPr>
          <p:cNvSpPr>
            <a:spLocks noGrp="1"/>
          </p:cNvSpPr>
          <p:nvPr>
            <p:ph type="body" sz="quarter" idx="13"/>
          </p:nvPr>
        </p:nvSpPr>
        <p:spPr>
          <a:xfrm>
            <a:off x="508806" y="1861581"/>
            <a:ext cx="11174400" cy="360000"/>
          </a:xfrm>
        </p:spPr>
        <p:txBody>
          <a:bodyPr/>
          <a:lstStyle/>
          <a:p>
            <a:pPr marL="0" indent="0" algn="just"/>
            <a:r>
              <a:rPr lang="pt-BR" dirty="0"/>
              <a:t>A “tomada de decisão apoiada” não é a mesma coisa que a “tomada de decisão substituta” </a:t>
            </a:r>
            <a:r>
              <a:rPr lang="pt" kern="0" spc="0" dirty="0"/>
              <a:t>(c)</a:t>
            </a:r>
          </a:p>
        </p:txBody>
      </p:sp>
      <p:sp>
        <p:nvSpPr>
          <p:cNvPr id="4" name="Content Placeholder 3">
            <a:extLst>
              <a:ext uri="{FF2B5EF4-FFF2-40B4-BE49-F238E27FC236}">
                <a16:creationId xmlns:a16="http://schemas.microsoft.com/office/drawing/2014/main" id="{45542E95-80EA-AF43-8168-4509EC3D9A79}"/>
              </a:ext>
            </a:extLst>
          </p:cNvPr>
          <p:cNvSpPr>
            <a:spLocks noGrp="1"/>
          </p:cNvSpPr>
          <p:nvPr>
            <p:ph sz="quarter" idx="14"/>
          </p:nvPr>
        </p:nvSpPr>
        <p:spPr>
          <a:xfrm>
            <a:off x="508794" y="2730732"/>
            <a:ext cx="11174412" cy="1769665"/>
          </a:xfrm>
        </p:spPr>
        <p:txBody>
          <a:bodyPr/>
          <a:lstStyle/>
          <a:p>
            <a:pPr algn="just">
              <a:spcBef>
                <a:spcPts val="600"/>
              </a:spcBef>
              <a:spcAft>
                <a:spcPts val="0"/>
              </a:spcAft>
            </a:pPr>
            <a:r>
              <a:rPr lang="pt" sz="2000" dirty="0"/>
              <a:t>A </a:t>
            </a:r>
            <a:r>
              <a:rPr lang="pt-BR" sz="2000" dirty="0"/>
              <a:t>tomada de decisão apoiada</a:t>
            </a:r>
            <a:r>
              <a:rPr lang="pt" sz="2000" dirty="0"/>
              <a:t> é diferente dos sistemas existentes, como tutela, curatela e outros regimes de tomada de decisão substitutiva.</a:t>
            </a:r>
          </a:p>
          <a:p>
            <a:pPr algn="just">
              <a:spcBef>
                <a:spcPts val="600"/>
              </a:spcBef>
              <a:spcAft>
                <a:spcPts val="0"/>
              </a:spcAft>
            </a:pPr>
            <a:r>
              <a:rPr lang="pt" sz="2000" dirty="0"/>
              <a:t>A </a:t>
            </a:r>
            <a:r>
              <a:rPr lang="pt-BR" sz="2000" dirty="0"/>
              <a:t>tomada de decisão apoiada</a:t>
            </a:r>
            <a:r>
              <a:rPr lang="pt" sz="2000" dirty="0"/>
              <a:t> não é apenas um termo novo para descrever esses modelos pré-existentes.</a:t>
            </a:r>
          </a:p>
          <a:p>
            <a:pPr algn="just">
              <a:spcBef>
                <a:spcPts val="600"/>
              </a:spcBef>
              <a:spcAft>
                <a:spcPts val="0"/>
              </a:spcAft>
            </a:pPr>
            <a:r>
              <a:rPr lang="pt" sz="2000" dirty="0"/>
              <a:t>Trata-se de implementar uma abordagem completamente diferente de tomada de decisão, na qual a pessoa permanece sempre no </a:t>
            </a:r>
            <a:r>
              <a:rPr lang="pt" sz="2000" dirty="0" err="1"/>
              <a:t>centro </a:t>
            </a:r>
            <a:r>
              <a:rPr lang="pt" sz="2000" dirty="0"/>
              <a:t>da decisão.</a:t>
            </a:r>
          </a:p>
          <a:p>
            <a:endParaRPr lang="en-US" dirty="0"/>
          </a:p>
        </p:txBody>
      </p:sp>
      <p:sp>
        <p:nvSpPr>
          <p:cNvPr id="5" name="Title 4">
            <a:extLst>
              <a:ext uri="{FF2B5EF4-FFF2-40B4-BE49-F238E27FC236}">
                <a16:creationId xmlns:a16="http://schemas.microsoft.com/office/drawing/2014/main" id="{193EEBA9-9CE0-984A-8020-50C5E065DCC8}"/>
              </a:ext>
            </a:extLst>
          </p:cNvPr>
          <p:cNvSpPr>
            <a:spLocks noGrp="1"/>
          </p:cNvSpPr>
          <p:nvPr>
            <p:ph type="title"/>
          </p:nvPr>
        </p:nvSpPr>
        <p:spPr>
          <a:xfrm>
            <a:off x="507205" y="506412"/>
            <a:ext cx="11174399" cy="432000"/>
          </a:xfrm>
        </p:spPr>
        <p:txBody>
          <a:bodyPr/>
          <a:lstStyle/>
          <a:p>
            <a:pPr algn="ctr"/>
            <a:r>
              <a:rPr lang="pt" dirty="0"/>
              <a:t>Apresentação: </a:t>
            </a:r>
            <a:r>
              <a:rPr lang="pt-BR" dirty="0"/>
              <a:t>Tomada de decisão apoiada </a:t>
            </a:r>
            <a:r>
              <a:rPr lang="pt" dirty="0"/>
              <a:t>- 14</a:t>
            </a:r>
          </a:p>
        </p:txBody>
      </p:sp>
    </p:spTree>
    <p:extLst>
      <p:ext uri="{BB962C8B-B14F-4D97-AF65-F5344CB8AC3E}">
        <p14:creationId xmlns:p14="http://schemas.microsoft.com/office/powerpoint/2010/main" val="3437172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A459F-EC1B-3B4A-8906-F01509FE500F}"/>
              </a:ext>
            </a:extLst>
          </p:cNvPr>
          <p:cNvSpPr>
            <a:spLocks noGrp="1"/>
          </p:cNvSpPr>
          <p:nvPr>
            <p:ph type="sldNum" sz="quarter" idx="12"/>
          </p:nvPr>
        </p:nvSpPr>
        <p:spPr/>
        <p:txBody>
          <a:bodyPr/>
          <a:lstStyle/>
          <a:p>
            <a:fld id="{04260D4A-DEC1-45DD-8AB2-A3349BAAA59E}" type="slidenum">
              <a:rPr lang="en-US" smtClean="0"/>
              <a:pPr/>
              <a:t>55</a:t>
            </a:fld>
            <a:endParaRPr lang="en-US"/>
          </a:p>
        </p:txBody>
      </p:sp>
      <p:sp>
        <p:nvSpPr>
          <p:cNvPr id="3" name="Text Placeholder 2">
            <a:extLst>
              <a:ext uri="{FF2B5EF4-FFF2-40B4-BE49-F238E27FC236}">
                <a16:creationId xmlns:a16="http://schemas.microsoft.com/office/drawing/2014/main" id="{C23DFDBF-3CB8-4F41-BF21-4C60E2E61058}"/>
              </a:ext>
            </a:extLst>
          </p:cNvPr>
          <p:cNvSpPr>
            <a:spLocks noGrp="1"/>
          </p:cNvSpPr>
          <p:nvPr>
            <p:ph type="body" sz="quarter" idx="13"/>
          </p:nvPr>
        </p:nvSpPr>
        <p:spPr>
          <a:xfrm>
            <a:off x="507206" y="1607535"/>
            <a:ext cx="11174400" cy="360000"/>
          </a:xfrm>
        </p:spPr>
        <p:txBody>
          <a:bodyPr/>
          <a:lstStyle/>
          <a:p>
            <a:pPr marL="0" indent="0" algn="just"/>
            <a:r>
              <a:rPr lang="pt-BR" dirty="0"/>
              <a:t>A “tomada de decisão apoiada” não é a mesma coisa que a “tomada de decisão substituta” </a:t>
            </a:r>
            <a:r>
              <a:rPr lang="pt" kern="0" spc="0" dirty="0"/>
              <a:t>(d)</a:t>
            </a:r>
          </a:p>
        </p:txBody>
      </p:sp>
      <p:sp>
        <p:nvSpPr>
          <p:cNvPr id="4" name="Content Placeholder 3">
            <a:extLst>
              <a:ext uri="{FF2B5EF4-FFF2-40B4-BE49-F238E27FC236}">
                <a16:creationId xmlns:a16="http://schemas.microsoft.com/office/drawing/2014/main" id="{2452C4EE-9CCC-954D-BBE1-E9EDA2A06BCD}"/>
              </a:ext>
            </a:extLst>
          </p:cNvPr>
          <p:cNvSpPr>
            <a:spLocks noGrp="1"/>
          </p:cNvSpPr>
          <p:nvPr>
            <p:ph sz="quarter" idx="14"/>
          </p:nvPr>
        </p:nvSpPr>
        <p:spPr>
          <a:xfrm>
            <a:off x="508794" y="2389730"/>
            <a:ext cx="11174412" cy="2860735"/>
          </a:xfrm>
        </p:spPr>
        <p:txBody>
          <a:bodyPr/>
          <a:lstStyle/>
          <a:p>
            <a:pPr algn="just">
              <a:spcBef>
                <a:spcPts val="600"/>
              </a:spcBef>
              <a:spcAft>
                <a:spcPts val="0"/>
              </a:spcAft>
            </a:pPr>
            <a:r>
              <a:rPr lang="pt" sz="2000" dirty="0"/>
              <a:t>Em muitos países, as estruturas legais e políticas existentes ainda preveem modelos substitutos de tomada de decisão.</a:t>
            </a:r>
          </a:p>
          <a:p>
            <a:pPr algn="just">
              <a:spcBef>
                <a:spcPts val="600"/>
              </a:spcBef>
              <a:spcAft>
                <a:spcPts val="0"/>
              </a:spcAft>
            </a:pPr>
            <a:r>
              <a:rPr lang="pt" sz="2000" dirty="0"/>
              <a:t>Lobby e </a:t>
            </a:r>
            <a:r>
              <a:rPr lang="pt" sz="2000" i="1" dirty="0"/>
              <a:t>advocacy</a:t>
            </a:r>
            <a:r>
              <a:rPr lang="pt" sz="2000" dirty="0"/>
              <a:t> são essenciais para mudar leis, políticas e práticas existentes que não estejam de acordo com a CDPD.</a:t>
            </a:r>
          </a:p>
          <a:p>
            <a:pPr algn="just">
              <a:spcBef>
                <a:spcPts val="600"/>
              </a:spcBef>
              <a:spcAft>
                <a:spcPts val="0"/>
              </a:spcAft>
            </a:pPr>
            <a:r>
              <a:rPr lang="pt" sz="2000" dirty="0"/>
              <a:t>A reforma pode levar tempo, mas há muitas coisas que os indivíduos podem fazer para ajudar as pessoas a tomarem suas próprias decisões dentro das estruturas legais ou políticas existentes.</a:t>
            </a:r>
          </a:p>
          <a:p>
            <a:pPr algn="just">
              <a:spcBef>
                <a:spcPts val="600"/>
              </a:spcBef>
              <a:spcAft>
                <a:spcPts val="0"/>
              </a:spcAft>
            </a:pPr>
            <a:r>
              <a:rPr lang="pt" sz="2000" dirty="0"/>
              <a:t>Também é possível dar suporte às pessoas para que encerrem seus regimes de tomada de decisão substitutivos.</a:t>
            </a:r>
          </a:p>
          <a:p>
            <a:endParaRPr lang="en-US" dirty="0"/>
          </a:p>
        </p:txBody>
      </p:sp>
      <p:sp>
        <p:nvSpPr>
          <p:cNvPr id="5" name="Title 4">
            <a:extLst>
              <a:ext uri="{FF2B5EF4-FFF2-40B4-BE49-F238E27FC236}">
                <a16:creationId xmlns:a16="http://schemas.microsoft.com/office/drawing/2014/main" id="{151D1F65-872B-A643-989E-CD6F90E4E0C6}"/>
              </a:ext>
            </a:extLst>
          </p:cNvPr>
          <p:cNvSpPr>
            <a:spLocks noGrp="1"/>
          </p:cNvSpPr>
          <p:nvPr>
            <p:ph type="title"/>
          </p:nvPr>
        </p:nvSpPr>
        <p:spPr>
          <a:xfrm>
            <a:off x="507206" y="506412"/>
            <a:ext cx="11174400" cy="432000"/>
          </a:xfrm>
        </p:spPr>
        <p:txBody>
          <a:bodyPr/>
          <a:lstStyle/>
          <a:p>
            <a:pPr algn="ctr"/>
            <a:r>
              <a:rPr lang="pt" dirty="0"/>
              <a:t>Apresentação: </a:t>
            </a:r>
            <a:r>
              <a:rPr lang="pt-BR" dirty="0"/>
              <a:t>Tomada de decisão apoiada </a:t>
            </a:r>
            <a:r>
              <a:rPr lang="pt" dirty="0"/>
              <a:t>- 15</a:t>
            </a:r>
          </a:p>
        </p:txBody>
      </p:sp>
    </p:spTree>
    <p:extLst>
      <p:ext uri="{BB962C8B-B14F-4D97-AF65-F5344CB8AC3E}">
        <p14:creationId xmlns:p14="http://schemas.microsoft.com/office/powerpoint/2010/main" val="3579153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84422F-82A1-B941-9875-E121D3664F26}"/>
              </a:ext>
            </a:extLst>
          </p:cNvPr>
          <p:cNvSpPr>
            <a:spLocks noGrp="1"/>
          </p:cNvSpPr>
          <p:nvPr>
            <p:ph type="sldNum" sz="quarter" idx="12"/>
          </p:nvPr>
        </p:nvSpPr>
        <p:spPr/>
        <p:txBody>
          <a:bodyPr/>
          <a:lstStyle/>
          <a:p>
            <a:fld id="{04260D4A-DEC1-45DD-8AB2-A3349BAAA59E}" type="slidenum">
              <a:rPr lang="en-US" smtClean="0"/>
              <a:pPr/>
              <a:t>56</a:t>
            </a:fld>
            <a:endParaRPr lang="en-US"/>
          </a:p>
        </p:txBody>
      </p:sp>
      <p:sp>
        <p:nvSpPr>
          <p:cNvPr id="3" name="Text Placeholder 2">
            <a:extLst>
              <a:ext uri="{FF2B5EF4-FFF2-40B4-BE49-F238E27FC236}">
                <a16:creationId xmlns:a16="http://schemas.microsoft.com/office/drawing/2014/main" id="{350E106F-5902-A445-BD9B-F2364E8E86CF}"/>
              </a:ext>
            </a:extLst>
          </p:cNvPr>
          <p:cNvSpPr>
            <a:spLocks noGrp="1"/>
          </p:cNvSpPr>
          <p:nvPr>
            <p:ph type="body" sz="quarter" idx="13"/>
          </p:nvPr>
        </p:nvSpPr>
        <p:spPr>
          <a:xfrm>
            <a:off x="507206" y="1244114"/>
            <a:ext cx="11174400" cy="360000"/>
          </a:xfrm>
        </p:spPr>
        <p:txBody>
          <a:bodyPr/>
          <a:lstStyle/>
          <a:p>
            <a:pPr algn="just"/>
            <a:r>
              <a:rPr lang="pt" kern="0" spc="0" dirty="0"/>
              <a:t>A tomada de decisão apoiada é voluntária (a)</a:t>
            </a:r>
          </a:p>
        </p:txBody>
      </p:sp>
      <p:sp>
        <p:nvSpPr>
          <p:cNvPr id="4" name="Content Placeholder 3">
            <a:extLst>
              <a:ext uri="{FF2B5EF4-FFF2-40B4-BE49-F238E27FC236}">
                <a16:creationId xmlns:a16="http://schemas.microsoft.com/office/drawing/2014/main" id="{EE51EFF6-9ADE-864C-9970-20E209D3A19B}"/>
              </a:ext>
            </a:extLst>
          </p:cNvPr>
          <p:cNvSpPr>
            <a:spLocks noGrp="1"/>
          </p:cNvSpPr>
          <p:nvPr>
            <p:ph sz="quarter" idx="14"/>
          </p:nvPr>
        </p:nvSpPr>
        <p:spPr>
          <a:xfrm>
            <a:off x="508794" y="2093576"/>
            <a:ext cx="11174412" cy="2670847"/>
          </a:xfrm>
        </p:spPr>
        <p:txBody>
          <a:bodyPr/>
          <a:lstStyle/>
          <a:p>
            <a:pPr algn="just">
              <a:spcBef>
                <a:spcPts val="600"/>
              </a:spcBef>
              <a:spcAft>
                <a:spcPts val="0"/>
              </a:spcAft>
            </a:pPr>
            <a:r>
              <a:rPr lang="pt" sz="2000" b="1" dirty="0"/>
              <a:t>A tomada de decisão apoiada é voluntária</a:t>
            </a:r>
          </a:p>
          <a:p>
            <a:pPr algn="just">
              <a:spcBef>
                <a:spcPts val="600"/>
              </a:spcBef>
              <a:spcAft>
                <a:spcPts val="0"/>
              </a:spcAft>
            </a:pPr>
            <a:r>
              <a:rPr lang="pt" sz="2000" dirty="0"/>
              <a:t>Não deve ser imposto às pessoas.</a:t>
            </a:r>
          </a:p>
          <a:p>
            <a:pPr algn="just">
              <a:spcBef>
                <a:spcPts val="600"/>
              </a:spcBef>
              <a:spcAft>
                <a:spcPts val="0"/>
              </a:spcAft>
            </a:pPr>
            <a:r>
              <a:rPr lang="pt" sz="2000" dirty="0"/>
              <a:t>Se uma pessoa optar por não receber apoio, seus desejos devem ser respeitados.</a:t>
            </a:r>
          </a:p>
          <a:p>
            <a:pPr algn="just">
              <a:spcBef>
                <a:spcPts val="600"/>
              </a:spcBef>
              <a:spcAft>
                <a:spcPts val="0"/>
              </a:spcAft>
            </a:pPr>
            <a:r>
              <a:rPr lang="pt" sz="2000" dirty="0"/>
              <a:t>Muitas pessoas expressaram a preocupação de que, em algumas situações, se a pessoa recusar apoio, ela pode colocar a si mesma ou a outras pessoas em perigo.</a:t>
            </a:r>
          </a:p>
          <a:p>
            <a:pPr algn="just">
              <a:spcBef>
                <a:spcPts val="600"/>
              </a:spcBef>
              <a:spcAft>
                <a:spcPts val="0"/>
              </a:spcAft>
            </a:pPr>
            <a:r>
              <a:rPr lang="pt" sz="2000" dirty="0"/>
              <a:t>No entanto, é importante observar que impor ou forçar o tratamento pode causar danos imediatos e/ou futuros.</a:t>
            </a:r>
          </a:p>
          <a:p>
            <a:pPr marL="0" indent="0">
              <a:buNone/>
            </a:pPr>
            <a:endParaRPr lang="en-US" dirty="0"/>
          </a:p>
        </p:txBody>
      </p:sp>
      <p:sp>
        <p:nvSpPr>
          <p:cNvPr id="5" name="Title 4">
            <a:extLst>
              <a:ext uri="{FF2B5EF4-FFF2-40B4-BE49-F238E27FC236}">
                <a16:creationId xmlns:a16="http://schemas.microsoft.com/office/drawing/2014/main" id="{C345B38A-7CDD-0C48-BD85-E79F8EBE6214}"/>
              </a:ext>
            </a:extLst>
          </p:cNvPr>
          <p:cNvSpPr>
            <a:spLocks noGrp="1"/>
          </p:cNvSpPr>
          <p:nvPr>
            <p:ph type="title"/>
          </p:nvPr>
        </p:nvSpPr>
        <p:spPr>
          <a:xfrm>
            <a:off x="507206" y="506412"/>
            <a:ext cx="11174400" cy="432000"/>
          </a:xfrm>
        </p:spPr>
        <p:txBody>
          <a:bodyPr/>
          <a:lstStyle/>
          <a:p>
            <a:pPr algn="ctr"/>
            <a:r>
              <a:rPr lang="pt" dirty="0"/>
              <a:t>Apresentação: </a:t>
            </a:r>
            <a:r>
              <a:rPr lang="pt-BR" dirty="0"/>
              <a:t>Tomada de decisão apoiada </a:t>
            </a:r>
            <a:r>
              <a:rPr lang="pt" dirty="0"/>
              <a:t>- 16</a:t>
            </a:r>
          </a:p>
        </p:txBody>
      </p:sp>
    </p:spTree>
    <p:extLst>
      <p:ext uri="{BB962C8B-B14F-4D97-AF65-F5344CB8AC3E}">
        <p14:creationId xmlns:p14="http://schemas.microsoft.com/office/powerpoint/2010/main" val="3473235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D15B98-9D48-7448-A519-84FC0D5523ED}"/>
              </a:ext>
            </a:extLst>
          </p:cNvPr>
          <p:cNvSpPr>
            <a:spLocks noGrp="1"/>
          </p:cNvSpPr>
          <p:nvPr>
            <p:ph type="sldNum" sz="quarter" idx="12"/>
          </p:nvPr>
        </p:nvSpPr>
        <p:spPr/>
        <p:txBody>
          <a:bodyPr/>
          <a:lstStyle/>
          <a:p>
            <a:fld id="{04260D4A-DEC1-45DD-8AB2-A3349BAAA59E}" type="slidenum">
              <a:rPr lang="en-US" smtClean="0"/>
              <a:pPr/>
              <a:t>57</a:t>
            </a:fld>
            <a:endParaRPr lang="en-US"/>
          </a:p>
        </p:txBody>
      </p:sp>
      <p:sp>
        <p:nvSpPr>
          <p:cNvPr id="3" name="Text Placeholder 2">
            <a:extLst>
              <a:ext uri="{FF2B5EF4-FFF2-40B4-BE49-F238E27FC236}">
                <a16:creationId xmlns:a16="http://schemas.microsoft.com/office/drawing/2014/main" id="{639D3710-D1DC-E245-96D0-33214672AABB}"/>
              </a:ext>
            </a:extLst>
          </p:cNvPr>
          <p:cNvSpPr>
            <a:spLocks noGrp="1"/>
          </p:cNvSpPr>
          <p:nvPr>
            <p:ph type="body" sz="quarter" idx="13"/>
          </p:nvPr>
        </p:nvSpPr>
        <p:spPr>
          <a:xfrm>
            <a:off x="507206" y="1438000"/>
            <a:ext cx="11174400" cy="360000"/>
          </a:xfrm>
        </p:spPr>
        <p:txBody>
          <a:bodyPr/>
          <a:lstStyle/>
          <a:p>
            <a:r>
              <a:rPr lang="pt" kern="0" spc="0" dirty="0"/>
              <a:t>A tomada de decisão apoiada é voluntária (b)</a:t>
            </a:r>
          </a:p>
        </p:txBody>
      </p:sp>
      <p:sp>
        <p:nvSpPr>
          <p:cNvPr id="4" name="Content Placeholder 3">
            <a:extLst>
              <a:ext uri="{FF2B5EF4-FFF2-40B4-BE49-F238E27FC236}">
                <a16:creationId xmlns:a16="http://schemas.microsoft.com/office/drawing/2014/main" id="{559C61E1-3BB8-894F-A9F3-FCD3E79227D6}"/>
              </a:ext>
            </a:extLst>
          </p:cNvPr>
          <p:cNvSpPr>
            <a:spLocks noGrp="1"/>
          </p:cNvSpPr>
          <p:nvPr>
            <p:ph sz="quarter" idx="14"/>
          </p:nvPr>
        </p:nvSpPr>
        <p:spPr>
          <a:xfrm>
            <a:off x="508794" y="2354100"/>
            <a:ext cx="11174412" cy="2549824"/>
          </a:xfrm>
        </p:spPr>
        <p:txBody>
          <a:bodyPr/>
          <a:lstStyle/>
          <a:p>
            <a:pPr algn="just">
              <a:spcBef>
                <a:spcPts val="600"/>
              </a:spcBef>
              <a:spcAft>
                <a:spcPts val="0"/>
              </a:spcAft>
            </a:pPr>
            <a:r>
              <a:rPr lang="pt" sz="2000" dirty="0"/>
              <a:t>Como podemos evitar a exploração por parte dos apoiadores?</a:t>
            </a:r>
          </a:p>
          <a:p>
            <a:pPr algn="just">
              <a:spcBef>
                <a:spcPts val="600"/>
              </a:spcBef>
              <a:spcAft>
                <a:spcPts val="0"/>
              </a:spcAft>
            </a:pPr>
            <a:r>
              <a:rPr lang="pt" sz="2000" dirty="0"/>
              <a:t>Na maioria das vezes, a família, os amigos e outros apoiantes são bem-intencionados, mas, por vezes, no contexto de apoio à tomada de decisões, algumas pessoas podem tentar tirar vantagem, explorar ou prejudicar a pessoa.</a:t>
            </a:r>
          </a:p>
          <a:p>
            <a:pPr algn="just">
              <a:spcBef>
                <a:spcPts val="600"/>
              </a:spcBef>
              <a:spcAft>
                <a:spcPts val="0"/>
              </a:spcAft>
            </a:pPr>
            <a:r>
              <a:rPr lang="pt" sz="2000" dirty="0"/>
              <a:t>Portanto, são necessárias salvaguardas para garantir que a exploração não ocorra ou que potenciais situações de abuso sejam reconhecidas e tratadas precocemente.</a:t>
            </a:r>
          </a:p>
          <a:p>
            <a:endParaRPr lang="en-US" dirty="0"/>
          </a:p>
        </p:txBody>
      </p:sp>
      <p:sp>
        <p:nvSpPr>
          <p:cNvPr id="5" name="Title 4">
            <a:extLst>
              <a:ext uri="{FF2B5EF4-FFF2-40B4-BE49-F238E27FC236}">
                <a16:creationId xmlns:a16="http://schemas.microsoft.com/office/drawing/2014/main" id="{6FCE2651-54FB-564B-AAB1-F8CB424989FA}"/>
              </a:ext>
            </a:extLst>
          </p:cNvPr>
          <p:cNvSpPr>
            <a:spLocks noGrp="1"/>
          </p:cNvSpPr>
          <p:nvPr>
            <p:ph type="title"/>
          </p:nvPr>
        </p:nvSpPr>
        <p:spPr>
          <a:xfrm>
            <a:off x="507206" y="506412"/>
            <a:ext cx="11174400" cy="432000"/>
          </a:xfrm>
        </p:spPr>
        <p:txBody>
          <a:bodyPr/>
          <a:lstStyle/>
          <a:p>
            <a:pPr algn="ctr"/>
            <a:r>
              <a:rPr lang="pt" dirty="0"/>
              <a:t>Apresentação: </a:t>
            </a:r>
            <a:r>
              <a:rPr lang="pt-BR" dirty="0"/>
              <a:t>Tomada de decisão apoiada </a:t>
            </a:r>
            <a:r>
              <a:rPr lang="pt" dirty="0"/>
              <a:t>- 17</a:t>
            </a:r>
          </a:p>
        </p:txBody>
      </p:sp>
    </p:spTree>
    <p:extLst>
      <p:ext uri="{BB962C8B-B14F-4D97-AF65-F5344CB8AC3E}">
        <p14:creationId xmlns:p14="http://schemas.microsoft.com/office/powerpoint/2010/main" val="3839123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60CB6-542E-BA49-ACC9-8A8A1C4728AC}"/>
              </a:ext>
            </a:extLst>
          </p:cNvPr>
          <p:cNvSpPr>
            <a:spLocks noGrp="1"/>
          </p:cNvSpPr>
          <p:nvPr>
            <p:ph type="sldNum" sz="quarter" idx="12"/>
          </p:nvPr>
        </p:nvSpPr>
        <p:spPr/>
        <p:txBody>
          <a:bodyPr/>
          <a:lstStyle/>
          <a:p>
            <a:fld id="{04260D4A-DEC1-45DD-8AB2-A3349BAAA59E}" type="slidenum">
              <a:rPr lang="en-US" smtClean="0"/>
              <a:pPr/>
              <a:t>58</a:t>
            </a:fld>
            <a:endParaRPr lang="en-US"/>
          </a:p>
        </p:txBody>
      </p:sp>
      <p:sp>
        <p:nvSpPr>
          <p:cNvPr id="3" name="Text Placeholder 2">
            <a:extLst>
              <a:ext uri="{FF2B5EF4-FFF2-40B4-BE49-F238E27FC236}">
                <a16:creationId xmlns:a16="http://schemas.microsoft.com/office/drawing/2014/main" id="{8B8B6AE1-A1DB-164C-B648-5D1154C249F6}"/>
              </a:ext>
            </a:extLst>
          </p:cNvPr>
          <p:cNvSpPr>
            <a:spLocks noGrp="1"/>
          </p:cNvSpPr>
          <p:nvPr>
            <p:ph type="body" sz="quarter" idx="13"/>
          </p:nvPr>
        </p:nvSpPr>
        <p:spPr>
          <a:xfrm>
            <a:off x="507206" y="1247615"/>
            <a:ext cx="11174400" cy="360000"/>
          </a:xfrm>
        </p:spPr>
        <p:txBody>
          <a:bodyPr/>
          <a:lstStyle/>
          <a:p>
            <a:r>
              <a:rPr lang="pt" kern="0" spc="0" dirty="0"/>
              <a:t>A tomada de decisão apoiada é voluntária (c)</a:t>
            </a:r>
          </a:p>
        </p:txBody>
      </p:sp>
      <p:sp>
        <p:nvSpPr>
          <p:cNvPr id="4" name="Content Placeholder 3">
            <a:extLst>
              <a:ext uri="{FF2B5EF4-FFF2-40B4-BE49-F238E27FC236}">
                <a16:creationId xmlns:a16="http://schemas.microsoft.com/office/drawing/2014/main" id="{68719A6F-C4E8-E24F-A0F8-587FF0512C7D}"/>
              </a:ext>
            </a:extLst>
          </p:cNvPr>
          <p:cNvSpPr>
            <a:spLocks noGrp="1"/>
          </p:cNvSpPr>
          <p:nvPr>
            <p:ph sz="quarter" idx="14"/>
          </p:nvPr>
        </p:nvSpPr>
        <p:spPr>
          <a:xfrm>
            <a:off x="632117" y="2087188"/>
            <a:ext cx="11174399" cy="3467294"/>
          </a:xfrm>
        </p:spPr>
        <p:txBody>
          <a:bodyPr/>
          <a:lstStyle/>
          <a:p>
            <a:pPr algn="just">
              <a:spcBef>
                <a:spcPts val="600"/>
              </a:spcBef>
              <a:spcAft>
                <a:spcPts val="0"/>
              </a:spcAft>
            </a:pPr>
            <a:r>
              <a:rPr lang="pt" sz="2000" dirty="0"/>
              <a:t>É importante treinar as seguintes pessoas sobre estratégias para prevenir e lidar com a potencial exploração por parte de apoiadores:</a:t>
            </a:r>
          </a:p>
          <a:p>
            <a:pPr marL="744064" lvl="1" indent="-286179">
              <a:spcBef>
                <a:spcPts val="600"/>
              </a:spcBef>
              <a:spcAft>
                <a:spcPts val="0"/>
              </a:spcAft>
              <a:tabLst>
                <a:tab pos="450890" algn="l"/>
              </a:tabLst>
            </a:pPr>
            <a:r>
              <a:rPr lang="pt-BR" dirty="0">
                <a:ea typeface="SimSun" panose="02010600030101010101" pitchFamily="2" charset="-122"/>
              </a:rPr>
              <a:t>Pessoas com deficiências psicossociais, intelectuais ou cognitivas; </a:t>
            </a:r>
          </a:p>
          <a:p>
            <a:pPr marL="744064" lvl="1" indent="-286179">
              <a:spcBef>
                <a:spcPts val="600"/>
              </a:spcBef>
              <a:spcAft>
                <a:spcPts val="0"/>
              </a:spcAft>
              <a:tabLst>
                <a:tab pos="450890" algn="l"/>
              </a:tabLst>
            </a:pPr>
            <a:r>
              <a:rPr lang="pt-BR" dirty="0">
                <a:ea typeface="SimSun" panose="02010600030101010101" pitchFamily="2" charset="-122"/>
              </a:rPr>
              <a:t>Familiares, parceiros de cuidados e outros apoiadores; </a:t>
            </a:r>
          </a:p>
          <a:p>
            <a:pPr marL="744064" lvl="1" indent="-286179">
              <a:spcBef>
                <a:spcPts val="600"/>
              </a:spcBef>
              <a:spcAft>
                <a:spcPts val="0"/>
              </a:spcAft>
              <a:tabLst>
                <a:tab pos="450890" algn="l"/>
              </a:tabLst>
            </a:pPr>
            <a:r>
              <a:rPr lang="pt-BR" dirty="0">
                <a:ea typeface="SimSun" panose="02010600030101010101" pitchFamily="2" charset="-122"/>
              </a:rPr>
              <a:t>Profissionais de saúde mental e outros profissionais</a:t>
            </a:r>
          </a:p>
          <a:p>
            <a:pPr marL="744064" lvl="1" indent="-286179">
              <a:spcBef>
                <a:spcPts val="600"/>
              </a:spcBef>
              <a:spcAft>
                <a:spcPts val="0"/>
              </a:spcAft>
              <a:tabLst>
                <a:tab pos="450890" algn="l"/>
              </a:tabLst>
            </a:pPr>
            <a:r>
              <a:rPr lang="pt-BR" dirty="0">
                <a:ea typeface="SimSun" panose="02010600030101010101" pitchFamily="2" charset="-122"/>
              </a:rPr>
              <a:t>Colegas de trabalho e defensores; </a:t>
            </a:r>
          </a:p>
          <a:p>
            <a:pPr marL="744064" lvl="1" indent="-286179">
              <a:spcBef>
                <a:spcPts val="600"/>
              </a:spcBef>
              <a:spcAft>
                <a:spcPts val="0"/>
              </a:spcAft>
              <a:tabLst>
                <a:tab pos="450890" algn="l"/>
              </a:tabLst>
            </a:pPr>
            <a:r>
              <a:rPr lang="pt-BR" dirty="0">
                <a:ea typeface="SimSun" panose="02010600030101010101" pitchFamily="2" charset="-122"/>
              </a:rPr>
              <a:t>Profissionais do direito; </a:t>
            </a:r>
          </a:p>
          <a:p>
            <a:pPr marL="744064" lvl="1" indent="-286179">
              <a:spcBef>
                <a:spcPts val="600"/>
              </a:spcBef>
              <a:spcAft>
                <a:spcPts val="0"/>
              </a:spcAft>
              <a:tabLst>
                <a:tab pos="450890" algn="l"/>
              </a:tabLst>
            </a:pPr>
            <a:r>
              <a:rPr lang="pt-BR" dirty="0">
                <a:ea typeface="SimSun" panose="02010600030101010101" pitchFamily="2" charset="-122"/>
              </a:rPr>
              <a:t>Outras pessoas relevantes da comunidade. </a:t>
            </a:r>
            <a:endParaRPr lang="en-CH" dirty="0">
              <a:ea typeface="SimSun" panose="02010600030101010101" pitchFamily="2" charset="-122"/>
              <a:cs typeface="Arial" panose="020B0604020202020204" pitchFamily="34" charset="0"/>
            </a:endParaRPr>
          </a:p>
          <a:p>
            <a:pPr algn="just">
              <a:spcBef>
                <a:spcPts val="600"/>
              </a:spcBef>
              <a:spcAft>
                <a:spcPts val="0"/>
              </a:spcAft>
            </a:pPr>
            <a:r>
              <a:rPr lang="pt" sz="2000" dirty="0"/>
              <a:t>O treinamento deve abordar os fatores e processos sociais que podem tornar a exploração mais provável.</a:t>
            </a:r>
          </a:p>
        </p:txBody>
      </p:sp>
      <p:sp>
        <p:nvSpPr>
          <p:cNvPr id="5" name="Title 4">
            <a:extLst>
              <a:ext uri="{FF2B5EF4-FFF2-40B4-BE49-F238E27FC236}">
                <a16:creationId xmlns:a16="http://schemas.microsoft.com/office/drawing/2014/main" id="{DD6D3C2C-2382-664B-A524-568186AB64BB}"/>
              </a:ext>
            </a:extLst>
          </p:cNvPr>
          <p:cNvSpPr>
            <a:spLocks noGrp="1"/>
          </p:cNvSpPr>
          <p:nvPr>
            <p:ph type="title"/>
          </p:nvPr>
        </p:nvSpPr>
        <p:spPr>
          <a:xfrm>
            <a:off x="507206" y="506412"/>
            <a:ext cx="11174400" cy="432000"/>
          </a:xfrm>
        </p:spPr>
        <p:txBody>
          <a:bodyPr/>
          <a:lstStyle/>
          <a:p>
            <a:pPr algn="ctr"/>
            <a:r>
              <a:rPr lang="pt" dirty="0"/>
              <a:t>Apresentação: </a:t>
            </a:r>
            <a:r>
              <a:rPr lang="pt-BR" dirty="0"/>
              <a:t>Tomada de decisão apoiada </a:t>
            </a:r>
            <a:r>
              <a:rPr lang="pt" dirty="0"/>
              <a:t>- 18</a:t>
            </a:r>
          </a:p>
        </p:txBody>
      </p:sp>
    </p:spTree>
    <p:extLst>
      <p:ext uri="{BB962C8B-B14F-4D97-AF65-F5344CB8AC3E}">
        <p14:creationId xmlns:p14="http://schemas.microsoft.com/office/powerpoint/2010/main" val="1229443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08A55-F915-334B-9814-F0503518398A}"/>
              </a:ext>
            </a:extLst>
          </p:cNvPr>
          <p:cNvSpPr>
            <a:spLocks noGrp="1"/>
          </p:cNvSpPr>
          <p:nvPr>
            <p:ph type="sldNum" sz="quarter" idx="12"/>
          </p:nvPr>
        </p:nvSpPr>
        <p:spPr/>
        <p:txBody>
          <a:bodyPr/>
          <a:lstStyle/>
          <a:p>
            <a:fld id="{04260D4A-DEC1-45DD-8AB2-A3349BAAA59E}" type="slidenum">
              <a:rPr lang="en-US" smtClean="0"/>
              <a:pPr/>
              <a:t>59</a:t>
            </a:fld>
            <a:endParaRPr lang="en-US"/>
          </a:p>
        </p:txBody>
      </p:sp>
      <p:sp>
        <p:nvSpPr>
          <p:cNvPr id="3" name="Text Placeholder 2">
            <a:extLst>
              <a:ext uri="{FF2B5EF4-FFF2-40B4-BE49-F238E27FC236}">
                <a16:creationId xmlns:a16="http://schemas.microsoft.com/office/drawing/2014/main" id="{984781DB-1104-3C48-8D15-1F2ED1A64DE5}"/>
              </a:ext>
            </a:extLst>
          </p:cNvPr>
          <p:cNvSpPr>
            <a:spLocks noGrp="1"/>
          </p:cNvSpPr>
          <p:nvPr>
            <p:ph type="body" sz="quarter" idx="13"/>
          </p:nvPr>
        </p:nvSpPr>
        <p:spPr>
          <a:xfrm>
            <a:off x="507206" y="1290126"/>
            <a:ext cx="11174400" cy="360000"/>
          </a:xfrm>
        </p:spPr>
        <p:txBody>
          <a:bodyPr/>
          <a:lstStyle/>
          <a:p>
            <a:r>
              <a:rPr lang="pt" kern="0" spc="0" dirty="0"/>
              <a:t>A tomada de decisão apoiada é voluntária (d)</a:t>
            </a:r>
          </a:p>
        </p:txBody>
      </p:sp>
      <p:sp>
        <p:nvSpPr>
          <p:cNvPr id="4" name="Content Placeholder 3">
            <a:extLst>
              <a:ext uri="{FF2B5EF4-FFF2-40B4-BE49-F238E27FC236}">
                <a16:creationId xmlns:a16="http://schemas.microsoft.com/office/drawing/2014/main" id="{5B6F7E37-6A95-6042-B917-A2311A117EA4}"/>
              </a:ext>
            </a:extLst>
          </p:cNvPr>
          <p:cNvSpPr>
            <a:spLocks noGrp="1"/>
          </p:cNvSpPr>
          <p:nvPr>
            <p:ph sz="quarter" idx="14"/>
          </p:nvPr>
        </p:nvSpPr>
        <p:spPr>
          <a:xfrm>
            <a:off x="923364" y="1867445"/>
            <a:ext cx="10623772" cy="4043941"/>
          </a:xfrm>
        </p:spPr>
        <p:txBody>
          <a:bodyPr/>
          <a:lstStyle/>
          <a:p>
            <a:pPr marL="0" indent="0">
              <a:spcBef>
                <a:spcPts val="600"/>
              </a:spcBef>
              <a:spcAft>
                <a:spcPts val="0"/>
              </a:spcAft>
              <a:buNone/>
            </a:pPr>
            <a:r>
              <a:rPr lang="pt" sz="2000" dirty="0"/>
              <a:t>Principais questões a considerar:</a:t>
            </a:r>
          </a:p>
          <a:p>
            <a:pPr marL="457200" indent="-457200" algn="just">
              <a:spcBef>
                <a:spcPts val="600"/>
              </a:spcBef>
              <a:spcAft>
                <a:spcPts val="0"/>
              </a:spcAft>
              <a:buFont typeface="+mj-lt"/>
              <a:buAutoNum type="arabicPeriod"/>
            </a:pPr>
            <a:r>
              <a:rPr lang="pt" sz="2000" dirty="0"/>
              <a:t>Os profissionais não devem assumir o papel de apoiadores formais devido ao enorme conflito de interesses.</a:t>
            </a:r>
          </a:p>
          <a:p>
            <a:pPr marL="457200" indent="-457200" algn="just">
              <a:spcBef>
                <a:spcPts val="600"/>
              </a:spcBef>
              <a:spcAft>
                <a:spcPts val="0"/>
              </a:spcAft>
              <a:buFont typeface="+mj-lt"/>
              <a:buAutoNum type="arabicPeriod"/>
            </a:pPr>
            <a:r>
              <a:rPr lang="pt" sz="2000" dirty="0"/>
              <a:t>O papel dos apoiadores deve durar o menor tempo possível e ser adaptado às circunstâncias da pessoa.</a:t>
            </a:r>
          </a:p>
          <a:p>
            <a:pPr marL="457200" indent="-457200" algn="just">
              <a:spcBef>
                <a:spcPts val="600"/>
              </a:spcBef>
              <a:spcAft>
                <a:spcPts val="0"/>
              </a:spcAft>
              <a:buFont typeface="+mj-lt"/>
              <a:buAutoNum type="arabicPeriod"/>
            </a:pPr>
            <a:r>
              <a:rPr lang="pt" sz="2000" dirty="0"/>
              <a:t>Os apoiadores não devem lucrar com os fundos das pessoas que estão apoiando.</a:t>
            </a:r>
          </a:p>
          <a:p>
            <a:pPr marL="457200" indent="-457200" algn="just">
              <a:spcBef>
                <a:spcPts val="600"/>
              </a:spcBef>
              <a:spcAft>
                <a:spcPts val="0"/>
              </a:spcAft>
              <a:buFont typeface="+mj-lt"/>
              <a:buAutoNum type="arabicPeriod"/>
            </a:pPr>
            <a:r>
              <a:rPr lang="pt" sz="2000" dirty="0"/>
              <a:t>Apoiadores independentes devem estar disponíveis sempre que uma pessoa os solicitar.</a:t>
            </a:r>
          </a:p>
          <a:p>
            <a:pPr marL="457200" indent="-457200" algn="just">
              <a:spcBef>
                <a:spcPts val="600"/>
              </a:spcBef>
              <a:spcAft>
                <a:spcPts val="0"/>
              </a:spcAft>
              <a:buFont typeface="+mj-lt"/>
              <a:buAutoNum type="arabicPeriod"/>
            </a:pPr>
            <a:r>
              <a:rPr lang="pt" sz="2000" dirty="0"/>
              <a:t>Quando o apoio é formal e/ou intensivo, são necessárias salvaguardas para que os apoiadores respeitem a vontade e as preferências ou a melhor interpretação da vontade e das preferências.</a:t>
            </a:r>
          </a:p>
          <a:p>
            <a:pPr marL="457200" indent="-457200" algn="just">
              <a:spcBef>
                <a:spcPts val="600"/>
              </a:spcBef>
              <a:spcAft>
                <a:spcPts val="0"/>
              </a:spcAft>
              <a:buFont typeface="+mj-lt"/>
              <a:buAutoNum type="arabicPeriod"/>
            </a:pPr>
            <a:r>
              <a:rPr lang="pt" sz="2000" dirty="0"/>
              <a:t>Devem existir reclamações, monitoramento e mecanismos legais para responsabilizar pessoas que abusam do papel de apoio.</a:t>
            </a:r>
          </a:p>
          <a:p>
            <a:endParaRPr lang="en-US" dirty="0"/>
          </a:p>
        </p:txBody>
      </p:sp>
      <p:sp>
        <p:nvSpPr>
          <p:cNvPr id="5" name="Title 4">
            <a:extLst>
              <a:ext uri="{FF2B5EF4-FFF2-40B4-BE49-F238E27FC236}">
                <a16:creationId xmlns:a16="http://schemas.microsoft.com/office/drawing/2014/main" id="{2A7BA123-BF7F-6D4D-9B5F-F7C9D14D2403}"/>
              </a:ext>
            </a:extLst>
          </p:cNvPr>
          <p:cNvSpPr>
            <a:spLocks noGrp="1"/>
          </p:cNvSpPr>
          <p:nvPr>
            <p:ph type="title"/>
          </p:nvPr>
        </p:nvSpPr>
        <p:spPr>
          <a:xfrm>
            <a:off x="507206" y="506412"/>
            <a:ext cx="11174400" cy="432000"/>
          </a:xfrm>
        </p:spPr>
        <p:txBody>
          <a:bodyPr/>
          <a:lstStyle/>
          <a:p>
            <a:pPr algn="ctr"/>
            <a:r>
              <a:rPr lang="pt" dirty="0"/>
              <a:t>Apresentação: </a:t>
            </a:r>
            <a:r>
              <a:rPr lang="pt-BR" dirty="0"/>
              <a:t>Tomada de decisão apoiada </a:t>
            </a:r>
            <a:r>
              <a:rPr lang="pt" dirty="0"/>
              <a:t>- 19</a:t>
            </a:r>
          </a:p>
        </p:txBody>
      </p:sp>
    </p:spTree>
    <p:extLst>
      <p:ext uri="{BB962C8B-B14F-4D97-AF65-F5344CB8AC3E}">
        <p14:creationId xmlns:p14="http://schemas.microsoft.com/office/powerpoint/2010/main" val="302402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4D25F2-D36C-7046-81E0-3B5E045F6B4A}"/>
              </a:ext>
            </a:extLst>
          </p:cNvPr>
          <p:cNvSpPr>
            <a:spLocks noGrp="1"/>
          </p:cNvSpPr>
          <p:nvPr>
            <p:ph type="sldNum" sz="quarter" idx="12"/>
          </p:nvPr>
        </p:nvSpPr>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00870D1D-80D8-5A48-91C8-E501CA476BE2}"/>
              </a:ext>
            </a:extLst>
          </p:cNvPr>
          <p:cNvSpPr>
            <a:spLocks noGrp="1"/>
          </p:cNvSpPr>
          <p:nvPr>
            <p:ph type="body" sz="quarter" idx="13"/>
          </p:nvPr>
        </p:nvSpPr>
        <p:spPr>
          <a:xfrm>
            <a:off x="507207" y="1323130"/>
            <a:ext cx="11174400" cy="360000"/>
          </a:xfrm>
        </p:spPr>
        <p:txBody>
          <a:bodyPr/>
          <a:lstStyle/>
          <a:p>
            <a:pPr algn="just"/>
            <a:r>
              <a:rPr lang="pt" kern="0" spc="0" dirty="0"/>
              <a:t>Durante este treinamento, os participantes irão:</a:t>
            </a:r>
          </a:p>
        </p:txBody>
      </p:sp>
      <p:sp>
        <p:nvSpPr>
          <p:cNvPr id="4" name="Content Placeholder 3">
            <a:extLst>
              <a:ext uri="{FF2B5EF4-FFF2-40B4-BE49-F238E27FC236}">
                <a16:creationId xmlns:a16="http://schemas.microsoft.com/office/drawing/2014/main" id="{368360F4-2EA9-564A-8781-5B77A73499D4}"/>
              </a:ext>
            </a:extLst>
          </p:cNvPr>
          <p:cNvSpPr>
            <a:spLocks noGrp="1"/>
          </p:cNvSpPr>
          <p:nvPr>
            <p:ph sz="quarter" idx="14"/>
          </p:nvPr>
        </p:nvSpPr>
        <p:spPr>
          <a:xfrm>
            <a:off x="507183" y="2116306"/>
            <a:ext cx="11174412" cy="3033918"/>
          </a:xfrm>
        </p:spPr>
        <p:txBody>
          <a:bodyPr/>
          <a:lstStyle/>
          <a:p>
            <a:pPr lvl="2" algn="just">
              <a:spcBef>
                <a:spcPts val="600"/>
              </a:spcBef>
              <a:spcAft>
                <a:spcPts val="0"/>
              </a:spcAft>
            </a:pPr>
            <a:r>
              <a:rPr lang="pt" dirty="0"/>
              <a:t>aprender a desafiar os equívocos em torno das </a:t>
            </a:r>
            <a:r>
              <a:rPr lang="pt-BR" dirty="0"/>
              <a:t>habilidades para tomar decisões</a:t>
            </a:r>
            <a:r>
              <a:rPr lang="pt" dirty="0"/>
              <a:t> de pessoas com deficiências psicossociais, intelectuais e cognitivas;</a:t>
            </a:r>
          </a:p>
          <a:p>
            <a:pPr lvl="2" algn="just">
              <a:spcBef>
                <a:spcPts val="600"/>
              </a:spcBef>
              <a:spcAft>
                <a:spcPts val="0"/>
              </a:spcAft>
            </a:pPr>
            <a:r>
              <a:rPr lang="pt-BR" dirty="0"/>
              <a:t>compreender o Artigo 12 da CDPD e o direito à capacidade legal;</a:t>
            </a:r>
          </a:p>
          <a:p>
            <a:pPr lvl="2" algn="just">
              <a:spcBef>
                <a:spcPts val="600"/>
              </a:spcBef>
              <a:spcAft>
                <a:spcPts val="0"/>
              </a:spcAft>
            </a:pPr>
            <a:r>
              <a:rPr lang="pt-BR" dirty="0"/>
              <a:t>aprender a respeitar o direito à capacidade legal em cenários específicos;</a:t>
            </a:r>
          </a:p>
          <a:p>
            <a:pPr lvl="2" algn="just">
              <a:spcBef>
                <a:spcPts val="600"/>
              </a:spcBef>
              <a:spcAft>
                <a:spcPts val="0"/>
              </a:spcAft>
            </a:pPr>
            <a:r>
              <a:rPr lang="pt-BR" dirty="0"/>
              <a:t>obter conhecimento aplicado de tomada de decisão apoiada e planejamento antecipado;</a:t>
            </a:r>
          </a:p>
          <a:p>
            <a:pPr lvl="2" algn="just">
              <a:spcBef>
                <a:spcPts val="600"/>
              </a:spcBef>
              <a:spcAft>
                <a:spcPts val="0"/>
              </a:spcAft>
            </a:pPr>
            <a:r>
              <a:rPr lang="pt-BR" dirty="0"/>
              <a:t>explorar como garantir que as pessoas não sejam internadas e/ou tratadas contra sua vontade</a:t>
            </a:r>
            <a:r>
              <a:rPr lang="pt" dirty="0"/>
              <a:t>.</a:t>
            </a:r>
          </a:p>
          <a:p>
            <a:pPr marL="0" indent="0">
              <a:buNone/>
            </a:pPr>
            <a:endParaRPr lang="en-US" dirty="0"/>
          </a:p>
        </p:txBody>
      </p:sp>
      <p:sp>
        <p:nvSpPr>
          <p:cNvPr id="5" name="Title 4">
            <a:extLst>
              <a:ext uri="{FF2B5EF4-FFF2-40B4-BE49-F238E27FC236}">
                <a16:creationId xmlns:a16="http://schemas.microsoft.com/office/drawing/2014/main" id="{69551232-F7E4-C942-BDB9-B2BE796696C8}"/>
              </a:ext>
            </a:extLst>
          </p:cNvPr>
          <p:cNvSpPr>
            <a:spLocks noGrp="1"/>
          </p:cNvSpPr>
          <p:nvPr>
            <p:ph type="title"/>
          </p:nvPr>
        </p:nvSpPr>
        <p:spPr>
          <a:xfrm>
            <a:off x="507205" y="506412"/>
            <a:ext cx="11285865" cy="432000"/>
          </a:xfrm>
        </p:spPr>
        <p:txBody>
          <a:bodyPr/>
          <a:lstStyle/>
          <a:p>
            <a:pPr algn="ctr"/>
            <a:r>
              <a:rPr lang="pt" dirty="0"/>
              <a:t>O que pretendemos alcançar durante este módulo</a:t>
            </a:r>
          </a:p>
        </p:txBody>
      </p:sp>
    </p:spTree>
    <p:extLst>
      <p:ext uri="{BB962C8B-B14F-4D97-AF65-F5344CB8AC3E}">
        <p14:creationId xmlns:p14="http://schemas.microsoft.com/office/powerpoint/2010/main" val="2821943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42196-6A2F-CB45-9484-5F49D58DA27B}"/>
              </a:ext>
            </a:extLst>
          </p:cNvPr>
          <p:cNvSpPr>
            <a:spLocks noGrp="1"/>
          </p:cNvSpPr>
          <p:nvPr>
            <p:ph type="sldNum" sz="quarter" idx="12"/>
          </p:nvPr>
        </p:nvSpPr>
        <p:spPr/>
        <p:txBody>
          <a:bodyPr/>
          <a:lstStyle/>
          <a:p>
            <a:fld id="{04260D4A-DEC1-45DD-8AB2-A3349BAAA59E}" type="slidenum">
              <a:rPr lang="en-US" smtClean="0"/>
              <a:pPr/>
              <a:t>60</a:t>
            </a:fld>
            <a:endParaRPr lang="en-US"/>
          </a:p>
        </p:txBody>
      </p:sp>
      <p:sp>
        <p:nvSpPr>
          <p:cNvPr id="3" name="Text Placeholder 2">
            <a:extLst>
              <a:ext uri="{FF2B5EF4-FFF2-40B4-BE49-F238E27FC236}">
                <a16:creationId xmlns:a16="http://schemas.microsoft.com/office/drawing/2014/main" id="{B9246883-3149-BE41-AB0C-14599272F9BB}"/>
              </a:ext>
            </a:extLst>
          </p:cNvPr>
          <p:cNvSpPr>
            <a:spLocks noGrp="1"/>
          </p:cNvSpPr>
          <p:nvPr>
            <p:ph type="body" sz="quarter" idx="13"/>
          </p:nvPr>
        </p:nvSpPr>
        <p:spPr>
          <a:xfrm>
            <a:off x="507207" y="1081084"/>
            <a:ext cx="11174400" cy="360000"/>
          </a:xfrm>
        </p:spPr>
        <p:txBody>
          <a:bodyPr/>
          <a:lstStyle/>
          <a:p>
            <a:r>
              <a:rPr lang="pt" kern="0" spc="0" dirty="0"/>
              <a:t>Cenário – A história de </a:t>
            </a:r>
            <a:r>
              <a:rPr lang="pt-BR" kern="0" spc="0" dirty="0"/>
              <a:t>Regina</a:t>
            </a:r>
            <a:r>
              <a:rPr lang="pt" kern="0" spc="0" dirty="0"/>
              <a:t> (a)</a:t>
            </a:r>
          </a:p>
        </p:txBody>
      </p:sp>
      <p:sp>
        <p:nvSpPr>
          <p:cNvPr id="4" name="Content Placeholder 3">
            <a:extLst>
              <a:ext uri="{FF2B5EF4-FFF2-40B4-BE49-F238E27FC236}">
                <a16:creationId xmlns:a16="http://schemas.microsoft.com/office/drawing/2014/main" id="{4F2B9FD7-1CB0-0748-AC10-B8CC8A317649}"/>
              </a:ext>
            </a:extLst>
          </p:cNvPr>
          <p:cNvSpPr>
            <a:spLocks noGrp="1"/>
          </p:cNvSpPr>
          <p:nvPr>
            <p:ph sz="quarter" idx="14"/>
          </p:nvPr>
        </p:nvSpPr>
        <p:spPr>
          <a:xfrm>
            <a:off x="332394" y="1623032"/>
            <a:ext cx="11603896" cy="3970944"/>
          </a:xfrm>
        </p:spPr>
        <p:txBody>
          <a:bodyPr/>
          <a:lstStyle/>
          <a:p>
            <a:pPr marL="0" indent="0" algn="just">
              <a:spcBef>
                <a:spcPts val="600"/>
              </a:spcBef>
              <a:spcAft>
                <a:spcPts val="0"/>
              </a:spcAft>
              <a:buNone/>
            </a:pPr>
            <a:r>
              <a:rPr lang="pt-BR" sz="1900" dirty="0"/>
              <a:t>Regina</a:t>
            </a:r>
            <a:r>
              <a:rPr lang="pt" sz="1900" dirty="0"/>
              <a:t> é uma mulher de 27 anos. Seus colegas de trabalho ficaram preocupados com ela, pois notaram mudanças significativas em seu </a:t>
            </a:r>
            <a:r>
              <a:rPr lang="pt" sz="1900" dirty="0" err="1"/>
              <a:t>comportamento </a:t>
            </a:r>
            <a:r>
              <a:rPr lang="pt" sz="1900" dirty="0"/>
              <a:t>. Os colegas sugeriram que acompanhassem </a:t>
            </a:r>
            <a:r>
              <a:rPr lang="pt-BR" sz="1900" dirty="0"/>
              <a:t>Regina</a:t>
            </a:r>
            <a:r>
              <a:rPr lang="pt" sz="1900" dirty="0"/>
              <a:t> a um serviço comunitário de saúde mental, e ela concordou.</a:t>
            </a:r>
          </a:p>
          <a:p>
            <a:pPr marL="0" indent="0" algn="just">
              <a:spcBef>
                <a:spcPts val="600"/>
              </a:spcBef>
              <a:spcAft>
                <a:spcPts val="0"/>
              </a:spcAft>
              <a:buNone/>
            </a:pPr>
            <a:r>
              <a:rPr lang="pt" sz="1900" dirty="0"/>
              <a:t>No serviço comunitário de saúde mental, </a:t>
            </a:r>
            <a:r>
              <a:rPr lang="pt-BR" sz="1900" dirty="0"/>
              <a:t>Regina</a:t>
            </a:r>
            <a:r>
              <a:rPr lang="pt" sz="1900" dirty="0"/>
              <a:t> é recebida por dois profissionais de saúde mental. </a:t>
            </a:r>
            <a:r>
              <a:rPr lang="pt-BR" sz="1900" dirty="0"/>
              <a:t>Regina</a:t>
            </a:r>
            <a:r>
              <a:rPr lang="pt" sz="1900" dirty="0"/>
              <a:t> fica cada vez mais angustiada, dizendo que eles querem machucá-la. Ela começa a gritar que não quer que lhe deem uma injeção. Uma enfermeira, uma das profissionais de saúde mental, a tranquiliza dizendo que nada de ruim vai acontecer e que eles querem ajudá-la. Ela então pergunta a </a:t>
            </a:r>
            <a:r>
              <a:rPr lang="pt-BR" sz="1900" dirty="0"/>
              <a:t>Regina</a:t>
            </a:r>
            <a:r>
              <a:rPr lang="pt" sz="1900" dirty="0"/>
              <a:t> se ela gostaria de se mudar para um espaço mais tranquilo para que possam conversar e identificar que tipo de apoio seria útil.</a:t>
            </a:r>
          </a:p>
          <a:p>
            <a:pPr marL="0" indent="0" algn="just">
              <a:spcBef>
                <a:spcPts val="600"/>
              </a:spcBef>
              <a:spcAft>
                <a:spcPts val="0"/>
              </a:spcAft>
              <a:buNone/>
            </a:pPr>
            <a:r>
              <a:rPr lang="pt" sz="1900" dirty="0"/>
              <a:t>A enfermeira pergunta a </a:t>
            </a:r>
            <a:r>
              <a:rPr lang="pt-BR" sz="1900" dirty="0"/>
              <a:t>Regina</a:t>
            </a:r>
            <a:r>
              <a:rPr lang="pt" sz="1900" dirty="0"/>
              <a:t> se ela gostaria de ligar para alguém de confiança que pudesse ajudá-la. </a:t>
            </a:r>
            <a:r>
              <a:rPr lang="pt-BR" sz="1900" dirty="0"/>
              <a:t>Regina</a:t>
            </a:r>
            <a:r>
              <a:rPr lang="pt" sz="1900" dirty="0"/>
              <a:t> informa que gostaria de ver sua mãe. Quando sua mãe chega, </a:t>
            </a:r>
            <a:r>
              <a:rPr lang="pt-BR" sz="1900" dirty="0"/>
              <a:t>Regina</a:t>
            </a:r>
            <a:r>
              <a:rPr lang="pt" sz="1900" dirty="0"/>
              <a:t> ainda está muito angustiada, gritando que não quer uma injeção. Sua mãe explica à enfermeira que da última vez que ela foi a um hospital, na capital do país, recebeu uma injeção de haloperidol (um medicamento antipsicótico). Sua mãe explica ainda que </a:t>
            </a:r>
            <a:r>
              <a:rPr lang="pt-BR" sz="1900" dirty="0"/>
              <a:t>Regina</a:t>
            </a:r>
            <a:r>
              <a:rPr lang="pt" sz="1900" dirty="0"/>
              <a:t> reagiu mal a esse medicamento, sentindo contrações musculares dolorosas e confusão mental como resultado.</a:t>
            </a:r>
          </a:p>
          <a:p>
            <a:endParaRPr lang="en-US" sz="1900" dirty="0"/>
          </a:p>
        </p:txBody>
      </p:sp>
      <p:sp>
        <p:nvSpPr>
          <p:cNvPr id="5" name="Title 4">
            <a:extLst>
              <a:ext uri="{FF2B5EF4-FFF2-40B4-BE49-F238E27FC236}">
                <a16:creationId xmlns:a16="http://schemas.microsoft.com/office/drawing/2014/main" id="{E107C65C-AEAC-B940-8C4F-706A5BFA4BBC}"/>
              </a:ext>
            </a:extLst>
          </p:cNvPr>
          <p:cNvSpPr>
            <a:spLocks noGrp="1"/>
          </p:cNvSpPr>
          <p:nvPr>
            <p:ph type="title"/>
          </p:nvPr>
        </p:nvSpPr>
        <p:spPr>
          <a:xfrm>
            <a:off x="44294" y="506272"/>
            <a:ext cx="12180095" cy="392864"/>
          </a:xfrm>
        </p:spPr>
        <p:txBody>
          <a:bodyPr/>
          <a:lstStyle/>
          <a:p>
            <a:pPr algn="ctr"/>
            <a:r>
              <a:rPr lang="pt" dirty="0"/>
              <a:t>Exercício 2.2: </a:t>
            </a:r>
            <a:r>
              <a:rPr lang="pt-BR" dirty="0"/>
              <a:t>Cenários sobre a tomada de decisão apoiada </a:t>
            </a:r>
            <a:r>
              <a:rPr lang="pt" dirty="0"/>
              <a:t>- 1</a:t>
            </a:r>
          </a:p>
        </p:txBody>
      </p:sp>
    </p:spTree>
    <p:extLst>
      <p:ext uri="{BB962C8B-B14F-4D97-AF65-F5344CB8AC3E}">
        <p14:creationId xmlns:p14="http://schemas.microsoft.com/office/powerpoint/2010/main" val="4145048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33157C-9BAC-F347-BB5B-8AFA1C8959AC}"/>
              </a:ext>
            </a:extLst>
          </p:cNvPr>
          <p:cNvSpPr>
            <a:spLocks noGrp="1"/>
          </p:cNvSpPr>
          <p:nvPr>
            <p:ph type="sldNum" sz="quarter" idx="12"/>
          </p:nvPr>
        </p:nvSpPr>
        <p:spPr/>
        <p:txBody>
          <a:bodyPr/>
          <a:lstStyle/>
          <a:p>
            <a:fld id="{04260D4A-DEC1-45DD-8AB2-A3349BAAA59E}" type="slidenum">
              <a:rPr lang="en-US" smtClean="0"/>
              <a:pPr/>
              <a:t>61</a:t>
            </a:fld>
            <a:endParaRPr lang="en-US"/>
          </a:p>
        </p:txBody>
      </p:sp>
      <p:sp>
        <p:nvSpPr>
          <p:cNvPr id="3" name="Text Placeholder 2">
            <a:extLst>
              <a:ext uri="{FF2B5EF4-FFF2-40B4-BE49-F238E27FC236}">
                <a16:creationId xmlns:a16="http://schemas.microsoft.com/office/drawing/2014/main" id="{38370179-A2DD-494D-8CBB-ABB578583258}"/>
              </a:ext>
            </a:extLst>
          </p:cNvPr>
          <p:cNvSpPr>
            <a:spLocks noGrp="1"/>
          </p:cNvSpPr>
          <p:nvPr>
            <p:ph type="body" sz="quarter" idx="13"/>
          </p:nvPr>
        </p:nvSpPr>
        <p:spPr>
          <a:xfrm>
            <a:off x="507207" y="1188660"/>
            <a:ext cx="11174400" cy="360000"/>
          </a:xfrm>
        </p:spPr>
        <p:txBody>
          <a:bodyPr/>
          <a:lstStyle/>
          <a:p>
            <a:r>
              <a:rPr lang="pt" kern="0" spc="0" dirty="0"/>
              <a:t>Cenário – A história de </a:t>
            </a:r>
            <a:r>
              <a:rPr lang="pt-BR" kern="0" spc="0" dirty="0"/>
              <a:t>Regina</a:t>
            </a:r>
            <a:r>
              <a:rPr lang="pt" kern="0" spc="0" dirty="0"/>
              <a:t> (b)</a:t>
            </a:r>
          </a:p>
        </p:txBody>
      </p:sp>
      <p:sp>
        <p:nvSpPr>
          <p:cNvPr id="4" name="Content Placeholder 3">
            <a:extLst>
              <a:ext uri="{FF2B5EF4-FFF2-40B4-BE49-F238E27FC236}">
                <a16:creationId xmlns:a16="http://schemas.microsoft.com/office/drawing/2014/main" id="{46AA2365-B3C4-D445-821E-E0E5D0B69BF9}"/>
              </a:ext>
            </a:extLst>
          </p:cNvPr>
          <p:cNvSpPr>
            <a:spLocks noGrp="1"/>
          </p:cNvSpPr>
          <p:nvPr>
            <p:ph sz="quarter" idx="14"/>
          </p:nvPr>
        </p:nvSpPr>
        <p:spPr>
          <a:xfrm>
            <a:off x="507195" y="1739787"/>
            <a:ext cx="11174412" cy="3934871"/>
          </a:xfrm>
        </p:spPr>
        <p:txBody>
          <a:bodyPr/>
          <a:lstStyle/>
          <a:p>
            <a:pPr marL="0" indent="0" algn="just">
              <a:spcBef>
                <a:spcPts val="600"/>
              </a:spcBef>
              <a:spcAft>
                <a:spcPts val="0"/>
              </a:spcAft>
              <a:buNone/>
            </a:pPr>
            <a:r>
              <a:rPr lang="pt" sz="1800" dirty="0"/>
              <a:t>A enfermeira diz a </a:t>
            </a:r>
            <a:r>
              <a:rPr lang="pt-BR" sz="1800" dirty="0"/>
              <a:t>Regina</a:t>
            </a:r>
            <a:r>
              <a:rPr lang="pt" sz="1800" dirty="0"/>
              <a:t> que ela não receberá haloperidol, e </a:t>
            </a:r>
            <a:r>
              <a:rPr lang="pt-BR" sz="1800" dirty="0"/>
              <a:t>Regina</a:t>
            </a:r>
            <a:r>
              <a:rPr lang="pt" sz="1800" dirty="0"/>
              <a:t> começa a se acalmar. Ao longo da semana, </a:t>
            </a:r>
            <a:r>
              <a:rPr lang="pt-BR" sz="1800" dirty="0"/>
              <a:t>Regina</a:t>
            </a:r>
            <a:r>
              <a:rPr lang="pt" sz="1800" dirty="0"/>
              <a:t> trabalha com a mãe, a enfermeira e um médico para desenvolver um plano de tratamento e recuperação. Ela é informada sobre as diferentes opções de tratamento, incluindo benefícios e efeitos negativos, e seu consentimento é solicitado.</a:t>
            </a:r>
          </a:p>
          <a:p>
            <a:pPr marL="0" indent="0" algn="just">
              <a:spcBef>
                <a:spcPts val="600"/>
              </a:spcBef>
              <a:spcAft>
                <a:spcPts val="0"/>
              </a:spcAft>
              <a:buNone/>
            </a:pPr>
            <a:r>
              <a:rPr lang="pt" sz="1800" dirty="0"/>
              <a:t>Além disso, após consultar pessoas de sua escolha – incluindo sua mãe, o médico e a enfermeira – </a:t>
            </a:r>
            <a:r>
              <a:rPr lang="pt-BR" sz="1800" dirty="0"/>
              <a:t>Regina</a:t>
            </a:r>
            <a:r>
              <a:rPr lang="pt" sz="1800" dirty="0"/>
              <a:t> desenvolve um plano antecipado para que a equipe saiba que nunca deve lhe dar haloperidol e também para que conheçam suas preferências de tratamento. No plano, ela indica sua mãe para ser contatada em caso de emergência para apoiá-la, se desejar, na comunicação de seus desejos em situações de crise. A equipe pergunta a </a:t>
            </a:r>
            <a:r>
              <a:rPr lang="pt-BR" sz="1800" dirty="0"/>
              <a:t>Regina</a:t>
            </a:r>
            <a:r>
              <a:rPr lang="pt" sz="1800" dirty="0"/>
              <a:t> se seria útil permanecer no serviço por alguns dias para iniciar seu tratamento, com o que ela concorda. Após três dias, ela se sente muito melhor e recebe alta.</a:t>
            </a:r>
          </a:p>
          <a:p>
            <a:pPr marL="0" indent="0" algn="just">
              <a:spcBef>
                <a:spcPts val="600"/>
              </a:spcBef>
              <a:spcAft>
                <a:spcPts val="0"/>
              </a:spcAft>
              <a:buNone/>
            </a:pPr>
            <a:r>
              <a:rPr lang="pt" sz="1800" dirty="0"/>
              <a:t>Desde então, </a:t>
            </a:r>
            <a:r>
              <a:rPr lang="pt-BR" sz="1800" dirty="0"/>
              <a:t>Regina</a:t>
            </a:r>
            <a:r>
              <a:rPr lang="pt" sz="1800" dirty="0"/>
              <a:t> se juntou a um grupo de apoio que se reúne quinzenalmente em seu bairro . Nessas reuniões, ela compartilha seus conhecimentos e experiências com outros membros do grupo e recebe apoio emocional e prático de outros membros. Ela também combinou de se reunir com seu chefe e outros colegas próximos para discutir o que aconteceu e quais ações podem ser tomadas por eles para apoiá-la no futuro, caso surja outra crise.</a:t>
            </a:r>
          </a:p>
          <a:p>
            <a:endParaRPr lang="en-US" sz="1800" dirty="0"/>
          </a:p>
        </p:txBody>
      </p:sp>
      <p:sp>
        <p:nvSpPr>
          <p:cNvPr id="5" name="Title 4">
            <a:extLst>
              <a:ext uri="{FF2B5EF4-FFF2-40B4-BE49-F238E27FC236}">
                <a16:creationId xmlns:a16="http://schemas.microsoft.com/office/drawing/2014/main" id="{A1080376-BE9C-0745-A182-B6372E299333}"/>
              </a:ext>
            </a:extLst>
          </p:cNvPr>
          <p:cNvSpPr>
            <a:spLocks noGrp="1"/>
          </p:cNvSpPr>
          <p:nvPr>
            <p:ph type="title"/>
          </p:nvPr>
        </p:nvSpPr>
        <p:spPr>
          <a:xfrm>
            <a:off x="103793" y="502311"/>
            <a:ext cx="12196424" cy="440202"/>
          </a:xfrm>
        </p:spPr>
        <p:txBody>
          <a:bodyPr/>
          <a:lstStyle/>
          <a:p>
            <a:pPr algn="ctr"/>
            <a:r>
              <a:rPr lang="pt" dirty="0"/>
              <a:t>Exercício 2.2: </a:t>
            </a:r>
            <a:r>
              <a:rPr lang="pt-BR" dirty="0"/>
              <a:t>Cenários sobre a tomada de decisão apoiada</a:t>
            </a:r>
            <a:r>
              <a:rPr lang="pt" dirty="0"/>
              <a:t> - 2</a:t>
            </a:r>
          </a:p>
        </p:txBody>
      </p:sp>
    </p:spTree>
    <p:extLst>
      <p:ext uri="{BB962C8B-B14F-4D97-AF65-F5344CB8AC3E}">
        <p14:creationId xmlns:p14="http://schemas.microsoft.com/office/powerpoint/2010/main" val="3726998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553BF-37D3-5745-931B-633131C63AFF}"/>
              </a:ext>
            </a:extLst>
          </p:cNvPr>
          <p:cNvSpPr>
            <a:spLocks noGrp="1"/>
          </p:cNvSpPr>
          <p:nvPr>
            <p:ph type="sldNum" sz="quarter" idx="12"/>
          </p:nvPr>
        </p:nvSpPr>
        <p:spPr/>
        <p:txBody>
          <a:bodyPr/>
          <a:lstStyle/>
          <a:p>
            <a:fld id="{04260D4A-DEC1-45DD-8AB2-A3349BAAA59E}" type="slidenum">
              <a:rPr lang="en-US" smtClean="0"/>
              <a:pPr/>
              <a:t>62</a:t>
            </a:fld>
            <a:endParaRPr lang="en-US"/>
          </a:p>
        </p:txBody>
      </p:sp>
      <p:sp>
        <p:nvSpPr>
          <p:cNvPr id="3" name="Text Placeholder 2">
            <a:extLst>
              <a:ext uri="{FF2B5EF4-FFF2-40B4-BE49-F238E27FC236}">
                <a16:creationId xmlns:a16="http://schemas.microsoft.com/office/drawing/2014/main" id="{801EF3CA-A3EF-1347-8D2A-B24713E11350}"/>
              </a:ext>
            </a:extLst>
          </p:cNvPr>
          <p:cNvSpPr>
            <a:spLocks noGrp="1"/>
          </p:cNvSpPr>
          <p:nvPr>
            <p:ph type="body" sz="quarter" idx="13"/>
          </p:nvPr>
        </p:nvSpPr>
        <p:spPr>
          <a:xfrm>
            <a:off x="594763" y="1331188"/>
            <a:ext cx="11174400" cy="360000"/>
          </a:xfrm>
        </p:spPr>
        <p:txBody>
          <a:bodyPr/>
          <a:lstStyle/>
          <a:p>
            <a:r>
              <a:rPr lang="pt" kern="0" spc="0" dirty="0"/>
              <a:t>Cenário – A história de </a:t>
            </a:r>
            <a:r>
              <a:rPr lang="pt-BR" kern="0" spc="0" dirty="0"/>
              <a:t>Regina</a:t>
            </a:r>
            <a:r>
              <a:rPr lang="pt" kern="0" spc="0" dirty="0"/>
              <a:t> (c)</a:t>
            </a:r>
          </a:p>
        </p:txBody>
      </p:sp>
      <p:sp>
        <p:nvSpPr>
          <p:cNvPr id="4" name="Content Placeholder 3">
            <a:extLst>
              <a:ext uri="{FF2B5EF4-FFF2-40B4-BE49-F238E27FC236}">
                <a16:creationId xmlns:a16="http://schemas.microsoft.com/office/drawing/2014/main" id="{5F7719C2-4799-064E-8807-12A202E59930}"/>
              </a:ext>
            </a:extLst>
          </p:cNvPr>
          <p:cNvSpPr>
            <a:spLocks noGrp="1"/>
          </p:cNvSpPr>
          <p:nvPr>
            <p:ph sz="quarter" idx="14"/>
          </p:nvPr>
        </p:nvSpPr>
        <p:spPr>
          <a:xfrm>
            <a:off x="507195" y="1815355"/>
            <a:ext cx="11174412" cy="1801906"/>
          </a:xfrm>
        </p:spPr>
        <p:txBody>
          <a:bodyPr/>
          <a:lstStyle/>
          <a:p>
            <a:pPr marL="0" indent="0">
              <a:buNone/>
            </a:pPr>
            <a:endParaRPr lang="en-US" sz="2500" b="1" i="1" dirty="0"/>
          </a:p>
          <a:p>
            <a:pPr marL="0" indent="0">
              <a:buNone/>
            </a:pPr>
            <a:endParaRPr lang="en-US" sz="2500" b="1" i="1" dirty="0"/>
          </a:p>
          <a:p>
            <a:pPr marL="0" indent="0" algn="ctr">
              <a:buNone/>
            </a:pPr>
            <a:r>
              <a:rPr lang="pt" sz="2500" b="1" i="1" dirty="0"/>
              <a:t>Quais foram os aspectos positivos deste caso?</a:t>
            </a:r>
          </a:p>
          <a:p>
            <a:pPr marL="0" indent="0" algn="ctr">
              <a:buNone/>
            </a:pPr>
            <a:endParaRPr lang="en-US" sz="2500" b="1" i="1" dirty="0"/>
          </a:p>
          <a:p>
            <a:pPr marL="0" indent="0" algn="ctr">
              <a:buNone/>
            </a:pPr>
            <a:r>
              <a:rPr lang="pt-BR" sz="2500" b="1" i="1" dirty="0"/>
              <a:t>Como foi respeitado o direito de Regina à capacidade legal</a:t>
            </a:r>
            <a:r>
              <a:rPr lang="pt" sz="2500" b="1" i="1" dirty="0"/>
              <a:t>?</a:t>
            </a:r>
          </a:p>
        </p:txBody>
      </p:sp>
      <p:sp>
        <p:nvSpPr>
          <p:cNvPr id="5" name="Title 4">
            <a:extLst>
              <a:ext uri="{FF2B5EF4-FFF2-40B4-BE49-F238E27FC236}">
                <a16:creationId xmlns:a16="http://schemas.microsoft.com/office/drawing/2014/main" id="{FDE41176-0C2D-EE4E-88DD-934605C13374}"/>
              </a:ext>
            </a:extLst>
          </p:cNvPr>
          <p:cNvSpPr>
            <a:spLocks noGrp="1"/>
          </p:cNvSpPr>
          <p:nvPr>
            <p:ph type="title"/>
          </p:nvPr>
        </p:nvSpPr>
        <p:spPr>
          <a:xfrm>
            <a:off x="507206" y="506412"/>
            <a:ext cx="11349514" cy="432000"/>
          </a:xfrm>
        </p:spPr>
        <p:txBody>
          <a:bodyPr/>
          <a:lstStyle/>
          <a:p>
            <a:pPr algn="ctr"/>
            <a:r>
              <a:rPr lang="pt" dirty="0"/>
              <a:t>Exercício 2.2: </a:t>
            </a:r>
            <a:r>
              <a:rPr lang="pt-BR" dirty="0"/>
              <a:t>Cenários sobre a tomada de decisão apoiada </a:t>
            </a:r>
            <a:r>
              <a:rPr lang="pt" dirty="0"/>
              <a:t>- 3</a:t>
            </a:r>
          </a:p>
        </p:txBody>
      </p:sp>
    </p:spTree>
    <p:extLst>
      <p:ext uri="{BB962C8B-B14F-4D97-AF65-F5344CB8AC3E}">
        <p14:creationId xmlns:p14="http://schemas.microsoft.com/office/powerpoint/2010/main" val="1006392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F30566-9E69-9345-A329-BF7AB4730BA8}"/>
              </a:ext>
            </a:extLst>
          </p:cNvPr>
          <p:cNvSpPr>
            <a:spLocks noGrp="1"/>
          </p:cNvSpPr>
          <p:nvPr>
            <p:ph type="sldNum" sz="quarter" idx="12"/>
          </p:nvPr>
        </p:nvSpPr>
        <p:spPr/>
        <p:txBody>
          <a:bodyPr/>
          <a:lstStyle/>
          <a:p>
            <a:fld id="{04260D4A-DEC1-45DD-8AB2-A3349BAAA59E}" type="slidenum">
              <a:rPr lang="en-US" smtClean="0"/>
              <a:pPr/>
              <a:t>63</a:t>
            </a:fld>
            <a:endParaRPr lang="en-US"/>
          </a:p>
        </p:txBody>
      </p:sp>
      <p:sp>
        <p:nvSpPr>
          <p:cNvPr id="3" name="Text Placeholder 2">
            <a:extLst>
              <a:ext uri="{FF2B5EF4-FFF2-40B4-BE49-F238E27FC236}">
                <a16:creationId xmlns:a16="http://schemas.microsoft.com/office/drawing/2014/main" id="{DF310945-B2A7-4348-89DD-4F904CFC4B58}"/>
              </a:ext>
            </a:extLst>
          </p:cNvPr>
          <p:cNvSpPr>
            <a:spLocks noGrp="1"/>
          </p:cNvSpPr>
          <p:nvPr>
            <p:ph type="body" sz="quarter" idx="13"/>
          </p:nvPr>
        </p:nvSpPr>
        <p:spPr>
          <a:xfrm>
            <a:off x="507207" y="1094531"/>
            <a:ext cx="11174400" cy="360000"/>
          </a:xfrm>
        </p:spPr>
        <p:txBody>
          <a:bodyPr/>
          <a:lstStyle/>
          <a:p>
            <a:r>
              <a:rPr lang="pt" kern="0" spc="0" dirty="0"/>
              <a:t>Cenário – A história de </a:t>
            </a:r>
            <a:r>
              <a:rPr lang="pt-BR" kern="0" spc="0" dirty="0"/>
              <a:t>Zaira</a:t>
            </a:r>
            <a:r>
              <a:rPr lang="pt" kern="0" spc="0" dirty="0"/>
              <a:t> (a)</a:t>
            </a:r>
          </a:p>
        </p:txBody>
      </p:sp>
      <p:sp>
        <p:nvSpPr>
          <p:cNvPr id="4" name="Content Placeholder 3">
            <a:extLst>
              <a:ext uri="{FF2B5EF4-FFF2-40B4-BE49-F238E27FC236}">
                <a16:creationId xmlns:a16="http://schemas.microsoft.com/office/drawing/2014/main" id="{C2C93699-63C9-8C45-947F-A196CAD65C97}"/>
              </a:ext>
            </a:extLst>
          </p:cNvPr>
          <p:cNvSpPr>
            <a:spLocks noGrp="1"/>
          </p:cNvSpPr>
          <p:nvPr>
            <p:ph sz="quarter" idx="14"/>
          </p:nvPr>
        </p:nvSpPr>
        <p:spPr>
          <a:xfrm>
            <a:off x="508794" y="1524635"/>
            <a:ext cx="11174412" cy="4002106"/>
          </a:xfrm>
        </p:spPr>
        <p:txBody>
          <a:bodyPr/>
          <a:lstStyle/>
          <a:p>
            <a:pPr marL="0" indent="0" algn="just">
              <a:spcBef>
                <a:spcPts val="300"/>
              </a:spcBef>
              <a:spcAft>
                <a:spcPts val="0"/>
              </a:spcAft>
              <a:buNone/>
            </a:pPr>
            <a:r>
              <a:rPr lang="pt-BR" sz="1750" dirty="0"/>
              <a:t>Zaira</a:t>
            </a:r>
            <a:r>
              <a:rPr lang="pt" sz="1750" dirty="0"/>
              <a:t> está insatisfeita com sua atual situação de moradia com a avó e deseja se mudar. Ela tem 33 anos e tem um namorado com quem espera se casar no futuro. Uma vez casada, ela gostaria de morar com a família dele. No passado, a avó de </a:t>
            </a:r>
            <a:r>
              <a:rPr lang="pt-BR" sz="1750" dirty="0"/>
              <a:t>Zaira</a:t>
            </a:r>
            <a:r>
              <a:rPr lang="pt" sz="1750" dirty="0"/>
              <a:t> ignorou suas opiniões e tomou decisões por ela. Sua avó não acredita que pessoas com deficiência intelectual, incluindo </a:t>
            </a:r>
            <a:r>
              <a:rPr lang="pt-BR" sz="1750" dirty="0"/>
              <a:t>Zaira</a:t>
            </a:r>
            <a:r>
              <a:rPr lang="pt" sz="1750" dirty="0"/>
              <a:t>, devam se casar.</a:t>
            </a:r>
          </a:p>
          <a:p>
            <a:pPr marL="0" indent="0" algn="just">
              <a:spcBef>
                <a:spcPts val="300"/>
              </a:spcBef>
              <a:spcAft>
                <a:spcPts val="0"/>
              </a:spcAft>
              <a:buNone/>
            </a:pPr>
            <a:r>
              <a:rPr lang="pt-BR" sz="1750" dirty="0"/>
              <a:t>Zaira</a:t>
            </a:r>
            <a:r>
              <a:rPr lang="pt" sz="1750" dirty="0"/>
              <a:t> sente que a avó é superprotetora. Ela se sente em conflito porque gostaria de ter mais independência e fazer suas próprias escolhas sobre o casamento, mas também quer manter um relacionamento positivo com a avó.</a:t>
            </a:r>
          </a:p>
          <a:p>
            <a:pPr marL="0" indent="0" algn="just">
              <a:spcBef>
                <a:spcPts val="300"/>
              </a:spcBef>
              <a:spcAft>
                <a:spcPts val="0"/>
              </a:spcAft>
              <a:buNone/>
            </a:pPr>
            <a:r>
              <a:rPr lang="pt" sz="1750" dirty="0"/>
              <a:t>Ela tem uma assistente social, Rosa, em quem confia e que escolheu buscar apoio para tomar decisões. </a:t>
            </a:r>
            <a:r>
              <a:rPr lang="pt-BR" sz="1750" dirty="0"/>
              <a:t>Zaira</a:t>
            </a:r>
            <a:r>
              <a:rPr lang="pt" sz="1750" dirty="0"/>
              <a:t> compartilha com Rosa sua infelicidade com o desentendimento que está tendo com a avó e seu desejo de se casar.</a:t>
            </a:r>
          </a:p>
          <a:p>
            <a:pPr marL="0" indent="0" algn="just">
              <a:spcBef>
                <a:spcPts val="300"/>
              </a:spcBef>
              <a:spcAft>
                <a:spcPts val="0"/>
              </a:spcAft>
              <a:buNone/>
            </a:pPr>
            <a:r>
              <a:rPr lang="pt" sz="1750" dirty="0"/>
              <a:t>Elas discutem as possibilidades de se mudarem depois do casamento. Também discutem opções para melhorar o relacionamento de </a:t>
            </a:r>
            <a:r>
              <a:rPr lang="pt-BR" sz="1750" dirty="0"/>
              <a:t>Zaira</a:t>
            </a:r>
            <a:r>
              <a:rPr lang="pt" sz="1750" dirty="0"/>
              <a:t> com a avó, para que ela se sinta mais confiante e independente. Rosa e </a:t>
            </a:r>
            <a:r>
              <a:rPr lang="pt-BR" sz="1750" dirty="0"/>
              <a:t>Zaira</a:t>
            </a:r>
            <a:r>
              <a:rPr lang="pt" sz="1750" dirty="0"/>
              <a:t> discutem se ela gostaria de marcar um encontro com a avó para discutir seu desejo de se casar e se mudar. Elas também discutem um plano para marcar um encontro com a avó e os pais do namorado.</a:t>
            </a:r>
          </a:p>
          <a:p>
            <a:pPr marL="0" indent="0" algn="just">
              <a:spcBef>
                <a:spcPts val="300"/>
              </a:spcBef>
              <a:spcAft>
                <a:spcPts val="0"/>
              </a:spcAft>
              <a:buNone/>
            </a:pPr>
            <a:r>
              <a:rPr lang="pt-BR" sz="1750" dirty="0"/>
              <a:t>Zaira</a:t>
            </a:r>
            <a:r>
              <a:rPr lang="pt" sz="1750" dirty="0"/>
              <a:t> não tinha certeza de quando gostaria de agendar essas conversas. Após a conversa, </a:t>
            </a:r>
            <a:r>
              <a:rPr lang="pt-BR" sz="1750" dirty="0"/>
              <a:t>Zaira</a:t>
            </a:r>
            <a:r>
              <a:rPr lang="pt" sz="1750" dirty="0"/>
              <a:t> decidiu discutir o assunto com Rosa na próxima semana.</a:t>
            </a:r>
          </a:p>
          <a:p>
            <a:endParaRPr lang="en-US" sz="1750" dirty="0"/>
          </a:p>
        </p:txBody>
      </p:sp>
      <p:sp>
        <p:nvSpPr>
          <p:cNvPr id="5" name="Title 4">
            <a:extLst>
              <a:ext uri="{FF2B5EF4-FFF2-40B4-BE49-F238E27FC236}">
                <a16:creationId xmlns:a16="http://schemas.microsoft.com/office/drawing/2014/main" id="{5D856771-C148-3A42-A054-219B46184700}"/>
              </a:ext>
            </a:extLst>
          </p:cNvPr>
          <p:cNvSpPr>
            <a:spLocks noGrp="1"/>
          </p:cNvSpPr>
          <p:nvPr>
            <p:ph type="title"/>
          </p:nvPr>
        </p:nvSpPr>
        <p:spPr>
          <a:xfrm>
            <a:off x="147918" y="536254"/>
            <a:ext cx="11698941" cy="440202"/>
          </a:xfrm>
        </p:spPr>
        <p:txBody>
          <a:bodyPr/>
          <a:lstStyle/>
          <a:p>
            <a:pPr algn="ctr"/>
            <a:r>
              <a:rPr lang="pt" dirty="0"/>
              <a:t>Exercício 2.2: </a:t>
            </a:r>
            <a:r>
              <a:rPr lang="pt-BR" dirty="0"/>
              <a:t>Cenários sobre a tomada de decisão apoiada </a:t>
            </a:r>
            <a:r>
              <a:rPr lang="pt" dirty="0"/>
              <a:t>- 4</a:t>
            </a:r>
          </a:p>
        </p:txBody>
      </p:sp>
    </p:spTree>
    <p:extLst>
      <p:ext uri="{BB962C8B-B14F-4D97-AF65-F5344CB8AC3E}">
        <p14:creationId xmlns:p14="http://schemas.microsoft.com/office/powerpoint/2010/main" val="3194906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E1A97-D962-0F4F-A2B8-FCC4839B5800}"/>
              </a:ext>
            </a:extLst>
          </p:cNvPr>
          <p:cNvSpPr>
            <a:spLocks noGrp="1"/>
          </p:cNvSpPr>
          <p:nvPr>
            <p:ph type="sldNum" sz="quarter" idx="12"/>
          </p:nvPr>
        </p:nvSpPr>
        <p:spPr/>
        <p:txBody>
          <a:bodyPr/>
          <a:lstStyle/>
          <a:p>
            <a:fld id="{04260D4A-DEC1-45DD-8AB2-A3349BAAA59E}" type="slidenum">
              <a:rPr lang="en-US" smtClean="0"/>
              <a:pPr/>
              <a:t>64</a:t>
            </a:fld>
            <a:endParaRPr lang="en-US"/>
          </a:p>
        </p:txBody>
      </p:sp>
      <p:sp>
        <p:nvSpPr>
          <p:cNvPr id="3" name="Text Placeholder 2">
            <a:extLst>
              <a:ext uri="{FF2B5EF4-FFF2-40B4-BE49-F238E27FC236}">
                <a16:creationId xmlns:a16="http://schemas.microsoft.com/office/drawing/2014/main" id="{6DD22386-5FCD-8644-B709-75739B9F1A54}"/>
              </a:ext>
            </a:extLst>
          </p:cNvPr>
          <p:cNvSpPr>
            <a:spLocks noGrp="1"/>
          </p:cNvSpPr>
          <p:nvPr>
            <p:ph type="body" sz="quarter" idx="13"/>
          </p:nvPr>
        </p:nvSpPr>
        <p:spPr>
          <a:xfrm>
            <a:off x="614783" y="1605519"/>
            <a:ext cx="11174400" cy="360000"/>
          </a:xfrm>
        </p:spPr>
        <p:txBody>
          <a:bodyPr/>
          <a:lstStyle/>
          <a:p>
            <a:r>
              <a:rPr lang="pt" kern="0" spc="0" dirty="0"/>
              <a:t>Cenário – A história de </a:t>
            </a:r>
            <a:r>
              <a:rPr lang="pt-BR" kern="0" spc="0" dirty="0"/>
              <a:t>Zaira</a:t>
            </a:r>
            <a:r>
              <a:rPr lang="pt" kern="0" spc="0" dirty="0"/>
              <a:t> (b)</a:t>
            </a:r>
          </a:p>
        </p:txBody>
      </p:sp>
      <p:sp>
        <p:nvSpPr>
          <p:cNvPr id="4" name="Content Placeholder 3">
            <a:extLst>
              <a:ext uri="{FF2B5EF4-FFF2-40B4-BE49-F238E27FC236}">
                <a16:creationId xmlns:a16="http://schemas.microsoft.com/office/drawing/2014/main" id="{FE57A168-9DD2-4742-BA5A-1C699D9CAA65}"/>
              </a:ext>
            </a:extLst>
          </p:cNvPr>
          <p:cNvSpPr>
            <a:spLocks noGrp="1"/>
          </p:cNvSpPr>
          <p:nvPr>
            <p:ph sz="quarter" idx="14"/>
          </p:nvPr>
        </p:nvSpPr>
        <p:spPr>
          <a:xfrm>
            <a:off x="507205" y="1965519"/>
            <a:ext cx="11174412" cy="2469141"/>
          </a:xfrm>
        </p:spPr>
        <p:txBody>
          <a:bodyPr/>
          <a:lstStyle/>
          <a:p>
            <a:endParaRPr lang="en-US" dirty="0"/>
          </a:p>
          <a:p>
            <a:endParaRPr lang="en-US" dirty="0"/>
          </a:p>
          <a:p>
            <a:pPr marL="0" indent="0" algn="ctr">
              <a:buNone/>
            </a:pPr>
            <a:r>
              <a:rPr lang="pt" b="1" i="1" dirty="0"/>
              <a:t>Quais foram os aspectos positivos deste caso?</a:t>
            </a:r>
          </a:p>
          <a:p>
            <a:pPr marL="0" indent="0" algn="ctr">
              <a:buNone/>
            </a:pPr>
            <a:endParaRPr lang="en-US" b="1" i="1" dirty="0"/>
          </a:p>
          <a:p>
            <a:pPr marL="0" indent="0" algn="ctr">
              <a:buNone/>
            </a:pPr>
            <a:r>
              <a:rPr lang="pt-BR" b="1" i="1" dirty="0"/>
              <a:t>Como foi respeitado o direito de Zaira à capacidade legal?</a:t>
            </a:r>
            <a:endParaRPr lang="pt" b="1" i="1" dirty="0"/>
          </a:p>
        </p:txBody>
      </p:sp>
      <p:sp>
        <p:nvSpPr>
          <p:cNvPr id="5" name="Title 4">
            <a:extLst>
              <a:ext uri="{FF2B5EF4-FFF2-40B4-BE49-F238E27FC236}">
                <a16:creationId xmlns:a16="http://schemas.microsoft.com/office/drawing/2014/main" id="{C63127D1-7A1B-C741-82A6-B740C745F5C5}"/>
              </a:ext>
            </a:extLst>
          </p:cNvPr>
          <p:cNvSpPr>
            <a:spLocks noGrp="1"/>
          </p:cNvSpPr>
          <p:nvPr>
            <p:ph type="title"/>
          </p:nvPr>
        </p:nvSpPr>
        <p:spPr>
          <a:xfrm>
            <a:off x="507205" y="506412"/>
            <a:ext cx="11684795" cy="392864"/>
          </a:xfrm>
        </p:spPr>
        <p:txBody>
          <a:bodyPr/>
          <a:lstStyle/>
          <a:p>
            <a:pPr algn="ctr"/>
            <a:r>
              <a:rPr lang="pt" dirty="0"/>
              <a:t>Exercício 2.2: </a:t>
            </a:r>
            <a:r>
              <a:rPr lang="pt-BR" dirty="0"/>
              <a:t>Cenários sobre a tomada de decisão apoiada </a:t>
            </a:r>
            <a:r>
              <a:rPr lang="pt" dirty="0"/>
              <a:t>- 5</a:t>
            </a:r>
          </a:p>
        </p:txBody>
      </p:sp>
    </p:spTree>
    <p:extLst>
      <p:ext uri="{BB962C8B-B14F-4D97-AF65-F5344CB8AC3E}">
        <p14:creationId xmlns:p14="http://schemas.microsoft.com/office/powerpoint/2010/main" val="2176386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1127-E515-8C47-B223-9E729323F3FB}"/>
              </a:ext>
            </a:extLst>
          </p:cNvPr>
          <p:cNvSpPr>
            <a:spLocks noGrp="1"/>
          </p:cNvSpPr>
          <p:nvPr>
            <p:ph type="sldNum" sz="quarter" idx="12"/>
          </p:nvPr>
        </p:nvSpPr>
        <p:spPr/>
        <p:txBody>
          <a:bodyPr/>
          <a:lstStyle/>
          <a:p>
            <a:fld id="{04260D4A-DEC1-45DD-8AB2-A3349BAAA59E}" type="slidenum">
              <a:rPr lang="en-US" smtClean="0"/>
              <a:pPr/>
              <a:t>65</a:t>
            </a:fld>
            <a:endParaRPr lang="en-US"/>
          </a:p>
        </p:txBody>
      </p:sp>
      <p:sp>
        <p:nvSpPr>
          <p:cNvPr id="3" name="Text Placeholder 2">
            <a:extLst>
              <a:ext uri="{FF2B5EF4-FFF2-40B4-BE49-F238E27FC236}">
                <a16:creationId xmlns:a16="http://schemas.microsoft.com/office/drawing/2014/main" id="{56A97AC7-7B7E-504A-8F73-71D83F679DAA}"/>
              </a:ext>
            </a:extLst>
          </p:cNvPr>
          <p:cNvSpPr>
            <a:spLocks noGrp="1"/>
          </p:cNvSpPr>
          <p:nvPr>
            <p:ph type="body" sz="quarter" idx="13"/>
          </p:nvPr>
        </p:nvSpPr>
        <p:spPr>
          <a:xfrm>
            <a:off x="515524" y="1382085"/>
            <a:ext cx="11174400" cy="360000"/>
          </a:xfrm>
        </p:spPr>
        <p:txBody>
          <a:bodyPr/>
          <a:lstStyle/>
          <a:p>
            <a:r>
              <a:rPr lang="pt" kern="0" spc="0" dirty="0"/>
              <a:t>Cenário – A história de </a:t>
            </a:r>
            <a:r>
              <a:rPr lang="pt-BR" kern="0" spc="0" dirty="0"/>
              <a:t>Samuel</a:t>
            </a:r>
            <a:r>
              <a:rPr lang="pt" kern="0" spc="0" dirty="0"/>
              <a:t> (a)</a:t>
            </a:r>
          </a:p>
        </p:txBody>
      </p:sp>
      <p:sp>
        <p:nvSpPr>
          <p:cNvPr id="4" name="Content Placeholder 3">
            <a:extLst>
              <a:ext uri="{FF2B5EF4-FFF2-40B4-BE49-F238E27FC236}">
                <a16:creationId xmlns:a16="http://schemas.microsoft.com/office/drawing/2014/main" id="{A4667614-5429-4D42-82AF-893B8BC16C86}"/>
              </a:ext>
            </a:extLst>
          </p:cNvPr>
          <p:cNvSpPr>
            <a:spLocks noGrp="1"/>
          </p:cNvSpPr>
          <p:nvPr>
            <p:ph sz="quarter" idx="14"/>
          </p:nvPr>
        </p:nvSpPr>
        <p:spPr>
          <a:xfrm>
            <a:off x="508794" y="2223882"/>
            <a:ext cx="11174412" cy="2791871"/>
          </a:xfrm>
        </p:spPr>
        <p:txBody>
          <a:bodyPr/>
          <a:lstStyle/>
          <a:p>
            <a:pPr marL="0" indent="0" algn="just">
              <a:buNone/>
            </a:pPr>
            <a:r>
              <a:rPr lang="pt-BR" sz="2000" dirty="0"/>
              <a:t>Samuel tem 68 anos e foi diagnosticado com demência há vários anos. Ao chegar à casa de assistência, ele não sentiu que suas escolhas eram respeitadas. Ele sentiu que alguns dos funcionários o obrigavam a fazer coisas que ele não queria, e também muitas vezes o apressavam a tomar decisões rápidas durante o dia. Após vários meses, Samuel conversou com a gerência para fazer uma reclamação. Desde então, outro membro da equipe, Fábio, apoia Samuel no seu dia a dia. Quando Fábio visita Samuel todas as manhãs, ele lhe pergunta o que Samuel gostaria de fazer primeiro para começar o dia. Ele frequentemente não responde imediatamente, por isso Fábio lhe dá tempo para falar. Quando parece que Samuel está tendo dificuldades para ter ideias sobre o que fazer, Fábio oferece sugestões. Samuel tem então a oportunidade de escolher por si só o que ele gostaria de fazer primeiro</a:t>
            </a:r>
          </a:p>
        </p:txBody>
      </p:sp>
      <p:sp>
        <p:nvSpPr>
          <p:cNvPr id="5" name="Title 4">
            <a:extLst>
              <a:ext uri="{FF2B5EF4-FFF2-40B4-BE49-F238E27FC236}">
                <a16:creationId xmlns:a16="http://schemas.microsoft.com/office/drawing/2014/main" id="{3822889E-3131-A74F-9620-A7504CDF803E}"/>
              </a:ext>
            </a:extLst>
          </p:cNvPr>
          <p:cNvSpPr>
            <a:spLocks noGrp="1"/>
          </p:cNvSpPr>
          <p:nvPr>
            <p:ph type="title"/>
          </p:nvPr>
        </p:nvSpPr>
        <p:spPr>
          <a:xfrm>
            <a:off x="121024" y="506412"/>
            <a:ext cx="12070976" cy="432000"/>
          </a:xfrm>
        </p:spPr>
        <p:txBody>
          <a:bodyPr/>
          <a:lstStyle/>
          <a:p>
            <a:pPr algn="ctr"/>
            <a:r>
              <a:rPr lang="pt" dirty="0"/>
              <a:t>Exercício 2.2: </a:t>
            </a:r>
            <a:r>
              <a:rPr lang="pt-BR" dirty="0"/>
              <a:t>Cenários sobre a tomada de decisão apoiada </a:t>
            </a:r>
            <a:r>
              <a:rPr lang="pt" dirty="0"/>
              <a:t>-6</a:t>
            </a:r>
          </a:p>
        </p:txBody>
      </p:sp>
    </p:spTree>
    <p:extLst>
      <p:ext uri="{BB962C8B-B14F-4D97-AF65-F5344CB8AC3E}">
        <p14:creationId xmlns:p14="http://schemas.microsoft.com/office/powerpoint/2010/main" val="3776742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78E61-A39F-1F46-9503-E109916F1124}"/>
              </a:ext>
            </a:extLst>
          </p:cNvPr>
          <p:cNvSpPr>
            <a:spLocks noGrp="1"/>
          </p:cNvSpPr>
          <p:nvPr>
            <p:ph type="sldNum" sz="quarter" idx="12"/>
          </p:nvPr>
        </p:nvSpPr>
        <p:spPr/>
        <p:txBody>
          <a:bodyPr/>
          <a:lstStyle/>
          <a:p>
            <a:fld id="{04260D4A-DEC1-45DD-8AB2-A3349BAAA59E}" type="slidenum">
              <a:rPr lang="en-US" smtClean="0"/>
              <a:pPr/>
              <a:t>66</a:t>
            </a:fld>
            <a:endParaRPr lang="en-US"/>
          </a:p>
        </p:txBody>
      </p:sp>
      <p:sp>
        <p:nvSpPr>
          <p:cNvPr id="3" name="Text Placeholder 2">
            <a:extLst>
              <a:ext uri="{FF2B5EF4-FFF2-40B4-BE49-F238E27FC236}">
                <a16:creationId xmlns:a16="http://schemas.microsoft.com/office/drawing/2014/main" id="{2DFF4497-770A-9C4B-9209-5D0675836EDE}"/>
              </a:ext>
            </a:extLst>
          </p:cNvPr>
          <p:cNvSpPr>
            <a:spLocks noGrp="1"/>
          </p:cNvSpPr>
          <p:nvPr>
            <p:ph type="body" sz="quarter" idx="13"/>
          </p:nvPr>
        </p:nvSpPr>
        <p:spPr>
          <a:xfrm>
            <a:off x="683481" y="1411332"/>
            <a:ext cx="11174400" cy="360000"/>
          </a:xfrm>
        </p:spPr>
        <p:txBody>
          <a:bodyPr/>
          <a:lstStyle/>
          <a:p>
            <a:r>
              <a:rPr lang="pt" kern="0" spc="0" dirty="0"/>
              <a:t>Cenário – A história de </a:t>
            </a:r>
            <a:r>
              <a:rPr lang="pt-BR" kern="0" spc="0" dirty="0"/>
              <a:t>Samuel</a:t>
            </a:r>
            <a:r>
              <a:rPr lang="pt" kern="0" spc="0" dirty="0"/>
              <a:t> (b)</a:t>
            </a:r>
          </a:p>
        </p:txBody>
      </p:sp>
      <p:sp>
        <p:nvSpPr>
          <p:cNvPr id="4" name="Content Placeholder 3">
            <a:extLst>
              <a:ext uri="{FF2B5EF4-FFF2-40B4-BE49-F238E27FC236}">
                <a16:creationId xmlns:a16="http://schemas.microsoft.com/office/drawing/2014/main" id="{7C992A86-FBD2-0A4F-B55A-748E18928BF7}"/>
              </a:ext>
            </a:extLst>
          </p:cNvPr>
          <p:cNvSpPr>
            <a:spLocks noGrp="1"/>
          </p:cNvSpPr>
          <p:nvPr>
            <p:ph sz="quarter" idx="14"/>
          </p:nvPr>
        </p:nvSpPr>
        <p:spPr>
          <a:xfrm>
            <a:off x="507183" y="2596050"/>
            <a:ext cx="11174412" cy="1665900"/>
          </a:xfrm>
        </p:spPr>
        <p:txBody>
          <a:bodyPr/>
          <a:lstStyle/>
          <a:p>
            <a:pPr marL="0" indent="0" algn="ctr">
              <a:buNone/>
            </a:pPr>
            <a:r>
              <a:rPr lang="pt" b="1" i="1" dirty="0"/>
              <a:t>Quais foram os aspectos positivos deste caso?</a:t>
            </a:r>
          </a:p>
          <a:p>
            <a:pPr marL="0" indent="0" algn="ctr">
              <a:buNone/>
            </a:pPr>
            <a:endParaRPr lang="en-US" b="1" i="1" dirty="0"/>
          </a:p>
          <a:p>
            <a:pPr marL="0" indent="0" algn="ctr">
              <a:buNone/>
            </a:pPr>
            <a:r>
              <a:rPr lang="pt-BR" b="1" i="1" dirty="0"/>
              <a:t>Como o direito de Samuel à capacidade legal foi respeitado por Fábio?</a:t>
            </a:r>
            <a:endParaRPr lang="pt" b="1" i="1" dirty="0"/>
          </a:p>
          <a:p>
            <a:endParaRPr lang="en-US" dirty="0"/>
          </a:p>
        </p:txBody>
      </p:sp>
      <p:sp>
        <p:nvSpPr>
          <p:cNvPr id="5" name="Title 4">
            <a:extLst>
              <a:ext uri="{FF2B5EF4-FFF2-40B4-BE49-F238E27FC236}">
                <a16:creationId xmlns:a16="http://schemas.microsoft.com/office/drawing/2014/main" id="{934FD5B2-DACA-6047-81D5-FB3F7D111D5E}"/>
              </a:ext>
            </a:extLst>
          </p:cNvPr>
          <p:cNvSpPr>
            <a:spLocks noGrp="1"/>
          </p:cNvSpPr>
          <p:nvPr>
            <p:ph type="title"/>
          </p:nvPr>
        </p:nvSpPr>
        <p:spPr>
          <a:xfrm>
            <a:off x="507205" y="506412"/>
            <a:ext cx="11526952" cy="440202"/>
          </a:xfrm>
        </p:spPr>
        <p:txBody>
          <a:bodyPr/>
          <a:lstStyle/>
          <a:p>
            <a:pPr algn="ctr"/>
            <a:r>
              <a:rPr lang="pt" dirty="0"/>
              <a:t>Exercício 2.2: </a:t>
            </a:r>
            <a:r>
              <a:rPr lang="pt-BR" dirty="0"/>
              <a:t>Cenários sobre a tomada de decisão apoiada </a:t>
            </a:r>
            <a:r>
              <a:rPr lang="pt" dirty="0"/>
              <a:t>- 7</a:t>
            </a:r>
          </a:p>
        </p:txBody>
      </p:sp>
    </p:spTree>
    <p:extLst>
      <p:ext uri="{BB962C8B-B14F-4D97-AF65-F5344CB8AC3E}">
        <p14:creationId xmlns:p14="http://schemas.microsoft.com/office/powerpoint/2010/main" val="1145929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200E8A-4D86-5147-B851-0E2B131004EC}"/>
              </a:ext>
            </a:extLst>
          </p:cNvPr>
          <p:cNvSpPr>
            <a:spLocks noGrp="1"/>
          </p:cNvSpPr>
          <p:nvPr>
            <p:ph type="sldNum" sz="quarter" idx="12"/>
          </p:nvPr>
        </p:nvSpPr>
        <p:spPr/>
        <p:txBody>
          <a:bodyPr/>
          <a:lstStyle/>
          <a:p>
            <a:fld id="{04260D4A-DEC1-45DD-8AB2-A3349BAAA59E}" type="slidenum">
              <a:rPr lang="en-US" smtClean="0"/>
              <a:pPr/>
              <a:t>67</a:t>
            </a:fld>
            <a:endParaRPr lang="en-US"/>
          </a:p>
        </p:txBody>
      </p:sp>
      <p:sp>
        <p:nvSpPr>
          <p:cNvPr id="4" name="Content Placeholder 3">
            <a:extLst>
              <a:ext uri="{FF2B5EF4-FFF2-40B4-BE49-F238E27FC236}">
                <a16:creationId xmlns:a16="http://schemas.microsoft.com/office/drawing/2014/main" id="{893F54FA-8DE8-B44D-AAF1-54CBBAA8E7CB}"/>
              </a:ext>
            </a:extLst>
          </p:cNvPr>
          <p:cNvSpPr>
            <a:spLocks noGrp="1"/>
          </p:cNvSpPr>
          <p:nvPr>
            <p:ph sz="quarter" idx="14"/>
          </p:nvPr>
        </p:nvSpPr>
        <p:spPr>
          <a:xfrm>
            <a:off x="507195" y="1511188"/>
            <a:ext cx="11174412" cy="2617059"/>
          </a:xfrm>
        </p:spPr>
        <p:txBody>
          <a:bodyPr/>
          <a:lstStyle/>
          <a:p>
            <a:pPr algn="just">
              <a:spcBef>
                <a:spcPts val="600"/>
              </a:spcBef>
              <a:spcAft>
                <a:spcPts val="0"/>
              </a:spcAft>
            </a:pPr>
            <a:r>
              <a:rPr lang="pt" sz="2000" dirty="0"/>
              <a:t>O planejamento antecipado é outra forma útil de suporte que ajuda a garantir que as preferências de uma pessoa sejam consideradas e respeitadas.</a:t>
            </a:r>
          </a:p>
          <a:p>
            <a:pPr algn="just">
              <a:spcBef>
                <a:spcPts val="600"/>
              </a:spcBef>
              <a:spcAft>
                <a:spcPts val="0"/>
              </a:spcAft>
            </a:pPr>
            <a:r>
              <a:rPr lang="pt" sz="2000" dirty="0"/>
              <a:t>O planejamento antecipado pode ser útil para todos, especialmente em momentos em que as pessoas podem ter dificuldades para tomar ou comunicar decisões.</a:t>
            </a:r>
          </a:p>
          <a:p>
            <a:pPr algn="just">
              <a:spcBef>
                <a:spcPts val="600"/>
              </a:spcBef>
              <a:spcAft>
                <a:spcPts val="0"/>
              </a:spcAft>
            </a:pPr>
            <a:r>
              <a:rPr lang="pt" sz="2000" dirty="0"/>
              <a:t>O planejamento antecipado se refere ao processo de dar diretrizes sobre situações futuras em que as pessoas podem ter dificuldades em expressar sua vontade e preferências aos outros e quando gostariam que outros apoiassem ou tomassem medidas.</a:t>
            </a:r>
          </a:p>
          <a:p>
            <a:pPr marL="0" indent="0">
              <a:spcBef>
                <a:spcPts val="600"/>
              </a:spcBef>
              <a:spcAft>
                <a:spcPts val="0"/>
              </a:spcAft>
              <a:buNone/>
            </a:pPr>
            <a:endParaRPr lang="en-US" dirty="0"/>
          </a:p>
        </p:txBody>
      </p:sp>
      <p:sp>
        <p:nvSpPr>
          <p:cNvPr id="5" name="Title 4">
            <a:extLst>
              <a:ext uri="{FF2B5EF4-FFF2-40B4-BE49-F238E27FC236}">
                <a16:creationId xmlns:a16="http://schemas.microsoft.com/office/drawing/2014/main" id="{A5B2D1D8-59C1-AA4E-99C8-41B9ECA5BB06}"/>
              </a:ext>
            </a:extLst>
          </p:cNvPr>
          <p:cNvSpPr>
            <a:spLocks noGrp="1"/>
          </p:cNvSpPr>
          <p:nvPr>
            <p:ph type="title"/>
          </p:nvPr>
        </p:nvSpPr>
        <p:spPr>
          <a:xfrm>
            <a:off x="507205" y="506412"/>
            <a:ext cx="11174401" cy="432000"/>
          </a:xfrm>
        </p:spPr>
        <p:txBody>
          <a:bodyPr/>
          <a:lstStyle/>
          <a:p>
            <a:pPr algn="ctr"/>
            <a:r>
              <a:rPr lang="pt" dirty="0"/>
              <a:t>Apresentação: Planejamento antecipado – 1</a:t>
            </a:r>
          </a:p>
        </p:txBody>
      </p:sp>
    </p:spTree>
    <p:extLst>
      <p:ext uri="{BB962C8B-B14F-4D97-AF65-F5344CB8AC3E}">
        <p14:creationId xmlns:p14="http://schemas.microsoft.com/office/powerpoint/2010/main" val="39578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64AC4-5DE9-6D4B-8624-44AAC55EAC85}"/>
              </a:ext>
            </a:extLst>
          </p:cNvPr>
          <p:cNvSpPr>
            <a:spLocks noGrp="1"/>
          </p:cNvSpPr>
          <p:nvPr>
            <p:ph type="sldNum" sz="quarter" idx="12"/>
          </p:nvPr>
        </p:nvSpPr>
        <p:spPr/>
        <p:txBody>
          <a:bodyPr/>
          <a:lstStyle/>
          <a:p>
            <a:fld id="{04260D4A-DEC1-45DD-8AB2-A3349BAAA59E}" type="slidenum">
              <a:rPr lang="en-US" smtClean="0"/>
              <a:pPr/>
              <a:t>68</a:t>
            </a:fld>
            <a:endParaRPr lang="en-US"/>
          </a:p>
        </p:txBody>
      </p:sp>
      <p:sp>
        <p:nvSpPr>
          <p:cNvPr id="4" name="Content Placeholder 3">
            <a:extLst>
              <a:ext uri="{FF2B5EF4-FFF2-40B4-BE49-F238E27FC236}">
                <a16:creationId xmlns:a16="http://schemas.microsoft.com/office/drawing/2014/main" id="{39B74202-0D77-6041-902C-D4BAAAD1FFF4}"/>
              </a:ext>
            </a:extLst>
          </p:cNvPr>
          <p:cNvSpPr>
            <a:spLocks noGrp="1"/>
          </p:cNvSpPr>
          <p:nvPr>
            <p:ph sz="quarter" idx="14"/>
          </p:nvPr>
        </p:nvSpPr>
        <p:spPr>
          <a:xfrm>
            <a:off x="726141" y="1459134"/>
            <a:ext cx="10717306" cy="4203772"/>
          </a:xfrm>
        </p:spPr>
        <p:txBody>
          <a:bodyPr/>
          <a:lstStyle/>
          <a:p>
            <a:pPr marL="0" indent="0" algn="just">
              <a:spcBef>
                <a:spcPts val="600"/>
              </a:spcBef>
              <a:spcAft>
                <a:spcPts val="0"/>
              </a:spcAft>
              <a:buNone/>
            </a:pPr>
            <a:r>
              <a:rPr lang="pt" sz="2000" dirty="0"/>
              <a:t>O planejamento antecipado pode ter duas funções:</a:t>
            </a:r>
          </a:p>
          <a:p>
            <a:pPr marL="457200" indent="-457200" algn="just">
              <a:spcBef>
                <a:spcPts val="600"/>
              </a:spcBef>
              <a:spcAft>
                <a:spcPts val="0"/>
              </a:spcAft>
              <a:buFont typeface="+mj-lt"/>
              <a:buAutoNum type="arabicPeriod"/>
            </a:pPr>
            <a:r>
              <a:rPr lang="pt" sz="2000" dirty="0"/>
              <a:t>Se uma pessoa tiver dificuldade em expressar seus desejos, as pessoas que fornecem apoio e cuidado a ela podem consultar o plano antecipado como uma ferramenta de comunicação e referência para descobrir os desejos e preferências da pessoa.</a:t>
            </a:r>
          </a:p>
          <a:p>
            <a:pPr marL="457200" indent="-457200" algn="just">
              <a:spcBef>
                <a:spcPts val="600"/>
              </a:spcBef>
              <a:spcAft>
                <a:spcPts val="0"/>
              </a:spcAft>
              <a:buFont typeface="+mj-lt"/>
              <a:buAutoNum type="arabicPeriod"/>
            </a:pPr>
            <a:r>
              <a:rPr lang="pt" sz="2000" dirty="0"/>
              <a:t>Em alguns países, os planos antecipados também podem ser usados como um documento legal no qual a pessoa autoriza – ou recusa – certas ações no futuro.</a:t>
            </a:r>
          </a:p>
          <a:p>
            <a:pPr marL="0" indent="0" algn="just">
              <a:spcBef>
                <a:spcPts val="600"/>
              </a:spcBef>
              <a:spcAft>
                <a:spcPts val="0"/>
              </a:spcAft>
              <a:buNone/>
            </a:pPr>
            <a:r>
              <a:rPr lang="pt" sz="2000" dirty="0"/>
              <a:t>Os planos avançados não são estáticos:</a:t>
            </a:r>
          </a:p>
          <a:p>
            <a:pPr lvl="1" algn="just">
              <a:spcBef>
                <a:spcPts val="600"/>
              </a:spcBef>
              <a:spcAft>
                <a:spcPts val="0"/>
              </a:spcAft>
            </a:pPr>
            <a:r>
              <a:rPr lang="pt" dirty="0"/>
              <a:t>As opiniões, vontades e preferências das pessoas podem evoluir, e as pessoas podem mudar de ideia sobre as coisas.</a:t>
            </a:r>
          </a:p>
          <a:p>
            <a:pPr lvl="1" algn="just">
              <a:spcBef>
                <a:spcPts val="600"/>
              </a:spcBef>
              <a:spcAft>
                <a:spcPts val="0"/>
              </a:spcAft>
            </a:pPr>
            <a:r>
              <a:rPr lang="pt" dirty="0"/>
              <a:t>Os apoiadores devem, portanto, interagir e consultar a pessoa regularmente.</a:t>
            </a:r>
          </a:p>
          <a:p>
            <a:pPr algn="just">
              <a:spcBef>
                <a:spcPts val="600"/>
              </a:spcBef>
              <a:spcAft>
                <a:spcPts val="0"/>
              </a:spcAft>
            </a:pPr>
            <a:r>
              <a:rPr lang="pt" sz="2000" dirty="0"/>
              <a:t>Os planos antecipados às vezes também são conhecidos como testamentos vitais ou diretivas antecipadas</a:t>
            </a:r>
          </a:p>
          <a:p>
            <a:pPr>
              <a:spcBef>
                <a:spcPts val="600"/>
              </a:spcBef>
              <a:spcAft>
                <a:spcPts val="0"/>
              </a:spcAft>
            </a:pPr>
            <a:endParaRPr lang="en-US" dirty="0"/>
          </a:p>
        </p:txBody>
      </p:sp>
      <p:sp>
        <p:nvSpPr>
          <p:cNvPr id="5" name="Title 4">
            <a:extLst>
              <a:ext uri="{FF2B5EF4-FFF2-40B4-BE49-F238E27FC236}">
                <a16:creationId xmlns:a16="http://schemas.microsoft.com/office/drawing/2014/main" id="{7A74FA64-DA1A-F241-BC5F-119642BE065E}"/>
              </a:ext>
            </a:extLst>
          </p:cNvPr>
          <p:cNvSpPr>
            <a:spLocks noGrp="1"/>
          </p:cNvSpPr>
          <p:nvPr>
            <p:ph type="title"/>
          </p:nvPr>
        </p:nvSpPr>
        <p:spPr>
          <a:xfrm>
            <a:off x="507206" y="506412"/>
            <a:ext cx="11527912" cy="432000"/>
          </a:xfrm>
        </p:spPr>
        <p:txBody>
          <a:bodyPr/>
          <a:lstStyle/>
          <a:p>
            <a:pPr algn="ctr"/>
            <a:r>
              <a:rPr lang="pt" dirty="0"/>
              <a:t>Apresentação: Planejamento antecipado - 2</a:t>
            </a:r>
          </a:p>
        </p:txBody>
      </p:sp>
    </p:spTree>
    <p:extLst>
      <p:ext uri="{BB962C8B-B14F-4D97-AF65-F5344CB8AC3E}">
        <p14:creationId xmlns:p14="http://schemas.microsoft.com/office/powerpoint/2010/main" val="1376333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02580-A5E6-AF46-B23E-C7FC12F91623}"/>
              </a:ext>
            </a:extLst>
          </p:cNvPr>
          <p:cNvSpPr>
            <a:spLocks noGrp="1"/>
          </p:cNvSpPr>
          <p:nvPr>
            <p:ph type="sldNum" sz="quarter" idx="12"/>
          </p:nvPr>
        </p:nvSpPr>
        <p:spPr/>
        <p:txBody>
          <a:bodyPr/>
          <a:lstStyle/>
          <a:p>
            <a:fld id="{04260D4A-DEC1-45DD-8AB2-A3349BAAA59E}" type="slidenum">
              <a:rPr lang="en-US" smtClean="0"/>
              <a:pPr/>
              <a:t>69</a:t>
            </a:fld>
            <a:endParaRPr lang="en-US"/>
          </a:p>
        </p:txBody>
      </p:sp>
      <p:sp>
        <p:nvSpPr>
          <p:cNvPr id="3" name="Text Placeholder 2">
            <a:extLst>
              <a:ext uri="{FF2B5EF4-FFF2-40B4-BE49-F238E27FC236}">
                <a16:creationId xmlns:a16="http://schemas.microsoft.com/office/drawing/2014/main" id="{3E5532FE-ED77-1E4E-84ED-76B7680C7690}"/>
              </a:ext>
            </a:extLst>
          </p:cNvPr>
          <p:cNvSpPr>
            <a:spLocks noGrp="1"/>
          </p:cNvSpPr>
          <p:nvPr>
            <p:ph type="body" sz="quarter" idx="13"/>
          </p:nvPr>
        </p:nvSpPr>
        <p:spPr/>
        <p:txBody>
          <a:bodyPr/>
          <a:lstStyle/>
          <a:p>
            <a:r>
              <a:rPr lang="pt" kern="0" spc="0" dirty="0"/>
              <a:t>Conteúdo </a:t>
            </a:r>
            <a:r>
              <a:rPr lang="pt-BR" dirty="0"/>
              <a:t>de planejamentos antecipados</a:t>
            </a:r>
            <a:r>
              <a:rPr lang="pt" kern="0" spc="0" dirty="0"/>
              <a:t> (a)</a:t>
            </a:r>
          </a:p>
        </p:txBody>
      </p:sp>
      <p:sp>
        <p:nvSpPr>
          <p:cNvPr id="4" name="Content Placeholder 3">
            <a:extLst>
              <a:ext uri="{FF2B5EF4-FFF2-40B4-BE49-F238E27FC236}">
                <a16:creationId xmlns:a16="http://schemas.microsoft.com/office/drawing/2014/main" id="{42AA74F7-E914-EC43-AC28-5C62C488D71E}"/>
              </a:ext>
            </a:extLst>
          </p:cNvPr>
          <p:cNvSpPr>
            <a:spLocks noGrp="1"/>
          </p:cNvSpPr>
          <p:nvPr>
            <p:ph sz="quarter" idx="14"/>
          </p:nvPr>
        </p:nvSpPr>
        <p:spPr>
          <a:xfrm>
            <a:off x="507205" y="1511188"/>
            <a:ext cx="11174402" cy="3827294"/>
          </a:xfrm>
        </p:spPr>
        <p:txBody>
          <a:bodyPr/>
          <a:lstStyle/>
          <a:p>
            <a:pPr algn="just">
              <a:spcBef>
                <a:spcPts val="600"/>
              </a:spcBef>
              <a:spcAft>
                <a:spcPts val="0"/>
              </a:spcAft>
            </a:pPr>
            <a:r>
              <a:rPr lang="pt" sz="2000" dirty="0"/>
              <a:t>Um plano antecipado é um documento escrito que especifica as escolhas futuras. Isso pode incluir:</a:t>
            </a:r>
          </a:p>
          <a:p>
            <a:pPr lvl="2" algn="just">
              <a:spcBef>
                <a:spcPts val="600"/>
              </a:spcBef>
              <a:spcAft>
                <a:spcPts val="0"/>
              </a:spcAft>
            </a:pPr>
            <a:r>
              <a:rPr lang="pt" dirty="0"/>
              <a:t>uma descrição do suporte desejado;</a:t>
            </a:r>
          </a:p>
          <a:p>
            <a:pPr lvl="2" algn="just">
              <a:spcBef>
                <a:spcPts val="600"/>
              </a:spcBef>
              <a:spcAft>
                <a:spcPts val="0"/>
              </a:spcAft>
            </a:pPr>
            <a:r>
              <a:rPr lang="pt" dirty="0"/>
              <a:t>apoiadores e/ou defensores designados;</a:t>
            </a:r>
          </a:p>
          <a:p>
            <a:pPr lvl="2" algn="just">
              <a:spcBef>
                <a:spcPts val="600"/>
              </a:spcBef>
              <a:spcAft>
                <a:spcPts val="0"/>
              </a:spcAft>
            </a:pPr>
            <a:r>
              <a:rPr lang="pt" dirty="0"/>
              <a:t>opções de recuperação, tratamentos;</a:t>
            </a:r>
          </a:p>
          <a:p>
            <a:pPr lvl="2" algn="just">
              <a:spcBef>
                <a:spcPts val="600"/>
              </a:spcBef>
              <a:spcAft>
                <a:spcPts val="0"/>
              </a:spcAft>
            </a:pPr>
            <a:r>
              <a:rPr lang="pt" dirty="0"/>
              <a:t>local de cuidado ou descanso.</a:t>
            </a:r>
          </a:p>
          <a:p>
            <a:pPr algn="just">
              <a:spcBef>
                <a:spcPts val="600"/>
              </a:spcBef>
              <a:spcAft>
                <a:spcPts val="0"/>
              </a:spcAft>
            </a:pPr>
            <a:r>
              <a:rPr lang="pt" sz="2000" dirty="0"/>
              <a:t>Para decisões relacionadas à saúde, as pessoas geralmente podem especificar se recusariam certas opções de suporte, cuidado ou tratamento.</a:t>
            </a:r>
          </a:p>
          <a:p>
            <a:pPr algn="just">
              <a:spcBef>
                <a:spcPts val="600"/>
              </a:spcBef>
              <a:spcAft>
                <a:spcPts val="0"/>
              </a:spcAft>
            </a:pPr>
            <a:r>
              <a:rPr lang="pt" sz="2000" dirty="0"/>
              <a:t>Se o plano antecipado for concebido como um documento legal, deverá declarar:</a:t>
            </a:r>
          </a:p>
          <a:p>
            <a:pPr lvl="2" algn="just">
              <a:spcBef>
                <a:spcPts val="600"/>
              </a:spcBef>
              <a:spcAft>
                <a:spcPts val="0"/>
              </a:spcAft>
            </a:pPr>
            <a:r>
              <a:rPr lang="pt" dirty="0"/>
              <a:t>em que situação entra em vigor;</a:t>
            </a:r>
          </a:p>
          <a:p>
            <a:pPr lvl="2" algn="just">
              <a:spcBef>
                <a:spcPts val="600"/>
              </a:spcBef>
              <a:spcAft>
                <a:spcPts val="0"/>
              </a:spcAft>
            </a:pPr>
            <a:r>
              <a:rPr lang="pt" dirty="0"/>
              <a:t>em que situação deixa de ter efeito.</a:t>
            </a:r>
          </a:p>
          <a:p>
            <a:endParaRPr lang="en-US" dirty="0"/>
          </a:p>
        </p:txBody>
      </p:sp>
      <p:sp>
        <p:nvSpPr>
          <p:cNvPr id="5" name="Title 4">
            <a:extLst>
              <a:ext uri="{FF2B5EF4-FFF2-40B4-BE49-F238E27FC236}">
                <a16:creationId xmlns:a16="http://schemas.microsoft.com/office/drawing/2014/main" id="{5DA0594B-7FA8-AA49-A36E-C31A6FDBE5CE}"/>
              </a:ext>
            </a:extLst>
          </p:cNvPr>
          <p:cNvSpPr>
            <a:spLocks noGrp="1"/>
          </p:cNvSpPr>
          <p:nvPr>
            <p:ph type="title"/>
          </p:nvPr>
        </p:nvSpPr>
        <p:spPr>
          <a:xfrm>
            <a:off x="507205" y="506412"/>
            <a:ext cx="11285865" cy="432000"/>
          </a:xfrm>
        </p:spPr>
        <p:txBody>
          <a:bodyPr/>
          <a:lstStyle/>
          <a:p>
            <a:pPr algn="ctr"/>
            <a:r>
              <a:rPr lang="pt" dirty="0"/>
              <a:t>Apresentação: Planejamento antecipado - 3</a:t>
            </a:r>
          </a:p>
        </p:txBody>
      </p:sp>
    </p:spTree>
    <p:extLst>
      <p:ext uri="{BB962C8B-B14F-4D97-AF65-F5344CB8AC3E}">
        <p14:creationId xmlns:p14="http://schemas.microsoft.com/office/powerpoint/2010/main" val="80233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7A79D-870A-5446-99A1-AD105F831AED}"/>
              </a:ext>
            </a:extLst>
          </p:cNvPr>
          <p:cNvSpPr>
            <a:spLocks noGrp="1"/>
          </p:cNvSpPr>
          <p:nvPr>
            <p:ph type="sldNum" sz="quarter" idx="12"/>
          </p:nvPr>
        </p:nvSpPr>
        <p:spPr/>
        <p:txBody>
          <a:bodyPr/>
          <a:lstStyle/>
          <a:p>
            <a:fld id="{04260D4A-DEC1-45DD-8AB2-A3349BAAA59E}" type="slidenum">
              <a:rPr lang="en-US" smtClean="0"/>
              <a:pPr/>
              <a:t>7</a:t>
            </a:fld>
            <a:endParaRPr lang="en-US"/>
          </a:p>
        </p:txBody>
      </p:sp>
      <p:sp>
        <p:nvSpPr>
          <p:cNvPr id="4" name="Content Placeholder 3">
            <a:extLst>
              <a:ext uri="{FF2B5EF4-FFF2-40B4-BE49-F238E27FC236}">
                <a16:creationId xmlns:a16="http://schemas.microsoft.com/office/drawing/2014/main" id="{C93F969C-065D-C04F-88D7-57EEADD41E5B}"/>
              </a:ext>
            </a:extLst>
          </p:cNvPr>
          <p:cNvSpPr>
            <a:spLocks noGrp="1"/>
          </p:cNvSpPr>
          <p:nvPr>
            <p:ph sz="quarter" idx="14"/>
          </p:nvPr>
        </p:nvSpPr>
        <p:spPr>
          <a:xfrm>
            <a:off x="507195" y="1511188"/>
            <a:ext cx="11174412" cy="1823683"/>
          </a:xfrm>
        </p:spPr>
        <p:txBody>
          <a:bodyPr/>
          <a:lstStyle/>
          <a:p>
            <a:pPr algn="just">
              <a:spcBef>
                <a:spcPts val="600"/>
              </a:spcBef>
              <a:spcAft>
                <a:spcPts val="0"/>
              </a:spcAft>
            </a:pPr>
            <a:r>
              <a:rPr lang="pt-BR" sz="2000" b="1" dirty="0"/>
              <a:t>Tema</a:t>
            </a:r>
            <a:r>
              <a:rPr lang="pt" sz="2000" b="1" dirty="0"/>
              <a:t> 1: </a:t>
            </a:r>
            <a:r>
              <a:rPr lang="pt" sz="2000" dirty="0"/>
              <a:t>Compreendendo o direito à </a:t>
            </a:r>
            <a:r>
              <a:rPr lang="pt-BR" sz="2000" dirty="0"/>
              <a:t>capacidade legal.  </a:t>
            </a:r>
            <a:endParaRPr lang="pt" sz="2000" dirty="0"/>
          </a:p>
          <a:p>
            <a:pPr algn="just">
              <a:spcBef>
                <a:spcPts val="600"/>
              </a:spcBef>
              <a:spcAft>
                <a:spcPts val="0"/>
              </a:spcAft>
            </a:pPr>
            <a:r>
              <a:rPr lang="pt-BR" sz="2000" b="1" dirty="0"/>
              <a:t>Tema</a:t>
            </a:r>
            <a:r>
              <a:rPr lang="pt" sz="2000" b="1" dirty="0"/>
              <a:t> 2: </a:t>
            </a:r>
            <a:r>
              <a:rPr lang="pt-BR" sz="2000" dirty="0"/>
              <a:t>Tomada de decisão apoiada </a:t>
            </a:r>
            <a:r>
              <a:rPr lang="pt" sz="2000" dirty="0"/>
              <a:t>e planejamento antecipado.</a:t>
            </a:r>
          </a:p>
          <a:p>
            <a:pPr algn="just">
              <a:spcBef>
                <a:spcPts val="600"/>
              </a:spcBef>
              <a:spcAft>
                <a:spcPts val="0"/>
              </a:spcAft>
            </a:pPr>
            <a:r>
              <a:rPr lang="pt-BR" sz="2000" b="1" dirty="0"/>
              <a:t>Tema</a:t>
            </a:r>
            <a:r>
              <a:rPr lang="pt" sz="2000" b="1" dirty="0"/>
              <a:t> 3: </a:t>
            </a:r>
            <a:r>
              <a:rPr lang="pt" sz="2000" dirty="0"/>
              <a:t>Consentimento informado e planos de tratamento e recuperação conduzidos pela própria pessoa.</a:t>
            </a:r>
          </a:p>
          <a:p>
            <a:pPr algn="just">
              <a:spcBef>
                <a:spcPts val="600"/>
              </a:spcBef>
              <a:spcAft>
                <a:spcPts val="0"/>
              </a:spcAft>
            </a:pPr>
            <a:r>
              <a:rPr lang="pt-BR" sz="2000" b="1" dirty="0"/>
              <a:t>Tema</a:t>
            </a:r>
            <a:r>
              <a:rPr lang="pt" sz="2000" b="1" dirty="0"/>
              <a:t> 4: </a:t>
            </a:r>
            <a:r>
              <a:rPr lang="pt" sz="2000" dirty="0"/>
              <a:t>Evitar a internação e o tratamento involuntários em serviços sociais e de saúde mental.</a:t>
            </a:r>
          </a:p>
          <a:p>
            <a:pPr marL="0" indent="0">
              <a:buNone/>
            </a:pPr>
            <a:endParaRPr lang="en-US" dirty="0"/>
          </a:p>
        </p:txBody>
      </p:sp>
      <p:sp>
        <p:nvSpPr>
          <p:cNvPr id="5" name="Title 4">
            <a:extLst>
              <a:ext uri="{FF2B5EF4-FFF2-40B4-BE49-F238E27FC236}">
                <a16:creationId xmlns:a16="http://schemas.microsoft.com/office/drawing/2014/main" id="{2646210D-A01B-044D-9D38-CABEAA2839B5}"/>
              </a:ext>
            </a:extLst>
          </p:cNvPr>
          <p:cNvSpPr>
            <a:spLocks noGrp="1"/>
          </p:cNvSpPr>
          <p:nvPr>
            <p:ph type="title"/>
          </p:nvPr>
        </p:nvSpPr>
        <p:spPr>
          <a:xfrm>
            <a:off x="507205" y="506412"/>
            <a:ext cx="11285865" cy="432000"/>
          </a:xfrm>
        </p:spPr>
        <p:txBody>
          <a:bodyPr/>
          <a:lstStyle/>
          <a:p>
            <a:pPr algn="ctr"/>
            <a:r>
              <a:rPr lang="pt-BR" dirty="0"/>
              <a:t>Tema</a:t>
            </a:r>
            <a:r>
              <a:rPr lang="pt" dirty="0" err="1"/>
              <a:t>s</a:t>
            </a:r>
            <a:r>
              <a:rPr lang="pt" dirty="0"/>
              <a:t> abordados neste módulo</a:t>
            </a:r>
          </a:p>
        </p:txBody>
      </p:sp>
    </p:spTree>
    <p:extLst>
      <p:ext uri="{BB962C8B-B14F-4D97-AF65-F5344CB8AC3E}">
        <p14:creationId xmlns:p14="http://schemas.microsoft.com/office/powerpoint/2010/main" val="2618741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C7ECF-B934-BA48-A2A8-CC6AB8F27D07}"/>
              </a:ext>
            </a:extLst>
          </p:cNvPr>
          <p:cNvSpPr>
            <a:spLocks noGrp="1"/>
          </p:cNvSpPr>
          <p:nvPr>
            <p:ph type="sldNum" sz="quarter" idx="12"/>
          </p:nvPr>
        </p:nvSpPr>
        <p:spPr/>
        <p:txBody>
          <a:bodyPr/>
          <a:lstStyle/>
          <a:p>
            <a:fld id="{04260D4A-DEC1-45DD-8AB2-A3349BAAA59E}" type="slidenum">
              <a:rPr lang="en-US" smtClean="0"/>
              <a:pPr/>
              <a:t>70</a:t>
            </a:fld>
            <a:endParaRPr lang="en-US"/>
          </a:p>
        </p:txBody>
      </p:sp>
      <p:sp>
        <p:nvSpPr>
          <p:cNvPr id="3" name="Text Placeholder 2">
            <a:extLst>
              <a:ext uri="{FF2B5EF4-FFF2-40B4-BE49-F238E27FC236}">
                <a16:creationId xmlns:a16="http://schemas.microsoft.com/office/drawing/2014/main" id="{C11A4BB6-EFC4-5C47-879D-3742AA312108}"/>
              </a:ext>
            </a:extLst>
          </p:cNvPr>
          <p:cNvSpPr>
            <a:spLocks noGrp="1"/>
          </p:cNvSpPr>
          <p:nvPr>
            <p:ph type="body" sz="quarter" idx="13"/>
          </p:nvPr>
        </p:nvSpPr>
        <p:spPr>
          <a:xfrm>
            <a:off x="507206" y="1352966"/>
            <a:ext cx="11174400" cy="360000"/>
          </a:xfrm>
        </p:spPr>
        <p:txBody>
          <a:bodyPr/>
          <a:lstStyle/>
          <a:p>
            <a:r>
              <a:rPr lang="pt" kern="0" spc="0" dirty="0"/>
              <a:t>Conteúdo </a:t>
            </a:r>
            <a:r>
              <a:rPr lang="pt-BR" dirty="0"/>
              <a:t>de planejamentos antecipados</a:t>
            </a:r>
            <a:r>
              <a:rPr lang="pt" kern="0" spc="0" dirty="0"/>
              <a:t>(b)</a:t>
            </a:r>
          </a:p>
        </p:txBody>
      </p:sp>
      <p:sp>
        <p:nvSpPr>
          <p:cNvPr id="4" name="Content Placeholder 3">
            <a:extLst>
              <a:ext uri="{FF2B5EF4-FFF2-40B4-BE49-F238E27FC236}">
                <a16:creationId xmlns:a16="http://schemas.microsoft.com/office/drawing/2014/main" id="{F7A67C0B-BB43-5C40-AEC5-BAA5C61135E2}"/>
              </a:ext>
            </a:extLst>
          </p:cNvPr>
          <p:cNvSpPr>
            <a:spLocks noGrp="1"/>
          </p:cNvSpPr>
          <p:nvPr>
            <p:ph sz="quarter" idx="14"/>
          </p:nvPr>
        </p:nvSpPr>
        <p:spPr>
          <a:xfrm>
            <a:off x="508794" y="2250775"/>
            <a:ext cx="11174412" cy="3074259"/>
          </a:xfrm>
        </p:spPr>
        <p:txBody>
          <a:bodyPr/>
          <a:lstStyle/>
          <a:p>
            <a:pPr algn="just"/>
            <a:r>
              <a:rPr lang="pt" sz="2000" dirty="0"/>
              <a:t>Em algumas comunidades e culturas, as pessoas podem não ter a tradição de escrever documentos. Outras formas de apoio – como redes de apoio – podem ser mais apropriadas.</a:t>
            </a:r>
          </a:p>
          <a:p>
            <a:pPr algn="just"/>
            <a:r>
              <a:rPr lang="pt" sz="2000" dirty="0"/>
              <a:t>Isso não impede que as pessoas expressem seus desejos oralmente para seus familiares, amigos, cuidadores e outras pessoas relevantes.</a:t>
            </a:r>
          </a:p>
          <a:p>
            <a:pPr algn="just"/>
            <a:r>
              <a:rPr lang="pt" sz="2000" dirty="0"/>
              <a:t>Algumas pessoas podem </a:t>
            </a:r>
            <a:r>
              <a:rPr lang="pt" sz="2000" i="1" dirty="0"/>
              <a:t>querer </a:t>
            </a:r>
            <a:r>
              <a:rPr lang="pt" sz="2000" dirty="0"/>
              <a:t>delegar escolhas e controle a outras pessoas em quem confiam em determinados momentos.</a:t>
            </a:r>
          </a:p>
          <a:p>
            <a:pPr algn="just"/>
            <a:r>
              <a:rPr lang="pt" sz="2000" dirty="0"/>
              <a:t>O planejamento antecipado deve permitir esse tipo de situação, desde que respeite a vontade e a preferência da pessoa.</a:t>
            </a:r>
          </a:p>
          <a:p>
            <a:pPr marL="0" indent="0">
              <a:buNone/>
            </a:pPr>
            <a:endParaRPr lang="en-US" dirty="0"/>
          </a:p>
        </p:txBody>
      </p:sp>
      <p:sp>
        <p:nvSpPr>
          <p:cNvPr id="5" name="Title 4">
            <a:extLst>
              <a:ext uri="{FF2B5EF4-FFF2-40B4-BE49-F238E27FC236}">
                <a16:creationId xmlns:a16="http://schemas.microsoft.com/office/drawing/2014/main" id="{34A62916-7BAD-AA45-9D06-81F7A2C88817}"/>
              </a:ext>
            </a:extLst>
          </p:cNvPr>
          <p:cNvSpPr>
            <a:spLocks noGrp="1"/>
          </p:cNvSpPr>
          <p:nvPr>
            <p:ph type="title"/>
          </p:nvPr>
        </p:nvSpPr>
        <p:spPr>
          <a:xfrm>
            <a:off x="507206" y="506412"/>
            <a:ext cx="11174400" cy="432000"/>
          </a:xfrm>
        </p:spPr>
        <p:txBody>
          <a:bodyPr/>
          <a:lstStyle/>
          <a:p>
            <a:pPr algn="ctr"/>
            <a:r>
              <a:rPr lang="pt" dirty="0"/>
              <a:t>Apresentação: Planejamento antecipado - 4</a:t>
            </a:r>
          </a:p>
        </p:txBody>
      </p:sp>
    </p:spTree>
    <p:extLst>
      <p:ext uri="{BB962C8B-B14F-4D97-AF65-F5344CB8AC3E}">
        <p14:creationId xmlns:p14="http://schemas.microsoft.com/office/powerpoint/2010/main" val="4141278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E99486-3009-9644-9FE5-7BDADFE57D64}"/>
              </a:ext>
            </a:extLst>
          </p:cNvPr>
          <p:cNvSpPr>
            <a:spLocks noGrp="1"/>
          </p:cNvSpPr>
          <p:nvPr>
            <p:ph type="sldNum" sz="quarter" idx="12"/>
          </p:nvPr>
        </p:nvSpPr>
        <p:spPr/>
        <p:txBody>
          <a:bodyPr/>
          <a:lstStyle/>
          <a:p>
            <a:fld id="{04260D4A-DEC1-45DD-8AB2-A3349BAAA59E}" type="slidenum">
              <a:rPr lang="en-US" smtClean="0"/>
              <a:pPr/>
              <a:t>71</a:t>
            </a:fld>
            <a:endParaRPr lang="en-US"/>
          </a:p>
        </p:txBody>
      </p:sp>
      <p:sp>
        <p:nvSpPr>
          <p:cNvPr id="3" name="Text Placeholder 2">
            <a:extLst>
              <a:ext uri="{FF2B5EF4-FFF2-40B4-BE49-F238E27FC236}">
                <a16:creationId xmlns:a16="http://schemas.microsoft.com/office/drawing/2014/main" id="{6C30A34D-AFE9-3040-B520-0AA522833679}"/>
              </a:ext>
            </a:extLst>
          </p:cNvPr>
          <p:cNvSpPr>
            <a:spLocks noGrp="1"/>
          </p:cNvSpPr>
          <p:nvPr>
            <p:ph type="body" sz="quarter" idx="13"/>
          </p:nvPr>
        </p:nvSpPr>
        <p:spPr>
          <a:xfrm>
            <a:off x="507182" y="1354628"/>
            <a:ext cx="11174400" cy="360000"/>
          </a:xfrm>
        </p:spPr>
        <p:txBody>
          <a:bodyPr/>
          <a:lstStyle/>
          <a:p>
            <a:r>
              <a:rPr lang="pt" kern="0" spc="0" dirty="0"/>
              <a:t>Conteúdo </a:t>
            </a:r>
            <a:r>
              <a:rPr lang="pt-BR" dirty="0"/>
              <a:t>de planejamentos antecipados</a:t>
            </a:r>
            <a:r>
              <a:rPr lang="pt" kern="0" spc="0" dirty="0"/>
              <a:t> (c)</a:t>
            </a:r>
          </a:p>
        </p:txBody>
      </p:sp>
      <p:sp>
        <p:nvSpPr>
          <p:cNvPr id="4" name="Content Placeholder 3">
            <a:extLst>
              <a:ext uri="{FF2B5EF4-FFF2-40B4-BE49-F238E27FC236}">
                <a16:creationId xmlns:a16="http://schemas.microsoft.com/office/drawing/2014/main" id="{82BA0934-07C0-104E-ADDE-FE19258B74CE}"/>
              </a:ext>
            </a:extLst>
          </p:cNvPr>
          <p:cNvSpPr>
            <a:spLocks noGrp="1"/>
          </p:cNvSpPr>
          <p:nvPr>
            <p:ph sz="quarter" idx="14"/>
          </p:nvPr>
        </p:nvSpPr>
        <p:spPr>
          <a:xfrm>
            <a:off x="507182" y="2126347"/>
            <a:ext cx="11349525" cy="1662318"/>
          </a:xfrm>
        </p:spPr>
        <p:txBody>
          <a:bodyPr/>
          <a:lstStyle/>
          <a:p>
            <a:pPr marL="0" indent="0" algn="just">
              <a:spcBef>
                <a:spcPts val="600"/>
              </a:spcBef>
              <a:spcAft>
                <a:spcPts val="0"/>
              </a:spcAft>
              <a:buNone/>
            </a:pPr>
            <a:r>
              <a:rPr lang="pt-BR" sz="2000" dirty="0"/>
              <a:t>Planejando com antecedência – vivendo com início de demência mais jovem, </a:t>
            </a:r>
            <a:r>
              <a:rPr lang="pt-BR" sz="2000" dirty="0" err="1"/>
              <a:t>Ageing</a:t>
            </a:r>
            <a:r>
              <a:rPr lang="pt-BR" sz="2000" dirty="0"/>
              <a:t>, SA Health, Adelaide, Austrália</a:t>
            </a:r>
            <a:r>
              <a:rPr lang="pt" sz="2000" dirty="0"/>
              <a:t>. </a:t>
            </a:r>
            <a:r>
              <a:rPr lang="pt" sz="2000" dirty="0">
                <a:hlinkClick r:id="rId3"/>
              </a:rPr>
              <a:t>https://youtu.be/8sVCoxYbLIk</a:t>
            </a:r>
            <a:endParaRPr lang="en-US" sz="2000" dirty="0"/>
          </a:p>
          <a:p>
            <a:pPr marL="0" indent="0" algn="just">
              <a:spcBef>
                <a:spcPts val="600"/>
              </a:spcBef>
              <a:spcAft>
                <a:spcPts val="0"/>
              </a:spcAft>
              <a:buNone/>
            </a:pPr>
            <a:br>
              <a:rPr lang="en-US" sz="2000" dirty="0"/>
            </a:br>
            <a:r>
              <a:rPr lang="pt" sz="2000" dirty="0"/>
              <a:t>Kate Swaffer , cofundadora, presidente e CEO da </a:t>
            </a:r>
            <a:r>
              <a:rPr lang="pt" sz="2000" i="1" dirty="0"/>
              <a:t>Dementia Alliance International </a:t>
            </a:r>
            <a:r>
              <a:rPr lang="pt" sz="2000" dirty="0">
                <a:hlinkClick r:id="rId4"/>
              </a:rPr>
              <a:t>www.infodai.org </a:t>
            </a:r>
            <a:r>
              <a:rPr lang="pt" sz="2000" dirty="0"/>
              <a:t>).</a:t>
            </a:r>
          </a:p>
          <a:p>
            <a:pPr algn="just"/>
            <a:endParaRPr lang="en-US" dirty="0"/>
          </a:p>
        </p:txBody>
      </p:sp>
      <p:sp>
        <p:nvSpPr>
          <p:cNvPr id="5" name="Title 4">
            <a:extLst>
              <a:ext uri="{FF2B5EF4-FFF2-40B4-BE49-F238E27FC236}">
                <a16:creationId xmlns:a16="http://schemas.microsoft.com/office/drawing/2014/main" id="{6330648F-1DCC-604A-A971-47CD683E263C}"/>
              </a:ext>
            </a:extLst>
          </p:cNvPr>
          <p:cNvSpPr>
            <a:spLocks noGrp="1"/>
          </p:cNvSpPr>
          <p:nvPr>
            <p:ph type="title"/>
          </p:nvPr>
        </p:nvSpPr>
        <p:spPr>
          <a:xfrm>
            <a:off x="507205" y="506412"/>
            <a:ext cx="11349513" cy="432000"/>
          </a:xfrm>
        </p:spPr>
        <p:txBody>
          <a:bodyPr/>
          <a:lstStyle/>
          <a:p>
            <a:pPr algn="ctr"/>
            <a:r>
              <a:rPr lang="pt" dirty="0"/>
              <a:t>Apresentação: Planejamento antecipado - 5</a:t>
            </a:r>
          </a:p>
        </p:txBody>
      </p:sp>
    </p:spTree>
    <p:extLst>
      <p:ext uri="{BB962C8B-B14F-4D97-AF65-F5344CB8AC3E}">
        <p14:creationId xmlns:p14="http://schemas.microsoft.com/office/powerpoint/2010/main" val="1026248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F9CB7-4338-4B41-9A72-26ED4D415CC3}"/>
              </a:ext>
            </a:extLst>
          </p:cNvPr>
          <p:cNvSpPr>
            <a:spLocks noGrp="1"/>
          </p:cNvSpPr>
          <p:nvPr>
            <p:ph type="sldNum" sz="quarter" idx="12"/>
          </p:nvPr>
        </p:nvSpPr>
        <p:spPr/>
        <p:txBody>
          <a:bodyPr/>
          <a:lstStyle/>
          <a:p>
            <a:fld id="{04260D4A-DEC1-45DD-8AB2-A3349BAAA59E}" type="slidenum">
              <a:rPr lang="en-US" smtClean="0"/>
              <a:pPr/>
              <a:t>72</a:t>
            </a:fld>
            <a:endParaRPr lang="en-US"/>
          </a:p>
        </p:txBody>
      </p:sp>
      <p:sp>
        <p:nvSpPr>
          <p:cNvPr id="3" name="Text Placeholder 2">
            <a:extLst>
              <a:ext uri="{FF2B5EF4-FFF2-40B4-BE49-F238E27FC236}">
                <a16:creationId xmlns:a16="http://schemas.microsoft.com/office/drawing/2014/main" id="{D64FDDFF-6590-7244-9850-38CB237FA4A0}"/>
              </a:ext>
            </a:extLst>
          </p:cNvPr>
          <p:cNvSpPr>
            <a:spLocks noGrp="1"/>
          </p:cNvSpPr>
          <p:nvPr>
            <p:ph type="body" sz="quarter" idx="13"/>
          </p:nvPr>
        </p:nvSpPr>
        <p:spPr>
          <a:xfrm>
            <a:off x="386171" y="1152800"/>
            <a:ext cx="11174400" cy="360000"/>
          </a:xfrm>
        </p:spPr>
        <p:txBody>
          <a:bodyPr/>
          <a:lstStyle/>
          <a:p>
            <a:r>
              <a:rPr lang="pt" kern="0" spc="0" dirty="0"/>
              <a:t>Planejamento antecipado e a lei (a)</a:t>
            </a:r>
          </a:p>
        </p:txBody>
      </p:sp>
      <p:sp>
        <p:nvSpPr>
          <p:cNvPr id="4" name="Content Placeholder 3">
            <a:extLst>
              <a:ext uri="{FF2B5EF4-FFF2-40B4-BE49-F238E27FC236}">
                <a16:creationId xmlns:a16="http://schemas.microsoft.com/office/drawing/2014/main" id="{42EF0E1C-840B-7F4E-B291-FCA5C1CA036D}"/>
              </a:ext>
            </a:extLst>
          </p:cNvPr>
          <p:cNvSpPr>
            <a:spLocks noGrp="1"/>
          </p:cNvSpPr>
          <p:nvPr>
            <p:ph sz="quarter" idx="14"/>
          </p:nvPr>
        </p:nvSpPr>
        <p:spPr>
          <a:xfrm>
            <a:off x="386171" y="1727188"/>
            <a:ext cx="11174412" cy="4217259"/>
          </a:xfrm>
        </p:spPr>
        <p:txBody>
          <a:bodyPr/>
          <a:lstStyle/>
          <a:p>
            <a:pPr algn="just">
              <a:spcBef>
                <a:spcPts val="600"/>
              </a:spcBef>
              <a:spcAft>
                <a:spcPts val="0"/>
              </a:spcAft>
            </a:pPr>
            <a:r>
              <a:rPr lang="pt" sz="2000" dirty="0"/>
              <a:t>Alguns países desenvolveram leis para tornar vinculativos os documentos de planejamento antecipado.</a:t>
            </a:r>
          </a:p>
          <a:p>
            <a:pPr algn="just">
              <a:spcBef>
                <a:spcPts val="600"/>
              </a:spcBef>
              <a:spcAft>
                <a:spcPts val="0"/>
              </a:spcAft>
            </a:pPr>
            <a:r>
              <a:rPr lang="pt" sz="2000" dirty="0"/>
              <a:t>Qualquer pessoa que forneça suporte, incluindo profissionais, é legalmente obrigada a seguir as diretrizes.</a:t>
            </a:r>
          </a:p>
          <a:p>
            <a:pPr algn="just">
              <a:spcBef>
                <a:spcPts val="600"/>
              </a:spcBef>
              <a:spcAft>
                <a:spcPts val="0"/>
              </a:spcAft>
            </a:pPr>
            <a:r>
              <a:rPr lang="pt" sz="2000" dirty="0"/>
              <a:t>Até o momento, os documentos vinculativos de planejamento antecipado não estão totalmente em conformidade com a CDPD:</a:t>
            </a:r>
          </a:p>
          <a:p>
            <a:pPr lvl="2" algn="just">
              <a:spcBef>
                <a:spcPts val="600"/>
              </a:spcBef>
              <a:spcAft>
                <a:spcPts val="0"/>
              </a:spcAft>
            </a:pPr>
            <a:r>
              <a:rPr lang="pt" dirty="0"/>
              <a:t>Em alguns países, elas podem ser anuladas quando uma pessoa é admitida involuntariamente ao serviço.</a:t>
            </a:r>
          </a:p>
          <a:p>
            <a:pPr lvl="2" algn="just">
              <a:spcBef>
                <a:spcPts val="600"/>
              </a:spcBef>
              <a:spcAft>
                <a:spcPts val="0"/>
              </a:spcAft>
            </a:pPr>
            <a:r>
              <a:rPr lang="pt" dirty="0"/>
              <a:t>Dessa forma, as pessoas podem receber tratamento contra sua vontade, apesar de ordens em contrário.</a:t>
            </a:r>
          </a:p>
          <a:p>
            <a:pPr algn="just">
              <a:spcBef>
                <a:spcPts val="600"/>
              </a:spcBef>
              <a:spcAft>
                <a:spcPts val="0"/>
              </a:spcAft>
            </a:pPr>
            <a:r>
              <a:rPr lang="pt" sz="2000" dirty="0"/>
              <a:t>O plano antecipado geralmente entra em vigor somente após uma avaliação da capacidade mental e subsequente privação da </a:t>
            </a:r>
            <a:r>
              <a:rPr lang="pt-BR" sz="2000" dirty="0"/>
              <a:t>capacidade legal</a:t>
            </a:r>
            <a:r>
              <a:rPr lang="pt" sz="2000" dirty="0"/>
              <a:t>.</a:t>
            </a:r>
          </a:p>
          <a:p>
            <a:pPr lvl="2" algn="just">
              <a:spcBef>
                <a:spcPts val="600"/>
              </a:spcBef>
              <a:spcAft>
                <a:spcPts val="0"/>
              </a:spcAft>
            </a:pPr>
            <a:r>
              <a:rPr lang="pt" dirty="0"/>
              <a:t>Embora o conteúdo do plano antecipado deva ser seguido, a pessoa não tem mais permissão para tomar suas próprias decisões diretamente ou mudar de ideia.</a:t>
            </a:r>
          </a:p>
          <a:p>
            <a:endParaRPr lang="en-US" dirty="0"/>
          </a:p>
        </p:txBody>
      </p:sp>
      <p:sp>
        <p:nvSpPr>
          <p:cNvPr id="5" name="Title 4">
            <a:extLst>
              <a:ext uri="{FF2B5EF4-FFF2-40B4-BE49-F238E27FC236}">
                <a16:creationId xmlns:a16="http://schemas.microsoft.com/office/drawing/2014/main" id="{26046459-2951-1447-8FF2-4D225E7AE93C}"/>
              </a:ext>
            </a:extLst>
          </p:cNvPr>
          <p:cNvSpPr>
            <a:spLocks noGrp="1"/>
          </p:cNvSpPr>
          <p:nvPr>
            <p:ph type="title"/>
          </p:nvPr>
        </p:nvSpPr>
        <p:spPr>
          <a:xfrm>
            <a:off x="507206" y="506412"/>
            <a:ext cx="11174400" cy="432000"/>
          </a:xfrm>
        </p:spPr>
        <p:txBody>
          <a:bodyPr/>
          <a:lstStyle/>
          <a:p>
            <a:pPr algn="ctr"/>
            <a:r>
              <a:rPr lang="pt" dirty="0"/>
              <a:t>Apresentação: Planejamento antecipado - 6</a:t>
            </a:r>
          </a:p>
        </p:txBody>
      </p:sp>
    </p:spTree>
    <p:extLst>
      <p:ext uri="{BB962C8B-B14F-4D97-AF65-F5344CB8AC3E}">
        <p14:creationId xmlns:p14="http://schemas.microsoft.com/office/powerpoint/2010/main" val="1879991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598EE-DA03-7F45-B5E3-AEAB143DAAB6}"/>
              </a:ext>
            </a:extLst>
          </p:cNvPr>
          <p:cNvSpPr>
            <a:spLocks noGrp="1"/>
          </p:cNvSpPr>
          <p:nvPr>
            <p:ph type="sldNum" sz="quarter" idx="12"/>
          </p:nvPr>
        </p:nvSpPr>
        <p:spPr/>
        <p:txBody>
          <a:bodyPr/>
          <a:lstStyle/>
          <a:p>
            <a:fld id="{04260D4A-DEC1-45DD-8AB2-A3349BAAA59E}" type="slidenum">
              <a:rPr lang="en-US" smtClean="0"/>
              <a:pPr/>
              <a:t>73</a:t>
            </a:fld>
            <a:endParaRPr lang="en-US"/>
          </a:p>
        </p:txBody>
      </p:sp>
      <p:sp>
        <p:nvSpPr>
          <p:cNvPr id="3" name="Text Placeholder 2">
            <a:extLst>
              <a:ext uri="{FF2B5EF4-FFF2-40B4-BE49-F238E27FC236}">
                <a16:creationId xmlns:a16="http://schemas.microsoft.com/office/drawing/2014/main" id="{815E8BD0-F982-B04F-8BFD-AB8A2E9D9A69}"/>
              </a:ext>
            </a:extLst>
          </p:cNvPr>
          <p:cNvSpPr>
            <a:spLocks noGrp="1"/>
          </p:cNvSpPr>
          <p:nvPr>
            <p:ph type="body" sz="quarter" idx="13"/>
          </p:nvPr>
        </p:nvSpPr>
        <p:spPr>
          <a:xfrm>
            <a:off x="508806" y="1184064"/>
            <a:ext cx="11174400" cy="360000"/>
          </a:xfrm>
        </p:spPr>
        <p:txBody>
          <a:bodyPr/>
          <a:lstStyle/>
          <a:p>
            <a:r>
              <a:rPr lang="pt" kern="0" spc="0" dirty="0"/>
              <a:t>Planejamento antecipado e a lei (b)</a:t>
            </a:r>
          </a:p>
        </p:txBody>
      </p:sp>
      <p:sp>
        <p:nvSpPr>
          <p:cNvPr id="4" name="Content Placeholder 3">
            <a:extLst>
              <a:ext uri="{FF2B5EF4-FFF2-40B4-BE49-F238E27FC236}">
                <a16:creationId xmlns:a16="http://schemas.microsoft.com/office/drawing/2014/main" id="{CC9DCA26-E5CF-204D-9BB7-B62781DF9E54}"/>
              </a:ext>
            </a:extLst>
          </p:cNvPr>
          <p:cNvSpPr>
            <a:spLocks noGrp="1"/>
          </p:cNvSpPr>
          <p:nvPr>
            <p:ph sz="quarter" idx="14"/>
          </p:nvPr>
        </p:nvSpPr>
        <p:spPr>
          <a:xfrm>
            <a:off x="860612" y="1871188"/>
            <a:ext cx="10130117" cy="3813847"/>
          </a:xfrm>
        </p:spPr>
        <p:txBody>
          <a:bodyPr/>
          <a:lstStyle/>
          <a:p>
            <a:pPr marL="0" indent="0" algn="just">
              <a:spcBef>
                <a:spcPts val="600"/>
              </a:spcBef>
              <a:spcAft>
                <a:spcPts val="0"/>
              </a:spcAft>
              <a:buNone/>
            </a:pPr>
            <a:r>
              <a:rPr lang="pt" sz="2000" b="1" dirty="0"/>
              <a:t>Exemplo: lei alemã</a:t>
            </a:r>
          </a:p>
          <a:p>
            <a:pPr algn="just">
              <a:spcBef>
                <a:spcPts val="600"/>
              </a:spcBef>
              <a:spcAft>
                <a:spcPts val="0"/>
              </a:spcAft>
            </a:pPr>
            <a:r>
              <a:rPr lang="pt" sz="2000" dirty="0"/>
              <a:t>A Alemanha tem uma lei que torna as diretivas antecipadas vinculativas, inclusive no contexto dos cuidados de saúde mental.</a:t>
            </a:r>
          </a:p>
          <a:p>
            <a:pPr algn="just">
              <a:spcBef>
                <a:spcPts val="600"/>
              </a:spcBef>
              <a:spcAft>
                <a:spcPts val="0"/>
              </a:spcAft>
            </a:pPr>
            <a:r>
              <a:rPr lang="pt" sz="2000" dirty="0"/>
              <a:t>As pessoas podem nomear um apoiador cuja função é afirmar a vontade da pessoa ao praticante.</a:t>
            </a:r>
          </a:p>
          <a:p>
            <a:pPr algn="just">
              <a:spcBef>
                <a:spcPts val="600"/>
              </a:spcBef>
              <a:spcAft>
                <a:spcPts val="0"/>
              </a:spcAft>
            </a:pPr>
            <a:r>
              <a:rPr lang="pt" sz="2000" dirty="0"/>
              <a:t>A lei também especifica que, se a pessoa não tiver uma diretiva antecipada, sua vontade presumida e preferência quanto ao tratamento devem ser determinadas com base em evidências específicas, como declarações orais anteriores.</a:t>
            </a:r>
          </a:p>
          <a:p>
            <a:pPr algn="just">
              <a:spcBef>
                <a:spcPts val="600"/>
              </a:spcBef>
              <a:spcAft>
                <a:spcPts val="0"/>
              </a:spcAft>
            </a:pPr>
            <a:r>
              <a:rPr lang="pt" sz="2000" dirty="0"/>
              <a:t>Após a entrada em vigor da lei, as pessoas que utilizam serviços de saúde mental desenvolveram um modelo de diretiva antecipada contra qualquer forma de coerção em psiquiatria, chamado </a:t>
            </a:r>
            <a:r>
              <a:rPr lang="pt" sz="2000" i="1" dirty="0" err="1"/>
              <a:t>PatVerfü </a:t>
            </a:r>
            <a:r>
              <a:rPr lang="pt" sz="2000" dirty="0"/>
              <a:t>.</a:t>
            </a:r>
          </a:p>
          <a:p>
            <a:pPr marL="0" indent="0">
              <a:buNone/>
            </a:pPr>
            <a:endParaRPr lang="en-US" dirty="0"/>
          </a:p>
        </p:txBody>
      </p:sp>
      <p:sp>
        <p:nvSpPr>
          <p:cNvPr id="5" name="Title 4">
            <a:extLst>
              <a:ext uri="{FF2B5EF4-FFF2-40B4-BE49-F238E27FC236}">
                <a16:creationId xmlns:a16="http://schemas.microsoft.com/office/drawing/2014/main" id="{7C9767B3-BD38-124B-BC82-D414A641B178}"/>
              </a:ext>
            </a:extLst>
          </p:cNvPr>
          <p:cNvSpPr>
            <a:spLocks noGrp="1"/>
          </p:cNvSpPr>
          <p:nvPr>
            <p:ph type="title"/>
          </p:nvPr>
        </p:nvSpPr>
        <p:spPr>
          <a:xfrm>
            <a:off x="507206" y="506412"/>
            <a:ext cx="10801770" cy="432000"/>
          </a:xfrm>
        </p:spPr>
        <p:txBody>
          <a:bodyPr/>
          <a:lstStyle/>
          <a:p>
            <a:pPr algn="ctr"/>
            <a:r>
              <a:rPr lang="pt" dirty="0"/>
              <a:t>Apresentação: Planejamento antecipado - 7</a:t>
            </a:r>
          </a:p>
        </p:txBody>
      </p:sp>
    </p:spTree>
    <p:extLst>
      <p:ext uri="{BB962C8B-B14F-4D97-AF65-F5344CB8AC3E}">
        <p14:creationId xmlns:p14="http://schemas.microsoft.com/office/powerpoint/2010/main" val="3830654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8D7A37-D3C5-654A-9167-5BBCCFB9534F}"/>
              </a:ext>
            </a:extLst>
          </p:cNvPr>
          <p:cNvSpPr>
            <a:spLocks noGrp="1"/>
          </p:cNvSpPr>
          <p:nvPr>
            <p:ph type="sldNum" sz="quarter" idx="12"/>
          </p:nvPr>
        </p:nvSpPr>
        <p:spPr/>
        <p:txBody>
          <a:bodyPr/>
          <a:lstStyle/>
          <a:p>
            <a:fld id="{04260D4A-DEC1-45DD-8AB2-A3349BAAA59E}" type="slidenum">
              <a:rPr lang="en-US" smtClean="0"/>
              <a:pPr/>
              <a:t>74</a:t>
            </a:fld>
            <a:endParaRPr lang="en-US"/>
          </a:p>
        </p:txBody>
      </p:sp>
      <p:sp>
        <p:nvSpPr>
          <p:cNvPr id="3" name="Text Placeholder 2">
            <a:extLst>
              <a:ext uri="{FF2B5EF4-FFF2-40B4-BE49-F238E27FC236}">
                <a16:creationId xmlns:a16="http://schemas.microsoft.com/office/drawing/2014/main" id="{5C64D1D9-57B9-514E-8D60-19470B644AB6}"/>
              </a:ext>
            </a:extLst>
          </p:cNvPr>
          <p:cNvSpPr>
            <a:spLocks noGrp="1"/>
          </p:cNvSpPr>
          <p:nvPr>
            <p:ph type="body" sz="quarter" idx="13"/>
          </p:nvPr>
        </p:nvSpPr>
        <p:spPr>
          <a:xfrm>
            <a:off x="507194" y="1500297"/>
            <a:ext cx="11174400" cy="360000"/>
          </a:xfrm>
        </p:spPr>
        <p:txBody>
          <a:bodyPr/>
          <a:lstStyle/>
          <a:p>
            <a:r>
              <a:rPr lang="pt" kern="0" spc="0" dirty="0"/>
              <a:t>Planejamento antecipado e a lei (c)</a:t>
            </a:r>
          </a:p>
        </p:txBody>
      </p:sp>
      <p:sp>
        <p:nvSpPr>
          <p:cNvPr id="4" name="Content Placeholder 3">
            <a:extLst>
              <a:ext uri="{FF2B5EF4-FFF2-40B4-BE49-F238E27FC236}">
                <a16:creationId xmlns:a16="http://schemas.microsoft.com/office/drawing/2014/main" id="{71B2099F-5C3F-604F-B2CF-0F43D95AB99B}"/>
              </a:ext>
            </a:extLst>
          </p:cNvPr>
          <p:cNvSpPr>
            <a:spLocks noGrp="1"/>
          </p:cNvSpPr>
          <p:nvPr>
            <p:ph sz="quarter" idx="14"/>
          </p:nvPr>
        </p:nvSpPr>
        <p:spPr>
          <a:xfrm>
            <a:off x="507182" y="2422182"/>
            <a:ext cx="11174412" cy="2253988"/>
          </a:xfrm>
        </p:spPr>
        <p:txBody>
          <a:bodyPr/>
          <a:lstStyle/>
          <a:p>
            <a:pPr algn="just">
              <a:spcBef>
                <a:spcPts val="600"/>
              </a:spcBef>
              <a:spcAft>
                <a:spcPts val="0"/>
              </a:spcAft>
            </a:pPr>
            <a:r>
              <a:rPr lang="pt" sz="2000" dirty="0"/>
              <a:t>Mesmo quando os países não têm leis ou disposições legais relacionadas a planos/diretivas antecipadas, isso não impede que os serviços de saúde mental ou sociais implementem tais planos.</a:t>
            </a:r>
          </a:p>
          <a:p>
            <a:pPr algn="just">
              <a:spcBef>
                <a:spcPts val="600"/>
              </a:spcBef>
              <a:spcAft>
                <a:spcPts val="0"/>
              </a:spcAft>
            </a:pPr>
            <a:r>
              <a:rPr lang="pt" sz="2000" dirty="0"/>
              <a:t>Os serviços podem permitir e incentivar as pessoas a fazer planos antecipados e, quando a situação exigir seu uso, respeitar as diretrizes estabelecidas no plano da pessoa.</a:t>
            </a:r>
          </a:p>
          <a:p>
            <a:pPr algn="just">
              <a:spcBef>
                <a:spcPts val="600"/>
              </a:spcBef>
              <a:spcAft>
                <a:spcPts val="0"/>
              </a:spcAft>
            </a:pPr>
            <a:r>
              <a:rPr lang="pt" sz="2000" dirty="0"/>
              <a:t>Além disso, as diretivas antecipadas não substituem a necessidade e o dever de respeitar a autonomia da pessoa e o direito à </a:t>
            </a:r>
            <a:r>
              <a:rPr lang="pt-BR" sz="2000" dirty="0"/>
              <a:t>capacidade legal</a:t>
            </a:r>
            <a:r>
              <a:rPr lang="pt" sz="2000" dirty="0"/>
              <a:t> em todos os momentos.</a:t>
            </a:r>
          </a:p>
          <a:p>
            <a:endParaRPr lang="en-US" dirty="0"/>
          </a:p>
        </p:txBody>
      </p:sp>
      <p:sp>
        <p:nvSpPr>
          <p:cNvPr id="5" name="Title 4">
            <a:extLst>
              <a:ext uri="{FF2B5EF4-FFF2-40B4-BE49-F238E27FC236}">
                <a16:creationId xmlns:a16="http://schemas.microsoft.com/office/drawing/2014/main" id="{2984E8A1-1234-C846-B7A3-F5E7A13B7260}"/>
              </a:ext>
            </a:extLst>
          </p:cNvPr>
          <p:cNvSpPr>
            <a:spLocks noGrp="1"/>
          </p:cNvSpPr>
          <p:nvPr>
            <p:ph type="title"/>
          </p:nvPr>
        </p:nvSpPr>
        <p:spPr>
          <a:xfrm>
            <a:off x="507205" y="506412"/>
            <a:ext cx="11174399" cy="432000"/>
          </a:xfrm>
        </p:spPr>
        <p:txBody>
          <a:bodyPr/>
          <a:lstStyle/>
          <a:p>
            <a:pPr algn="ctr"/>
            <a:r>
              <a:rPr lang="pt" dirty="0"/>
              <a:t>Apresentação: Planejamento antecipado - 8</a:t>
            </a:r>
          </a:p>
        </p:txBody>
      </p:sp>
    </p:spTree>
    <p:extLst>
      <p:ext uri="{BB962C8B-B14F-4D97-AF65-F5344CB8AC3E}">
        <p14:creationId xmlns:p14="http://schemas.microsoft.com/office/powerpoint/2010/main" val="2505519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C4AA9F-3E8A-8548-91C6-C3EA99375585}"/>
              </a:ext>
            </a:extLst>
          </p:cNvPr>
          <p:cNvSpPr>
            <a:spLocks noGrp="1"/>
          </p:cNvSpPr>
          <p:nvPr>
            <p:ph type="sldNum" sz="quarter" idx="12"/>
          </p:nvPr>
        </p:nvSpPr>
        <p:spPr/>
        <p:txBody>
          <a:bodyPr/>
          <a:lstStyle/>
          <a:p>
            <a:fld id="{04260D4A-DEC1-45DD-8AB2-A3349BAAA59E}" type="slidenum">
              <a:rPr lang="en-US" smtClean="0"/>
              <a:pPr/>
              <a:t>75</a:t>
            </a:fld>
            <a:endParaRPr lang="en-US"/>
          </a:p>
        </p:txBody>
      </p:sp>
      <p:sp>
        <p:nvSpPr>
          <p:cNvPr id="3" name="Text Placeholder 2">
            <a:extLst>
              <a:ext uri="{FF2B5EF4-FFF2-40B4-BE49-F238E27FC236}">
                <a16:creationId xmlns:a16="http://schemas.microsoft.com/office/drawing/2014/main" id="{065C76CB-F141-3441-AFC2-793AF482DC48}"/>
              </a:ext>
            </a:extLst>
          </p:cNvPr>
          <p:cNvSpPr>
            <a:spLocks noGrp="1"/>
          </p:cNvSpPr>
          <p:nvPr>
            <p:ph type="body" sz="quarter" idx="13"/>
          </p:nvPr>
        </p:nvSpPr>
        <p:spPr/>
        <p:txBody>
          <a:bodyPr/>
          <a:lstStyle/>
          <a:p>
            <a:r>
              <a:rPr lang="pt" kern="0" spc="0" dirty="0"/>
              <a:t>Cenário – A história de </a:t>
            </a:r>
            <a:r>
              <a:rPr lang="pt-BR" dirty="0"/>
              <a:t>Janine</a:t>
            </a:r>
            <a:r>
              <a:rPr lang="pt" kern="0" spc="0" dirty="0"/>
              <a:t> (a)</a:t>
            </a:r>
          </a:p>
        </p:txBody>
      </p:sp>
      <p:sp>
        <p:nvSpPr>
          <p:cNvPr id="4" name="Content Placeholder 3">
            <a:extLst>
              <a:ext uri="{FF2B5EF4-FFF2-40B4-BE49-F238E27FC236}">
                <a16:creationId xmlns:a16="http://schemas.microsoft.com/office/drawing/2014/main" id="{7F001637-972E-1F4F-B27D-CCE72E2031E4}"/>
              </a:ext>
            </a:extLst>
          </p:cNvPr>
          <p:cNvSpPr>
            <a:spLocks noGrp="1"/>
          </p:cNvSpPr>
          <p:nvPr>
            <p:ph sz="quarter" idx="14"/>
          </p:nvPr>
        </p:nvSpPr>
        <p:spPr>
          <a:xfrm>
            <a:off x="632012" y="1660282"/>
            <a:ext cx="11049595" cy="3921094"/>
          </a:xfrm>
        </p:spPr>
        <p:txBody>
          <a:bodyPr/>
          <a:lstStyle/>
          <a:p>
            <a:pPr marL="0" indent="0" algn="just">
              <a:spcBef>
                <a:spcPts val="600"/>
              </a:spcBef>
              <a:spcAft>
                <a:spcPts val="0"/>
              </a:spcAft>
              <a:buNone/>
            </a:pPr>
            <a:r>
              <a:rPr lang="pt-BR" sz="2000" dirty="0"/>
              <a:t>Antes de sua alta do hospital, Janine decide fazer um planejamento antecipado. Ela especifica em seu plano que absolutamente não quer receber um tipo específico de antidepressivo, pois isso a deixa muito ansiosa. Ela também especifica no planejamento que ela considera útil o aconselhamento individual quando ela está deprimida. </a:t>
            </a:r>
          </a:p>
          <a:p>
            <a:pPr marL="0" indent="0" algn="just">
              <a:spcBef>
                <a:spcPts val="600"/>
              </a:spcBef>
              <a:spcAft>
                <a:spcPts val="0"/>
              </a:spcAft>
              <a:buNone/>
            </a:pPr>
            <a:r>
              <a:rPr lang="pt-BR" sz="2000" dirty="0"/>
              <a:t>Dois anos depois, Janine se apresenta na unidade psiquiátrica de um hospital onde é internada por sentir-se muito deprimida. Devido ao seu estado mental, é muito difícil para ela se comunicar com os funcionários do hospital. </a:t>
            </a:r>
          </a:p>
          <a:p>
            <a:pPr marL="0" indent="0" algn="just">
              <a:spcBef>
                <a:spcPts val="600"/>
              </a:spcBef>
              <a:spcAft>
                <a:spcPts val="0"/>
              </a:spcAft>
              <a:buNone/>
            </a:pPr>
            <a:r>
              <a:rPr lang="pt-BR" sz="2000" dirty="0"/>
              <a:t>Enquanto tentam facilitar a comunicação com ela, os funcionários consultam seu planejamento antecipado e verificam que ela não deve receber os antidepressivos específicos que ela não gosta. Eles também organizam sessões de aconselhamento para Janine com o serviço de psicologia. Para garantir que respeitem a dignidade e a capacidade legal de Janine, eles lhe perguntam regularmente como ela se sente a respeito destas ações que estão sendo tomadas. </a:t>
            </a:r>
          </a:p>
          <a:p>
            <a:pPr marL="0" indent="0" algn="just">
              <a:buNone/>
            </a:pPr>
            <a:endParaRPr lang="pt" sz="2100" dirty="0"/>
          </a:p>
          <a:p>
            <a:endParaRPr lang="en-US" sz="2100" dirty="0"/>
          </a:p>
        </p:txBody>
      </p:sp>
      <p:sp>
        <p:nvSpPr>
          <p:cNvPr id="5" name="Title 4">
            <a:extLst>
              <a:ext uri="{FF2B5EF4-FFF2-40B4-BE49-F238E27FC236}">
                <a16:creationId xmlns:a16="http://schemas.microsoft.com/office/drawing/2014/main" id="{4AD3786F-2B32-6041-A7D8-33DECB3AA50B}"/>
              </a:ext>
            </a:extLst>
          </p:cNvPr>
          <p:cNvSpPr>
            <a:spLocks noGrp="1"/>
          </p:cNvSpPr>
          <p:nvPr>
            <p:ph type="title"/>
          </p:nvPr>
        </p:nvSpPr>
        <p:spPr>
          <a:xfrm>
            <a:off x="507206" y="506412"/>
            <a:ext cx="12004834" cy="432000"/>
          </a:xfrm>
        </p:spPr>
        <p:txBody>
          <a:bodyPr/>
          <a:lstStyle/>
          <a:p>
            <a:pPr algn="ctr"/>
            <a:r>
              <a:rPr lang="pt" dirty="0"/>
              <a:t>Exercício 2.3: Discussão sobre planejamento antecipado - 1</a:t>
            </a:r>
          </a:p>
        </p:txBody>
      </p:sp>
    </p:spTree>
    <p:extLst>
      <p:ext uri="{BB962C8B-B14F-4D97-AF65-F5344CB8AC3E}">
        <p14:creationId xmlns:p14="http://schemas.microsoft.com/office/powerpoint/2010/main" val="4104554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74917F-B6A0-E249-BD45-0708EA8F00D6}"/>
              </a:ext>
            </a:extLst>
          </p:cNvPr>
          <p:cNvSpPr>
            <a:spLocks noGrp="1"/>
          </p:cNvSpPr>
          <p:nvPr>
            <p:ph type="sldNum" sz="quarter" idx="12"/>
          </p:nvPr>
        </p:nvSpPr>
        <p:spPr/>
        <p:txBody>
          <a:bodyPr/>
          <a:lstStyle/>
          <a:p>
            <a:fld id="{04260D4A-DEC1-45DD-8AB2-A3349BAAA59E}" type="slidenum">
              <a:rPr lang="en-US" smtClean="0"/>
              <a:pPr/>
              <a:t>76</a:t>
            </a:fld>
            <a:endParaRPr lang="en-US"/>
          </a:p>
        </p:txBody>
      </p:sp>
      <p:sp>
        <p:nvSpPr>
          <p:cNvPr id="3" name="Text Placeholder 2">
            <a:extLst>
              <a:ext uri="{FF2B5EF4-FFF2-40B4-BE49-F238E27FC236}">
                <a16:creationId xmlns:a16="http://schemas.microsoft.com/office/drawing/2014/main" id="{86A81DEC-E679-AC45-B1CB-D2850A58768B}"/>
              </a:ext>
            </a:extLst>
          </p:cNvPr>
          <p:cNvSpPr>
            <a:spLocks noGrp="1"/>
          </p:cNvSpPr>
          <p:nvPr>
            <p:ph type="body" sz="quarter" idx="13"/>
          </p:nvPr>
        </p:nvSpPr>
        <p:spPr>
          <a:xfrm>
            <a:off x="507207" y="1511188"/>
            <a:ext cx="11174400" cy="360000"/>
          </a:xfrm>
        </p:spPr>
        <p:txBody>
          <a:bodyPr/>
          <a:lstStyle/>
          <a:p>
            <a:r>
              <a:rPr lang="pt" kern="0" spc="0" dirty="0"/>
              <a:t>Cenário – A história de Jasmine (b)</a:t>
            </a:r>
          </a:p>
        </p:txBody>
      </p:sp>
      <p:sp>
        <p:nvSpPr>
          <p:cNvPr id="4" name="Content Placeholder 3">
            <a:extLst>
              <a:ext uri="{FF2B5EF4-FFF2-40B4-BE49-F238E27FC236}">
                <a16:creationId xmlns:a16="http://schemas.microsoft.com/office/drawing/2014/main" id="{12CB3162-A949-1141-B32C-6CFA9D5B4B4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pt-BR" sz="2500" b="1" i="1" dirty="0"/>
              <a:t>Quais você acha que seriam os impactos do planejamento antecipado de Janine</a:t>
            </a:r>
            <a:r>
              <a:rPr lang="pt" sz="2500" b="1" i="1" dirty="0"/>
              <a:t>?</a:t>
            </a:r>
          </a:p>
        </p:txBody>
      </p:sp>
      <p:sp>
        <p:nvSpPr>
          <p:cNvPr id="5" name="Title 4">
            <a:extLst>
              <a:ext uri="{FF2B5EF4-FFF2-40B4-BE49-F238E27FC236}">
                <a16:creationId xmlns:a16="http://schemas.microsoft.com/office/drawing/2014/main" id="{6E1D1CB2-E72F-544F-985C-8794FE788FB6}"/>
              </a:ext>
            </a:extLst>
          </p:cNvPr>
          <p:cNvSpPr>
            <a:spLocks noGrp="1"/>
          </p:cNvSpPr>
          <p:nvPr>
            <p:ph type="title"/>
          </p:nvPr>
        </p:nvSpPr>
        <p:spPr>
          <a:xfrm>
            <a:off x="507206" y="506412"/>
            <a:ext cx="11319034" cy="432000"/>
          </a:xfrm>
        </p:spPr>
        <p:txBody>
          <a:bodyPr/>
          <a:lstStyle/>
          <a:p>
            <a:pPr algn="ctr"/>
            <a:r>
              <a:rPr lang="pt" dirty="0"/>
              <a:t>Exercício 2.3: Discussão sobre planejamento antecipado - 2</a:t>
            </a:r>
          </a:p>
        </p:txBody>
      </p:sp>
    </p:spTree>
    <p:extLst>
      <p:ext uri="{BB962C8B-B14F-4D97-AF65-F5344CB8AC3E}">
        <p14:creationId xmlns:p14="http://schemas.microsoft.com/office/powerpoint/2010/main" val="3753092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602C24-3E55-2A47-8F41-0EAC34DAE89B}"/>
              </a:ext>
            </a:extLst>
          </p:cNvPr>
          <p:cNvSpPr>
            <a:spLocks noGrp="1"/>
          </p:cNvSpPr>
          <p:nvPr>
            <p:ph type="sldNum" sz="quarter" idx="12"/>
          </p:nvPr>
        </p:nvSpPr>
        <p:spPr/>
        <p:txBody>
          <a:bodyPr/>
          <a:lstStyle/>
          <a:p>
            <a:fld id="{04260D4A-DEC1-45DD-8AB2-A3349BAAA59E}" type="slidenum">
              <a:rPr lang="en-US" smtClean="0"/>
              <a:pPr/>
              <a:t>77</a:t>
            </a:fld>
            <a:endParaRPr lang="en-US"/>
          </a:p>
        </p:txBody>
      </p:sp>
      <p:sp>
        <p:nvSpPr>
          <p:cNvPr id="3" name="Text Placeholder 2">
            <a:extLst>
              <a:ext uri="{FF2B5EF4-FFF2-40B4-BE49-F238E27FC236}">
                <a16:creationId xmlns:a16="http://schemas.microsoft.com/office/drawing/2014/main" id="{3D5E5C5A-13D4-CD4B-A71F-A017268145B0}"/>
              </a:ext>
            </a:extLst>
          </p:cNvPr>
          <p:cNvSpPr>
            <a:spLocks noGrp="1"/>
          </p:cNvSpPr>
          <p:nvPr>
            <p:ph type="body" sz="quarter" idx="13"/>
          </p:nvPr>
        </p:nvSpPr>
        <p:spPr>
          <a:xfrm>
            <a:off x="507207" y="1511188"/>
            <a:ext cx="11174400" cy="360000"/>
          </a:xfrm>
        </p:spPr>
        <p:txBody>
          <a:bodyPr/>
          <a:lstStyle/>
          <a:p>
            <a:r>
              <a:rPr lang="pt" kern="0" spc="0" dirty="0"/>
              <a:t>Cenário – A história de Jasmine (c)</a:t>
            </a:r>
          </a:p>
        </p:txBody>
      </p:sp>
      <p:sp>
        <p:nvSpPr>
          <p:cNvPr id="4" name="Content Placeholder 3">
            <a:extLst>
              <a:ext uri="{FF2B5EF4-FFF2-40B4-BE49-F238E27FC236}">
                <a16:creationId xmlns:a16="http://schemas.microsoft.com/office/drawing/2014/main" id="{5E435B75-EC3F-8C48-9719-502EDCB8B8F7}"/>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pt-BR" sz="2400" b="1" i="1" dirty="0"/>
              <a:t>Quais você acha que seriam os impactos do planejamento antecipado de Janine</a:t>
            </a:r>
            <a:r>
              <a:rPr lang="pt" sz="2400" b="1" i="1" dirty="0"/>
              <a:t>?</a:t>
            </a:r>
          </a:p>
        </p:txBody>
      </p:sp>
      <p:sp>
        <p:nvSpPr>
          <p:cNvPr id="5" name="Title 4">
            <a:extLst>
              <a:ext uri="{FF2B5EF4-FFF2-40B4-BE49-F238E27FC236}">
                <a16:creationId xmlns:a16="http://schemas.microsoft.com/office/drawing/2014/main" id="{3AD1577B-1B4F-434C-9C56-171395150C9D}"/>
              </a:ext>
            </a:extLst>
          </p:cNvPr>
          <p:cNvSpPr>
            <a:spLocks noGrp="1"/>
          </p:cNvSpPr>
          <p:nvPr>
            <p:ph type="title"/>
          </p:nvPr>
        </p:nvSpPr>
        <p:spPr>
          <a:xfrm>
            <a:off x="507206" y="506412"/>
            <a:ext cx="11867674" cy="432000"/>
          </a:xfrm>
        </p:spPr>
        <p:txBody>
          <a:bodyPr/>
          <a:lstStyle/>
          <a:p>
            <a:pPr algn="ctr"/>
            <a:r>
              <a:rPr lang="pt" dirty="0"/>
              <a:t>Exercício 2.3: Discussão sobre planejamento antecipado - 3</a:t>
            </a:r>
          </a:p>
        </p:txBody>
      </p:sp>
    </p:spTree>
    <p:extLst>
      <p:ext uri="{BB962C8B-B14F-4D97-AF65-F5344CB8AC3E}">
        <p14:creationId xmlns:p14="http://schemas.microsoft.com/office/powerpoint/2010/main" val="178781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BC4CE5-6B71-724B-8BAA-DAD89E289EDB}"/>
              </a:ext>
            </a:extLst>
          </p:cNvPr>
          <p:cNvSpPr>
            <a:spLocks noGrp="1"/>
          </p:cNvSpPr>
          <p:nvPr>
            <p:ph type="sldNum" sz="quarter" idx="12"/>
          </p:nvPr>
        </p:nvSpPr>
        <p:spPr/>
        <p:txBody>
          <a:bodyPr/>
          <a:lstStyle/>
          <a:p>
            <a:fld id="{04260D4A-DEC1-45DD-8AB2-A3349BAAA59E}" type="slidenum">
              <a:rPr lang="en-US" smtClean="0"/>
              <a:pPr/>
              <a:t>78</a:t>
            </a:fld>
            <a:endParaRPr lang="en-US"/>
          </a:p>
        </p:txBody>
      </p:sp>
      <p:sp>
        <p:nvSpPr>
          <p:cNvPr id="3" name="Text Placeholder 2">
            <a:extLst>
              <a:ext uri="{FF2B5EF4-FFF2-40B4-BE49-F238E27FC236}">
                <a16:creationId xmlns:a16="http://schemas.microsoft.com/office/drawing/2014/main" id="{5F7DACA5-D48B-9A4A-BD10-1C565E118216}"/>
              </a:ext>
            </a:extLst>
          </p:cNvPr>
          <p:cNvSpPr>
            <a:spLocks noGrp="1"/>
          </p:cNvSpPr>
          <p:nvPr>
            <p:ph type="body" sz="quarter" idx="13"/>
          </p:nvPr>
        </p:nvSpPr>
        <p:spPr>
          <a:xfrm>
            <a:off x="508806" y="1260800"/>
            <a:ext cx="11174400" cy="360000"/>
          </a:xfrm>
        </p:spPr>
        <p:txBody>
          <a:bodyPr/>
          <a:lstStyle/>
          <a:p>
            <a:r>
              <a:rPr lang="pt" kern="0" spc="0" dirty="0"/>
              <a:t>Cenário – A história de </a:t>
            </a:r>
            <a:r>
              <a:rPr lang="pt-BR" kern="0" spc="0" dirty="0"/>
              <a:t>Hugo</a:t>
            </a:r>
            <a:r>
              <a:rPr lang="pt" kern="0" spc="0" dirty="0"/>
              <a:t> (a)</a:t>
            </a:r>
          </a:p>
        </p:txBody>
      </p:sp>
      <p:sp>
        <p:nvSpPr>
          <p:cNvPr id="4" name="Content Placeholder 3">
            <a:extLst>
              <a:ext uri="{FF2B5EF4-FFF2-40B4-BE49-F238E27FC236}">
                <a16:creationId xmlns:a16="http://schemas.microsoft.com/office/drawing/2014/main" id="{8859B398-B02A-5441-AEAB-DF4E2B265153}"/>
              </a:ext>
            </a:extLst>
          </p:cNvPr>
          <p:cNvSpPr>
            <a:spLocks noGrp="1"/>
          </p:cNvSpPr>
          <p:nvPr>
            <p:ph sz="quarter" idx="14"/>
          </p:nvPr>
        </p:nvSpPr>
        <p:spPr>
          <a:xfrm>
            <a:off x="508794" y="1943188"/>
            <a:ext cx="11174412" cy="3585247"/>
          </a:xfrm>
        </p:spPr>
        <p:txBody>
          <a:bodyPr/>
          <a:lstStyle/>
          <a:p>
            <a:pPr marL="0" indent="0" algn="just">
              <a:spcBef>
                <a:spcPts val="600"/>
              </a:spcBef>
              <a:spcAft>
                <a:spcPts val="0"/>
              </a:spcAft>
              <a:buNone/>
            </a:pPr>
            <a:r>
              <a:rPr lang="pt-BR" sz="2000" dirty="0"/>
              <a:t>Hugo</a:t>
            </a:r>
            <a:r>
              <a:rPr lang="pt" sz="2000" dirty="0"/>
              <a:t> tem 52 anos e é portador de deficiência intelectual. Ele mora com a mãe e o pai, por escolha própria. Como principais apoiadores de </a:t>
            </a:r>
            <a:r>
              <a:rPr lang="pt-BR" sz="2000" dirty="0"/>
              <a:t>Hugo</a:t>
            </a:r>
            <a:r>
              <a:rPr lang="pt" sz="2000" dirty="0"/>
              <a:t> , seus pais queriam garantir que seus desejos pessoais continuassem sendo respeitados após sua morte. Para se preparar para esse momento, os pais de </a:t>
            </a:r>
            <a:r>
              <a:rPr lang="pt-BR" sz="2000" dirty="0"/>
              <a:t>Hugo</a:t>
            </a:r>
            <a:r>
              <a:rPr lang="pt" sz="2000" dirty="0"/>
              <a:t> o apoiam na elaboração de uma diretiva antecipada de vontade. O objetivo da diretiva é comunicar seus desejos ao seu médico e aos serviços sociais.</a:t>
            </a:r>
          </a:p>
          <a:p>
            <a:pPr marL="0" indent="0" algn="just">
              <a:spcBef>
                <a:spcPts val="600"/>
              </a:spcBef>
              <a:spcAft>
                <a:spcPts val="0"/>
              </a:spcAft>
              <a:buNone/>
            </a:pPr>
            <a:r>
              <a:rPr lang="pt" sz="2000" dirty="0"/>
              <a:t>Ele decide que gostaria de permanecer em casa, vivendo de forma independente, pelo tempo que for confortável para ele, mas gostaria de ter a opção de morar com o irmão, se necessário. </a:t>
            </a:r>
            <a:r>
              <a:rPr lang="pt-BR" sz="2000" dirty="0"/>
              <a:t>Hugo</a:t>
            </a:r>
            <a:r>
              <a:rPr lang="pt" sz="2000" dirty="0"/>
              <a:t> confia no irmão e tem um relacionamento próximo com ele. </a:t>
            </a:r>
            <a:r>
              <a:rPr lang="pt-BR" sz="2000" dirty="0"/>
              <a:t>Hugo</a:t>
            </a:r>
            <a:r>
              <a:rPr lang="pt" sz="2000" dirty="0"/>
              <a:t> autoriza o irmão a falar com a equipe caso tenha dificuldade de se comunicar. Se tiver dificuldade de se comunicar, ele pediu ao irmão que utilizasse um método que eles usam em casa, que permite a </a:t>
            </a:r>
            <a:r>
              <a:rPr lang="pt-BR" sz="2000" dirty="0"/>
              <a:t>Hugo</a:t>
            </a:r>
            <a:r>
              <a:rPr lang="pt" sz="2000" dirty="0"/>
              <a:t> apontar imagens para indicar suas escolhas e preferências em resposta a uma pergunta.</a:t>
            </a:r>
          </a:p>
          <a:p>
            <a:endParaRPr lang="en-US" dirty="0"/>
          </a:p>
        </p:txBody>
      </p:sp>
      <p:sp>
        <p:nvSpPr>
          <p:cNvPr id="5" name="Title 4">
            <a:extLst>
              <a:ext uri="{FF2B5EF4-FFF2-40B4-BE49-F238E27FC236}">
                <a16:creationId xmlns:a16="http://schemas.microsoft.com/office/drawing/2014/main" id="{C49CD06B-C4F4-3D4A-BBCE-3C9D74B7E356}"/>
              </a:ext>
            </a:extLst>
          </p:cNvPr>
          <p:cNvSpPr>
            <a:spLocks noGrp="1"/>
          </p:cNvSpPr>
          <p:nvPr>
            <p:ph type="title"/>
          </p:nvPr>
        </p:nvSpPr>
        <p:spPr>
          <a:xfrm>
            <a:off x="507206" y="506412"/>
            <a:ext cx="12248674" cy="432000"/>
          </a:xfrm>
        </p:spPr>
        <p:txBody>
          <a:bodyPr/>
          <a:lstStyle/>
          <a:p>
            <a:pPr algn="ctr"/>
            <a:r>
              <a:rPr lang="pt" dirty="0"/>
              <a:t>Exercício 2.3: Discussão sobre planejamento antecipado - 4</a:t>
            </a:r>
          </a:p>
        </p:txBody>
      </p:sp>
    </p:spTree>
    <p:extLst>
      <p:ext uri="{BB962C8B-B14F-4D97-AF65-F5344CB8AC3E}">
        <p14:creationId xmlns:p14="http://schemas.microsoft.com/office/powerpoint/2010/main" val="1968566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E5942-780D-E348-A0F1-D95701C6FFB6}"/>
              </a:ext>
            </a:extLst>
          </p:cNvPr>
          <p:cNvSpPr>
            <a:spLocks noGrp="1"/>
          </p:cNvSpPr>
          <p:nvPr>
            <p:ph type="sldNum" sz="quarter" idx="12"/>
          </p:nvPr>
        </p:nvSpPr>
        <p:spPr/>
        <p:txBody>
          <a:bodyPr/>
          <a:lstStyle/>
          <a:p>
            <a:fld id="{04260D4A-DEC1-45DD-8AB2-A3349BAAA59E}" type="slidenum">
              <a:rPr lang="en-US" smtClean="0"/>
              <a:pPr/>
              <a:t>79</a:t>
            </a:fld>
            <a:endParaRPr lang="en-US"/>
          </a:p>
        </p:txBody>
      </p:sp>
      <p:sp>
        <p:nvSpPr>
          <p:cNvPr id="3" name="Text Placeholder 2">
            <a:extLst>
              <a:ext uri="{FF2B5EF4-FFF2-40B4-BE49-F238E27FC236}">
                <a16:creationId xmlns:a16="http://schemas.microsoft.com/office/drawing/2014/main" id="{7DA78474-A4A7-BC4A-AD1A-7F0164DF7EAC}"/>
              </a:ext>
            </a:extLst>
          </p:cNvPr>
          <p:cNvSpPr>
            <a:spLocks noGrp="1"/>
          </p:cNvSpPr>
          <p:nvPr>
            <p:ph type="body" sz="quarter" idx="13"/>
          </p:nvPr>
        </p:nvSpPr>
        <p:spPr>
          <a:xfrm>
            <a:off x="507207" y="1473096"/>
            <a:ext cx="11174400" cy="360000"/>
          </a:xfrm>
        </p:spPr>
        <p:txBody>
          <a:bodyPr/>
          <a:lstStyle/>
          <a:p>
            <a:r>
              <a:rPr lang="pt" kern="0" spc="0" dirty="0"/>
              <a:t>Cenário – A história de </a:t>
            </a:r>
            <a:r>
              <a:rPr lang="pt-BR" kern="0" spc="0" dirty="0"/>
              <a:t>Hugo</a:t>
            </a:r>
            <a:r>
              <a:rPr lang="pt" kern="0" spc="0" dirty="0"/>
              <a:t> (b)</a:t>
            </a:r>
          </a:p>
        </p:txBody>
      </p:sp>
      <p:sp>
        <p:nvSpPr>
          <p:cNvPr id="4" name="Content Placeholder 3">
            <a:extLst>
              <a:ext uri="{FF2B5EF4-FFF2-40B4-BE49-F238E27FC236}">
                <a16:creationId xmlns:a16="http://schemas.microsoft.com/office/drawing/2014/main" id="{6EC2B431-346A-BC42-BE02-AAAFA3806E99}"/>
              </a:ext>
            </a:extLst>
          </p:cNvPr>
          <p:cNvSpPr>
            <a:spLocks noGrp="1"/>
          </p:cNvSpPr>
          <p:nvPr>
            <p:ph sz="quarter" idx="14"/>
          </p:nvPr>
        </p:nvSpPr>
        <p:spPr>
          <a:xfrm>
            <a:off x="507195" y="2164976"/>
            <a:ext cx="11174412" cy="3846212"/>
          </a:xfrm>
        </p:spPr>
        <p:txBody>
          <a:bodyPr/>
          <a:lstStyle/>
          <a:p>
            <a:pPr marL="0" indent="0" algn="ctr">
              <a:buNone/>
            </a:pPr>
            <a:endParaRPr lang="en-US" sz="2500" b="1" i="1" dirty="0"/>
          </a:p>
          <a:p>
            <a:pPr marL="0" indent="0" algn="ctr">
              <a:buNone/>
            </a:pPr>
            <a:endParaRPr lang="en-US" sz="2500" b="1" i="1" dirty="0"/>
          </a:p>
          <a:p>
            <a:pPr marL="0" indent="0" algn="ctr">
              <a:buNone/>
            </a:pPr>
            <a:r>
              <a:rPr lang="pt-BR" sz="2500" b="1" i="1" dirty="0"/>
              <a:t>Quais você acha que seriam os impactos do planejamento antecipado de Hugo?</a:t>
            </a:r>
            <a:endParaRPr lang="pt" sz="2500" b="1" i="1" dirty="0"/>
          </a:p>
        </p:txBody>
      </p:sp>
      <p:sp>
        <p:nvSpPr>
          <p:cNvPr id="5" name="Title 4">
            <a:extLst>
              <a:ext uri="{FF2B5EF4-FFF2-40B4-BE49-F238E27FC236}">
                <a16:creationId xmlns:a16="http://schemas.microsoft.com/office/drawing/2014/main" id="{6838B83D-9486-C94E-9939-F560DA824440}"/>
              </a:ext>
            </a:extLst>
          </p:cNvPr>
          <p:cNvSpPr>
            <a:spLocks noGrp="1"/>
          </p:cNvSpPr>
          <p:nvPr>
            <p:ph type="title"/>
          </p:nvPr>
        </p:nvSpPr>
        <p:spPr>
          <a:xfrm>
            <a:off x="507206" y="506412"/>
            <a:ext cx="11684794" cy="432000"/>
          </a:xfrm>
        </p:spPr>
        <p:txBody>
          <a:bodyPr/>
          <a:lstStyle/>
          <a:p>
            <a:pPr algn="ctr"/>
            <a:r>
              <a:rPr lang="pt" dirty="0"/>
              <a:t>Exercício 2.3: Discussão sobre planejamento antecipado - 5</a:t>
            </a:r>
          </a:p>
        </p:txBody>
      </p:sp>
    </p:spTree>
    <p:extLst>
      <p:ext uri="{BB962C8B-B14F-4D97-AF65-F5344CB8AC3E}">
        <p14:creationId xmlns:p14="http://schemas.microsoft.com/office/powerpoint/2010/main" val="5381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A6C4BC-5904-3E48-B3B6-0CB40F1EA8B7}"/>
              </a:ext>
            </a:extLst>
          </p:cNvPr>
          <p:cNvSpPr>
            <a:spLocks noGrp="1"/>
          </p:cNvSpPr>
          <p:nvPr>
            <p:ph type="sldNum" sz="quarter" idx="12"/>
          </p:nvPr>
        </p:nvSpPr>
        <p:spPr/>
        <p:txBody>
          <a:bodyPr/>
          <a:lstStyle/>
          <a:p>
            <a:fld id="{F169E07F-9A80-405D-B06A-876E4D356B83}" type="slidenum">
              <a:rPr lang="en-US" smtClean="0"/>
              <a:pPr/>
              <a:t>8</a:t>
            </a:fld>
            <a:endParaRPr lang="en-US"/>
          </a:p>
        </p:txBody>
      </p:sp>
      <p:sp>
        <p:nvSpPr>
          <p:cNvPr id="3" name="Title 2">
            <a:extLst>
              <a:ext uri="{FF2B5EF4-FFF2-40B4-BE49-F238E27FC236}">
                <a16:creationId xmlns:a16="http://schemas.microsoft.com/office/drawing/2014/main" id="{F1259373-C4F3-1D44-B2A4-95638D2FD343}"/>
              </a:ext>
            </a:extLst>
          </p:cNvPr>
          <p:cNvSpPr>
            <a:spLocks noGrp="1"/>
          </p:cNvSpPr>
          <p:nvPr>
            <p:ph type="title"/>
          </p:nvPr>
        </p:nvSpPr>
        <p:spPr>
          <a:xfrm>
            <a:off x="507206" y="2313946"/>
            <a:ext cx="10842112" cy="432000"/>
          </a:xfrm>
        </p:spPr>
        <p:txBody>
          <a:bodyPr/>
          <a:lstStyle/>
          <a:p>
            <a:pPr algn="ctr">
              <a:lnSpc>
                <a:spcPct val="100000"/>
              </a:lnSpc>
            </a:pPr>
            <a:r>
              <a:rPr lang="pt-BR" dirty="0"/>
              <a:t>Tema</a:t>
            </a:r>
            <a:r>
              <a:rPr lang="pt" dirty="0"/>
              <a:t> 1: </a:t>
            </a:r>
            <a:r>
              <a:rPr lang="pt-BR" dirty="0"/>
              <a:t>Entendendo o direito à capacidade legal  </a:t>
            </a:r>
            <a:endParaRPr lang="pt" dirty="0"/>
          </a:p>
        </p:txBody>
      </p:sp>
    </p:spTree>
    <p:extLst>
      <p:ext uri="{BB962C8B-B14F-4D97-AF65-F5344CB8AC3E}">
        <p14:creationId xmlns:p14="http://schemas.microsoft.com/office/powerpoint/2010/main" val="45224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8FC435-0762-A947-A96B-E72BFF4015D7}"/>
              </a:ext>
            </a:extLst>
          </p:cNvPr>
          <p:cNvSpPr>
            <a:spLocks noGrp="1"/>
          </p:cNvSpPr>
          <p:nvPr>
            <p:ph type="sldNum" sz="quarter" idx="12"/>
          </p:nvPr>
        </p:nvSpPr>
        <p:spPr/>
        <p:txBody>
          <a:bodyPr/>
          <a:lstStyle/>
          <a:p>
            <a:fld id="{04260D4A-DEC1-45DD-8AB2-A3349BAAA59E}" type="slidenum">
              <a:rPr lang="en-US" smtClean="0"/>
              <a:pPr/>
              <a:t>80</a:t>
            </a:fld>
            <a:endParaRPr lang="en-US"/>
          </a:p>
        </p:txBody>
      </p:sp>
      <p:sp>
        <p:nvSpPr>
          <p:cNvPr id="3" name="Text Placeholder 2">
            <a:extLst>
              <a:ext uri="{FF2B5EF4-FFF2-40B4-BE49-F238E27FC236}">
                <a16:creationId xmlns:a16="http://schemas.microsoft.com/office/drawing/2014/main" id="{8DC81DD4-F91D-0A43-BF7E-1B60732DBBD9}"/>
              </a:ext>
            </a:extLst>
          </p:cNvPr>
          <p:cNvSpPr>
            <a:spLocks noGrp="1"/>
          </p:cNvSpPr>
          <p:nvPr>
            <p:ph type="body" sz="quarter" idx="13"/>
          </p:nvPr>
        </p:nvSpPr>
        <p:spPr/>
        <p:txBody>
          <a:bodyPr/>
          <a:lstStyle/>
          <a:p>
            <a:r>
              <a:rPr lang="pt" kern="0" spc="0" dirty="0"/>
              <a:t>Cenário: A história de </a:t>
            </a:r>
            <a:r>
              <a:rPr lang="pt-BR" kern="0" spc="0" dirty="0"/>
              <a:t>Bianca</a:t>
            </a:r>
            <a:r>
              <a:rPr lang="pt" kern="0" spc="0" dirty="0"/>
              <a:t> (a)</a:t>
            </a:r>
          </a:p>
        </p:txBody>
      </p:sp>
      <p:sp>
        <p:nvSpPr>
          <p:cNvPr id="4" name="Content Placeholder 3">
            <a:extLst>
              <a:ext uri="{FF2B5EF4-FFF2-40B4-BE49-F238E27FC236}">
                <a16:creationId xmlns:a16="http://schemas.microsoft.com/office/drawing/2014/main" id="{6FB2FB87-1D6D-B241-B0E2-1C7EC5D031F3}"/>
              </a:ext>
            </a:extLst>
          </p:cNvPr>
          <p:cNvSpPr>
            <a:spLocks noGrp="1"/>
          </p:cNvSpPr>
          <p:nvPr>
            <p:ph sz="quarter" idx="14"/>
          </p:nvPr>
        </p:nvSpPr>
        <p:spPr>
          <a:xfrm>
            <a:off x="986118" y="1511188"/>
            <a:ext cx="10255624" cy="4500000"/>
          </a:xfrm>
        </p:spPr>
        <p:txBody>
          <a:bodyPr/>
          <a:lstStyle/>
          <a:p>
            <a:pPr marL="0" indent="0" algn="just">
              <a:buNone/>
            </a:pPr>
            <a:r>
              <a:rPr lang="pt-BR" sz="1900" dirty="0"/>
              <a:t>Bianca</a:t>
            </a:r>
            <a:r>
              <a:rPr lang="pt" sz="1900" dirty="0"/>
              <a:t> é uma mulher de 31 anos que mora em uma pequena vila com sua irmã mais velha, que lhe dá apoio contínuo. </a:t>
            </a:r>
            <a:r>
              <a:rPr lang="pt-BR" sz="1900" dirty="0"/>
              <a:t>Bianca</a:t>
            </a:r>
            <a:r>
              <a:rPr lang="pt" sz="1900" dirty="0"/>
              <a:t> recebeu o diagnóstico de autismo aos 10 anos. Há dois meses, </a:t>
            </a:r>
            <a:r>
              <a:rPr lang="pt-BR" sz="1900" dirty="0"/>
              <a:t>Bianca</a:t>
            </a:r>
            <a:r>
              <a:rPr lang="pt" sz="1900" dirty="0"/>
              <a:t> caiu e quebrou o tornozelo. Sua irmã procurou por </a:t>
            </a:r>
            <a:r>
              <a:rPr lang="pt-BR" sz="1900" dirty="0"/>
              <a:t>Bianca</a:t>
            </a:r>
            <a:r>
              <a:rPr lang="pt" sz="1900" dirty="0"/>
              <a:t> ao voltar para casa do mercado. Um vizinho a informou que </a:t>
            </a:r>
            <a:r>
              <a:rPr lang="pt-BR" sz="1900" dirty="0"/>
              <a:t>Bianca</a:t>
            </a:r>
            <a:r>
              <a:rPr lang="pt" sz="1900" dirty="0"/>
              <a:t> havia sido levada ao hospital para tratamento algumas horas antes .</a:t>
            </a:r>
          </a:p>
          <a:p>
            <a:pPr marL="0" indent="0" algn="just">
              <a:buNone/>
            </a:pPr>
            <a:r>
              <a:rPr lang="pt-BR" sz="1900" dirty="0"/>
              <a:t>Bianca</a:t>
            </a:r>
            <a:r>
              <a:rPr lang="pt" sz="1900" dirty="0"/>
              <a:t> tem dificuldade para se comunicar verbalmente. A equipe do hospital não conhecia </a:t>
            </a:r>
            <a:r>
              <a:rPr lang="pt-BR" sz="1900" dirty="0"/>
              <a:t>Bianca</a:t>
            </a:r>
            <a:r>
              <a:rPr lang="pt" sz="1900" dirty="0"/>
              <a:t> nem sabia como se comunicar melhor com ela. Quando </a:t>
            </a:r>
            <a:r>
              <a:rPr lang="pt-BR" sz="1900" dirty="0"/>
              <a:t>Bianca</a:t>
            </a:r>
            <a:r>
              <a:rPr lang="pt" sz="1900" dirty="0"/>
              <a:t> ficou angustiada e confusa, a equipe a isolou, amarrou-a a uma cama e lhe deu sedativos para acalmá-la. Ela estava sozinha e não tinha a irmã para ajudar na comunicação. Esta foi uma experiência muito estressante e assustadora para </a:t>
            </a:r>
            <a:r>
              <a:rPr lang="pt-BR" sz="1900" dirty="0"/>
              <a:t>Bianca</a:t>
            </a:r>
            <a:r>
              <a:rPr lang="pt" sz="1900" dirty="0"/>
              <a:t> .</a:t>
            </a:r>
          </a:p>
          <a:p>
            <a:pPr marL="0" indent="0" algn="just">
              <a:buNone/>
            </a:pPr>
            <a:r>
              <a:rPr lang="pt-BR" sz="1900" dirty="0"/>
              <a:t>Bianca</a:t>
            </a:r>
            <a:r>
              <a:rPr lang="pt" sz="1900" dirty="0"/>
              <a:t> e sua irmã conversaram sobre como planejar com antecedência caso uma situação semelhante surja um dia no futuro. Tanto </a:t>
            </a:r>
            <a:r>
              <a:rPr lang="pt-BR" sz="1900" dirty="0"/>
              <a:t>Bianca</a:t>
            </a:r>
            <a:r>
              <a:rPr lang="pt" sz="1900" dirty="0"/>
              <a:t> quanto sua irmã querem garantir que o que aconteceu há dois meses não se repita. Juntas, elas registraram as preferências e desejos de </a:t>
            </a:r>
            <a:r>
              <a:rPr lang="pt-BR" sz="1900" dirty="0"/>
              <a:t>Bianca</a:t>
            </a:r>
            <a:r>
              <a:rPr lang="pt" sz="1900" dirty="0"/>
              <a:t> caso ela precise de apoio para tomar decisões por si mesma ou durante um período em que sua irmã não esteja disponível. </a:t>
            </a:r>
            <a:r>
              <a:rPr lang="pt-BR" sz="1900" dirty="0"/>
              <a:t>Bianca</a:t>
            </a:r>
            <a:r>
              <a:rPr lang="pt" sz="1900" dirty="0"/>
              <a:t> afirma especificamente que não quer ficar presa a uma cama novamente nem receber sedativos. Ela pede que sua irmã seja seu principal contato em caso de emergência.</a:t>
            </a:r>
          </a:p>
          <a:p>
            <a:endParaRPr lang="en-US" sz="1900" dirty="0"/>
          </a:p>
        </p:txBody>
      </p:sp>
      <p:sp>
        <p:nvSpPr>
          <p:cNvPr id="5" name="Title 4">
            <a:extLst>
              <a:ext uri="{FF2B5EF4-FFF2-40B4-BE49-F238E27FC236}">
                <a16:creationId xmlns:a16="http://schemas.microsoft.com/office/drawing/2014/main" id="{DC1B01A0-2380-2045-ABDC-F1E61087F13F}"/>
              </a:ext>
            </a:extLst>
          </p:cNvPr>
          <p:cNvSpPr>
            <a:spLocks noGrp="1"/>
          </p:cNvSpPr>
          <p:nvPr>
            <p:ph type="title"/>
          </p:nvPr>
        </p:nvSpPr>
        <p:spPr>
          <a:xfrm>
            <a:off x="507206" y="506412"/>
            <a:ext cx="12172474" cy="432000"/>
          </a:xfrm>
        </p:spPr>
        <p:txBody>
          <a:bodyPr/>
          <a:lstStyle/>
          <a:p>
            <a:r>
              <a:rPr lang="pt" dirty="0"/>
              <a:t>Exercício 2.3: Discussão sobre planejamento antecipado - 6</a:t>
            </a:r>
          </a:p>
        </p:txBody>
      </p:sp>
    </p:spTree>
    <p:extLst>
      <p:ext uri="{BB962C8B-B14F-4D97-AF65-F5344CB8AC3E}">
        <p14:creationId xmlns:p14="http://schemas.microsoft.com/office/powerpoint/2010/main" val="11289762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F8FF6E-C6BD-BF4E-AD1C-351000CA0D49}"/>
              </a:ext>
            </a:extLst>
          </p:cNvPr>
          <p:cNvSpPr>
            <a:spLocks noGrp="1"/>
          </p:cNvSpPr>
          <p:nvPr>
            <p:ph type="sldNum" sz="quarter" idx="12"/>
          </p:nvPr>
        </p:nvSpPr>
        <p:spPr/>
        <p:txBody>
          <a:bodyPr/>
          <a:lstStyle/>
          <a:p>
            <a:fld id="{04260D4A-DEC1-45DD-8AB2-A3349BAAA59E}" type="slidenum">
              <a:rPr lang="en-US" smtClean="0"/>
              <a:pPr/>
              <a:t>81</a:t>
            </a:fld>
            <a:endParaRPr lang="en-US"/>
          </a:p>
        </p:txBody>
      </p:sp>
      <p:sp>
        <p:nvSpPr>
          <p:cNvPr id="3" name="Text Placeholder 2">
            <a:extLst>
              <a:ext uri="{FF2B5EF4-FFF2-40B4-BE49-F238E27FC236}">
                <a16:creationId xmlns:a16="http://schemas.microsoft.com/office/drawing/2014/main" id="{EE4D521C-70C6-2346-9FB0-D04F231665FB}"/>
              </a:ext>
            </a:extLst>
          </p:cNvPr>
          <p:cNvSpPr>
            <a:spLocks noGrp="1"/>
          </p:cNvSpPr>
          <p:nvPr>
            <p:ph type="body" sz="quarter" idx="13"/>
          </p:nvPr>
        </p:nvSpPr>
        <p:spPr>
          <a:xfrm>
            <a:off x="564283" y="1511188"/>
            <a:ext cx="11174400" cy="360000"/>
          </a:xfrm>
        </p:spPr>
        <p:txBody>
          <a:bodyPr/>
          <a:lstStyle/>
          <a:p>
            <a:r>
              <a:rPr lang="pt" kern="0" spc="0" dirty="0"/>
              <a:t>Cenário – A história de </a:t>
            </a:r>
            <a:r>
              <a:rPr lang="pt-BR" kern="0" spc="0" dirty="0"/>
              <a:t>Bianca</a:t>
            </a:r>
            <a:r>
              <a:rPr lang="pt" kern="0" spc="0" dirty="0"/>
              <a:t> (b)</a:t>
            </a:r>
          </a:p>
        </p:txBody>
      </p:sp>
      <p:sp>
        <p:nvSpPr>
          <p:cNvPr id="4" name="Content Placeholder 3">
            <a:extLst>
              <a:ext uri="{FF2B5EF4-FFF2-40B4-BE49-F238E27FC236}">
                <a16:creationId xmlns:a16="http://schemas.microsoft.com/office/drawing/2014/main" id="{3C94A02C-EDF0-8E44-84E3-930607C283E1}"/>
              </a:ext>
            </a:extLst>
          </p:cNvPr>
          <p:cNvSpPr>
            <a:spLocks noGrp="1"/>
          </p:cNvSpPr>
          <p:nvPr>
            <p:ph sz="quarter" idx="14"/>
          </p:nvPr>
        </p:nvSpPr>
        <p:spPr>
          <a:xfrm>
            <a:off x="564271" y="2035623"/>
            <a:ext cx="11174412" cy="1729553"/>
          </a:xfrm>
        </p:spPr>
        <p:txBody>
          <a:bodyPr/>
          <a:lstStyle/>
          <a:p>
            <a:pPr marL="0" indent="0" algn="ctr">
              <a:buNone/>
            </a:pPr>
            <a:endParaRPr lang="en-US" b="1" i="1" dirty="0"/>
          </a:p>
          <a:p>
            <a:pPr marL="0" indent="0" algn="ctr">
              <a:buNone/>
            </a:pPr>
            <a:endParaRPr lang="en-US" b="1" i="1" dirty="0"/>
          </a:p>
          <a:p>
            <a:pPr marL="0" indent="0" algn="ctr">
              <a:buNone/>
            </a:pPr>
            <a:r>
              <a:rPr lang="pt-BR" sz="2500" b="1" i="1" dirty="0"/>
              <a:t>Quais você acha que seriam os impactos do planejamento antecipado de Bianca?</a:t>
            </a:r>
            <a:endParaRPr lang="pt" sz="2500" b="1" i="1" dirty="0"/>
          </a:p>
        </p:txBody>
      </p:sp>
      <p:sp>
        <p:nvSpPr>
          <p:cNvPr id="5" name="Title 4">
            <a:extLst>
              <a:ext uri="{FF2B5EF4-FFF2-40B4-BE49-F238E27FC236}">
                <a16:creationId xmlns:a16="http://schemas.microsoft.com/office/drawing/2014/main" id="{B7C60EBD-B1FE-0441-99CD-596B31732912}"/>
              </a:ext>
            </a:extLst>
          </p:cNvPr>
          <p:cNvSpPr>
            <a:spLocks noGrp="1"/>
          </p:cNvSpPr>
          <p:nvPr>
            <p:ph type="title"/>
          </p:nvPr>
        </p:nvSpPr>
        <p:spPr>
          <a:xfrm>
            <a:off x="507206" y="506412"/>
            <a:ext cx="11288554" cy="432000"/>
          </a:xfrm>
        </p:spPr>
        <p:txBody>
          <a:bodyPr/>
          <a:lstStyle/>
          <a:p>
            <a:pPr algn="ctr"/>
            <a:r>
              <a:rPr lang="pt" dirty="0"/>
              <a:t>Exercício 2.3: Discussão sobre planejamento antecipado -7</a:t>
            </a:r>
          </a:p>
        </p:txBody>
      </p:sp>
    </p:spTree>
    <p:extLst>
      <p:ext uri="{BB962C8B-B14F-4D97-AF65-F5344CB8AC3E}">
        <p14:creationId xmlns:p14="http://schemas.microsoft.com/office/powerpoint/2010/main" val="10763810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FED2A7-22AB-A745-96F6-EDC8C28FA3AE}"/>
              </a:ext>
            </a:extLst>
          </p:cNvPr>
          <p:cNvSpPr>
            <a:spLocks noGrp="1"/>
          </p:cNvSpPr>
          <p:nvPr>
            <p:ph type="sldNum" sz="quarter" idx="12"/>
          </p:nvPr>
        </p:nvSpPr>
        <p:spPr/>
        <p:txBody>
          <a:bodyPr/>
          <a:lstStyle/>
          <a:p>
            <a:fld id="{F169E07F-9A80-405D-B06A-876E4D356B83}" type="slidenum">
              <a:rPr lang="en-US" smtClean="0"/>
              <a:pPr/>
              <a:t>82</a:t>
            </a:fld>
            <a:endParaRPr lang="en-US"/>
          </a:p>
        </p:txBody>
      </p:sp>
      <p:sp>
        <p:nvSpPr>
          <p:cNvPr id="3" name="Title 2">
            <a:extLst>
              <a:ext uri="{FF2B5EF4-FFF2-40B4-BE49-F238E27FC236}">
                <a16:creationId xmlns:a16="http://schemas.microsoft.com/office/drawing/2014/main" id="{4EBA6F8F-DDE7-D34A-9044-CA66771E3720}"/>
              </a:ext>
            </a:extLst>
          </p:cNvPr>
          <p:cNvSpPr>
            <a:spLocks noGrp="1"/>
          </p:cNvSpPr>
          <p:nvPr>
            <p:ph type="title"/>
          </p:nvPr>
        </p:nvSpPr>
        <p:spPr>
          <a:xfrm>
            <a:off x="507206" y="2313946"/>
            <a:ext cx="11176000" cy="432000"/>
          </a:xfrm>
        </p:spPr>
        <p:txBody>
          <a:bodyPr/>
          <a:lstStyle/>
          <a:p>
            <a:pPr algn="ctr">
              <a:lnSpc>
                <a:spcPct val="100000"/>
              </a:lnSpc>
            </a:pPr>
            <a:r>
              <a:rPr lang="pt-BR" dirty="0"/>
              <a:t>Tema</a:t>
            </a:r>
            <a:r>
              <a:rPr lang="pt" dirty="0"/>
              <a:t> 3: Consentimento informado e planos de tratamento e recuperação conduzidos pela pessoa</a:t>
            </a:r>
          </a:p>
        </p:txBody>
      </p:sp>
    </p:spTree>
    <p:extLst>
      <p:ext uri="{BB962C8B-B14F-4D97-AF65-F5344CB8AC3E}">
        <p14:creationId xmlns:p14="http://schemas.microsoft.com/office/powerpoint/2010/main" val="972787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811CD-E8FA-CC46-B134-AD57F3653529}"/>
              </a:ext>
            </a:extLst>
          </p:cNvPr>
          <p:cNvSpPr>
            <a:spLocks noGrp="1"/>
          </p:cNvSpPr>
          <p:nvPr>
            <p:ph type="sldNum" sz="quarter" idx="12"/>
          </p:nvPr>
        </p:nvSpPr>
        <p:spPr/>
        <p:txBody>
          <a:bodyPr/>
          <a:lstStyle/>
          <a:p>
            <a:fld id="{04260D4A-DEC1-45DD-8AB2-A3349BAAA59E}" type="slidenum">
              <a:rPr lang="en-US" smtClean="0"/>
              <a:pPr/>
              <a:t>83</a:t>
            </a:fld>
            <a:endParaRPr lang="en-US"/>
          </a:p>
        </p:txBody>
      </p:sp>
      <p:sp>
        <p:nvSpPr>
          <p:cNvPr id="4" name="Content Placeholder 3">
            <a:extLst>
              <a:ext uri="{FF2B5EF4-FFF2-40B4-BE49-F238E27FC236}">
                <a16:creationId xmlns:a16="http://schemas.microsoft.com/office/drawing/2014/main" id="{6C6E2F95-DC87-B04B-94FC-B24D19F9EB65}"/>
              </a:ext>
            </a:extLst>
          </p:cNvPr>
          <p:cNvSpPr>
            <a:spLocks noGrp="1"/>
          </p:cNvSpPr>
          <p:nvPr>
            <p:ph sz="quarter" idx="14"/>
          </p:nvPr>
        </p:nvSpPr>
        <p:spPr>
          <a:xfrm>
            <a:off x="507195" y="1511188"/>
            <a:ext cx="11174412" cy="1151330"/>
          </a:xfrm>
        </p:spPr>
        <p:txBody>
          <a:bodyPr/>
          <a:lstStyle/>
          <a:p>
            <a:endParaRPr lang="en-US" sz="2000" dirty="0"/>
          </a:p>
          <a:p>
            <a:pPr algn="just"/>
            <a:r>
              <a:rPr lang="pt" dirty="0"/>
              <a:t>Obter </a:t>
            </a:r>
            <a:r>
              <a:rPr lang="pt" b="1" u="sng" dirty="0"/>
              <a:t>consentimento informado </a:t>
            </a:r>
            <a:r>
              <a:rPr lang="pt" dirty="0"/>
              <a:t>para o tratamento é essencial para respeitar o direito à </a:t>
            </a:r>
            <a:r>
              <a:rPr lang="pt-BR" dirty="0"/>
              <a:t>capacidade legal</a:t>
            </a:r>
            <a:r>
              <a:rPr lang="pt" dirty="0"/>
              <a:t>.</a:t>
            </a:r>
          </a:p>
          <a:p>
            <a:pPr marL="0" indent="0">
              <a:buNone/>
            </a:pPr>
            <a:endParaRPr lang="en-US" dirty="0"/>
          </a:p>
        </p:txBody>
      </p:sp>
      <p:sp>
        <p:nvSpPr>
          <p:cNvPr id="5" name="Title 4">
            <a:extLst>
              <a:ext uri="{FF2B5EF4-FFF2-40B4-BE49-F238E27FC236}">
                <a16:creationId xmlns:a16="http://schemas.microsoft.com/office/drawing/2014/main" id="{11E56998-D5E4-354E-AB0E-2294B6C65B73}"/>
              </a:ext>
            </a:extLst>
          </p:cNvPr>
          <p:cNvSpPr>
            <a:spLocks noGrp="1"/>
          </p:cNvSpPr>
          <p:nvPr>
            <p:ph type="title"/>
          </p:nvPr>
        </p:nvSpPr>
        <p:spPr>
          <a:xfrm>
            <a:off x="507206" y="506412"/>
            <a:ext cx="11043818" cy="432000"/>
          </a:xfrm>
        </p:spPr>
        <p:txBody>
          <a:bodyPr/>
          <a:lstStyle/>
          <a:p>
            <a:pPr algn="ctr"/>
            <a:r>
              <a:rPr lang="pt" dirty="0"/>
              <a:t>Apresentação: Consentimento informado – 1</a:t>
            </a:r>
          </a:p>
        </p:txBody>
      </p:sp>
    </p:spTree>
    <p:extLst>
      <p:ext uri="{BB962C8B-B14F-4D97-AF65-F5344CB8AC3E}">
        <p14:creationId xmlns:p14="http://schemas.microsoft.com/office/powerpoint/2010/main" val="176138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04F7E0-CC70-3740-9EE9-FF763B70308D}"/>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4" name="Content Placeholder 3">
            <a:extLst>
              <a:ext uri="{FF2B5EF4-FFF2-40B4-BE49-F238E27FC236}">
                <a16:creationId xmlns:a16="http://schemas.microsoft.com/office/drawing/2014/main" id="{0F849A20-5FF7-4746-94AE-97DB34289CA1}"/>
              </a:ext>
            </a:extLst>
          </p:cNvPr>
          <p:cNvSpPr>
            <a:spLocks noGrp="1"/>
          </p:cNvSpPr>
          <p:nvPr>
            <p:ph sz="quarter" idx="14"/>
          </p:nvPr>
        </p:nvSpPr>
        <p:spPr>
          <a:xfrm>
            <a:off x="833719" y="1243561"/>
            <a:ext cx="10847888" cy="4500000"/>
          </a:xfrm>
        </p:spPr>
        <p:txBody>
          <a:bodyPr/>
          <a:lstStyle/>
          <a:p>
            <a:pPr marL="0" indent="0">
              <a:spcBef>
                <a:spcPts val="600"/>
              </a:spcBef>
              <a:spcAft>
                <a:spcPts val="0"/>
              </a:spcAft>
              <a:buNone/>
            </a:pPr>
            <a:r>
              <a:rPr lang="pt" sz="2000" b="1" dirty="0"/>
              <a:t>Consentimento informado significa que:</a:t>
            </a:r>
          </a:p>
          <a:p>
            <a:pPr algn="just">
              <a:spcBef>
                <a:spcPts val="600"/>
              </a:spcBef>
              <a:spcAft>
                <a:spcPts val="0"/>
              </a:spcAft>
            </a:pPr>
            <a:r>
              <a:rPr lang="pt" sz="2000" dirty="0"/>
              <a:t>A pessoa recebe informações suficientes sobre o tratamento proposto para tomar uma decisão informada, incluindo:</a:t>
            </a:r>
          </a:p>
          <a:p>
            <a:pPr lvl="2" algn="just">
              <a:spcBef>
                <a:spcPts val="600"/>
              </a:spcBef>
              <a:spcAft>
                <a:spcPts val="0"/>
              </a:spcAft>
            </a:pPr>
            <a:r>
              <a:rPr lang="pt" dirty="0"/>
              <a:t>possíveis benefícios e efeitos/riscos negativos do tratamento proposto;</a:t>
            </a:r>
          </a:p>
          <a:p>
            <a:pPr lvl="2" algn="just">
              <a:spcBef>
                <a:spcPts val="600"/>
              </a:spcBef>
              <a:spcAft>
                <a:spcPts val="0"/>
              </a:spcAft>
            </a:pPr>
            <a:r>
              <a:rPr lang="pt" dirty="0"/>
              <a:t>possíveis alternativas ao tratamento proposto;</a:t>
            </a:r>
          </a:p>
          <a:p>
            <a:pPr lvl="2" algn="just">
              <a:spcBef>
                <a:spcPts val="600"/>
              </a:spcBef>
              <a:spcAft>
                <a:spcPts val="0"/>
              </a:spcAft>
            </a:pPr>
            <a:r>
              <a:rPr lang="pt" dirty="0"/>
              <a:t>possíveis benefícios e riscos de não aceitar o tratamento proposto e/ou de escolher uma das alternativas.</a:t>
            </a:r>
          </a:p>
          <a:p>
            <a:pPr lvl="2" algn="just">
              <a:spcBef>
                <a:spcPts val="600"/>
              </a:spcBef>
              <a:spcAft>
                <a:spcPts val="0"/>
              </a:spcAft>
            </a:pPr>
            <a:r>
              <a:rPr lang="pt" dirty="0"/>
              <a:t>a informação é dada de uma forma que a pessoa possa entender e é adaptada às suas necessidades.</a:t>
            </a:r>
          </a:p>
          <a:p>
            <a:pPr lvl="2" algn="just">
              <a:spcBef>
                <a:spcPts val="600"/>
              </a:spcBef>
              <a:spcAft>
                <a:spcPts val="0"/>
              </a:spcAft>
            </a:pPr>
            <a:r>
              <a:rPr lang="pt" dirty="0"/>
              <a:t>A informação é dada de uma forma que seja culturalmente aceitável para a pessoa.</a:t>
            </a:r>
          </a:p>
          <a:p>
            <a:pPr algn="just">
              <a:spcBef>
                <a:spcPts val="600"/>
              </a:spcBef>
              <a:spcAft>
                <a:spcPts val="0"/>
              </a:spcAft>
            </a:pPr>
            <a:r>
              <a:rPr lang="pt" sz="2000" dirty="0"/>
              <a:t>O consentimento para o tratamento é dado voluntariamente:</a:t>
            </a:r>
          </a:p>
          <a:p>
            <a:pPr lvl="2" algn="just">
              <a:spcBef>
                <a:spcPts val="600"/>
              </a:spcBef>
              <a:spcAft>
                <a:spcPts val="0"/>
              </a:spcAft>
            </a:pPr>
            <a:r>
              <a:rPr lang="pt" dirty="0"/>
              <a:t>sem ameaça ou coerção</a:t>
            </a:r>
          </a:p>
          <a:p>
            <a:pPr lvl="2" algn="just">
              <a:spcBef>
                <a:spcPts val="600"/>
              </a:spcBef>
              <a:spcAft>
                <a:spcPts val="0"/>
              </a:spcAft>
            </a:pPr>
            <a:r>
              <a:rPr lang="pt" dirty="0"/>
              <a:t>Sem influência indevida</a:t>
            </a:r>
          </a:p>
          <a:p>
            <a:pPr lvl="2" algn="just">
              <a:spcBef>
                <a:spcPts val="600"/>
              </a:spcBef>
              <a:spcAft>
                <a:spcPts val="0"/>
              </a:spcAft>
            </a:pPr>
            <a:r>
              <a:rPr lang="pt" dirty="0"/>
              <a:t>Sem engano, fraude, manipulação ou falsa garantia</a:t>
            </a:r>
          </a:p>
          <a:p>
            <a:endParaRPr lang="en-US" dirty="0"/>
          </a:p>
        </p:txBody>
      </p:sp>
      <p:sp>
        <p:nvSpPr>
          <p:cNvPr id="5" name="Title 4">
            <a:extLst>
              <a:ext uri="{FF2B5EF4-FFF2-40B4-BE49-F238E27FC236}">
                <a16:creationId xmlns:a16="http://schemas.microsoft.com/office/drawing/2014/main" id="{7F4D1F25-D6CF-5A44-B720-26057A287181}"/>
              </a:ext>
            </a:extLst>
          </p:cNvPr>
          <p:cNvSpPr>
            <a:spLocks noGrp="1"/>
          </p:cNvSpPr>
          <p:nvPr>
            <p:ph type="title"/>
          </p:nvPr>
        </p:nvSpPr>
        <p:spPr>
          <a:xfrm>
            <a:off x="507206" y="506412"/>
            <a:ext cx="11174400" cy="432000"/>
          </a:xfrm>
        </p:spPr>
        <p:txBody>
          <a:bodyPr/>
          <a:lstStyle/>
          <a:p>
            <a:pPr algn="ctr"/>
            <a:r>
              <a:rPr lang="pt" dirty="0"/>
              <a:t>Apresentação: Consentimento informado - 2</a:t>
            </a:r>
          </a:p>
        </p:txBody>
      </p:sp>
    </p:spTree>
    <p:extLst>
      <p:ext uri="{BB962C8B-B14F-4D97-AF65-F5344CB8AC3E}">
        <p14:creationId xmlns:p14="http://schemas.microsoft.com/office/powerpoint/2010/main" val="3247581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9D3759-7CAB-7143-BED5-C5E950EBB397}"/>
              </a:ext>
            </a:extLst>
          </p:cNvPr>
          <p:cNvSpPr>
            <a:spLocks noGrp="1"/>
          </p:cNvSpPr>
          <p:nvPr>
            <p:ph type="sldNum" sz="quarter" idx="12"/>
          </p:nvPr>
        </p:nvSpPr>
        <p:spPr/>
        <p:txBody>
          <a:bodyPr/>
          <a:lstStyle/>
          <a:p>
            <a:fld id="{04260D4A-DEC1-45DD-8AB2-A3349BAAA59E}" type="slidenum">
              <a:rPr lang="en-US" smtClean="0"/>
              <a:pPr/>
              <a:t>85</a:t>
            </a:fld>
            <a:endParaRPr lang="en-US"/>
          </a:p>
        </p:txBody>
      </p:sp>
      <p:sp>
        <p:nvSpPr>
          <p:cNvPr id="4" name="Content Placeholder 3">
            <a:extLst>
              <a:ext uri="{FF2B5EF4-FFF2-40B4-BE49-F238E27FC236}">
                <a16:creationId xmlns:a16="http://schemas.microsoft.com/office/drawing/2014/main" id="{FDCBBA0A-2121-8C41-9902-4CE6EFEEF5D0}"/>
              </a:ext>
            </a:extLst>
          </p:cNvPr>
          <p:cNvSpPr>
            <a:spLocks noGrp="1"/>
          </p:cNvSpPr>
          <p:nvPr>
            <p:ph sz="quarter" idx="14"/>
          </p:nvPr>
        </p:nvSpPr>
        <p:spPr>
          <a:xfrm>
            <a:off x="507195" y="1511188"/>
            <a:ext cx="11174412" cy="1917812"/>
          </a:xfrm>
        </p:spPr>
        <p:txBody>
          <a:bodyPr/>
          <a:lstStyle/>
          <a:p>
            <a:pPr algn="just">
              <a:spcBef>
                <a:spcPts val="600"/>
              </a:spcBef>
              <a:spcAft>
                <a:spcPts val="0"/>
              </a:spcAft>
            </a:pPr>
            <a:r>
              <a:rPr lang="pt" sz="2000" dirty="0"/>
              <a:t>É importante estar ciente do risco de influência indevida. Às vezes, há uma linha tênue entre apoiar as pessoas na tomada de decisões e influenciá-las indevidamente.</a:t>
            </a:r>
          </a:p>
          <a:p>
            <a:pPr algn="just">
              <a:spcBef>
                <a:spcPts val="600"/>
              </a:spcBef>
              <a:spcAft>
                <a:spcPts val="0"/>
              </a:spcAft>
            </a:pPr>
            <a:r>
              <a:rPr lang="pt" sz="2000" dirty="0"/>
              <a:t>O suporte deve, idealmente, vir de fora do serviço.</a:t>
            </a:r>
          </a:p>
          <a:p>
            <a:pPr algn="just">
              <a:spcBef>
                <a:spcPts val="600"/>
              </a:spcBef>
              <a:spcAft>
                <a:spcPts val="0"/>
              </a:spcAft>
            </a:pPr>
            <a:r>
              <a:rPr lang="pt" sz="2000" dirty="0"/>
              <a:t>O direito ao consentimento informado também inclui o direito de recusar tratamento.</a:t>
            </a:r>
          </a:p>
          <a:p>
            <a:endParaRPr lang="en-US" dirty="0"/>
          </a:p>
        </p:txBody>
      </p:sp>
      <p:sp>
        <p:nvSpPr>
          <p:cNvPr id="5" name="Title 4">
            <a:extLst>
              <a:ext uri="{FF2B5EF4-FFF2-40B4-BE49-F238E27FC236}">
                <a16:creationId xmlns:a16="http://schemas.microsoft.com/office/drawing/2014/main" id="{F49D4123-BB6B-534D-B38D-E0DD6DC35B39}"/>
              </a:ext>
            </a:extLst>
          </p:cNvPr>
          <p:cNvSpPr>
            <a:spLocks noGrp="1"/>
          </p:cNvSpPr>
          <p:nvPr>
            <p:ph type="title"/>
          </p:nvPr>
        </p:nvSpPr>
        <p:spPr>
          <a:xfrm>
            <a:off x="507205" y="506412"/>
            <a:ext cx="11174401" cy="432000"/>
          </a:xfrm>
        </p:spPr>
        <p:txBody>
          <a:bodyPr/>
          <a:lstStyle/>
          <a:p>
            <a:pPr algn="ctr"/>
            <a:r>
              <a:rPr lang="pt" dirty="0"/>
              <a:t>Apresentação: Consentimento informado - 3</a:t>
            </a:r>
          </a:p>
        </p:txBody>
      </p:sp>
    </p:spTree>
    <p:extLst>
      <p:ext uri="{BB962C8B-B14F-4D97-AF65-F5344CB8AC3E}">
        <p14:creationId xmlns:p14="http://schemas.microsoft.com/office/powerpoint/2010/main" val="3884524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1FF1EA-26D1-4745-B0C1-78A79864E9EA}"/>
              </a:ext>
            </a:extLst>
          </p:cNvPr>
          <p:cNvSpPr>
            <a:spLocks noGrp="1"/>
          </p:cNvSpPr>
          <p:nvPr>
            <p:ph type="sldNum" sz="quarter" idx="12"/>
          </p:nvPr>
        </p:nvSpPr>
        <p:spPr/>
        <p:txBody>
          <a:bodyPr/>
          <a:lstStyle/>
          <a:p>
            <a:fld id="{04260D4A-DEC1-45DD-8AB2-A3349BAAA59E}" type="slidenum">
              <a:rPr lang="en-US" smtClean="0"/>
              <a:pPr/>
              <a:t>86</a:t>
            </a:fld>
            <a:endParaRPr lang="en-US"/>
          </a:p>
        </p:txBody>
      </p:sp>
      <p:sp>
        <p:nvSpPr>
          <p:cNvPr id="4" name="Content Placeholder 3">
            <a:extLst>
              <a:ext uri="{FF2B5EF4-FFF2-40B4-BE49-F238E27FC236}">
                <a16:creationId xmlns:a16="http://schemas.microsoft.com/office/drawing/2014/main" id="{02DB97E1-EA81-2146-840D-AC9B77E25F33}"/>
              </a:ext>
            </a:extLst>
          </p:cNvPr>
          <p:cNvSpPr>
            <a:spLocks noGrp="1"/>
          </p:cNvSpPr>
          <p:nvPr>
            <p:ph sz="quarter" idx="14"/>
          </p:nvPr>
        </p:nvSpPr>
        <p:spPr>
          <a:xfrm>
            <a:off x="507205" y="2375117"/>
            <a:ext cx="11174412" cy="1564871"/>
          </a:xfrm>
        </p:spPr>
        <p:txBody>
          <a:bodyPr/>
          <a:lstStyle/>
          <a:p>
            <a:pPr marL="171707" lvl="0" indent="-171707" algn="just" defTabSz="457200">
              <a:lnSpc>
                <a:spcPct val="115000"/>
              </a:lnSpc>
              <a:spcAft>
                <a:spcPts val="0"/>
              </a:spcAft>
              <a:buClrTx/>
              <a:defRPr/>
            </a:pPr>
            <a:r>
              <a:rPr lang="pt-BR" sz="2000" dirty="0">
                <a:latin typeface="Calibri" panose="020F0502020204030204" pitchFamily="34" charset="0"/>
              </a:rPr>
              <a:t>Um número cada vez maior de serviços em vários países do mundo está adotando o que se conhece como abordagem de recuperação para a saúde mental.</a:t>
            </a:r>
            <a:endParaRPr lang="pt" sz="2000" dirty="0">
              <a:latin typeface="Calibri" panose="020F0502020204030204" pitchFamily="34" charset="0"/>
              <a:ea typeface="SimSun" panose="02010600030101010101" pitchFamily="2" charset="-122"/>
              <a:cs typeface="Arial" panose="020B0604020202020204" pitchFamily="34" charset="0"/>
            </a:endParaRPr>
          </a:p>
          <a:p>
            <a:pPr marL="171707" lvl="0" indent="-171707" algn="just" defTabSz="457200">
              <a:lnSpc>
                <a:spcPct val="115000"/>
              </a:lnSpc>
              <a:spcAft>
                <a:spcPts val="0"/>
              </a:spcAft>
              <a:buClrTx/>
              <a:defRPr/>
            </a:pPr>
            <a:r>
              <a:rPr lang="pt-BR" sz="2000" dirty="0">
                <a:latin typeface="Calibri" panose="020F0502020204030204" pitchFamily="34" charset="0"/>
              </a:rPr>
              <a:t>Um plano de recuperação promove os princípios de capacidade legal e consentimento informado, entre outros, em consonância com a Convenção sobre os Direitos das Pessoas com Deficiência (CDPD). </a:t>
            </a:r>
            <a:endParaRPr lang="en-CH" sz="2000" dirty="0">
              <a:latin typeface="Calibri" panose="020F0502020204030204" pitchFamily="34" charset="0"/>
              <a:ea typeface="SimSun" panose="02010600030101010101" pitchFamily="2" charset="-122"/>
              <a:cs typeface="Arial" panose="020B0604020202020204" pitchFamily="34" charset="0"/>
            </a:endParaRPr>
          </a:p>
        </p:txBody>
      </p:sp>
      <p:sp>
        <p:nvSpPr>
          <p:cNvPr id="5"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412652" cy="440202"/>
          </a:xfrm>
        </p:spPr>
        <p:txBody>
          <a:bodyPr/>
          <a:lstStyle/>
          <a:p>
            <a:pPr algn="ctr"/>
            <a:r>
              <a:rPr lang="pt" dirty="0"/>
              <a:t>Apresentação: </a:t>
            </a:r>
            <a:r>
              <a:rPr lang="pt-BR" dirty="0"/>
              <a:t>Planos de tratamento e recuperação conduzidos pela própria pessoa</a:t>
            </a:r>
            <a:r>
              <a:rPr lang="pt" dirty="0"/>
              <a:t> - 1</a:t>
            </a:r>
          </a:p>
        </p:txBody>
      </p:sp>
    </p:spTree>
    <p:extLst>
      <p:ext uri="{BB962C8B-B14F-4D97-AF65-F5344CB8AC3E}">
        <p14:creationId xmlns:p14="http://schemas.microsoft.com/office/powerpoint/2010/main" val="34067316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7F27A-1643-D340-AA18-8704A3F15F4E}"/>
              </a:ext>
            </a:extLst>
          </p:cNvPr>
          <p:cNvSpPr>
            <a:spLocks noGrp="1"/>
          </p:cNvSpPr>
          <p:nvPr>
            <p:ph type="sldNum" sz="quarter" idx="12"/>
          </p:nvPr>
        </p:nvSpPr>
        <p:spPr/>
        <p:txBody>
          <a:bodyPr/>
          <a:lstStyle/>
          <a:p>
            <a:fld id="{04260D4A-DEC1-45DD-8AB2-A3349BAAA59E}" type="slidenum">
              <a:rPr lang="en-US" smtClean="0"/>
              <a:pPr/>
              <a:t>87</a:t>
            </a:fld>
            <a:endParaRPr lang="en-US"/>
          </a:p>
        </p:txBody>
      </p:sp>
      <p:sp>
        <p:nvSpPr>
          <p:cNvPr id="4" name="Content Placeholder 3">
            <a:extLst>
              <a:ext uri="{FF2B5EF4-FFF2-40B4-BE49-F238E27FC236}">
                <a16:creationId xmlns:a16="http://schemas.microsoft.com/office/drawing/2014/main" id="{8716D1EA-4E06-4147-B1B6-02227128DBDD}"/>
              </a:ext>
            </a:extLst>
          </p:cNvPr>
          <p:cNvSpPr>
            <a:spLocks noGrp="1"/>
          </p:cNvSpPr>
          <p:nvPr>
            <p:ph sz="quarter" idx="14"/>
          </p:nvPr>
        </p:nvSpPr>
        <p:spPr>
          <a:xfrm>
            <a:off x="508794" y="2277670"/>
            <a:ext cx="11174412" cy="2751530"/>
          </a:xfrm>
        </p:spPr>
        <p:txBody>
          <a:bodyPr/>
          <a:lstStyle/>
          <a:p>
            <a:pPr algn="just">
              <a:spcBef>
                <a:spcPts val="600"/>
              </a:spcBef>
              <a:spcAft>
                <a:spcPts val="0"/>
              </a:spcAft>
            </a:pPr>
            <a:r>
              <a:rPr lang="pt" sz="2000" dirty="0"/>
              <a:t>A recuperação é diferente para cada pessoa. Recuperação significa ser capaz de viver uma vida que seja significativa para a pessoa, na presença ou ausência de "sintomas".</a:t>
            </a:r>
          </a:p>
          <a:p>
            <a:pPr algn="just">
              <a:spcBef>
                <a:spcPts val="600"/>
              </a:spcBef>
              <a:spcAft>
                <a:spcPts val="0"/>
              </a:spcAft>
            </a:pPr>
            <a:r>
              <a:rPr lang="pt" sz="2000" dirty="0"/>
              <a:t>Os planos de tratamento e recuperação descrevem quais tratamentos ou apoio as pessoas querem receber e quais não querem, bem como quais profissionais de saúde mental e outros profissionais ou apoiadores eles querem envolver em seus cuidados e recuperação, se houver.</a:t>
            </a:r>
          </a:p>
          <a:p>
            <a:pPr algn="just">
              <a:spcBef>
                <a:spcPts val="600"/>
              </a:spcBef>
              <a:spcAft>
                <a:spcPts val="0"/>
              </a:spcAft>
            </a:pPr>
            <a:r>
              <a:rPr lang="pt" sz="2000" dirty="0"/>
              <a:t>Os planos de tratamento e recuperação respeitam o direito à </a:t>
            </a:r>
            <a:r>
              <a:rPr lang="pt-BR" sz="2000" dirty="0"/>
              <a:t>capacidade legal</a:t>
            </a:r>
            <a:r>
              <a:rPr lang="pt" sz="2000" dirty="0"/>
              <a:t>, garantindo que as pessoas tomem todas as decisões relativas aos seus próprios cuidados.</a:t>
            </a:r>
          </a:p>
          <a:p>
            <a:endParaRPr lang="en-US" dirty="0"/>
          </a:p>
        </p:txBody>
      </p:sp>
      <p:sp>
        <p:nvSpPr>
          <p:cNvPr id="5" name="Title 4">
            <a:extLst>
              <a:ext uri="{FF2B5EF4-FFF2-40B4-BE49-F238E27FC236}">
                <a16:creationId xmlns:a16="http://schemas.microsoft.com/office/drawing/2014/main" id="{FEACBDCF-FB7B-D04A-8D6F-3A40D14F9DD8}"/>
              </a:ext>
            </a:extLst>
          </p:cNvPr>
          <p:cNvSpPr>
            <a:spLocks noGrp="1"/>
          </p:cNvSpPr>
          <p:nvPr>
            <p:ph type="title"/>
          </p:nvPr>
        </p:nvSpPr>
        <p:spPr>
          <a:xfrm>
            <a:off x="507206" y="506412"/>
            <a:ext cx="11272418" cy="440202"/>
          </a:xfrm>
        </p:spPr>
        <p:txBody>
          <a:bodyPr/>
          <a:lstStyle/>
          <a:p>
            <a:pPr algn="ctr"/>
            <a:r>
              <a:rPr lang="pt" dirty="0"/>
              <a:t>Apresentação: </a:t>
            </a:r>
            <a:r>
              <a:rPr lang="pt-BR" dirty="0"/>
              <a:t>Planos de tratamento e recuperação conduzidos pela própria pessoa</a:t>
            </a:r>
            <a:r>
              <a:rPr lang="pt" dirty="0"/>
              <a:t> - 2</a:t>
            </a:r>
          </a:p>
        </p:txBody>
      </p:sp>
    </p:spTree>
    <p:extLst>
      <p:ext uri="{BB962C8B-B14F-4D97-AF65-F5344CB8AC3E}">
        <p14:creationId xmlns:p14="http://schemas.microsoft.com/office/powerpoint/2010/main" val="3413858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B166B-873B-E24D-A67C-44D6B850C1B5}"/>
              </a:ext>
            </a:extLst>
          </p:cNvPr>
          <p:cNvSpPr>
            <a:spLocks noGrp="1"/>
          </p:cNvSpPr>
          <p:nvPr>
            <p:ph type="sldNum" sz="quarter" idx="12"/>
          </p:nvPr>
        </p:nvSpPr>
        <p:spPr/>
        <p:txBody>
          <a:bodyPr/>
          <a:lstStyle/>
          <a:p>
            <a:fld id="{04260D4A-DEC1-45DD-8AB2-A3349BAAA59E}" type="slidenum">
              <a:rPr lang="en-US" smtClean="0"/>
              <a:pPr/>
              <a:t>88</a:t>
            </a:fld>
            <a:endParaRPr lang="en-US"/>
          </a:p>
        </p:txBody>
      </p:sp>
      <p:sp>
        <p:nvSpPr>
          <p:cNvPr id="4" name="Content Placeholder 3">
            <a:extLst>
              <a:ext uri="{FF2B5EF4-FFF2-40B4-BE49-F238E27FC236}">
                <a16:creationId xmlns:a16="http://schemas.microsoft.com/office/drawing/2014/main" id="{67251DC8-8C17-5A47-8D79-D837289DCDED}"/>
              </a:ext>
            </a:extLst>
          </p:cNvPr>
          <p:cNvSpPr>
            <a:spLocks noGrp="1"/>
          </p:cNvSpPr>
          <p:nvPr>
            <p:ph sz="quarter" idx="14"/>
          </p:nvPr>
        </p:nvSpPr>
        <p:spPr>
          <a:xfrm>
            <a:off x="878541" y="1511188"/>
            <a:ext cx="10803066" cy="4257600"/>
          </a:xfrm>
        </p:spPr>
        <p:txBody>
          <a:bodyPr/>
          <a:lstStyle/>
          <a:p>
            <a:pPr algn="just">
              <a:spcBef>
                <a:spcPts val="600"/>
              </a:spcBef>
              <a:spcAft>
                <a:spcPts val="0"/>
              </a:spcAft>
            </a:pPr>
            <a:r>
              <a:rPr lang="pt" sz="2000" dirty="0"/>
              <a:t>Quando as pessoas tomam decisões sobre seu tratamento e apoio, elas provavelmente escolhem opções que atendem às suas necessidades.</a:t>
            </a:r>
          </a:p>
          <a:p>
            <a:pPr lvl="2" algn="just">
              <a:spcBef>
                <a:spcPts val="600"/>
              </a:spcBef>
              <a:spcAft>
                <a:spcPts val="0"/>
              </a:spcAft>
            </a:pPr>
            <a:r>
              <a:rPr lang="pt" dirty="0"/>
              <a:t>É mais provável que o apoio/tratamento que escolherem seja mais eficaz do que aquele que lhes é imposto.</a:t>
            </a:r>
          </a:p>
          <a:p>
            <a:pPr algn="just">
              <a:spcBef>
                <a:spcPts val="600"/>
              </a:spcBef>
              <a:spcAft>
                <a:spcPts val="0"/>
              </a:spcAft>
            </a:pPr>
            <a:r>
              <a:rPr lang="pt" sz="2000" dirty="0"/>
              <a:t>Inicialmente, a pessoa deve receber o máximo de informações possível sobre as diferentes opções.</a:t>
            </a:r>
          </a:p>
          <a:p>
            <a:pPr lvl="2" algn="just">
              <a:spcBef>
                <a:spcPts val="600"/>
              </a:spcBef>
              <a:spcAft>
                <a:spcPts val="0"/>
              </a:spcAft>
            </a:pPr>
            <a:r>
              <a:rPr lang="pt" dirty="0"/>
              <a:t>À medida que o processo de apoio e/ou tratamento evolui, a pessoa ganhará cada vez mais conhecimento sobre o que funciona para ela</a:t>
            </a:r>
          </a:p>
          <a:p>
            <a:pPr algn="just">
              <a:spcBef>
                <a:spcPts val="600"/>
              </a:spcBef>
              <a:spcAft>
                <a:spcPts val="0"/>
              </a:spcAft>
            </a:pPr>
            <a:r>
              <a:rPr lang="pt" sz="2000" dirty="0"/>
              <a:t>Eles podem continuar buscando e investigando novas opções ou encontrar uma ou mais que funcionem bem.</a:t>
            </a:r>
          </a:p>
          <a:p>
            <a:pPr algn="just">
              <a:spcBef>
                <a:spcPts val="600"/>
              </a:spcBef>
              <a:spcAft>
                <a:spcPts val="0"/>
              </a:spcAft>
            </a:pPr>
            <a:r>
              <a:rPr lang="pt" sz="2000" dirty="0"/>
              <a:t>A jornada de recuperação de cada um é única.</a:t>
            </a:r>
          </a:p>
          <a:p>
            <a:pPr algn="just">
              <a:spcBef>
                <a:spcPts val="600"/>
              </a:spcBef>
              <a:spcAft>
                <a:spcPts val="0"/>
              </a:spcAft>
            </a:pPr>
            <a:r>
              <a:rPr lang="pt" sz="2000" dirty="0"/>
              <a:t>Promover o direito de tomar decisões sobre tratamento e recuperação é parte essencial da promoção da autonomia e autodeterminação e do respeito ao direito à </a:t>
            </a:r>
            <a:r>
              <a:rPr lang="pt-BR" sz="2000" dirty="0"/>
              <a:t>capacidade legal</a:t>
            </a:r>
            <a:r>
              <a:rPr lang="pt" sz="2000" dirty="0"/>
              <a:t>.</a:t>
            </a:r>
          </a:p>
          <a:p>
            <a:endParaRPr lang="en-US" dirty="0"/>
          </a:p>
        </p:txBody>
      </p:sp>
      <p:sp>
        <p:nvSpPr>
          <p:cNvPr id="5" name="Title 4">
            <a:extLst>
              <a:ext uri="{FF2B5EF4-FFF2-40B4-BE49-F238E27FC236}">
                <a16:creationId xmlns:a16="http://schemas.microsoft.com/office/drawing/2014/main" id="{68F24BC1-446D-9244-8025-49FD7356B5A1}"/>
              </a:ext>
            </a:extLst>
          </p:cNvPr>
          <p:cNvSpPr>
            <a:spLocks noGrp="1"/>
          </p:cNvSpPr>
          <p:nvPr>
            <p:ph type="title"/>
          </p:nvPr>
        </p:nvSpPr>
        <p:spPr>
          <a:xfrm>
            <a:off x="507205" y="506412"/>
            <a:ext cx="11174402" cy="440202"/>
          </a:xfrm>
        </p:spPr>
        <p:txBody>
          <a:bodyPr/>
          <a:lstStyle/>
          <a:p>
            <a:pPr algn="ctr"/>
            <a:r>
              <a:rPr lang="pt" dirty="0"/>
              <a:t>Apresentação: </a:t>
            </a:r>
            <a:r>
              <a:rPr lang="pt-BR" dirty="0"/>
              <a:t>Planos de tratamento e recuperação conduzidos pela própria pessoa</a:t>
            </a:r>
            <a:r>
              <a:rPr lang="pt" dirty="0"/>
              <a:t> - 3</a:t>
            </a:r>
          </a:p>
        </p:txBody>
      </p:sp>
    </p:spTree>
    <p:extLst>
      <p:ext uri="{BB962C8B-B14F-4D97-AF65-F5344CB8AC3E}">
        <p14:creationId xmlns:p14="http://schemas.microsoft.com/office/powerpoint/2010/main" val="3464127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35F9D-51A7-8546-87BA-72370C11D0FF}"/>
              </a:ext>
            </a:extLst>
          </p:cNvPr>
          <p:cNvSpPr>
            <a:spLocks noGrp="1"/>
          </p:cNvSpPr>
          <p:nvPr>
            <p:ph type="sldNum" sz="quarter" idx="12"/>
          </p:nvPr>
        </p:nvSpPr>
        <p:spPr/>
        <p:txBody>
          <a:bodyPr/>
          <a:lstStyle/>
          <a:p>
            <a:fld id="{04260D4A-DEC1-45DD-8AB2-A3349BAAA59E}" type="slidenum">
              <a:rPr lang="en-US" smtClean="0"/>
              <a:pPr/>
              <a:t>89</a:t>
            </a:fld>
            <a:endParaRPr lang="en-US"/>
          </a:p>
        </p:txBody>
      </p:sp>
      <p:sp>
        <p:nvSpPr>
          <p:cNvPr id="4" name="Content Placeholder 3">
            <a:extLst>
              <a:ext uri="{FF2B5EF4-FFF2-40B4-BE49-F238E27FC236}">
                <a16:creationId xmlns:a16="http://schemas.microsoft.com/office/drawing/2014/main" id="{59BC01D7-5D63-A54C-8E98-A047984939B0}"/>
              </a:ext>
            </a:extLst>
          </p:cNvPr>
          <p:cNvSpPr>
            <a:spLocks noGrp="1"/>
          </p:cNvSpPr>
          <p:nvPr>
            <p:ph sz="quarter" idx="14"/>
          </p:nvPr>
        </p:nvSpPr>
        <p:spPr>
          <a:xfrm>
            <a:off x="508794" y="2032217"/>
            <a:ext cx="11174412" cy="1474059"/>
          </a:xfrm>
        </p:spPr>
        <p:txBody>
          <a:bodyPr/>
          <a:lstStyle/>
          <a:p>
            <a:pPr marL="0" indent="0" algn="just">
              <a:spcBef>
                <a:spcPts val="600"/>
              </a:spcBef>
              <a:spcAft>
                <a:spcPts val="0"/>
              </a:spcAft>
              <a:buNone/>
            </a:pPr>
            <a:r>
              <a:rPr lang="pt-BR" sz="2000" b="1" i="1" dirty="0" err="1">
                <a:ea typeface="SimSun" panose="02010600030101010101" pitchFamily="2" charset="-122"/>
              </a:rPr>
              <a:t>Peer</a:t>
            </a:r>
            <a:r>
              <a:rPr lang="pt-BR" sz="2000" b="1" i="1" dirty="0">
                <a:ea typeface="SimSun" panose="02010600030101010101" pitchFamily="2" charset="-122"/>
              </a:rPr>
              <a:t> </a:t>
            </a:r>
            <a:r>
              <a:rPr lang="pt-BR" sz="2000" b="1" i="1" dirty="0" err="1">
                <a:ea typeface="SimSun" panose="02010600030101010101" pitchFamily="2" charset="-122"/>
              </a:rPr>
              <a:t>advocacy</a:t>
            </a:r>
            <a:r>
              <a:rPr lang="pt-BR" sz="2000" b="1" i="1" dirty="0">
                <a:ea typeface="SimSun" panose="02010600030101010101" pitchFamily="2" charset="-122"/>
              </a:rPr>
              <a:t> in </a:t>
            </a:r>
            <a:r>
              <a:rPr lang="pt-BR" sz="2000" b="1" i="1" dirty="0" err="1">
                <a:ea typeface="SimSun" panose="02010600030101010101" pitchFamily="2" charset="-122"/>
              </a:rPr>
              <a:t>action</a:t>
            </a:r>
            <a:r>
              <a:rPr lang="pt-BR" sz="2000" b="1" i="1" dirty="0">
                <a:ea typeface="SimSun" panose="02010600030101010101" pitchFamily="2" charset="-122"/>
              </a:rPr>
              <a:t>. </a:t>
            </a:r>
            <a:r>
              <a:rPr lang="pt" sz="2000" b="1" u="sng" dirty="0" err="1">
                <a:ea typeface="SimSun" panose="02010600030101010101" pitchFamily="2" charset="-122"/>
              </a:rPr>
              <a:t>iNAPS</a:t>
            </a:r>
            <a:r>
              <a:rPr lang="pt" sz="2000" b="1" u="sng" dirty="0">
                <a:ea typeface="SimSun" panose="02010600030101010101" pitchFamily="2" charset="-122"/>
              </a:rPr>
              <a:t> ,</a:t>
            </a:r>
            <a:r>
              <a:rPr lang="pt" sz="2000" dirty="0">
                <a:ea typeface="SimSun" panose="02010600030101010101" pitchFamily="2" charset="-122"/>
                <a:cs typeface="Arial" panose="020B0604020202020204" pitchFamily="34" charset="0"/>
              </a:rPr>
              <a:t> </a:t>
            </a:r>
            <a:r>
              <a:rPr lang="pt" sz="2000" b="1" dirty="0">
                <a:ea typeface="SimSun" panose="02010600030101010101" pitchFamily="2" charset="-122"/>
              </a:rPr>
              <a:t>2012:</a:t>
            </a:r>
            <a:r>
              <a:rPr lang="pt" sz="2000" b="1" dirty="0">
                <a:ea typeface="SimSun" panose="02010600030101010101" pitchFamily="2" charset="-122"/>
                <a:cs typeface="Arial" panose="020B0604020202020204" pitchFamily="34" charset="0"/>
              </a:rPr>
              <a:t> </a:t>
            </a:r>
            <a:r>
              <a:rPr lang="pt" sz="2000" u="sng" dirty="0">
                <a:solidFill>
                  <a:srgbClr val="0000FF"/>
                </a:solidFill>
                <a:ea typeface="SimSun" panose="02010600030101010101" pitchFamily="2" charset="-122"/>
                <a:cs typeface="Arial" panose="020B0604020202020204" pitchFamily="34" charset="0"/>
                <a:hlinkClick r:id="rId3"/>
              </a:rPr>
              <a:t>https://youtu.be/zDkfPVG-xA4</a:t>
            </a:r>
            <a:endParaRPr lang="en-US" sz="2000" u="sng" dirty="0">
              <a:solidFill>
                <a:srgbClr val="0000FF"/>
              </a:solidFill>
              <a:ea typeface="SimSun" panose="02010600030101010101" pitchFamily="2" charset="-122"/>
              <a:cs typeface="Arial" panose="020B0604020202020204" pitchFamily="34" charset="0"/>
            </a:endParaRPr>
          </a:p>
          <a:p>
            <a:pPr marL="0" indent="0" algn="just">
              <a:spcBef>
                <a:spcPts val="600"/>
              </a:spcBef>
              <a:spcAft>
                <a:spcPts val="0"/>
              </a:spcAft>
              <a:buNone/>
            </a:pPr>
            <a:r>
              <a:rPr lang="pt" sz="2000" dirty="0">
                <a:ea typeface="SimSun" panose="02010600030101010101" pitchFamily="2" charset="-122"/>
              </a:rPr>
              <a:t>Este é um exemplo de uma situação em que uma pessoa pode decidir onde quer morar na comunidade após o fechamento do hospital estadual de saúde mental onde reside.</a:t>
            </a:r>
            <a:r>
              <a:rPr lang="pt" sz="2000" dirty="0"/>
              <a:t> </a:t>
            </a:r>
            <a:r>
              <a:rPr lang="pt" sz="2000" dirty="0">
                <a:ea typeface="SimSun" panose="02010600030101010101" pitchFamily="2" charset="-122"/>
                <a:cs typeface="Arial" panose="020B0604020202020204" pitchFamily="34" charset="0"/>
              </a:rPr>
              <a:t> </a:t>
            </a:r>
            <a:endParaRPr lang="en-CH" sz="2000" dirty="0">
              <a:ea typeface="SimSun" panose="02010600030101010101" pitchFamily="2" charset="-122"/>
              <a:cs typeface="Arial" panose="020B0604020202020204" pitchFamily="34" charset="0"/>
            </a:endParaRPr>
          </a:p>
          <a:p>
            <a:endParaRPr lang="en-US" dirty="0"/>
          </a:p>
        </p:txBody>
      </p:sp>
      <p:sp>
        <p:nvSpPr>
          <p:cNvPr id="5" name="Title 4">
            <a:extLst>
              <a:ext uri="{FF2B5EF4-FFF2-40B4-BE49-F238E27FC236}">
                <a16:creationId xmlns:a16="http://schemas.microsoft.com/office/drawing/2014/main" id="{DBDE5039-B8C7-AF4E-A9F4-5BDC899EBB44}"/>
              </a:ext>
            </a:extLst>
          </p:cNvPr>
          <p:cNvSpPr>
            <a:spLocks noGrp="1"/>
          </p:cNvSpPr>
          <p:nvPr>
            <p:ph type="title"/>
          </p:nvPr>
        </p:nvSpPr>
        <p:spPr>
          <a:xfrm>
            <a:off x="507195" y="406610"/>
            <a:ext cx="11505501" cy="440202"/>
          </a:xfrm>
        </p:spPr>
        <p:txBody>
          <a:bodyPr/>
          <a:lstStyle/>
          <a:p>
            <a:pPr algn="ctr"/>
            <a:r>
              <a:rPr lang="pt" dirty="0"/>
              <a:t>Apresentação: </a:t>
            </a:r>
            <a:r>
              <a:rPr lang="pt-BR" dirty="0"/>
              <a:t>Planos de tratamento e recuperação conduzidos pela própria pessoa</a:t>
            </a:r>
            <a:r>
              <a:rPr lang="pt" dirty="0"/>
              <a:t> - 4</a:t>
            </a:r>
          </a:p>
        </p:txBody>
      </p:sp>
    </p:spTree>
    <p:extLst>
      <p:ext uri="{BB962C8B-B14F-4D97-AF65-F5344CB8AC3E}">
        <p14:creationId xmlns:p14="http://schemas.microsoft.com/office/powerpoint/2010/main" val="230429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0588A-0515-E046-A5A7-DB3F1103F3B2}"/>
              </a:ext>
            </a:extLst>
          </p:cNvPr>
          <p:cNvSpPr>
            <a:spLocks noGrp="1"/>
          </p:cNvSpPr>
          <p:nvPr>
            <p:ph type="sldNum" sz="quarter" idx="12"/>
          </p:nvPr>
        </p:nvSpPr>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B47C1114-A459-3147-83E8-BCA1210D9307}"/>
              </a:ext>
            </a:extLst>
          </p:cNvPr>
          <p:cNvSpPr>
            <a:spLocks noGrp="1"/>
          </p:cNvSpPr>
          <p:nvPr>
            <p:ph sz="quarter" idx="14"/>
          </p:nvPr>
        </p:nvSpPr>
        <p:spPr>
          <a:xfrm>
            <a:off x="968187" y="1126382"/>
            <a:ext cx="10713419" cy="5308747"/>
          </a:xfrm>
        </p:spPr>
        <p:txBody>
          <a:bodyPr/>
          <a:lstStyle/>
          <a:p>
            <a:pPr algn="just">
              <a:spcBef>
                <a:spcPts val="600"/>
              </a:spcBef>
              <a:spcAft>
                <a:spcPts val="0"/>
              </a:spcAft>
            </a:pPr>
            <a:r>
              <a:rPr lang="pt-BR" sz="2000" dirty="0"/>
              <a:t>Neste treinamento, exploraremos como promover o direito de uma pessoa à capacidade legal nos serviços sociais e de saúde mental</a:t>
            </a:r>
            <a:r>
              <a:rPr lang="pt" sz="2000" dirty="0"/>
              <a:t>.</a:t>
            </a:r>
          </a:p>
          <a:p>
            <a:pPr algn="just">
              <a:spcBef>
                <a:spcPts val="600"/>
              </a:spcBef>
              <a:spcAft>
                <a:spcPts val="0"/>
              </a:spcAft>
            </a:pPr>
            <a:r>
              <a:rPr lang="pt" sz="2000" dirty="0"/>
              <a:t>Defender o direito das pessoas de fazerem suas próprias escolhas e decisões pode parecer desafiador em algumas situações.</a:t>
            </a:r>
          </a:p>
          <a:p>
            <a:pPr lvl="2" algn="just">
              <a:spcBef>
                <a:spcPts val="600"/>
              </a:spcBef>
              <a:spcAft>
                <a:spcPts val="0"/>
              </a:spcAft>
            </a:pPr>
            <a:r>
              <a:rPr lang="pt" dirty="0"/>
              <a:t>E as pessoas que querem acabar com suas vidas ou pessoas com demência grave?</a:t>
            </a:r>
          </a:p>
          <a:p>
            <a:pPr lvl="2" algn="just">
              <a:spcBef>
                <a:spcPts val="600"/>
              </a:spcBef>
              <a:spcAft>
                <a:spcPts val="0"/>
              </a:spcAft>
            </a:pPr>
            <a:r>
              <a:rPr lang="pt" dirty="0"/>
              <a:t>E se alguém estiver passando por uma crise aguda ou estados extremos ou estiver fazendo coisas que são, ou parecem, perigosas?</a:t>
            </a:r>
          </a:p>
          <a:p>
            <a:pPr lvl="2" algn="just">
              <a:spcBef>
                <a:spcPts val="600"/>
              </a:spcBef>
              <a:spcAft>
                <a:spcPts val="0"/>
              </a:spcAft>
            </a:pPr>
            <a:r>
              <a:rPr lang="pt" dirty="0"/>
              <a:t>E se recusar o tratamento significar que a pessoa pode piorar?</a:t>
            </a:r>
          </a:p>
          <a:p>
            <a:pPr lvl="2" algn="just">
              <a:spcBef>
                <a:spcPts val="600"/>
              </a:spcBef>
              <a:spcAft>
                <a:spcPts val="0"/>
              </a:spcAft>
            </a:pPr>
            <a:r>
              <a:rPr lang="pt" dirty="0"/>
              <a:t>E se alguém estiver inconsciente ou incapaz de comunicar sua vontade e preferência?</a:t>
            </a:r>
          </a:p>
          <a:p>
            <a:pPr lvl="2" algn="just">
              <a:spcBef>
                <a:spcPts val="600"/>
              </a:spcBef>
              <a:spcAft>
                <a:spcPts val="0"/>
              </a:spcAft>
            </a:pPr>
            <a:r>
              <a:rPr lang="pt" dirty="0"/>
              <a:t>É realmente viável promover o direito das pessoas de tomarem decisões por si mesmas, mesmo nesses tipos de cenários?</a:t>
            </a:r>
          </a:p>
          <a:p>
            <a:pPr algn="just">
              <a:spcBef>
                <a:spcPts val="600"/>
              </a:spcBef>
              <a:spcAft>
                <a:spcPts val="0"/>
              </a:spcAft>
            </a:pPr>
            <a:r>
              <a:rPr lang="pt" sz="2000" dirty="0"/>
              <a:t>Mesmo em situações desafiadoras, devemos nos esforçar para encontrar maneiras de garantir que as pessoas tenham a palavra final nas decisões.</a:t>
            </a:r>
          </a:p>
          <a:p>
            <a:pPr algn="just">
              <a:spcBef>
                <a:spcPts val="600"/>
              </a:spcBef>
              <a:spcAft>
                <a:spcPts val="0"/>
              </a:spcAft>
            </a:pPr>
            <a:r>
              <a:rPr lang="pt" sz="2000" dirty="0"/>
              <a:t>Sempre há maneiras de promover o direito das pessoas de exercer sua </a:t>
            </a:r>
            <a:r>
              <a:rPr lang="pt-BR" sz="2000" dirty="0"/>
              <a:t>capacidade legal.</a:t>
            </a:r>
            <a:endParaRPr lang="pt" sz="2000" dirty="0"/>
          </a:p>
          <a:p>
            <a:endParaRPr lang="en-US" dirty="0"/>
          </a:p>
        </p:txBody>
      </p:sp>
      <p:sp>
        <p:nvSpPr>
          <p:cNvPr id="5" name="Title 4">
            <a:extLst>
              <a:ext uri="{FF2B5EF4-FFF2-40B4-BE49-F238E27FC236}">
                <a16:creationId xmlns:a16="http://schemas.microsoft.com/office/drawing/2014/main" id="{BE394605-EF0B-604B-829A-0AF57994F45C}"/>
              </a:ext>
            </a:extLst>
          </p:cNvPr>
          <p:cNvSpPr>
            <a:spLocks noGrp="1"/>
          </p:cNvSpPr>
          <p:nvPr>
            <p:ph type="title"/>
          </p:nvPr>
        </p:nvSpPr>
        <p:spPr>
          <a:xfrm>
            <a:off x="507206" y="506412"/>
            <a:ext cx="11174400" cy="432000"/>
          </a:xfrm>
        </p:spPr>
        <p:txBody>
          <a:bodyPr/>
          <a:lstStyle/>
          <a:p>
            <a:r>
              <a:rPr lang="pt" dirty="0"/>
              <a:t>Apresentação: Breve introdução ao módulo</a:t>
            </a:r>
          </a:p>
        </p:txBody>
      </p:sp>
    </p:spTree>
    <p:extLst>
      <p:ext uri="{BB962C8B-B14F-4D97-AF65-F5344CB8AC3E}">
        <p14:creationId xmlns:p14="http://schemas.microsoft.com/office/powerpoint/2010/main" val="1990625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2BEDE-6143-D741-9877-085F2D5EBAF6}"/>
              </a:ext>
            </a:extLst>
          </p:cNvPr>
          <p:cNvSpPr>
            <a:spLocks noGrp="1"/>
          </p:cNvSpPr>
          <p:nvPr>
            <p:ph type="sldNum" sz="quarter" idx="12"/>
          </p:nvPr>
        </p:nvSpPr>
        <p:spPr/>
        <p:txBody>
          <a:bodyPr/>
          <a:lstStyle/>
          <a:p>
            <a:fld id="{F169E07F-9A80-405D-B06A-876E4D356B83}" type="slidenum">
              <a:rPr lang="en-US" smtClean="0"/>
              <a:pPr/>
              <a:t>90</a:t>
            </a:fld>
            <a:endParaRPr lang="en-US"/>
          </a:p>
        </p:txBody>
      </p:sp>
      <p:sp>
        <p:nvSpPr>
          <p:cNvPr id="3" name="Title 2">
            <a:extLst>
              <a:ext uri="{FF2B5EF4-FFF2-40B4-BE49-F238E27FC236}">
                <a16:creationId xmlns:a16="http://schemas.microsoft.com/office/drawing/2014/main" id="{B5AECF88-4472-5147-90AD-BFF191B3E3C4}"/>
              </a:ext>
            </a:extLst>
          </p:cNvPr>
          <p:cNvSpPr>
            <a:spLocks noGrp="1"/>
          </p:cNvSpPr>
          <p:nvPr>
            <p:ph type="title"/>
          </p:nvPr>
        </p:nvSpPr>
        <p:spPr>
          <a:xfrm>
            <a:off x="507205" y="2313946"/>
            <a:ext cx="10985547" cy="432000"/>
          </a:xfrm>
        </p:spPr>
        <p:txBody>
          <a:bodyPr/>
          <a:lstStyle/>
          <a:p>
            <a:pPr algn="ctr">
              <a:lnSpc>
                <a:spcPct val="100000"/>
              </a:lnSpc>
            </a:pPr>
            <a:r>
              <a:rPr lang="pt-BR" dirty="0"/>
              <a:t>Tema</a:t>
            </a:r>
            <a:r>
              <a:rPr lang="pt" dirty="0"/>
              <a:t> 4: </a:t>
            </a:r>
            <a:r>
              <a:rPr lang="pt-BR" dirty="0"/>
              <a:t>Evitar a internação e o tratamento involuntários em serviços sociais e de saúde mental</a:t>
            </a:r>
            <a:endParaRPr lang="pt" dirty="0"/>
          </a:p>
        </p:txBody>
      </p:sp>
    </p:spTree>
    <p:extLst>
      <p:ext uri="{BB962C8B-B14F-4D97-AF65-F5344CB8AC3E}">
        <p14:creationId xmlns:p14="http://schemas.microsoft.com/office/powerpoint/2010/main" val="188661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0AE67-1A68-F440-94F7-46436C1CF283}"/>
              </a:ext>
            </a:extLst>
          </p:cNvPr>
          <p:cNvSpPr>
            <a:spLocks noGrp="1"/>
          </p:cNvSpPr>
          <p:nvPr>
            <p:ph type="sldNum" sz="quarter" idx="12"/>
          </p:nvPr>
        </p:nvSpPr>
        <p:spPr/>
        <p:txBody>
          <a:bodyPr/>
          <a:lstStyle/>
          <a:p>
            <a:fld id="{04260D4A-DEC1-45DD-8AB2-A3349BAAA59E}" type="slidenum">
              <a:rPr lang="en-US" smtClean="0"/>
              <a:pPr/>
              <a:t>91</a:t>
            </a:fld>
            <a:endParaRPr lang="en-US"/>
          </a:p>
        </p:txBody>
      </p:sp>
      <p:sp>
        <p:nvSpPr>
          <p:cNvPr id="3" name="Text Placeholder 2">
            <a:extLst>
              <a:ext uri="{FF2B5EF4-FFF2-40B4-BE49-F238E27FC236}">
                <a16:creationId xmlns:a16="http://schemas.microsoft.com/office/drawing/2014/main" id="{62D3F32F-9499-0E4E-9EF7-38DF749FF570}"/>
              </a:ext>
            </a:extLst>
          </p:cNvPr>
          <p:cNvSpPr>
            <a:spLocks noGrp="1"/>
          </p:cNvSpPr>
          <p:nvPr>
            <p:ph type="body" sz="quarter" idx="13"/>
          </p:nvPr>
        </p:nvSpPr>
        <p:spPr>
          <a:xfrm>
            <a:off x="507207" y="1370358"/>
            <a:ext cx="11174400" cy="360000"/>
          </a:xfrm>
        </p:spPr>
        <p:txBody>
          <a:bodyPr/>
          <a:lstStyle/>
          <a:p>
            <a:r>
              <a:rPr lang="pt" kern="0" spc="0" dirty="0"/>
              <a:t>As palavras de um sobrevivente do sistema de saúde mental, Austrália</a:t>
            </a:r>
          </a:p>
        </p:txBody>
      </p:sp>
      <p:sp>
        <p:nvSpPr>
          <p:cNvPr id="4" name="Content Placeholder 3">
            <a:extLst>
              <a:ext uri="{FF2B5EF4-FFF2-40B4-BE49-F238E27FC236}">
                <a16:creationId xmlns:a16="http://schemas.microsoft.com/office/drawing/2014/main" id="{4FFCBBA0-A9F7-164A-AF2D-3BA855573C60}"/>
              </a:ext>
            </a:extLst>
          </p:cNvPr>
          <p:cNvSpPr>
            <a:spLocks noGrp="1"/>
          </p:cNvSpPr>
          <p:nvPr>
            <p:ph sz="quarter" idx="14"/>
          </p:nvPr>
        </p:nvSpPr>
        <p:spPr>
          <a:xfrm>
            <a:off x="1004047" y="1730358"/>
            <a:ext cx="9986682" cy="4280830"/>
          </a:xfrm>
        </p:spPr>
        <p:txBody>
          <a:bodyPr/>
          <a:lstStyle/>
          <a:p>
            <a:pPr marL="0" indent="0" algn="just">
              <a:spcAft>
                <a:spcPts val="0"/>
              </a:spcAft>
              <a:buNone/>
            </a:pPr>
            <a:r>
              <a:rPr lang="pt" sz="1800" i="1" dirty="0"/>
              <a:t>Nada poderia me preparar para a experiência de ser levada contra a minha vontade – não pela polícia ou mesmo por uma ambulância, mas por uma irmã mais velha que se sentia mais esperta. O que se seguiu foi a mais violenta das admissões. Totalmente traumatizada e em choque, o pânico de lidar com a minha nova realidade nunca passou. Fui maltratada, injetada à força e mantida presa contra a minha vontade por mais de um mês […].</a:t>
            </a:r>
          </a:p>
          <a:p>
            <a:pPr marL="0" indent="0" algn="just">
              <a:spcAft>
                <a:spcPts val="0"/>
              </a:spcAft>
              <a:buNone/>
            </a:pPr>
            <a:r>
              <a:rPr lang="pt" sz="1800" i="1" dirty="0"/>
              <a:t>Além da sensação de impotência e humilhação que a hospitalização involuntária traz, pacientes que se diz serem capazes de causar danos são mais frequentemente violados e prejudicados. A situação se agrava ainda mais porque a maioria nunca é acreditada; em vez disso, são acusados de delirar e serem ingratos. Isso por si só é uma barreira para a verdadeira cura, visto que o tratamento desumano faz com que a pessoa se sinta menos que humana. Embora alguns possam ver a ala psiquiátrica como um lugar seguro, para a maioria ela não passa de uma prisão […].</a:t>
            </a:r>
          </a:p>
          <a:p>
            <a:pPr marL="0" indent="0" algn="just">
              <a:spcAft>
                <a:spcPts val="0"/>
              </a:spcAft>
              <a:buNone/>
            </a:pPr>
            <a:r>
              <a:rPr lang="pt" sz="1800" i="1" dirty="0"/>
              <a:t>Permanece um enorme desequilíbrio de poder, não apenas durante a hospitalização, mas também quando as ordens da comunidade determinam quais medicamentos devem ser tomados após a alta hospitalar. Como o descumprimento dessas ordens leva a novas prisões, isso nada mais é do que uma forma de controle. A maioria dos pacientes deixa este sistema com sonhos perdidos e vidas eternamente vigiadas por um sistema do qual jamais poderão escapar. Isso é uma violação dos nossos direitos humanos, conforme previsto na Convenção das Nações Unidas.</a:t>
            </a:r>
          </a:p>
          <a:p>
            <a:endParaRPr lang="en-US" dirty="0"/>
          </a:p>
        </p:txBody>
      </p:sp>
      <p:sp>
        <p:nvSpPr>
          <p:cNvPr id="5" name="Title 4">
            <a:extLst>
              <a:ext uri="{FF2B5EF4-FFF2-40B4-BE49-F238E27FC236}">
                <a16:creationId xmlns:a16="http://schemas.microsoft.com/office/drawing/2014/main" id="{E0A52A68-A57D-8A48-A941-899F16781736}"/>
              </a:ext>
            </a:extLst>
          </p:cNvPr>
          <p:cNvSpPr>
            <a:spLocks noGrp="1"/>
          </p:cNvSpPr>
          <p:nvPr>
            <p:ph type="title"/>
          </p:nvPr>
        </p:nvSpPr>
        <p:spPr>
          <a:xfrm>
            <a:off x="507205" y="506412"/>
            <a:ext cx="11174399" cy="432000"/>
          </a:xfrm>
        </p:spPr>
        <p:txBody>
          <a:bodyPr/>
          <a:lstStyle/>
          <a:p>
            <a:pPr algn="ctr"/>
            <a:r>
              <a:rPr lang="pt" dirty="0"/>
              <a:t>Exercício 4.1: </a:t>
            </a:r>
            <a:r>
              <a:rPr lang="pt-BR" dirty="0"/>
              <a:t>A experiência de internação e tratamento involuntários </a:t>
            </a:r>
            <a:r>
              <a:rPr lang="pt" dirty="0"/>
              <a:t>- 1</a:t>
            </a:r>
          </a:p>
        </p:txBody>
      </p:sp>
    </p:spTree>
    <p:extLst>
      <p:ext uri="{BB962C8B-B14F-4D97-AF65-F5344CB8AC3E}">
        <p14:creationId xmlns:p14="http://schemas.microsoft.com/office/powerpoint/2010/main" val="531668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51DF1-C508-8A41-AD31-2E03207A8780}"/>
              </a:ext>
            </a:extLst>
          </p:cNvPr>
          <p:cNvSpPr>
            <a:spLocks noGrp="1"/>
          </p:cNvSpPr>
          <p:nvPr>
            <p:ph type="sldNum" sz="quarter" idx="12"/>
          </p:nvPr>
        </p:nvSpPr>
        <p:spPr/>
        <p:txBody>
          <a:bodyPr/>
          <a:lstStyle/>
          <a:p>
            <a:fld id="{04260D4A-DEC1-45DD-8AB2-A3349BAAA59E}" type="slidenum">
              <a:rPr lang="en-US" smtClean="0"/>
              <a:pPr/>
              <a:t>92</a:t>
            </a:fld>
            <a:endParaRPr lang="en-US"/>
          </a:p>
        </p:txBody>
      </p:sp>
      <p:sp>
        <p:nvSpPr>
          <p:cNvPr id="4" name="Content Placeholder 3">
            <a:extLst>
              <a:ext uri="{FF2B5EF4-FFF2-40B4-BE49-F238E27FC236}">
                <a16:creationId xmlns:a16="http://schemas.microsoft.com/office/drawing/2014/main" id="{5718713C-2CA6-9240-9941-C9A612A8B36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endParaRPr lang="en-US" sz="2500" b="1" i="1" dirty="0"/>
          </a:p>
          <a:p>
            <a:pPr marL="0" indent="0" algn="ctr">
              <a:buNone/>
            </a:pPr>
            <a:r>
              <a:rPr lang="pt-BR" sz="2500" b="1" i="1" dirty="0"/>
              <a:t>Como você se sente a respeito desse testemunho?</a:t>
            </a:r>
            <a:endParaRPr lang="pt" sz="2500" b="1" i="1" dirty="0"/>
          </a:p>
        </p:txBody>
      </p:sp>
      <p:sp>
        <p:nvSpPr>
          <p:cNvPr id="5" name="Title 4">
            <a:extLst>
              <a:ext uri="{FF2B5EF4-FFF2-40B4-BE49-F238E27FC236}">
                <a16:creationId xmlns:a16="http://schemas.microsoft.com/office/drawing/2014/main" id="{E3A27619-3967-DD46-9D82-42C27EC5E46F}"/>
              </a:ext>
            </a:extLst>
          </p:cNvPr>
          <p:cNvSpPr>
            <a:spLocks noGrp="1"/>
          </p:cNvSpPr>
          <p:nvPr>
            <p:ph type="title"/>
          </p:nvPr>
        </p:nvSpPr>
        <p:spPr>
          <a:xfrm>
            <a:off x="507206" y="506412"/>
            <a:ext cx="10877970" cy="432000"/>
          </a:xfrm>
        </p:spPr>
        <p:txBody>
          <a:bodyPr/>
          <a:lstStyle/>
          <a:p>
            <a:pPr algn="ctr"/>
            <a:r>
              <a:rPr lang="pt" dirty="0"/>
              <a:t>Exercício 4.1: </a:t>
            </a:r>
            <a:r>
              <a:rPr lang="pt-BR" dirty="0"/>
              <a:t>A experiência de internação e tratamento involuntários</a:t>
            </a:r>
            <a:r>
              <a:rPr lang="pt" dirty="0"/>
              <a:t> - 2</a:t>
            </a:r>
          </a:p>
        </p:txBody>
      </p:sp>
    </p:spTree>
    <p:extLst>
      <p:ext uri="{BB962C8B-B14F-4D97-AF65-F5344CB8AC3E}">
        <p14:creationId xmlns:p14="http://schemas.microsoft.com/office/powerpoint/2010/main" val="16872633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F355C-8CE8-E940-AFB6-94BA26FA17C4}"/>
              </a:ext>
            </a:extLst>
          </p:cNvPr>
          <p:cNvSpPr>
            <a:spLocks noGrp="1"/>
          </p:cNvSpPr>
          <p:nvPr>
            <p:ph type="sldNum" sz="quarter" idx="12"/>
          </p:nvPr>
        </p:nvSpPr>
        <p:spPr/>
        <p:txBody>
          <a:bodyPr/>
          <a:lstStyle/>
          <a:p>
            <a:fld id="{04260D4A-DEC1-45DD-8AB2-A3349BAAA59E}" type="slidenum">
              <a:rPr lang="en-US" smtClean="0"/>
              <a:pPr/>
              <a:t>93</a:t>
            </a:fld>
            <a:endParaRPr lang="en-US"/>
          </a:p>
        </p:txBody>
      </p:sp>
      <p:sp>
        <p:nvSpPr>
          <p:cNvPr id="4" name="Content Placeholder 3">
            <a:extLst>
              <a:ext uri="{FF2B5EF4-FFF2-40B4-BE49-F238E27FC236}">
                <a16:creationId xmlns:a16="http://schemas.microsoft.com/office/drawing/2014/main" id="{D2741981-B6BE-3648-9A2A-D1C53F201F85}"/>
              </a:ext>
            </a:extLst>
          </p:cNvPr>
          <p:cNvSpPr>
            <a:spLocks noGrp="1"/>
          </p:cNvSpPr>
          <p:nvPr>
            <p:ph sz="quarter" idx="14"/>
          </p:nvPr>
        </p:nvSpPr>
        <p:spPr>
          <a:xfrm>
            <a:off x="507205" y="1952382"/>
            <a:ext cx="11174412" cy="2953236"/>
          </a:xfrm>
        </p:spPr>
        <p:txBody>
          <a:bodyPr/>
          <a:lstStyle/>
          <a:p>
            <a:pPr algn="just">
              <a:spcBef>
                <a:spcPts val="600"/>
              </a:spcBef>
              <a:spcAft>
                <a:spcPts val="0"/>
              </a:spcAft>
            </a:pPr>
            <a:r>
              <a:rPr lang="pt" sz="2000" dirty="0"/>
              <a:t>Pessoas com deficiências psicossociais, intelectuais ou cognitivas são frequentemente detidas em serviços sociais e de saúde mental contra sua vontade.</a:t>
            </a:r>
          </a:p>
          <a:p>
            <a:pPr algn="just">
              <a:spcBef>
                <a:spcPts val="600"/>
              </a:spcBef>
              <a:spcAft>
                <a:spcPts val="0"/>
              </a:spcAft>
            </a:pPr>
            <a:r>
              <a:rPr lang="pt" sz="2000" dirty="0"/>
              <a:t>Às vezes, as pessoas podem recorrer voluntariamente a serviços sociais e de saúde mental porque não há alternativas disponíveis.</a:t>
            </a:r>
          </a:p>
          <a:p>
            <a:pPr algn="just">
              <a:spcBef>
                <a:spcPts val="600"/>
              </a:spcBef>
              <a:spcAft>
                <a:spcPts val="0"/>
              </a:spcAft>
            </a:pPr>
            <a:r>
              <a:rPr lang="pt" sz="2000" dirty="0"/>
              <a:t>Pessoas em sem-teto podem ser enviadas para serviços e instituições contra sua vontade, pois acredita-se que elas estariam melhor dentro de um serviço.</a:t>
            </a:r>
          </a:p>
          <a:p>
            <a:pPr algn="just">
              <a:spcBef>
                <a:spcPts val="600"/>
              </a:spcBef>
              <a:spcAft>
                <a:spcPts val="0"/>
              </a:spcAft>
            </a:pPr>
            <a:r>
              <a:rPr lang="pt" sz="2000" dirty="0"/>
              <a:t>Pessoas detidas contra sua vontade muitas vezes recebem tratamento forçado.</a:t>
            </a:r>
          </a:p>
          <a:p>
            <a:pPr algn="just">
              <a:spcBef>
                <a:spcPts val="600"/>
              </a:spcBef>
              <a:spcAft>
                <a:spcPts val="0"/>
              </a:spcAft>
            </a:pPr>
            <a:r>
              <a:rPr lang="pt" sz="2000" dirty="0"/>
              <a:t>A </a:t>
            </a:r>
            <a:r>
              <a:rPr lang="pt-BR" sz="2000" dirty="0"/>
              <a:t>internação</a:t>
            </a:r>
            <a:r>
              <a:rPr lang="pt" sz="2000" dirty="0"/>
              <a:t> e o tratamento involuntários podem durar dias, semanas, meses e até anos.</a:t>
            </a:r>
          </a:p>
        </p:txBody>
      </p:sp>
      <p:sp>
        <p:nvSpPr>
          <p:cNvPr id="5" name="Title 4">
            <a:extLst>
              <a:ext uri="{FF2B5EF4-FFF2-40B4-BE49-F238E27FC236}">
                <a16:creationId xmlns:a16="http://schemas.microsoft.com/office/drawing/2014/main" id="{2B981439-3C39-5740-A156-C815A27779BF}"/>
              </a:ext>
            </a:extLst>
          </p:cNvPr>
          <p:cNvSpPr>
            <a:spLocks noGrp="1"/>
          </p:cNvSpPr>
          <p:nvPr>
            <p:ph type="title"/>
          </p:nvPr>
        </p:nvSpPr>
        <p:spPr>
          <a:xfrm>
            <a:off x="507205" y="506412"/>
            <a:ext cx="11174401" cy="432000"/>
          </a:xfrm>
        </p:spPr>
        <p:txBody>
          <a:bodyPr/>
          <a:lstStyle/>
          <a:p>
            <a:pPr algn="ctr"/>
            <a:r>
              <a:rPr lang="pt" dirty="0"/>
              <a:t>Apresentação: O que a CDPD diz sobre </a:t>
            </a:r>
            <a:r>
              <a:rPr lang="pt-BR" dirty="0"/>
              <a:t>internação</a:t>
            </a:r>
            <a:r>
              <a:rPr lang="pt" dirty="0"/>
              <a:t> e tratamento involuntários? - 1</a:t>
            </a:r>
          </a:p>
        </p:txBody>
      </p:sp>
    </p:spTree>
    <p:extLst>
      <p:ext uri="{BB962C8B-B14F-4D97-AF65-F5344CB8AC3E}">
        <p14:creationId xmlns:p14="http://schemas.microsoft.com/office/powerpoint/2010/main" val="9499696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EC2FF-30B6-C041-89A1-C62BC08EC8D5}"/>
              </a:ext>
            </a:extLst>
          </p:cNvPr>
          <p:cNvSpPr>
            <a:spLocks noGrp="1"/>
          </p:cNvSpPr>
          <p:nvPr>
            <p:ph type="sldNum" sz="quarter" idx="12"/>
          </p:nvPr>
        </p:nvSpPr>
        <p:spPr/>
        <p:txBody>
          <a:bodyPr/>
          <a:lstStyle/>
          <a:p>
            <a:fld id="{04260D4A-DEC1-45DD-8AB2-A3349BAAA59E}" type="slidenum">
              <a:rPr lang="en-US" smtClean="0"/>
              <a:pPr/>
              <a:t>94</a:t>
            </a:fld>
            <a:endParaRPr lang="en-US"/>
          </a:p>
        </p:txBody>
      </p:sp>
      <p:sp>
        <p:nvSpPr>
          <p:cNvPr id="4" name="Content Placeholder 3">
            <a:extLst>
              <a:ext uri="{FF2B5EF4-FFF2-40B4-BE49-F238E27FC236}">
                <a16:creationId xmlns:a16="http://schemas.microsoft.com/office/drawing/2014/main" id="{9F74A825-7609-3149-9B82-F8CE4180906D}"/>
              </a:ext>
            </a:extLst>
          </p:cNvPr>
          <p:cNvSpPr>
            <a:spLocks noGrp="1"/>
          </p:cNvSpPr>
          <p:nvPr>
            <p:ph sz="quarter" idx="14"/>
          </p:nvPr>
        </p:nvSpPr>
        <p:spPr>
          <a:xfrm>
            <a:off x="508794" y="1943188"/>
            <a:ext cx="11174412" cy="3060812"/>
          </a:xfrm>
        </p:spPr>
        <p:txBody>
          <a:bodyPr/>
          <a:lstStyle/>
          <a:p>
            <a:pPr algn="just"/>
            <a:r>
              <a:rPr lang="pt" sz="2000" dirty="0"/>
              <a:t>Algumas leis permitem que pessoas sejam detidas e tratadas com base no diagnóstico — ou na percepção — de que têm uma condição ou deficiência específica.</a:t>
            </a:r>
          </a:p>
          <a:p>
            <a:pPr algn="just"/>
            <a:r>
              <a:rPr lang="pt" sz="2000" dirty="0"/>
              <a:t>A lei pode exigir outros critérios (por exemplo, necessidade de cuidados e tratamento, risco de deterioração da saúde sem tratamento, perigo para si mesmo/outros).</a:t>
            </a:r>
          </a:p>
          <a:p>
            <a:pPr algn="just"/>
            <a:r>
              <a:rPr lang="pt" sz="2000" dirty="0"/>
              <a:t>Essas leis discriminam pessoas com deficiências psicossociais, intelectuais e cognitivas, pois permitem a </a:t>
            </a:r>
            <a:r>
              <a:rPr lang="pt-BR" sz="2000" dirty="0"/>
              <a:t>internação</a:t>
            </a:r>
            <a:r>
              <a:rPr lang="pt" sz="2000" dirty="0"/>
              <a:t> dessas pessoas em situações em que outras pessoas não seriam detidas involuntariamente.</a:t>
            </a:r>
          </a:p>
          <a:p>
            <a:pPr algn="just"/>
            <a:r>
              <a:rPr lang="pt" sz="2000" dirty="0"/>
              <a:t>Mesmo outros grupos com maior risco de violência não podem ser detidos com base no aumento do risco de violência.</a:t>
            </a:r>
          </a:p>
          <a:p>
            <a:endParaRPr lang="en-US" dirty="0"/>
          </a:p>
        </p:txBody>
      </p:sp>
      <p:sp>
        <p:nvSpPr>
          <p:cNvPr id="5" name="Title 4">
            <a:extLst>
              <a:ext uri="{FF2B5EF4-FFF2-40B4-BE49-F238E27FC236}">
                <a16:creationId xmlns:a16="http://schemas.microsoft.com/office/drawing/2014/main" id="{41E0782B-EB24-1B48-967C-D0B36C4C2B9B}"/>
              </a:ext>
            </a:extLst>
          </p:cNvPr>
          <p:cNvSpPr>
            <a:spLocks noGrp="1"/>
          </p:cNvSpPr>
          <p:nvPr>
            <p:ph type="title"/>
          </p:nvPr>
        </p:nvSpPr>
        <p:spPr>
          <a:xfrm>
            <a:off x="507206" y="506412"/>
            <a:ext cx="11326206" cy="432000"/>
          </a:xfrm>
        </p:spPr>
        <p:txBody>
          <a:bodyPr/>
          <a:lstStyle/>
          <a:p>
            <a:pPr algn="ctr"/>
            <a:r>
              <a:rPr lang="pt" dirty="0"/>
              <a:t>Apresentação: O que a CDPD diz sobre </a:t>
            </a:r>
            <a:r>
              <a:rPr lang="pt-BR" dirty="0"/>
              <a:t>internação</a:t>
            </a:r>
            <a:r>
              <a:rPr lang="pt" dirty="0"/>
              <a:t> e tratamento involuntários? - 2</a:t>
            </a:r>
          </a:p>
        </p:txBody>
      </p:sp>
    </p:spTree>
    <p:extLst>
      <p:ext uri="{BB962C8B-B14F-4D97-AF65-F5344CB8AC3E}">
        <p14:creationId xmlns:p14="http://schemas.microsoft.com/office/powerpoint/2010/main" val="37377455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B23DCF-F62F-E649-B17F-5CEDA558D129}"/>
              </a:ext>
            </a:extLst>
          </p:cNvPr>
          <p:cNvSpPr>
            <a:spLocks noGrp="1"/>
          </p:cNvSpPr>
          <p:nvPr>
            <p:ph type="sldNum" sz="quarter" idx="12"/>
          </p:nvPr>
        </p:nvSpPr>
        <p:spPr/>
        <p:txBody>
          <a:bodyPr/>
          <a:lstStyle/>
          <a:p>
            <a:fld id="{04260D4A-DEC1-45DD-8AB2-A3349BAAA59E}" type="slidenum">
              <a:rPr lang="en-US" smtClean="0"/>
              <a:pPr/>
              <a:t>95</a:t>
            </a:fld>
            <a:endParaRPr lang="en-US"/>
          </a:p>
        </p:txBody>
      </p:sp>
      <p:sp>
        <p:nvSpPr>
          <p:cNvPr id="4" name="Content Placeholder 3">
            <a:extLst>
              <a:ext uri="{FF2B5EF4-FFF2-40B4-BE49-F238E27FC236}">
                <a16:creationId xmlns:a16="http://schemas.microsoft.com/office/drawing/2014/main" id="{72D64B52-5DB2-654E-B2C8-33C29A5B86BC}"/>
              </a:ext>
            </a:extLst>
          </p:cNvPr>
          <p:cNvSpPr>
            <a:spLocks noGrp="1"/>
          </p:cNvSpPr>
          <p:nvPr>
            <p:ph sz="quarter" idx="14"/>
          </p:nvPr>
        </p:nvSpPr>
        <p:spPr/>
        <p:txBody>
          <a:bodyPr/>
          <a:lstStyle/>
          <a:p>
            <a:endParaRPr lang="en-US" dirty="0"/>
          </a:p>
          <a:p>
            <a:endParaRPr lang="en-US" dirty="0"/>
          </a:p>
          <a:p>
            <a:pPr marL="0" indent="0" algn="ctr">
              <a:buNone/>
            </a:pPr>
            <a:r>
              <a:rPr lang="pt" sz="2500" b="1" i="1" dirty="0"/>
              <a:t>Como você se sentiria se fosse detido e tratado contra sua vontade?</a:t>
            </a:r>
          </a:p>
          <a:p>
            <a:pPr marL="0" indent="0" algn="ctr">
              <a:buNone/>
            </a:pPr>
            <a:endParaRPr lang="en-US" sz="2500" b="1" i="1" dirty="0"/>
          </a:p>
          <a:p>
            <a:pPr marL="0" indent="0" algn="ctr">
              <a:buNone/>
            </a:pPr>
            <a:r>
              <a:rPr lang="pt" sz="2500" b="1" i="1" dirty="0"/>
              <a:t>Como você se sentiu quando foi detido e tratado contra a sua vontade?</a:t>
            </a:r>
          </a:p>
          <a:p>
            <a:pPr marL="0" indent="0">
              <a:buNone/>
            </a:pPr>
            <a:endParaRPr lang="en-US" dirty="0"/>
          </a:p>
        </p:txBody>
      </p:sp>
      <p:sp>
        <p:nvSpPr>
          <p:cNvPr id="5" name="Title 4">
            <a:extLst>
              <a:ext uri="{FF2B5EF4-FFF2-40B4-BE49-F238E27FC236}">
                <a16:creationId xmlns:a16="http://schemas.microsoft.com/office/drawing/2014/main" id="{A9C30988-28A8-6944-9516-A586BE85A00E}"/>
              </a:ext>
            </a:extLst>
          </p:cNvPr>
          <p:cNvSpPr>
            <a:spLocks noGrp="1"/>
          </p:cNvSpPr>
          <p:nvPr>
            <p:ph type="title"/>
          </p:nvPr>
        </p:nvSpPr>
        <p:spPr>
          <a:xfrm>
            <a:off x="507206" y="506412"/>
            <a:ext cx="10895900" cy="432000"/>
          </a:xfrm>
        </p:spPr>
        <p:txBody>
          <a:bodyPr/>
          <a:lstStyle/>
          <a:p>
            <a:pPr algn="just"/>
            <a:r>
              <a:rPr lang="pt" dirty="0"/>
              <a:t>Apresentação: O que a CDPD diz sobre </a:t>
            </a:r>
            <a:r>
              <a:rPr lang="pt-BR" dirty="0"/>
              <a:t>internação</a:t>
            </a:r>
            <a:r>
              <a:rPr lang="pt" dirty="0"/>
              <a:t> e tratamento involuntários? - 3</a:t>
            </a:r>
          </a:p>
        </p:txBody>
      </p:sp>
    </p:spTree>
    <p:extLst>
      <p:ext uri="{BB962C8B-B14F-4D97-AF65-F5344CB8AC3E}">
        <p14:creationId xmlns:p14="http://schemas.microsoft.com/office/powerpoint/2010/main" val="32173396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63EBB0-FA04-FD48-902D-FF3544FDB682}"/>
              </a:ext>
            </a:extLst>
          </p:cNvPr>
          <p:cNvSpPr>
            <a:spLocks noGrp="1"/>
          </p:cNvSpPr>
          <p:nvPr>
            <p:ph type="sldNum" sz="quarter" idx="12"/>
          </p:nvPr>
        </p:nvSpPr>
        <p:spPr/>
        <p:txBody>
          <a:bodyPr/>
          <a:lstStyle/>
          <a:p>
            <a:fld id="{04260D4A-DEC1-45DD-8AB2-A3349BAAA59E}" type="slidenum">
              <a:rPr lang="en-US" smtClean="0"/>
              <a:pPr/>
              <a:t>96</a:t>
            </a:fld>
            <a:endParaRPr lang="en-US"/>
          </a:p>
        </p:txBody>
      </p:sp>
      <p:sp>
        <p:nvSpPr>
          <p:cNvPr id="4" name="Content Placeholder 3">
            <a:extLst>
              <a:ext uri="{FF2B5EF4-FFF2-40B4-BE49-F238E27FC236}">
                <a16:creationId xmlns:a16="http://schemas.microsoft.com/office/drawing/2014/main" id="{6DCD5125-8D9A-E74F-95E5-9138EA61B7A0}"/>
              </a:ext>
            </a:extLst>
          </p:cNvPr>
          <p:cNvSpPr>
            <a:spLocks noGrp="1"/>
          </p:cNvSpPr>
          <p:nvPr>
            <p:ph sz="quarter" idx="14"/>
          </p:nvPr>
        </p:nvSpPr>
        <p:spPr>
          <a:xfrm>
            <a:off x="508794" y="2445671"/>
            <a:ext cx="11174412" cy="1366483"/>
          </a:xfrm>
        </p:spPr>
        <p:txBody>
          <a:bodyPr/>
          <a:lstStyle/>
          <a:p>
            <a:pPr algn="just">
              <a:spcBef>
                <a:spcPts val="600"/>
              </a:spcBef>
              <a:spcAft>
                <a:spcPts val="0"/>
              </a:spcAft>
            </a:pPr>
            <a:r>
              <a:rPr lang="pt" sz="2000" dirty="0"/>
              <a:t>A CDPD visa abordar essa situação oferecendo orientações claras sobre mudanças em práticas e leis.</a:t>
            </a:r>
          </a:p>
          <a:p>
            <a:pPr algn="just">
              <a:spcBef>
                <a:spcPts val="600"/>
              </a:spcBef>
              <a:spcAft>
                <a:spcPts val="0"/>
              </a:spcAft>
            </a:pPr>
            <a:r>
              <a:rPr lang="pt" sz="2000" dirty="0"/>
              <a:t>Os direitos protegidos pela CDPD estão todos inter-relacionados. Muitos desses direitos reforçam o fato de que as pessoas não devem ser detidas ou tratadas contra sua vontade ou com base em sua deficiência.</a:t>
            </a:r>
          </a:p>
          <a:p>
            <a:pPr>
              <a:spcBef>
                <a:spcPts val="600"/>
              </a:spcBef>
              <a:spcAft>
                <a:spcPts val="0"/>
              </a:spcAft>
            </a:pPr>
            <a:endParaRPr lang="en-US" dirty="0"/>
          </a:p>
        </p:txBody>
      </p:sp>
      <p:sp>
        <p:nvSpPr>
          <p:cNvPr id="5" name="Title 4">
            <a:extLst>
              <a:ext uri="{FF2B5EF4-FFF2-40B4-BE49-F238E27FC236}">
                <a16:creationId xmlns:a16="http://schemas.microsoft.com/office/drawing/2014/main" id="{7D38BE38-42FF-3A4C-82C4-92A171C51E14}"/>
              </a:ext>
            </a:extLst>
          </p:cNvPr>
          <p:cNvSpPr>
            <a:spLocks noGrp="1"/>
          </p:cNvSpPr>
          <p:nvPr>
            <p:ph type="title"/>
          </p:nvPr>
        </p:nvSpPr>
        <p:spPr>
          <a:xfrm>
            <a:off x="507205" y="506412"/>
            <a:ext cx="11174401" cy="432000"/>
          </a:xfrm>
        </p:spPr>
        <p:txBody>
          <a:bodyPr/>
          <a:lstStyle/>
          <a:p>
            <a:pPr algn="ctr"/>
            <a:r>
              <a:rPr lang="pt" dirty="0"/>
              <a:t>Apresentação: O que a CDPD diz sobre </a:t>
            </a:r>
            <a:r>
              <a:rPr lang="pt-BR" dirty="0"/>
              <a:t>internação</a:t>
            </a:r>
            <a:r>
              <a:rPr lang="pt" dirty="0"/>
              <a:t> e tratamento involuntários? - 4</a:t>
            </a:r>
          </a:p>
        </p:txBody>
      </p:sp>
    </p:spTree>
    <p:extLst>
      <p:ext uri="{BB962C8B-B14F-4D97-AF65-F5344CB8AC3E}">
        <p14:creationId xmlns:p14="http://schemas.microsoft.com/office/powerpoint/2010/main" val="3134727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DEF960-FD6F-CC4A-B3DD-DE9AE6FB72C2}"/>
              </a:ext>
            </a:extLst>
          </p:cNvPr>
          <p:cNvSpPr>
            <a:spLocks noGrp="1"/>
          </p:cNvSpPr>
          <p:nvPr>
            <p:ph type="sldNum" sz="quarter" idx="12"/>
          </p:nvPr>
        </p:nvSpPr>
        <p:spPr/>
        <p:txBody>
          <a:bodyPr/>
          <a:lstStyle/>
          <a:p>
            <a:fld id="{04260D4A-DEC1-45DD-8AB2-A3349BAAA59E}" type="slidenum">
              <a:rPr lang="en-US" smtClean="0"/>
              <a:pPr/>
              <a:t>97</a:t>
            </a:fld>
            <a:endParaRPr lang="en-US"/>
          </a:p>
        </p:txBody>
      </p:sp>
      <p:sp>
        <p:nvSpPr>
          <p:cNvPr id="3" name="Text Placeholder 2">
            <a:extLst>
              <a:ext uri="{FF2B5EF4-FFF2-40B4-BE49-F238E27FC236}">
                <a16:creationId xmlns:a16="http://schemas.microsoft.com/office/drawing/2014/main" id="{253682FF-9711-4D49-9BC8-E857DB6A5A85}"/>
              </a:ext>
            </a:extLst>
          </p:cNvPr>
          <p:cNvSpPr>
            <a:spLocks noGrp="1"/>
          </p:cNvSpPr>
          <p:nvPr>
            <p:ph type="body" sz="quarter" idx="13"/>
          </p:nvPr>
        </p:nvSpPr>
        <p:spPr>
          <a:xfrm>
            <a:off x="507194" y="1782625"/>
            <a:ext cx="11174400" cy="360000"/>
          </a:xfrm>
        </p:spPr>
        <p:txBody>
          <a:bodyPr/>
          <a:lstStyle/>
          <a:p>
            <a:r>
              <a:rPr lang="pt" kern="0" spc="0" dirty="0"/>
              <a:t>Artigo 5: Igualdade e não discriminação</a:t>
            </a:r>
          </a:p>
        </p:txBody>
      </p:sp>
      <p:sp>
        <p:nvSpPr>
          <p:cNvPr id="4" name="Content Placeholder 3">
            <a:extLst>
              <a:ext uri="{FF2B5EF4-FFF2-40B4-BE49-F238E27FC236}">
                <a16:creationId xmlns:a16="http://schemas.microsoft.com/office/drawing/2014/main" id="{18C604C6-9920-B045-AB48-1185C14A8ABF}"/>
              </a:ext>
            </a:extLst>
          </p:cNvPr>
          <p:cNvSpPr>
            <a:spLocks noGrp="1"/>
          </p:cNvSpPr>
          <p:nvPr>
            <p:ph sz="quarter" idx="14"/>
          </p:nvPr>
        </p:nvSpPr>
        <p:spPr>
          <a:xfrm>
            <a:off x="507182" y="2678708"/>
            <a:ext cx="11174412" cy="2152186"/>
          </a:xfrm>
        </p:spPr>
        <p:txBody>
          <a:bodyPr/>
          <a:lstStyle/>
          <a:p>
            <a:pPr algn="just">
              <a:spcBef>
                <a:spcPts val="600"/>
              </a:spcBef>
              <a:spcAft>
                <a:spcPts val="0"/>
              </a:spcAft>
            </a:pPr>
            <a:r>
              <a:rPr lang="pt" sz="2000" dirty="0"/>
              <a:t>De acordo com o artigo 5, as pessoas com deficiência devem </a:t>
            </a:r>
            <a:r>
              <a:rPr lang="pt-BR" sz="2000" dirty="0"/>
              <a:t>usufruir</a:t>
            </a:r>
            <a:r>
              <a:rPr lang="pt" sz="2000" dirty="0"/>
              <a:t> de seus direitos em igualdade de condições com as demais pessoas.</a:t>
            </a:r>
          </a:p>
          <a:p>
            <a:pPr algn="just">
              <a:spcBef>
                <a:spcPts val="600"/>
              </a:spcBef>
              <a:spcAft>
                <a:spcPts val="0"/>
              </a:spcAft>
            </a:pPr>
            <a:r>
              <a:rPr lang="pt" sz="2000" dirty="0"/>
              <a:t>Pessoas em tratamento por problemas de saúde física geralmente não podem ser detidas em serviços de saúde e tratadas sem seu consentimento informado.</a:t>
            </a:r>
          </a:p>
          <a:p>
            <a:pPr algn="just">
              <a:spcBef>
                <a:spcPts val="600"/>
              </a:spcBef>
              <a:spcAft>
                <a:spcPts val="0"/>
              </a:spcAft>
            </a:pPr>
            <a:r>
              <a:rPr lang="pt" sz="2000" dirty="0"/>
              <a:t>O fato de pessoas com deficiências psicossociais, intelectuais e cognitivas </a:t>
            </a:r>
            <a:r>
              <a:rPr lang="pt" sz="2000" i="1" dirty="0"/>
              <a:t>poderem </a:t>
            </a:r>
            <a:r>
              <a:rPr lang="pt" sz="2000" dirty="0"/>
              <a:t>ser detidas e tratadas contra sua vontade constitui discriminação com base em uma deficiência, portanto, isso viola o artigo 5.</a:t>
            </a:r>
          </a:p>
          <a:p>
            <a:endParaRPr lang="en-US" dirty="0"/>
          </a:p>
        </p:txBody>
      </p:sp>
      <p:sp>
        <p:nvSpPr>
          <p:cNvPr id="5" name="Title 4">
            <a:extLst>
              <a:ext uri="{FF2B5EF4-FFF2-40B4-BE49-F238E27FC236}">
                <a16:creationId xmlns:a16="http://schemas.microsoft.com/office/drawing/2014/main" id="{6D2E87F0-6289-8548-A0E8-2956539F5650}"/>
              </a:ext>
            </a:extLst>
          </p:cNvPr>
          <p:cNvSpPr>
            <a:spLocks noGrp="1"/>
          </p:cNvSpPr>
          <p:nvPr>
            <p:ph type="title"/>
          </p:nvPr>
        </p:nvSpPr>
        <p:spPr>
          <a:xfrm>
            <a:off x="507205" y="506412"/>
            <a:ext cx="11174399" cy="432000"/>
          </a:xfrm>
        </p:spPr>
        <p:txBody>
          <a:bodyPr/>
          <a:lstStyle/>
          <a:p>
            <a:pPr algn="ctr"/>
            <a:r>
              <a:rPr lang="pt" dirty="0"/>
              <a:t>Apresentação: O que a CDPD diz sobre </a:t>
            </a:r>
            <a:r>
              <a:rPr lang="pt-BR" dirty="0"/>
              <a:t>internação</a:t>
            </a:r>
            <a:r>
              <a:rPr lang="pt" dirty="0"/>
              <a:t> e tratamento involuntários? - 5</a:t>
            </a:r>
          </a:p>
        </p:txBody>
      </p:sp>
    </p:spTree>
    <p:extLst>
      <p:ext uri="{BB962C8B-B14F-4D97-AF65-F5344CB8AC3E}">
        <p14:creationId xmlns:p14="http://schemas.microsoft.com/office/powerpoint/2010/main" val="22416613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1CD7C-D660-4440-986B-9B4372EA735B}"/>
              </a:ext>
            </a:extLst>
          </p:cNvPr>
          <p:cNvSpPr>
            <a:spLocks noGrp="1"/>
          </p:cNvSpPr>
          <p:nvPr>
            <p:ph type="sldNum" sz="quarter" idx="12"/>
          </p:nvPr>
        </p:nvSpPr>
        <p:spPr/>
        <p:txBody>
          <a:bodyPr/>
          <a:lstStyle/>
          <a:p>
            <a:fld id="{04260D4A-DEC1-45DD-8AB2-A3349BAAA59E}" type="slidenum">
              <a:rPr lang="en-US" smtClean="0"/>
              <a:pPr/>
              <a:t>98</a:t>
            </a:fld>
            <a:endParaRPr lang="en-US"/>
          </a:p>
        </p:txBody>
      </p:sp>
      <p:sp>
        <p:nvSpPr>
          <p:cNvPr id="3" name="Text Placeholder 2">
            <a:extLst>
              <a:ext uri="{FF2B5EF4-FFF2-40B4-BE49-F238E27FC236}">
                <a16:creationId xmlns:a16="http://schemas.microsoft.com/office/drawing/2014/main" id="{DE6098FF-0D00-FB4A-8C06-FFCB1C1CB5C0}"/>
              </a:ext>
            </a:extLst>
          </p:cNvPr>
          <p:cNvSpPr>
            <a:spLocks noGrp="1"/>
          </p:cNvSpPr>
          <p:nvPr>
            <p:ph type="body" sz="quarter" idx="13"/>
          </p:nvPr>
        </p:nvSpPr>
        <p:spPr>
          <a:xfrm>
            <a:off x="507207" y="1549432"/>
            <a:ext cx="11174400" cy="360000"/>
          </a:xfrm>
        </p:spPr>
        <p:txBody>
          <a:bodyPr/>
          <a:lstStyle/>
          <a:p>
            <a:r>
              <a:rPr lang="pt" kern="0" spc="0" dirty="0"/>
              <a:t>Artigo 12: Igualdade de reconhecimento perante a lei</a:t>
            </a:r>
          </a:p>
        </p:txBody>
      </p:sp>
      <p:sp>
        <p:nvSpPr>
          <p:cNvPr id="4" name="Content Placeholder 3">
            <a:extLst>
              <a:ext uri="{FF2B5EF4-FFF2-40B4-BE49-F238E27FC236}">
                <a16:creationId xmlns:a16="http://schemas.microsoft.com/office/drawing/2014/main" id="{76B241AF-C002-FA48-B0F3-1BD255F1969A}"/>
              </a:ext>
            </a:extLst>
          </p:cNvPr>
          <p:cNvSpPr>
            <a:spLocks noGrp="1"/>
          </p:cNvSpPr>
          <p:nvPr>
            <p:ph sz="quarter" idx="14"/>
          </p:nvPr>
        </p:nvSpPr>
        <p:spPr>
          <a:xfrm>
            <a:off x="507206" y="2231278"/>
            <a:ext cx="11174401" cy="3555272"/>
          </a:xfrm>
        </p:spPr>
        <p:txBody>
          <a:bodyPr/>
          <a:lstStyle/>
          <a:p>
            <a:pPr algn="just">
              <a:spcAft>
                <a:spcPts val="0"/>
              </a:spcAft>
            </a:pPr>
            <a:r>
              <a:rPr lang="pt" sz="2000" dirty="0"/>
              <a:t>O Artigo 12 fundamenta e é indispensável a todos os outros artigos da CDPD.</a:t>
            </a:r>
          </a:p>
          <a:p>
            <a:pPr algn="just">
              <a:spcAft>
                <a:spcPts val="0"/>
              </a:spcAft>
            </a:pPr>
            <a:r>
              <a:rPr lang="pt" sz="2000" dirty="0"/>
              <a:t>Ao proteger o direito à </a:t>
            </a:r>
            <a:r>
              <a:rPr lang="pt-BR" sz="2000" dirty="0"/>
              <a:t>capacidade legal</a:t>
            </a:r>
            <a:r>
              <a:rPr lang="pt" sz="2000" dirty="0"/>
              <a:t>, a CDPD garante que as pessoas tenham o direito de tomar decisões sobre todos os aspectos de suas vidas, incluindo cuidados e tratamento.</a:t>
            </a:r>
          </a:p>
          <a:p>
            <a:pPr algn="just">
              <a:spcAft>
                <a:spcPts val="0"/>
              </a:spcAft>
            </a:pPr>
            <a:r>
              <a:rPr lang="pt" sz="2000" dirty="0"/>
              <a:t>O consentimento informado deve sempre ser buscado antes da </a:t>
            </a:r>
            <a:r>
              <a:rPr lang="pt-BR" sz="2000" dirty="0"/>
              <a:t>Internação</a:t>
            </a:r>
            <a:r>
              <a:rPr lang="pt" sz="2000" dirty="0"/>
              <a:t> ou tratamento em um serviço de saúde mental ou relacionado.</a:t>
            </a:r>
          </a:p>
          <a:p>
            <a:pPr algn="just">
              <a:spcAft>
                <a:spcPts val="0"/>
              </a:spcAft>
            </a:pPr>
            <a:r>
              <a:rPr lang="pt" sz="2000" dirty="0"/>
              <a:t>Profissionais de saúde mental e outros profissionais devem se envolver diretamente com a pessoa e não apenas com sua família ou apoiadores.</a:t>
            </a:r>
          </a:p>
          <a:p>
            <a:pPr algn="just">
              <a:spcAft>
                <a:spcPts val="0"/>
              </a:spcAft>
            </a:pPr>
            <a:r>
              <a:rPr lang="pt" sz="2000" dirty="0"/>
              <a:t>Os profissionais também devem tentar garantir que a pessoa não seja indevidamente influenciada por outras pessoas ao tomar uma decisão sobre cuidados ou tratamento.</a:t>
            </a:r>
          </a:p>
          <a:p>
            <a:pPr algn="just">
              <a:spcAft>
                <a:spcPts val="0"/>
              </a:spcAft>
            </a:pPr>
            <a:r>
              <a:rPr lang="pt" sz="2000" dirty="0"/>
              <a:t>Os profissionais devem garantir que as pessoas recebam acomodação para sua deficiência e qualquer suporte independente necessário para tomar ou comunicar decisões sobre cuidados e tratamento.</a:t>
            </a:r>
          </a:p>
          <a:p>
            <a:endParaRPr lang="en-US" dirty="0"/>
          </a:p>
        </p:txBody>
      </p:sp>
      <p:sp>
        <p:nvSpPr>
          <p:cNvPr id="5" name="Title 4">
            <a:extLst>
              <a:ext uri="{FF2B5EF4-FFF2-40B4-BE49-F238E27FC236}">
                <a16:creationId xmlns:a16="http://schemas.microsoft.com/office/drawing/2014/main" id="{1155A0E3-B40E-5D48-BFD6-11749207277C}"/>
              </a:ext>
            </a:extLst>
          </p:cNvPr>
          <p:cNvSpPr>
            <a:spLocks noGrp="1"/>
          </p:cNvSpPr>
          <p:nvPr>
            <p:ph type="title"/>
          </p:nvPr>
        </p:nvSpPr>
        <p:spPr>
          <a:xfrm>
            <a:off x="507206" y="506412"/>
            <a:ext cx="11174400" cy="432000"/>
          </a:xfrm>
        </p:spPr>
        <p:txBody>
          <a:bodyPr/>
          <a:lstStyle/>
          <a:p>
            <a:pPr algn="ctr"/>
            <a:r>
              <a:rPr lang="pt" dirty="0"/>
              <a:t>Apresentação: O que a CDPD diz sobre </a:t>
            </a:r>
            <a:r>
              <a:rPr lang="pt-BR" dirty="0"/>
              <a:t>internação</a:t>
            </a:r>
            <a:r>
              <a:rPr lang="pt" dirty="0"/>
              <a:t> e tratamento involuntários? - 6</a:t>
            </a:r>
          </a:p>
        </p:txBody>
      </p:sp>
    </p:spTree>
    <p:extLst>
      <p:ext uri="{BB962C8B-B14F-4D97-AF65-F5344CB8AC3E}">
        <p14:creationId xmlns:p14="http://schemas.microsoft.com/office/powerpoint/2010/main" val="15520291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C379CA-7ECE-3B47-8F20-C7F539E87198}"/>
              </a:ext>
            </a:extLst>
          </p:cNvPr>
          <p:cNvSpPr>
            <a:spLocks noGrp="1"/>
          </p:cNvSpPr>
          <p:nvPr>
            <p:ph type="sldNum" sz="quarter" idx="12"/>
          </p:nvPr>
        </p:nvSpPr>
        <p:spPr/>
        <p:txBody>
          <a:bodyPr/>
          <a:lstStyle/>
          <a:p>
            <a:fld id="{04260D4A-DEC1-45DD-8AB2-A3349BAAA59E}" type="slidenum">
              <a:rPr lang="en-US" smtClean="0"/>
              <a:pPr/>
              <a:t>99</a:t>
            </a:fld>
            <a:endParaRPr lang="en-US"/>
          </a:p>
        </p:txBody>
      </p:sp>
      <p:sp>
        <p:nvSpPr>
          <p:cNvPr id="3" name="Text Placeholder 2">
            <a:extLst>
              <a:ext uri="{FF2B5EF4-FFF2-40B4-BE49-F238E27FC236}">
                <a16:creationId xmlns:a16="http://schemas.microsoft.com/office/drawing/2014/main" id="{B1E839F7-6013-C148-BAB1-61848381B6F1}"/>
              </a:ext>
            </a:extLst>
          </p:cNvPr>
          <p:cNvSpPr>
            <a:spLocks noGrp="1"/>
          </p:cNvSpPr>
          <p:nvPr>
            <p:ph type="body" sz="quarter" idx="13"/>
          </p:nvPr>
        </p:nvSpPr>
        <p:spPr>
          <a:xfrm>
            <a:off x="507205" y="1694037"/>
            <a:ext cx="11174400" cy="360000"/>
          </a:xfrm>
        </p:spPr>
        <p:txBody>
          <a:bodyPr/>
          <a:lstStyle/>
          <a:p>
            <a:r>
              <a:rPr lang="pt" kern="0" spc="0" dirty="0"/>
              <a:t>Artigo 14: Liberdade e segurança da pessoa</a:t>
            </a:r>
          </a:p>
        </p:txBody>
      </p:sp>
      <p:sp>
        <p:nvSpPr>
          <p:cNvPr id="4" name="Content Placeholder 3">
            <a:extLst>
              <a:ext uri="{FF2B5EF4-FFF2-40B4-BE49-F238E27FC236}">
                <a16:creationId xmlns:a16="http://schemas.microsoft.com/office/drawing/2014/main" id="{69034FCD-DE60-7B42-9333-437C03351E6D}"/>
              </a:ext>
            </a:extLst>
          </p:cNvPr>
          <p:cNvSpPr>
            <a:spLocks noGrp="1"/>
          </p:cNvSpPr>
          <p:nvPr>
            <p:ph sz="quarter" idx="14"/>
          </p:nvPr>
        </p:nvSpPr>
        <p:spPr>
          <a:xfrm>
            <a:off x="508794" y="2416916"/>
            <a:ext cx="11174412" cy="3120425"/>
          </a:xfrm>
        </p:spPr>
        <p:txBody>
          <a:bodyPr/>
          <a:lstStyle/>
          <a:p>
            <a:pPr algn="just">
              <a:spcBef>
                <a:spcPts val="600"/>
              </a:spcBef>
              <a:spcAft>
                <a:spcPts val="0"/>
              </a:spcAft>
            </a:pPr>
            <a:r>
              <a:rPr lang="pt" sz="2000" dirty="0"/>
              <a:t>O Artigo 14 garante o direito à liberdade e à segurança. Deixa claro que “a deficiência não justificará, em hipótese alguma, a privação de liberdade”.</a:t>
            </a:r>
          </a:p>
          <a:p>
            <a:pPr algn="just">
              <a:spcBef>
                <a:spcPts val="600"/>
              </a:spcBef>
              <a:spcAft>
                <a:spcPts val="0"/>
              </a:spcAft>
            </a:pPr>
            <a:r>
              <a:rPr lang="pt" sz="2000" dirty="0"/>
              <a:t>Isso significa que a deficiência nunca pode ser motivo para privar alguém de sua liberdade.</a:t>
            </a:r>
          </a:p>
          <a:p>
            <a:pPr algn="just">
              <a:spcBef>
                <a:spcPts val="600"/>
              </a:spcBef>
              <a:spcAft>
                <a:spcPts val="0"/>
              </a:spcAft>
            </a:pPr>
            <a:r>
              <a:rPr lang="pt" sz="2000" dirty="0"/>
              <a:t>Pessoas com deficiência só podem ser detidas pelas mesmas razões (ou pelos mesmos motivos) que todos os outros cidadãos.</a:t>
            </a:r>
          </a:p>
          <a:p>
            <a:pPr algn="just">
              <a:spcBef>
                <a:spcPts val="600"/>
              </a:spcBef>
              <a:spcAft>
                <a:spcPts val="0"/>
              </a:spcAft>
            </a:pPr>
            <a:r>
              <a:rPr lang="pt" sz="2000" dirty="0"/>
              <a:t>Portanto, pessoas com deficiências psicossociais, intelectuais ou cognitivas nunca devem ser detidas em serviços ou instituições sociais e de saúde mental por terem uma deficiência, </a:t>
            </a:r>
            <a:r>
              <a:rPr lang="pt" sz="2000" b="1" i="1" dirty="0"/>
              <a:t>mesmo quando </a:t>
            </a:r>
            <a:r>
              <a:rPr lang="pt" sz="2000" dirty="0"/>
              <a:t>critérios adicionais estiverem envolvidos.</a:t>
            </a:r>
          </a:p>
        </p:txBody>
      </p:sp>
      <p:sp>
        <p:nvSpPr>
          <p:cNvPr id="5" name="Title 4">
            <a:extLst>
              <a:ext uri="{FF2B5EF4-FFF2-40B4-BE49-F238E27FC236}">
                <a16:creationId xmlns:a16="http://schemas.microsoft.com/office/drawing/2014/main" id="{73392A45-EEE2-5147-AB9A-0A1E1D549ED5}"/>
              </a:ext>
            </a:extLst>
          </p:cNvPr>
          <p:cNvSpPr>
            <a:spLocks noGrp="1"/>
          </p:cNvSpPr>
          <p:nvPr>
            <p:ph type="title"/>
          </p:nvPr>
        </p:nvSpPr>
        <p:spPr>
          <a:xfrm>
            <a:off x="507205" y="506412"/>
            <a:ext cx="11174399" cy="432000"/>
          </a:xfrm>
        </p:spPr>
        <p:txBody>
          <a:bodyPr/>
          <a:lstStyle/>
          <a:p>
            <a:pPr algn="ctr"/>
            <a:r>
              <a:rPr lang="pt" dirty="0"/>
              <a:t>Apresentação: O que a CDPD diz sobre </a:t>
            </a:r>
            <a:r>
              <a:rPr lang="pt-BR" dirty="0"/>
              <a:t>internação</a:t>
            </a:r>
            <a:r>
              <a:rPr lang="pt" dirty="0"/>
              <a:t> e tratamento involuntários? - 7</a:t>
            </a:r>
          </a:p>
        </p:txBody>
      </p:sp>
    </p:spTree>
    <p:extLst>
      <p:ext uri="{BB962C8B-B14F-4D97-AF65-F5344CB8AC3E}">
        <p14:creationId xmlns:p14="http://schemas.microsoft.com/office/powerpoint/2010/main" val="2498736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ID" val="LPB_169"/>
  <p:tag name="LANGUAGEID" val="1033"/>
  <p:tag name="COLORTHEMEID" val="LPBBlue"/>
  <p:tag name="BRANDID" val="LPB"/>
  <p:tag name="MARKETNAME" val="Pharma &amp; Biotech"/>
  <p:tag name="CLIENT" val="LZA"/>
  <p:tag name="VERSION" val="1001"/>
  <p:tag name="REFERENCEDATE" val="43545"/>
  <p:tag name="DATE" val="3 April 2019"/>
  <p:tag name="FOOTER1" val="Lonza Microbiome JV - media briefing"/>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Source"/>
</p:tagLst>
</file>

<file path=ppt/tags/tag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b096b-4105-49eb-b55c-14c0faebc69d">CRM347QYS2NC-1659832294-68</_dlc_DocId>
    <_dlc_DocIdUrl xmlns="042b096b-4105-49eb-b55c-14c0faebc69d">
      <Url>https://lonzagroup.sharepoint.com/sites/l003/_layouts/15/DocIdRedir.aspx?ID=CRM347QYS2NC-1659832294-68</Url>
      <Description>CRM347QYS2NC-1659832294-68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56705E77DCC804E9BE7F1C1025886C8" ma:contentTypeVersion="2" ma:contentTypeDescription="Create a new document." ma:contentTypeScope="" ma:versionID="f1c990c1d5a8af9f80b633fb09d2bde5">
  <xsd:schema xmlns:xsd="http://www.w3.org/2001/XMLSchema" xmlns:xs="http://www.w3.org/2001/XMLSchema" xmlns:p="http://schemas.microsoft.com/office/2006/metadata/properties" xmlns:ns2="042b096b-4105-49eb-b55c-14c0faebc69d" xmlns:ns3="ef5a19a5-0bde-491a-9e5b-9baf636fab8c" targetNamespace="http://schemas.microsoft.com/office/2006/metadata/properties" ma:root="true" ma:fieldsID="ec4561506f63d7914714c578ad4965ca" ns2:_="" ns3:_="">
    <xsd:import namespace="042b096b-4105-49eb-b55c-14c0faebc69d"/>
    <xsd:import namespace="ef5a19a5-0bde-491a-9e5b-9baf636fab8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096b-4105-49eb-b55c-14c0faebc6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f5a19a5-0bde-491a-9e5b-9baf636fab8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0760B-1B5E-4DC8-826E-74FE9931AF94}">
  <ds:schemaRefs>
    <ds:schemaRef ds:uri="http://schemas.microsoft.com/sharepoint/events"/>
  </ds:schemaRefs>
</ds:datastoreItem>
</file>

<file path=customXml/itemProps2.xml><?xml version="1.0" encoding="utf-8"?>
<ds:datastoreItem xmlns:ds="http://schemas.openxmlformats.org/officeDocument/2006/customXml" ds:itemID="{B9AD0E1A-7E6E-4A7E-96B9-8EB3D8F53396}">
  <ds:schemaRefs>
    <ds:schemaRef ds:uri="http://schemas.openxmlformats.org/package/2006/metadata/core-properties"/>
    <ds:schemaRef ds:uri="http://schemas.microsoft.com/office/2006/documentManagement/types"/>
    <ds:schemaRef ds:uri="ef5a19a5-0bde-491a-9e5b-9baf636fab8c"/>
    <ds:schemaRef ds:uri="http://purl.org/dc/elements/1.1/"/>
    <ds:schemaRef ds:uri="http://schemas.microsoft.com/office/2006/metadata/properties"/>
    <ds:schemaRef ds:uri="http://schemas.microsoft.com/office/infopath/2007/PartnerControls"/>
    <ds:schemaRef ds:uri="http://purl.org/dc/terms/"/>
    <ds:schemaRef ds:uri="042b096b-4105-49eb-b55c-14c0faebc69d"/>
    <ds:schemaRef ds:uri="http://www.w3.org/XML/1998/namespace"/>
    <ds:schemaRef ds:uri="http://purl.org/dc/dcmitype/"/>
  </ds:schemaRefs>
</ds:datastoreItem>
</file>

<file path=customXml/itemProps3.xml><?xml version="1.0" encoding="utf-8"?>
<ds:datastoreItem xmlns:ds="http://schemas.openxmlformats.org/officeDocument/2006/customXml" ds:itemID="{059A2BC8-8DBB-433C-8417-516F08DCC3A5}">
  <ds:schemaRefs>
    <ds:schemaRef ds:uri="http://schemas.microsoft.com/sharepoint/v3/contenttype/forms"/>
  </ds:schemaRefs>
</ds:datastoreItem>
</file>

<file path=customXml/itemProps4.xml><?xml version="1.0" encoding="utf-8"?>
<ds:datastoreItem xmlns:ds="http://schemas.openxmlformats.org/officeDocument/2006/customXml" ds:itemID="{D7801245-4ED9-47C9-9C04-7F899CAD05AA}">
  <ds:schemaRefs>
    <ds:schemaRef ds:uri="042b096b-4105-49eb-b55c-14c0faebc69d"/>
    <ds:schemaRef ds:uri="ef5a19a5-0bde-491a-9e5b-9baf636fab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LPB</Template>
  <TotalTime>1921</TotalTime>
  <Words>34973</Words>
  <Application>Microsoft Office PowerPoint</Application>
  <PresentationFormat>Widescreen</PresentationFormat>
  <Paragraphs>1895</Paragraphs>
  <Slides>128</Slides>
  <Notes>128</Notes>
  <HiddenSlides>0</HiddenSlides>
  <MMClips>0</MMClips>
  <ScaleCrop>false</ScaleCrop>
  <HeadingPairs>
    <vt:vector size="8" baseType="variant">
      <vt:variant>
        <vt:lpstr>Fontes usadas</vt:lpstr>
      </vt:variant>
      <vt:variant>
        <vt:i4>12</vt:i4>
      </vt:variant>
      <vt:variant>
        <vt:lpstr>Tema</vt:lpstr>
      </vt:variant>
      <vt:variant>
        <vt:i4>1</vt:i4>
      </vt:variant>
      <vt:variant>
        <vt:lpstr>Servidores OLE inseridos</vt:lpstr>
      </vt:variant>
      <vt:variant>
        <vt:i4>1</vt:i4>
      </vt:variant>
      <vt:variant>
        <vt:lpstr>Títulos de slides</vt:lpstr>
      </vt:variant>
      <vt:variant>
        <vt:i4>128</vt:i4>
      </vt:variant>
    </vt:vector>
  </HeadingPairs>
  <TitlesOfParts>
    <vt:vector size="142" baseType="lpstr">
      <vt:lpstr>DengXian</vt:lpstr>
      <vt:lpstr>SimSun</vt:lpstr>
      <vt:lpstr>Arial</vt:lpstr>
      <vt:lpstr>Calibri</vt:lpstr>
      <vt:lpstr>Calibri Light</vt:lpstr>
      <vt:lpstr>Cambria</vt:lpstr>
      <vt:lpstr>Century Gothic</vt:lpstr>
      <vt:lpstr>Helvetica</vt:lpstr>
      <vt:lpstr>Symbol</vt:lpstr>
      <vt:lpstr>Times</vt:lpstr>
      <vt:lpstr>Times New Roman</vt:lpstr>
      <vt:lpstr>Wingdings</vt:lpstr>
      <vt:lpstr>LPB</vt:lpstr>
      <vt:lpstr>think-cell Slide</vt:lpstr>
      <vt:lpstr>Apresentação do PowerPoint</vt:lpstr>
      <vt:lpstr>Apresentação do PowerPoint</vt:lpstr>
      <vt:lpstr>QualityRights da OMS: metas e objetivos</vt:lpstr>
      <vt:lpstr>Algumas palavras sobre a terminologia utilizada neste treinamento – 1</vt:lpstr>
      <vt:lpstr>Algumas palavras sobre a terminologia utilizada neste treinamento – 2</vt:lpstr>
      <vt:lpstr>O que pretendemos alcançar durante este módulo</vt:lpstr>
      <vt:lpstr>Temas abordados neste módulo</vt:lpstr>
      <vt:lpstr>Tema 1: Entendendo o direito à capacidade legal  </vt:lpstr>
      <vt:lpstr>Apresentação: Breve introdução ao módulo</vt:lpstr>
      <vt:lpstr>Exercício 1.1: É minha decisão - 1</vt:lpstr>
      <vt:lpstr>Exercício 1.1: É minha decisão - 2</vt:lpstr>
      <vt:lpstr>Apresentação: O direito à capacidade legal - 1</vt:lpstr>
      <vt:lpstr>Apresentação: O direito à capacidade legal - 2</vt:lpstr>
      <vt:lpstr>Apresentação: O direito à capacidade legal - 3</vt:lpstr>
      <vt:lpstr>Apresentação: O direito à capacidade legal - 4</vt:lpstr>
      <vt:lpstr>Apresentação: O direito à capacidade legal - 5</vt:lpstr>
      <vt:lpstr>Apresentação: O direito à capacidade legal - 6</vt:lpstr>
      <vt:lpstr>Apresentação: O direito à capacidade legal - 7</vt:lpstr>
      <vt:lpstr>Apresentação: O direito à capacidade legal – 8</vt:lpstr>
      <vt:lpstr>Apresentação: O direito à capacidade legal – 9</vt:lpstr>
      <vt:lpstr>Apresentação: O direito à capacidade legal - 10</vt:lpstr>
      <vt:lpstr>Apresentação: O direito à capacidade legal - 11</vt:lpstr>
      <vt:lpstr>Apresentação: O direito à capacidade legal - 12</vt:lpstr>
      <vt:lpstr>Apresentação: O direito à capacidade legal - 13</vt:lpstr>
      <vt:lpstr>Apresentação: O direito à capacidade legal - 14</vt:lpstr>
      <vt:lpstr>Apresentação: O direito à capacidade legal - 15</vt:lpstr>
      <vt:lpstr>Apresentação: O direito à capacidade legal - 16</vt:lpstr>
      <vt:lpstr>Apresentação: O direito à capacidade legal - 17</vt:lpstr>
      <vt:lpstr>Apresentação: O direito à capacidade legal - 18</vt:lpstr>
      <vt:lpstr>Apresentação: O direito à capacidade legal - 19</vt:lpstr>
      <vt:lpstr>Exercício 1.2: Negação de capacidade legal – 1</vt:lpstr>
      <vt:lpstr>Exercício 1.2: Negação de capacidade legal - 2</vt:lpstr>
      <vt:lpstr>Apresentação: As consequências da negação do direito à capacidade legal - 1</vt:lpstr>
      <vt:lpstr>Apresentação: As consequências da negação do direito à capacidade legal - 2</vt:lpstr>
      <vt:lpstr>Apresentação: Resumo do tema – 1</vt:lpstr>
      <vt:lpstr>Apresentação: Resumo do tema - 2</vt:lpstr>
      <vt:lpstr>Apresentação: Resumo do tema - 3</vt:lpstr>
      <vt:lpstr>Tema 2: Tomada de decisão apoiada e planejamento antecipado</vt:lpstr>
      <vt:lpstr>Tema 2: Tomada de decisão apoiada e planejamento antecipado</vt:lpstr>
      <vt:lpstr>Exercício 2.1: Discussão sobre tomada de decisão apoiada</vt:lpstr>
      <vt:lpstr>Apresentação: Tomada de decisão apoiada - 1</vt:lpstr>
      <vt:lpstr>Apresentação: Tomada de decisão apoiada - 2</vt:lpstr>
      <vt:lpstr>Apresentação: Tomada de decisão apoiada - 3</vt:lpstr>
      <vt:lpstr>Apresentação: Tomada de decisão apoiada - 4</vt:lpstr>
      <vt:lpstr>Apresentação: Tomada de decisão apoiada - 5</vt:lpstr>
      <vt:lpstr>Apresentação: tomada de decisão apoiada - 6</vt:lpstr>
      <vt:lpstr>Apresentação: tomada de decisão apoiada - 7</vt:lpstr>
      <vt:lpstr>Apresentação: tomada de decisão apoiada - 8</vt:lpstr>
      <vt:lpstr>Apresentação: Tomada de decisão apoiada - 9</vt:lpstr>
      <vt:lpstr>Apresentação: Tomada de decisão apoiada - 10</vt:lpstr>
      <vt:lpstr>Apresentação: Tomada de decisão apoiada - 11</vt:lpstr>
      <vt:lpstr>Apresentação: Tomada de decisão apoiada - 12</vt:lpstr>
      <vt:lpstr>Apresentação: Tomada de decisão apoiada - 13</vt:lpstr>
      <vt:lpstr>Apresentação: Tomada de decisão apoiada - 14</vt:lpstr>
      <vt:lpstr>Apresentação: Tomada de decisão apoiada - 15</vt:lpstr>
      <vt:lpstr>Apresentação: Tomada de decisão apoiada - 16</vt:lpstr>
      <vt:lpstr>Apresentação: Tomada de decisão apoiada - 17</vt:lpstr>
      <vt:lpstr>Apresentação: Tomada de decisão apoiada - 18</vt:lpstr>
      <vt:lpstr>Apresentação: Tomada de decisão apoiada - 19</vt:lpstr>
      <vt:lpstr>Exercício 2.2: Cenários sobre a tomada de decisão apoiada - 1</vt:lpstr>
      <vt:lpstr>Exercício 2.2: Cenários sobre a tomada de decisão apoiada - 2</vt:lpstr>
      <vt:lpstr>Exercício 2.2: Cenários sobre a tomada de decisão apoiada - 3</vt:lpstr>
      <vt:lpstr>Exercício 2.2: Cenários sobre a tomada de decisão apoiada - 4</vt:lpstr>
      <vt:lpstr>Exercício 2.2: Cenários sobre a tomada de decisão apoiada - 5</vt:lpstr>
      <vt:lpstr>Exercício 2.2: Cenários sobre a tomada de decisão apoiada -6</vt:lpstr>
      <vt:lpstr>Exercício 2.2: Cenários sobre a tomada de decisão apoiada - 7</vt:lpstr>
      <vt:lpstr>Apresentação: Planejamento antecipado – 1</vt:lpstr>
      <vt:lpstr>Apresentação: Planejamento antecipado - 2</vt:lpstr>
      <vt:lpstr>Apresentação: Planejamento antecipado - 3</vt:lpstr>
      <vt:lpstr>Apresentação: Planejamento antecipado - 4</vt:lpstr>
      <vt:lpstr>Apresentação: Planejamento antecipado - 5</vt:lpstr>
      <vt:lpstr>Apresentação: Planejamento antecipado - 6</vt:lpstr>
      <vt:lpstr>Apresentação: Planejamento antecipado - 7</vt:lpstr>
      <vt:lpstr>Apresentação: Planejamento antecipado - 8</vt:lpstr>
      <vt:lpstr>Exercício 2.3: Discussão sobre planejamento antecipado - 1</vt:lpstr>
      <vt:lpstr>Exercício 2.3: Discussão sobre planejamento antecipado - 2</vt:lpstr>
      <vt:lpstr>Exercício 2.3: Discussão sobre planejamento antecipado - 3</vt:lpstr>
      <vt:lpstr>Exercício 2.3: Discussão sobre planejamento antecipado - 4</vt:lpstr>
      <vt:lpstr>Exercício 2.3: Discussão sobre planejamento antecipado - 5</vt:lpstr>
      <vt:lpstr>Exercício 2.3: Discussão sobre planejamento antecipado - 6</vt:lpstr>
      <vt:lpstr>Exercício 2.3: Discussão sobre planejamento antecipado -7</vt:lpstr>
      <vt:lpstr>Tema 3: Consentimento informado e planos de tratamento e recuperação conduzidos pela pessoa</vt:lpstr>
      <vt:lpstr>Apresentação: Consentimento informado – 1</vt:lpstr>
      <vt:lpstr>Apresentação: Consentimento informado - 2</vt:lpstr>
      <vt:lpstr>Apresentação: Consentimento informado - 3</vt:lpstr>
      <vt:lpstr>Apresentação: Planos de tratamento e recuperação conduzidos pela própria pessoa - 1</vt:lpstr>
      <vt:lpstr>Apresentação: Planos de tratamento e recuperação conduzidos pela própria pessoa - 2</vt:lpstr>
      <vt:lpstr>Apresentação: Planos de tratamento e recuperação conduzidos pela própria pessoa - 3</vt:lpstr>
      <vt:lpstr>Apresentação: Planos de tratamento e recuperação conduzidos pela própria pessoa - 4</vt:lpstr>
      <vt:lpstr>Tema 4: Evitar a internação e o tratamento involuntários em serviços sociais e de saúde mental</vt:lpstr>
      <vt:lpstr>Exercício 4.1: A experiência de internação e tratamento involuntários - 1</vt:lpstr>
      <vt:lpstr>Exercício 4.1: A experiência de internação e tratamento involuntários - 2</vt:lpstr>
      <vt:lpstr>Apresentação: O que a CDPD diz sobre internação e tratamento involuntários? - 1</vt:lpstr>
      <vt:lpstr>Apresentação: O que a CDPD diz sobre internação e tratamento involuntários? - 2</vt:lpstr>
      <vt:lpstr>Apresentação: O que a CDPD diz sobre internação e tratamento involuntários? - 3</vt:lpstr>
      <vt:lpstr>Apresentação: O que a CDPD diz sobre internação e tratamento involuntários? - 4</vt:lpstr>
      <vt:lpstr>Apresentação: O que a CDPD diz sobre internação e tratamento involuntários? - 5</vt:lpstr>
      <vt:lpstr>Apresentação: O que a CDPD diz sobre internação e tratamento involuntários? - 6</vt:lpstr>
      <vt:lpstr>Apresentação: O que a CDPD diz sobre internação e tratamento involuntários? - 7</vt:lpstr>
      <vt:lpstr>Apresentação: O que a CDPD diz sobre internação e tratamento involuntários? - 8</vt:lpstr>
      <vt:lpstr>Apresentação: O que a CDPD diz sobre internação e tratamento involuntários? - 9</vt:lpstr>
      <vt:lpstr>Apresentação: O que a CDPD diz sobre internação e tratamento involuntários? – 10</vt:lpstr>
      <vt:lpstr>Apresentação: O que a CDPD diz sobre internação e tratamento involuntários? - 11</vt:lpstr>
      <vt:lpstr>Apresentação: O que a CDPD diz sobre internação e tratamento involuntários? - 12</vt:lpstr>
      <vt:lpstr>Apresentação: O que a CDPD diz sobre internação e tratamento involuntários? - 13</vt:lpstr>
      <vt:lpstr>Exercício 4.2: E quanto ao meu país? - 1</vt:lpstr>
      <vt:lpstr>Exercício 4.2: E no meu país? – 2</vt:lpstr>
      <vt:lpstr>Exercício 4.2: E no meu país? - 3</vt:lpstr>
      <vt:lpstr>Exercício 4.3: Cenário para evitar medidas coercitivas - 1</vt:lpstr>
      <vt:lpstr>Exercício 4.3: Cenário para evitar medidas coercitivas - 2</vt:lpstr>
      <vt:lpstr>Exercício 4.3: Cenário para evitar medidas coercitivas - 3</vt:lpstr>
      <vt:lpstr>Exercício 4.3: Cenário para evitar medidas coercitivas - 4</vt:lpstr>
      <vt:lpstr>Exercício 4.3: Cenário para evitar medidas coercitivas - 5</vt:lpstr>
      <vt:lpstr>Exercício 4.4: Uma situação desafiante -1</vt:lpstr>
      <vt:lpstr>Exercício 4.4: Uma situação desafiante – 2</vt:lpstr>
      <vt:lpstr>Exercício 4.4: Uma situação desafiadora - 3</vt:lpstr>
      <vt:lpstr>Exercício 4.4: Uma situação desafiadora - 4</vt:lpstr>
      <vt:lpstr>Exercício 4.4: Uma situação desafiadora - 5</vt:lpstr>
      <vt:lpstr>Exercício 4.4: Uma situação desafiadora - 6</vt:lpstr>
      <vt:lpstr>Concluindo o treinamento -1</vt:lpstr>
      <vt:lpstr>Conclusão do treinamento - 2</vt:lpstr>
      <vt:lpstr>Agradecimentos (1)</vt:lpstr>
      <vt:lpstr>Agradecimentos (2)</vt:lpstr>
      <vt:lpstr>Agradecimentos (3)</vt:lpstr>
      <vt:lpstr>Agradecimentos (4)</vt:lpstr>
      <vt:lpstr>Agradecimentos (5)</vt:lpstr>
      <vt:lpstr>Agradecimentos (6)</vt:lpstr>
      <vt:lpstr>Agradecimentos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Slides: Legal capacity and the right to decide in mental health and social services</dc:title>
  <dc:creator>Julia Faure</dc:creator>
  <cp:lastModifiedBy>Márcia Maria Palhares</cp:lastModifiedBy>
  <cp:revision>171</cp:revision>
  <cp:lastPrinted>2019-10-28T11:58:38Z</cp:lastPrinted>
  <dcterms:created xsi:type="dcterms:W3CDTF">2019-04-19T06:21:23Z</dcterms:created>
  <dcterms:modified xsi:type="dcterms:W3CDTF">2025-08-31T00:23:21Z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ies>
</file>