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ags/tag6.xml" ContentType="application/vnd.openxmlformats-officedocument.presentationml.tags+xml"/>
  <Override PartName="/ppt/theme/themeOverride5.xml" ContentType="application/vnd.openxmlformats-officedocument.themeOverride+xml"/>
  <Override PartName="/ppt/tags/tag7.xml" ContentType="application/vnd.openxmlformats-officedocument.presentationml.tags+xml"/>
  <Override PartName="/ppt/theme/themeOverride6.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Override7.xml" ContentType="application/vnd.openxmlformats-officedocument.themeOverride+xml"/>
  <Override PartName="/ppt/tags/tag11.xml" ContentType="application/vnd.openxmlformats-officedocument.presentationml.tags+xml"/>
  <Override PartName="/ppt/tags/tag12.xml" ContentType="application/vnd.openxmlformats-officedocument.presentationml.tags+xml"/>
  <Override PartName="/ppt/theme/themeOverride8.xml" ContentType="application/vnd.openxmlformats-officedocument.themeOverride+xml"/>
  <Override PartName="/ppt/tags/tag13.xml" ContentType="application/vnd.openxmlformats-officedocument.presentationml.tags+xml"/>
  <Override PartName="/ppt/tags/tag14.xml" ContentType="application/vnd.openxmlformats-officedocument.presentationml.tags+xml"/>
  <Override PartName="/ppt/theme/themeOverride9.xml" ContentType="application/vnd.openxmlformats-officedocument.themeOverride+xml"/>
  <Override PartName="/ppt/tags/tag15.xml" ContentType="application/vnd.openxmlformats-officedocument.presentationml.tags+xml"/>
  <Override PartName="/ppt/tags/tag16.xml" ContentType="application/vnd.openxmlformats-officedocument.presentationml.tags+xml"/>
  <Override PartName="/ppt/theme/themeOverride10.xml" ContentType="application/vnd.openxmlformats-officedocument.themeOverride+xml"/>
  <Override PartName="/ppt/theme/themeOverride11.xml" ContentType="application/vnd.openxmlformats-officedocument.themeOverride+xml"/>
  <Override PartName="/ppt/tags/tag17.xml" ContentType="application/vnd.openxmlformats-officedocument.presentationml.tags+xml"/>
  <Override PartName="/ppt/theme/themeOverride12.xml" ContentType="application/vnd.openxmlformats-officedocument.themeOverride+xml"/>
  <Override PartName="/ppt/tags/tag18.xml" ContentType="application/vnd.openxmlformats-officedocument.presentationml.tags+xml"/>
  <Override PartName="/ppt/theme/themeOverride13.xml" ContentType="application/vnd.openxmlformats-officedocument.themeOverride+xml"/>
  <Override PartName="/ppt/theme/themeOverride14.xml" ContentType="application/vnd.openxmlformats-officedocument.themeOverride+xml"/>
  <Override PartName="/ppt/tags/tag19.xml" ContentType="application/vnd.openxmlformats-officedocument.presentationml.tags+xml"/>
  <Override PartName="/ppt/theme/themeOverride15.xml" ContentType="application/vnd.openxmlformats-officedocument.themeOverride+xml"/>
  <Override PartName="/ppt/tags/tag20.xml" ContentType="application/vnd.openxmlformats-officedocument.presentationml.tags+xml"/>
  <Override PartName="/ppt/theme/themeOverride16.xml" ContentType="application/vnd.openxmlformats-officedocument.themeOverride+xml"/>
  <Override PartName="/ppt/theme/themeOverride17.xml" ContentType="application/vnd.openxmlformats-officedocument.themeOverride+xml"/>
  <Override PartName="/ppt/tags/tag21.xml" ContentType="application/vnd.openxmlformats-officedocument.presentationml.tags+xml"/>
  <Override PartName="/ppt/theme/themeOverride18.xml" ContentType="application/vnd.openxmlformats-officedocument.themeOverride+xml"/>
  <Override PartName="/ppt/theme/themeOverride19.xml" ContentType="application/vnd.openxmlformats-officedocument.themeOverride+xml"/>
  <Override PartName="/ppt/tags/tag22.xml" ContentType="application/vnd.openxmlformats-officedocument.presentationml.tags+xml"/>
  <Override PartName="/ppt/theme/themeOverride20.xml" ContentType="application/vnd.openxmlformats-officedocument.themeOverride+xml"/>
  <Override PartName="/ppt/tags/tag23.xml" ContentType="application/vnd.openxmlformats-officedocument.presentationml.tags+xml"/>
  <Override PartName="/ppt/tags/tag2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6"/>
  </p:notesMasterIdLst>
  <p:handoutMasterIdLst>
    <p:handoutMasterId r:id="rId137"/>
  </p:handoutMasterIdLst>
  <p:sldIdLst>
    <p:sldId id="260" r:id="rId2"/>
    <p:sldId id="496" r:id="rId3"/>
    <p:sldId id="497" r:id="rId4"/>
    <p:sldId id="419" r:id="rId5"/>
    <p:sldId id="420" r:id="rId6"/>
    <p:sldId id="263" r:id="rId7"/>
    <p:sldId id="289" r:id="rId8"/>
    <p:sldId id="290" r:id="rId9"/>
    <p:sldId id="291" r:id="rId10"/>
    <p:sldId id="292" r:id="rId11"/>
    <p:sldId id="293"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498" r:id="rId37"/>
    <p:sldId id="499" r:id="rId38"/>
    <p:sldId id="319" r:id="rId39"/>
    <p:sldId id="320" r:id="rId40"/>
    <p:sldId id="321" r:id="rId41"/>
    <p:sldId id="322" r:id="rId42"/>
    <p:sldId id="330" r:id="rId43"/>
    <p:sldId id="331" r:id="rId44"/>
    <p:sldId id="332" r:id="rId45"/>
    <p:sldId id="333" r:id="rId46"/>
    <p:sldId id="334" r:id="rId47"/>
    <p:sldId id="335" r:id="rId48"/>
    <p:sldId id="336" r:id="rId49"/>
    <p:sldId id="337" r:id="rId50"/>
    <p:sldId id="362" r:id="rId51"/>
    <p:sldId id="363" r:id="rId52"/>
    <p:sldId id="364" r:id="rId53"/>
    <p:sldId id="365" r:id="rId54"/>
    <p:sldId id="366" r:id="rId55"/>
    <p:sldId id="367" r:id="rId56"/>
    <p:sldId id="368" r:id="rId57"/>
    <p:sldId id="369" r:id="rId58"/>
    <p:sldId id="350" r:id="rId59"/>
    <p:sldId id="351" r:id="rId60"/>
    <p:sldId id="352" r:id="rId61"/>
    <p:sldId id="353" r:id="rId62"/>
    <p:sldId id="354" r:id="rId63"/>
    <p:sldId id="355" r:id="rId64"/>
    <p:sldId id="356" r:id="rId65"/>
    <p:sldId id="357" r:id="rId66"/>
    <p:sldId id="358" r:id="rId67"/>
    <p:sldId id="359" r:id="rId68"/>
    <p:sldId id="360" r:id="rId69"/>
    <p:sldId id="361" r:id="rId70"/>
    <p:sldId id="338" r:id="rId71"/>
    <p:sldId id="339" r:id="rId72"/>
    <p:sldId id="340" r:id="rId73"/>
    <p:sldId id="341" r:id="rId74"/>
    <p:sldId id="416" r:id="rId75"/>
    <p:sldId id="342" r:id="rId76"/>
    <p:sldId id="343" r:id="rId77"/>
    <p:sldId id="344" r:id="rId78"/>
    <p:sldId id="370" r:id="rId79"/>
    <p:sldId id="371" r:id="rId80"/>
    <p:sldId id="372" r:id="rId81"/>
    <p:sldId id="373" r:id="rId82"/>
    <p:sldId id="345" r:id="rId83"/>
    <p:sldId id="346" r:id="rId84"/>
    <p:sldId id="347" r:id="rId85"/>
    <p:sldId id="349" r:id="rId86"/>
    <p:sldId id="323" r:id="rId87"/>
    <p:sldId id="324" r:id="rId88"/>
    <p:sldId id="325" r:id="rId89"/>
    <p:sldId id="374" r:id="rId90"/>
    <p:sldId id="375" r:id="rId91"/>
    <p:sldId id="376" r:id="rId92"/>
    <p:sldId id="377" r:id="rId93"/>
    <p:sldId id="378" r:id="rId94"/>
    <p:sldId id="379" r:id="rId95"/>
    <p:sldId id="380" r:id="rId96"/>
    <p:sldId id="381" r:id="rId97"/>
    <p:sldId id="382" r:id="rId98"/>
    <p:sldId id="383" r:id="rId99"/>
    <p:sldId id="384" r:id="rId100"/>
    <p:sldId id="385" r:id="rId101"/>
    <p:sldId id="387" r:id="rId102"/>
    <p:sldId id="395" r:id="rId103"/>
    <p:sldId id="394" r:id="rId104"/>
    <p:sldId id="388" r:id="rId105"/>
    <p:sldId id="390" r:id="rId106"/>
    <p:sldId id="391" r:id="rId107"/>
    <p:sldId id="392" r:id="rId108"/>
    <p:sldId id="393" r:id="rId109"/>
    <p:sldId id="326" r:id="rId110"/>
    <p:sldId id="327" r:id="rId111"/>
    <p:sldId id="328" r:id="rId112"/>
    <p:sldId id="329" r:id="rId113"/>
    <p:sldId id="396" r:id="rId114"/>
    <p:sldId id="397" r:id="rId115"/>
    <p:sldId id="398" r:id="rId116"/>
    <p:sldId id="399" r:id="rId117"/>
    <p:sldId id="400" r:id="rId118"/>
    <p:sldId id="401" r:id="rId119"/>
    <p:sldId id="402" r:id="rId120"/>
    <p:sldId id="403" r:id="rId121"/>
    <p:sldId id="404" r:id="rId122"/>
    <p:sldId id="405" r:id="rId123"/>
    <p:sldId id="406" r:id="rId124"/>
    <p:sldId id="408" r:id="rId125"/>
    <p:sldId id="409" r:id="rId126"/>
    <p:sldId id="410" r:id="rId127"/>
    <p:sldId id="411" r:id="rId128"/>
    <p:sldId id="413" r:id="rId129"/>
    <p:sldId id="422" r:id="rId130"/>
    <p:sldId id="423" r:id="rId131"/>
    <p:sldId id="412" r:id="rId132"/>
    <p:sldId id="414" r:id="rId133"/>
    <p:sldId id="415" r:id="rId134"/>
    <p:sldId id="424" r:id="rId135"/>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56"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85" autoAdjust="0"/>
    <p:restoredTop sz="93421" autoAdjust="0"/>
  </p:normalViewPr>
  <p:slideViewPr>
    <p:cSldViewPr snapToGrid="0" showGuides="1">
      <p:cViewPr varScale="1">
        <p:scale>
          <a:sx n="59" d="100"/>
          <a:sy n="59" d="100"/>
        </p:scale>
        <p:origin x="576" y="2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99" d="100"/>
          <a:sy n="99" d="100"/>
        </p:scale>
        <p:origin x="3752" y="192"/>
      </p:cViewPr>
      <p:guideLst>
        <p:guide orient="horz" pos="2856"/>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9086882F-CC81-257B-9A6D-EA9CF6AD53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FC6F9098-AE2F-E5E4-1CDF-88A4C6F9A9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C219B9-E2C2-49B9-8D5B-378541FA6BC8}" type="datetimeFigureOut">
              <a:rPr lang="pt-BR" smtClean="0"/>
              <a:t>31/08/2025</a:t>
            </a:fld>
            <a:endParaRPr lang="pt-BR"/>
          </a:p>
        </p:txBody>
      </p:sp>
      <p:sp>
        <p:nvSpPr>
          <p:cNvPr id="4" name="Espaço Reservado para Rodapé 3">
            <a:extLst>
              <a:ext uri="{FF2B5EF4-FFF2-40B4-BE49-F238E27FC236}">
                <a16:creationId xmlns:a16="http://schemas.microsoft.com/office/drawing/2014/main" id="{E67446EF-D46A-13C2-E584-091E0FC7AC2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13FC353E-1CF1-69EF-3ECD-FB407EFA52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C26AF1-D683-464A-9768-33BF4B901E31}" type="slidenum">
              <a:rPr lang="pt-BR" smtClean="0"/>
              <a:t>‹nº›</a:t>
            </a:fld>
            <a:endParaRPr lang="pt-BR"/>
          </a:p>
        </p:txBody>
      </p:sp>
    </p:spTree>
    <p:extLst>
      <p:ext uri="{BB962C8B-B14F-4D97-AF65-F5344CB8AC3E}">
        <p14:creationId xmlns:p14="http://schemas.microsoft.com/office/powerpoint/2010/main" val="160976641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C66CC-0C90-442C-BE13-1ADB0319D9DA}" type="datetimeFigureOut">
              <a:rPr lang="en-CH" smtClean="0"/>
              <a:t>08/31/2025</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Editar estilos de texto mestre</a:t>
            </a:r>
          </a:p>
          <a:p>
            <a:pPr lvl="1"/>
            <a:r>
              <a:rPr lang="en-US"/>
              <a:t>Segundo nível</a:t>
            </a:r>
          </a:p>
          <a:p>
            <a:pPr lvl="2"/>
            <a:r>
              <a:rPr lang="en-US"/>
              <a:t>Terceiro nível</a:t>
            </a:r>
          </a:p>
          <a:p>
            <a:pPr lvl="3"/>
            <a:r>
              <a:rPr lang="en-US"/>
              <a:t>Quarto nível</a:t>
            </a:r>
          </a:p>
          <a:p>
            <a:pPr lvl="4"/>
            <a:r>
              <a:rPr lang="en-US"/>
              <a:t>Quinto nível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A70AF2-C819-47A0-A399-EA1272036C6D}" type="slidenum">
              <a:rPr lang="en-CH" smtClean="0"/>
              <a:t>‹nº›</a:t>
            </a:fld>
            <a:endParaRPr lang="en-CH"/>
          </a:p>
        </p:txBody>
      </p:sp>
    </p:spTree>
    <p:extLst>
      <p:ext uri="{BB962C8B-B14F-4D97-AF65-F5344CB8AC3E}">
        <p14:creationId xmlns:p14="http://schemas.microsoft.com/office/powerpoint/2010/main" val="309115463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3" Type="http://schemas.openxmlformats.org/officeDocument/2006/relationships/hyperlink" Target="#_ENREF_37"/><Relationship Id="rId2" Type="http://schemas.openxmlformats.org/officeDocument/2006/relationships/slide" Target="../slides/slide105.xml"/><Relationship Id="rId1" Type="http://schemas.openxmlformats.org/officeDocument/2006/relationships/notesMaster" Target="../notesMasters/notesMaster1.xml"/><Relationship Id="rId4" Type="http://schemas.openxmlformats.org/officeDocument/2006/relationships/hyperlink" Target="#_ENREF_38"/></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3" Type="http://schemas.openxmlformats.org/officeDocument/2006/relationships/hyperlink" Target="#_ENREF_39"/><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3" Type="http://schemas.openxmlformats.org/officeDocument/2006/relationships/hyperlink" Target="#_ENREF_40"/><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3" Type="http://schemas.openxmlformats.org/officeDocument/2006/relationships/hyperlink" Target="#_ENREF_38"/><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3" Type="http://schemas.openxmlformats.org/officeDocument/2006/relationships/hyperlink" Target="#_ENREF_41"/><Relationship Id="rId2" Type="http://schemas.openxmlformats.org/officeDocument/2006/relationships/slide" Target="../slides/slide123.xml"/><Relationship Id="rId1" Type="http://schemas.openxmlformats.org/officeDocument/2006/relationships/notesMaster" Target="../notesMasters/notesMaster1.xml"/><Relationship Id="rId4" Type="http://schemas.openxmlformats.org/officeDocument/2006/relationships/hyperlink" Target="#_ENREF_42"/></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3" Type="http://schemas.openxmlformats.org/officeDocument/2006/relationships/hyperlink" Target="http://www.mhe-sme.org/" TargetMode="External"/><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3" Type="http://schemas.openxmlformats.org/officeDocument/2006/relationships/hyperlink" Target="http://www.equass.be/" TargetMode="External"/><Relationship Id="rId2" Type="http://schemas.openxmlformats.org/officeDocument/2006/relationships/slide" Target="../slides/slide133.xml"/><Relationship Id="rId1" Type="http://schemas.openxmlformats.org/officeDocument/2006/relationships/notesMaster" Target="../notesMasters/notesMaster1.xml"/><Relationship Id="rId4" Type="http://schemas.openxmlformats.org/officeDocument/2006/relationships/hyperlink" Target="http://www.mhe-sme.org/" TargetMode="Externa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_ENREF_7"/><Relationship Id="rId3" Type="http://schemas.openxmlformats.org/officeDocument/2006/relationships/hyperlink" Target="#_ENREF_2"/><Relationship Id="rId7" Type="http://schemas.openxmlformats.org/officeDocument/2006/relationships/hyperlink" Target="#_ENREF_6"/><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_ENREF_5"/><Relationship Id="rId5" Type="http://schemas.openxmlformats.org/officeDocument/2006/relationships/hyperlink" Target="#_ENREF_4"/><Relationship Id="rId4" Type="http://schemas.openxmlformats.org/officeDocument/2006/relationships/hyperlink" Target="#_ENREF_3"/><Relationship Id="rId9" Type="http://schemas.openxmlformats.org/officeDocument/2006/relationships/hyperlink" Target="#_ENREF_8"/></Relationships>
</file>

<file path=ppt/notesSlides/_rels/notesSlide16.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_ENREF_10"/><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_ENREF_11"/><Relationship Id="rId7" Type="http://schemas.openxmlformats.org/officeDocument/2006/relationships/hyperlink" Target="#_ENREF_15"/><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_ENREF_14"/><Relationship Id="rId5" Type="http://schemas.openxmlformats.org/officeDocument/2006/relationships/hyperlink" Target="#_ENREF_13"/><Relationship Id="rId4" Type="http://schemas.openxmlformats.org/officeDocument/2006/relationships/hyperlink" Target="#_ENREF_12"/></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www.abc.net.au/news/2017-05-01/bupa-adelaide-nursing-home-accused-of-poor-care/8487694" TargetMode="External"/><Relationship Id="rId3" Type="http://schemas.openxmlformats.org/officeDocument/2006/relationships/hyperlink" Target="https://youtu.be/NZBxI9pNYHw" TargetMode="External"/><Relationship Id="rId7" Type="http://schemas.openxmlformats.org/officeDocument/2006/relationships/hyperlink" Target="https://youtu.be/slr_SvB1uyU"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youtu.be/wTGV4s2fktQ" TargetMode="External"/><Relationship Id="rId5" Type="http://schemas.openxmlformats.org/officeDocument/2006/relationships/hyperlink" Target="https://youtu.be/8kZMaUZ7wm0" TargetMode="External"/><Relationship Id="rId4" Type="http://schemas.openxmlformats.org/officeDocument/2006/relationships/hyperlink" Target="http://www.bbc.com/news/uk-england-37427665" TargetMode="External"/></Relationships>
</file>

<file path=ppt/notesSlides/_rels/notesSlide35.xml.rels><?xml version="1.0" encoding="UTF-8" standalone="yes"?>
<Relationships xmlns="http://schemas.openxmlformats.org/package/2006/relationships"><Relationship Id="rId8" Type="http://schemas.openxmlformats.org/officeDocument/2006/relationships/hyperlink" Target="#_ENREF_22"/><Relationship Id="rId3" Type="http://schemas.openxmlformats.org/officeDocument/2006/relationships/hyperlink" Target="#_ENREF_17"/><Relationship Id="rId7" Type="http://schemas.openxmlformats.org/officeDocument/2006/relationships/hyperlink" Target="#_ENREF_21"/><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_ENREF_20"/><Relationship Id="rId5" Type="http://schemas.openxmlformats.org/officeDocument/2006/relationships/hyperlink" Target="#_ENREF_19"/><Relationship Id="rId4" Type="http://schemas.openxmlformats.org/officeDocument/2006/relationships/hyperlink" Target="#_ENREF_18"/></Relationships>
</file>

<file path=ppt/notesSlides/_rels/notesSlide36.xml.rels><?xml version="1.0" encoding="UTF-8" standalone="yes"?>
<Relationships xmlns="http://schemas.openxmlformats.org/package/2006/relationships"><Relationship Id="rId8" Type="http://schemas.openxmlformats.org/officeDocument/2006/relationships/hyperlink" Target="#_ENREF_22"/><Relationship Id="rId3" Type="http://schemas.openxmlformats.org/officeDocument/2006/relationships/hyperlink" Target="#_ENREF_17"/><Relationship Id="rId7" Type="http://schemas.openxmlformats.org/officeDocument/2006/relationships/hyperlink" Target="#_ENREF_21"/><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_ENREF_20"/><Relationship Id="rId5" Type="http://schemas.openxmlformats.org/officeDocument/2006/relationships/hyperlink" Target="#_ENREF_19"/><Relationship Id="rId4" Type="http://schemas.openxmlformats.org/officeDocument/2006/relationships/hyperlink" Target="#_ENREF_18"/></Relationships>
</file>

<file path=ppt/notesSlides/_rels/notesSlide37.xml.rels><?xml version="1.0" encoding="UTF-8" standalone="yes"?>
<Relationships xmlns="http://schemas.openxmlformats.org/package/2006/relationships"><Relationship Id="rId8" Type="http://schemas.openxmlformats.org/officeDocument/2006/relationships/hyperlink" Target="#_ENREF_22"/><Relationship Id="rId3" Type="http://schemas.openxmlformats.org/officeDocument/2006/relationships/hyperlink" Target="#_ENREF_17"/><Relationship Id="rId7" Type="http://schemas.openxmlformats.org/officeDocument/2006/relationships/hyperlink" Target="#_ENREF_21"/><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_ENREF_20"/><Relationship Id="rId5" Type="http://schemas.openxmlformats.org/officeDocument/2006/relationships/hyperlink" Target="#_ENREF_19"/><Relationship Id="rId4" Type="http://schemas.openxmlformats.org/officeDocument/2006/relationships/hyperlink" Target="#_ENREF_18"/></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_ENREF_24"/><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_ENREF_25"/><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_ENREF_26"/><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_ENREF_28"/><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_ENREF_29"/><Relationship Id="rId2" Type="http://schemas.openxmlformats.org/officeDocument/2006/relationships/slide" Target="../slides/slide80.xml"/><Relationship Id="rId1" Type="http://schemas.openxmlformats.org/officeDocument/2006/relationships/notesMaster" Target="../notesMasters/notesMaster1.xml"/><Relationship Id="rId5" Type="http://schemas.openxmlformats.org/officeDocument/2006/relationships/hyperlink" Target="#_ENREF_31"/><Relationship Id="rId4" Type="http://schemas.openxmlformats.org/officeDocument/2006/relationships/hyperlink" Target="#_ENREF_30"/></Relationships>
</file>

<file path=ppt/notesSlides/_rels/notesSlide81.xml.rels><?xml version="1.0" encoding="UTF-8" standalone="yes"?>
<Relationships xmlns="http://schemas.openxmlformats.org/package/2006/relationships"><Relationship Id="rId3" Type="http://schemas.openxmlformats.org/officeDocument/2006/relationships/hyperlink" Target="#_ENREF_32"/><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_ENREF_33"/><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3" Type="http://schemas.openxmlformats.org/officeDocument/2006/relationships/hyperlink" Target="#_ENREF_34"/><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3" Type="http://schemas.openxmlformats.org/officeDocument/2006/relationships/hyperlink" Target="#_ENREF_35"/><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3" Type="http://schemas.openxmlformats.org/officeDocument/2006/relationships/hyperlink" Target="#_ENREF_36"/><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69089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necessidade de abordar as questões da violência, coerção e abuso nos serviços de saúde mental e social não implica que</a:t>
            </a:r>
          </a:p>
          <a:p>
            <a:pPr marL="628650" lvl="1"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as pessoas com deficiências psicossociais, intelectuais ou cognitivas sejam inerentemente violentas. </a:t>
            </a:r>
          </a:p>
          <a:p>
            <a:pPr marL="628650" lvl="1"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Também não significa que todos os tipos de serviços e todos os profissionais de saúde mental e afins sejam sistematicamente abusivos e violentos.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450" lvl="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Neste módulo, “violência, coerção e abuso” são considerados em conjunto como variações do maltrato geral de indivíduos em contextos de saúde mental e sociais. O módulo de treinamento explorará primeiro o que são violência, coerção e abuso, e como essas práticas são vistas e vivenciadas no contexto de um serviço de saúde mental ou social.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311899110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Em </a:t>
            </a:r>
            <a:r>
              <a:rPr lang="en-GB" dirty="0" err="1">
                <a:latin typeface="Calibri" panose="020F0502020204030204" pitchFamily="34" charset="0"/>
                <a:ea typeface="SimSun" panose="02010600030101010101" pitchFamily="2" charset="-122"/>
                <a:cs typeface="Arial" panose="020B0604020202020204" pitchFamily="34" charset="0"/>
              </a:rPr>
              <a:t>suma</a:t>
            </a:r>
            <a:r>
              <a:rPr lang="en-GB" dirty="0">
                <a:latin typeface="Calibri" panose="020F0502020204030204" pitchFamily="34" charset="0"/>
                <a:ea typeface="SimSun" panose="02010600030101010101" pitchFamily="2" charset="-122"/>
                <a:cs typeface="Arial" panose="020B0604020202020204" pitchFamily="34" charset="0"/>
              </a:rPr>
              <a:t>: </a:t>
            </a:r>
          </a:p>
          <a:p>
            <a:pPr marL="171450" indent="-171450">
              <a:lnSpc>
                <a:spcPct val="115000"/>
              </a:lnSpc>
              <a:buFont typeface="Arial" panose="020B0604020202020204" pitchFamily="34" charset="0"/>
              <a:buChar char="•"/>
            </a:pPr>
            <a:r>
              <a:rPr lang="en-GB" dirty="0" err="1">
                <a:latin typeface="Calibri" panose="020F0502020204030204" pitchFamily="34" charset="0"/>
                <a:ea typeface="SimSun" panose="02010600030101010101" pitchFamily="2" charset="-122"/>
                <a:cs typeface="Arial" panose="020B0604020202020204" pitchFamily="34" charset="0"/>
              </a:rPr>
              <a: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planos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individualizados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exclusivos</a:t>
            </a:r>
            <a:r>
              <a:rPr lang="en-GB" dirty="0">
                <a:latin typeface="Calibri" panose="020F0502020204030204" pitchFamily="34" charset="0"/>
                <a:ea typeface="SimSun" panose="02010600030101010101" pitchFamily="2" charset="-122"/>
                <a:cs typeface="Arial" panose="020B0604020202020204" pitchFamily="34" charset="0"/>
              </a:rPr>
              <a:t> para </a:t>
            </a:r>
            <a:r>
              <a:rPr lang="en-GB" dirty="0" err="1">
                <a:latin typeface="Calibri" panose="020F0502020204030204" pitchFamily="34" charset="0"/>
                <a:ea typeface="SimSun" panose="02010600030101010101" pitchFamily="2" charset="-122"/>
                <a:cs typeface="Arial" panose="020B0604020202020204" pitchFamily="34" charset="0"/>
              </a:rPr>
              <a:t>cada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pessoa</a:t>
            </a:r>
            <a:r>
              <a:rPr lang="en-GB" dirty="0">
                <a:latin typeface="Calibri" panose="020F0502020204030204" pitchFamily="34" charset="0"/>
                <a:ea typeface="SimSun" panose="02010600030101010101" pitchFamily="2" charset="-122"/>
                <a:cs typeface="Arial" panose="020B0604020202020204" pitchFamily="34" charset="0"/>
              </a:rPr>
              <a:t>. Eles </a:t>
            </a:r>
            <a:r>
              <a:rPr lang="en-GB" dirty="0" err="1">
                <a:latin typeface="Calibri" panose="020F0502020204030204" pitchFamily="34" charset="0"/>
                <a:ea typeface="SimSun" panose="02010600030101010101" pitchFamily="2" charset="-122"/>
                <a:cs typeface="Arial" panose="020B0604020202020204" pitchFamily="34" charset="0"/>
              </a:rPr>
              <a:t>focam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necessidades</a:t>
            </a:r>
            <a:r>
              <a:rPr lang="en-GB" dirty="0">
                <a:latin typeface="Calibri" panose="020F0502020204030204" pitchFamily="34" charset="0"/>
                <a:ea typeface="SimSun" panose="02010600030101010101" pitchFamily="2" charset="-122"/>
                <a:cs typeface="Arial" panose="020B0604020202020204" pitchFamily="34" charset="0"/>
              </a:rPr>
              <a:t> do </a:t>
            </a:r>
            <a:r>
              <a:rPr lang="en-GB" dirty="0" err="1">
                <a:latin typeface="Calibri" panose="020F0502020204030204" pitchFamily="34" charset="0"/>
                <a:ea typeface="SimSun" panose="02010600030101010101" pitchFamily="2" charset="-122"/>
                <a:cs typeface="Arial" panose="020B0604020202020204" pitchFamily="34" charset="0"/>
              </a:rPr>
              <a:t>indivíduo</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não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necessidades</a:t>
            </a:r>
            <a:r>
              <a:rPr lang="en-GB" dirty="0">
                <a:latin typeface="Calibri" panose="020F0502020204030204" pitchFamily="34" charset="0"/>
                <a:ea typeface="SimSun" panose="02010600030101010101" pitchFamily="2" charset="-122"/>
                <a:cs typeface="Arial" panose="020B0604020202020204" pitchFamily="34" charset="0"/>
              </a:rPr>
              <a:t> do </a:t>
            </a:r>
            <a:r>
              <a:rPr lang="en-GB" dirty="0" err="1">
                <a:latin typeface="Calibri" panose="020F0502020204030204" pitchFamily="34" charset="0"/>
                <a:ea typeface="SimSun" panose="02010600030101010101" pitchFamily="2" charset="-122"/>
                <a:cs typeface="Arial" panose="020B0604020202020204" pitchFamily="34" charset="0"/>
              </a:rPr>
              <a:t>serviço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Muitas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vezes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serviços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orientados</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seguir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procedimentos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fazer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coisas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mais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fáceis</a:t>
            </a:r>
            <a:r>
              <a:rPr lang="en-GB" dirty="0">
                <a:latin typeface="Calibri" panose="020F0502020204030204" pitchFamily="34" charset="0"/>
                <a:ea typeface="SimSun" panose="02010600030101010101" pitchFamily="2" charset="-122"/>
                <a:cs typeface="Arial" panose="020B0604020202020204" pitchFamily="34" charset="0"/>
              </a:rPr>
              <a:t>. Um plano </a:t>
            </a:r>
            <a:r>
              <a:rPr lang="en-GB" dirty="0" err="1">
                <a:latin typeface="Calibri" panose="020F0502020204030204" pitchFamily="34" charset="0"/>
                <a:ea typeface="SimSun" panose="02010600030101010101" pitchFamily="2" charset="-122"/>
                <a:cs typeface="Arial" panose="020B0604020202020204" pitchFamily="34" charset="0"/>
              </a:rPr>
              <a:t>requer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adaptabilidade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flexibilidade</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também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criatividade</a:t>
            </a:r>
            <a:r>
              <a:rPr lang="en-GB" dirty="0">
                <a:latin typeface="Calibri" panose="020F0502020204030204" pitchFamily="34" charset="0"/>
                <a:ea typeface="SimSun" panose="02010600030101010101" pitchFamily="2" charset="-122"/>
                <a:cs typeface="Arial" panose="020B0604020202020204" pitchFamily="34" charset="0"/>
              </a:rPr>
              <a:t>. </a:t>
            </a:r>
          </a:p>
          <a:p>
            <a:pPr marL="171450" indent="-171450">
              <a:lnSpc>
                <a:spcPct val="115000"/>
              </a:lnSpc>
              <a:buFont typeface="Arial" panose="020B0604020202020204" pitchFamily="34" charset="0"/>
              <a:buChar char="•"/>
            </a:pPr>
            <a:r>
              <a:rPr lang="en-GB" dirty="0" err="1">
                <a:latin typeface="Calibri" panose="020F0502020204030204" pitchFamily="34" charset="0"/>
                <a:ea typeface="SimSun" panose="02010600030101010101" pitchFamily="2" charset="-122"/>
                <a:cs typeface="Arial" panose="020B0604020202020204" pitchFamily="34" charset="0"/>
              </a:rPr>
              <a: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planos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individualizados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desenvolvidos</a:t>
            </a:r>
            <a:r>
              <a:rPr lang="en-GB" dirty="0">
                <a:latin typeface="Calibri" panose="020F0502020204030204" pitchFamily="34" charset="0"/>
                <a:ea typeface="SimSun" panose="02010600030101010101" pitchFamily="2" charset="-122"/>
                <a:cs typeface="Arial" panose="020B0604020202020204" pitchFamily="34" charset="0"/>
              </a:rPr>
              <a:t> pela </a:t>
            </a:r>
            <a:r>
              <a:rPr lang="en-GB" dirty="0" err="1">
                <a:latin typeface="Calibri" panose="020F0502020204030204" pitchFamily="34" charset="0"/>
                <a:ea typeface="SimSun" panose="02010600030101010101" pitchFamily="2" charset="-122"/>
                <a:cs typeface="Arial" panose="020B0604020202020204" pitchFamily="34" charset="0"/>
              </a:rPr>
              <a:t>pessoa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questão</a:t>
            </a:r>
            <a:r>
              <a:rPr lang="en-GB" dirty="0">
                <a:latin typeface="Calibri" panose="020F0502020204030204" pitchFamily="34" charset="0"/>
                <a:ea typeface="SimSun" panose="02010600030101010101" pitchFamily="2" charset="-122"/>
                <a:cs typeface="Arial" panose="020B0604020202020204" pitchFamily="34" charset="0"/>
              </a:rPr>
              <a:t> e, se </a:t>
            </a:r>
            <a:r>
              <a:rPr lang="en-GB" dirty="0" err="1">
                <a:latin typeface="Calibri" panose="020F0502020204030204" pitchFamily="34" charset="0"/>
                <a:ea typeface="SimSun" panose="02010600030101010101" pitchFamily="2" charset="-122"/>
                <a:cs typeface="Arial" panose="020B0604020202020204" pitchFamily="34" charset="0"/>
              </a:rPr>
              <a:t>ela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desejar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outras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que </a:t>
            </a:r>
            <a:r>
              <a:rPr lang="en-GB" dirty="0" err="1">
                <a:latin typeface="Calibri" panose="020F0502020204030204" pitchFamily="34" charset="0"/>
                <a:ea typeface="SimSun" panose="02010600030101010101" pitchFamily="2" charset="-122"/>
                <a:cs typeface="Arial" panose="020B0604020202020204" pitchFamily="34" charset="0"/>
              </a:rPr>
              <a:t>ela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queira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envolver</a:t>
            </a:r>
            <a:r>
              <a:rPr lang="en-GB" dirty="0">
                <a:latin typeface="Calibri" panose="020F0502020204030204" pitchFamily="34" charset="0"/>
                <a:ea typeface="SimSun" panose="02010600030101010101" pitchFamily="2" charset="-122"/>
                <a:cs typeface="Arial" panose="020B0604020202020204" pitchFamily="34" charset="0"/>
              </a:rPr>
              <a:t>. Estes </a:t>
            </a:r>
            <a:r>
              <a:rPr lang="en-GB" dirty="0" err="1">
                <a:latin typeface="Calibri" panose="020F0502020204030204" pitchFamily="34" charset="0"/>
                <a:ea typeface="SimSun" panose="02010600030101010101" pitchFamily="2" charset="-122"/>
                <a:cs typeface="Arial" panose="020B0604020202020204" pitchFamily="34" charset="0"/>
              </a:rPr>
              <a:t>podem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incluir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membros</a:t>
            </a:r>
            <a:r>
              <a:rPr lang="en-GB" dirty="0">
                <a:latin typeface="Calibri" panose="020F0502020204030204" pitchFamily="34" charset="0"/>
                <a:ea typeface="SimSun" panose="02010600030101010101" pitchFamily="2" charset="-122"/>
                <a:cs typeface="Arial" panose="020B0604020202020204" pitchFamily="34" charset="0"/>
              </a:rPr>
              <a:t> da </a:t>
            </a:r>
            <a:r>
              <a:rPr lang="en-GB" dirty="0" err="1">
                <a:latin typeface="Calibri" panose="020F0502020204030204" pitchFamily="34" charset="0"/>
                <a:ea typeface="SimSun" panose="02010600030101010101" pitchFamily="2" charset="-122"/>
                <a:cs typeface="Arial" panose="020B0604020202020204" pitchFamily="34" charset="0"/>
              </a:rPr>
              <a:t>família</a:t>
            </a:r>
            <a:r>
              <a:rPr lang="en-GB" dirty="0">
                <a:latin typeface="Calibri" panose="020F0502020204030204" pitchFamily="34" charset="0"/>
                <a:ea typeface="SimSun" panose="02010600030101010101" pitchFamily="2" charset="-122"/>
                <a:cs typeface="Arial" panose="020B0604020202020204" pitchFamily="34" charset="0"/>
              </a:rPr>
              <a:t> e outros </a:t>
            </a:r>
            <a:r>
              <a:rPr lang="en-GB" dirty="0" err="1">
                <a:latin typeface="Calibri" panose="020F0502020204030204" pitchFamily="34" charset="0"/>
                <a:ea typeface="SimSun" panose="02010600030101010101" pitchFamily="2" charset="-122"/>
                <a:cs typeface="Arial" panose="020B0604020202020204" pitchFamily="34" charset="0"/>
              </a:rPr>
              <a:t>parceiros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cuidado</a:t>
            </a:r>
            <a:r>
              <a:rPr lang="en-GB" dirty="0">
                <a:latin typeface="Calibri" panose="020F0502020204030204" pitchFamily="34" charset="0"/>
                <a:ea typeface="SimSun" panose="02010600030101010101" pitchFamily="2" charset="-122"/>
                <a:cs typeface="Arial" panose="020B0604020202020204" pitchFamily="34" charset="0"/>
              </a:rPr>
              <a:t>, amigos, </a:t>
            </a:r>
            <a:r>
              <a:rPr lang="en-GB" dirty="0" err="1">
                <a:latin typeface="Calibri" panose="020F0502020204030204" pitchFamily="34" charset="0"/>
                <a:ea typeface="SimSun" panose="02010600030101010101" pitchFamily="2" charset="-122"/>
                <a:cs typeface="Arial" panose="020B0604020202020204" pitchFamily="34" charset="0"/>
              </a:rPr>
              <a:t>colegas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apoiadores</a:t>
            </a:r>
            <a:r>
              <a:rPr lang="en-GB" dirty="0">
                <a:latin typeface="Calibri" panose="020F0502020204030204" pitchFamily="34" charset="0"/>
                <a:ea typeface="SimSun" panose="02010600030101010101" pitchFamily="2" charset="-122"/>
                <a:cs typeface="Arial" panose="020B0604020202020204" pitchFamily="34" charset="0"/>
              </a:rPr>
              <a:t> entre pares, </a:t>
            </a:r>
            <a:r>
              <a:rPr lang="en-GB" dirty="0" err="1">
                <a:latin typeface="Calibri" panose="020F0502020204030204" pitchFamily="34" charset="0"/>
                <a:ea typeface="SimSun" panose="02010600030101010101" pitchFamily="2" charset="-122"/>
                <a:cs typeface="Arial" panose="020B0604020202020204" pitchFamily="34" charset="0"/>
              </a:rPr>
              <a:t>profissionais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saúde</a:t>
            </a:r>
            <a:r>
              <a:rPr lang="en-GB" dirty="0">
                <a:latin typeface="Calibri" panose="020F0502020204030204" pitchFamily="34" charset="0"/>
                <a:ea typeface="SimSun" panose="02010600030101010101" pitchFamily="2" charset="-122"/>
                <a:cs typeface="Arial" panose="020B0604020202020204" pitchFamily="34" charset="0"/>
              </a:rPr>
              <a:t> mental e outros </a:t>
            </a:r>
            <a:r>
              <a:rPr lang="en-GB" dirty="0" err="1">
                <a:latin typeface="Calibri" panose="020F0502020204030204" pitchFamily="34" charset="0"/>
                <a:ea typeface="SimSun" panose="02010600030101010101" pitchFamily="2" charset="-122"/>
                <a:cs typeface="Arial" panose="020B0604020202020204" pitchFamily="34" charset="0"/>
              </a:rPr>
              <a:t>profissionais</a:t>
            </a:r>
            <a:r>
              <a:rPr lang="en-GB" dirty="0">
                <a:latin typeface="Calibri" panose="020F0502020204030204" pitchFamily="34" charset="0"/>
                <a:ea typeface="SimSun" panose="02010600030101010101" pitchFamily="2" charset="-122"/>
                <a:cs typeface="Arial" panose="020B0604020202020204" pitchFamily="34" charset="0"/>
              </a:rPr>
              <a:t>, etc. </a:t>
            </a:r>
          </a:p>
          <a:p>
            <a:pPr marL="171450" indent="-171450">
              <a:lnSpc>
                <a:spcPct val="115000"/>
              </a:lnSpc>
              <a:buFont typeface="Arial" panose="020B0604020202020204" pitchFamily="34" charset="0"/>
              <a:buChar char="•"/>
            </a:pPr>
            <a:r>
              <a:rPr lang="en-GB" dirty="0" err="1">
                <a:latin typeface="Calibri" panose="020F0502020204030204" pitchFamily="34" charset="0"/>
                <a:ea typeface="SimSun" panose="02010600030101010101" pitchFamily="2" charset="-122"/>
                <a:cs typeface="Arial" panose="020B0604020202020204" pitchFamily="34" charset="0"/>
              </a:rPr>
              <a: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planos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individualizados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identificam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sensibilidades</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sinais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angústia</a:t>
            </a:r>
            <a:r>
              <a:rPr lang="en-GB" dirty="0">
                <a:latin typeface="Calibri" panose="020F0502020204030204" pitchFamily="34" charset="0"/>
                <a:ea typeface="SimSun" panose="02010600030101010101" pitchFamily="2" charset="-122"/>
                <a:cs typeface="Arial" panose="020B0604020202020204" pitchFamily="34" charset="0"/>
              </a:rPr>
              <a:t>. </a:t>
            </a:r>
          </a:p>
          <a:p>
            <a:pPr marL="171450" indent="-171450">
              <a:lnSpc>
                <a:spcPct val="115000"/>
              </a:lnSpc>
              <a:buFont typeface="Arial" panose="020B0604020202020204" pitchFamily="34" charset="0"/>
              <a:buChar char="•"/>
            </a:pPr>
            <a:r>
              <a:rPr lang="en-GB" dirty="0" err="1">
                <a:latin typeface="Calibri" panose="020F0502020204030204" pitchFamily="34" charset="0"/>
                <a:ea typeface="SimSun" panose="02010600030101010101" pitchFamily="2" charset="-122"/>
                <a:cs typeface="Arial" panose="020B0604020202020204" pitchFamily="34" charset="0"/>
              </a:rPr>
              <a: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planos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individualizados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incluem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estratégias</a:t>
            </a:r>
            <a:r>
              <a:rPr lang="en-GB" dirty="0">
                <a:latin typeface="Calibri" panose="020F0502020204030204" pitchFamily="34" charset="0"/>
                <a:ea typeface="SimSun" panose="02010600030101010101" pitchFamily="2" charset="-122"/>
                <a:cs typeface="Arial" panose="020B0604020202020204" pitchFamily="34" charset="0"/>
              </a:rPr>
              <a:t> para responder </a:t>
            </a:r>
            <a:r>
              <a:rPr lang="en-GB" dirty="0" err="1">
                <a:latin typeface="Calibri" panose="020F0502020204030204" pitchFamily="34" charset="0"/>
                <a:ea typeface="SimSun" panose="02010600030101010101" pitchFamily="2" charset="-122"/>
                <a:cs typeface="Arial" panose="020B0604020202020204" pitchFamily="34" charset="0"/>
              </a:rPr>
              <a:t>às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sensibilidades</a:t>
            </a:r>
            <a:r>
              <a:rPr lang="en-GB" dirty="0">
                <a:latin typeface="Calibri" panose="020F0502020204030204" pitchFamily="34" charset="0"/>
                <a:ea typeface="SimSun" panose="02010600030101010101" pitchFamily="2" charset="-122"/>
                <a:cs typeface="Arial" panose="020B0604020202020204" pitchFamily="34" charset="0"/>
              </a:rPr>
              <a:t> antes que </a:t>
            </a:r>
            <a:r>
              <a:rPr lang="en-GB" dirty="0" err="1">
                <a:latin typeface="Calibri" panose="020F0502020204030204" pitchFamily="34" charset="0"/>
                <a:ea typeface="SimSun" panose="02010600030101010101" pitchFamily="2" charset="-122"/>
                <a:cs typeface="Arial" panose="020B0604020202020204" pitchFamily="34" charset="0"/>
              </a:rPr>
              <a:t>uma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situação</a:t>
            </a:r>
            <a:r>
              <a:rPr lang="en-GB" dirty="0">
                <a:latin typeface="Calibri" panose="020F0502020204030204" pitchFamily="34" charset="0"/>
                <a:ea typeface="SimSun" panose="02010600030101010101" pitchFamily="2" charset="-122"/>
                <a:cs typeface="Arial" panose="020B0604020202020204" pitchFamily="34" charset="0"/>
              </a:rPr>
              <a:t> se </a:t>
            </a:r>
            <a:r>
              <a:rPr lang="en-GB" dirty="0" err="1">
                <a:latin typeface="Calibri" panose="020F0502020204030204" pitchFamily="34" charset="0"/>
                <a:ea typeface="SimSun" panose="02010600030101010101" pitchFamily="2" charset="-122"/>
                <a:cs typeface="Arial" panose="020B0604020202020204" pitchFamily="34" charset="0"/>
              </a:rPr>
              <a:t>agrave</a:t>
            </a:r>
            <a:r>
              <a:rPr lang="en-GB" dirty="0">
                <a:latin typeface="Calibri" panose="020F0502020204030204" pitchFamily="34" charset="0"/>
                <a:ea typeface="SimSun" panose="02010600030101010101" pitchFamily="2" charset="-122"/>
                <a:cs typeface="Arial" panose="020B0604020202020204" pitchFamily="34" charset="0"/>
              </a:rPr>
              <a:t>. </a:t>
            </a:r>
          </a:p>
          <a:p>
            <a:endParaRPr lang="en-CH" dirty="0"/>
          </a:p>
        </p:txBody>
      </p:sp>
    </p:spTree>
    <p:extLst>
      <p:ext uri="{BB962C8B-B14F-4D97-AF65-F5344CB8AC3E}">
        <p14:creationId xmlns:p14="http://schemas.microsoft.com/office/powerpoint/2010/main" val="321849884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dirty="0">
                <a:solidFill>
                  <a:schemeClr val="tx1"/>
                </a:solidFill>
                <a:effectLst/>
                <a:latin typeface="+mn-lt"/>
                <a:ea typeface="+mn-ea"/>
                <a:cs typeface="+mn-cs"/>
              </a:rPr>
              <a:t>Para este exercício, peça aos participantes que se dividam em pares. Os participantes podem fazer este exercício por conta própria, se preferirem. </a:t>
            </a:r>
          </a:p>
          <a:p>
            <a:r>
              <a:rPr lang="pt-BR" sz="1200" kern="1200" dirty="0">
                <a:solidFill>
                  <a:schemeClr val="tx1"/>
                </a:solidFill>
                <a:effectLst/>
                <a:latin typeface="+mn-lt"/>
                <a:ea typeface="+mn-ea"/>
                <a:cs typeface="+mn-cs"/>
              </a:rPr>
              <a:t>Distribua cópias de </a:t>
            </a:r>
            <a:r>
              <a:rPr lang="pt-BR" sz="1200" i="1" kern="1200" dirty="0">
                <a:solidFill>
                  <a:schemeClr val="tx1"/>
                </a:solidFill>
                <a:effectLst/>
                <a:latin typeface="+mn-lt"/>
                <a:ea typeface="+mn-ea"/>
                <a:cs typeface="+mn-cs"/>
              </a:rPr>
              <a:t>Identificação de sensibilidades e sinais de angústia </a:t>
            </a:r>
            <a:r>
              <a:rPr lang="pt-BR" sz="1200" kern="1200" dirty="0">
                <a:solidFill>
                  <a:schemeClr val="tx1"/>
                </a:solidFill>
                <a:effectLst/>
                <a:latin typeface="+mn-lt"/>
                <a:ea typeface="+mn-ea"/>
                <a:cs typeface="+mn-cs"/>
              </a:rPr>
              <a:t>(Anexo 2).</a:t>
            </a:r>
          </a:p>
          <a:p>
            <a:pPr algn="just">
              <a:lnSpc>
                <a:spcPct val="115000"/>
              </a:lnSpc>
              <a:spcAft>
                <a:spcPts val="1000"/>
              </a:spcAft>
            </a:pP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Peça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cada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grupo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que: </a:t>
            </a:r>
          </a:p>
          <a:p>
            <a:pPr marL="171450" indent="-171450" algn="just">
              <a:lnSpc>
                <a:spcPct val="115000"/>
              </a:lnSpc>
              <a:spcAft>
                <a:spcPts val="1000"/>
              </a:spcAft>
              <a:buFont typeface="Arial" panose="020B0604020202020204" pitchFamily="34" charset="0"/>
              <a:buChar char="•"/>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Comece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o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exercício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com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uma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pessoa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cada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par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entrevistando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outra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sobre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o que 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faz</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sentir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angustiada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frustrada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ansiosa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ou</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com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raiva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171450" indent="-171450" algn="just">
              <a:lnSpc>
                <a:spcPct val="115000"/>
              </a:lnSpc>
              <a:spcAft>
                <a:spcPts val="1000"/>
              </a:spcAft>
              <a:buFont typeface="Arial" panose="020B0604020202020204" pitchFamily="34" charset="0"/>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Em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seguida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discuta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o que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ajuda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outra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pessoa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 se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acalmar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durante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situações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estressantes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317789476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u="sng" dirty="0">
                <a:latin typeface="Calibri" panose="020F0502020204030204" pitchFamily="34" charset="0"/>
                <a:ea typeface="SimSun" panose="02010600030101010101" pitchFamily="2" charset="-122"/>
                <a:cs typeface="Arial" panose="020B0604020202020204" pitchFamily="34" charset="0"/>
              </a:rPr>
              <a:t>Entreviste seu </a:t>
            </a:r>
            <a:r>
              <a:rPr lang="en-GB" b="1" u="sng" dirty="0" err="1">
                <a:latin typeface="Calibri" panose="020F0502020204030204" pitchFamily="34" charset="0"/>
                <a:ea typeface="SimSun" panose="02010600030101010101" pitchFamily="2" charset="-122"/>
                <a:cs typeface="Arial" panose="020B0604020202020204" pitchFamily="34" charset="0"/>
              </a:rPr>
              <a:t>parceiro</a:t>
            </a:r>
            <a:r>
              <a:rPr lang="en-GB" b="1" u="sng" dirty="0">
                <a:latin typeface="Calibri" panose="020F0502020204030204" pitchFamily="34" charset="0"/>
                <a:ea typeface="SimSun" panose="02010600030101010101" pitchFamily="2" charset="-122"/>
                <a:cs typeface="Arial" panose="020B0604020202020204" pitchFamily="34" charset="0"/>
              </a:rPr>
              <a:t>:</a:t>
            </a:r>
            <a:endParaRPr lang="pt-BR" b="1" u="sng" dirty="0">
              <a:effectLst/>
              <a:latin typeface="Calibri" panose="020F0502020204030204" pitchFamily="34" charset="0"/>
              <a:ea typeface="SimSun" panose="02010600030101010101" pitchFamily="2" charset="-122"/>
              <a:cs typeface="Arial" panose="020B0604020202020204" pitchFamily="34" charset="0"/>
            </a:endParaRPr>
          </a:p>
          <a:p>
            <a:pPr marL="0" indent="0">
              <a:lnSpc>
                <a:spcPct val="115000"/>
              </a:lnSpc>
              <a:spcAft>
                <a:spcPts val="1000"/>
              </a:spcAft>
              <a:buFont typeface="+mj-lt"/>
              <a:buNone/>
            </a:pPr>
            <a:r>
              <a:rPr lang="pt-BR" dirty="0">
                <a:effectLst/>
                <a:latin typeface="Calibri" panose="020F0502020204030204" pitchFamily="34" charset="0"/>
              </a:rPr>
              <a:t>A. O que te faz sentir frustrado, ansioso ou com raiva? </a:t>
            </a:r>
          </a:p>
          <a:p>
            <a:pPr marL="0" indent="0" algn="just">
              <a:lnSpc>
                <a:spcPts val="832"/>
              </a:lnSpc>
              <a:spcBef>
                <a:spcPts val="825"/>
              </a:spcBef>
              <a:buFont typeface="+mj-lt"/>
              <a:buNone/>
            </a:pPr>
            <a:r>
              <a:rPr lang="pt-BR" dirty="0">
                <a:solidFill>
                  <a:srgbClr val="4A83BD"/>
                </a:solidFill>
                <a:effectLst/>
                <a:latin typeface="Calibri" panose="020F0502020204030204" pitchFamily="34" charset="0"/>
              </a:rPr>
              <a:t>Por exemplo, pessoas não se dirigirem a mim pelo meu nome completo, não tomar minhas próprias decisões, não ser ouvido, ter meus pontos de vista ignorados, um pedido ser ignorado ou adiado, música alta, sentir-me aglomerado com muita gente ao redor. </a:t>
            </a:r>
          </a:p>
          <a:p>
            <a:pPr marL="0" indent="0" algn="just">
              <a:lnSpc>
                <a:spcPts val="832"/>
              </a:lnSpc>
              <a:spcBef>
                <a:spcPts val="825"/>
              </a:spcBef>
              <a:buFont typeface="+mj-lt"/>
              <a:buNone/>
            </a:pPr>
            <a:r>
              <a:rPr lang="pt-BR" dirty="0">
                <a:effectLst/>
                <a:latin typeface="Calibri" panose="020F0502020204030204" pitchFamily="34" charset="0"/>
              </a:rPr>
              <a:t>B. O que te ajuda a acalmar em situações estressantes? </a:t>
            </a:r>
          </a:p>
          <a:p>
            <a:pPr marL="0" indent="0" algn="just">
              <a:lnSpc>
                <a:spcPts val="832"/>
              </a:lnSpc>
              <a:spcBef>
                <a:spcPts val="825"/>
              </a:spcBef>
              <a:buFont typeface="+mj-lt"/>
              <a:buNone/>
            </a:pPr>
            <a:r>
              <a:rPr lang="pt-BR" dirty="0">
                <a:solidFill>
                  <a:srgbClr val="4A83BD"/>
                </a:solidFill>
                <a:effectLst/>
                <a:latin typeface="Calibri" panose="020F0502020204030204" pitchFamily="34" charset="0"/>
              </a:rPr>
              <a:t>Para estimular a discussão, as seguintes perguntas também podem ser feitas: O que você gosta de ouvir das pessoas nessas situações? Com quem você quer estar? Que estratégias você usa para se acalmar? </a:t>
            </a:r>
          </a:p>
          <a:p>
            <a:pPr marL="0" indent="0" algn="just">
              <a:lnSpc>
                <a:spcPts val="832"/>
              </a:lnSpc>
              <a:spcBef>
                <a:spcPts val="825"/>
              </a:spcBef>
              <a:buFont typeface="+mj-lt"/>
              <a:buNone/>
            </a:pPr>
            <a:r>
              <a:rPr lang="pt-BR" dirty="0">
                <a:solidFill>
                  <a:srgbClr val="4A83BD"/>
                </a:solidFill>
                <a:effectLst/>
                <a:latin typeface="Calibri" panose="020F0502020204030204" pitchFamily="34" charset="0"/>
              </a:rPr>
              <a:t>Por exemplo, entrar em uma sala quieta para relaxar, conversar com minha irmã, música relaxante e uma xícara de chá.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23580170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dirty="0">
                <a:solidFill>
                  <a:schemeClr val="tx1"/>
                </a:solidFill>
                <a:effectLst/>
                <a:latin typeface="+mn-lt"/>
                <a:ea typeface="+mn-ea"/>
                <a:cs typeface="+mn-cs"/>
              </a:rPr>
              <a:t>Finalmente, preencha a tabela fornecida no Anexo 2. </a:t>
            </a:r>
          </a:p>
          <a:p>
            <a:r>
              <a:rPr lang="pt-BR" sz="1200" kern="1200" dirty="0">
                <a:solidFill>
                  <a:schemeClr val="tx1"/>
                </a:solidFill>
                <a:effectLst/>
                <a:latin typeface="+mn-lt"/>
                <a:ea typeface="+mn-ea"/>
                <a:cs typeface="+mn-cs"/>
              </a:rPr>
              <a:t>Após discutir estratégias como as mencionadas acima, use o Anexo 2 para fazer um plano individualizado com seu parceiro.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Liste as sensibilidades e os sinais de angústia.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Liste as estratégias calmantes. </a:t>
            </a:r>
          </a:p>
          <a:p>
            <a:br>
              <a:rPr lang="pt-BR" sz="1200" kern="1200" dirty="0">
                <a:solidFill>
                  <a:schemeClr val="tx1"/>
                </a:solidFill>
                <a:effectLst/>
                <a:latin typeface="+mn-lt"/>
                <a:ea typeface="+mn-ea"/>
                <a:cs typeface="+mn-cs"/>
              </a:rPr>
            </a:br>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Após esta primeira rodada, faça com que os pares troquem de papéis e repita o exercício.</a:t>
            </a:r>
          </a:p>
        </p:txBody>
      </p:sp>
    </p:spTree>
    <p:extLst>
      <p:ext uri="{BB962C8B-B14F-4D97-AF65-F5344CB8AC3E}">
        <p14:creationId xmlns:p14="http://schemas.microsoft.com/office/powerpoint/2010/main" val="217202762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Tempo para </a:t>
            </a:r>
            <a:r>
              <a:rPr lang="en-US" b="1"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este</a:t>
            </a: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r>
              <a:rPr lang="en-US" b="1"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tema</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Aproximadamente 1 hora.</a:t>
            </a:r>
            <a:endParaRPr lang="en-GB" dirty="0">
              <a:latin typeface="Calibri" panose="020F0502020204030204" pitchFamily="34" charset="0"/>
              <a:ea typeface="SimSun" panose="02010600030101010101" pitchFamily="2" charset="-122"/>
              <a:cs typeface="Arial" panose="020B0604020202020204" pitchFamily="34" charset="0"/>
            </a:endParaRPr>
          </a:p>
          <a:p>
            <a:endParaRPr lang="en-GB" dirty="0"/>
          </a:p>
        </p:txBody>
      </p:sp>
    </p:spTree>
    <p:extLst>
      <p:ext uri="{BB962C8B-B14F-4D97-AF65-F5344CB8AC3E}">
        <p14:creationId xmlns:p14="http://schemas.microsoft.com/office/powerpoint/2010/main" val="70126721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8788"/>
            <a:ext cx="5486400" cy="3086100"/>
          </a:xfrm>
        </p:spPr>
      </p:sp>
      <p:sp>
        <p:nvSpPr>
          <p:cNvPr id="3" name="Notes Placeholder 2"/>
          <p:cNvSpPr>
            <a:spLocks noGrp="1"/>
          </p:cNvSpPr>
          <p:nvPr>
            <p:ph type="body" idx="1"/>
          </p:nvPr>
        </p:nvSpPr>
        <p:spPr>
          <a:xfrm>
            <a:off x="544509" y="3726179"/>
            <a:ext cx="5799142" cy="4959033"/>
          </a:xfrm>
        </p:spPr>
        <p:txBody>
          <a:bodyPr/>
          <a:lstStyle/>
          <a:p>
            <a:pPr>
              <a:lnSpc>
                <a:spcPct val="115000"/>
              </a:lnSpc>
            </a:pPr>
            <a:r>
              <a:rPr lang="en-GB" b="1" i="1" dirty="0">
                <a:latin typeface="Calibri" panose="020F0502020204030204" pitchFamily="34" charset="0"/>
                <a:ea typeface="MS Mincho" panose="02020609040205080304" pitchFamily="49" charset="-128"/>
                <a:cs typeface="Arial" panose="020B0604020202020204" pitchFamily="34" charset="0"/>
              </a:rPr>
              <a:t>Apresentação: Equipes de resposta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Smith, 2005 #196"/>
              </a:rPr>
              <a:t>37</a:t>
            </a:r>
            <a:r>
              <a:rPr lang="en-GB" i="1" dirty="0">
                <a:latin typeface="Calibri" panose="020F0502020204030204" pitchFamily="34" charset="0"/>
                <a:ea typeface="SimSun" panose="02010600030101010101" pitchFamily="2" charset="-122"/>
                <a:cs typeface="Arial" panose="020B0604020202020204" pitchFamily="34" charset="0"/>
              </a:rPr>
              <a:t>) </a:t>
            </a:r>
            <a:r>
              <a:rPr lang="en-GB" b="1" i="1" dirty="0">
                <a:latin typeface="Calibri" panose="020F0502020204030204" pitchFamily="34" charset="0"/>
                <a:ea typeface="MS Mincho" panose="02020609040205080304" pitchFamily="49" charset="-128"/>
                <a:cs typeface="Arial" panose="020B0604020202020204" pitchFamily="34" charset="0"/>
              </a:rPr>
              <a:t>(15 min.</a:t>
            </a:r>
            <a:r>
              <a:rPr lang="en-GB" i="1" dirty="0">
                <a:latin typeface="Calibri" panose="020F0502020204030204" pitchFamily="34" charset="0"/>
                <a:ea typeface="MS Mincho" panose="02020609040205080304" pitchFamily="49" charset="-128"/>
                <a:cs typeface="Arial" panose="020B0604020202020204" pitchFamily="34" charset="0"/>
              </a:rPr>
              <a:t>)</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400" b="1" i="1" dirty="0">
                <a:solidFill>
                  <a:srgbClr val="FF0000"/>
                </a:solidFill>
                <a:latin typeface="Cambria" panose="02040503050406030204" pitchFamily="18" charset="0"/>
                <a:ea typeface="MS Mincho" panose="02020609040205080304" pitchFamily="49" charset="-128"/>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marR="0" lvl="0" indent="-1714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dirty="0">
                <a:latin typeface="Calibri" panose="020F0502020204030204" pitchFamily="34" charset="0"/>
                <a:ea typeface="SimSun" panose="02010600030101010101" pitchFamily="2" charset="-122"/>
                <a:cs typeface="Arial" panose="020B0604020202020204" pitchFamily="34" charset="0"/>
              </a:rPr>
              <a:t>Agora </a:t>
            </a:r>
            <a:r>
              <a:rPr lang="en-GB" dirty="0" err="1">
                <a:latin typeface="Calibri" panose="020F0502020204030204" pitchFamily="34" charset="0"/>
                <a:ea typeface="SimSun" panose="02010600030101010101" pitchFamily="2" charset="-122"/>
                <a:cs typeface="Arial" panose="020B0604020202020204" pitchFamily="34" charset="0"/>
              </a:rPr>
              <a:t>vamos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explorar</a:t>
            </a:r>
            <a:r>
              <a:rPr lang="en-GB" dirty="0">
                <a:latin typeface="Calibri" panose="020F0502020204030204" pitchFamily="34" charset="0"/>
                <a:ea typeface="SimSun" panose="02010600030101010101" pitchFamily="2" charset="-122"/>
                <a:cs typeface="Arial" panose="020B0604020202020204" pitchFamily="34" charset="0"/>
              </a:rPr>
              <a:t> equipes de </a:t>
            </a:r>
            <a:r>
              <a:rPr lang="en-GB" dirty="0" err="1">
                <a:latin typeface="Calibri" panose="020F0502020204030204" pitchFamily="34" charset="0"/>
                <a:ea typeface="SimSun" panose="02010600030101010101" pitchFamily="2" charset="-122"/>
                <a:cs typeface="Arial" panose="020B0604020202020204" pitchFamily="34" charset="0"/>
              </a:rPr>
              <a:t>resposta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como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uma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estratégia-chave</a:t>
            </a:r>
            <a:r>
              <a:rPr lang="en-GB" dirty="0">
                <a:latin typeface="Calibri" panose="020F0502020204030204" pitchFamily="34" charset="0"/>
                <a:ea typeface="SimSun" panose="02010600030101010101" pitchFamily="2" charset="-122"/>
                <a:cs typeface="Arial" panose="020B0604020202020204" pitchFamily="34" charset="0"/>
              </a:rPr>
              <a:t> para </a:t>
            </a:r>
            <a:r>
              <a:rPr lang="en-GB" dirty="0" err="1">
                <a:latin typeface="Calibri" panose="020F0502020204030204" pitchFamily="34" charset="0"/>
                <a:ea typeface="SimSun" panose="02010600030101010101" pitchFamily="2" charset="-122"/>
                <a:cs typeface="Arial" panose="020B0604020202020204" pitchFamily="34" charset="0"/>
              </a:rPr>
              <a:t>gerenciar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situações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tensas</a:t>
            </a:r>
            <a:r>
              <a:rPr lang="en-GB" dirty="0">
                <a:latin typeface="Calibri" panose="020F0502020204030204" pitchFamily="34" charset="0"/>
                <a:ea typeface="SimSun" panose="02010600030101010101" pitchFamily="2" charset="-122"/>
                <a:cs typeface="Arial" panose="020B0604020202020204" pitchFamily="34" charset="0"/>
              </a:rPr>
              <a:t>. </a:t>
            </a:r>
          </a:p>
          <a:p>
            <a:pPr marL="171450" marR="0" lvl="0" indent="-1714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GB" dirty="0">
              <a:latin typeface="Calibri" panose="020F0502020204030204" pitchFamily="34" charset="0"/>
              <a:ea typeface="MS Mincho" panose="02020609040205080304" pitchFamily="49" charset="-128"/>
              <a:cs typeface="Arial" panose="020B0604020202020204" pitchFamily="34" charset="0"/>
            </a:endParaRPr>
          </a:p>
          <a:p>
            <a:pPr algn="just">
              <a:lnSpc>
                <a:spcPct val="115000"/>
              </a:lnSpc>
            </a:pPr>
            <a:r>
              <a:rPr lang="en-GB" dirty="0">
                <a:latin typeface="Calibri" panose="020F0502020204030204" pitchFamily="34" charset="0"/>
                <a:ea typeface="MS Mincho" panose="02020609040205080304" pitchFamily="49" charset="-128"/>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b="1" dirty="0">
                <a:latin typeface="Calibri" panose="020F0502020204030204" pitchFamily="34" charset="0"/>
                <a:ea typeface="MS Mincho" panose="02020609040205080304" pitchFamily="49" charset="-128"/>
                <a:cs typeface="Arial" panose="020B0604020202020204" pitchFamily="34" charset="0"/>
              </a:rPr>
              <a:t>O que é uma equipe de resposta?</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MS Mincho" panose="02020609040205080304" pitchFamily="49" charset="-128"/>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marR="0" lvl="0" indent="-171450" algn="just" defTabSz="914400" rtl="0" eaLnBrk="1" fontAlgn="auto" latinLnBrk="0" hangingPunct="1">
              <a:lnSpc>
                <a:spcPct val="115000"/>
              </a:lnSpc>
              <a:spcBef>
                <a:spcPts val="0"/>
              </a:spcBef>
              <a:spcAft>
                <a:spcPts val="1200"/>
              </a:spcAft>
              <a:buClrTx/>
              <a:buSzTx/>
              <a:buFont typeface="Arial" panose="020B0604020202020204" pitchFamily="34" charset="0"/>
              <a:buChar char="•"/>
              <a:tabLst/>
              <a:defRPr/>
            </a:pPr>
            <a:r>
              <a:rPr lang="en-GB" dirty="0">
                <a:latin typeface="Calibri" panose="020F0502020204030204" pitchFamily="34" charset="0"/>
                <a:ea typeface="MS Mincho" panose="02020609040205080304" pitchFamily="49" charset="-128"/>
                <a:cs typeface="Arial" panose="020B0604020202020204" pitchFamily="34" charset="0"/>
              </a:rPr>
              <a:t>As equipes de resposta estão sendo utilizadas em diferentes países – por exemplo, nos hospitais da Pensilvânia, nos EUA –, onde conseguiram uma redução significativa no uso de medidas coercitivas em hospitais psiquiátricos e unidades forenses (este exemplo é descrito mais adiante no Tema 13 </a:t>
            </a:r>
            <a:r>
              <a:rPr lang="en-GB" i="1" dirty="0">
                <a:latin typeface="Calibri" panose="020F0502020204030204" pitchFamily="34" charset="0"/>
                <a:ea typeface="MS Mincho" panose="02020609040205080304" pitchFamily="49" charset="-128"/>
                <a:cs typeface="Arial" panose="020B0604020202020204" pitchFamily="34" charset="0"/>
              </a:rPr>
              <a:t>(</a:t>
            </a:r>
            <a:r>
              <a:rPr lang="en-GB" i="1" dirty="0">
                <a:latin typeface="Calibri" panose="020F0502020204030204" pitchFamily="34" charset="0"/>
                <a:ea typeface="MS Mincho" panose="02020609040205080304" pitchFamily="49" charset="-128"/>
                <a:cs typeface="Arial" panose="020B0604020202020204" pitchFamily="34" charset="0"/>
                <a:hlinkClick r:id="rId4" action="ppaction://hlinkfile" tooltip="Pennsylvania Department of Human Services, 2017 #146"/>
              </a:rPr>
              <a:t>38</a:t>
            </a:r>
            <a:r>
              <a:rPr lang="en-GB" i="1" dirty="0">
                <a:latin typeface="Calibri" panose="020F0502020204030204" pitchFamily="34" charset="0"/>
                <a:ea typeface="MS Mincho" panose="02020609040205080304" pitchFamily="49" charset="-128"/>
                <a:cs typeface="Arial" panose="020B0604020202020204" pitchFamily="34" charset="0"/>
              </a:rPr>
              <a:t>)</a:t>
            </a:r>
            <a:r>
              <a:rPr lang="en-GB" dirty="0">
                <a:latin typeface="Calibri" panose="020F0502020204030204" pitchFamily="34" charset="0"/>
                <a:ea typeface="MS Mincho" panose="02020609040205080304" pitchFamily="49" charset="-128"/>
                <a:cs typeface="Arial" panose="020B0604020202020204" pitchFamily="34" charset="0"/>
              </a:rPr>
              <a:t>).</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Uma equipe de resposta é um grupo central de pessoas treinadas responsáveis por intervir/responder quando há probabilidade de ocorrer uma situação de emergência considerada incontrolável pelas pessoas presentes.</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As equipes de resposta são treinadas para responder a situações conflituosas usando habilidades de comunicação e desaceleração para acalmar e resolver a situação com segurança</a:t>
            </a:r>
            <a:r>
              <a:rPr lang="en-GB" dirty="0">
                <a:latin typeface="Calibri" panose="020F0502020204030204" pitchFamily="34" charset="0"/>
                <a:ea typeface="SimSun" panose="02010600030101010101" pitchFamily="2" charset="-122"/>
                <a:cs typeface="Arial" panose="020B0604020202020204" pitchFamily="34" charset="0"/>
              </a:rPr>
              <a:t>. </a:t>
            </a:r>
          </a:p>
          <a:p>
            <a:pPr marL="171450"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À medida que as equipes de resposta ganham mais experiência prática, sua eficácia em neutralizar situações conflituosas aumenta com o tempo.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339558644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600"/>
              </a:spcAft>
              <a:buFont typeface="Arial" panose="020B0604020202020204" pitchFamily="34" charset="0"/>
              <a:buChar char="•"/>
            </a:pPr>
            <a:r>
              <a:rPr lang="en-GB" b="0" dirty="0">
                <a:latin typeface="Calibri" panose="020F0502020204030204" pitchFamily="34" charset="0"/>
                <a:ea typeface="MS Mincho" panose="02020609040205080304" pitchFamily="49" charset="-128"/>
                <a:cs typeface="Arial" panose="020B0604020202020204" pitchFamily="34" charset="0"/>
              </a:rPr>
              <a:t>O objetivo das equipes é </a:t>
            </a:r>
            <a:r>
              <a:rPr lang="en-GB" b="0" u="sng" dirty="0">
                <a:latin typeface="Calibri" panose="020F0502020204030204" pitchFamily="34" charset="0"/>
                <a:ea typeface="MS Mincho" panose="02020609040205080304" pitchFamily="49" charset="-128"/>
                <a:cs typeface="Arial" panose="020B0604020202020204" pitchFamily="34" charset="0"/>
              </a:rPr>
              <a:t>sempre </a:t>
            </a:r>
            <a:r>
              <a:rPr lang="en-GB" b="0" dirty="0">
                <a:latin typeface="Calibri" panose="020F0502020204030204" pitchFamily="34" charset="0"/>
                <a:ea typeface="MS Mincho" panose="02020609040205080304" pitchFamily="49" charset="-128"/>
                <a:cs typeface="Arial" panose="020B0604020202020204" pitchFamily="34" charset="0"/>
              </a:rPr>
              <a:t>responder a situações conflituosas de maneira não violenta e não coercitiva. </a:t>
            </a:r>
          </a:p>
          <a:p>
            <a:pPr marL="628650" lvl="1" indent="-171450" algn="just">
              <a:lnSpc>
                <a:spcPct val="115000"/>
              </a:lnSpc>
              <a:spcAft>
                <a:spcPts val="600"/>
              </a:spcAft>
              <a:buFont typeface="Arial" panose="020B0604020202020204" pitchFamily="34" charset="0"/>
              <a:buChar char="•"/>
            </a:pPr>
            <a:r>
              <a:rPr lang="en-GB" b="0" dirty="0">
                <a:latin typeface="Calibri" panose="020F0502020204030204" pitchFamily="34" charset="0"/>
                <a:ea typeface="MS Mincho" panose="02020609040205080304" pitchFamily="49" charset="-128"/>
                <a:cs typeface="Arial" panose="020B0604020202020204" pitchFamily="34" charset="0"/>
              </a:rPr>
              <a:t>É importante garantir que a equipe de resposta não se transforme, com o tempo, em uma equipe que utilize medidas coercivas e violentas para gerenciar situações tensas e conflituosas.  </a:t>
            </a:r>
            <a:endParaRPr lang="en-CH" b="0" dirty="0">
              <a:latin typeface="Calibri" panose="020F0502020204030204" pitchFamily="34" charset="0"/>
              <a:ea typeface="SimSun" panose="02010600030101010101" pitchFamily="2" charset="-122"/>
              <a:cs typeface="Arial" panose="020B0604020202020204" pitchFamily="34" charset="0"/>
            </a:endParaRPr>
          </a:p>
          <a:p>
            <a:pPr marL="628650" lvl="1"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É importante notar, no entanto, que a intervenção de uma equipe de resposta é necessária apenas em determinadas situações de crise em que outras estratégias não são adequadas ou não funcionaram. </a:t>
            </a:r>
          </a:p>
          <a:p>
            <a:pPr marL="628650" lvl="1"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Em muitos casos, as pessoas podem simplesmente precisar de algum tempo e espaço para superar seu sofrimento por conta própria ou com o apoio da equipe e de outras pessoas.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256359645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b="1" dirty="0">
                <a:latin typeface="Calibri" panose="020F0502020204030204" pitchFamily="34" charset="0"/>
                <a:ea typeface="MS Mincho" panose="02020609040205080304" pitchFamily="49" charset="-128"/>
                <a:cs typeface="Arial" panose="020B0604020202020204" pitchFamily="34" charset="0"/>
              </a:rPr>
              <a:t>Quem pode fazer parte de uma equipe de resposta?</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MS Mincho" panose="02020609040205080304" pitchFamily="49" charset="-128"/>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MS Mincho" panose="02020609040205080304" pitchFamily="49" charset="-128"/>
                <a:cs typeface="Arial" panose="020B0604020202020204" pitchFamily="34" charset="0"/>
              </a:rPr>
              <a:t>O grupo pode incluir:</a:t>
            </a:r>
            <a:endParaRPr lang="en-CH" dirty="0">
              <a:latin typeface="Calibri" panose="020F0502020204030204" pitchFamily="34" charset="0"/>
              <a:ea typeface="SimSun" panose="02010600030101010101" pitchFamily="2" charset="-122"/>
              <a:cs typeface="Arial" panose="020B0604020202020204" pitchFamily="34" charset="0"/>
            </a:endParaRPr>
          </a:p>
          <a:p>
            <a:pPr marL="342900" lvl="0" indent="-342900" algn="just">
              <a:spcBef>
                <a:spcPts val="0"/>
              </a:spcBef>
              <a:spcAft>
                <a:spcPts val="0"/>
              </a:spcAft>
              <a:buFont typeface="Symbol" panose="05050102010706020507" pitchFamily="18" charset="2"/>
              <a:buChar char=""/>
            </a:pPr>
            <a:r>
              <a:rPr lang="en-GB" dirty="0">
                <a:ea typeface="MS Mincho" panose="02020609040205080304" pitchFamily="49" charset="-128"/>
                <a:cs typeface="Arial" panose="020B0604020202020204" pitchFamily="34" charset="0"/>
              </a:rPr>
              <a:t>Profissionais de saúde mental e outros profissionais (auxiliares, enfermeiros, médicos e outros).</a:t>
            </a:r>
            <a:endParaRPr lang="en-CH" dirty="0"/>
          </a:p>
          <a:p>
            <a:pPr marL="342900" lvl="0" indent="-342900">
              <a:spcBef>
                <a:spcPts val="0"/>
              </a:spcBef>
              <a:spcAft>
                <a:spcPts val="0"/>
              </a:spcAft>
              <a:buFont typeface="Symbol" panose="05050102010706020507" pitchFamily="18" charset="2"/>
              <a:buChar char=""/>
            </a:pPr>
            <a:r>
              <a:rPr lang="en-GB" dirty="0">
                <a:ea typeface="MS Mincho" panose="02020609040205080304" pitchFamily="49" charset="-128"/>
                <a:cs typeface="Arial" panose="020B0604020202020204" pitchFamily="34" charset="0"/>
              </a:rPr>
              <a:t>Outros membros (incluindo colegas de apoio, defensores da comunidade e familiares/cuidadores).</a:t>
            </a:r>
            <a:endParaRPr lang="en-CH" dirty="0"/>
          </a:p>
          <a:p>
            <a:pPr marL="342900" lvl="0" indent="-342900">
              <a:spcBef>
                <a:spcPts val="0"/>
              </a:spcBef>
              <a:spcAft>
                <a:spcPts val="0"/>
              </a:spcAft>
              <a:buFont typeface="Symbol" panose="05050102010706020507" pitchFamily="18" charset="2"/>
              <a:buChar char=""/>
            </a:pPr>
            <a:r>
              <a:rPr lang="en-GB" dirty="0">
                <a:ea typeface="MS Mincho" panose="02020609040205080304" pitchFamily="49" charset="-128"/>
                <a:cs typeface="Arial" panose="020B0604020202020204" pitchFamily="34" charset="0"/>
              </a:rPr>
              <a:t>Um grupo principal é designado para o serviço diariamente, cobrindo os turnos diurnos e noturnos.</a:t>
            </a:r>
            <a:endParaRPr lang="en-CH" dirty="0"/>
          </a:p>
          <a:p>
            <a:pPr marL="342900" lvl="0" indent="-342900">
              <a:spcBef>
                <a:spcPts val="0"/>
              </a:spcBef>
              <a:spcAft>
                <a:spcPts val="0"/>
              </a:spcAft>
              <a:buFont typeface="Symbol" panose="05050102010706020507" pitchFamily="18" charset="2"/>
              <a:buChar char=""/>
            </a:pPr>
            <a:r>
              <a:rPr lang="en-GB" dirty="0">
                <a:ea typeface="MS Mincho" panose="02020609040205080304" pitchFamily="49" charset="-128"/>
                <a:cs typeface="Arial" panose="020B0604020202020204" pitchFamily="34" charset="0"/>
              </a:rPr>
              <a:t>Além disso, há também membros de plantão: </a:t>
            </a:r>
            <a:endParaRPr lang="en-CH" dirty="0"/>
          </a:p>
          <a:p>
            <a:pPr marL="800100" marR="0" lvl="0" indent="-342900">
              <a:lnSpc>
                <a:spcPct val="115000"/>
              </a:lnSpc>
              <a:spcBef>
                <a:spcPts val="0"/>
              </a:spcBef>
              <a:spcAft>
                <a:spcPts val="0"/>
              </a:spcAft>
              <a:buFont typeface="Symbol" panose="05050102010706020507" pitchFamily="18" charset="2"/>
              <a:buChar char=""/>
            </a:pPr>
            <a:r>
              <a:rPr lang="en-GB" sz="900" dirty="0">
                <a:latin typeface="Calibri" panose="020F0502020204030204" pitchFamily="34" charset="0"/>
                <a:ea typeface="MS Mincho" panose="02020609040205080304" pitchFamily="49" charset="-128"/>
                <a:cs typeface="Arial" panose="020B0604020202020204" pitchFamily="34" charset="0"/>
              </a:rPr>
              <a:t>estes não permanecem permanentemente no serviço;</a:t>
            </a:r>
            <a:endParaRPr lang="en-CH" sz="900" dirty="0">
              <a:latin typeface="Calibri" panose="020F0502020204030204" pitchFamily="34" charset="0"/>
              <a:ea typeface="SimSun" panose="02010600030101010101" pitchFamily="2" charset="-122"/>
              <a:cs typeface="Arial" panose="020B0604020202020204" pitchFamily="34" charset="0"/>
            </a:endParaRPr>
          </a:p>
          <a:p>
            <a:pPr marL="800100" marR="0" lvl="0" indent="-342900">
              <a:lnSpc>
                <a:spcPct val="115000"/>
              </a:lnSpc>
              <a:spcBef>
                <a:spcPts val="0"/>
              </a:spcBef>
              <a:spcAft>
                <a:spcPts val="0"/>
              </a:spcAft>
              <a:buFont typeface="Symbol" panose="05050102010706020507" pitchFamily="18" charset="2"/>
              <a:buChar char=""/>
            </a:pPr>
            <a:r>
              <a:rPr lang="en-GB" sz="900" dirty="0">
                <a:latin typeface="Calibri" panose="020F0502020204030204" pitchFamily="34" charset="0"/>
                <a:ea typeface="MS Mincho" panose="02020609040205080304" pitchFamily="49" charset="-128"/>
                <a:cs typeface="Arial" panose="020B0604020202020204" pitchFamily="34" charset="0"/>
              </a:rPr>
              <a:t>são chamados conforme a necessidade;</a:t>
            </a:r>
            <a:endParaRPr lang="en-GB" sz="900" dirty="0">
              <a:latin typeface="Calibri" panose="020F0502020204030204" pitchFamily="34" charset="0"/>
              <a:ea typeface="SimSun" panose="02010600030101010101" pitchFamily="2" charset="-122"/>
              <a:cs typeface="Arial" panose="020B0604020202020204" pitchFamily="34" charset="0"/>
            </a:endParaRPr>
          </a:p>
          <a:p>
            <a:pPr marL="800100" marR="0" lvl="0" indent="-342900">
              <a:lnSpc>
                <a:spcPct val="115000"/>
              </a:lnSpc>
              <a:spcBef>
                <a:spcPts val="0"/>
              </a:spcBef>
              <a:spcAft>
                <a:spcPts val="0"/>
              </a:spcAft>
              <a:buFont typeface="Symbol" panose="05050102010706020507" pitchFamily="18" charset="2"/>
              <a:buChar char=""/>
            </a:pPr>
            <a:r>
              <a:rPr lang="en-GB" sz="900" dirty="0">
                <a:latin typeface="Calibri" panose="020F0502020204030204" pitchFamily="34" charset="0"/>
                <a:ea typeface="MS Mincho" panose="02020609040205080304" pitchFamily="49" charset="-128"/>
                <a:cs typeface="Arial" panose="020B0604020202020204" pitchFamily="34" charset="0"/>
              </a:rPr>
              <a:t>podem ser chamados a curto prazo e devem ser capazes de se apresentar rapidamente no local da emergência.</a:t>
            </a:r>
            <a:endParaRPr lang="en-CH" sz="900" dirty="0">
              <a:latin typeface="Calibri" panose="020F0502020204030204" pitchFamily="34" charset="0"/>
              <a:ea typeface="SimSun" panose="02010600030101010101" pitchFamily="2" charset="-122"/>
              <a:cs typeface="Arial" panose="020B0604020202020204" pitchFamily="34" charset="0"/>
            </a:endParaRPr>
          </a:p>
          <a:p>
            <a:pPr marL="171450" indent="-171450">
              <a:spcAft>
                <a:spcPts val="0"/>
              </a:spcAft>
              <a:buFont typeface="Arial" panose="020B0604020202020204" pitchFamily="34" charset="0"/>
              <a:buChar char="•"/>
            </a:pPr>
            <a:r>
              <a:rPr lang="en-GB" dirty="0">
                <a:ea typeface="MS Mincho" panose="02020609040205080304" pitchFamily="49" charset="-128"/>
                <a:cs typeface="Arial" panose="020B0604020202020204" pitchFamily="34" charset="0"/>
              </a:rPr>
              <a:t>É importante garantir que a composição da equipe de resposta seja </a:t>
            </a:r>
            <a:r>
              <a:rPr lang="en-US" dirty="0">
                <a:ea typeface="MS Mincho" panose="02020609040205080304" pitchFamily="49" charset="-128"/>
                <a:cs typeface="Arial" panose="020B0604020202020204" pitchFamily="34" charset="0"/>
              </a:rPr>
              <a:t>adaptada às necessidades da(s) pessoa(s) (por exemplo, sensível à idade, gênero, cultura, necessidades específicas).</a:t>
            </a:r>
            <a:endParaRPr lang="en-CH" dirty="0"/>
          </a:p>
          <a:p>
            <a:endParaRPr lang="en-CH" dirty="0"/>
          </a:p>
        </p:txBody>
      </p:sp>
    </p:spTree>
    <p:extLst>
      <p:ext uri="{BB962C8B-B14F-4D97-AF65-F5344CB8AC3E}">
        <p14:creationId xmlns:p14="http://schemas.microsoft.com/office/powerpoint/2010/main" val="11518244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b="1" dirty="0">
                <a:ea typeface="MS Mincho" panose="02020609040205080304" pitchFamily="49" charset="-128"/>
                <a:cs typeface="Arial" panose="020B0604020202020204" pitchFamily="34" charset="0"/>
              </a:rPr>
              <a:t>Como funciona uma equipe de resposta? </a:t>
            </a:r>
            <a:endParaRPr lang="en-CH" dirty="0"/>
          </a:p>
          <a:p>
            <a:pPr>
              <a:lnSpc>
                <a:spcPct val="115000"/>
              </a:lnSpc>
            </a:pPr>
            <a:r>
              <a:rPr lang="en-GB" b="1" dirty="0">
                <a:latin typeface="Calibri" panose="020F0502020204030204" pitchFamily="34" charset="0"/>
                <a:ea typeface="MS Mincho" panose="02020609040205080304" pitchFamily="49" charset="-128"/>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As equipes de resposta chegam ao local da emergência em um curto período de tempo.</a:t>
            </a:r>
            <a:endParaRPr lang="en-CH" dirty="0">
              <a:latin typeface="Calibri" panose="020F0502020204030204" pitchFamily="34" charset="0"/>
              <a:ea typeface="SimSun" panose="02010600030101010101" pitchFamily="2" charset="-122"/>
              <a:cs typeface="Arial" panose="020B0604020202020204" pitchFamily="34" charset="0"/>
            </a:endParaRPr>
          </a:p>
          <a:p>
            <a:pPr marL="171450" marR="0" lvl="0" indent="-1714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pt-BR" sz="1200" kern="1200" dirty="0">
                <a:solidFill>
                  <a:schemeClr val="tx1"/>
                </a:solidFill>
                <a:effectLst/>
                <a:latin typeface="+mn-lt"/>
                <a:ea typeface="+mn-ea"/>
                <a:cs typeface="+mn-cs"/>
              </a:rPr>
              <a:t>Sua principal intervenção é o desenvolvimento de uma relação não intrusiva, não controladora, não confrontadora e ativamente empática com as pessoas envolvidas</a:t>
            </a:r>
            <a:r>
              <a:rPr lang="en-GB" dirty="0">
                <a:latin typeface="Calibri" panose="020F0502020204030204" pitchFamily="34" charset="0"/>
                <a:ea typeface="MS Mincho" panose="02020609040205080304" pitchFamily="49" charset="-128"/>
                <a:cs typeface="Arial" panose="020B0604020202020204" pitchFamily="34" charset="0"/>
              </a:rPr>
              <a:t>, </a:t>
            </a:r>
            <a:r>
              <a:rPr lang="en-GB" u="sng" dirty="0">
                <a:latin typeface="Calibri" panose="020F0502020204030204" pitchFamily="34" charset="0"/>
                <a:ea typeface="MS Mincho" panose="02020609040205080304" pitchFamily="49" charset="-128"/>
                <a:cs typeface="Arial" panose="020B0604020202020204" pitchFamily="34" charset="0"/>
              </a:rPr>
              <a:t>sem o uso de </a:t>
            </a:r>
            <a:r>
              <a:rPr lang="en-GB" dirty="0">
                <a:latin typeface="Calibri" panose="020F0502020204030204" pitchFamily="34" charset="0"/>
                <a:ea typeface="MS Mincho" panose="02020609040205080304" pitchFamily="49" charset="-128"/>
                <a:cs typeface="Arial" panose="020B0604020202020204" pitchFamily="34" charset="0"/>
              </a:rPr>
              <a:t>medidas coercivas (ou seja, sem recurso a isolamento, contenção, medicação forçada, sedativos ou tranquilizantes).</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Arial" panose="020B0604020202020204" pitchFamily="34" charset="0"/>
              </a:rPr>
              <a:t>A </a:t>
            </a:r>
            <a:r>
              <a:rPr lang="en-GB" dirty="0">
                <a:latin typeface="Calibri" panose="020F0502020204030204" pitchFamily="34" charset="0"/>
                <a:ea typeface="MS Mincho" panose="02020609040205080304" pitchFamily="49" charset="-128"/>
                <a:cs typeface="Arial" panose="020B0604020202020204" pitchFamily="34" charset="0"/>
              </a:rPr>
              <a:t>equipe de resposta </a:t>
            </a:r>
            <a:r>
              <a:rPr lang="en-US" dirty="0">
                <a:latin typeface="Calibri" panose="020F0502020204030204" pitchFamily="34" charset="0"/>
                <a:ea typeface="MS Mincho" panose="02020609040205080304" pitchFamily="49" charset="-128"/>
                <a:cs typeface="Arial" panose="020B0604020202020204" pitchFamily="34" charset="0"/>
              </a:rPr>
              <a:t>começa imediatamente com uma abordagem de recuperação. A equipe demonstra esperança, calma, afirmação positiva e confiança em sua capacidade de evitar, prevenir e acalmar uma situação de crise de maneira profissional e sem violência. </a:t>
            </a: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Os membros da equipe trabalham para construir um relacionamento com as pessoas envolvidas, colaborando com elas para compreender as circunstâncias imediatas e os antecedentes relevantes que precipitaram a crise.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256151811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Arial" panose="020B0604020202020204" pitchFamily="34" charset="0"/>
              </a:rPr>
              <a:t>As </a:t>
            </a:r>
            <a:r>
              <a:rPr lang="en-US" dirty="0" err="1">
                <a:latin typeface="Calibri" panose="020F0502020204030204" pitchFamily="34" charset="0"/>
                <a:ea typeface="MS Mincho" panose="02020609040205080304" pitchFamily="49" charset="-128"/>
                <a:cs typeface="Arial" panose="020B0604020202020204" pitchFamily="34" charset="0"/>
              </a:rPr>
              <a:t>pessoas</a:t>
            </a:r>
            <a:r>
              <a:rPr lang="en-US" dirty="0">
                <a:latin typeface="Calibri" panose="020F0502020204030204" pitchFamily="34" charset="0"/>
                <a:ea typeface="MS Mincho" panose="02020609040205080304" pitchFamily="49" charset="-128"/>
                <a:cs typeface="Arial" panose="020B0604020202020204" pitchFamily="34" charset="0"/>
              </a:rPr>
              <a:t> </a:t>
            </a:r>
            <a:r>
              <a:rPr lang="en-US" dirty="0" err="1">
                <a:latin typeface="Calibri" panose="020F0502020204030204" pitchFamily="34" charset="0"/>
                <a:ea typeface="MS Mincho" panose="02020609040205080304" pitchFamily="49" charset="-128"/>
                <a:cs typeface="Arial" panose="020B0604020202020204" pitchFamily="34" charset="0"/>
              </a:rPr>
              <a:t>podem</a:t>
            </a:r>
            <a:r>
              <a:rPr lang="en-US" dirty="0">
                <a:latin typeface="Calibri" panose="020F0502020204030204" pitchFamily="34" charset="0"/>
                <a:ea typeface="MS Mincho" panose="02020609040205080304" pitchFamily="49" charset="-128"/>
                <a:cs typeface="Arial" panose="020B0604020202020204" pitchFamily="34" charset="0"/>
              </a:rPr>
              <a:t> </a:t>
            </a:r>
            <a:r>
              <a:rPr lang="en-US" dirty="0" err="1">
                <a:latin typeface="Calibri" panose="020F0502020204030204" pitchFamily="34" charset="0"/>
                <a:ea typeface="MS Mincho" panose="02020609040205080304" pitchFamily="49" charset="-128"/>
                <a:cs typeface="Arial" panose="020B0604020202020204" pitchFamily="34" charset="0"/>
              </a:rPr>
              <a:t>escolher</a:t>
            </a:r>
            <a:r>
              <a:rPr lang="en-US" dirty="0">
                <a:latin typeface="Calibri" panose="020F0502020204030204" pitchFamily="34" charset="0"/>
                <a:ea typeface="MS Mincho" panose="02020609040205080304" pitchFamily="49" charset="-128"/>
                <a:cs typeface="Arial" panose="020B0604020202020204" pitchFamily="34" charset="0"/>
              </a:rPr>
              <a:t> </a:t>
            </a:r>
            <a:r>
              <a:rPr lang="en-US" dirty="0" err="1">
                <a:latin typeface="Calibri" panose="020F0502020204030204" pitchFamily="34" charset="0"/>
                <a:ea typeface="MS Mincho" panose="02020609040205080304" pitchFamily="49" charset="-128"/>
                <a:cs typeface="Arial" panose="020B0604020202020204" pitchFamily="34" charset="0"/>
              </a:rPr>
              <a:t>dar</a:t>
            </a:r>
            <a:r>
              <a:rPr lang="en-US" dirty="0">
                <a:latin typeface="Calibri" panose="020F0502020204030204" pitchFamily="34" charset="0"/>
                <a:ea typeface="MS Mincho" panose="02020609040205080304" pitchFamily="49" charset="-128"/>
                <a:cs typeface="Arial" panose="020B0604020202020204" pitchFamily="34" charset="0"/>
              </a:rPr>
              <a:t> à equipe de </a:t>
            </a:r>
            <a:r>
              <a:rPr lang="en-US" dirty="0" err="1">
                <a:latin typeface="Calibri" panose="020F0502020204030204" pitchFamily="34" charset="0"/>
                <a:ea typeface="MS Mincho" panose="02020609040205080304" pitchFamily="49" charset="-128"/>
                <a:cs typeface="Arial" panose="020B0604020202020204" pitchFamily="34" charset="0"/>
              </a:rPr>
              <a:t>resposta</a:t>
            </a:r>
            <a:r>
              <a:rPr lang="en-US" dirty="0">
                <a:latin typeface="Calibri" panose="020F0502020204030204" pitchFamily="34" charset="0"/>
                <a:ea typeface="MS Mincho" panose="02020609040205080304" pitchFamily="49" charset="-128"/>
                <a:cs typeface="Arial" panose="020B0604020202020204" pitchFamily="34" charset="0"/>
              </a:rPr>
              <a:t> </a:t>
            </a:r>
            <a:r>
              <a:rPr lang="en-US" dirty="0" err="1">
                <a:latin typeface="Calibri" panose="020F0502020204030204" pitchFamily="34" charset="0"/>
                <a:ea typeface="MS Mincho" panose="02020609040205080304" pitchFamily="49" charset="-128"/>
                <a:cs typeface="Arial" panose="020B0604020202020204" pitchFamily="34" charset="0"/>
              </a:rPr>
              <a:t>acesso</a:t>
            </a:r>
            <a:r>
              <a:rPr lang="en-US" dirty="0">
                <a:latin typeface="Calibri" panose="020F0502020204030204" pitchFamily="34" charset="0"/>
                <a:ea typeface="MS Mincho" panose="02020609040205080304" pitchFamily="49" charset="-128"/>
                <a:cs typeface="Arial" panose="020B0604020202020204" pitchFamily="34" charset="0"/>
              </a:rPr>
              <a:t> a </a:t>
            </a:r>
            <a:r>
              <a:rPr lang="en-US" dirty="0" err="1">
                <a:latin typeface="Calibri" panose="020F0502020204030204" pitchFamily="34" charset="0"/>
                <a:ea typeface="MS Mincho" panose="02020609040205080304" pitchFamily="49" charset="-128"/>
                <a:cs typeface="Arial" panose="020B0604020202020204" pitchFamily="34" charset="0"/>
              </a:rPr>
              <a:t>planos</a:t>
            </a:r>
            <a:r>
              <a:rPr lang="en-US" dirty="0">
                <a:latin typeface="Calibri" panose="020F0502020204030204" pitchFamily="34" charset="0"/>
                <a:ea typeface="MS Mincho" panose="02020609040205080304" pitchFamily="49" charset="-128"/>
                <a:cs typeface="Arial" panose="020B0604020202020204" pitchFamily="34" charset="0"/>
              </a:rPr>
              <a:t> </a:t>
            </a:r>
            <a:r>
              <a:rPr lang="en-US" dirty="0" err="1">
                <a:latin typeface="Calibri" panose="020F0502020204030204" pitchFamily="34" charset="0"/>
                <a:ea typeface="MS Mincho" panose="02020609040205080304" pitchFamily="49" charset="-128"/>
                <a:cs typeface="Arial" panose="020B0604020202020204" pitchFamily="34" charset="0"/>
              </a:rPr>
              <a:t>individualizados</a:t>
            </a:r>
            <a:r>
              <a:rPr lang="en-US" dirty="0">
                <a:latin typeface="Calibri" panose="020F0502020204030204" pitchFamily="34" charset="0"/>
                <a:ea typeface="MS Mincho" panose="02020609040205080304" pitchFamily="49" charset="-128"/>
                <a:cs typeface="Arial" panose="020B0604020202020204" pitchFamily="34" charset="0"/>
              </a:rPr>
              <a:t>, </a:t>
            </a:r>
            <a:r>
              <a:rPr lang="en-US" dirty="0" err="1">
                <a:latin typeface="Calibri" panose="020F0502020204030204" pitchFamily="34" charset="0"/>
                <a:ea typeface="MS Mincho" panose="02020609040205080304" pitchFamily="49" charset="-128"/>
                <a:cs typeface="Arial" panose="020B0604020202020204" pitchFamily="34" charset="0"/>
              </a:rPr>
              <a:t>planejamentos</a:t>
            </a:r>
            <a:r>
              <a:rPr lang="en-US" dirty="0">
                <a:latin typeface="Calibri" panose="020F0502020204030204" pitchFamily="34" charset="0"/>
                <a:ea typeface="MS Mincho" panose="02020609040205080304" pitchFamily="49" charset="-128"/>
                <a:cs typeface="Arial" panose="020B0604020202020204" pitchFamily="34" charset="0"/>
              </a:rPr>
              <a:t> </a:t>
            </a:r>
            <a:r>
              <a:rPr lang="en-US" dirty="0" err="1">
                <a:latin typeface="Calibri" panose="020F0502020204030204" pitchFamily="34" charset="0"/>
                <a:ea typeface="MS Mincho" panose="02020609040205080304" pitchFamily="49" charset="-128"/>
                <a:cs typeface="Arial" panose="020B0604020202020204" pitchFamily="34" charset="0"/>
              </a:rPr>
              <a:t>antecipados</a:t>
            </a:r>
            <a:r>
              <a:rPr lang="en-US" dirty="0">
                <a:latin typeface="Calibri" panose="020F0502020204030204" pitchFamily="34" charset="0"/>
                <a:ea typeface="MS Mincho" panose="02020609040205080304" pitchFamily="49" charset="-128"/>
                <a:cs typeface="Arial" panose="020B0604020202020204" pitchFamily="34" charset="0"/>
              </a:rPr>
              <a:t> e/</a:t>
            </a:r>
            <a:r>
              <a:rPr lang="en-US" dirty="0" err="1">
                <a:latin typeface="Calibri" panose="020F0502020204030204" pitchFamily="34" charset="0"/>
                <a:ea typeface="MS Mincho" panose="02020609040205080304" pitchFamily="49" charset="-128"/>
                <a:cs typeface="Arial" panose="020B0604020202020204" pitchFamily="34" charset="0"/>
              </a:rPr>
              <a:t>ou</a:t>
            </a:r>
            <a:r>
              <a:rPr lang="en-US" dirty="0">
                <a:latin typeface="Calibri" panose="020F0502020204030204" pitchFamily="34" charset="0"/>
                <a:ea typeface="MS Mincho" panose="02020609040205080304" pitchFamily="49" charset="-128"/>
                <a:cs typeface="Arial" panose="020B0604020202020204" pitchFamily="34" charset="0"/>
              </a:rPr>
              <a:t> </a:t>
            </a:r>
            <a:r>
              <a:rPr lang="en-US" dirty="0" err="1">
                <a:latin typeface="Calibri" panose="020F0502020204030204" pitchFamily="34" charset="0"/>
                <a:ea typeface="MS Mincho" panose="02020609040205080304" pitchFamily="49" charset="-128"/>
                <a:cs typeface="Arial" panose="020B0604020202020204" pitchFamily="34" charset="0"/>
              </a:rPr>
              <a:t>planos</a:t>
            </a:r>
            <a:r>
              <a:rPr lang="en-US" dirty="0">
                <a:latin typeface="Calibri" panose="020F0502020204030204" pitchFamily="34" charset="0"/>
                <a:ea typeface="MS Mincho" panose="02020609040205080304" pitchFamily="49" charset="-128"/>
                <a:cs typeface="Arial" panose="020B0604020202020204" pitchFamily="34" charset="0"/>
              </a:rPr>
              <a:t> de </a:t>
            </a:r>
            <a:r>
              <a:rPr lang="en-US" dirty="0" err="1">
                <a:latin typeface="Calibri" panose="020F0502020204030204" pitchFamily="34" charset="0"/>
                <a:ea typeface="MS Mincho" panose="02020609040205080304" pitchFamily="49" charset="-128"/>
                <a:cs typeface="Arial" panose="020B0604020202020204" pitchFamily="34" charset="0"/>
              </a:rPr>
              <a:t>recuperação</a:t>
            </a:r>
            <a:r>
              <a:rPr lang="en-US" dirty="0">
                <a:latin typeface="Calibri" panose="020F0502020204030204" pitchFamily="34" charset="0"/>
                <a:ea typeface="MS Mincho" panose="02020609040205080304" pitchFamily="49" charset="-128"/>
                <a:cs typeface="Arial" panose="020B0604020202020204" pitchFamily="34" charset="0"/>
              </a:rPr>
              <a:t> para que </a:t>
            </a:r>
            <a:r>
              <a:rPr lang="en-US" dirty="0" err="1">
                <a:latin typeface="Calibri" panose="020F0502020204030204" pitchFamily="34" charset="0"/>
                <a:ea typeface="MS Mincho" panose="02020609040205080304" pitchFamily="49" charset="-128"/>
                <a:cs typeface="Arial" panose="020B0604020202020204" pitchFamily="34" charset="0"/>
              </a:rPr>
              <a:t>possam</a:t>
            </a:r>
            <a:r>
              <a:rPr lang="en-US" dirty="0">
                <a:latin typeface="Calibri" panose="020F0502020204030204" pitchFamily="34" charset="0"/>
                <a:ea typeface="MS Mincho" panose="02020609040205080304" pitchFamily="49" charset="-128"/>
                <a:cs typeface="Arial" panose="020B0604020202020204" pitchFamily="34" charset="0"/>
              </a:rPr>
              <a:t> </a:t>
            </a:r>
            <a:r>
              <a:rPr lang="en-US" dirty="0" err="1">
                <a:latin typeface="Calibri" panose="020F0502020204030204" pitchFamily="34" charset="0"/>
                <a:ea typeface="MS Mincho" panose="02020609040205080304" pitchFamily="49" charset="-128"/>
                <a:cs typeface="Arial" panose="020B0604020202020204" pitchFamily="34" charset="0"/>
              </a:rPr>
              <a:t>determinar</a:t>
            </a:r>
            <a:r>
              <a:rPr lang="en-US" dirty="0">
                <a:latin typeface="Calibri" panose="020F0502020204030204" pitchFamily="34" charset="0"/>
                <a:ea typeface="MS Mincho" panose="02020609040205080304" pitchFamily="49" charset="-128"/>
                <a:cs typeface="Arial" panose="020B0604020202020204" pitchFamily="34" charset="0"/>
              </a:rPr>
              <a:t> qual </a:t>
            </a:r>
            <a:r>
              <a:rPr lang="en-US" dirty="0" err="1">
                <a:latin typeface="Calibri" panose="020F0502020204030204" pitchFamily="34" charset="0"/>
                <a:ea typeface="MS Mincho" panose="02020609040205080304" pitchFamily="49" charset="-128"/>
                <a:cs typeface="Arial" panose="020B0604020202020204" pitchFamily="34" charset="0"/>
              </a:rPr>
              <a:t>é</a:t>
            </a:r>
            <a:r>
              <a:rPr lang="en-US" dirty="0">
                <a:latin typeface="Calibri" panose="020F0502020204030204" pitchFamily="34" charset="0"/>
                <a:ea typeface="MS Mincho" panose="02020609040205080304" pitchFamily="49" charset="-128"/>
                <a:cs typeface="Arial" panose="020B0604020202020204" pitchFamily="34" charset="0"/>
              </a:rPr>
              <a:t> a </a:t>
            </a:r>
            <a:r>
              <a:rPr lang="en-US" dirty="0" err="1">
                <a:latin typeface="Calibri" panose="020F0502020204030204" pitchFamily="34" charset="0"/>
                <a:ea typeface="MS Mincho" panose="02020609040205080304" pitchFamily="49" charset="-128"/>
                <a:cs typeface="Arial" panose="020B0604020202020204" pitchFamily="34" charset="0"/>
              </a:rPr>
              <a:t>resposta</a:t>
            </a:r>
            <a:r>
              <a:rPr lang="en-US" dirty="0">
                <a:latin typeface="Calibri" panose="020F0502020204030204" pitchFamily="34" charset="0"/>
                <a:ea typeface="MS Mincho" panose="02020609040205080304" pitchFamily="49" charset="-128"/>
                <a:cs typeface="Arial" panose="020B0604020202020204" pitchFamily="34" charset="0"/>
              </a:rPr>
              <a:t> </a:t>
            </a:r>
            <a:r>
              <a:rPr lang="en-US" dirty="0" err="1">
                <a:latin typeface="Calibri" panose="020F0502020204030204" pitchFamily="34" charset="0"/>
                <a:ea typeface="MS Mincho" panose="02020609040205080304" pitchFamily="49" charset="-128"/>
                <a:cs typeface="Arial" panose="020B0604020202020204" pitchFamily="34" charset="0"/>
              </a:rPr>
              <a:t>mais</a:t>
            </a:r>
            <a:r>
              <a:rPr lang="en-US" dirty="0">
                <a:latin typeface="Calibri" panose="020F0502020204030204" pitchFamily="34" charset="0"/>
                <a:ea typeface="MS Mincho" panose="02020609040205080304" pitchFamily="49" charset="-128"/>
                <a:cs typeface="Arial" panose="020B0604020202020204" pitchFamily="34" charset="0"/>
              </a:rPr>
              <a:t> </a:t>
            </a:r>
            <a:r>
              <a:rPr lang="en-US" dirty="0" err="1">
                <a:latin typeface="Calibri" panose="020F0502020204030204" pitchFamily="34" charset="0"/>
                <a:ea typeface="MS Mincho" panose="02020609040205080304" pitchFamily="49" charset="-128"/>
                <a:cs typeface="Arial" panose="020B0604020202020204" pitchFamily="34" charset="0"/>
              </a:rPr>
              <a:t>eficaz</a:t>
            </a:r>
            <a:r>
              <a:rPr lang="en-US" dirty="0">
                <a:latin typeface="Calibri" panose="020F0502020204030204" pitchFamily="34" charset="0"/>
                <a:ea typeface="MS Mincho" panose="02020609040205080304" pitchFamily="49" charset="-128"/>
                <a:cs typeface="Arial" panose="020B0604020202020204" pitchFamily="34" charset="0"/>
              </a:rPr>
              <a:t> de </a:t>
            </a:r>
            <a:r>
              <a:rPr lang="en-US" dirty="0" err="1">
                <a:latin typeface="Calibri" panose="020F0502020204030204" pitchFamily="34" charset="0"/>
                <a:ea typeface="MS Mincho" panose="02020609040205080304" pitchFamily="49" charset="-128"/>
                <a:cs typeface="Arial" panose="020B0604020202020204" pitchFamily="34" charset="0"/>
              </a:rPr>
              <a:t>acordo</a:t>
            </a:r>
            <a:r>
              <a:rPr lang="en-US" dirty="0">
                <a:latin typeface="Calibri" panose="020F0502020204030204" pitchFamily="34" charset="0"/>
                <a:ea typeface="MS Mincho" panose="02020609040205080304" pitchFamily="49" charset="-128"/>
                <a:cs typeface="Arial" panose="020B0604020202020204" pitchFamily="34" charset="0"/>
              </a:rPr>
              <a:t> com a </a:t>
            </a:r>
            <a:r>
              <a:rPr lang="en-US" dirty="0" err="1">
                <a:latin typeface="Calibri" panose="020F0502020204030204" pitchFamily="34" charset="0"/>
                <a:ea typeface="MS Mincho" panose="02020609040205080304" pitchFamily="49" charset="-128"/>
                <a:cs typeface="Arial" panose="020B0604020202020204" pitchFamily="34" charset="0"/>
              </a:rPr>
              <a:t>vontade</a:t>
            </a:r>
            <a:r>
              <a:rPr lang="en-US" dirty="0">
                <a:latin typeface="Calibri" panose="020F0502020204030204" pitchFamily="34" charset="0"/>
                <a:ea typeface="MS Mincho" panose="02020609040205080304" pitchFamily="49" charset="-128"/>
                <a:cs typeface="Arial" panose="020B0604020202020204" pitchFamily="34" charset="0"/>
              </a:rPr>
              <a:t> e </a:t>
            </a:r>
            <a:r>
              <a:rPr lang="en-US" dirty="0" err="1">
                <a:latin typeface="Calibri" panose="020F0502020204030204" pitchFamily="34" charset="0"/>
                <a:ea typeface="MS Mincho" panose="02020609040205080304" pitchFamily="49" charset="-128"/>
                <a:cs typeface="Arial" panose="020B0604020202020204" pitchFamily="34" charset="0"/>
              </a:rPr>
              <a:t>preferências</a:t>
            </a:r>
            <a:r>
              <a:rPr lang="en-US" dirty="0">
                <a:latin typeface="Calibri" panose="020F0502020204030204" pitchFamily="34" charset="0"/>
                <a:ea typeface="MS Mincho" panose="02020609040205080304" pitchFamily="49" charset="-128"/>
                <a:cs typeface="Arial" panose="020B0604020202020204" pitchFamily="34" charset="0"/>
              </a:rPr>
              <a:t> das </a:t>
            </a:r>
            <a:r>
              <a:rPr lang="en-US" dirty="0" err="1">
                <a:latin typeface="Calibri" panose="020F0502020204030204" pitchFamily="34" charset="0"/>
                <a:ea typeface="MS Mincho" panose="02020609040205080304" pitchFamily="49" charset="-128"/>
                <a:cs typeface="Arial" panose="020B0604020202020204" pitchFamily="34" charset="0"/>
              </a:rPr>
              <a:t>pessoas</a:t>
            </a:r>
            <a:r>
              <a:rPr lang="en-US" dirty="0">
                <a:latin typeface="Calibri" panose="020F0502020204030204" pitchFamily="34" charset="0"/>
                <a:ea typeface="MS Mincho" panose="02020609040205080304" pitchFamily="49" charset="-128"/>
                <a:cs typeface="Arial" panose="020B0604020202020204" pitchFamily="34" charset="0"/>
              </a:rPr>
              <a:t>. </a:t>
            </a:r>
          </a:p>
          <a:p>
            <a:pPr marL="171450" indent="-171450" algn="just">
              <a:lnSpc>
                <a:spcPct val="115000"/>
              </a:lnSpc>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Arial" panose="020B0604020202020204" pitchFamily="34" charset="0"/>
              </a:rPr>
              <a:t>A equipe de </a:t>
            </a:r>
            <a:r>
              <a:rPr lang="en-US" dirty="0" err="1">
                <a:latin typeface="Calibri" panose="020F0502020204030204" pitchFamily="34" charset="0"/>
                <a:ea typeface="MS Mincho" panose="02020609040205080304" pitchFamily="49" charset="-128"/>
                <a:cs typeface="Arial" panose="020B0604020202020204" pitchFamily="34" charset="0"/>
              </a:rPr>
              <a:t>resposta</a:t>
            </a:r>
            <a:r>
              <a:rPr lang="en-US" dirty="0">
                <a:latin typeface="Calibri" panose="020F0502020204030204" pitchFamily="34" charset="0"/>
                <a:ea typeface="MS Mincho" panose="02020609040205080304" pitchFamily="49" charset="-128"/>
                <a:cs typeface="Arial" panose="020B0604020202020204" pitchFamily="34" charset="0"/>
              </a:rPr>
              <a:t> </a:t>
            </a:r>
            <a:r>
              <a:rPr lang="en-US" dirty="0" err="1">
                <a:latin typeface="Calibri" panose="020F0502020204030204" pitchFamily="34" charset="0"/>
                <a:ea typeface="MS Mincho" panose="02020609040205080304" pitchFamily="49" charset="-128"/>
                <a:cs typeface="Arial" panose="020B0604020202020204" pitchFamily="34" charset="0"/>
              </a:rPr>
              <a:t>também</a:t>
            </a:r>
            <a:r>
              <a:rPr lang="en-US" dirty="0">
                <a:latin typeface="Calibri" panose="020F0502020204030204" pitchFamily="34" charset="0"/>
                <a:ea typeface="MS Mincho" panose="02020609040205080304" pitchFamily="49" charset="-128"/>
                <a:cs typeface="Arial" panose="020B0604020202020204" pitchFamily="34" charset="0"/>
              </a:rPr>
              <a:t> </a:t>
            </a:r>
            <a:r>
              <a:rPr lang="en-US" dirty="0" err="1">
                <a:latin typeface="Calibri" panose="020F0502020204030204" pitchFamily="34" charset="0"/>
                <a:ea typeface="MS Mincho" panose="02020609040205080304" pitchFamily="49" charset="-128"/>
                <a:cs typeface="Arial" panose="020B0604020202020204" pitchFamily="34" charset="0"/>
              </a:rPr>
              <a:t>deve</a:t>
            </a:r>
            <a:r>
              <a:rPr lang="en-US" dirty="0">
                <a:latin typeface="Calibri" panose="020F0502020204030204" pitchFamily="34" charset="0"/>
                <a:ea typeface="MS Mincho" panose="02020609040205080304" pitchFamily="49" charset="-128"/>
                <a:cs typeface="Arial" panose="020B0604020202020204" pitchFamily="34" charset="0"/>
              </a:rPr>
              <a:t> </a:t>
            </a:r>
            <a:r>
              <a:rPr lang="en-US" dirty="0" err="1">
                <a:latin typeface="Calibri" panose="020F0502020204030204" pitchFamily="34" charset="0"/>
                <a:ea typeface="MS Mincho" panose="02020609040205080304" pitchFamily="49" charset="-128"/>
                <a:cs typeface="Arial" panose="020B0604020202020204" pitchFamily="34" charset="0"/>
              </a:rPr>
              <a:t>perguntar</a:t>
            </a:r>
            <a:r>
              <a:rPr lang="en-US" dirty="0">
                <a:latin typeface="Calibri" panose="020F0502020204030204" pitchFamily="34" charset="0"/>
                <a:ea typeface="MS Mincho" panose="02020609040205080304" pitchFamily="49" charset="-128"/>
                <a:cs typeface="Arial" panose="020B0604020202020204" pitchFamily="34" charset="0"/>
              </a:rPr>
              <a:t> se a </a:t>
            </a:r>
            <a:r>
              <a:rPr lang="en-US" dirty="0" err="1">
                <a:latin typeface="Calibri" panose="020F0502020204030204" pitchFamily="34" charset="0"/>
                <a:ea typeface="MS Mincho" panose="02020609040205080304" pitchFamily="49" charset="-128"/>
                <a:cs typeface="Arial" panose="020B0604020202020204" pitchFamily="34" charset="0"/>
              </a:rPr>
              <a:t>pessoa</a:t>
            </a:r>
            <a:r>
              <a:rPr lang="en-US" dirty="0">
                <a:latin typeface="Calibri" panose="020F0502020204030204" pitchFamily="34" charset="0"/>
                <a:ea typeface="MS Mincho" panose="02020609040205080304" pitchFamily="49" charset="-128"/>
                <a:cs typeface="Arial" panose="020B0604020202020204" pitchFamily="34" charset="0"/>
              </a:rPr>
              <a:t> </a:t>
            </a:r>
            <a:r>
              <a:rPr lang="en-US" dirty="0" err="1">
                <a:latin typeface="Calibri" panose="020F0502020204030204" pitchFamily="34" charset="0"/>
                <a:ea typeface="MS Mincho" panose="02020609040205080304" pitchFamily="49" charset="-128"/>
                <a:cs typeface="Arial" panose="020B0604020202020204" pitchFamily="34" charset="0"/>
              </a:rPr>
              <a:t>tem</a:t>
            </a:r>
            <a:r>
              <a:rPr lang="en-US" dirty="0">
                <a:latin typeface="Calibri" panose="020F0502020204030204" pitchFamily="34" charset="0"/>
                <a:ea typeface="MS Mincho" panose="02020609040205080304" pitchFamily="49" charset="-128"/>
                <a:cs typeface="Arial" panose="020B0604020202020204" pitchFamily="34" charset="0"/>
              </a:rPr>
              <a:t> </a:t>
            </a:r>
            <a:r>
              <a:rPr lang="en-US" dirty="0" err="1">
                <a:latin typeface="Calibri" panose="020F0502020204030204" pitchFamily="34" charset="0"/>
                <a:ea typeface="MS Mincho" panose="02020609040205080304" pitchFamily="49" charset="-128"/>
                <a:cs typeface="Arial" panose="020B0604020202020204" pitchFamily="34" charset="0"/>
              </a:rPr>
              <a:t>planejamentos</a:t>
            </a:r>
            <a:r>
              <a:rPr lang="en-US" dirty="0">
                <a:latin typeface="Calibri" panose="020F0502020204030204" pitchFamily="34" charset="0"/>
                <a:ea typeface="MS Mincho" panose="02020609040205080304" pitchFamily="49" charset="-128"/>
                <a:cs typeface="Arial" panose="020B0604020202020204" pitchFamily="34" charset="0"/>
              </a:rPr>
              <a:t> </a:t>
            </a:r>
            <a:r>
              <a:rPr lang="en-US" dirty="0" err="1">
                <a:latin typeface="Calibri" panose="020F0502020204030204" pitchFamily="34" charset="0"/>
                <a:ea typeface="MS Mincho" panose="02020609040205080304" pitchFamily="49" charset="-128"/>
                <a:cs typeface="Arial" panose="020B0604020202020204" pitchFamily="34" charset="0"/>
              </a:rPr>
              <a:t>antecipados</a:t>
            </a:r>
            <a:r>
              <a:rPr lang="en-US" dirty="0">
                <a:latin typeface="Calibri" panose="020F0502020204030204" pitchFamily="34" charset="0"/>
                <a:ea typeface="MS Mincho" panose="02020609040205080304" pitchFamily="49" charset="-128"/>
                <a:cs typeface="Arial" panose="020B0604020202020204" pitchFamily="34" charset="0"/>
              </a:rPr>
              <a:t>, </a:t>
            </a:r>
            <a:r>
              <a:rPr lang="en-US" dirty="0" err="1">
                <a:latin typeface="Calibri" panose="020F0502020204030204" pitchFamily="34" charset="0"/>
                <a:ea typeface="MS Mincho" panose="02020609040205080304" pitchFamily="49" charset="-128"/>
                <a:cs typeface="Arial" panose="020B0604020202020204" pitchFamily="34" charset="0"/>
              </a:rPr>
              <a:t>ou</a:t>
            </a:r>
            <a:r>
              <a:rPr lang="en-US" dirty="0">
                <a:latin typeface="Calibri" panose="020F0502020204030204" pitchFamily="34" charset="0"/>
                <a:ea typeface="MS Mincho" panose="02020609040205080304" pitchFamily="49" charset="-128"/>
                <a:cs typeface="Arial" panose="020B0604020202020204" pitchFamily="34" charset="0"/>
              </a:rPr>
              <a:t> se </a:t>
            </a:r>
            <a:r>
              <a:rPr lang="en-US" dirty="0" err="1">
                <a:latin typeface="Calibri" panose="020F0502020204030204" pitchFamily="34" charset="0"/>
                <a:ea typeface="MS Mincho" panose="02020609040205080304" pitchFamily="49" charset="-128"/>
                <a:cs typeface="Arial" panose="020B0604020202020204" pitchFamily="34" charset="0"/>
              </a:rPr>
              <a:t>tem</a:t>
            </a:r>
            <a:r>
              <a:rPr lang="en-US" dirty="0">
                <a:latin typeface="Calibri" panose="020F0502020204030204" pitchFamily="34" charset="0"/>
                <a:ea typeface="MS Mincho" panose="02020609040205080304" pitchFamily="49" charset="-128"/>
                <a:cs typeface="Arial" panose="020B0604020202020204" pitchFamily="34" charset="0"/>
              </a:rPr>
              <a:t> </a:t>
            </a:r>
            <a:r>
              <a:rPr lang="en-US" dirty="0" err="1">
                <a:latin typeface="Calibri" panose="020F0502020204030204" pitchFamily="34" charset="0"/>
                <a:ea typeface="MS Mincho" panose="02020609040205080304" pitchFamily="49" charset="-128"/>
                <a:cs typeface="Arial" panose="020B0604020202020204" pitchFamily="34" charset="0"/>
              </a:rPr>
              <a:t>preferência</a:t>
            </a:r>
            <a:r>
              <a:rPr lang="en-US" dirty="0">
                <a:latin typeface="Calibri" panose="020F0502020204030204" pitchFamily="34" charset="0"/>
                <a:ea typeface="MS Mincho" panose="02020609040205080304" pitchFamily="49" charset="-128"/>
                <a:cs typeface="Arial" panose="020B0604020202020204" pitchFamily="34" charset="0"/>
              </a:rPr>
              <a:t> </a:t>
            </a:r>
            <a:r>
              <a:rPr lang="en-US" dirty="0" err="1">
                <a:latin typeface="Calibri" panose="020F0502020204030204" pitchFamily="34" charset="0"/>
                <a:ea typeface="MS Mincho" panose="02020609040205080304" pitchFamily="49" charset="-128"/>
                <a:cs typeface="Arial" panose="020B0604020202020204" pitchFamily="34" charset="0"/>
              </a:rPr>
              <a:t>por</a:t>
            </a:r>
            <a:r>
              <a:rPr lang="en-US" dirty="0">
                <a:latin typeface="Calibri" panose="020F0502020204030204" pitchFamily="34" charset="0"/>
                <a:ea typeface="MS Mincho" panose="02020609040205080304" pitchFamily="49" charset="-128"/>
                <a:cs typeface="Arial" panose="020B0604020202020204" pitchFamily="34" charset="0"/>
              </a:rPr>
              <a:t> </a:t>
            </a:r>
            <a:r>
              <a:rPr lang="en-US" dirty="0" err="1">
                <a:latin typeface="Calibri" panose="020F0502020204030204" pitchFamily="34" charset="0"/>
                <a:ea typeface="MS Mincho" panose="02020609040205080304" pitchFamily="49" charset="-128"/>
                <a:cs typeface="Arial" panose="020B0604020202020204" pitchFamily="34" charset="0"/>
              </a:rPr>
              <a:t>alguma</a:t>
            </a:r>
            <a:r>
              <a:rPr lang="en-US" dirty="0">
                <a:latin typeface="Calibri" panose="020F0502020204030204" pitchFamily="34" charset="0"/>
                <a:ea typeface="MS Mincho" panose="02020609040205080304" pitchFamily="49" charset="-128"/>
                <a:cs typeface="Arial" panose="020B0604020202020204" pitchFamily="34" charset="0"/>
              </a:rPr>
              <a:t> </a:t>
            </a:r>
            <a:r>
              <a:rPr lang="en-US" dirty="0" err="1">
                <a:latin typeface="Calibri" panose="020F0502020204030204" pitchFamily="34" charset="0"/>
                <a:ea typeface="MS Mincho" panose="02020609040205080304" pitchFamily="49" charset="-128"/>
                <a:cs typeface="Arial" panose="020B0604020202020204" pitchFamily="34" charset="0"/>
              </a:rPr>
              <a:t>pessoa</a:t>
            </a:r>
            <a:r>
              <a:rPr lang="en-US" dirty="0">
                <a:latin typeface="Calibri" panose="020F0502020204030204" pitchFamily="34" charset="0"/>
                <a:ea typeface="MS Mincho" panose="02020609040205080304" pitchFamily="49" charset="-128"/>
                <a:cs typeface="Arial" panose="020B0604020202020204" pitchFamily="34" charset="0"/>
              </a:rPr>
              <a:t> que </a:t>
            </a:r>
            <a:r>
              <a:rPr lang="en-US" dirty="0" err="1">
                <a:latin typeface="Calibri" panose="020F0502020204030204" pitchFamily="34" charset="0"/>
                <a:ea typeface="MS Mincho" panose="02020609040205080304" pitchFamily="49" charset="-128"/>
                <a:cs typeface="Arial" panose="020B0604020202020204" pitchFamily="34" charset="0"/>
              </a:rPr>
              <a:t>possa</a:t>
            </a:r>
            <a:r>
              <a:rPr lang="en-US" dirty="0">
                <a:latin typeface="Calibri" panose="020F0502020204030204" pitchFamily="34" charset="0"/>
                <a:ea typeface="MS Mincho" panose="02020609040205080304" pitchFamily="49" charset="-128"/>
                <a:cs typeface="Arial" panose="020B0604020202020204" pitchFamily="34" charset="0"/>
              </a:rPr>
              <a:t> ser </a:t>
            </a:r>
            <a:r>
              <a:rPr lang="en-US" dirty="0" err="1">
                <a:latin typeface="Calibri" panose="020F0502020204030204" pitchFamily="34" charset="0"/>
                <a:ea typeface="MS Mincho" panose="02020609040205080304" pitchFamily="49" charset="-128"/>
                <a:cs typeface="Arial" panose="020B0604020202020204" pitchFamily="34" charset="0"/>
              </a:rPr>
              <a:t>contatada</a:t>
            </a:r>
            <a:r>
              <a:rPr lang="en-US" dirty="0">
                <a:latin typeface="Calibri" panose="020F0502020204030204" pitchFamily="34" charset="0"/>
                <a:ea typeface="MS Mincho" panose="02020609040205080304" pitchFamily="49" charset="-128"/>
                <a:cs typeface="Arial" panose="020B0604020202020204" pitchFamily="34" charset="0"/>
              </a:rPr>
              <a:t>. </a:t>
            </a:r>
          </a:p>
          <a:p>
            <a:pPr marL="171450" indent="-171450" algn="just">
              <a:lnSpc>
                <a:spcPct val="115000"/>
              </a:lnSpc>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Arial" panose="020B0604020202020204" pitchFamily="34" charset="0"/>
              </a:rPr>
              <a:t>As equipes de </a:t>
            </a:r>
            <a:r>
              <a:rPr lang="en-US" dirty="0" err="1">
                <a:latin typeface="Calibri" panose="020F0502020204030204" pitchFamily="34" charset="0"/>
                <a:ea typeface="MS Mincho" panose="02020609040205080304" pitchFamily="49" charset="-128"/>
                <a:cs typeface="Arial" panose="020B0604020202020204" pitchFamily="34" charset="0"/>
              </a:rPr>
              <a:t>resposta</a:t>
            </a:r>
            <a:r>
              <a:rPr lang="en-US" dirty="0">
                <a:latin typeface="Calibri" panose="020F0502020204030204" pitchFamily="34" charset="0"/>
                <a:ea typeface="MS Mincho" panose="02020609040205080304" pitchFamily="49" charset="-128"/>
                <a:cs typeface="Arial" panose="020B0604020202020204" pitchFamily="34" charset="0"/>
              </a:rPr>
              <a:t> </a:t>
            </a:r>
            <a:r>
              <a:rPr lang="en-US" dirty="0" err="1">
                <a:latin typeface="Calibri" panose="020F0502020204030204" pitchFamily="34" charset="0"/>
                <a:ea typeface="MS Mincho" panose="02020609040205080304" pitchFamily="49" charset="-128"/>
                <a:cs typeface="Arial" panose="020B0604020202020204" pitchFamily="34" charset="0"/>
              </a:rPr>
              <a:t>devem</a:t>
            </a:r>
            <a:r>
              <a:rPr lang="en-US" dirty="0">
                <a:latin typeface="Calibri" panose="020F0502020204030204" pitchFamily="34" charset="0"/>
                <a:ea typeface="MS Mincho" panose="02020609040205080304" pitchFamily="49" charset="-128"/>
                <a:cs typeface="Arial" panose="020B0604020202020204" pitchFamily="34" charset="0"/>
              </a:rPr>
              <a:t> </a:t>
            </a:r>
            <a:r>
              <a:rPr lang="en-US" dirty="0" err="1">
                <a:latin typeface="Calibri" panose="020F0502020204030204" pitchFamily="34" charset="0"/>
                <a:ea typeface="MS Mincho" panose="02020609040205080304" pitchFamily="49" charset="-128"/>
                <a:cs typeface="Arial" panose="020B0604020202020204" pitchFamily="34" charset="0"/>
              </a:rPr>
              <a:t>dispor</a:t>
            </a:r>
            <a:r>
              <a:rPr lang="en-US" dirty="0">
                <a:latin typeface="Calibri" panose="020F0502020204030204" pitchFamily="34" charset="0"/>
                <a:ea typeface="MS Mincho" panose="02020609040205080304" pitchFamily="49" charset="-128"/>
                <a:cs typeface="Arial" panose="020B0604020202020204" pitchFamily="34" charset="0"/>
              </a:rPr>
              <a:t> de tanto tempo </a:t>
            </a:r>
            <a:r>
              <a:rPr lang="en-US" dirty="0" err="1">
                <a:latin typeface="Calibri" panose="020F0502020204030204" pitchFamily="34" charset="0"/>
                <a:ea typeface="MS Mincho" panose="02020609040205080304" pitchFamily="49" charset="-128"/>
                <a:cs typeface="Arial" panose="020B0604020202020204" pitchFamily="34" charset="0"/>
              </a:rPr>
              <a:t>quanto</a:t>
            </a:r>
            <a:r>
              <a:rPr lang="en-US" dirty="0">
                <a:latin typeface="Calibri" panose="020F0502020204030204" pitchFamily="34" charset="0"/>
                <a:ea typeface="MS Mincho" panose="02020609040205080304" pitchFamily="49" charset="-128"/>
                <a:cs typeface="Arial" panose="020B0604020202020204" pitchFamily="34" charset="0"/>
              </a:rPr>
              <a:t> for </a:t>
            </a:r>
            <a:r>
              <a:rPr lang="en-US" dirty="0" err="1">
                <a:latin typeface="Calibri" panose="020F0502020204030204" pitchFamily="34" charset="0"/>
                <a:ea typeface="MS Mincho" panose="02020609040205080304" pitchFamily="49" charset="-128"/>
                <a:cs typeface="Arial" panose="020B0604020202020204" pitchFamily="34" charset="0"/>
              </a:rPr>
              <a:t>necessário</a:t>
            </a:r>
            <a:r>
              <a:rPr lang="en-US" dirty="0">
                <a:latin typeface="Calibri" panose="020F0502020204030204" pitchFamily="34" charset="0"/>
                <a:ea typeface="MS Mincho" panose="02020609040205080304" pitchFamily="49" charset="-128"/>
                <a:cs typeface="Arial" panose="020B0604020202020204" pitchFamily="34" charset="0"/>
              </a:rPr>
              <a:t> para resolver </a:t>
            </a:r>
            <a:r>
              <a:rPr lang="en-US" dirty="0" err="1">
                <a:latin typeface="Calibri" panose="020F0502020204030204" pitchFamily="34" charset="0"/>
                <a:ea typeface="MS Mincho" panose="02020609040205080304" pitchFamily="49" charset="-128"/>
                <a:cs typeface="Arial" panose="020B0604020202020204" pitchFamily="34" charset="0"/>
              </a:rPr>
              <a:t>uma</a:t>
            </a:r>
            <a:r>
              <a:rPr lang="en-US" dirty="0">
                <a:latin typeface="Calibri" panose="020F0502020204030204" pitchFamily="34" charset="0"/>
                <a:ea typeface="MS Mincho" panose="02020609040205080304" pitchFamily="49" charset="-128"/>
                <a:cs typeface="Arial" panose="020B0604020202020204" pitchFamily="34" charset="0"/>
              </a:rPr>
              <a:t> </a:t>
            </a:r>
            <a:r>
              <a:rPr lang="en-US" dirty="0" err="1">
                <a:latin typeface="Calibri" panose="020F0502020204030204" pitchFamily="34" charset="0"/>
                <a:ea typeface="MS Mincho" panose="02020609040205080304" pitchFamily="49" charset="-128"/>
                <a:cs typeface="Arial" panose="020B0604020202020204" pitchFamily="34" charset="0"/>
              </a:rPr>
              <a:t>determinada</a:t>
            </a:r>
            <a:r>
              <a:rPr lang="en-US" dirty="0">
                <a:latin typeface="Calibri" panose="020F0502020204030204" pitchFamily="34" charset="0"/>
                <a:ea typeface="MS Mincho" panose="02020609040205080304" pitchFamily="49" charset="-128"/>
                <a:cs typeface="Arial" panose="020B0604020202020204" pitchFamily="34" charset="0"/>
              </a:rPr>
              <a:t> </a:t>
            </a:r>
            <a:r>
              <a:rPr lang="en-US" dirty="0" err="1">
                <a:latin typeface="Calibri" panose="020F0502020204030204" pitchFamily="34" charset="0"/>
                <a:ea typeface="MS Mincho" panose="02020609040205080304" pitchFamily="49" charset="-128"/>
                <a:cs typeface="Arial" panose="020B0604020202020204" pitchFamily="34" charset="0"/>
              </a:rPr>
              <a:t>situação</a:t>
            </a:r>
            <a:r>
              <a:rPr lang="en-US" dirty="0">
                <a:latin typeface="Calibri" panose="020F0502020204030204" pitchFamily="34" charset="0"/>
                <a:ea typeface="MS Mincho" panose="02020609040205080304" pitchFamily="49" charset="-128"/>
                <a:cs typeface="Arial" panose="020B0604020202020204" pitchFamily="34" charset="0"/>
              </a:rPr>
              <a:t>. </a:t>
            </a:r>
          </a:p>
        </p:txBody>
      </p:sp>
    </p:spTree>
    <p:extLst>
      <p:ext uri="{BB962C8B-B14F-4D97-AF65-F5344CB8AC3E}">
        <p14:creationId xmlns:p14="http://schemas.microsoft.com/office/powerpoint/2010/main" val="2123002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4725" y="363538"/>
            <a:ext cx="2368550" cy="1333500"/>
          </a:xfrm>
        </p:spPr>
      </p:sp>
      <p:sp>
        <p:nvSpPr>
          <p:cNvPr id="3" name="Notes Placeholder 2"/>
          <p:cNvSpPr>
            <a:spLocks noGrp="1"/>
          </p:cNvSpPr>
          <p:nvPr>
            <p:ph type="body" idx="1"/>
          </p:nvPr>
        </p:nvSpPr>
        <p:spPr>
          <a:xfrm>
            <a:off x="628650" y="1759764"/>
            <a:ext cx="5868823" cy="6560142"/>
          </a:xfrm>
        </p:spPr>
        <p:txBody>
          <a:bodyPr/>
          <a:lstStyle/>
          <a:p>
            <a:pPr>
              <a:lnSpc>
                <a:spcPct val="95000"/>
              </a:lnSpc>
              <a:spcAft>
                <a:spcPts val="600"/>
              </a:spcAft>
            </a:pPr>
            <a:r>
              <a:rPr lang="en-GB" sz="1100" b="1" i="1" dirty="0">
                <a:latin typeface="Calibri" panose="020F0502020204030204" pitchFamily="34" charset="0"/>
                <a:ea typeface="SimSun" panose="02010600030101010101" pitchFamily="2" charset="-122"/>
                <a:cs typeface="Arial" panose="020B0604020202020204" pitchFamily="34" charset="0"/>
              </a:rPr>
              <a:t>Exercício 1.1: Formas de violência, coerção e abuso (10 min.)</a:t>
            </a:r>
            <a:endParaRPr lang="en-CH" sz="1100" dirty="0">
              <a:latin typeface="Calibri" panose="020F0502020204030204" pitchFamily="34" charset="0"/>
              <a:ea typeface="SimSun" panose="02010600030101010101" pitchFamily="2" charset="-122"/>
              <a:cs typeface="Arial" panose="020B0604020202020204" pitchFamily="34" charset="0"/>
            </a:endParaRPr>
          </a:p>
          <a:p>
            <a:pPr>
              <a:lnSpc>
                <a:spcPct val="95000"/>
              </a:lnSpc>
              <a:spcAft>
                <a:spcPts val="600"/>
              </a:spcAft>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Para este exercício, use um </a:t>
            </a:r>
            <a:r>
              <a:rPr lang="en-GB" sz="1100" i="1" dirty="0">
                <a:solidFill>
                  <a:srgbClr val="4F81BD"/>
                </a:solidFill>
                <a:latin typeface="Calibri" panose="020F0502020204030204" pitchFamily="34" charset="0"/>
                <a:ea typeface="SimSun" panose="02010600030101010101" pitchFamily="2" charset="-122"/>
                <a:cs typeface="Arial" panose="020B0604020202020204" pitchFamily="34" charset="0"/>
              </a:rPr>
              <a:t>flipchart</a:t>
            </a: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 para criar um </a:t>
            </a:r>
            <a:r>
              <a:rPr lang="en-GB" sz="1100" dirty="0" err="1">
                <a:solidFill>
                  <a:srgbClr val="4F81BD"/>
                </a:solidFill>
                <a:latin typeface="Calibri" panose="020F0502020204030204" pitchFamily="34" charset="0"/>
                <a:ea typeface="SimSun" panose="02010600030101010101" pitchFamily="2" charset="-122"/>
                <a:cs typeface="Arial" panose="020B0604020202020204" pitchFamily="34" charset="0"/>
              </a:rPr>
              <a:t>gráfico</a:t>
            </a: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GB" sz="1100" dirty="0" err="1">
                <a:solidFill>
                  <a:srgbClr val="4F81BD"/>
                </a:solidFill>
                <a:latin typeface="Calibri" panose="020F0502020204030204" pitchFamily="34" charset="0"/>
                <a:ea typeface="SimSun" panose="02010600030101010101" pitchFamily="2" charset="-122"/>
                <a:cs typeface="Arial" panose="020B0604020202020204" pitchFamily="34" charset="0"/>
              </a:rPr>
              <a:t>aranha</a:t>
            </a: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 (veja a Figura 1 abaixo como exemplo).</a:t>
            </a:r>
          </a:p>
          <a:p>
            <a:pPr>
              <a:lnSpc>
                <a:spcPct val="95000"/>
              </a:lnSpc>
              <a:spcAft>
                <a:spcPts val="600"/>
              </a:spcAft>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Comece escrevendo “Violência, coerção e abuso” no centro. </a:t>
            </a:r>
            <a:endParaRPr lang="en-CH" sz="1100" dirty="0">
              <a:latin typeface="Calibri" panose="020F0502020204030204" pitchFamily="34" charset="0"/>
              <a:ea typeface="SimSun" panose="02010600030101010101" pitchFamily="2" charset="-122"/>
              <a:cs typeface="Arial" panose="020B0604020202020204" pitchFamily="34" charset="0"/>
            </a:endParaRPr>
          </a:p>
          <a:p>
            <a:pPr>
              <a:lnSpc>
                <a:spcPct val="95000"/>
              </a:lnSpc>
              <a:spcAft>
                <a:spcPts val="600"/>
              </a:spcAft>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Em seguida, pergunte aos participantes:</a:t>
            </a:r>
            <a:endParaRPr lang="en-CH" sz="1100" dirty="0">
              <a:latin typeface="Calibri" panose="020F0502020204030204" pitchFamily="34"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95000"/>
              </a:lnSpc>
              <a:spcBef>
                <a:spcPts val="0"/>
              </a:spcBef>
              <a:spcAft>
                <a:spcPts val="600"/>
              </a:spcAft>
              <a:buClrTx/>
              <a:buSzTx/>
              <a:buFontTx/>
              <a:buNone/>
              <a:tabLst/>
              <a:defRPr/>
            </a:pPr>
            <a:r>
              <a:rPr lang="en-GB" sz="1100" b="1" dirty="0" err="1">
                <a:solidFill>
                  <a:srgbClr val="000000"/>
                </a:solidFill>
                <a:latin typeface="Calibri" panose="020F0502020204030204" pitchFamily="34" charset="0"/>
                <a:ea typeface="SimSun" panose="02010600030101010101" pitchFamily="2" charset="-122"/>
                <a:cs typeface="Arial" panose="020B0604020202020204" pitchFamily="34" charset="0"/>
              </a:rPr>
              <a:t>Você</a:t>
            </a:r>
            <a:r>
              <a:rPr lang="en-GB" sz="1100" b="1"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sz="1100" b="1" dirty="0" err="1">
                <a:solidFill>
                  <a:srgbClr val="000000"/>
                </a:solidFill>
                <a:latin typeface="Calibri" panose="020F0502020204030204" pitchFamily="34" charset="0"/>
                <a:ea typeface="SimSun" panose="02010600030101010101" pitchFamily="2" charset="-122"/>
                <a:cs typeface="Arial" panose="020B0604020202020204" pitchFamily="34" charset="0"/>
              </a:rPr>
              <a:t>pode</a:t>
            </a:r>
            <a:r>
              <a:rPr lang="en-GB" sz="1100" b="1"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sz="1100" b="1" dirty="0" err="1">
                <a:solidFill>
                  <a:srgbClr val="000000"/>
                </a:solidFill>
                <a:latin typeface="Calibri" panose="020F0502020204030204" pitchFamily="34" charset="0"/>
                <a:ea typeface="SimSun" panose="02010600030101010101" pitchFamily="2" charset="-122"/>
                <a:cs typeface="Arial" panose="020B0604020202020204" pitchFamily="34" charset="0"/>
              </a:rPr>
              <a:t>dar</a:t>
            </a:r>
            <a:r>
              <a:rPr lang="en-GB" sz="1100" b="1"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sz="1100" b="1" dirty="0" err="1">
                <a:solidFill>
                  <a:srgbClr val="000000"/>
                </a:solidFill>
                <a:latin typeface="Calibri" panose="020F0502020204030204" pitchFamily="34" charset="0"/>
                <a:ea typeface="SimSun" panose="02010600030101010101" pitchFamily="2" charset="-122"/>
                <a:cs typeface="Arial" panose="020B0604020202020204" pitchFamily="34" charset="0"/>
              </a:rPr>
              <a:t>exemplos</a:t>
            </a:r>
            <a:r>
              <a:rPr lang="en-GB" sz="1100" b="1" dirty="0">
                <a:solidFill>
                  <a:srgbClr val="000000"/>
                </a:solidFill>
                <a:latin typeface="Calibri" panose="020F0502020204030204" pitchFamily="34" charset="0"/>
                <a:ea typeface="SimSun" panose="02010600030101010101" pitchFamily="2" charset="-122"/>
                <a:cs typeface="Arial" panose="020B0604020202020204" pitchFamily="34" charset="0"/>
              </a:rPr>
              <a:t> de </a:t>
            </a:r>
            <a:r>
              <a:rPr lang="en-GB" sz="1100" b="1" dirty="0" err="1">
                <a:solidFill>
                  <a:srgbClr val="000000"/>
                </a:solidFill>
                <a:latin typeface="Calibri" panose="020F0502020204030204" pitchFamily="34" charset="0"/>
                <a:ea typeface="SimSun" panose="02010600030101010101" pitchFamily="2" charset="-122"/>
                <a:cs typeface="Arial" panose="020B0604020202020204" pitchFamily="34" charset="0"/>
              </a:rPr>
              <a:t>violência</a:t>
            </a:r>
            <a:r>
              <a:rPr lang="en-GB" sz="1100" b="1"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sz="1100" b="1" dirty="0" err="1">
                <a:solidFill>
                  <a:srgbClr val="000000"/>
                </a:solidFill>
                <a:latin typeface="Calibri" panose="020F0502020204030204" pitchFamily="34" charset="0"/>
                <a:ea typeface="SimSun" panose="02010600030101010101" pitchFamily="2" charset="-122"/>
                <a:cs typeface="Arial" panose="020B0604020202020204" pitchFamily="34" charset="0"/>
              </a:rPr>
              <a:t>coerção</a:t>
            </a:r>
            <a:r>
              <a:rPr lang="en-GB" sz="1100" b="1" dirty="0">
                <a:solidFill>
                  <a:srgbClr val="000000"/>
                </a:solidFill>
                <a:latin typeface="Calibri" panose="020F0502020204030204" pitchFamily="34" charset="0"/>
                <a:ea typeface="SimSun" panose="02010600030101010101" pitchFamily="2" charset="-122"/>
                <a:cs typeface="Arial" panose="020B0604020202020204" pitchFamily="34" charset="0"/>
              </a:rPr>
              <a:t> e </a:t>
            </a:r>
            <a:r>
              <a:rPr lang="en-GB" sz="1100" b="1" dirty="0" err="1">
                <a:solidFill>
                  <a:srgbClr val="000000"/>
                </a:solidFill>
                <a:latin typeface="Calibri" panose="020F0502020204030204" pitchFamily="34" charset="0"/>
                <a:ea typeface="SimSun" panose="02010600030101010101" pitchFamily="2" charset="-122"/>
                <a:cs typeface="Arial" panose="020B0604020202020204" pitchFamily="34" charset="0"/>
              </a:rPr>
              <a:t>abuso</a:t>
            </a:r>
            <a:r>
              <a:rPr lang="en-GB" sz="1100" b="1" dirty="0">
                <a:solidFill>
                  <a:srgbClr val="000000"/>
                </a:solidFill>
                <a:latin typeface="Calibri" panose="020F0502020204030204" pitchFamily="34" charset="0"/>
                <a:ea typeface="SimSun" panose="02010600030101010101" pitchFamily="2" charset="-122"/>
                <a:cs typeface="Arial" panose="020B0604020202020204" pitchFamily="34" charset="0"/>
              </a:rPr>
              <a:t> que </a:t>
            </a:r>
            <a:r>
              <a:rPr lang="en-GB" sz="1100" b="1" dirty="0" err="1">
                <a:solidFill>
                  <a:srgbClr val="000000"/>
                </a:solidFill>
                <a:latin typeface="Calibri" panose="020F0502020204030204" pitchFamily="34" charset="0"/>
                <a:ea typeface="SimSun" panose="02010600030101010101" pitchFamily="2" charset="-122"/>
                <a:cs typeface="Arial" panose="020B0604020202020204" pitchFamily="34" charset="0"/>
              </a:rPr>
              <a:t>ocorrem</a:t>
            </a:r>
            <a:r>
              <a:rPr lang="en-GB" sz="1100" b="1"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sz="1100" b="1" dirty="0" err="1">
                <a:solidFill>
                  <a:srgbClr val="000000"/>
                </a:solidFill>
                <a:latin typeface="Calibri" panose="020F0502020204030204" pitchFamily="34" charset="0"/>
                <a:ea typeface="SimSun" panose="02010600030101010101" pitchFamily="2" charset="-122"/>
                <a:cs typeface="Arial" panose="020B0604020202020204" pitchFamily="34" charset="0"/>
              </a:rPr>
              <a:t>em</a:t>
            </a:r>
            <a:r>
              <a:rPr lang="en-GB" sz="1100" b="1" dirty="0">
                <a:solidFill>
                  <a:srgbClr val="000000"/>
                </a:solidFill>
                <a:latin typeface="Calibri" panose="020F0502020204030204" pitchFamily="34" charset="0"/>
                <a:ea typeface="SimSun" panose="02010600030101010101" pitchFamily="2" charset="-122"/>
                <a:cs typeface="Arial" panose="020B0604020202020204" pitchFamily="34" charset="0"/>
              </a:rPr>
              <a:t> ambientes de </a:t>
            </a:r>
            <a:r>
              <a:rPr lang="en-GB" sz="1100" b="1" dirty="0" err="1">
                <a:solidFill>
                  <a:srgbClr val="000000"/>
                </a:solidFill>
                <a:latin typeface="Calibri" panose="020F0502020204030204" pitchFamily="34" charset="0"/>
                <a:ea typeface="SimSun" panose="02010600030101010101" pitchFamily="2" charset="-122"/>
                <a:cs typeface="Arial" panose="020B0604020202020204" pitchFamily="34" charset="0"/>
              </a:rPr>
              <a:t>serviço</a:t>
            </a:r>
            <a:r>
              <a:rPr lang="en-GB" sz="1100" b="1" dirty="0">
                <a:solidFill>
                  <a:srgbClr val="000000"/>
                </a:solidFill>
                <a:latin typeface="Calibri" panose="020F0502020204030204" pitchFamily="34" charset="0"/>
                <a:ea typeface="SimSun" panose="02010600030101010101" pitchFamily="2" charset="-122"/>
                <a:cs typeface="Arial" panose="020B0604020202020204" pitchFamily="34" charset="0"/>
              </a:rPr>
              <a:t> com </a:t>
            </a:r>
            <a:r>
              <a:rPr lang="en-GB" sz="1100" b="1" dirty="0" err="1">
                <a:solidFill>
                  <a:srgbClr val="000000"/>
                </a:solidFill>
                <a:latin typeface="Calibri" panose="020F0502020204030204" pitchFamily="34" charset="0"/>
                <a:ea typeface="SimSun" panose="02010600030101010101" pitchFamily="2" charset="-122"/>
                <a:cs typeface="Arial" panose="020B0604020202020204" pitchFamily="34" charset="0"/>
              </a:rPr>
              <a:t>os</a:t>
            </a:r>
            <a:r>
              <a:rPr lang="en-GB" sz="1100" b="1" dirty="0">
                <a:solidFill>
                  <a:srgbClr val="000000"/>
                </a:solidFill>
                <a:latin typeface="Calibri" panose="020F0502020204030204" pitchFamily="34" charset="0"/>
                <a:ea typeface="SimSun" panose="02010600030101010101" pitchFamily="2" charset="-122"/>
                <a:cs typeface="Arial" panose="020B0604020202020204" pitchFamily="34" charset="0"/>
              </a:rPr>
              <a:t> quais </a:t>
            </a:r>
            <a:r>
              <a:rPr lang="en-GB" sz="1100" b="1" dirty="0" err="1">
                <a:solidFill>
                  <a:srgbClr val="000000"/>
                </a:solidFill>
                <a:latin typeface="Calibri" panose="020F0502020204030204" pitchFamily="34" charset="0"/>
                <a:ea typeface="SimSun" panose="02010600030101010101" pitchFamily="2" charset="-122"/>
                <a:cs typeface="Arial" panose="020B0604020202020204" pitchFamily="34" charset="0"/>
              </a:rPr>
              <a:t>você</a:t>
            </a:r>
            <a:r>
              <a:rPr lang="en-GB" sz="1100" b="1"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sz="1100" b="1" dirty="0" err="1">
                <a:solidFill>
                  <a:srgbClr val="000000"/>
                </a:solidFill>
                <a:latin typeface="Calibri" panose="020F0502020204030204" pitchFamily="34" charset="0"/>
                <a:ea typeface="SimSun" panose="02010600030101010101" pitchFamily="2" charset="-122"/>
                <a:cs typeface="Arial" panose="020B0604020202020204" pitchFamily="34" charset="0"/>
              </a:rPr>
              <a:t>está</a:t>
            </a:r>
            <a:r>
              <a:rPr lang="en-GB" sz="1100" b="1"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sz="1100" b="1" dirty="0" err="1">
                <a:solidFill>
                  <a:srgbClr val="000000"/>
                </a:solidFill>
                <a:latin typeface="Calibri" panose="020F0502020204030204" pitchFamily="34" charset="0"/>
                <a:ea typeface="SimSun" panose="02010600030101010101" pitchFamily="2" charset="-122"/>
                <a:cs typeface="Arial" panose="020B0604020202020204" pitchFamily="34" charset="0"/>
              </a:rPr>
              <a:t>familiarizado</a:t>
            </a:r>
            <a:r>
              <a:rPr lang="en-GB" sz="1100"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en-CH" sz="1100" dirty="0">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mn-lt"/>
                <a:ea typeface="+mn-ea"/>
                <a:cs typeface="+mn-cs"/>
              </a:rPr>
              <a:t>Se os participantes responderem dando uma categoria ampla de violência, coerção e abuso (por exemplo, abuso físico), conecte essa categoria à bolha central e depois peça a outros que deem exemplos dessa categoria de abuso (por exemplo, bater, empurrar, etc.). </a:t>
            </a:r>
          </a:p>
          <a:p>
            <a:r>
              <a:rPr lang="pt-BR" sz="1200" kern="1200" dirty="0">
                <a:solidFill>
                  <a:schemeClr val="tx1"/>
                </a:solidFill>
                <a:effectLst/>
                <a:latin typeface="+mn-lt"/>
                <a:ea typeface="+mn-ea"/>
                <a:cs typeface="+mn-cs"/>
              </a:rPr>
              <a:t>Relacione estes exemplos com as categorias relevantes de violência, coerção e abuso no gráfico de aranha. Um exemplo pode ser relevante para mais de uma categoria (por exemplo, um toque inadequado pode ser tanto abuso sexual quanto físico). </a:t>
            </a:r>
          </a:p>
          <a:p>
            <a:r>
              <a:rPr lang="pt-BR" sz="1200" kern="1200" dirty="0">
                <a:solidFill>
                  <a:schemeClr val="tx1"/>
                </a:solidFill>
                <a:effectLst/>
                <a:latin typeface="+mn-lt"/>
                <a:ea typeface="+mn-ea"/>
                <a:cs typeface="+mn-cs"/>
              </a:rPr>
              <a:t>Se os participantes responderem primeiro fornecendo diretamente um exemplo de abuso (por exemplo, “bater”), explique que este tipo de abuso pertence à categoria ampla de abuso físico (por exemplo, “bater é um exemplo de abuso físico”) e depois escreva tanto a categoria ampla (ou seja, “abuso físico”) quanto o exemplo (ou seja, “bater”) embaixo dela, no gráfico de aranha. </a:t>
            </a:r>
          </a:p>
          <a:p>
            <a:r>
              <a:rPr lang="pt-BR" sz="1200" kern="1200" dirty="0">
                <a:solidFill>
                  <a:schemeClr val="tx1"/>
                </a:solidFill>
                <a:effectLst/>
                <a:latin typeface="+mn-lt"/>
                <a:ea typeface="+mn-ea"/>
                <a:cs typeface="+mn-cs"/>
              </a:rPr>
              <a:t>Além das contribuições dos participantes, por favor, certifique-se de incluir medicação forçada, </a:t>
            </a:r>
            <a:r>
              <a:rPr lang="pt-BR" sz="1200" b="1" kern="1200" dirty="0">
                <a:solidFill>
                  <a:schemeClr val="tx1"/>
                </a:solidFill>
                <a:effectLst/>
                <a:latin typeface="+mn-lt"/>
                <a:ea typeface="+mn-ea"/>
                <a:cs typeface="+mn-cs"/>
              </a:rPr>
              <a:t>eletroconvulsoterapia (ECT)</a:t>
            </a:r>
            <a:r>
              <a:rPr lang="pt-BR" sz="1200" kern="1200" dirty="0">
                <a:solidFill>
                  <a:schemeClr val="tx1"/>
                </a:solidFill>
                <a:effectLst/>
                <a:latin typeface="+mn-lt"/>
                <a:ea typeface="+mn-ea"/>
                <a:cs typeface="+mn-cs"/>
              </a:rPr>
              <a:t> sem consentimento informado, assim como isolamento e contenção, entre outros exemplos de práticas coercitivas, violência e abuso. Além disso, a negligência é frequentemente considerada como uma forma de abuso e, portanto, é importante que isso também seja explorado com os participantes. </a:t>
            </a:r>
          </a:p>
          <a:p>
            <a:r>
              <a:rPr lang="pt-BR" sz="1200" kern="1200" dirty="0">
                <a:solidFill>
                  <a:schemeClr val="tx1"/>
                </a:solidFill>
                <a:effectLst/>
                <a:latin typeface="+mn-lt"/>
                <a:ea typeface="+mn-ea"/>
                <a:cs typeface="+mn-cs"/>
              </a:rPr>
              <a:t>Pode ser necessário incentivar os participantes a irem além das palavras e categorias gerais para descrever as experiências e sentimentos reais que estas práticas podem provocar. Por exemplo, o tratamento forçado com medicamentos pode ser sentido por alguns como uma intrusão violenta e indesejada no corpo e na mente de alguém. </a:t>
            </a:r>
          </a:p>
          <a:p>
            <a:r>
              <a:rPr lang="pt-BR" sz="1200" kern="1200" dirty="0">
                <a:solidFill>
                  <a:schemeClr val="tx1"/>
                </a:solidFill>
                <a:effectLst/>
                <a:latin typeface="+mn-lt"/>
                <a:ea typeface="+mn-ea"/>
                <a:cs typeface="+mn-cs"/>
              </a:rPr>
              <a:t>Se diferentes grupos de partes interessadas estiverem representados, podem surgir discordâncias durante este exercício. O facilitador deve conduzir a discussão e incentivar todos a se expressarem abertamente.</a:t>
            </a:r>
          </a:p>
          <a:p>
            <a:pPr algn="just">
              <a:lnSpc>
                <a:spcPct val="95000"/>
              </a:lnSpc>
              <a:spcAft>
                <a:spcPts val="600"/>
              </a:spcAft>
            </a:pPr>
            <a:endParaRPr lang="en-CH" sz="1000"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pic>
        <p:nvPicPr>
          <p:cNvPr id="5" name="Picture 4">
            <a:extLst>
              <a:ext uri="{FF2B5EF4-FFF2-40B4-BE49-F238E27FC236}">
                <a16:creationId xmlns:a16="http://schemas.microsoft.com/office/drawing/2014/main" id="{F033F485-C2E7-4675-9145-3EC7F7CD1E4B}"/>
              </a:ext>
            </a:extLst>
          </p:cNvPr>
          <p:cNvPicPr>
            <a:picLocks noChangeAspect="1"/>
          </p:cNvPicPr>
          <p:nvPr/>
        </p:nvPicPr>
        <p:blipFill>
          <a:blip r:embed="rId3"/>
          <a:stretch>
            <a:fillRect/>
          </a:stretch>
        </p:blipFill>
        <p:spPr>
          <a:xfrm>
            <a:off x="1186381" y="6232935"/>
            <a:ext cx="4152382" cy="2023747"/>
          </a:xfrm>
          <a:prstGeom prst="rect">
            <a:avLst/>
          </a:prstGeom>
        </p:spPr>
      </p:pic>
    </p:spTree>
    <p:extLst>
      <p:ext uri="{BB962C8B-B14F-4D97-AF65-F5344CB8AC3E}">
        <p14:creationId xmlns:p14="http://schemas.microsoft.com/office/powerpoint/2010/main" val="198470795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dirty="0">
                <a:solidFill>
                  <a:schemeClr val="tx1"/>
                </a:solidFill>
                <a:effectLst/>
                <a:latin typeface="+mn-lt"/>
                <a:ea typeface="+mn-ea"/>
                <a:cs typeface="+mn-cs"/>
              </a:rPr>
              <a:t>Uma vez que a situação tenha sido resolvida: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Deveria ser realizada uma sessão de avaliação entre os membros da equipe para discutir a resposta, rever o resultado e determinar o que funcionou, o que não funcionou e como as coisas podem ser melhor gerenciadas caso surja uma situação semelhante. </a:t>
            </a:r>
          </a:p>
        </p:txBody>
      </p:sp>
    </p:spTree>
    <p:extLst>
      <p:ext uri="{BB962C8B-B14F-4D97-AF65-F5344CB8AC3E}">
        <p14:creationId xmlns:p14="http://schemas.microsoft.com/office/powerpoint/2010/main" val="82220767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MS Mincho" panose="02020609040205080304" pitchFamily="49" charset="-128"/>
                <a:cs typeface="Arial" panose="020B0604020202020204" pitchFamily="34" charset="0"/>
              </a:rPr>
              <a:t>Deve ser </a:t>
            </a:r>
            <a:r>
              <a:rPr lang="en-GB" dirty="0" err="1">
                <a:latin typeface="Calibri" panose="020F0502020204030204" pitchFamily="34" charset="0"/>
                <a:ea typeface="MS Mincho" panose="02020609040205080304" pitchFamily="49" charset="-128"/>
                <a:cs typeface="Arial" panose="020B0604020202020204" pitchFamily="34" charset="0"/>
              </a:rPr>
              <a:t>oferecida</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uma</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sessão</a:t>
            </a:r>
            <a:r>
              <a:rPr lang="en-GB" dirty="0">
                <a:latin typeface="Calibri" panose="020F0502020204030204" pitchFamily="34" charset="0"/>
                <a:ea typeface="MS Mincho" panose="02020609040205080304" pitchFamily="49" charset="-128"/>
                <a:cs typeface="Arial" panose="020B0604020202020204" pitchFamily="34" charset="0"/>
              </a:rPr>
              <a:t> de </a:t>
            </a:r>
            <a:r>
              <a:rPr lang="en-GB" dirty="0" err="1">
                <a:latin typeface="Calibri" panose="020F0502020204030204" pitchFamily="34" charset="0"/>
                <a:ea typeface="MS Mincho" panose="02020609040205080304" pitchFamily="49" charset="-128"/>
                <a:cs typeface="Arial" panose="020B0604020202020204" pitchFamily="34" charset="0"/>
              </a:rPr>
              <a:t>avaliação</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separada</a:t>
            </a:r>
            <a:r>
              <a:rPr lang="en-GB" dirty="0">
                <a:latin typeface="Calibri" panose="020F0502020204030204" pitchFamily="34" charset="0"/>
                <a:ea typeface="MS Mincho" panose="02020609040205080304" pitchFamily="49" charset="-128"/>
                <a:cs typeface="Arial" panose="020B0604020202020204" pitchFamily="34" charset="0"/>
              </a:rPr>
              <a:t> à </a:t>
            </a:r>
            <a:r>
              <a:rPr lang="en-GB" dirty="0" err="1">
                <a:latin typeface="Calibri" panose="020F0502020204030204" pitchFamily="34" charset="0"/>
                <a:ea typeface="MS Mincho" panose="02020609040205080304" pitchFamily="49" charset="-128"/>
                <a:cs typeface="Arial" panose="020B0604020202020204" pitchFamily="34" charset="0"/>
              </a:rPr>
              <a:t>pessoa</a:t>
            </a:r>
            <a:r>
              <a:rPr lang="en-GB" dirty="0">
                <a:latin typeface="Calibri" panose="020F0502020204030204" pitchFamily="34" charset="0"/>
                <a:ea typeface="MS Mincho" panose="02020609040205080304" pitchFamily="49" charset="-128"/>
                <a:cs typeface="Arial" panose="020B0604020202020204" pitchFamily="34" charset="0"/>
              </a:rPr>
              <a:t> que </a:t>
            </a:r>
            <a:r>
              <a:rPr lang="en-GB" dirty="0" err="1">
                <a:latin typeface="Calibri" panose="020F0502020204030204" pitchFamily="34" charset="0"/>
                <a:ea typeface="MS Mincho" panose="02020609040205080304" pitchFamily="49" charset="-128"/>
                <a:cs typeface="Arial" panose="020B0604020202020204" pitchFamily="34" charset="0"/>
              </a:rPr>
              <a:t>está</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em</a:t>
            </a:r>
            <a:r>
              <a:rPr lang="en-GB" dirty="0">
                <a:latin typeface="Calibri" panose="020F0502020204030204" pitchFamily="34" charset="0"/>
                <a:ea typeface="MS Mincho" panose="02020609040205080304" pitchFamily="49" charset="-128"/>
                <a:cs typeface="Arial" panose="020B0604020202020204" pitchFamily="34" charset="0"/>
              </a:rPr>
              <a:t> crise, </a:t>
            </a:r>
            <a:r>
              <a:rPr lang="en-GB" dirty="0" err="1">
                <a:latin typeface="Calibri" panose="020F0502020204030204" pitchFamily="34" charset="0"/>
                <a:ea typeface="MS Mincho" panose="02020609040205080304" pitchFamily="49" charset="-128"/>
                <a:cs typeface="Arial" panose="020B0604020202020204" pitchFamily="34" charset="0"/>
              </a:rPr>
              <a:t>quando</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ela</a:t>
            </a:r>
            <a:r>
              <a:rPr lang="en-GB" dirty="0">
                <a:latin typeface="Calibri" panose="020F0502020204030204" pitchFamily="34" charset="0"/>
                <a:ea typeface="MS Mincho" panose="02020609040205080304" pitchFamily="49" charset="-128"/>
                <a:cs typeface="Arial" panose="020B0604020202020204" pitchFamily="34" charset="0"/>
              </a:rPr>
              <a:t> se </a:t>
            </a:r>
            <a:r>
              <a:rPr lang="en-GB" dirty="0" err="1">
                <a:latin typeface="Calibri" panose="020F0502020204030204" pitchFamily="34" charset="0"/>
                <a:ea typeface="MS Mincho" panose="02020609040205080304" pitchFamily="49" charset="-128"/>
                <a:cs typeface="Arial" panose="020B0604020202020204" pitchFamily="34" charset="0"/>
              </a:rPr>
              <a:t>sentir</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pronta</a:t>
            </a:r>
            <a:r>
              <a:rPr lang="en-GB" dirty="0">
                <a:latin typeface="Calibri" panose="020F0502020204030204" pitchFamily="34" charset="0"/>
                <a:ea typeface="MS Mincho" panose="02020609040205080304" pitchFamily="49" charset="-128"/>
                <a:cs typeface="Arial" panose="020B0604020202020204" pitchFamily="34" charset="0"/>
              </a:rPr>
              <a:t>, a </a:t>
            </a:r>
            <a:r>
              <a:rPr lang="en-GB" dirty="0" err="1">
                <a:latin typeface="Calibri" panose="020F0502020204030204" pitchFamily="34" charset="0"/>
                <a:ea typeface="MS Mincho" panose="02020609040205080304" pitchFamily="49" charset="-128"/>
                <a:cs typeface="Arial" panose="020B0604020202020204" pitchFamily="34" charset="0"/>
              </a:rPr>
              <a:t>fim</a:t>
            </a:r>
            <a:r>
              <a:rPr lang="en-GB" dirty="0">
                <a:latin typeface="Calibri" panose="020F0502020204030204" pitchFamily="34" charset="0"/>
                <a:ea typeface="MS Mincho" panose="02020609040205080304" pitchFamily="49" charset="-128"/>
                <a:cs typeface="Arial" panose="020B0604020202020204" pitchFamily="34" charset="0"/>
              </a:rPr>
              <a:t> de </a:t>
            </a:r>
            <a:r>
              <a:rPr lang="en-GB" dirty="0" err="1">
                <a:latin typeface="Calibri" panose="020F0502020204030204" pitchFamily="34" charset="0"/>
                <a:ea typeface="MS Mincho" panose="02020609040205080304" pitchFamily="49" charset="-128"/>
                <a:cs typeface="Arial" panose="020B0604020202020204" pitchFamily="34" charset="0"/>
              </a:rPr>
              <a:t>compreender</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melhor</a:t>
            </a:r>
            <a:r>
              <a:rPr lang="en-GB" dirty="0">
                <a:latin typeface="Calibri" panose="020F0502020204030204" pitchFamily="34" charset="0"/>
                <a:ea typeface="MS Mincho" panose="02020609040205080304" pitchFamily="49" charset="-128"/>
                <a:cs typeface="Arial" panose="020B0604020202020204" pitchFamily="34" charset="0"/>
              </a:rPr>
              <a:t> o que a </a:t>
            </a:r>
            <a:r>
              <a:rPr lang="en-GB" dirty="0" err="1">
                <a:latin typeface="Calibri" panose="020F0502020204030204" pitchFamily="34" charset="0"/>
                <a:ea typeface="MS Mincho" panose="02020609040205080304" pitchFamily="49" charset="-128"/>
                <a:cs typeface="Arial" panose="020B0604020202020204" pitchFamily="34" charset="0"/>
              </a:rPr>
              <a:t>pessoa</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passou</a:t>
            </a:r>
            <a:r>
              <a:rPr lang="en-GB" dirty="0">
                <a:latin typeface="Calibri" panose="020F0502020204030204" pitchFamily="34" charset="0"/>
                <a:ea typeface="MS Mincho" panose="02020609040205080304" pitchFamily="49" charset="-128"/>
                <a:cs typeface="Arial" panose="020B0604020202020204" pitchFamily="34" charset="0"/>
              </a:rPr>
              <a:t>, o que </a:t>
            </a:r>
            <a:r>
              <a:rPr lang="en-GB" dirty="0" err="1">
                <a:latin typeface="Calibri" panose="020F0502020204030204" pitchFamily="34" charset="0"/>
                <a:ea typeface="MS Mincho" panose="02020609040205080304" pitchFamily="49" charset="-128"/>
                <a:cs typeface="Arial" panose="020B0604020202020204" pitchFamily="34" charset="0"/>
              </a:rPr>
              <a:t>provocou</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sua</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angústia</a:t>
            </a:r>
            <a:r>
              <a:rPr lang="en-GB" dirty="0">
                <a:latin typeface="Calibri" panose="020F0502020204030204" pitchFamily="34" charset="0"/>
                <a:ea typeface="MS Mincho" panose="02020609040205080304" pitchFamily="49" charset="-128"/>
                <a:cs typeface="Arial" panose="020B0604020202020204" pitchFamily="34" charset="0"/>
              </a:rPr>
              <a:t>, as </a:t>
            </a:r>
            <a:r>
              <a:rPr lang="en-GB" dirty="0" err="1">
                <a:latin typeface="Calibri" panose="020F0502020204030204" pitchFamily="34" charset="0"/>
                <a:ea typeface="MS Mincho" panose="02020609040205080304" pitchFamily="49" charset="-128"/>
                <a:cs typeface="Arial" panose="020B0604020202020204" pitchFamily="34" charset="0"/>
              </a:rPr>
              <a:t>razões</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por</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trás</a:t>
            </a:r>
            <a:r>
              <a:rPr lang="en-GB" dirty="0">
                <a:latin typeface="Calibri" panose="020F0502020204030204" pitchFamily="34" charset="0"/>
                <a:ea typeface="MS Mincho" panose="02020609040205080304" pitchFamily="49" charset="-128"/>
                <a:cs typeface="Arial" panose="020B0604020202020204" pitchFamily="34" charset="0"/>
              </a:rPr>
              <a:t> de </a:t>
            </a:r>
            <a:r>
              <a:rPr lang="en-GB" dirty="0" err="1">
                <a:latin typeface="Calibri" panose="020F0502020204030204" pitchFamily="34" charset="0"/>
                <a:ea typeface="MS Mincho" panose="02020609040205080304" pitchFamily="49" charset="-128"/>
                <a:cs typeface="Arial" panose="020B0604020202020204" pitchFamily="34" charset="0"/>
              </a:rPr>
              <a:t>sua</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reação</a:t>
            </a:r>
            <a:r>
              <a:rPr lang="en-GB" dirty="0">
                <a:latin typeface="Calibri" panose="020F0502020204030204" pitchFamily="34" charset="0"/>
                <a:ea typeface="MS Mincho" panose="02020609040205080304" pitchFamily="49" charset="-128"/>
                <a:cs typeface="Arial" panose="020B0604020202020204" pitchFamily="34" charset="0"/>
              </a:rPr>
              <a:t>, o </a:t>
            </a:r>
            <a:r>
              <a:rPr lang="en-GB" dirty="0" err="1">
                <a:latin typeface="Calibri" panose="020F0502020204030204" pitchFamily="34" charset="0"/>
                <a:ea typeface="MS Mincho" panose="02020609040205080304" pitchFamily="49" charset="-128"/>
                <a:cs typeface="Arial" panose="020B0604020202020204" pitchFamily="34" charset="0"/>
              </a:rPr>
              <a:t>quão</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apropriadamente</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ela</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pensa</a:t>
            </a:r>
            <a:r>
              <a:rPr lang="en-GB" dirty="0">
                <a:latin typeface="Calibri" panose="020F0502020204030204" pitchFamily="34" charset="0"/>
                <a:ea typeface="MS Mincho" panose="02020609040205080304" pitchFamily="49" charset="-128"/>
                <a:cs typeface="Arial" panose="020B0604020202020204" pitchFamily="34" charset="0"/>
              </a:rPr>
              <a:t> que a equipe </a:t>
            </a:r>
            <a:r>
              <a:rPr lang="en-GB" dirty="0" err="1">
                <a:latin typeface="Calibri" panose="020F0502020204030204" pitchFamily="34" charset="0"/>
                <a:ea typeface="MS Mincho" panose="02020609040205080304" pitchFamily="49" charset="-128"/>
                <a:cs typeface="Arial" panose="020B0604020202020204" pitchFamily="34" charset="0"/>
              </a:rPr>
              <a:t>lidou</a:t>
            </a:r>
            <a:r>
              <a:rPr lang="en-GB" dirty="0">
                <a:latin typeface="Calibri" panose="020F0502020204030204" pitchFamily="34" charset="0"/>
                <a:ea typeface="MS Mincho" panose="02020609040205080304" pitchFamily="49" charset="-128"/>
                <a:cs typeface="Arial" panose="020B0604020202020204" pitchFamily="34" charset="0"/>
              </a:rPr>
              <a:t> com a </a:t>
            </a:r>
            <a:r>
              <a:rPr lang="en-GB" dirty="0" err="1">
                <a:latin typeface="Calibri" panose="020F0502020204030204" pitchFamily="34" charset="0"/>
                <a:ea typeface="MS Mincho" panose="02020609040205080304" pitchFamily="49" charset="-128"/>
                <a:cs typeface="Arial" panose="020B0604020202020204" pitchFamily="34" charset="0"/>
              </a:rPr>
              <a:t>situação</a:t>
            </a:r>
            <a:r>
              <a:rPr lang="en-GB" dirty="0">
                <a:latin typeface="Calibri" panose="020F0502020204030204" pitchFamily="34" charset="0"/>
                <a:ea typeface="MS Mincho" panose="02020609040205080304" pitchFamily="49" charset="-128"/>
                <a:cs typeface="Arial" panose="020B0604020202020204" pitchFamily="34" charset="0"/>
              </a:rPr>
              <a:t> e </a:t>
            </a:r>
            <a:r>
              <a:rPr lang="en-GB" dirty="0" err="1">
                <a:latin typeface="Calibri" panose="020F0502020204030204" pitchFamily="34" charset="0"/>
                <a:ea typeface="MS Mincho" panose="02020609040205080304" pitchFamily="49" charset="-128"/>
                <a:cs typeface="Arial" panose="020B0604020202020204" pitchFamily="34" charset="0"/>
              </a:rPr>
              <a:t>como</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ela</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pode</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melhorar</a:t>
            </a:r>
            <a:r>
              <a:rPr lang="en-GB" dirty="0">
                <a:latin typeface="Calibri" panose="020F0502020204030204" pitchFamily="34" charset="0"/>
                <a:ea typeface="MS Mincho" panose="02020609040205080304" pitchFamily="49" charset="-128"/>
                <a:cs typeface="Arial" panose="020B0604020202020204" pitchFamily="34" charset="0"/>
              </a:rPr>
              <a:t>. </a:t>
            </a:r>
          </a:p>
          <a:p>
            <a:pPr marL="228600" marR="0" lvl="0" indent="-2286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MS Mincho" panose="02020609040205080304" pitchFamily="49" charset="-128"/>
                <a:cs typeface="Arial" panose="020B0604020202020204" pitchFamily="34" charset="0"/>
              </a:rPr>
              <a:t>As </a:t>
            </a:r>
            <a:r>
              <a:rPr lang="en-GB" dirty="0" err="1">
                <a:latin typeface="Calibri" panose="020F0502020204030204" pitchFamily="34" charset="0"/>
                <a:ea typeface="MS Mincho" panose="02020609040205080304" pitchFamily="49" charset="-128"/>
                <a:cs typeface="Arial" panose="020B0604020202020204" pitchFamily="34" charset="0"/>
              </a:rPr>
              <a:t>pessoas</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envolvidas</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devem</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ter</a:t>
            </a:r>
            <a:r>
              <a:rPr lang="en-GB" dirty="0">
                <a:latin typeface="Calibri" panose="020F0502020204030204" pitchFamily="34" charset="0"/>
                <a:ea typeface="MS Mincho" panose="02020609040205080304" pitchFamily="49" charset="-128"/>
                <a:cs typeface="Arial" panose="020B0604020202020204" pitchFamily="34" charset="0"/>
              </a:rPr>
              <a:t> a </a:t>
            </a:r>
            <a:r>
              <a:rPr lang="en-GB" dirty="0" err="1">
                <a:latin typeface="Calibri" panose="020F0502020204030204" pitchFamily="34" charset="0"/>
                <a:ea typeface="MS Mincho" panose="02020609040205080304" pitchFamily="49" charset="-128"/>
                <a:cs typeface="Arial" panose="020B0604020202020204" pitchFamily="34" charset="0"/>
              </a:rPr>
              <a:t>oportunidade</a:t>
            </a:r>
            <a:r>
              <a:rPr lang="en-GB" dirty="0">
                <a:latin typeface="Calibri" panose="020F0502020204030204" pitchFamily="34" charset="0"/>
                <a:ea typeface="MS Mincho" panose="02020609040205080304" pitchFamily="49" charset="-128"/>
                <a:cs typeface="Arial" panose="020B0604020202020204" pitchFamily="34" charset="0"/>
              </a:rPr>
              <a:t> de </a:t>
            </a:r>
            <a:r>
              <a:rPr lang="en-GB" dirty="0" err="1">
                <a:latin typeface="Calibri" panose="020F0502020204030204" pitchFamily="34" charset="0"/>
                <a:ea typeface="MS Mincho" panose="02020609040205080304" pitchFamily="49" charset="-128"/>
                <a:cs typeface="Arial" panose="020B0604020202020204" pitchFamily="34" charset="0"/>
              </a:rPr>
              <a:t>escrever</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sua</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própria</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perspectiva</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pessoal</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sobre</a:t>
            </a:r>
            <a:r>
              <a:rPr lang="en-GB" dirty="0">
                <a:latin typeface="Calibri" panose="020F0502020204030204" pitchFamily="34" charset="0"/>
                <a:ea typeface="MS Mincho" panose="02020609040205080304" pitchFamily="49" charset="-128"/>
                <a:cs typeface="Arial" panose="020B0604020202020204" pitchFamily="34" charset="0"/>
              </a:rPr>
              <a:t> o </a:t>
            </a:r>
            <a:r>
              <a:rPr lang="en-GB" dirty="0" err="1">
                <a:latin typeface="Calibri" panose="020F0502020204030204" pitchFamily="34" charset="0"/>
                <a:ea typeface="MS Mincho" panose="02020609040205080304" pitchFamily="49" charset="-128"/>
                <a:cs typeface="Arial" panose="020B0604020202020204" pitchFamily="34" charset="0"/>
              </a:rPr>
              <a:t>incidente</a:t>
            </a:r>
            <a:r>
              <a:rPr lang="en-GB" dirty="0">
                <a:latin typeface="Calibri" panose="020F0502020204030204" pitchFamily="34" charset="0"/>
                <a:ea typeface="MS Mincho" panose="02020609040205080304" pitchFamily="49" charset="-128"/>
                <a:cs typeface="Arial" panose="020B0604020202020204" pitchFamily="34" charset="0"/>
              </a:rPr>
              <a:t> e o que </a:t>
            </a:r>
            <a:r>
              <a:rPr lang="en-GB" dirty="0" err="1">
                <a:latin typeface="Calibri" panose="020F0502020204030204" pitchFamily="34" charset="0"/>
                <a:ea typeface="MS Mincho" panose="02020609040205080304" pitchFamily="49" charset="-128"/>
                <a:cs typeface="Arial" panose="020B0604020202020204" pitchFamily="34" charset="0"/>
              </a:rPr>
              <a:t>deve</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acontecer</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em</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situações</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similares</a:t>
            </a:r>
            <a:r>
              <a:rPr lang="en-GB" dirty="0">
                <a:latin typeface="Calibri" panose="020F0502020204030204" pitchFamily="34" charset="0"/>
                <a:ea typeface="MS Mincho" panose="02020609040205080304" pitchFamily="49" charset="-128"/>
                <a:cs typeface="Arial" panose="020B0604020202020204" pitchFamily="34" charset="0"/>
              </a:rPr>
              <a:t> no </a:t>
            </a:r>
            <a:r>
              <a:rPr lang="en-GB" dirty="0" err="1">
                <a:latin typeface="Calibri" panose="020F0502020204030204" pitchFamily="34" charset="0"/>
                <a:ea typeface="MS Mincho" panose="02020609040205080304" pitchFamily="49" charset="-128"/>
                <a:cs typeface="Arial" panose="020B0604020202020204" pitchFamily="34" charset="0"/>
              </a:rPr>
              <a:t>futuro</a:t>
            </a:r>
            <a:r>
              <a:rPr lang="en-GB" dirty="0">
                <a:latin typeface="Calibri" panose="020F0502020204030204" pitchFamily="34" charset="0"/>
                <a:ea typeface="MS Mincho" panose="02020609040205080304" pitchFamily="49" charset="-128"/>
                <a:cs typeface="Arial" panose="020B0604020202020204" pitchFamily="34" charset="0"/>
              </a:rPr>
              <a:t>. </a:t>
            </a:r>
          </a:p>
          <a:p>
            <a:pPr marL="228600" marR="0" lvl="0" indent="-2286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MS Mincho" panose="02020609040205080304" pitchFamily="49" charset="-128"/>
                <a:cs typeface="Arial" panose="020B0604020202020204" pitchFamily="34" charset="0"/>
              </a:rPr>
              <a:t>Esta </a:t>
            </a:r>
            <a:r>
              <a:rPr lang="en-GB" dirty="0" err="1">
                <a:latin typeface="Calibri" panose="020F0502020204030204" pitchFamily="34" charset="0"/>
                <a:ea typeface="MS Mincho" panose="02020609040205080304" pitchFamily="49" charset="-128"/>
                <a:cs typeface="Arial" panose="020B0604020202020204" pitchFamily="34" charset="0"/>
              </a:rPr>
              <a:t>é</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também</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uma</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oportunidade</a:t>
            </a:r>
            <a:r>
              <a:rPr lang="en-GB" dirty="0">
                <a:latin typeface="Calibri" panose="020F0502020204030204" pitchFamily="34" charset="0"/>
                <a:ea typeface="MS Mincho" panose="02020609040205080304" pitchFamily="49" charset="-128"/>
                <a:cs typeface="Arial" panose="020B0604020202020204" pitchFamily="34" charset="0"/>
              </a:rPr>
              <a:t> para </a:t>
            </a:r>
            <a:r>
              <a:rPr lang="en-GB" dirty="0" err="1">
                <a:latin typeface="Calibri" panose="020F0502020204030204" pitchFamily="34" charset="0"/>
                <a:ea typeface="MS Mincho" panose="02020609040205080304" pitchFamily="49" charset="-128"/>
                <a:cs typeface="Arial" panose="020B0604020202020204" pitchFamily="34" charset="0"/>
              </a:rPr>
              <a:t>desenvolver</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ou</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rever</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planos</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individualizados</a:t>
            </a:r>
            <a:r>
              <a:rPr lang="en-GB" dirty="0">
                <a:latin typeface="Calibri" panose="020F0502020204030204" pitchFamily="34" charset="0"/>
                <a:ea typeface="MS Mincho" panose="02020609040205080304" pitchFamily="49" charset="-128"/>
                <a:cs typeface="Arial" panose="020B0604020202020204" pitchFamily="34" charset="0"/>
              </a:rPr>
              <a:t>. </a:t>
            </a:r>
          </a:p>
          <a:p>
            <a:pPr marL="228600" marR="0" lvl="0" indent="-228600">
              <a:lnSpc>
                <a:spcPct val="115000"/>
              </a:lnSpc>
              <a:spcBef>
                <a:spcPts val="0"/>
              </a:spcBef>
              <a:spcAft>
                <a:spcPts val="600"/>
              </a:spcAft>
              <a:buFont typeface="Symbol" panose="05050102010706020507" pitchFamily="18" charset="2"/>
              <a:buChar char=""/>
            </a:pPr>
            <a:r>
              <a:rPr lang="en-GB" dirty="0" err="1">
                <a:latin typeface="Calibri" panose="020F0502020204030204" pitchFamily="34" charset="0"/>
                <a:ea typeface="MS Mincho" panose="02020609040205080304" pitchFamily="49" charset="-128"/>
                <a:cs typeface="Arial" panose="020B0604020202020204" pitchFamily="34" charset="0"/>
              </a:rPr>
              <a:t>Isso</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representa</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uma</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oportunidade</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valiosa</a:t>
            </a:r>
            <a:r>
              <a:rPr lang="en-GB" dirty="0">
                <a:latin typeface="Calibri" panose="020F0502020204030204" pitchFamily="34" charset="0"/>
                <a:ea typeface="MS Mincho" panose="02020609040205080304" pitchFamily="49" charset="-128"/>
                <a:cs typeface="Arial" panose="020B0604020202020204" pitchFamily="34" charset="0"/>
              </a:rPr>
              <a:t> para o </a:t>
            </a:r>
            <a:r>
              <a:rPr lang="en-GB" dirty="0" err="1">
                <a:latin typeface="Calibri" panose="020F0502020204030204" pitchFamily="34" charset="0"/>
                <a:ea typeface="MS Mincho" panose="02020609040205080304" pitchFamily="49" charset="-128"/>
                <a:cs typeface="Arial" panose="020B0604020202020204" pitchFamily="34" charset="0"/>
              </a:rPr>
              <a:t>aprendizado</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mútuo</a:t>
            </a:r>
            <a:r>
              <a:rPr lang="en-GB" dirty="0">
                <a:latin typeface="Calibri" panose="020F0502020204030204" pitchFamily="34" charset="0"/>
                <a:ea typeface="MS Mincho" panose="02020609040205080304" pitchFamily="49" charset="-128"/>
                <a:cs typeface="Arial" panose="020B0604020202020204" pitchFamily="34" charset="0"/>
              </a:rPr>
              <a:t>. </a:t>
            </a:r>
          </a:p>
          <a:p>
            <a:endParaRPr lang="en-CH" dirty="0"/>
          </a:p>
        </p:txBody>
      </p:sp>
    </p:spTree>
    <p:extLst>
      <p:ext uri="{BB962C8B-B14F-4D97-AF65-F5344CB8AC3E}">
        <p14:creationId xmlns:p14="http://schemas.microsoft.com/office/powerpoint/2010/main" val="283865892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1143000"/>
            <a:ext cx="4244975" cy="2389188"/>
          </a:xfrm>
        </p:spPr>
      </p:sp>
      <p:sp>
        <p:nvSpPr>
          <p:cNvPr id="3" name="Notes Placeholder 2"/>
          <p:cNvSpPr>
            <a:spLocks noGrp="1"/>
          </p:cNvSpPr>
          <p:nvPr>
            <p:ph type="body" idx="1"/>
          </p:nvPr>
        </p:nvSpPr>
        <p:spPr>
          <a:xfrm>
            <a:off x="685800" y="3886200"/>
            <a:ext cx="5486400" cy="4114800"/>
          </a:xfrm>
        </p:spPr>
        <p:txBody>
          <a:bodyPr/>
          <a:lstStyle/>
          <a:p>
            <a:pPr>
              <a:lnSpc>
                <a:spcPct val="115000"/>
              </a:lnSpc>
              <a:spcAft>
                <a:spcPts val="600"/>
              </a:spcAft>
            </a:pPr>
            <a:r>
              <a:rPr lang="en-GB" b="1" i="1" dirty="0">
                <a:latin typeface="Calibri" panose="020F0502020204030204" pitchFamily="34" charset="0"/>
                <a:ea typeface="MS Mincho" panose="02020609040205080304" pitchFamily="49" charset="-128"/>
                <a:cs typeface="Arial" panose="020B0604020202020204" pitchFamily="34" charset="0"/>
              </a:rPr>
              <a:t>Exercício 11.1: Criando uma equipe de resposta (45 min.)</a:t>
            </a:r>
            <a:endParaRPr lang="en-CH"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Este </a:t>
            </a:r>
            <a:r>
              <a:rPr lang="en-GB" dirty="0" err="1">
                <a:solidFill>
                  <a:srgbClr val="4F81BD"/>
                </a:solidFill>
                <a:latin typeface="Calibri" panose="020F0502020204030204" pitchFamily="34" charset="0"/>
                <a:ea typeface="MS Mincho" panose="02020609040205080304" pitchFamily="49" charset="-128"/>
                <a:cs typeface="Arial" panose="020B0604020202020204" pitchFamily="34" charset="0"/>
              </a:rPr>
              <a:t>exercício</a:t>
            </a: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 </a:t>
            </a:r>
            <a:r>
              <a:rPr lang="en-GB" dirty="0" err="1">
                <a:solidFill>
                  <a:srgbClr val="4F81BD"/>
                </a:solidFill>
                <a:latin typeface="Calibri" panose="020F0502020204030204" pitchFamily="34" charset="0"/>
                <a:ea typeface="MS Mincho" panose="02020609040205080304" pitchFamily="49" charset="-128"/>
                <a:cs typeface="Arial" panose="020B0604020202020204" pitchFamily="34" charset="0"/>
              </a:rPr>
              <a:t>destina</a:t>
            </a: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-se a </a:t>
            </a:r>
            <a:r>
              <a:rPr lang="en-GB" dirty="0" err="1">
                <a:solidFill>
                  <a:srgbClr val="4F81BD"/>
                </a:solidFill>
                <a:latin typeface="Calibri" panose="020F0502020204030204" pitchFamily="34" charset="0"/>
                <a:ea typeface="MS Mincho" panose="02020609040205080304" pitchFamily="49" charset="-128"/>
                <a:cs typeface="Arial" panose="020B0604020202020204" pitchFamily="34" charset="0"/>
              </a:rPr>
              <a:t>ajudar</a:t>
            </a: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 </a:t>
            </a:r>
            <a:r>
              <a:rPr lang="en-GB" dirty="0" err="1">
                <a:solidFill>
                  <a:srgbClr val="4F81BD"/>
                </a:solidFill>
                <a:latin typeface="Calibri" panose="020F0502020204030204" pitchFamily="34" charset="0"/>
                <a:ea typeface="MS Mincho" panose="02020609040205080304" pitchFamily="49" charset="-128"/>
                <a:cs typeface="Arial" panose="020B0604020202020204" pitchFamily="34" charset="0"/>
              </a:rPr>
              <a:t>os</a:t>
            </a: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 </a:t>
            </a:r>
            <a:r>
              <a:rPr lang="en-GB" dirty="0" err="1">
                <a:solidFill>
                  <a:srgbClr val="4F81BD"/>
                </a:solidFill>
                <a:latin typeface="Calibri" panose="020F0502020204030204" pitchFamily="34" charset="0"/>
                <a:ea typeface="MS Mincho" panose="02020609040205080304" pitchFamily="49" charset="-128"/>
                <a:cs typeface="Arial" panose="020B0604020202020204" pitchFamily="34" charset="0"/>
              </a:rPr>
              <a:t>participantes</a:t>
            </a: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 a </a:t>
            </a:r>
            <a:r>
              <a:rPr lang="en-GB" dirty="0" err="1">
                <a:solidFill>
                  <a:srgbClr val="4F81BD"/>
                </a:solidFill>
                <a:latin typeface="Calibri" panose="020F0502020204030204" pitchFamily="34" charset="0"/>
                <a:ea typeface="MS Mincho" panose="02020609040205080304" pitchFamily="49" charset="-128"/>
                <a:cs typeface="Arial" panose="020B0604020202020204" pitchFamily="34" charset="0"/>
              </a:rPr>
              <a:t>elaborar</a:t>
            </a: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 </a:t>
            </a:r>
            <a:r>
              <a:rPr lang="en-GB" dirty="0" err="1">
                <a:solidFill>
                  <a:srgbClr val="4F81BD"/>
                </a:solidFill>
                <a:latin typeface="Calibri" panose="020F0502020204030204" pitchFamily="34" charset="0"/>
                <a:ea typeface="MS Mincho" panose="02020609040205080304" pitchFamily="49" charset="-128"/>
                <a:cs typeface="Arial" panose="020B0604020202020204" pitchFamily="34" charset="0"/>
              </a:rPr>
              <a:t>uma</a:t>
            </a: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 </a:t>
            </a:r>
            <a:r>
              <a:rPr lang="en-GB" dirty="0" err="1">
                <a:solidFill>
                  <a:srgbClr val="4F81BD"/>
                </a:solidFill>
                <a:latin typeface="Calibri" panose="020F0502020204030204" pitchFamily="34" charset="0"/>
                <a:ea typeface="MS Mincho" panose="02020609040205080304" pitchFamily="49" charset="-128"/>
                <a:cs typeface="Arial" panose="020B0604020202020204" pitchFamily="34" charset="0"/>
              </a:rPr>
              <a:t>lista</a:t>
            </a: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 de </a:t>
            </a:r>
            <a:r>
              <a:rPr lang="en-GB" dirty="0" err="1">
                <a:solidFill>
                  <a:srgbClr val="4F81BD"/>
                </a:solidFill>
                <a:latin typeface="Calibri" panose="020F0502020204030204" pitchFamily="34" charset="0"/>
                <a:ea typeface="MS Mincho" panose="02020609040205080304" pitchFamily="49" charset="-128"/>
                <a:cs typeface="Arial" panose="020B0604020202020204" pitchFamily="34" charset="0"/>
              </a:rPr>
              <a:t>passos</a:t>
            </a: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 que </a:t>
            </a:r>
            <a:r>
              <a:rPr lang="en-GB" dirty="0" err="1">
                <a:solidFill>
                  <a:srgbClr val="4F81BD"/>
                </a:solidFill>
                <a:latin typeface="Calibri" panose="020F0502020204030204" pitchFamily="34" charset="0"/>
                <a:ea typeface="MS Mincho" panose="02020609040205080304" pitchFamily="49" charset="-128"/>
                <a:cs typeface="Arial" panose="020B0604020202020204" pitchFamily="34" charset="0"/>
              </a:rPr>
              <a:t>podem</a:t>
            </a: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 ser </a:t>
            </a:r>
            <a:r>
              <a:rPr lang="en-GB" dirty="0" err="1">
                <a:solidFill>
                  <a:srgbClr val="4F81BD"/>
                </a:solidFill>
                <a:latin typeface="Calibri" panose="020F0502020204030204" pitchFamily="34" charset="0"/>
                <a:ea typeface="MS Mincho" panose="02020609040205080304" pitchFamily="49" charset="-128"/>
                <a:cs typeface="Arial" panose="020B0604020202020204" pitchFamily="34" charset="0"/>
              </a:rPr>
              <a:t>tomados</a:t>
            </a: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 para </a:t>
            </a:r>
            <a:r>
              <a:rPr lang="en-GB" dirty="0" err="1">
                <a:solidFill>
                  <a:srgbClr val="4F81BD"/>
                </a:solidFill>
                <a:latin typeface="Calibri" panose="020F0502020204030204" pitchFamily="34" charset="0"/>
                <a:ea typeface="MS Mincho" panose="02020609040205080304" pitchFamily="49" charset="-128"/>
                <a:cs typeface="Arial" panose="020B0604020202020204" pitchFamily="34" charset="0"/>
              </a:rPr>
              <a:t>criar</a:t>
            </a: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 </a:t>
            </a:r>
            <a:r>
              <a:rPr lang="en-GB" dirty="0" err="1">
                <a:solidFill>
                  <a:srgbClr val="4F81BD"/>
                </a:solidFill>
                <a:latin typeface="Calibri" panose="020F0502020204030204" pitchFamily="34" charset="0"/>
                <a:ea typeface="MS Mincho" panose="02020609040205080304" pitchFamily="49" charset="-128"/>
                <a:cs typeface="Arial" panose="020B0604020202020204" pitchFamily="34" charset="0"/>
              </a:rPr>
              <a:t>uma</a:t>
            </a: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 equipe de </a:t>
            </a:r>
            <a:r>
              <a:rPr lang="en-GB" dirty="0" err="1">
                <a:solidFill>
                  <a:srgbClr val="4F81BD"/>
                </a:solidFill>
                <a:latin typeface="Calibri" panose="020F0502020204030204" pitchFamily="34" charset="0"/>
                <a:ea typeface="MS Mincho" panose="02020609040205080304" pitchFamily="49" charset="-128"/>
                <a:cs typeface="Arial" panose="020B0604020202020204" pitchFamily="34" charset="0"/>
              </a:rPr>
              <a:t>resposta</a:t>
            </a: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 </a:t>
            </a:r>
            <a:r>
              <a:rPr lang="en-GB" dirty="0" err="1">
                <a:solidFill>
                  <a:srgbClr val="4F81BD"/>
                </a:solidFill>
                <a:latin typeface="Calibri" panose="020F0502020204030204" pitchFamily="34" charset="0"/>
                <a:ea typeface="MS Mincho" panose="02020609040205080304" pitchFamily="49" charset="-128"/>
                <a:cs typeface="Arial" panose="020B0604020202020204" pitchFamily="34" charset="0"/>
              </a:rPr>
              <a:t>em</a:t>
            </a: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 </a:t>
            </a:r>
            <a:r>
              <a:rPr lang="en-GB" dirty="0" err="1">
                <a:solidFill>
                  <a:srgbClr val="4F81BD"/>
                </a:solidFill>
                <a:latin typeface="Calibri" panose="020F0502020204030204" pitchFamily="34" charset="0"/>
                <a:ea typeface="MS Mincho" panose="02020609040205080304" pitchFamily="49" charset="-128"/>
                <a:cs typeface="Arial" panose="020B0604020202020204" pitchFamily="34" charset="0"/>
              </a:rPr>
              <a:t>seu</a:t>
            </a: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 </a:t>
            </a:r>
            <a:r>
              <a:rPr lang="en-GB" dirty="0" err="1">
                <a:solidFill>
                  <a:srgbClr val="4F81BD"/>
                </a:solidFill>
                <a:latin typeface="Calibri" panose="020F0502020204030204" pitchFamily="34" charset="0"/>
                <a:ea typeface="MS Mincho" panose="02020609040205080304" pitchFamily="49" charset="-128"/>
                <a:cs typeface="Arial" panose="020B0604020202020204" pitchFamily="34" charset="0"/>
              </a:rPr>
              <a:t>serviço</a:t>
            </a: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 </a:t>
            </a:r>
          </a:p>
          <a:p>
            <a:pPr algn="just">
              <a:spcAft>
                <a:spcPts val="600"/>
              </a:spcAft>
            </a:pPr>
            <a:r>
              <a:rPr lang="en-GB" dirty="0" err="1">
                <a:solidFill>
                  <a:srgbClr val="4F81BD"/>
                </a:solidFill>
                <a:latin typeface="Calibri" panose="020F0502020204030204" pitchFamily="34" charset="0"/>
                <a:ea typeface="MS Mincho" panose="02020609040205080304" pitchFamily="49" charset="-128"/>
                <a:cs typeface="Arial" panose="020B0604020202020204" pitchFamily="34" charset="0"/>
              </a:rPr>
              <a:t>Peça</a:t>
            </a: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 </a:t>
            </a:r>
            <a:r>
              <a:rPr lang="en-GB" dirty="0" err="1">
                <a:solidFill>
                  <a:srgbClr val="4F81BD"/>
                </a:solidFill>
                <a:latin typeface="Calibri" panose="020F0502020204030204" pitchFamily="34" charset="0"/>
                <a:ea typeface="MS Mincho" panose="02020609040205080304" pitchFamily="49" charset="-128"/>
                <a:cs typeface="Arial" panose="020B0604020202020204" pitchFamily="34" charset="0"/>
              </a:rPr>
              <a:t>aos</a:t>
            </a: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 </a:t>
            </a:r>
            <a:r>
              <a:rPr lang="en-GB" dirty="0" err="1">
                <a:solidFill>
                  <a:srgbClr val="4F81BD"/>
                </a:solidFill>
                <a:latin typeface="Calibri" panose="020F0502020204030204" pitchFamily="34" charset="0"/>
                <a:ea typeface="MS Mincho" panose="02020609040205080304" pitchFamily="49" charset="-128"/>
                <a:cs typeface="Arial" panose="020B0604020202020204" pitchFamily="34" charset="0"/>
              </a:rPr>
              <a:t>participantes</a:t>
            </a: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 para se </a:t>
            </a:r>
            <a:r>
              <a:rPr lang="en-GB" dirty="0" err="1">
                <a:solidFill>
                  <a:srgbClr val="4F81BD"/>
                </a:solidFill>
                <a:latin typeface="Calibri" panose="020F0502020204030204" pitchFamily="34" charset="0"/>
                <a:ea typeface="MS Mincho" panose="02020609040205080304" pitchFamily="49" charset="-128"/>
                <a:cs typeface="Arial" panose="020B0604020202020204" pitchFamily="34" charset="0"/>
              </a:rPr>
              <a:t>dividirem</a:t>
            </a: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 </a:t>
            </a:r>
            <a:r>
              <a:rPr lang="en-GB" dirty="0" err="1">
                <a:solidFill>
                  <a:srgbClr val="4F81BD"/>
                </a:solidFill>
                <a:latin typeface="Calibri" panose="020F0502020204030204" pitchFamily="34" charset="0"/>
                <a:ea typeface="MS Mincho" panose="02020609040205080304" pitchFamily="49" charset="-128"/>
                <a:cs typeface="Arial" panose="020B0604020202020204" pitchFamily="34" charset="0"/>
              </a:rPr>
              <a:t>em</a:t>
            </a: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 </a:t>
            </a:r>
            <a:r>
              <a:rPr lang="en-GB" dirty="0" err="1">
                <a:solidFill>
                  <a:srgbClr val="4F81BD"/>
                </a:solidFill>
                <a:latin typeface="Calibri" panose="020F0502020204030204" pitchFamily="34" charset="0"/>
                <a:ea typeface="MS Mincho" panose="02020609040205080304" pitchFamily="49" charset="-128"/>
                <a:cs typeface="Arial" panose="020B0604020202020204" pitchFamily="34" charset="0"/>
              </a:rPr>
              <a:t>grupos</a:t>
            </a: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 de 3 a 4 </a:t>
            </a:r>
            <a:r>
              <a:rPr lang="en-GB" dirty="0" err="1">
                <a:solidFill>
                  <a:srgbClr val="4F81BD"/>
                </a:solidFill>
                <a:latin typeface="Calibri" panose="020F0502020204030204" pitchFamily="34" charset="0"/>
                <a:ea typeface="MS Mincho" panose="02020609040205080304" pitchFamily="49" charset="-128"/>
                <a:cs typeface="Arial" panose="020B0604020202020204" pitchFamily="34" charset="0"/>
              </a:rPr>
              <a:t>membros</a:t>
            </a: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Atribua a cada grupo uma ou duas das seguintes </a:t>
            </a:r>
            <a:r>
              <a:rPr lang="en-GB" dirty="0" err="1">
                <a:solidFill>
                  <a:srgbClr val="4F81BD"/>
                </a:solidFill>
                <a:latin typeface="Calibri" panose="020F0502020204030204" pitchFamily="34" charset="0"/>
                <a:ea typeface="MS Mincho" panose="02020609040205080304" pitchFamily="49" charset="-128"/>
                <a:cs typeface="Arial" panose="020B0604020202020204" pitchFamily="34" charset="0"/>
              </a:rPr>
              <a:t>perguntas</a:t>
            </a: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a:t>
            </a:r>
            <a:endParaRPr lang="en-GB" dirty="0">
              <a:latin typeface="Calibri" panose="020F0502020204030204" pitchFamily="34" charset="0"/>
              <a:ea typeface="MS Mincho" panose="02020609040205080304" pitchFamily="49" charset="-128"/>
              <a:cs typeface="Arial" panose="020B0604020202020204" pitchFamily="34" charset="0"/>
            </a:endParaRPr>
          </a:p>
          <a:p>
            <a:pPr marL="742950" marR="0" lvl="1" indent="-285750">
              <a:spcBef>
                <a:spcPts val="0"/>
              </a:spcBef>
              <a:spcAft>
                <a:spcPts val="0"/>
              </a:spcAft>
              <a:buFont typeface="Symbol" panose="05050102010706020507" pitchFamily="18" charset="2"/>
              <a:buChar char=""/>
            </a:pPr>
            <a:r>
              <a:rPr lang="en-GB" dirty="0" err="1">
                <a:latin typeface="Calibri" panose="020F0502020204030204" pitchFamily="34" charset="0"/>
                <a:ea typeface="MS Mincho" panose="02020609040205080304" pitchFamily="49" charset="-128"/>
                <a:cs typeface="Arial" panose="020B0604020202020204" pitchFamily="34" charset="0"/>
              </a:rPr>
              <a:t>Quem</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você</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pode</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envolver</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não</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deixe</a:t>
            </a:r>
            <a:r>
              <a:rPr lang="en-GB" dirty="0">
                <a:latin typeface="Calibri" panose="020F0502020204030204" pitchFamily="34" charset="0"/>
                <a:ea typeface="MS Mincho" panose="02020609040205080304" pitchFamily="49" charset="-128"/>
                <a:cs typeface="Arial" panose="020B0604020202020204" pitchFamily="34" charset="0"/>
              </a:rPr>
              <a:t> de </a:t>
            </a:r>
            <a:r>
              <a:rPr lang="en-GB" dirty="0" err="1">
                <a:latin typeface="Calibri" panose="020F0502020204030204" pitchFamily="34" charset="0"/>
                <a:ea typeface="MS Mincho" panose="02020609040205080304" pitchFamily="49" charset="-128"/>
                <a:cs typeface="Arial" panose="020B0604020202020204" pitchFamily="34" charset="0"/>
              </a:rPr>
              <a:t>considerar</a:t>
            </a:r>
            <a:r>
              <a:rPr lang="en-GB" dirty="0">
                <a:latin typeface="Calibri" panose="020F0502020204030204" pitchFamily="34" charset="0"/>
                <a:ea typeface="MS Mincho" panose="02020609040205080304" pitchFamily="49" charset="-128"/>
                <a:cs typeface="Arial" panose="020B0604020202020204" pitchFamily="34" charset="0"/>
              </a:rPr>
              <a:t> o </a:t>
            </a:r>
            <a:r>
              <a:rPr lang="en-GB" dirty="0" err="1">
                <a:latin typeface="Calibri" panose="020F0502020204030204" pitchFamily="34" charset="0"/>
                <a:ea typeface="MS Mincho" panose="02020609040205080304" pitchFamily="49" charset="-128"/>
                <a:cs typeface="Arial" panose="020B0604020202020204" pitchFamily="34" charset="0"/>
              </a:rPr>
              <a:t>equilíbrio</a:t>
            </a:r>
            <a:r>
              <a:rPr lang="en-GB" dirty="0">
                <a:latin typeface="Calibri" panose="020F0502020204030204" pitchFamily="34" charset="0"/>
                <a:ea typeface="MS Mincho" panose="02020609040205080304" pitchFamily="49" charset="-128"/>
                <a:cs typeface="Arial" panose="020B0604020202020204" pitchFamily="34" charset="0"/>
              </a:rPr>
              <a:t> de </a:t>
            </a:r>
            <a:r>
              <a:rPr lang="en-GB" dirty="0" err="1">
                <a:latin typeface="Calibri" panose="020F0502020204030204" pitchFamily="34" charset="0"/>
                <a:ea typeface="MS Mincho" panose="02020609040205080304" pitchFamily="49" charset="-128"/>
                <a:cs typeface="Arial" panose="020B0604020202020204" pitchFamily="34" charset="0"/>
              </a:rPr>
              <a:t>gênero</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etnia</a:t>
            </a:r>
            <a:r>
              <a:rPr lang="en-GB" dirty="0">
                <a:latin typeface="Calibri" panose="020F0502020204030204" pitchFamily="34" charset="0"/>
                <a:ea typeface="MS Mincho" panose="02020609040205080304" pitchFamily="49" charset="-128"/>
                <a:cs typeface="Arial" panose="020B0604020202020204" pitchFamily="34" charset="0"/>
              </a:rPr>
              <a:t> e </a:t>
            </a:r>
            <a:r>
              <a:rPr lang="en-GB" dirty="0" err="1">
                <a:latin typeface="Calibri" panose="020F0502020204030204" pitchFamily="34" charset="0"/>
                <a:ea typeface="MS Mincho" panose="02020609040205080304" pitchFamily="49" charset="-128"/>
                <a:cs typeface="Arial" panose="020B0604020202020204" pitchFamily="34" charset="0"/>
              </a:rPr>
              <a:t>idade</a:t>
            </a:r>
            <a:r>
              <a:rPr lang="en-GB" dirty="0">
                <a:latin typeface="Calibri" panose="020F0502020204030204" pitchFamily="34" charset="0"/>
                <a:ea typeface="MS Mincho" panose="02020609040205080304" pitchFamily="49" charset="-128"/>
                <a:cs typeface="Arial" panose="020B0604020202020204" pitchFamily="34" charset="0"/>
              </a:rPr>
              <a:t>); </a:t>
            </a:r>
          </a:p>
          <a:p>
            <a:pPr marL="742950" marR="0" lvl="1" indent="-285750">
              <a:spcBef>
                <a:spcPts val="0"/>
              </a:spcBef>
              <a:spcAft>
                <a:spcPts val="0"/>
              </a:spcAft>
              <a:buFont typeface="Symbol" panose="05050102010706020507" pitchFamily="18" charset="2"/>
              <a:buChar char=""/>
            </a:pPr>
            <a:r>
              <a:rPr lang="en-GB" dirty="0">
                <a:latin typeface="Calibri" panose="020F0502020204030204" pitchFamily="34" charset="0"/>
                <a:ea typeface="MS Mincho" panose="02020609040205080304" pitchFamily="49" charset="-128"/>
                <a:cs typeface="Arial" panose="020B0604020202020204" pitchFamily="34" charset="0"/>
              </a:rPr>
              <a:t>Como as </a:t>
            </a:r>
            <a:r>
              <a:rPr lang="en-GB" dirty="0" err="1">
                <a:latin typeface="Calibri" panose="020F0502020204030204" pitchFamily="34" charset="0"/>
                <a:ea typeface="MS Mincho" panose="02020609040205080304" pitchFamily="49" charset="-128"/>
                <a:cs typeface="Arial" panose="020B0604020202020204" pitchFamily="34" charset="0"/>
              </a:rPr>
              <a:t>pessoas</a:t>
            </a:r>
            <a:r>
              <a:rPr lang="en-GB" dirty="0">
                <a:latin typeface="Calibri" panose="020F0502020204030204" pitchFamily="34" charset="0"/>
                <a:ea typeface="MS Mincho" panose="02020609040205080304" pitchFamily="49" charset="-128"/>
                <a:cs typeface="Arial" panose="020B0604020202020204" pitchFamily="34" charset="0"/>
              </a:rPr>
              <a:t> que </a:t>
            </a:r>
            <a:r>
              <a:rPr lang="en-GB" dirty="0" err="1">
                <a:latin typeface="Calibri" panose="020F0502020204030204" pitchFamily="34" charset="0"/>
                <a:ea typeface="MS Mincho" panose="02020609040205080304" pitchFamily="49" charset="-128"/>
                <a:cs typeface="Arial" panose="020B0604020202020204" pitchFamily="34" charset="0"/>
              </a:rPr>
              <a:t>não</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são</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funcionárias</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podem</a:t>
            </a:r>
            <a:r>
              <a:rPr lang="en-GB" dirty="0">
                <a:latin typeface="Calibri" panose="020F0502020204030204" pitchFamily="34" charset="0"/>
                <a:ea typeface="MS Mincho" panose="02020609040205080304" pitchFamily="49" charset="-128"/>
                <a:cs typeface="Arial" panose="020B0604020202020204" pitchFamily="34" charset="0"/>
              </a:rPr>
              <a:t> ser </a:t>
            </a:r>
            <a:r>
              <a:rPr lang="en-GB" dirty="0" err="1">
                <a:latin typeface="Calibri" panose="020F0502020204030204" pitchFamily="34" charset="0"/>
                <a:ea typeface="MS Mincho" panose="02020609040205080304" pitchFamily="49" charset="-128"/>
                <a:cs typeface="Arial" panose="020B0604020202020204" pitchFamily="34" charset="0"/>
              </a:rPr>
              <a:t>incluídas</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como</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parte</a:t>
            </a:r>
            <a:r>
              <a:rPr lang="en-GB" dirty="0">
                <a:latin typeface="Calibri" panose="020F0502020204030204" pitchFamily="34" charset="0"/>
                <a:ea typeface="MS Mincho" panose="02020609040205080304" pitchFamily="49" charset="-128"/>
                <a:cs typeface="Arial" panose="020B0604020202020204" pitchFamily="34" charset="0"/>
              </a:rPr>
              <a:t> da </a:t>
            </a:r>
            <a:r>
              <a:rPr lang="en-GB" dirty="0" err="1">
                <a:latin typeface="Calibri" panose="020F0502020204030204" pitchFamily="34" charset="0"/>
                <a:ea typeface="MS Mincho" panose="02020609040205080304" pitchFamily="49" charset="-128"/>
                <a:cs typeface="Arial" panose="020B0604020202020204" pitchFamily="34" charset="0"/>
              </a:rPr>
              <a:t>resposta</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por</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exemplo</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elas</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podem</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estar</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disponíveis</a:t>
            </a:r>
            <a:r>
              <a:rPr lang="en-GB" dirty="0">
                <a:latin typeface="Calibri" panose="020F0502020204030204" pitchFamily="34" charset="0"/>
                <a:ea typeface="MS Mincho" panose="02020609040205080304" pitchFamily="49" charset="-128"/>
                <a:cs typeface="Arial" panose="020B0604020202020204" pitchFamily="34" charset="0"/>
              </a:rPr>
              <a:t> no </a:t>
            </a:r>
            <a:r>
              <a:rPr lang="en-GB" dirty="0" err="1">
                <a:latin typeface="Calibri" panose="020F0502020204030204" pitchFamily="34" charset="0"/>
                <a:ea typeface="MS Mincho" panose="02020609040205080304" pitchFamily="49" charset="-128"/>
                <a:cs typeface="Arial" panose="020B0604020202020204" pitchFamily="34" charset="0"/>
              </a:rPr>
              <a:t>serviço</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diariamente</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ou</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podem</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estar</a:t>
            </a:r>
            <a:r>
              <a:rPr lang="en-GB" dirty="0">
                <a:latin typeface="Calibri" panose="020F0502020204030204" pitchFamily="34" charset="0"/>
                <a:ea typeface="MS Mincho" panose="02020609040205080304" pitchFamily="49" charset="-128"/>
                <a:cs typeface="Arial" panose="020B0604020202020204" pitchFamily="34" charset="0"/>
              </a:rPr>
              <a:t> “de </a:t>
            </a:r>
            <a:r>
              <a:rPr lang="en-GB" dirty="0" err="1">
                <a:latin typeface="Calibri" panose="020F0502020204030204" pitchFamily="34" charset="0"/>
                <a:ea typeface="MS Mincho" panose="02020609040205080304" pitchFamily="49" charset="-128"/>
                <a:cs typeface="Arial" panose="020B0604020202020204" pitchFamily="34" charset="0"/>
              </a:rPr>
              <a:t>plantão</a:t>
            </a:r>
            <a:r>
              <a:rPr lang="en-GB" dirty="0">
                <a:latin typeface="Calibri" panose="020F0502020204030204" pitchFamily="34" charset="0"/>
                <a:ea typeface="MS Mincho" panose="02020609040205080304" pitchFamily="49" charset="-128"/>
                <a:cs typeface="Arial" panose="020B0604020202020204" pitchFamily="34" charset="0"/>
              </a:rPr>
              <a:t>” para </a:t>
            </a:r>
            <a:r>
              <a:rPr lang="en-GB" dirty="0" err="1">
                <a:latin typeface="Calibri" panose="020F0502020204030204" pitchFamily="34" charset="0"/>
                <a:ea typeface="MS Mincho" panose="02020609040205080304" pitchFamily="49" charset="-128"/>
                <a:cs typeface="Arial" panose="020B0604020202020204" pitchFamily="34" charset="0"/>
              </a:rPr>
              <a:t>chegar</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rapidamente</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ao</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serviço</a:t>
            </a:r>
            <a:r>
              <a:rPr lang="en-GB" dirty="0">
                <a:latin typeface="Calibri" panose="020F0502020204030204" pitchFamily="34" charset="0"/>
                <a:ea typeface="MS Mincho" panose="02020609040205080304" pitchFamily="49" charset="-128"/>
                <a:cs typeface="Arial" panose="020B0604020202020204" pitchFamily="34" charset="0"/>
              </a:rPr>
              <a:t>?); </a:t>
            </a:r>
          </a:p>
          <a:p>
            <a:pPr marL="742950" marR="0" lvl="1" indent="-285750">
              <a:spcBef>
                <a:spcPts val="0"/>
              </a:spcBef>
              <a:spcAft>
                <a:spcPts val="0"/>
              </a:spcAft>
              <a:buFont typeface="Symbol" panose="05050102010706020507" pitchFamily="18" charset="2"/>
              <a:buChar char=""/>
            </a:pPr>
            <a:r>
              <a:rPr lang="en-GB" dirty="0">
                <a:latin typeface="Calibri" panose="020F0502020204030204" pitchFamily="34" charset="0"/>
                <a:ea typeface="MS Mincho" panose="02020609040205080304" pitchFamily="49" charset="-128"/>
                <a:cs typeface="Arial" panose="020B0604020202020204" pitchFamily="34" charset="0"/>
              </a:rPr>
              <a:t>Que </a:t>
            </a:r>
            <a:r>
              <a:rPr lang="en-GB" dirty="0" err="1">
                <a:latin typeface="Calibri" panose="020F0502020204030204" pitchFamily="34" charset="0"/>
                <a:ea typeface="MS Mincho" panose="02020609040205080304" pitchFamily="49" charset="-128"/>
                <a:cs typeface="Arial" panose="020B0604020202020204" pitchFamily="34" charset="0"/>
              </a:rPr>
              <a:t>habilidades</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você</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pensa</a:t>
            </a:r>
            <a:r>
              <a:rPr lang="en-GB" dirty="0">
                <a:latin typeface="Calibri" panose="020F0502020204030204" pitchFamily="34" charset="0"/>
                <a:ea typeface="MS Mincho" panose="02020609040205080304" pitchFamily="49" charset="-128"/>
                <a:cs typeface="Arial" panose="020B0604020202020204" pitchFamily="34" charset="0"/>
              </a:rPr>
              <a:t> que </a:t>
            </a:r>
            <a:r>
              <a:rPr lang="en-GB" dirty="0" err="1">
                <a:latin typeface="Calibri" panose="020F0502020204030204" pitchFamily="34" charset="0"/>
                <a:ea typeface="MS Mincho" panose="02020609040205080304" pitchFamily="49" charset="-128"/>
                <a:cs typeface="Arial" panose="020B0604020202020204" pitchFamily="34" charset="0"/>
              </a:rPr>
              <a:t>seriam</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necessárias</a:t>
            </a:r>
            <a:r>
              <a:rPr lang="en-GB" dirty="0">
                <a:latin typeface="Calibri" panose="020F0502020204030204" pitchFamily="34" charset="0"/>
                <a:ea typeface="MS Mincho" panose="02020609040205080304" pitchFamily="49" charset="-128"/>
                <a:cs typeface="Arial" panose="020B0604020202020204" pitchFamily="34" charset="0"/>
              </a:rPr>
              <a:t> para </a:t>
            </a:r>
            <a:r>
              <a:rPr lang="en-GB" dirty="0" err="1">
                <a:latin typeface="Calibri" panose="020F0502020204030204" pitchFamily="34" charset="0"/>
                <a:ea typeface="MS Mincho" panose="02020609040205080304" pitchFamily="49" charset="-128"/>
                <a:cs typeface="Arial" panose="020B0604020202020204" pitchFamily="34" charset="0"/>
              </a:rPr>
              <a:t>os</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membros</a:t>
            </a:r>
            <a:r>
              <a:rPr lang="en-GB" dirty="0">
                <a:latin typeface="Calibri" panose="020F0502020204030204" pitchFamily="34" charset="0"/>
                <a:ea typeface="MS Mincho" panose="02020609040205080304" pitchFamily="49" charset="-128"/>
                <a:cs typeface="Arial" panose="020B0604020202020204" pitchFamily="34" charset="0"/>
              </a:rPr>
              <a:t> da equipe de </a:t>
            </a:r>
            <a:r>
              <a:rPr lang="en-GB" dirty="0" err="1">
                <a:latin typeface="Calibri" panose="020F0502020204030204" pitchFamily="34" charset="0"/>
                <a:ea typeface="MS Mincho" panose="02020609040205080304" pitchFamily="49" charset="-128"/>
                <a:cs typeface="Arial" panose="020B0604020202020204" pitchFamily="34" charset="0"/>
              </a:rPr>
              <a:t>resposta</a:t>
            </a:r>
            <a:r>
              <a:rPr lang="en-GB" dirty="0">
                <a:latin typeface="Calibri" panose="020F0502020204030204" pitchFamily="34" charset="0"/>
                <a:ea typeface="MS Mincho" panose="02020609040205080304" pitchFamily="49" charset="-128"/>
                <a:cs typeface="Arial" panose="020B0604020202020204" pitchFamily="34" charset="0"/>
              </a:rPr>
              <a:t>? </a:t>
            </a:r>
          </a:p>
          <a:p>
            <a:pPr marL="742950" marR="0" lvl="1" indent="-285750">
              <a:spcBef>
                <a:spcPts val="0"/>
              </a:spcBef>
              <a:spcAft>
                <a:spcPts val="0"/>
              </a:spcAft>
              <a:buFont typeface="Symbol" panose="05050102010706020507" pitchFamily="18" charset="2"/>
              <a:buChar char=""/>
            </a:pPr>
            <a:r>
              <a:rPr lang="en-GB" dirty="0">
                <a:latin typeface="Calibri" panose="020F0502020204030204" pitchFamily="34" charset="0"/>
                <a:ea typeface="MS Mincho" panose="02020609040205080304" pitchFamily="49" charset="-128"/>
                <a:cs typeface="Arial" panose="020B0604020202020204" pitchFamily="34" charset="0"/>
              </a:rPr>
              <a:t>Como </a:t>
            </a:r>
            <a:r>
              <a:rPr lang="en-GB" dirty="0" err="1">
                <a:latin typeface="Calibri" panose="020F0502020204030204" pitchFamily="34" charset="0"/>
                <a:ea typeface="MS Mincho" panose="02020609040205080304" pitchFamily="49" charset="-128"/>
                <a:cs typeface="Arial" panose="020B0604020202020204" pitchFamily="34" charset="0"/>
              </a:rPr>
              <a:t>você</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pode</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organizar</a:t>
            </a:r>
            <a:r>
              <a:rPr lang="en-GB" dirty="0">
                <a:latin typeface="Calibri" panose="020F0502020204030204" pitchFamily="34" charset="0"/>
                <a:ea typeface="MS Mincho" panose="02020609040205080304" pitchFamily="49" charset="-128"/>
                <a:cs typeface="Arial" panose="020B0604020202020204" pitchFamily="34" charset="0"/>
              </a:rPr>
              <a:t> o </a:t>
            </a:r>
            <a:r>
              <a:rPr lang="en-GB" dirty="0" err="1">
                <a:latin typeface="Calibri" panose="020F0502020204030204" pitchFamily="34" charset="0"/>
                <a:ea typeface="MS Mincho" panose="02020609040205080304" pitchFamily="49" charset="-128"/>
                <a:cs typeface="Arial" panose="020B0604020202020204" pitchFamily="34" charset="0"/>
              </a:rPr>
              <a:t>treinamento</a:t>
            </a:r>
            <a:r>
              <a:rPr lang="en-GB" dirty="0">
                <a:latin typeface="Calibri" panose="020F0502020204030204" pitchFamily="34" charset="0"/>
                <a:ea typeface="MS Mincho" panose="02020609040205080304" pitchFamily="49" charset="-128"/>
                <a:cs typeface="Arial" panose="020B0604020202020204" pitchFamily="34" charset="0"/>
              </a:rPr>
              <a:t> para </a:t>
            </a:r>
            <a:r>
              <a:rPr lang="en-GB" dirty="0" err="1">
                <a:latin typeface="Calibri" panose="020F0502020204030204" pitchFamily="34" charset="0"/>
                <a:ea typeface="MS Mincho" panose="02020609040205080304" pitchFamily="49" charset="-128"/>
                <a:cs typeface="Arial" panose="020B0604020202020204" pitchFamily="34" charset="0"/>
              </a:rPr>
              <a:t>esta</a:t>
            </a:r>
            <a:r>
              <a:rPr lang="en-GB" dirty="0">
                <a:latin typeface="Calibri" panose="020F0502020204030204" pitchFamily="34" charset="0"/>
                <a:ea typeface="MS Mincho" panose="02020609040205080304" pitchFamily="49" charset="-128"/>
                <a:cs typeface="Arial" panose="020B0604020202020204" pitchFamily="34" charset="0"/>
              </a:rPr>
              <a:t> equipe? </a:t>
            </a:r>
          </a:p>
          <a:p>
            <a:pPr marL="742950" marR="0" lvl="1" indent="-285750">
              <a:spcBef>
                <a:spcPts val="0"/>
              </a:spcBef>
              <a:spcAft>
                <a:spcPts val="0"/>
              </a:spcAft>
              <a:buFont typeface="Symbol" panose="05050102010706020507" pitchFamily="18" charset="2"/>
              <a:buChar char=""/>
            </a:pPr>
            <a:r>
              <a:rPr lang="en-GB" dirty="0" err="1">
                <a:latin typeface="Calibri" panose="020F0502020204030204" pitchFamily="34" charset="0"/>
                <a:ea typeface="MS Mincho" panose="02020609040205080304" pitchFamily="49" charset="-128"/>
                <a:cs typeface="Arial" panose="020B0604020202020204" pitchFamily="34" charset="0"/>
              </a:rPr>
              <a:t>Há</a:t>
            </a:r>
            <a:r>
              <a:rPr lang="en-GB" dirty="0">
                <a:latin typeface="Calibri" panose="020F0502020204030204" pitchFamily="34" charset="0"/>
                <a:ea typeface="MS Mincho" panose="02020609040205080304" pitchFamily="49" charset="-128"/>
                <a:cs typeface="Arial" panose="020B0604020202020204" pitchFamily="34" charset="0"/>
              </a:rPr>
              <a:t> custos </a:t>
            </a:r>
            <a:r>
              <a:rPr lang="en-GB" dirty="0" err="1">
                <a:latin typeface="Calibri" panose="020F0502020204030204" pitchFamily="34" charset="0"/>
                <a:ea typeface="MS Mincho" panose="02020609040205080304" pitchFamily="49" charset="-128"/>
                <a:cs typeface="Arial" panose="020B0604020202020204" pitchFamily="34" charset="0"/>
              </a:rPr>
              <a:t>envolvidos</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na</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criação</a:t>
            </a:r>
            <a:r>
              <a:rPr lang="en-GB" dirty="0">
                <a:latin typeface="Calibri" panose="020F0502020204030204" pitchFamily="34" charset="0"/>
                <a:ea typeface="MS Mincho" panose="02020609040205080304" pitchFamily="49" charset="-128"/>
                <a:cs typeface="Arial" panose="020B0604020202020204" pitchFamily="34" charset="0"/>
              </a:rPr>
              <a:t> de </a:t>
            </a:r>
            <a:r>
              <a:rPr lang="en-GB" dirty="0" err="1">
                <a:latin typeface="Calibri" panose="020F0502020204030204" pitchFamily="34" charset="0"/>
                <a:ea typeface="MS Mincho" panose="02020609040205080304" pitchFamily="49" charset="-128"/>
                <a:cs typeface="Arial" panose="020B0604020202020204" pitchFamily="34" charset="0"/>
              </a:rPr>
              <a:t>uma</a:t>
            </a:r>
            <a:r>
              <a:rPr lang="en-GB" dirty="0">
                <a:latin typeface="Calibri" panose="020F0502020204030204" pitchFamily="34" charset="0"/>
                <a:ea typeface="MS Mincho" panose="02020609040205080304" pitchFamily="49" charset="-128"/>
                <a:cs typeface="Arial" panose="020B0604020202020204" pitchFamily="34" charset="0"/>
              </a:rPr>
              <a:t> equipe de </a:t>
            </a:r>
            <a:r>
              <a:rPr lang="en-GB" dirty="0" err="1">
                <a:latin typeface="Calibri" panose="020F0502020204030204" pitchFamily="34" charset="0"/>
                <a:ea typeface="MS Mincho" panose="02020609040205080304" pitchFamily="49" charset="-128"/>
                <a:cs typeface="Arial" panose="020B0604020202020204" pitchFamily="34" charset="0"/>
              </a:rPr>
              <a:t>resposta</a:t>
            </a:r>
            <a:r>
              <a:rPr lang="en-GB" dirty="0">
                <a:latin typeface="Calibri" panose="020F0502020204030204" pitchFamily="34" charset="0"/>
                <a:ea typeface="MS Mincho" panose="02020609040205080304" pitchFamily="49" charset="-128"/>
                <a:cs typeface="Arial" panose="020B0604020202020204" pitchFamily="34" charset="0"/>
              </a:rPr>
              <a:t> e, </a:t>
            </a:r>
            <a:r>
              <a:rPr lang="en-GB" dirty="0" err="1">
                <a:latin typeface="Calibri" panose="020F0502020204030204" pitchFamily="34" charset="0"/>
                <a:ea typeface="MS Mincho" panose="02020609040205080304" pitchFamily="49" charset="-128"/>
                <a:cs typeface="Arial" panose="020B0604020202020204" pitchFamily="34" charset="0"/>
              </a:rPr>
              <a:t>em</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caso</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afirmativo</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como</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pode</a:t>
            </a:r>
            <a:r>
              <a:rPr lang="en-GB" dirty="0">
                <a:latin typeface="Calibri" panose="020F0502020204030204" pitchFamily="34" charset="0"/>
                <a:ea typeface="MS Mincho" panose="02020609040205080304" pitchFamily="49" charset="-128"/>
                <a:cs typeface="Arial" panose="020B0604020202020204" pitchFamily="34" charset="0"/>
              </a:rPr>
              <a:t> ser </a:t>
            </a:r>
            <a:r>
              <a:rPr lang="en-GB" dirty="0" err="1">
                <a:latin typeface="Calibri" panose="020F0502020204030204" pitchFamily="34" charset="0"/>
                <a:ea typeface="MS Mincho" panose="02020609040205080304" pitchFamily="49" charset="-128"/>
                <a:cs typeface="Arial" panose="020B0604020202020204" pitchFamily="34" charset="0"/>
              </a:rPr>
              <a:t>financiada</a:t>
            </a:r>
            <a:r>
              <a:rPr lang="en-GB" dirty="0">
                <a:latin typeface="Calibri" panose="020F0502020204030204" pitchFamily="34" charset="0"/>
                <a:ea typeface="MS Mincho" panose="02020609040205080304" pitchFamily="49" charset="-128"/>
                <a:cs typeface="Arial" panose="020B0604020202020204" pitchFamily="34" charset="0"/>
              </a:rPr>
              <a:t>? </a:t>
            </a:r>
          </a:p>
          <a:p>
            <a:pPr>
              <a:spcAft>
                <a:spcPts val="600"/>
              </a:spcAft>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Dê</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 cada grupo 30 minutos para discutir as perguntas. </a:t>
            </a:r>
            <a:endParaRPr lang="en-CH"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Após a discussão, peça a uma pessoa de cada grupo que se voluntarie para compartilhar sua resposta com os outros participantes.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49517891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Tempo para </a:t>
            </a:r>
            <a:r>
              <a:rPr lang="en-US" b="1"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este</a:t>
            </a: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r>
              <a:rPr lang="en-US" b="1"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tema</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Aproximadamente 35 minutos.</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mn-lt"/>
                <a:ea typeface="+mn-ea"/>
                <a:cs typeface="+mn-cs"/>
              </a:rPr>
              <a:t>O objetivo desta seção é introduzir políticas e procedimentos de reclamações e denúncias como uma forma de prevenir e responder à violência, coerção e abuso nos serviços sociais e de saúde mental. É importante garantir que as pessoas tenham uma maneira de se expressar contra a violência, a coerção e o abuso. A prestação de contas é uma parte essencial de uma abordagem baseada em direitos nos serviços sociais e de saúde mental. </a:t>
            </a:r>
          </a:p>
          <a:p>
            <a:r>
              <a:rPr lang="pt-BR" sz="1200" kern="1200" dirty="0">
                <a:solidFill>
                  <a:schemeClr val="tx1"/>
                </a:solidFill>
                <a:effectLst/>
                <a:latin typeface="+mn-lt"/>
                <a:ea typeface="+mn-ea"/>
                <a:cs typeface="+mn-cs"/>
              </a:rPr>
              <a:t>A seguir, apresentaremos informações-chave sobre procedimentos de reclamações e denúncias. A apresentação é seguida de estímulos para a discussão sobre como os participantes podem implementar estes procedimentos em seus serviços. </a:t>
            </a:r>
          </a:p>
          <a:p>
            <a:endParaRPr lang="en-CH" dirty="0"/>
          </a:p>
        </p:txBody>
      </p:sp>
    </p:spTree>
    <p:extLst>
      <p:ext uri="{BB962C8B-B14F-4D97-AF65-F5344CB8AC3E}">
        <p14:creationId xmlns:p14="http://schemas.microsoft.com/office/powerpoint/2010/main" val="333305827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Apresentação: Procedimento para denúncias, coação, violência e abuso (20 min.)</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pt-BR" sz="1200" kern="1200" dirty="0">
                <a:solidFill>
                  <a:schemeClr val="tx1"/>
                </a:solidFill>
                <a:effectLst/>
                <a:latin typeface="+mn-lt"/>
                <a:ea typeface="+mn-ea"/>
                <a:cs typeface="+mn-cs"/>
              </a:rPr>
              <a:t>O estabelecimento de um procedimento para denunciar reclamações, coerção, violência e abuso é central para prevenir e impedir a ocorrência de abusos. Procedimentos de reclamações e denúncias devem defender os direitos da CDPD e garantir que práticas como internação e tratamento involuntários, isolamento e contenções sejam proibidas.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Muitos mecanismos de reclamação e denúncia nos países não protegem totalmente os direitos da CDPD. </a:t>
            </a:r>
          </a:p>
          <a:p>
            <a:pPr marL="628650" lvl="1" indent="-171450">
              <a:buFont typeface="Arial" panose="020B0604020202020204" pitchFamily="34" charset="0"/>
              <a:buChar char="•"/>
            </a:pPr>
            <a:r>
              <a:rPr lang="pt-BR" sz="1200" kern="1200" dirty="0">
                <a:solidFill>
                  <a:schemeClr val="tx1"/>
                </a:solidFill>
                <a:effectLst/>
                <a:latin typeface="+mn-lt"/>
                <a:ea typeface="+mn-ea"/>
                <a:cs typeface="+mn-cs"/>
              </a:rPr>
              <a:t>É importante defender que esses órgãos e mecanismos adotem plenamente os princípios da CDPD, a fim de garantir uma proteção efetiva dos direitos das pessoas. </a:t>
            </a:r>
          </a:p>
          <a:p>
            <a:pPr marL="457200" lvl="1" indent="0" algn="just">
              <a:lnSpc>
                <a:spcPct val="115000"/>
              </a:lnSpc>
              <a:spcAft>
                <a:spcPts val="600"/>
              </a:spcAft>
              <a:buFont typeface="Arial" panose="020B0604020202020204" pitchFamily="34" charset="0"/>
              <a:buNone/>
            </a:pP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269954291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Qualquer procedimento deve ser independente dos serviços de saúde mental ou sociais e do governo. </a:t>
            </a:r>
          </a:p>
          <a:p>
            <a:pPr marL="171450" marR="0" lvl="0" indent="-1714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pt-BR" sz="1200" kern="1200" dirty="0">
                <a:solidFill>
                  <a:schemeClr val="tx1"/>
                </a:solidFill>
                <a:effectLst/>
                <a:latin typeface="+mn-lt"/>
                <a:ea typeface="+mn-ea"/>
                <a:cs typeface="+mn-cs"/>
              </a:rPr>
              <a:t>As pessoas ficam relutantes em fazer uma reclamação ou denunciar um abuso, sem importar quão menor ou grave seja o incidente, devido às possíveis repercussões negativas sobre seu tratamento e cuidados e preocupações sobre retaliação.</a:t>
            </a:r>
            <a:endParaRPr lang="en-CH" dirty="0">
              <a:latin typeface="Calibri" panose="020F0502020204030204" pitchFamily="34" charset="0"/>
              <a:ea typeface="SimSun" panose="02010600030101010101" pitchFamily="2" charset="-122"/>
              <a:cs typeface="Arial" panose="020B0604020202020204" pitchFamily="34" charset="0"/>
            </a:endParaRPr>
          </a:p>
          <a:p>
            <a:pPr marL="171450" marR="0" lvl="0" indent="-1714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pt-BR" sz="1200" kern="1200" dirty="0">
                <a:solidFill>
                  <a:schemeClr val="tx1"/>
                </a:solidFill>
                <a:effectLst/>
                <a:latin typeface="+mn-lt"/>
                <a:ea typeface="+mn-ea"/>
                <a:cs typeface="+mn-cs"/>
              </a:rPr>
              <a:t>Exemplos de órgãos independentes poderiam incluir escritórios de representantes pessoais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Clwyd, 2013 #122"/>
              </a:rPr>
              <a:t>39</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instituições/comissões de direitos humanos ou outros órgãos apropriados. </a:t>
            </a: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Um órgão ou pessoa independente também pode ser eficaz quando sediado no próprio serviço de saúde mental. </a:t>
            </a:r>
          </a:p>
          <a:p>
            <a:pPr marL="171450" marR="0" lvl="0" indent="-1714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pt-BR" sz="1200" kern="1200" dirty="0">
                <a:solidFill>
                  <a:schemeClr val="tx1"/>
                </a:solidFill>
                <a:effectLst/>
                <a:latin typeface="+mn-lt"/>
                <a:ea typeface="+mn-ea"/>
                <a:cs typeface="+mn-cs"/>
              </a:rPr>
              <a:t>A chave é que o órgão ou a pessoa permaneça verdadeiramente independente e não seja pressionado pelos funcionários ou influenciado pelo ambiente para lidar com as reclamações de uma certa forma.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44664775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pt-BR" sz="1200" kern="1200" dirty="0">
                <a:solidFill>
                  <a:schemeClr val="tx1"/>
                </a:solidFill>
                <a:effectLst/>
                <a:latin typeface="+mn-lt"/>
                <a:ea typeface="+mn-ea"/>
                <a:cs typeface="+mn-cs"/>
              </a:rPr>
              <a:t>Além da independência, há outras características importantes: </a:t>
            </a:r>
          </a:p>
          <a:p>
            <a:pPr marL="628650" lvl="1" indent="-171450">
              <a:buFont typeface="Arial" panose="020B0604020202020204" pitchFamily="34" charset="0"/>
              <a:buChar char="•"/>
            </a:pPr>
            <a:r>
              <a:rPr lang="pt-BR" sz="1200" kern="1200" dirty="0">
                <a:solidFill>
                  <a:schemeClr val="tx1"/>
                </a:solidFill>
                <a:effectLst/>
                <a:latin typeface="+mn-lt"/>
                <a:ea typeface="+mn-ea"/>
                <a:cs typeface="+mn-cs"/>
              </a:rPr>
              <a:t>Acessibilidade ao mecanismo de reclamações. </a:t>
            </a:r>
          </a:p>
          <a:p>
            <a:pPr marL="628650" lvl="1" indent="-171450">
              <a:buFont typeface="Arial" panose="020B0604020202020204" pitchFamily="34" charset="0"/>
              <a:buChar char="•"/>
            </a:pPr>
            <a:r>
              <a:rPr lang="pt-BR" sz="1200" kern="1200" dirty="0">
                <a:solidFill>
                  <a:schemeClr val="tx1"/>
                </a:solidFill>
                <a:effectLst/>
                <a:latin typeface="+mn-lt"/>
                <a:ea typeface="+mn-ea"/>
                <a:cs typeface="+mn-cs"/>
              </a:rPr>
              <a:t>Assistência por pessoas de confiança (por exemplo, familiares, colegas de trabalho, serviços de defesa independentes) para apoiar alguém, de acordo com suas preferências e necessidades, para apresentar uma reclamação ou denunciar violência ou práticas abusivas. </a:t>
            </a:r>
          </a:p>
          <a:p>
            <a:pPr marL="628650" lvl="1" indent="-171450">
              <a:buFont typeface="Arial" panose="020B0604020202020204" pitchFamily="34" charset="0"/>
              <a:buChar char="•"/>
            </a:pPr>
            <a:r>
              <a:rPr lang="pt-BR" sz="1200" kern="1200" dirty="0">
                <a:solidFill>
                  <a:schemeClr val="tx1"/>
                </a:solidFill>
                <a:effectLst/>
                <a:latin typeface="+mn-lt"/>
                <a:ea typeface="+mn-ea"/>
                <a:cs typeface="+mn-cs"/>
              </a:rPr>
              <a:t>Investigação real e eficaz da reclamação. </a:t>
            </a:r>
          </a:p>
          <a:p>
            <a:pPr marL="628650" lvl="1" indent="-171450">
              <a:buFont typeface="Arial" panose="020B0604020202020204" pitchFamily="34" charset="0"/>
              <a:buChar char="•"/>
            </a:pPr>
            <a:r>
              <a:rPr lang="pt-BR" sz="1200" kern="1200" dirty="0">
                <a:solidFill>
                  <a:schemeClr val="tx1"/>
                </a:solidFill>
                <a:effectLst/>
                <a:latin typeface="+mn-lt"/>
                <a:ea typeface="+mn-ea"/>
                <a:cs typeface="+mn-cs"/>
              </a:rPr>
              <a:t>Processamento e resposta às reclamações em tempo hábil.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Além disso, a opção de apresentar reclamações diretamente com o serviço também deve estar disponível, uma vez que permite melhorias. </a:t>
            </a:r>
          </a:p>
          <a:p>
            <a:endParaRPr lang="en-CH" dirty="0"/>
          </a:p>
        </p:txBody>
      </p:sp>
    </p:spTree>
    <p:extLst>
      <p:ext uri="{BB962C8B-B14F-4D97-AF65-F5344CB8AC3E}">
        <p14:creationId xmlns:p14="http://schemas.microsoft.com/office/powerpoint/2010/main" val="284898373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22313"/>
            <a:ext cx="5486400" cy="3086100"/>
          </a:xfrm>
        </p:spPr>
      </p:sp>
      <p:sp>
        <p:nvSpPr>
          <p:cNvPr id="3" name="Notes Placeholder 2"/>
          <p:cNvSpPr>
            <a:spLocks noGrp="1"/>
          </p:cNvSpPr>
          <p:nvPr>
            <p:ph type="body" idx="1"/>
          </p:nvPr>
        </p:nvSpPr>
        <p:spPr>
          <a:xfrm>
            <a:off x="685800" y="3808413"/>
            <a:ext cx="5486400" cy="5020794"/>
          </a:xfrm>
        </p:spPr>
        <p:txBody>
          <a:bodyPr/>
          <a:lstStyle/>
          <a:p>
            <a:pPr>
              <a:lnSpc>
                <a:spcPct val="115000"/>
              </a:lnSpc>
              <a:spcAft>
                <a:spcPts val="600"/>
              </a:spcAft>
            </a:pPr>
            <a:r>
              <a:rPr lang="en-GB" b="1" dirty="0">
                <a:latin typeface="Calibri" panose="020F0502020204030204" pitchFamily="34" charset="0"/>
                <a:ea typeface="SimSun" panose="02010600030101010101" pitchFamily="2" charset="-122"/>
                <a:cs typeface="Arial" panose="020B0604020202020204" pitchFamily="34" charset="0"/>
              </a:rPr>
              <a:t>Casos de grave </a:t>
            </a:r>
            <a:r>
              <a:rPr lang="en-GB" b="1" dirty="0" err="1">
                <a:latin typeface="Calibri" panose="020F0502020204030204" pitchFamily="34" charset="0"/>
                <a:ea typeface="SimSun" panose="02010600030101010101" pitchFamily="2" charset="-122"/>
                <a:cs typeface="Arial" panose="020B0604020202020204" pitchFamily="34" charset="0"/>
              </a:rPr>
              <a:t>preocupação</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jurídica</a:t>
            </a:r>
            <a:endParaRPr lang="en-CH">
              <a:latin typeface="Calibri" panose="020F0502020204030204" pitchFamily="34" charset="0"/>
              <a:ea typeface="SimSun" panose="02010600030101010101" pitchFamily="2" charset="-122"/>
              <a:cs typeface="Arial" panose="020B0604020202020204" pitchFamily="34" charset="0"/>
            </a:endParaRPr>
          </a:p>
          <a:p>
            <a:endParaRPr lang="pt-BR" dirty="0"/>
          </a:p>
          <a:p>
            <a:r>
              <a:rPr lang="pt-BR" sz="1200" kern="1200" dirty="0">
                <a:solidFill>
                  <a:schemeClr val="tx1"/>
                </a:solidFill>
                <a:effectLst/>
                <a:latin typeface="+mn-lt"/>
                <a:ea typeface="+mn-ea"/>
                <a:cs typeface="+mn-cs"/>
              </a:rPr>
              <a:t>Estes slides são projetados para lembrar aos participantes que, em casos graves de violência, coerção e abuso, as reclamações devem ser gerenciadas externamente pelo sistema de justiça criminal.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Algumas denúncias de violência, coerção e abuso são criminosas (por exemplo, abuso físico, estupro, tortura e outros maus-tratos) e exigem investigações e procedimentos criminais. Estes devem ser denunciados diretamente à polícia, além de serem denunciados ao órgão independente que lida com violência, coerção e reclamações.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A legislação penal e civil dentro do país também deve ser aplicada a incidentes ocorridos em serviços sociais e de saúde mental, a fim de proteger as pessoas que utilizam os serviços contra a violência e o abuso. A responsabilização é muito importante. Toda pessoa tem o direito de estar livre de violência e abuso, e todos os cidadãos devem ser protegidos igualmente.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A polícia, os tribunais e outros órgãos devem ser treinados para lidar com reclamações de pessoas com deficiências psicossociais, intelectuais ou cognitivas (por exemplo, aumentar a conscientização sobre os direitos desses grupos, sobre as barreiras colocadas por medidas de decisão substitutivas, hospitalização involuntária, contexto social ou outros fatores). </a:t>
            </a:r>
          </a:p>
          <a:p>
            <a:endParaRPr lang="en-CH" dirty="0"/>
          </a:p>
        </p:txBody>
      </p:sp>
    </p:spTree>
    <p:extLst>
      <p:ext uri="{BB962C8B-B14F-4D97-AF65-F5344CB8AC3E}">
        <p14:creationId xmlns:p14="http://schemas.microsoft.com/office/powerpoint/2010/main" val="407722114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Apresentação: Estratégias complementares para lidar com reclamações, coerção, violência e abuso (</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Victorian Government Department of Health, 2009 #147"/>
              </a:rPr>
              <a:t>40</a:t>
            </a:r>
            <a:r>
              <a:rPr lang="en-GB" b="1" i="1" dirty="0">
                <a:latin typeface="Calibri" panose="020F0502020204030204" pitchFamily="34" charset="0"/>
                <a:ea typeface="SimSun" panose="02010600030101010101" pitchFamily="2" charset="-122"/>
                <a:cs typeface="Arial" panose="020B0604020202020204" pitchFamily="34" charset="0"/>
              </a:rPr>
              <a:t>) (5 min.)</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Além de ter um órgão que receba e investigue reclamações e denúncias de violência, coerção e abuso, é útil convidar um órgão ou serviço independente para realizar verificações periódicas, mas regulares, nas quais os membros do órgão investigativo conversem com as pessoas que estão usando o serviço, bem como com as famílias e os membros da equipe.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Os serviços de saúde mental e sociais podem ser criativos na introdução de outros mecanismos que permitam às pessoas apresentar reclamações de uma forma que se sintam seguras, como a colocação de uma “Caixa de sugestões” num local acessível, mas relativamente privado, para que as pessoas possam apresentar reclamações anonimamente.</a:t>
            </a:r>
            <a:endParaRPr lang="en-CH" dirty="0"/>
          </a:p>
        </p:txBody>
      </p:sp>
    </p:spTree>
    <p:extLst>
      <p:ext uri="{BB962C8B-B14F-4D97-AF65-F5344CB8AC3E}">
        <p14:creationId xmlns:p14="http://schemas.microsoft.com/office/powerpoint/2010/main" val="166505019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2540" y="4400550"/>
            <a:ext cx="5819660" cy="4490062"/>
          </a:xfrm>
        </p:spPr>
        <p:txBody>
          <a:bodyPr/>
          <a:lstStyle/>
          <a:p>
            <a:pPr algn="just">
              <a:spcAft>
                <a:spcPts val="600"/>
              </a:spcAft>
            </a:pPr>
            <a:r>
              <a:rPr lang="en-GB" u="sng" dirty="0">
                <a:latin typeface="Calibri" panose="020F0502020204030204" pitchFamily="34" charset="0"/>
                <a:ea typeface="SimSun" panose="02010600030101010101" pitchFamily="2" charset="-122"/>
                <a:cs typeface="Arial" panose="020B0604020202020204" pitchFamily="34" charset="0"/>
              </a:rPr>
              <a:t>Cultura de serviço</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Um mecanismo de denúncia de reclamações, violência, coerção e abuso deve ser apoiado por uma cultura de melhoria nos serviços de saúde mental e sociais.</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Uma cultura de melhoria da qualidade dos serviços significa:</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Garantir que as pessoas estejam cientes de seus direitos e de como e onde podem reclamar. </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Symbol" panose="05050102010706020507" pitchFamily="18" charset="2"/>
              <a:buChar char=""/>
            </a:pPr>
            <a:r>
              <a:rPr lang="en-GB" dirty="0" err="1">
                <a:latin typeface="Calibri" panose="020F0502020204030204" pitchFamily="34" charset="0"/>
                <a:ea typeface="SimSun" panose="02010600030101010101" pitchFamily="2" charset="-122"/>
                <a:cs typeface="Arial" panose="020B0604020202020204" pitchFamily="34" charset="0"/>
              </a:rPr>
              <a:t>Buscar</a:t>
            </a:r>
            <a:r>
              <a:rPr lang="en-GB" dirty="0">
                <a:latin typeface="Calibri" panose="020F0502020204030204" pitchFamily="34" charset="0"/>
                <a:ea typeface="SimSun" panose="02010600030101010101" pitchFamily="2" charset="-122"/>
                <a:cs typeface="Arial" panose="020B0604020202020204" pitchFamily="34" charset="0"/>
              </a:rPr>
              <a:t> e aprender proativamente através do feedback das pessoas. Qualquer processo de revisão deve incluir sempre o feedback da(s) pessoa(s) que sofreu violência, coerção ou abuso.</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Incentivar as pessoas a partilhar o seu feedback e garantir-lhes que as suas opiniões são valorizadas.</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Prestar apoio adicional às pessoas que tenham reclamações ou discordâncias com o serviço que utilizam, se assim o desejarem.</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Estabelecer processos de reclamação justos e transparentes. </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Criar uma cultura de serviço que valorize a segurança e o bem-estar de todas as pessoas no serviço.</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Inculcar atitudes entre os profissionais de saúde mental e outros profissionais que considerem as reclamações como oportunidades de crescimento e melhoria dos serviços.</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Garantir que as pessoas tenham acesso a serviços de defesa independentes.</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Oferecer educação adequada e relevante (por exemplo, educação sobre prevenção da violência, reconhecimento dos sinais de abuso, escuta ativa, etc.).</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862695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Calibri" panose="020F0502020204030204" pitchFamily="34" charset="0"/>
              </a:rPr>
              <a:t>Apresentação: O que </a:t>
            </a:r>
            <a:r>
              <a:rPr lang="en-GB" b="1" i="1" dirty="0" err="1">
                <a:latin typeface="Calibri" panose="020F0502020204030204" pitchFamily="34" charset="0"/>
                <a:ea typeface="SimSun" panose="02010600030101010101" pitchFamily="2" charset="-122"/>
                <a:cs typeface="Calibri" panose="020F0502020204030204" pitchFamily="34" charset="0"/>
              </a:rPr>
              <a:t>é</a:t>
            </a:r>
            <a:r>
              <a:rPr lang="en-GB" b="1" i="1" dirty="0">
                <a:latin typeface="Calibri" panose="020F0502020204030204" pitchFamily="34" charset="0"/>
                <a:ea typeface="SimSun" panose="02010600030101010101" pitchFamily="2" charset="-122"/>
                <a:cs typeface="Calibri" panose="020F0502020204030204" pitchFamily="34" charset="0"/>
              </a:rPr>
              <a:t> violência, coerção e abuso? (15 min.)</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pt-BR" sz="1400" dirty="0">
                <a:latin typeface="Times New Roman" panose="02020603050405020304" pitchFamily="18" charset="0"/>
                <a:ea typeface="SimSun" panose="02010600030101010101" pitchFamily="2" charset="-122"/>
              </a:rPr>
              <a:t>A violência é o uso intencional de força física ou poder – por via de ameaça ou real – que resulta ou tem uma alta probabilidade de resultar em ferimentos, morte, dano psicológico ou privação. </a:t>
            </a:r>
          </a:p>
          <a:p>
            <a:pPr marL="171450" indent="-171450" algn="just">
              <a:lnSpc>
                <a:spcPct val="115000"/>
              </a:lnSpc>
              <a:buFont typeface="Arial" panose="020B0604020202020204" pitchFamily="34" charset="0"/>
              <a:buChar char="•"/>
            </a:pPr>
            <a:r>
              <a:rPr lang="pt-BR" sz="1400" dirty="0">
                <a:latin typeface="Times New Roman" panose="02020603050405020304" pitchFamily="18" charset="0"/>
                <a:ea typeface="SimSun" panose="02010600030101010101" pitchFamily="2" charset="-122"/>
              </a:rPr>
              <a:t>Coerção pode ser compreendida como qualquer ação ou prática realizada que seja inconsistente com o desejo da pessoa em questão (ou seja, realizada sem o consentimento informado da pessoa) para fazer a pessoa se comportar ou parar de se comportar de uma determinada maneira. </a:t>
            </a:r>
          </a:p>
          <a:p>
            <a:pPr marL="628650" lvl="1" indent="-171450" algn="just">
              <a:lnSpc>
                <a:spcPct val="115000"/>
              </a:lnSpc>
              <a:buFont typeface="Arial" panose="020B0604020202020204" pitchFamily="34" charset="0"/>
              <a:buChar char="•"/>
            </a:pPr>
            <a:r>
              <a:rPr lang="pt-BR" sz="1400" dirty="0">
                <a:latin typeface="Times New Roman" panose="02020603050405020304" pitchFamily="18" charset="0"/>
                <a:ea typeface="SimSun" panose="02010600030101010101" pitchFamily="2" charset="-122"/>
              </a:rPr>
              <a:t>Em alguns casos, a coerção pode ser autorizada pelas leis nacionais (por exemplo, uma lei que permite a internação e o tratamento involuntários de pessoas em serviços de saúde mental). </a:t>
            </a:r>
          </a:p>
          <a:p>
            <a:pPr marL="171450" indent="-171450" algn="just">
              <a:lnSpc>
                <a:spcPct val="115000"/>
              </a:lnSpc>
              <a:buFont typeface="Arial" panose="020B0604020202020204" pitchFamily="34" charset="0"/>
              <a:buChar char="•"/>
            </a:pPr>
            <a:r>
              <a:rPr lang="pt-BR" sz="1400" dirty="0">
                <a:latin typeface="Times New Roman" panose="02020603050405020304" pitchFamily="18" charset="0"/>
                <a:ea typeface="SimSun" panose="02010600030101010101" pitchFamily="2" charset="-122"/>
              </a:rPr>
              <a:t>Há uma importante sobreposição entre as noções de violência e coerção. </a:t>
            </a:r>
          </a:p>
          <a:p>
            <a:pPr marL="171450" indent="-171450" algn="just">
              <a:lnSpc>
                <a:spcPct val="115000"/>
              </a:lnSpc>
              <a:buFont typeface="Arial" panose="020B0604020202020204" pitchFamily="34" charset="0"/>
              <a:buChar char="•"/>
            </a:pPr>
            <a:r>
              <a:rPr lang="pt-BR" sz="1400" dirty="0">
                <a:latin typeface="Times New Roman" panose="02020603050405020304" pitchFamily="18" charset="0"/>
                <a:ea typeface="SimSun" panose="02010600030101010101" pitchFamily="2" charset="-122"/>
              </a:rPr>
              <a:t>As ações realizadas coercivamente são frequentemente sentidas como violentas. </a:t>
            </a:r>
          </a:p>
          <a:p>
            <a:pPr marL="171450" indent="-171450" algn="just">
              <a:lnSpc>
                <a:spcPct val="115000"/>
              </a:lnSpc>
              <a:buFont typeface="Arial" panose="020B0604020202020204" pitchFamily="34" charset="0"/>
              <a:buChar char="•"/>
            </a:pPr>
            <a:r>
              <a:rPr lang="pt-BR" sz="1400" dirty="0">
                <a:latin typeface="Times New Roman" panose="02020603050405020304" pitchFamily="18" charset="0"/>
                <a:ea typeface="SimSun" panose="02010600030101010101" pitchFamily="2" charset="-122"/>
              </a:rPr>
              <a:t>Da mesma forma, a imposição de coerção geralmente requer um grau de violência.</a:t>
            </a:r>
          </a:p>
          <a:p>
            <a:pPr marL="171450" indent="-171450" algn="just">
              <a:lnSpc>
                <a:spcPct val="115000"/>
              </a:lnSpc>
              <a:buFont typeface="Arial" panose="020B0604020202020204" pitchFamily="34" charset="0"/>
              <a:buChar char="•"/>
            </a:pPr>
            <a:endParaRPr lang="en-CH" sz="1400" dirty="0">
              <a:latin typeface="Times New Roman" panose="02020603050405020304" pitchFamily="18" charset="0"/>
              <a:ea typeface="SimSun" panose="02010600030101010101" pitchFamily="2" charset="-122"/>
            </a:endParaRPr>
          </a:p>
          <a:p>
            <a:endParaRPr lang="en-CH" dirty="0"/>
          </a:p>
        </p:txBody>
      </p:sp>
    </p:spTree>
    <p:extLst>
      <p:ext uri="{BB962C8B-B14F-4D97-AF65-F5344CB8AC3E}">
        <p14:creationId xmlns:p14="http://schemas.microsoft.com/office/powerpoint/2010/main" val="77953941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Pergunte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participantes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a:lnSpc>
                <a:spcPct val="115000"/>
              </a:lnSpc>
              <a:spcAft>
                <a:spcPts val="60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Como </a:t>
            </a:r>
            <a:r>
              <a:rPr lang="en-GB" b="1" dirty="0" err="1">
                <a:solidFill>
                  <a:srgbClr val="4F81BD"/>
                </a:solidFill>
                <a:latin typeface="Calibri" panose="020F0502020204030204" pitchFamily="34" charset="0"/>
                <a:ea typeface="SimSun" panose="02010600030101010101" pitchFamily="2" charset="-122"/>
                <a:cs typeface="Arial" panose="020B0604020202020204" pitchFamily="34" charset="0"/>
              </a:rPr>
              <a:t>os</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1" dirty="0" err="1">
                <a:solidFill>
                  <a:srgbClr val="4F81BD"/>
                </a:solidFill>
                <a:latin typeface="Calibri" panose="020F0502020204030204" pitchFamily="34" charset="0"/>
                <a:ea typeface="SimSun" panose="02010600030101010101" pitchFamily="2" charset="-122"/>
                <a:cs typeface="Arial" panose="020B0604020202020204" pitchFamily="34" charset="0"/>
              </a:rPr>
              <a:t>serviços</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1" dirty="0" err="1">
                <a:solidFill>
                  <a:srgbClr val="4F81BD"/>
                </a:solidFill>
                <a:latin typeface="Calibri" panose="020F0502020204030204" pitchFamily="34" charset="0"/>
                <a:ea typeface="SimSun" panose="02010600030101010101" pitchFamily="2" charset="-122"/>
                <a:cs typeface="Arial" panose="020B0604020202020204" pitchFamily="34" charset="0"/>
              </a:rPr>
              <a:t>sociais</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e de </a:t>
            </a:r>
            <a:r>
              <a:rPr lang="en-GB" b="1" dirty="0" err="1">
                <a:solidFill>
                  <a:srgbClr val="4F81BD"/>
                </a:solidFill>
                <a:latin typeface="Calibri" panose="020F0502020204030204" pitchFamily="34" charset="0"/>
                <a:ea typeface="SimSun" panose="02010600030101010101" pitchFamily="2" charset="-122"/>
                <a:cs typeface="Arial" panose="020B0604020202020204" pitchFamily="34" charset="0"/>
              </a:rPr>
              <a:t>saúde</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mental </a:t>
            </a:r>
            <a:r>
              <a:rPr lang="en-GB" b="1" dirty="0" err="1">
                <a:solidFill>
                  <a:srgbClr val="4F81BD"/>
                </a:solidFill>
                <a:latin typeface="Calibri" panose="020F0502020204030204" pitchFamily="34" charset="0"/>
                <a:ea typeface="SimSun" panose="02010600030101010101" pitchFamily="2" charset="-122"/>
                <a:cs typeface="Arial" panose="020B0604020202020204" pitchFamily="34" charset="0"/>
              </a:rPr>
              <a:t>podem</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1" dirty="0" err="1">
                <a:solidFill>
                  <a:srgbClr val="4F81BD"/>
                </a:solidFill>
                <a:latin typeface="Calibri" panose="020F0502020204030204" pitchFamily="34" charset="0"/>
                <a:ea typeface="SimSun" panose="02010600030101010101" pitchFamily="2" charset="-122"/>
                <a:cs typeface="Arial" panose="020B0604020202020204" pitchFamily="34" charset="0"/>
              </a:rPr>
              <a:t>facilitar</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o </a:t>
            </a:r>
            <a:r>
              <a:rPr lang="en-GB" b="1" dirty="0" err="1">
                <a:solidFill>
                  <a:srgbClr val="4F81BD"/>
                </a:solidFill>
                <a:latin typeface="Calibri" panose="020F0502020204030204" pitchFamily="34" charset="0"/>
                <a:ea typeface="SimSun" panose="02010600030101010101" pitchFamily="2" charset="-122"/>
                <a:cs typeface="Arial" panose="020B0604020202020204" pitchFamily="34" charset="0"/>
              </a:rPr>
              <a:t>acesso</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a </a:t>
            </a:r>
            <a:r>
              <a:rPr lang="en-GB" b="1" dirty="0" err="1">
                <a:solidFill>
                  <a:srgbClr val="4F81BD"/>
                </a:solidFill>
                <a:latin typeface="Calibri" panose="020F0502020204030204" pitchFamily="34" charset="0"/>
                <a:ea typeface="SimSun" panose="02010600030101010101" pitchFamily="2" charset="-122"/>
                <a:cs typeface="Arial" panose="020B0604020202020204" pitchFamily="34" charset="0"/>
              </a:rPr>
              <a:t>mecanismos</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1" dirty="0" err="1">
                <a:solidFill>
                  <a:srgbClr val="4F81BD"/>
                </a:solidFill>
                <a:latin typeface="Calibri" panose="020F0502020204030204" pitchFamily="34" charset="0"/>
                <a:ea typeface="SimSun" panose="02010600030101010101" pitchFamily="2" charset="-122"/>
                <a:cs typeface="Arial" panose="020B0604020202020204" pitchFamily="34" charset="0"/>
              </a:rPr>
              <a:t>externos</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GB" b="1" dirty="0" err="1">
                <a:solidFill>
                  <a:srgbClr val="4F81BD"/>
                </a:solidFill>
                <a:latin typeface="Calibri" panose="020F0502020204030204" pitchFamily="34" charset="0"/>
                <a:ea typeface="SimSun" panose="02010600030101010101" pitchFamily="2" charset="-122"/>
                <a:cs typeface="Arial" panose="020B0604020202020204" pitchFamily="34" charset="0"/>
              </a:rPr>
              <a:t>reclamação</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a:lnSpc>
                <a:spcPct val="115000"/>
              </a:lnSpc>
              <a:spcAft>
                <a:spcPts val="600"/>
              </a:spcAft>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Algumas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respostas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podem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incluir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171450" indent="-171450">
              <a:lnSpc>
                <a:spcPct val="115000"/>
              </a:lnSpc>
              <a:spcAft>
                <a:spcPts val="600"/>
              </a:spcAft>
              <a:buFont typeface="Arial" panose="020B0604020202020204" pitchFamily="34" charset="0"/>
              <a:buChar char="•"/>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Colocar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números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telefone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endereços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contato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 sites de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agências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públicas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ou</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ONGs que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lidam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com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violência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coerção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abuso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lado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de um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telefone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ou</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computador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que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sejam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acessíveis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às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pessoas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171450" indent="-171450">
              <a:lnSpc>
                <a:spcPct val="115000"/>
              </a:lnSpc>
              <a:spcAft>
                <a:spcPts val="600"/>
              </a:spcAft>
              <a:buFont typeface="Arial" panose="020B0604020202020204" pitchFamily="34" charset="0"/>
              <a:buChar char="•"/>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Incluir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números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telefone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sites 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endereços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contato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relevantes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um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folheto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fornecido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todas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as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pessoas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no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serviço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 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seus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apoiadores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171450" indent="-171450">
              <a:lnSpc>
                <a:spcPct val="115000"/>
              </a:lnSpc>
              <a:spcAft>
                <a:spcPts val="600"/>
              </a:spcAft>
              <a:buFont typeface="Arial" panose="020B0604020202020204" pitchFamily="34" charset="0"/>
              <a:buChar char="•"/>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Certificar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-se de que as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pessoas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tenham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acesso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telefones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que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sejam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razoavelmente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privados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por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exemplo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não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lado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enfermaria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ou</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no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meio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de um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corredor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171450" indent="-171450">
              <a:lnSpc>
                <a:spcPct val="115000"/>
              </a:lnSpc>
              <a:spcAft>
                <a:spcPts val="600"/>
              </a:spcAft>
              <a:buFont typeface="Arial" panose="020B0604020202020204" pitchFamily="34" charset="0"/>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Fazer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parcerias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com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agências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locais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ou</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ONGs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especializadas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lidar com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violência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coerção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abuso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para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realizar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visitas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regulares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no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serviço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durante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as quais as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pessoas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possam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se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encontrar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com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membros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de ONGs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ou</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agências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anonimamente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a:r>
          </a:p>
          <a:p>
            <a:endParaRPr lang="en-CH" dirty="0"/>
          </a:p>
        </p:txBody>
      </p:sp>
    </p:spTree>
    <p:extLst>
      <p:ext uri="{BB962C8B-B14F-4D97-AF65-F5344CB8AC3E}">
        <p14:creationId xmlns:p14="http://schemas.microsoft.com/office/powerpoint/2010/main" val="322982720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Tempo para </a:t>
            </a:r>
            <a:r>
              <a:rPr lang="en-US" b="1"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este</a:t>
            </a: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r>
              <a:rPr lang="en-US" b="1"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tema</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Aproximadamente 25 minutos.</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O objetivo desta seção é que os participantes apliquem os conceitos e estratégias discutidos neste módulo de treinamento para prevenir a violência, a coerção e o abuso em seus próprios serviços.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49886307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Apresentação: É possível acabar com as práticas abusivas nos serviços! Exemplo (40 min.)</a:t>
            </a:r>
            <a:endParaRPr lang="en-CH" dirty="0">
              <a:latin typeface="Calibri" panose="020F0502020204030204" pitchFamily="34" charset="0"/>
              <a:ea typeface="SimSun" panose="02010600030101010101" pitchFamily="2" charset="-122"/>
              <a:cs typeface="Arial" panose="020B0604020202020204" pitchFamily="34" charset="0"/>
            </a:endParaRPr>
          </a:p>
          <a:p>
            <a:pPr marR="0" lvl="0">
              <a:lnSpc>
                <a:spcPct val="115000"/>
              </a:lnSpc>
              <a:spcBef>
                <a:spcPts val="0"/>
              </a:spcBef>
              <a:spcAft>
                <a:spcPts val="600"/>
              </a:spcAft>
            </a:pPr>
            <a:r>
              <a:rPr lang="en-GB" b="1" dirty="0">
                <a:latin typeface="Calibri" panose="020F0502020204030204" pitchFamily="34" charset="0"/>
                <a:ea typeface="MS Mincho" panose="02020609040205080304" pitchFamily="49" charset="-128"/>
                <a:cs typeface="Arial" panose="020B0604020202020204" pitchFamily="34" charset="0"/>
              </a:rPr>
              <a:t>O exemplo da Pensilvânia </a:t>
            </a:r>
            <a:r>
              <a:rPr lang="en-GB" b="1" i="1" dirty="0">
                <a:latin typeface="Calibri" panose="020F0502020204030204" pitchFamily="34" charset="0"/>
                <a:ea typeface="MS Mincho" panose="02020609040205080304" pitchFamily="49" charset="-128"/>
                <a:cs typeface="Arial" panose="020B0604020202020204" pitchFamily="34" charset="0"/>
              </a:rPr>
              <a:t>(</a:t>
            </a:r>
            <a:r>
              <a:rPr lang="en-GB" b="1" i="1" dirty="0">
                <a:latin typeface="Calibri" panose="020F0502020204030204" pitchFamily="34" charset="0"/>
                <a:ea typeface="MS Mincho" panose="02020609040205080304" pitchFamily="49" charset="-128"/>
                <a:cs typeface="Arial" panose="020B0604020202020204" pitchFamily="34" charset="0"/>
                <a:hlinkClick r:id="rId3" action="ppaction://hlinkfile" tooltip="Pennsylvania Department of Human Services, 2017 #146"/>
              </a:rPr>
              <a:t>38</a:t>
            </a:r>
            <a:r>
              <a:rPr lang="en-GB" b="1" dirty="0">
                <a:latin typeface="Calibri" panose="020F0502020204030204" pitchFamily="34" charset="0"/>
                <a:ea typeface="MS Mincho" panose="02020609040205080304" pitchFamily="49" charset="-128"/>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pt-BR" sz="1200" kern="1200" dirty="0">
                <a:solidFill>
                  <a:schemeClr val="tx1"/>
                </a:solidFill>
                <a:effectLst/>
                <a:latin typeface="+mn-lt"/>
                <a:ea typeface="+mn-ea"/>
                <a:cs typeface="+mn-cs"/>
              </a:rPr>
              <a:t>Nos anos 90, o Departamento de Bem-Estar Público da Pensilvânia, nos EUA, instituiu um programa ativo para reduzir, e finalmente eliminar, o isolamento e as contenções na saúde mental e nos hospitais forenses.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Todos os hospitais estão livres de isolamento há vários anos e estão se aproximando do uso zero de contenções.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O programa foi realizado através de uma combinação de treinamento, monitoramento, revisões de políticas, mudança cultural, transparência de dados, uso de equipes de resposta e adoção de uma abordagem de recuperação. </a:t>
            </a:r>
          </a:p>
          <a:p>
            <a:endParaRPr lang="en-CH" dirty="0"/>
          </a:p>
        </p:txBody>
      </p:sp>
    </p:spTree>
    <p:extLst>
      <p:ext uri="{BB962C8B-B14F-4D97-AF65-F5344CB8AC3E}">
        <p14:creationId xmlns:p14="http://schemas.microsoft.com/office/powerpoint/2010/main" val="103932719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Uma </a:t>
            </a:r>
            <a:r>
              <a:rPr lang="en-GB" dirty="0" err="1">
                <a:latin typeface="Calibri" panose="020F0502020204030204" pitchFamily="34" charset="0"/>
                <a:ea typeface="MS Mincho" panose="02020609040205080304" pitchFamily="49" charset="-128"/>
                <a:cs typeface="Arial" panose="020B0604020202020204" pitchFamily="34" charset="0"/>
              </a:rPr>
              <a:t>pesquisa</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avaliando</a:t>
            </a:r>
            <a:r>
              <a:rPr lang="en-GB" dirty="0">
                <a:latin typeface="Calibri" panose="020F0502020204030204" pitchFamily="34" charset="0"/>
                <a:ea typeface="MS Mincho" panose="02020609040205080304" pitchFamily="49" charset="-128"/>
                <a:cs typeface="Arial" panose="020B0604020202020204" pitchFamily="34" charset="0"/>
              </a:rPr>
              <a:t> o </a:t>
            </a:r>
            <a:r>
              <a:rPr lang="en-GB" dirty="0" err="1">
                <a:latin typeface="Calibri" panose="020F0502020204030204" pitchFamily="34" charset="0"/>
                <a:ea typeface="MS Mincho" panose="02020609040205080304" pitchFamily="49" charset="-128"/>
                <a:cs typeface="Arial" panose="020B0604020202020204" pitchFamily="34" charset="0"/>
              </a:rPr>
              <a:t>impacto</a:t>
            </a:r>
            <a:r>
              <a:rPr lang="en-GB" dirty="0">
                <a:latin typeface="Calibri" panose="020F0502020204030204" pitchFamily="34" charset="0"/>
                <a:ea typeface="MS Mincho" panose="02020609040205080304" pitchFamily="49" charset="-128"/>
                <a:cs typeface="Arial" panose="020B0604020202020204" pitchFamily="34" charset="0"/>
              </a:rPr>
              <a:t> do </a:t>
            </a:r>
            <a:r>
              <a:rPr lang="en-GB" dirty="0" err="1">
                <a:latin typeface="Calibri" panose="020F0502020204030204" pitchFamily="34" charset="0"/>
                <a:ea typeface="MS Mincho" panose="02020609040205080304" pitchFamily="49" charset="-128"/>
                <a:cs typeface="Arial" panose="020B0604020202020204" pitchFamily="34" charset="0"/>
              </a:rPr>
              <a:t>programa</a:t>
            </a:r>
            <a:r>
              <a:rPr lang="en-GB" dirty="0">
                <a:latin typeface="Calibri" panose="020F0502020204030204" pitchFamily="34" charset="0"/>
                <a:ea typeface="MS Mincho" panose="02020609040205080304" pitchFamily="49" charset="-128"/>
                <a:cs typeface="Arial" panose="020B0604020202020204" pitchFamily="34" charset="0"/>
              </a:rPr>
              <a:t> de 2001 a 2010 </a:t>
            </a:r>
            <a:r>
              <a:rPr lang="en-GB" i="1" dirty="0">
                <a:latin typeface="Calibri" panose="020F0502020204030204" pitchFamily="34" charset="0"/>
                <a:ea typeface="MS Mincho" panose="02020609040205080304" pitchFamily="49" charset="-128"/>
                <a:cs typeface="Arial" panose="020B0604020202020204" pitchFamily="34" charset="0"/>
              </a:rPr>
              <a:t>(</a:t>
            </a:r>
            <a:r>
              <a:rPr lang="en-GB" i="1" dirty="0">
                <a:latin typeface="Calibri" panose="020F0502020204030204" pitchFamily="34" charset="0"/>
                <a:ea typeface="MS Mincho" panose="02020609040205080304" pitchFamily="49" charset="-128"/>
                <a:cs typeface="Arial" panose="020B0604020202020204" pitchFamily="34" charset="0"/>
                <a:hlinkClick r:id="rId3" action="ppaction://hlinkfile" tooltip="Smith, 2015 #123"/>
              </a:rPr>
              <a:t>41</a:t>
            </a:r>
            <a:r>
              <a:rPr lang="en-GB" i="1" dirty="0">
                <a:latin typeface="Calibri" panose="020F0502020204030204" pitchFamily="34" charset="0"/>
                <a:ea typeface="MS Mincho" panose="02020609040205080304" pitchFamily="49" charset="-128"/>
                <a:cs typeface="Arial" panose="020B0604020202020204" pitchFamily="34" charset="0"/>
              </a:rPr>
              <a:t>,</a:t>
            </a:r>
            <a:r>
              <a:rPr lang="en-GB" i="1" dirty="0">
                <a:latin typeface="Calibri" panose="020F0502020204030204" pitchFamily="34" charset="0"/>
                <a:ea typeface="MS Mincho" panose="02020609040205080304" pitchFamily="49" charset="-128"/>
                <a:cs typeface="Arial" panose="020B0604020202020204" pitchFamily="34" charset="0"/>
                <a:hlinkClick r:id="rId4" action="ppaction://hlinkfile" tooltip="Smith, 2015 #124"/>
              </a:rPr>
              <a:t> 42</a:t>
            </a:r>
            <a:r>
              <a:rPr lang="en-GB" i="1"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mostrou</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reduções</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significativas</a:t>
            </a:r>
            <a:r>
              <a:rPr lang="en-GB" dirty="0">
                <a:latin typeface="Calibri" panose="020F0502020204030204" pitchFamily="34" charset="0"/>
                <a:ea typeface="MS Mincho" panose="02020609040205080304" pitchFamily="49" charset="-128"/>
                <a:cs typeface="Arial" panose="020B0604020202020204" pitchFamily="34" charset="0"/>
              </a:rPr>
              <a:t> no </a:t>
            </a:r>
            <a:r>
              <a:rPr lang="en-GB" dirty="0" err="1">
                <a:latin typeface="Calibri" panose="020F0502020204030204" pitchFamily="34" charset="0"/>
                <a:ea typeface="MS Mincho" panose="02020609040205080304" pitchFamily="49" charset="-128"/>
                <a:cs typeface="Arial" panose="020B0604020202020204" pitchFamily="34" charset="0"/>
              </a:rPr>
              <a:t>uso</a:t>
            </a:r>
            <a:r>
              <a:rPr lang="en-GB" dirty="0">
                <a:latin typeface="Calibri" panose="020F0502020204030204" pitchFamily="34" charset="0"/>
                <a:ea typeface="MS Mincho" panose="02020609040205080304" pitchFamily="49" charset="-128"/>
                <a:cs typeface="Arial" panose="020B0604020202020204" pitchFamily="34" charset="0"/>
              </a:rPr>
              <a:t> de </a:t>
            </a:r>
            <a:r>
              <a:rPr lang="en-GB" dirty="0" err="1">
                <a:latin typeface="Calibri" panose="020F0502020204030204" pitchFamily="34" charset="0"/>
                <a:ea typeface="MS Mincho" panose="02020609040205080304" pitchFamily="49" charset="-128"/>
                <a:cs typeface="Arial" panose="020B0604020202020204" pitchFamily="34" charset="0"/>
              </a:rPr>
              <a:t>isolamento</a:t>
            </a:r>
            <a:r>
              <a:rPr lang="en-GB" dirty="0">
                <a:latin typeface="Calibri" panose="020F0502020204030204" pitchFamily="34" charset="0"/>
                <a:ea typeface="MS Mincho" panose="02020609040205080304" pitchFamily="49" charset="-128"/>
                <a:cs typeface="Arial" panose="020B0604020202020204" pitchFamily="34" charset="0"/>
              </a:rPr>
              <a:t> e </a:t>
            </a:r>
            <a:r>
              <a:rPr lang="en-GB" dirty="0" err="1">
                <a:latin typeface="Calibri" panose="020F0502020204030204" pitchFamily="34" charset="0"/>
                <a:ea typeface="MS Mincho" panose="02020609040205080304" pitchFamily="49" charset="-128"/>
                <a:cs typeface="Arial" panose="020B0604020202020204" pitchFamily="34" charset="0"/>
              </a:rPr>
              <a:t>contenção</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durante</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este</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período</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em</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todo</a:t>
            </a:r>
            <a:r>
              <a:rPr lang="en-GB" dirty="0">
                <a:latin typeface="Calibri" panose="020F0502020204030204" pitchFamily="34" charset="0"/>
                <a:ea typeface="MS Mincho" panose="02020609040205080304" pitchFamily="49" charset="-128"/>
                <a:cs typeface="Arial" panose="020B0604020202020204" pitchFamily="34" charset="0"/>
              </a:rPr>
              <a:t> o </a:t>
            </a:r>
            <a:r>
              <a:rPr lang="en-GB" dirty="0" err="1">
                <a:latin typeface="Calibri" panose="020F0502020204030204" pitchFamily="34" charset="0"/>
                <a:ea typeface="MS Mincho" panose="02020609040205080304" pitchFamily="49" charset="-128"/>
                <a:cs typeface="Arial" panose="020B0604020202020204" pitchFamily="34" charset="0"/>
              </a:rPr>
              <a:t>estado</a:t>
            </a:r>
            <a:r>
              <a:rPr lang="en-GB" dirty="0">
                <a:latin typeface="Calibri" panose="020F0502020204030204" pitchFamily="34" charset="0"/>
                <a:ea typeface="MS Mincho" panose="02020609040205080304" pitchFamily="49" charset="-128"/>
                <a:cs typeface="Arial" panose="020B0604020202020204" pitchFamily="34" charset="0"/>
              </a:rPr>
              <a:t>. </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Durante o </a:t>
            </a:r>
            <a:r>
              <a:rPr lang="en-GB" dirty="0" err="1">
                <a:latin typeface="Calibri" panose="020F0502020204030204" pitchFamily="34" charset="0"/>
                <a:ea typeface="MS Mincho" panose="02020609040205080304" pitchFamily="49" charset="-128"/>
                <a:cs typeface="Arial" panose="020B0604020202020204" pitchFamily="34" charset="0"/>
              </a:rPr>
              <a:t>período</a:t>
            </a:r>
            <a:r>
              <a:rPr lang="en-GB" dirty="0">
                <a:latin typeface="Calibri" panose="020F0502020204030204" pitchFamily="34" charset="0"/>
                <a:ea typeface="MS Mincho" panose="02020609040205080304" pitchFamily="49" charset="-128"/>
                <a:cs typeface="Arial" panose="020B0604020202020204" pitchFamily="34" charset="0"/>
              </a:rPr>
              <a:t> do </a:t>
            </a:r>
            <a:r>
              <a:rPr lang="en-GB" dirty="0" err="1">
                <a:latin typeface="Calibri" panose="020F0502020204030204" pitchFamily="34" charset="0"/>
                <a:ea typeface="MS Mincho" panose="02020609040205080304" pitchFamily="49" charset="-128"/>
                <a:cs typeface="Arial" panose="020B0604020202020204" pitchFamily="34" charset="0"/>
              </a:rPr>
              <a:t>estudo</a:t>
            </a:r>
            <a:r>
              <a:rPr lang="en-GB" dirty="0">
                <a:latin typeface="Calibri" panose="020F0502020204030204" pitchFamily="34" charset="0"/>
                <a:ea typeface="MS Mincho" panose="02020609040205080304" pitchFamily="49" charset="-128"/>
                <a:cs typeface="Arial" panose="020B0604020202020204" pitchFamily="34" charset="0"/>
              </a:rPr>
              <a:t>, o </a:t>
            </a:r>
            <a:r>
              <a:rPr lang="en-GB" dirty="0" err="1">
                <a:latin typeface="Calibri" panose="020F0502020204030204" pitchFamily="34" charset="0"/>
                <a:ea typeface="MS Mincho" panose="02020609040205080304" pitchFamily="49" charset="-128"/>
                <a:cs typeface="Arial" panose="020B0604020202020204" pitchFamily="34" charset="0"/>
              </a:rPr>
              <a:t>uso</a:t>
            </a:r>
            <a:r>
              <a:rPr lang="en-GB" dirty="0">
                <a:latin typeface="Calibri" panose="020F0502020204030204" pitchFamily="34" charset="0"/>
                <a:ea typeface="MS Mincho" panose="02020609040205080304" pitchFamily="49" charset="-128"/>
                <a:cs typeface="Arial" panose="020B0604020202020204" pitchFamily="34" charset="0"/>
              </a:rPr>
              <a:t> de </a:t>
            </a:r>
            <a:r>
              <a:rPr lang="en-GB" dirty="0" err="1">
                <a:latin typeface="Calibri" panose="020F0502020204030204" pitchFamily="34" charset="0"/>
                <a:ea typeface="MS Mincho" panose="02020609040205080304" pitchFamily="49" charset="-128"/>
                <a:cs typeface="Arial" panose="020B0604020202020204" pitchFamily="34" charset="0"/>
              </a:rPr>
              <a:t>medicamentos</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não</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programados</a:t>
            </a:r>
            <a:r>
              <a:rPr lang="en-GB" dirty="0">
                <a:latin typeface="Calibri" panose="020F0502020204030204" pitchFamily="34" charset="0"/>
                <a:ea typeface="MS Mincho" panose="02020609040205080304" pitchFamily="49" charset="-128"/>
                <a:cs typeface="Arial" panose="020B0604020202020204" pitchFamily="34" charset="0"/>
              </a:rPr>
              <a:t>, um </a:t>
            </a:r>
            <a:r>
              <a:rPr lang="en-GB" dirty="0" err="1">
                <a:latin typeface="Calibri" panose="020F0502020204030204" pitchFamily="34" charset="0"/>
                <a:ea typeface="MS Mincho" panose="02020609040205080304" pitchFamily="49" charset="-128"/>
                <a:cs typeface="Arial" panose="020B0604020202020204" pitchFamily="34" charset="0"/>
              </a:rPr>
              <a:t>indicador</a:t>
            </a:r>
            <a:r>
              <a:rPr lang="en-GB" dirty="0">
                <a:latin typeface="Calibri" panose="020F0502020204030204" pitchFamily="34" charset="0"/>
                <a:ea typeface="MS Mincho" panose="02020609040205080304" pitchFamily="49" charset="-128"/>
                <a:cs typeface="Arial" panose="020B0604020202020204" pitchFamily="34" charset="0"/>
              </a:rPr>
              <a:t> da </a:t>
            </a:r>
            <a:r>
              <a:rPr lang="en-GB" dirty="0" err="1">
                <a:latin typeface="Calibri" panose="020F0502020204030204" pitchFamily="34" charset="0"/>
                <a:ea typeface="MS Mincho" panose="02020609040205080304" pitchFamily="49" charset="-128"/>
                <a:cs typeface="Arial" panose="020B0604020202020204" pitchFamily="34" charset="0"/>
              </a:rPr>
              <a:t>utilização</a:t>
            </a:r>
            <a:r>
              <a:rPr lang="en-GB" dirty="0">
                <a:latin typeface="Calibri" panose="020F0502020204030204" pitchFamily="34" charset="0"/>
                <a:ea typeface="MS Mincho" panose="02020609040205080304" pitchFamily="49" charset="-128"/>
                <a:cs typeface="Arial" panose="020B0604020202020204" pitchFamily="34" charset="0"/>
              </a:rPr>
              <a:t> de </a:t>
            </a:r>
            <a:r>
              <a:rPr lang="en-GB" dirty="0" err="1">
                <a:latin typeface="Calibri" panose="020F0502020204030204" pitchFamily="34" charset="0"/>
                <a:ea typeface="MS Mincho" panose="02020609040205080304" pitchFamily="49" charset="-128"/>
                <a:cs typeface="Arial" panose="020B0604020202020204" pitchFamily="34" charset="0"/>
              </a:rPr>
              <a:t>contenção</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química</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também</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diminuiu</a:t>
            </a:r>
            <a:r>
              <a:rPr lang="en-GB" dirty="0">
                <a:latin typeface="Calibri" panose="020F0502020204030204" pitchFamily="34" charset="0"/>
                <a:ea typeface="MS Mincho" panose="02020609040205080304" pitchFamily="49" charset="-128"/>
                <a:cs typeface="Arial" panose="020B0604020202020204" pitchFamily="34" charset="0"/>
              </a:rPr>
              <a:t>.</a:t>
            </a:r>
          </a:p>
          <a:p>
            <a:pPr marL="171450" indent="-171450" algn="just">
              <a:lnSpc>
                <a:spcPct val="115000"/>
              </a:lnSpc>
              <a:spcAft>
                <a:spcPts val="1000"/>
              </a:spcAft>
              <a:buFont typeface="Arial" panose="020B0604020202020204" pitchFamily="34" charset="0"/>
              <a:buChar char="•"/>
            </a:pPr>
            <a:r>
              <a:rPr lang="en-GB" dirty="0" err="1">
                <a:latin typeface="Calibri" panose="020F0502020204030204" pitchFamily="34" charset="0"/>
                <a:ea typeface="MS Mincho" panose="02020609040205080304" pitchFamily="49" charset="-128"/>
                <a:cs typeface="Arial" panose="020B0604020202020204" pitchFamily="34" charset="0"/>
              </a:rPr>
              <a:t>Além</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disso</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ao</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contrário</a:t>
            </a:r>
            <a:r>
              <a:rPr lang="en-GB" dirty="0">
                <a:latin typeface="Calibri" panose="020F0502020204030204" pitchFamily="34" charset="0"/>
                <a:ea typeface="MS Mincho" panose="02020609040205080304" pitchFamily="49" charset="-128"/>
                <a:cs typeface="Arial" panose="020B0604020202020204" pitchFamily="34" charset="0"/>
              </a:rPr>
              <a:t> dos </a:t>
            </a:r>
            <a:r>
              <a:rPr lang="en-GB" dirty="0" err="1">
                <a:latin typeface="Calibri" panose="020F0502020204030204" pitchFamily="34" charset="0"/>
                <a:ea typeface="MS Mincho" panose="02020609040205080304" pitchFamily="49" charset="-128"/>
                <a:cs typeface="Arial" panose="020B0604020202020204" pitchFamily="34" charset="0"/>
              </a:rPr>
              <a:t>temores</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não</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houve</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aumento</a:t>
            </a:r>
            <a:r>
              <a:rPr lang="en-GB" dirty="0">
                <a:latin typeface="Calibri" panose="020F0502020204030204" pitchFamily="34" charset="0"/>
                <a:ea typeface="MS Mincho" panose="02020609040205080304" pitchFamily="49" charset="-128"/>
                <a:cs typeface="Arial" panose="020B0604020202020204" pitchFamily="34" charset="0"/>
              </a:rPr>
              <a:t> das </a:t>
            </a:r>
            <a:r>
              <a:rPr lang="en-GB" dirty="0" err="1">
                <a:latin typeface="Calibri" panose="020F0502020204030204" pitchFamily="34" charset="0"/>
                <a:ea typeface="MS Mincho" panose="02020609040205080304" pitchFamily="49" charset="-128"/>
                <a:cs typeface="Arial" panose="020B0604020202020204" pitchFamily="34" charset="0"/>
              </a:rPr>
              <a:t>agressões</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aos</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funcionários</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em</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alguns</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casos</a:t>
            </a:r>
            <a:r>
              <a:rPr lang="en-GB" dirty="0">
                <a:latin typeface="Calibri" panose="020F0502020204030204" pitchFamily="34" charset="0"/>
                <a:ea typeface="MS Mincho" panose="02020609040205080304" pitchFamily="49" charset="-128"/>
                <a:cs typeface="Arial" panose="020B0604020202020204" pitchFamily="34" charset="0"/>
              </a:rPr>
              <a:t>, o </a:t>
            </a:r>
            <a:r>
              <a:rPr lang="en-GB" dirty="0" err="1">
                <a:latin typeface="Calibri" panose="020F0502020204030204" pitchFamily="34" charset="0"/>
                <a:ea typeface="MS Mincho" panose="02020609040205080304" pitchFamily="49" charset="-128"/>
                <a:cs typeface="Arial" panose="020B0604020202020204" pitchFamily="34" charset="0"/>
              </a:rPr>
              <a:t>número</a:t>
            </a:r>
            <a:r>
              <a:rPr lang="en-GB" dirty="0">
                <a:latin typeface="Calibri" panose="020F0502020204030204" pitchFamily="34" charset="0"/>
                <a:ea typeface="MS Mincho" panose="02020609040205080304" pitchFamily="49" charset="-128"/>
                <a:cs typeface="Arial" panose="020B0604020202020204" pitchFamily="34" charset="0"/>
              </a:rPr>
              <a:t> de </a:t>
            </a:r>
            <a:r>
              <a:rPr lang="en-GB" dirty="0" err="1">
                <a:latin typeface="Calibri" panose="020F0502020204030204" pitchFamily="34" charset="0"/>
                <a:ea typeface="MS Mincho" panose="02020609040205080304" pitchFamily="49" charset="-128"/>
                <a:cs typeface="Arial" panose="020B0604020202020204" pitchFamily="34" charset="0"/>
              </a:rPr>
              <a:t>agressões</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aos</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funcionários</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até</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diminuiu</a:t>
            </a:r>
            <a:r>
              <a:rPr lang="en-GB" dirty="0">
                <a:latin typeface="Calibri" panose="020F0502020204030204" pitchFamily="34" charset="0"/>
                <a:ea typeface="MS Mincho" panose="02020609040205080304" pitchFamily="49" charset="-128"/>
                <a:cs typeface="Arial" panose="020B0604020202020204" pitchFamily="34" charset="0"/>
              </a:rPr>
              <a:t>. </a:t>
            </a:r>
          </a:p>
          <a:p>
            <a:pPr marL="0" indent="0" algn="just">
              <a:lnSpc>
                <a:spcPct val="115000"/>
              </a:lnSpc>
              <a:spcAft>
                <a:spcPts val="1000"/>
              </a:spcAft>
              <a:buFont typeface="Arial" panose="020B0604020202020204" pitchFamily="34" charset="0"/>
              <a:buNone/>
            </a:pPr>
            <a:r>
              <a:rPr lang="en-GB" dirty="0" err="1">
                <a:latin typeface="Calibri" panose="020F0502020204030204" pitchFamily="34" charset="0"/>
                <a:ea typeface="MS Mincho" panose="02020609040205080304" pitchFamily="49" charset="-128"/>
                <a:cs typeface="Arial" panose="020B0604020202020204" pitchFamily="34" charset="0"/>
              </a:rPr>
              <a:t>Após</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esta</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apresentação</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inicial</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mostre</a:t>
            </a:r>
            <a:r>
              <a:rPr lang="en-GB" dirty="0">
                <a:latin typeface="Calibri" panose="020F0502020204030204" pitchFamily="34" charset="0"/>
                <a:ea typeface="MS Mincho" panose="02020609040205080304" pitchFamily="49" charset="-128"/>
                <a:cs typeface="Arial" panose="020B0604020202020204" pitchFamily="34" charset="0"/>
              </a:rPr>
              <a:t> o slide que resume </a:t>
            </a:r>
            <a:r>
              <a:rPr lang="en-GB" dirty="0" err="1">
                <a:latin typeface="Calibri" panose="020F0502020204030204" pitchFamily="34" charset="0"/>
                <a:ea typeface="MS Mincho" panose="02020609040205080304" pitchFamily="49" charset="-128"/>
                <a:cs typeface="Arial" panose="020B0604020202020204" pitchFamily="34" charset="0"/>
              </a:rPr>
              <a:t>os</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temas</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abordados</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até</a:t>
            </a:r>
            <a:r>
              <a:rPr lang="en-GB" dirty="0">
                <a:latin typeface="Calibri" panose="020F0502020204030204" pitchFamily="34" charset="0"/>
                <a:ea typeface="MS Mincho" panose="02020609040205080304" pitchFamily="49" charset="-128"/>
                <a:cs typeface="Arial" panose="020B0604020202020204" pitchFamily="34" charset="0"/>
              </a:rPr>
              <a:t> agora, a </a:t>
            </a:r>
            <a:r>
              <a:rPr lang="en-GB" dirty="0" err="1">
                <a:latin typeface="Calibri" panose="020F0502020204030204" pitchFamily="34" charset="0"/>
                <a:ea typeface="MS Mincho" panose="02020609040205080304" pitchFamily="49" charset="-128"/>
                <a:cs typeface="Arial" panose="020B0604020202020204" pitchFamily="34" charset="0"/>
              </a:rPr>
              <a:t>fim</a:t>
            </a:r>
            <a:r>
              <a:rPr lang="en-GB" dirty="0">
                <a:latin typeface="Calibri" panose="020F0502020204030204" pitchFamily="34" charset="0"/>
                <a:ea typeface="MS Mincho" panose="02020609040205080304" pitchFamily="49" charset="-128"/>
                <a:cs typeface="Arial" panose="020B0604020202020204" pitchFamily="34" charset="0"/>
              </a:rPr>
              <a:t> de </a:t>
            </a:r>
            <a:r>
              <a:rPr lang="en-GB" dirty="0" err="1">
                <a:latin typeface="Calibri" panose="020F0502020204030204" pitchFamily="34" charset="0"/>
                <a:ea typeface="MS Mincho" panose="02020609040205080304" pitchFamily="49" charset="-128"/>
                <a:cs typeface="Arial" panose="020B0604020202020204" pitchFamily="34" charset="0"/>
              </a:rPr>
              <a:t>fornecer</a:t>
            </a:r>
            <a:r>
              <a:rPr lang="en-GB" dirty="0">
                <a:latin typeface="Calibri" panose="020F0502020204030204" pitchFamily="34" charset="0"/>
                <a:ea typeface="MS Mincho" panose="02020609040205080304" pitchFamily="49" charset="-128"/>
                <a:cs typeface="Arial" panose="020B0604020202020204" pitchFamily="34" charset="0"/>
              </a:rPr>
              <a:t> um </a:t>
            </a:r>
            <a:r>
              <a:rPr lang="en-GB" dirty="0" err="1">
                <a:latin typeface="Calibri" panose="020F0502020204030204" pitchFamily="34" charset="0"/>
                <a:ea typeface="MS Mincho" panose="02020609040205080304" pitchFamily="49" charset="-128"/>
                <a:cs typeface="Arial" panose="020B0604020202020204" pitchFamily="34" charset="0"/>
              </a:rPr>
              <a:t>ponto</a:t>
            </a:r>
            <a:r>
              <a:rPr lang="en-GB" dirty="0">
                <a:latin typeface="Calibri" panose="020F0502020204030204" pitchFamily="34" charset="0"/>
                <a:ea typeface="MS Mincho" panose="02020609040205080304" pitchFamily="49" charset="-128"/>
                <a:cs typeface="Arial" panose="020B0604020202020204" pitchFamily="34" charset="0"/>
              </a:rPr>
              <a:t> de </a:t>
            </a:r>
            <a:r>
              <a:rPr lang="en-GB" dirty="0" err="1">
                <a:latin typeface="Calibri" panose="020F0502020204030204" pitchFamily="34" charset="0"/>
                <a:ea typeface="MS Mincho" panose="02020609040205080304" pitchFamily="49" charset="-128"/>
                <a:cs typeface="Arial" panose="020B0604020202020204" pitchFamily="34" charset="0"/>
              </a:rPr>
              <a:t>referência</a:t>
            </a:r>
            <a:r>
              <a:rPr lang="en-GB" dirty="0">
                <a:latin typeface="Calibri" panose="020F0502020204030204" pitchFamily="34" charset="0"/>
                <a:ea typeface="MS Mincho" panose="02020609040205080304" pitchFamily="49" charset="-128"/>
                <a:cs typeface="Arial" panose="020B0604020202020204" pitchFamily="34" charset="0"/>
              </a:rPr>
              <a:t> para a </a:t>
            </a:r>
            <a:r>
              <a:rPr lang="en-GB" dirty="0" err="1">
                <a:latin typeface="Calibri" panose="020F0502020204030204" pitchFamily="34" charset="0"/>
                <a:ea typeface="MS Mincho" panose="02020609040205080304" pitchFamily="49" charset="-128"/>
                <a:cs typeface="Arial" panose="020B0604020202020204" pitchFamily="34" charset="0"/>
              </a:rPr>
              <a:t>sessão</a:t>
            </a:r>
            <a:r>
              <a:rPr lang="en-GB" dirty="0">
                <a:latin typeface="Calibri" panose="020F0502020204030204" pitchFamily="34" charset="0"/>
                <a:ea typeface="MS Mincho" panose="02020609040205080304" pitchFamily="49" charset="-128"/>
                <a:cs typeface="Arial" panose="020B0604020202020204" pitchFamily="34" charset="0"/>
              </a:rPr>
              <a:t> de </a:t>
            </a:r>
            <a:r>
              <a:rPr lang="en-GB" dirty="0" err="1">
                <a:latin typeface="Calibri" panose="020F0502020204030204" pitchFamily="34" charset="0"/>
                <a:ea typeface="MS Mincho" panose="02020609040205080304" pitchFamily="49" charset="-128"/>
                <a:cs typeface="Arial" panose="020B0604020202020204" pitchFamily="34" charset="0"/>
              </a:rPr>
              <a:t>chuva</a:t>
            </a:r>
            <a:r>
              <a:rPr lang="en-GB" dirty="0">
                <a:latin typeface="Calibri" panose="020F0502020204030204" pitchFamily="34" charset="0"/>
                <a:ea typeface="MS Mincho" panose="02020609040205080304" pitchFamily="49" charset="-128"/>
                <a:cs typeface="Arial" panose="020B0604020202020204" pitchFamily="34" charset="0"/>
              </a:rPr>
              <a:t> de </a:t>
            </a:r>
            <a:r>
              <a:rPr lang="en-GB" dirty="0" err="1">
                <a:latin typeface="Calibri" panose="020F0502020204030204" pitchFamily="34" charset="0"/>
                <a:ea typeface="MS Mincho" panose="02020609040205080304" pitchFamily="49" charset="-128"/>
                <a:cs typeface="Arial" panose="020B0604020202020204" pitchFamily="34" charset="0"/>
              </a:rPr>
              <a:t>ideias</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Incentivar</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os</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participantes</a:t>
            </a:r>
            <a:r>
              <a:rPr lang="en-GB" dirty="0">
                <a:latin typeface="Calibri" panose="020F0502020204030204" pitchFamily="34" charset="0"/>
                <a:ea typeface="MS Mincho" panose="02020609040205080304" pitchFamily="49" charset="-128"/>
                <a:cs typeface="Arial" panose="020B0604020202020204" pitchFamily="34" charset="0"/>
              </a:rPr>
              <a:t> a </a:t>
            </a:r>
            <a:r>
              <a:rPr lang="en-GB" dirty="0" err="1">
                <a:latin typeface="Calibri" panose="020F0502020204030204" pitchFamily="34" charset="0"/>
                <a:ea typeface="MS Mincho" panose="02020609040205080304" pitchFamily="49" charset="-128"/>
                <a:cs typeface="Arial" panose="020B0604020202020204" pitchFamily="34" charset="0"/>
              </a:rPr>
              <a:t>pensar</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em</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estratégias</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políticas</a:t>
            </a:r>
            <a:r>
              <a:rPr lang="en-GB" dirty="0">
                <a:latin typeface="Calibri" panose="020F0502020204030204" pitchFamily="34" charset="0"/>
                <a:ea typeface="MS Mincho" panose="02020609040205080304" pitchFamily="49" charset="-128"/>
                <a:cs typeface="Arial" panose="020B0604020202020204" pitchFamily="34" charset="0"/>
              </a:rPr>
              <a:t> e </a:t>
            </a:r>
            <a:r>
              <a:rPr lang="en-GB" dirty="0" err="1">
                <a:latin typeface="Calibri" panose="020F0502020204030204" pitchFamily="34" charset="0"/>
                <a:ea typeface="MS Mincho" panose="02020609040205080304" pitchFamily="49" charset="-128"/>
                <a:cs typeface="Arial" panose="020B0604020202020204" pitchFamily="34" charset="0"/>
              </a:rPr>
              <a:t>procedimentos</a:t>
            </a:r>
            <a:r>
              <a:rPr lang="en-GB" dirty="0">
                <a:latin typeface="Calibri" panose="020F0502020204030204" pitchFamily="34" charset="0"/>
                <a:ea typeface="MS Mincho" panose="02020609040205080304" pitchFamily="49" charset="-128"/>
                <a:cs typeface="Arial" panose="020B0604020202020204" pitchFamily="34" charset="0"/>
              </a:rPr>
              <a:t> que </a:t>
            </a:r>
            <a:r>
              <a:rPr lang="en-GB" dirty="0" err="1">
                <a:latin typeface="Calibri" panose="020F0502020204030204" pitchFamily="34" charset="0"/>
                <a:ea typeface="MS Mincho" panose="02020609040205080304" pitchFamily="49" charset="-128"/>
                <a:cs typeface="Arial" panose="020B0604020202020204" pitchFamily="34" charset="0"/>
              </a:rPr>
              <a:t>possam</a:t>
            </a:r>
            <a:r>
              <a:rPr lang="en-GB" dirty="0">
                <a:latin typeface="Calibri" panose="020F0502020204030204" pitchFamily="34" charset="0"/>
                <a:ea typeface="MS Mincho" panose="02020609040205080304" pitchFamily="49" charset="-128"/>
                <a:cs typeface="Arial" panose="020B0604020202020204" pitchFamily="34" charset="0"/>
              </a:rPr>
              <a:t> ser </a:t>
            </a:r>
            <a:r>
              <a:rPr lang="en-GB" dirty="0" err="1">
                <a:latin typeface="Calibri" panose="020F0502020204030204" pitchFamily="34" charset="0"/>
                <a:ea typeface="MS Mincho" panose="02020609040205080304" pitchFamily="49" charset="-128"/>
                <a:cs typeface="Arial" panose="020B0604020202020204" pitchFamily="34" charset="0"/>
              </a:rPr>
              <a:t>usados</a:t>
            </a:r>
            <a:r>
              <a:rPr lang="en-GB" dirty="0">
                <a:latin typeface="Calibri" panose="020F0502020204030204" pitchFamily="34" charset="0"/>
                <a:ea typeface="MS Mincho" panose="02020609040205080304" pitchFamily="49" charset="-128"/>
                <a:cs typeface="Arial" panose="020B0604020202020204" pitchFamily="34" charset="0"/>
              </a:rPr>
              <a:t> para deter a </a:t>
            </a:r>
            <a:r>
              <a:rPr lang="en-GB" dirty="0" err="1">
                <a:latin typeface="Calibri" panose="020F0502020204030204" pitchFamily="34" charset="0"/>
                <a:ea typeface="MS Mincho" panose="02020609040205080304" pitchFamily="49" charset="-128"/>
                <a:cs typeface="Arial" panose="020B0604020202020204" pitchFamily="34" charset="0"/>
              </a:rPr>
              <a:t>violência</a:t>
            </a:r>
            <a:r>
              <a:rPr lang="en-GB" dirty="0">
                <a:latin typeface="Calibri" panose="020F0502020204030204" pitchFamily="34" charset="0"/>
                <a:ea typeface="MS Mincho" panose="02020609040205080304" pitchFamily="49" charset="-128"/>
                <a:cs typeface="Arial" panose="020B0604020202020204" pitchFamily="34" charset="0"/>
              </a:rPr>
              <a:t>, a </a:t>
            </a:r>
            <a:r>
              <a:rPr lang="en-GB" dirty="0" err="1">
                <a:latin typeface="Calibri" panose="020F0502020204030204" pitchFamily="34" charset="0"/>
                <a:ea typeface="MS Mincho" panose="02020609040205080304" pitchFamily="49" charset="-128"/>
                <a:cs typeface="Arial" panose="020B0604020202020204" pitchFamily="34" charset="0"/>
              </a:rPr>
              <a:t>coerção</a:t>
            </a:r>
            <a:r>
              <a:rPr lang="en-GB" dirty="0">
                <a:latin typeface="Calibri" panose="020F0502020204030204" pitchFamily="34" charset="0"/>
                <a:ea typeface="MS Mincho" panose="02020609040205080304" pitchFamily="49" charset="-128"/>
                <a:cs typeface="Arial" panose="020B0604020202020204" pitchFamily="34" charset="0"/>
              </a:rPr>
              <a:t> e o </a:t>
            </a:r>
            <a:r>
              <a:rPr lang="en-GB" dirty="0" err="1">
                <a:latin typeface="Calibri" panose="020F0502020204030204" pitchFamily="34" charset="0"/>
                <a:ea typeface="MS Mincho" panose="02020609040205080304" pitchFamily="49" charset="-128"/>
                <a:cs typeface="Arial" panose="020B0604020202020204" pitchFamily="34" charset="0"/>
              </a:rPr>
              <a:t>abuso</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em</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seu</a:t>
            </a:r>
            <a:r>
              <a:rPr lang="en-GB" dirty="0">
                <a:latin typeface="Calibri" panose="020F0502020204030204" pitchFamily="34" charset="0"/>
                <a:ea typeface="MS Mincho" panose="02020609040205080304" pitchFamily="49" charset="-128"/>
                <a:cs typeface="Arial" panose="020B0604020202020204" pitchFamily="34" charset="0"/>
              </a:rPr>
              <a:t> </a:t>
            </a:r>
            <a:r>
              <a:rPr lang="en-GB" dirty="0" err="1">
                <a:latin typeface="Calibri" panose="020F0502020204030204" pitchFamily="34" charset="0"/>
                <a:ea typeface="MS Mincho" panose="02020609040205080304" pitchFamily="49" charset="-128"/>
                <a:cs typeface="Arial" panose="020B0604020202020204" pitchFamily="34" charset="0"/>
              </a:rPr>
              <a:t>serviço</a:t>
            </a:r>
            <a:r>
              <a:rPr lang="en-GB" dirty="0">
                <a:latin typeface="Calibri" panose="020F0502020204030204" pitchFamily="34" charset="0"/>
                <a:ea typeface="MS Mincho" panose="02020609040205080304" pitchFamily="49" charset="-128"/>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425757644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Apresentação: </a:t>
            </a:r>
            <a:r>
              <a:rPr lang="en-GB" b="1" i="1" dirty="0" err="1">
                <a:latin typeface="Calibri" panose="020F0502020204030204" pitchFamily="34" charset="0"/>
                <a:ea typeface="SimSun" panose="02010600030101010101" pitchFamily="2" charset="-122"/>
                <a:cs typeface="Arial" panose="020B0604020202020204" pitchFamily="34" charset="0"/>
              </a:rPr>
              <a:t>Recapitulação</a:t>
            </a:r>
            <a:r>
              <a:rPr lang="en-GB" b="1" i="1" dirty="0">
                <a:latin typeface="Calibri" panose="020F0502020204030204" pitchFamily="34" charset="0"/>
                <a:ea typeface="SimSun" panose="02010600030101010101" pitchFamily="2" charset="-122"/>
                <a:cs typeface="Arial" panose="020B0604020202020204" pitchFamily="34" charset="0"/>
              </a:rPr>
              <a:t> de </a:t>
            </a:r>
            <a:r>
              <a:rPr lang="en-GB" b="1" i="1" dirty="0" err="1">
                <a:latin typeface="Calibri" panose="020F0502020204030204" pitchFamily="34" charset="0"/>
                <a:ea typeface="SimSun" panose="02010600030101010101" pitchFamily="2" charset="-122"/>
                <a:cs typeface="Arial" panose="020B0604020202020204" pitchFamily="34" charset="0"/>
              </a:rPr>
              <a:t>estratégias</a:t>
            </a:r>
            <a:r>
              <a:rPr lang="en-GB" b="1" i="1" dirty="0">
                <a:latin typeface="Calibri" panose="020F0502020204030204" pitchFamily="34" charset="0"/>
                <a:ea typeface="SimSun" panose="02010600030101010101" pitchFamily="2" charset="-122"/>
                <a:cs typeface="Arial" panose="020B0604020202020204" pitchFamily="34" charset="0"/>
              </a:rPr>
              <a:t> para </a:t>
            </a:r>
            <a:r>
              <a:rPr lang="en-GB" b="1" i="1" dirty="0" err="1">
                <a:latin typeface="Calibri" panose="020F0502020204030204" pitchFamily="34" charset="0"/>
                <a:ea typeface="SimSun" panose="02010600030101010101" pitchFamily="2" charset="-122"/>
                <a:cs typeface="Arial" panose="020B0604020202020204" pitchFamily="34" charset="0"/>
              </a:rPr>
              <a:t>entender</a:t>
            </a:r>
            <a:r>
              <a:rPr lang="en-GB" b="1" i="1" dirty="0">
                <a:latin typeface="Calibri" panose="020F0502020204030204" pitchFamily="34" charset="0"/>
                <a:ea typeface="SimSun" panose="02010600030101010101" pitchFamily="2" charset="-122"/>
                <a:cs typeface="Arial" panose="020B0604020202020204" pitchFamily="34" charset="0"/>
              </a:rPr>
              <a:t> e </a:t>
            </a:r>
            <a:r>
              <a:rPr lang="en-GB" b="1" i="1" dirty="0" err="1">
                <a:latin typeface="Calibri" panose="020F0502020204030204" pitchFamily="34" charset="0"/>
                <a:ea typeface="SimSun" panose="02010600030101010101" pitchFamily="2" charset="-122"/>
                <a:cs typeface="Arial" panose="020B0604020202020204" pitchFamily="34" charset="0"/>
              </a:rPr>
              <a:t>acabar</a:t>
            </a:r>
            <a:r>
              <a:rPr lang="en-GB" b="1" i="1" dirty="0">
                <a:latin typeface="Calibri" panose="020F0502020204030204" pitchFamily="34" charset="0"/>
                <a:ea typeface="SimSun" panose="02010600030101010101" pitchFamily="2" charset="-122"/>
                <a:cs typeface="Arial" panose="020B0604020202020204" pitchFamily="34" charset="0"/>
              </a:rPr>
              <a:t> com a </a:t>
            </a:r>
            <a:r>
              <a:rPr lang="en-GB" b="1" i="1" dirty="0" err="1">
                <a:latin typeface="Calibri" panose="020F0502020204030204" pitchFamily="34" charset="0"/>
                <a:ea typeface="SimSun" panose="02010600030101010101" pitchFamily="2" charset="-122"/>
                <a:cs typeface="Arial" panose="020B0604020202020204" pitchFamily="34" charset="0"/>
              </a:rPr>
              <a:t>violência</a:t>
            </a:r>
            <a:r>
              <a:rPr lang="en-GB" b="1" i="1" dirty="0">
                <a:latin typeface="Calibri" panose="020F0502020204030204" pitchFamily="34" charset="0"/>
                <a:ea typeface="SimSun" panose="02010600030101010101" pitchFamily="2" charset="-122"/>
                <a:cs typeface="Arial" panose="020B0604020202020204" pitchFamily="34" charset="0"/>
              </a:rPr>
              <a:t>, a </a:t>
            </a:r>
            <a:r>
              <a:rPr lang="en-GB" b="1" i="1" dirty="0" err="1">
                <a:latin typeface="Calibri" panose="020F0502020204030204" pitchFamily="34" charset="0"/>
                <a:ea typeface="SimSun" panose="02010600030101010101" pitchFamily="2" charset="-122"/>
                <a:cs typeface="Arial" panose="020B0604020202020204" pitchFamily="34" charset="0"/>
              </a:rPr>
              <a:t>coerção</a:t>
            </a:r>
            <a:endParaRPr lang="en-GB" b="1" i="1"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e o </a:t>
            </a:r>
            <a:r>
              <a:rPr lang="en-GB" b="1" i="1" dirty="0" err="1">
                <a:latin typeface="Calibri" panose="020F0502020204030204" pitchFamily="34" charset="0"/>
                <a:ea typeface="SimSun" panose="02010600030101010101" pitchFamily="2" charset="-122"/>
                <a:cs typeface="Arial" panose="020B0604020202020204" pitchFamily="34" charset="0"/>
              </a:rPr>
              <a:t>abuso</a:t>
            </a:r>
            <a:r>
              <a:rPr lang="en-GB" b="1" i="1" dirty="0">
                <a:latin typeface="Calibri" panose="020F0502020204030204" pitchFamily="34" charset="0"/>
                <a:ea typeface="SimSun" panose="02010600030101010101" pitchFamily="2" charset="-122"/>
                <a:cs typeface="Arial" panose="020B0604020202020204" pitchFamily="34" charset="0"/>
              </a:rPr>
              <a:t> (5 </a:t>
            </a:r>
            <a:r>
              <a:rPr lang="en-GB" b="1" i="1" dirty="0" err="1">
                <a:latin typeface="Calibri" panose="020F0502020204030204" pitchFamily="34" charset="0"/>
                <a:ea typeface="SimSun" panose="02010600030101010101" pitchFamily="2" charset="-122"/>
                <a:cs typeface="Arial" panose="020B0604020202020204" pitchFamily="34" charset="0"/>
              </a:rPr>
              <a:t>minutos</a:t>
            </a:r>
            <a:r>
              <a:rPr lang="en-GB" b="1" i="1" dirty="0">
                <a:latin typeface="Calibri" panose="020F0502020204030204" pitchFamily="34" charset="0"/>
                <a:ea typeface="SimSun" panose="02010600030101010101" pitchFamily="2" charset="-122"/>
                <a:cs typeface="Arial" panose="020B0604020202020204" pitchFamily="34" charset="0"/>
              </a:rPr>
              <a:t>)</a:t>
            </a:r>
            <a:endParaRPr lang="en-CH" dirty="0">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mn-lt"/>
                <a:ea typeface="+mn-ea"/>
                <a:cs typeface="+mn-cs"/>
              </a:rPr>
              <a:t>Abordagem da dinâmica de poder </a:t>
            </a:r>
          </a:p>
          <a:p>
            <a:r>
              <a:rPr lang="pt-BR" sz="1200" kern="1200" dirty="0">
                <a:solidFill>
                  <a:schemeClr val="tx1"/>
                </a:solidFill>
                <a:effectLst/>
                <a:latin typeface="+mn-lt"/>
                <a:ea typeface="+mn-ea"/>
                <a:cs typeface="+mn-cs"/>
              </a:rPr>
              <a:t>Estratégias para evitar a coerção, a violência e o abuso: </a:t>
            </a:r>
          </a:p>
          <a:p>
            <a:r>
              <a:rPr lang="pt-BR" sz="1200" kern="1200" dirty="0">
                <a:solidFill>
                  <a:schemeClr val="tx1"/>
                </a:solidFill>
                <a:effectLst/>
                <a:latin typeface="+mn-lt"/>
                <a:ea typeface="+mn-ea"/>
                <a:cs typeface="+mn-cs"/>
              </a:rPr>
              <a:t>1. Técnicas de comunicação; </a:t>
            </a:r>
          </a:p>
          <a:p>
            <a:r>
              <a:rPr lang="pt-BR" sz="1200" kern="1200" dirty="0">
                <a:solidFill>
                  <a:schemeClr val="tx1"/>
                </a:solidFill>
                <a:effectLst/>
                <a:latin typeface="+mn-lt"/>
                <a:ea typeface="+mn-ea"/>
                <a:cs typeface="+mn-cs"/>
              </a:rPr>
              <a:t>2. Ambiente de apoio, incluindo salas de acolhimento; </a:t>
            </a:r>
          </a:p>
          <a:p>
            <a:r>
              <a:rPr lang="pt-BR" sz="1200" kern="1200" dirty="0">
                <a:solidFill>
                  <a:schemeClr val="tx1"/>
                </a:solidFill>
                <a:effectLst/>
                <a:latin typeface="+mn-lt"/>
                <a:ea typeface="+mn-ea"/>
                <a:cs typeface="+mn-cs"/>
              </a:rPr>
              <a:t>3. Criar uma cultura de dizer sim” e “posso fazer”; </a:t>
            </a:r>
          </a:p>
          <a:p>
            <a:r>
              <a:rPr lang="pt-BR" sz="1200" kern="1200" dirty="0">
                <a:solidFill>
                  <a:schemeClr val="tx1"/>
                </a:solidFill>
                <a:effectLst/>
                <a:latin typeface="+mn-lt"/>
                <a:ea typeface="+mn-ea"/>
                <a:cs typeface="+mn-cs"/>
              </a:rPr>
              <a:t>4. Planos individualizados para explorar sensibilidades e sinais de angústia; </a:t>
            </a:r>
          </a:p>
          <a:p>
            <a:r>
              <a:rPr lang="pt-BR" sz="1200" kern="1200" dirty="0">
                <a:solidFill>
                  <a:schemeClr val="tx1"/>
                </a:solidFill>
                <a:effectLst/>
                <a:latin typeface="+mn-lt"/>
                <a:ea typeface="+mn-ea"/>
                <a:cs typeface="+mn-cs"/>
              </a:rPr>
              <a:t>5. Equipes de resposta. </a:t>
            </a:r>
          </a:p>
          <a:p>
            <a:endParaRPr lang="en-CH" dirty="0"/>
          </a:p>
        </p:txBody>
      </p:sp>
    </p:spTree>
    <p:extLst>
      <p:ext uri="{BB962C8B-B14F-4D97-AF65-F5344CB8AC3E}">
        <p14:creationId xmlns:p14="http://schemas.microsoft.com/office/powerpoint/2010/main" val="301616478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9438" y="319088"/>
            <a:ext cx="3187700" cy="1793875"/>
          </a:xfrm>
        </p:spPr>
      </p:sp>
      <p:sp>
        <p:nvSpPr>
          <p:cNvPr id="3" name="Notes Placeholder 2"/>
          <p:cNvSpPr>
            <a:spLocks noGrp="1"/>
          </p:cNvSpPr>
          <p:nvPr>
            <p:ph type="body" idx="1"/>
          </p:nvPr>
        </p:nvSpPr>
        <p:spPr>
          <a:xfrm>
            <a:off x="440657" y="2215144"/>
            <a:ext cx="5976685" cy="6609768"/>
          </a:xfrm>
        </p:spPr>
        <p:txBody>
          <a:bodyPr/>
          <a:lstStyle/>
          <a:p>
            <a:pPr>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Exercício 13.1: O que você pode fazer para prevenir a violência, a coerção e o abuso? (10 min.)</a:t>
            </a:r>
            <a:endParaRPr lang="en-CH"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Peça ao grupo para pensar sobre o serviço que utilizam ou no qual trabalham, ou sobre um serviço que conhecem:</a:t>
            </a:r>
            <a:endParaRPr lang="en-CH"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b="1" dirty="0">
                <a:latin typeface="Calibri" panose="020F0502020204030204" pitchFamily="34" charset="0"/>
                <a:ea typeface="SimSun" panose="02010600030101010101" pitchFamily="2" charset="-122"/>
                <a:cs typeface="Arial" panose="020B0604020202020204" pitchFamily="34" charset="0"/>
              </a:rPr>
              <a:t>O que você pode fazer para prevenir o abuso no seu serviço?</a:t>
            </a:r>
            <a:endParaRPr lang="en-CH" b="1" dirty="0">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mn-lt"/>
                <a:ea typeface="+mn-ea"/>
                <a:cs typeface="+mn-cs"/>
              </a:rPr>
              <a:t>Debater com os participantes uma lista de formas pelas quais a violência, a coerção e o abuso podem ser evitados dentro de seus serviços de saúde mental ou afins. </a:t>
            </a:r>
          </a:p>
          <a:p>
            <a:r>
              <a:rPr lang="pt-BR" sz="1200" kern="1200" dirty="0">
                <a:solidFill>
                  <a:schemeClr val="tx1"/>
                </a:solidFill>
                <a:effectLst/>
                <a:latin typeface="+mn-lt"/>
                <a:ea typeface="+mn-ea"/>
                <a:cs typeface="+mn-cs"/>
              </a:rPr>
              <a:t>As possíveis respostas dos participantes podem incluir, mas não estão limitadas a: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Podemos adotar uma política clara de não coerção, violência e abuso e de melhoria sistemática do serviço.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Podemos denunciar incidentes de violência, coerção ou abuso dos quais somos testemunhas.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Podemos nos tornar mais conscientes de como podemos criar, contribuir ou exacerbar situações de violência, coerção ou abuso e podemos incentivar outros a fazer o mesmo.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Podemos deixar as pessoas decidirem tentar opções de tratamento que funcionem para elas e não devemos tentar impor aqueles que elas não querem.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Podemos estabelecer uma equipe de resposta.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Podemos criar/fortalecer mecanismos pelos quais as pessoas possam denunciar práticas prejudiciais.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Podemos dar aos funcionários a oportunidade de ter mais treinamento, incluindo treinamento em boas técnicas de comunicação e compreensão das interseções entre violência e saúde mental para diversas pessoas que utilizam serviços.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Podemos começar a implementar planos individualizados para funcionários e pessoas que utilizam o serviço para prevenir e responder a situações tensas.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Podemos ter discussões abertas com todas as pessoas preocupadas com o que constitui coerção, abuso e violência e como podem ser melhor abordados.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Podemos fazer pressão política para revogar leis que permitem a coerção, a violência e o abuso nos serviços sociais e de saúde mental.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Podemos ajudar a construir uma cultura de confiança entre todos os interessados.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Podemos organizar reuniões regulares para discutir as diferentes estratégias e garantir que elas sejam implementadas. </a:t>
            </a:r>
          </a:p>
        </p:txBody>
      </p:sp>
    </p:spTree>
    <p:extLst>
      <p:ext uri="{BB962C8B-B14F-4D97-AF65-F5344CB8AC3E}">
        <p14:creationId xmlns:p14="http://schemas.microsoft.com/office/powerpoint/2010/main" val="265232074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b="1" i="1" dirty="0">
                <a:latin typeface="Calibri" panose="020F0502020204030204" pitchFamily="34" charset="0"/>
                <a:ea typeface="SimSun" panose="02010600030101010101" pitchFamily="2" charset="-122"/>
                <a:cs typeface="Arial" panose="020B0604020202020204" pitchFamily="34" charset="0"/>
              </a:rPr>
              <a:t>Apresentação: </a:t>
            </a:r>
            <a:r>
              <a:rPr lang="en-GB" b="1" i="1" dirty="0" err="1">
                <a:latin typeface="Calibri" panose="020F0502020204030204" pitchFamily="34" charset="0"/>
                <a:ea typeface="SimSun" panose="02010600030101010101" pitchFamily="2" charset="-122"/>
                <a:cs typeface="Arial" panose="020B0604020202020204" pitchFamily="34" charset="0"/>
              </a:rPr>
              <a:t>Concluindo</a:t>
            </a:r>
            <a:r>
              <a:rPr lang="en-GB" b="1" i="1" dirty="0">
                <a:latin typeface="Calibri" panose="020F0502020204030204" pitchFamily="34" charset="0"/>
                <a:ea typeface="SimSun" panose="02010600030101010101" pitchFamily="2" charset="-122"/>
                <a:cs typeface="Arial" panose="020B0604020202020204" pitchFamily="34" charset="0"/>
              </a:rPr>
              <a:t> a </a:t>
            </a:r>
            <a:r>
              <a:rPr lang="en-GB" b="1" i="1" dirty="0" err="1">
                <a:latin typeface="Calibri" panose="020F0502020204030204" pitchFamily="34" charset="0"/>
                <a:ea typeface="SimSun" panose="02010600030101010101" pitchFamily="2" charset="-122"/>
                <a:cs typeface="Arial" panose="020B0604020202020204" pitchFamily="34" charset="0"/>
              </a:rPr>
              <a:t>sessão</a:t>
            </a:r>
            <a:r>
              <a:rPr lang="en-GB" b="1" i="1" dirty="0">
                <a:latin typeface="Calibri" panose="020F0502020204030204" pitchFamily="34" charset="0"/>
                <a:ea typeface="SimSun" panose="02010600030101010101" pitchFamily="2" charset="-122"/>
                <a:cs typeface="Arial" panose="020B0604020202020204" pitchFamily="34" charset="0"/>
              </a:rPr>
              <a:t> (5 min.)</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2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Pergunte aos participantes:</a:t>
            </a:r>
            <a:endParaRPr lang="en-CH" dirty="0">
              <a:latin typeface="Calibri" panose="020F0502020204030204" pitchFamily="34" charset="0"/>
              <a:ea typeface="SimSun" panose="02010600030101010101" pitchFamily="2" charset="-122"/>
              <a:cs typeface="Arial" panose="020B0604020202020204" pitchFamily="34" charset="0"/>
            </a:endParaRPr>
          </a:p>
          <a:p>
            <a:pPr marL="171450" marR="0" lvl="0" indent="-171450" algn="l" defTabSz="914400" rtl="0" eaLnBrk="1" fontAlgn="auto" latinLnBrk="0" hangingPunct="1">
              <a:lnSpc>
                <a:spcPct val="115000"/>
              </a:lnSpc>
              <a:spcBef>
                <a:spcPts val="0"/>
              </a:spcBef>
              <a:spcAft>
                <a:spcPts val="1200"/>
              </a:spcAft>
              <a:buClrTx/>
              <a:buSzTx/>
              <a:buFont typeface="Arial" panose="020B0604020202020204" pitchFamily="34" charset="0"/>
              <a:buChar char="•"/>
              <a:tabLst/>
              <a:defRPr/>
            </a:pPr>
            <a:r>
              <a:rPr lang="en-GB" b="1" dirty="0">
                <a:latin typeface="Calibri" panose="020F0502020204030204" pitchFamily="34" charset="0"/>
                <a:ea typeface="SimSun" panose="02010600030101010101" pitchFamily="2" charset="-122"/>
                <a:cs typeface="Arial" panose="020B0604020202020204" pitchFamily="34" charset="0"/>
              </a:rPr>
              <a:t>Quais </a:t>
            </a:r>
            <a:r>
              <a:rPr lang="en-GB" b="1" dirty="0" err="1">
                <a:latin typeface="Calibri" panose="020F0502020204030204" pitchFamily="34" charset="0"/>
                <a:ea typeface="SimSun" panose="02010600030101010101" pitchFamily="2" charset="-122"/>
                <a:cs typeface="Arial" panose="020B0604020202020204" pitchFamily="34" charset="0"/>
              </a:rPr>
              <a:t>são</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os</a:t>
            </a:r>
            <a:r>
              <a:rPr lang="en-GB" b="1" dirty="0">
                <a:latin typeface="Calibri" panose="020F0502020204030204" pitchFamily="34" charset="0"/>
                <a:ea typeface="SimSun" panose="02010600030101010101" pitchFamily="2" charset="-122"/>
                <a:cs typeface="Arial" panose="020B0604020202020204" pitchFamily="34" charset="0"/>
              </a:rPr>
              <a:t> 3 </a:t>
            </a:r>
            <a:r>
              <a:rPr lang="en-GB" b="1" dirty="0" err="1">
                <a:latin typeface="Calibri" panose="020F0502020204030204" pitchFamily="34" charset="0"/>
                <a:ea typeface="SimSun" panose="02010600030101010101" pitchFamily="2" charset="-122"/>
                <a:cs typeface="Arial" panose="020B0604020202020204" pitchFamily="34" charset="0"/>
              </a:rPr>
              <a:t>pontos</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fundamentais</a:t>
            </a:r>
            <a:r>
              <a:rPr lang="en-GB" b="1" dirty="0">
                <a:latin typeface="Calibri" panose="020F0502020204030204" pitchFamily="34" charset="0"/>
                <a:ea typeface="SimSun" panose="02010600030101010101" pitchFamily="2" charset="-122"/>
                <a:cs typeface="Arial" panose="020B0604020202020204" pitchFamily="34" charset="0"/>
              </a:rPr>
              <a:t> que </a:t>
            </a:r>
            <a:r>
              <a:rPr lang="en-GB" b="1" dirty="0" err="1">
                <a:latin typeface="Calibri" panose="020F0502020204030204" pitchFamily="34" charset="0"/>
                <a:ea typeface="SimSun" panose="02010600030101010101" pitchFamily="2" charset="-122"/>
                <a:cs typeface="Arial" panose="020B0604020202020204" pitchFamily="34" charset="0"/>
              </a:rPr>
              <a:t>você</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aprendeu</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nesta</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sessão</a:t>
            </a:r>
            <a:r>
              <a:rPr lang="en-GB" b="1" dirty="0">
                <a:latin typeface="Calibri" panose="020F0502020204030204" pitchFamily="34" charset="0"/>
                <a:ea typeface="SimSun" panose="02010600030101010101" pitchFamily="2" charset="-122"/>
                <a:cs typeface="Arial" panose="020B0604020202020204" pitchFamily="34" charset="0"/>
              </a:rPr>
              <a:t>? </a:t>
            </a:r>
            <a:endParaRPr lang="en-CH" b="1"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2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Após a discussão, mostre o slide com as mensagens para levar para casa.</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103326819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80460"/>
          </a:xfrm>
        </p:spPr>
        <p:txBody>
          <a:bodyPr/>
          <a:lstStyle/>
          <a:p>
            <a:r>
              <a:rPr lang="pt-BR" sz="1200" kern="1200" dirty="0">
                <a:solidFill>
                  <a:schemeClr val="tx1"/>
                </a:solidFill>
                <a:effectLst/>
                <a:latin typeface="+mn-lt"/>
                <a:ea typeface="+mn-ea"/>
                <a:cs typeface="+mn-cs"/>
              </a:rPr>
              <a:t>Toda pessoa merece ser tratada com respeito e dignidade em todos os momentos.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Coerção, violência e abuso são uma violação da CDPD e nunca devem ocorrer em serviços sociais e de saúde mental. Todos devem trabalhar de forma criativa para acabar com estas práticas.</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Existe uma dinâmica de poder desigual em todos os serviços sociais e de saúde mental. Os profissionais de saúde mental e outros profissionais precisam estar atentos a isso e devem tentar combater este desequilíbrio quando interagem com as pessoas que utilizam os serviços.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Muitas coisas podem ser feitas para prevenir violência, coerção e abuso nos serviços sociais ou de saúde mental, tais como dar às pessoas uma forma segura de denunciar essas práticas abusivas e garantir que suas reclamações sejam gerenciadas e abordadas de forma eficaz e apropriada.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Todos nós podemos desempenhar um papel na prevenção da violência, coerção e abuso nos serviços sociais e de saúde mental. Fazer isso ajudará a criar um ambiente no qual os direitos, bem-estar e recuperação das pessoas sejam promovidos, assim como um ambiente de trabalho mais seguro e melhor para os funcionários do serviço. Todos no serviço serão beneficiados!</a:t>
            </a:r>
          </a:p>
        </p:txBody>
      </p:sp>
    </p:spTree>
    <p:extLst>
      <p:ext uri="{BB962C8B-B14F-4D97-AF65-F5344CB8AC3E}">
        <p14:creationId xmlns:p14="http://schemas.microsoft.com/office/powerpoint/2010/main" val="413032758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otes Placeholder 2">
            <a:extLst>
              <a:ext uri="{FF2B5EF4-FFF2-40B4-BE49-F238E27FC236}">
                <a16:creationId xmlns:a16="http://schemas.microsoft.com/office/drawing/2014/main" id="{EDBB2BF1-7635-AF4A-97DF-9755EC267247}"/>
              </a:ext>
            </a:extLst>
          </p:cNvPr>
          <p:cNvSpPr txBox="1">
            <a:spLocks/>
          </p:cNvSpPr>
          <p:nvPr/>
        </p:nvSpPr>
        <p:spPr>
          <a:xfrm>
            <a:off x="310842" y="239161"/>
            <a:ext cx="5862577" cy="9428585"/>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100" b="1"/>
              <a:t>Conceitualização </a:t>
            </a:r>
          </a:p>
          <a:p>
            <a:r>
              <a:rPr lang="en-US" sz="1100"/>
              <a:t>Michelle Funk (Coordenadora) e Natalie Drew Bold (Oficial Técnica) Política de Saúde Mental e Desenvolvimento de Serviços, Departamento de Saúde Mental e Abuso de Substâncias (OMS, Genebra)</a:t>
            </a:r>
          </a:p>
          <a:p>
            <a:endParaRPr lang="en-US" sz="1100"/>
          </a:p>
          <a:p>
            <a:r>
              <a:rPr lang="en-US" sz="1100" b="1"/>
              <a:t>Equipe de redação e editorial</a:t>
            </a:r>
          </a:p>
          <a:p>
            <a:r>
              <a:rPr lang="en-US" sz="1100"/>
              <a:t>Dra. Michelle Funk (OMS, Genebra), Natalie Drew Bold (OMS, Genebra); Marie Baudel, Universidade de Nantes, França</a:t>
            </a:r>
          </a:p>
          <a:p>
            <a:endParaRPr lang="en-US" sz="1100"/>
          </a:p>
          <a:p>
            <a:r>
              <a:rPr lang="en-US" sz="1100" b="1"/>
              <a:t>Principais especialistas internacionais</a:t>
            </a:r>
          </a:p>
          <a:p>
            <a:r>
              <a:rPr lang="en-US" sz="1100"/>
              <a:t>Celia Brown, MindFreedom International, (Estados Unidos da América); Mauro Giovanni Carta, Università degli studi di Cagliari (Itália); Yeni Rosa Damayanti, Associação de Saúde Mental da Indonésia (Indonésia); Sera Davidow, Western Mass Recovery Learning Community (Estados Unidos da América); Catalina Devandas Aguilar, Relatora Especial da ONU sobre os direitos das pessoas com deficiência (Suíça); Julian Eaton, CBM International e London School of Hygiene and Tropical Medicine (Reino Unido); Salam Gómez, Rede Mundial de Usuários e Sobreviventes da Psiquiatria (Colômbia); Gemma Hunting, Consultora Internacional (Alemanha); Diane Kingston, Aliança Internacional HIV/AIDS (Reino Unido); Itzhak Levav, Departamento de Saúde Mental Comunitária, Universidade de Haifa (Israel); Peter McGovern, Modum Bad (Noruega); David McGrath, Consultor Internacional (Austrália); Tina Minkowitz, Centro para os Direitos Humanos dos Usuários e Sobreviventes da Psiquiatria (Estados Unidos da América); Peter Mittler, Aliança Internacional contra a Demência (Reino Unido); Maria Francesca Moro, Universidade de Columbia (Estados Unidos da América); Fiona Morrissey, Consultora em Pesquisa sobre Legislação sobre Deficiência (Irlanda); Michael Njenga, Usuários e Sobreviventes da Psiquiatria no Quênia (Quênia); David W. Oaks, Aciu Insitute, LLC (Estados Unidos da América); Soumitra Pathare, Centro de Direito e Política em Saúde Mental, Sociedade Jurídica Indiana (Índia); Dainius Pūras, Relator Especial sobre o direito de todos ao gozo do mais alto padrão de saúde possível (Suíça); Jolijn Santegoeds, Rede Mundial de Usuários e Sobreviventes da Psiquiatria (Países Baixos); Sashi Sashidharan, Universidade de Glasgow (Reino Unido); Gregory Smith, consultor internacional (Estados Unidos da América); Kate Swaffer, Aliança Internacional contra a Demência (Austrália); Carmen Valle, CBM International (Tailândia); Alberto Vásquez Encalada, Gabinete do Relator Especial das Nações Unidas sobre os direitos das pessoas com deficiência (Suíça)</a:t>
            </a:r>
          </a:p>
          <a:p>
            <a:endParaRPr lang="en-US" sz="1100"/>
          </a:p>
          <a:p>
            <a:r>
              <a:rPr lang="en-US" sz="1100" b="1"/>
              <a:t>Contribuições</a:t>
            </a:r>
          </a:p>
          <a:p>
            <a:r>
              <a:rPr lang="en-US" sz="1100">
                <a:solidFill>
                  <a:schemeClr val="accent2"/>
                </a:solidFill>
              </a:rPr>
              <a:t>Revisores técnicos</a:t>
            </a:r>
          </a:p>
          <a:p>
            <a:r>
              <a:rPr lang="en-US" sz="1100"/>
              <a:t>Abu Bakar Abdul Kadir, Hospital Permai (Malásia); Robinah Nakanwagi Alambuya, Rede Pan-Africana de Pessoas com Deficiências Psicossociais (Uganda); Anna Arstein-Kerslake, Faculdade de Direito de Melbourne, Universidade de Melbourne (Austrália); Lori Ashcraft, Resilience Inc. (Estados Unidos da América); Rod Astbury, Associação de Saúde Mental da Austrália Ocidental (Austrália); Joseph Atukunda, Heartsounds, Uganda (Uganda); David Axworthy, Comissão de Saúde Mental da Austrália Ocidental (Austrália); Simon Vasseur Bacle, EPSM Lille Metropole, Centro Colaborador da OMS, Lille (França); Sam Badege, Organização Nacional de Usuários e Sobreviventes da Psiquiatria em Ruanda (Ruanda); Amrit Bakhshy, Associação de Conscientização sobre Esquizofrenia (Índia); Anja Baumann, Ação Saúde Mental Alemanha (Alemanha); Jerome Bickenbach, Universidade de Lucerna (Suíça); Jean-Sébastien Blanc, Associação para a Prevenção da Tortura (Suíça); Pat Bracken, Psiquiatra Consultor Independente (Irlanda); Simon Bradstreet, Universidade de Glasgow (Reino Unido); Claudia Pellegrini Braga, Universidade de São Paulo (Brasil); </a:t>
            </a:r>
            <a:r>
              <a:rPr lang="lt-LT" sz="1100"/>
              <a:t>Ministério Público do</a:t>
            </a:r>
            <a:r>
              <a:rPr lang="en-US" sz="1100"/>
              <a:t> Rio de Janeiro </a:t>
            </a:r>
            <a:r>
              <a:rPr lang="lt-LT" sz="1100"/>
              <a:t>(Brasil); Patricia Brogna, Escola Nacional de Terapia Ocupacional (Argentina); Celia Brown, MindFreedom International (Estados Unidos da América); Kimberly Budnick, Professora do Head Start/Educadora da Primeira Infância (Estados Unidos da América); Janice Cambri, Psychosocial Disability Inclusive Philippines (Filipinas); Aleisha Carroll, CBM Austrália (Austrália); Mauro Giovanni Carta, Università degli studi di Cagliari (Itália); Chauhan Ajay, Autoridade Estadual de Saúde Mental, Gujarat, (Índia); Facundo Chavez Penillas, Escritório do Alto Comissariado das Nações Unidas para os Direitos Humanos (Suíça); Daniel Chisholm, Escritório Regional da OMS para a Europa (Dinamarca); </a:t>
            </a:r>
            <a:endParaRPr lang="en-US" sz="1100" dirty="0"/>
          </a:p>
        </p:txBody>
      </p:sp>
    </p:spTree>
    <p:extLst>
      <p:ext uri="{BB962C8B-B14F-4D97-AF65-F5344CB8AC3E}">
        <p14:creationId xmlns:p14="http://schemas.microsoft.com/office/powerpoint/2010/main" val="177851641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otes Placeholder 2">
            <a:extLst>
              <a:ext uri="{FF2B5EF4-FFF2-40B4-BE49-F238E27FC236}">
                <a16:creationId xmlns:a16="http://schemas.microsoft.com/office/drawing/2014/main" id="{CC653EA5-95DD-F941-AE60-8F9F2EFFD2CE}"/>
              </a:ext>
            </a:extLst>
          </p:cNvPr>
          <p:cNvSpPr txBox="1">
            <a:spLocks/>
          </p:cNvSpPr>
          <p:nvPr/>
        </p:nvSpPr>
        <p:spPr>
          <a:xfrm>
            <a:off x="382250" y="205450"/>
            <a:ext cx="5862577" cy="8733099"/>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lt-LT" sz="1100"/>
              <a:t>Louise Christie, Scottish Recovery Network (Reino Unido); Oryx Cohen, National Empowerment Center (Estados Unidos da América); Celline Cole, Freie Universität Berlin (Alemanha); Janice Cooper, Carter Center (Libéria); Jillian Craigie, Kings College London (Reino Unido); David Crepaz-Keay, Fundação de Saúde Mental (Reino Unido); Rita Cronise, Associação Internacional de Apoiadores de Pares (Estados Unidos da América); Gaia Montauti d’Harcourt, Fundação d’Harcourt (Suíça); Yeni Rosa Damayanti, Associação de Saúde Mental da Indonésia (Indonésia); Sera Davidow, Comunidade de Aprendizagem de Recuperação de Western Mass (Estados Unidos da América); Laura Davidson, advogada e consultora de desenvolvimento (Reino Unido); Lucia de la Sierra, Escritório do Alto Comissariado das Nações Unidas para os Direitos Humanos (Suíça); Theresia Degener, Bochum Center for Disability Studies (BODYS), Universidade Protestante de Estudos Aplicados (Alemanha); Paolo del Vecchio, Administração de Serviços de Abuso de Substâncias e Saúde Mental (Estados Unidos da América); Manuel Desviat, Atopos, Saúde Mental, Comunidade e Cultura (Espanha); Catalina Devandas Aguilar, Relatora Especial da ONU sobre os direitos das pessoas com deficiência (Suíça); Alex Devine, Universidade de Melbourne (Austrália); Christopher Dowrick, Universidade de Liverpool (Reino Unido); Julian Eaton, CBM International e Escola de Higiene e Medicina Tropical de Londres (Reino Unido); Rabih El Chammay, Ministério da Saúde (Líbano); Mona El-Bilsha, Universidade de Mansoura (Egito); Ragia Elgerzawy, Iniciativa Egípcia para os Direitos Pessoais (Egito); Radó Iván, Fórum de Interesse em Saúde Mental (Hungria); Natalia Santos Estrada, Colectivo Chuhcan (México); Timothy P. Fadgen, Universidade de Auckland (Nova Zelândia); Michael Elnemais Fawzy, Hospital de Saúde Mental El-Abbassia (Egito); Alva Finn, Saúde Mental Europa (Bélgica); Susanne Forrest, NHS Education for Scotland (Reino Unido); Rodrigo Fredes, Locos por Nuestros Derechos (Chile); Paul Fung, Portfólio de Saúde Mental, HETI Higher Education (Austrália); Lynn Gentile, Escritório do Alto Comissariado das Nações Unidas para os Direitos Humanos (Suíça); Kirsty Giles, South London and Maudsley (SLaM) Recovery College (Reino Unido); Salam Gómez, Rede Mundial de Usuários e Sobreviventes da Psiquiatria (Colômbia); Ugnė Grigaitė, ONG Mental Health Perspectives and Human Rights Monitoring Institute (Lituânia); Margaret Grigg, Departamento de Saúde e Serviços Humanos, Melbourne (Austrália); Oye Gureje, Departamento de Psiquiatria, Universidade de Ibadan (Nigéria); Cerdic Hall, Camden and Islington NHS Foundation Trust, (Reino Unido); Julie Hannah, Centro de Direitos Humanos, Universidade de Essex (Reino Unido); Steve Harrington, Associação Internacional de Apoiadores de Pares (Estados Unidos da América); Akiko Hart, Mental Health Europe (Bélgica); Renae Hodgson, Comissão de Saúde Mental da Austrália Ocidental (Austrália); Nicole Hogan, Hampshire Hospitals NHS Foundation Trust (Reino Unido); Frances Hughes, Cutting Edge Oceania (Nova Zelândia); Gemma Hunting, Consultora Internacional (Alemanha); Hiroto Ito, Centro Nacional de Neurologia e Psiquiatria (Japão); Maths Jesperson, PO-Skåne (Suécia); Lucy Johnstone, psicóloga clínica consultora e formadora independente (Reino Unido); Titus Joseph, Centro de Direito e Política de Saúde Mental, Sociedade Jurídica Indiana (Índia); Dovilė Juodkaitė, Fórum Lituano para a Deficiência (Lituânia); Rachel Kachaje, Disabled People's International (Malawi); Jasmine Kalha, Centro de Direito e Política em Saúde Mental, Sociedade Jurídica Indiana (Índia); Elizabeth Kamundia, Comissão Nacional de Direitos Humanos (Quênia); Yasmin Kapadia, Sussex Recovery College (</a:t>
            </a:r>
            <a:r>
              <a:rPr lang="en-US" sz="1100"/>
              <a:t>Reino Unido); Brendan Kelly, Trinity College Dublin (Irlanda); Mary Keogh, CBM International (Irlanda); Akwatu Khenti, Direção Antirracismo de Ontário, Ministério da Segurança Comunitária e Serviços Correcionais (Canadá); Seongsu Kim, Centro Colaborador da OMS, Hospital Psiquiátrico de Yongin (Coreia do Sul); Diane Kingston, Aliança Internacional contra o HIV/AIDS (Reino Unido); Rishav Koirala, Universidade de Oslo (Noruega); Mika Kontiainen, Departamento de Relações Exteriores e Comércio (Austrália); Sadhvi Krishnamoorthy, Centro de Direito e Política de Saúde Mental, Sociedade Jurídica Indiana (Índia); Anna Kudiyarova, Instituto Psicanalítico da Ásia Central (Cazaquistão); Linda Lee, Saúde Mental Mundial (Canadá); Itzhak Levav, Departamento de Saúde Mental Comunitária, Universidade de Haifa (Israel); Maureen Lewis, Comissão de Saúde Mental (Austrália); Laura Loli-Dano, Centro de Dependência e Saúde Mental (Canadá); Eleanor Longden, Fundação de Saúde Mental da Grande Manchester (Reino Unido); Crick Lund, Universidade da Cidade do Cabo (África do Sul); Judy Wanjiru Mbuthia, Serviços de Saúde Mental Uzima (Quênia); John McCormack, Rede Escocesa de Recuperação (Reino Unido); Peter McGovern, Modum Bad (Noruega); </a:t>
            </a:r>
          </a:p>
          <a:p>
            <a:endParaRPr lang="en-US" sz="1100" dirty="0"/>
          </a:p>
        </p:txBody>
      </p:sp>
    </p:spTree>
    <p:extLst>
      <p:ext uri="{BB962C8B-B14F-4D97-AF65-F5344CB8AC3E}">
        <p14:creationId xmlns:p14="http://schemas.microsoft.com/office/powerpoint/2010/main" val="1567535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5000"/>
              </a:lnSpc>
              <a:buSzPts val="800"/>
              <a:buFont typeface="Arial" panose="020B0604020202020204" pitchFamily="34" charset="0"/>
              <a:buChar char="•"/>
            </a:pPr>
            <a:endParaRPr lang="pt-BR" dirty="0"/>
          </a:p>
          <a:p>
            <a:pPr marL="0" indent="0">
              <a:lnSpc>
                <a:spcPct val="115000"/>
              </a:lnSpc>
              <a:buSzPts val="800"/>
              <a:buFont typeface="Arial" panose="020B0604020202020204" pitchFamily="34" charset="0"/>
              <a:buNone/>
            </a:pPr>
            <a:r>
              <a:rPr lang="pt-BR" dirty="0"/>
              <a:t>Exemplos de violência e coerção contra pessoas com deficiências psicossociais, cognitivas ou intelectuais podem incluir: </a:t>
            </a:r>
          </a:p>
          <a:p>
            <a:pPr marL="171450" indent="-171450">
              <a:lnSpc>
                <a:spcPct val="115000"/>
              </a:lnSpc>
              <a:buSzPts val="800"/>
              <a:buFont typeface="Arial" panose="020B0604020202020204" pitchFamily="34" charset="0"/>
              <a:buChar char="•"/>
            </a:pPr>
            <a:r>
              <a:rPr lang="pt-BR" dirty="0"/>
              <a:t>Isolamento e contenção, incluindo contenção física, contenção mecânica ou uso de medicamentos para controlar o comportamento de alguém (contenção química). </a:t>
            </a:r>
          </a:p>
          <a:p>
            <a:pPr marL="171450" indent="-171450">
              <a:lnSpc>
                <a:spcPct val="115000"/>
              </a:lnSpc>
              <a:buSzPts val="800"/>
              <a:buFont typeface="Arial" panose="020B0604020202020204" pitchFamily="34" charset="0"/>
              <a:buChar char="•"/>
            </a:pPr>
            <a:r>
              <a:rPr lang="pt-BR" dirty="0"/>
              <a:t>Internação e tratamento forçados em serviços sociais e de saúde mental. </a:t>
            </a:r>
          </a:p>
          <a:p>
            <a:pPr marL="171450" indent="-171450">
              <a:lnSpc>
                <a:spcPct val="115000"/>
              </a:lnSpc>
              <a:buSzPts val="800"/>
              <a:buFont typeface="Arial" panose="020B0604020202020204" pitchFamily="34" charset="0"/>
              <a:buChar char="•"/>
            </a:pPr>
            <a:r>
              <a:rPr lang="pt-BR" dirty="0"/>
              <a:t>Tratamento forçado na comunidade. </a:t>
            </a:r>
          </a:p>
          <a:p>
            <a:pPr marL="171450" indent="-171450">
              <a:lnSpc>
                <a:spcPct val="115000"/>
              </a:lnSpc>
              <a:buSzPts val="800"/>
              <a:buFont typeface="Arial" panose="020B0604020202020204" pitchFamily="34" charset="0"/>
              <a:buChar char="•"/>
            </a:pPr>
            <a:r>
              <a:rPr lang="pt-BR" dirty="0"/>
              <a:t>Violência econômica e coerção (ou seja, controlar os recursos de uma pessoa para obrigá-la a fazer coisas que ela não quer). </a:t>
            </a:r>
          </a:p>
          <a:p>
            <a:pPr marL="171450" indent="-171450">
              <a:lnSpc>
                <a:spcPct val="115000"/>
              </a:lnSpc>
              <a:buSzPts val="800"/>
              <a:buFont typeface="Arial" panose="020B0604020202020204" pitchFamily="34" charset="0"/>
              <a:buChar char="•"/>
            </a:pPr>
            <a:r>
              <a:rPr lang="pt-BR" dirty="0"/>
              <a:t>Esterilização involuntária, contracepção ou aborto. </a:t>
            </a:r>
          </a:p>
          <a:p>
            <a:pPr marL="171450" indent="-171450">
              <a:lnSpc>
                <a:spcPct val="115000"/>
              </a:lnSpc>
              <a:buSzPts val="800"/>
              <a:buFont typeface="Arial" panose="020B0604020202020204" pitchFamily="34" charset="0"/>
              <a:buChar char="•"/>
            </a:pPr>
            <a:endParaRPr lang="en-CH" dirty="0"/>
          </a:p>
        </p:txBody>
      </p:sp>
    </p:spTree>
    <p:extLst>
      <p:ext uri="{BB962C8B-B14F-4D97-AF65-F5344CB8AC3E}">
        <p14:creationId xmlns:p14="http://schemas.microsoft.com/office/powerpoint/2010/main" val="274913937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otes Placeholder 2">
            <a:extLst>
              <a:ext uri="{FF2B5EF4-FFF2-40B4-BE49-F238E27FC236}">
                <a16:creationId xmlns:a16="http://schemas.microsoft.com/office/drawing/2014/main" id="{6B4558D3-EE25-1E49-BB53-CC544A4568C4}"/>
              </a:ext>
            </a:extLst>
          </p:cNvPr>
          <p:cNvSpPr txBox="1">
            <a:spLocks/>
          </p:cNvSpPr>
          <p:nvPr/>
        </p:nvSpPr>
        <p:spPr>
          <a:xfrm>
            <a:off x="352269" y="205450"/>
            <a:ext cx="5862577" cy="8733099"/>
          </a:xfrm>
          <a:prstGeom prst="rect">
            <a:avLst/>
          </a:prstGeom>
        </p:spPr>
        <p:txBody>
          <a:bodyPr vert="horz" lIns="95562" tIns="47781" rIns="95562" bIns="47781" rtlCol="0"/>
          <a:lst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a:lstStyle>
          <a:p>
            <a:r>
              <a:rPr lang="en-US" sz="1100" dirty="0"/>
              <a:t>David McGrath, consultor internacional (Austrália); Emily McLoughlin, consultora internacional (Irlanda); Bernadette McSherry, Universidade de Melbourne (Austrália); Roberto </a:t>
            </a:r>
            <a:r>
              <a:rPr lang="en-US" sz="1100" dirty="0" err="1"/>
              <a:t>Mezzina</a:t>
            </a:r>
            <a:r>
              <a:rPr lang="en-US" sz="1100" dirty="0"/>
              <a:t>, Centro Colaborador da OMS, Trieste (Itália); Tina </a:t>
            </a:r>
            <a:r>
              <a:rPr lang="en-US" sz="1100" dirty="0" err="1"/>
              <a:t>Minkowitz</a:t>
            </a:r>
            <a:r>
              <a:rPr lang="en-US" sz="1100" dirty="0"/>
              <a:t>, Centro para os Direitos Humanos dos Usuários e Sobreviventes da Psiquiatria (Estados Unidos da América); Peter </a:t>
            </a:r>
            <a:r>
              <a:rPr lang="en-US" sz="1100" dirty="0" err="1"/>
              <a:t>Mittler, </a:t>
            </a:r>
            <a:r>
              <a:rPr lang="en-US" sz="1100" dirty="0"/>
              <a:t>Aliança Internacional contra a Demência (Reino Unido); Pamela Molina Toledo, Organização dos Estados Americanos (Estados Unidos da América); Andrew </a:t>
            </a:r>
            <a:r>
              <a:rPr lang="en-US" sz="1100" dirty="0" err="1"/>
              <a:t>Molodynski, </a:t>
            </a:r>
            <a:r>
              <a:rPr lang="en-US" sz="1100" dirty="0"/>
              <a:t>Oxford Health NHS Foundation Trust (Reino Unido); Maria Francesca Moro, Universidade de Columbia (Estados Unidos da América); Fiona Morrissey, Consultora em Pesquisa sobre Legislação sobre Deficiência (Irlanda); Melita </a:t>
            </a:r>
            <a:r>
              <a:rPr lang="en-US" sz="1100" dirty="0" err="1"/>
              <a:t>Murko, </a:t>
            </a:r>
            <a:r>
              <a:rPr lang="en-US" sz="1100" dirty="0"/>
              <a:t>Escritório Regional da OMS para a Europa (Dinamarca); Chris </a:t>
            </a:r>
            <a:r>
              <a:rPr lang="en-US" sz="1100" dirty="0" err="1"/>
              <a:t>Nas, Trimbos </a:t>
            </a:r>
            <a:r>
              <a:rPr lang="en-US" sz="1100" dirty="0"/>
              <a:t>International (Países Baixos); Sutherland Carrie, Departamento para o Desenvolvimento Internacional (Reino Unido); Michael </a:t>
            </a:r>
            <a:r>
              <a:rPr lang="en-US" sz="1100" dirty="0" err="1"/>
              <a:t>Njenga, </a:t>
            </a:r>
            <a:r>
              <a:rPr lang="en-US" sz="1100" dirty="0"/>
              <a:t>Usuários e Sobreviventes da Psiquiatria no Quênia (Quênia); </a:t>
            </a:r>
            <a:r>
              <a:rPr lang="en-US" sz="1100" dirty="0" err="1"/>
              <a:t>Aikaterini </a:t>
            </a:r>
            <a:r>
              <a:rPr lang="en-US" sz="1100" dirty="0"/>
              <a:t>- Katerina </a:t>
            </a:r>
            <a:r>
              <a:rPr lang="en-US" sz="1100" dirty="0" err="1"/>
              <a:t>Nomidou, </a:t>
            </a:r>
            <a:r>
              <a:rPr lang="en-US" sz="1100" dirty="0"/>
              <a:t>GAMIAN-Europe (Bélgica) &amp;amp;  SOFPSI N. SERRON (Grécia); Peter Oakes, Universidade de Hull (Reino Unido); David W. Oaks, </a:t>
            </a:r>
            <a:r>
              <a:rPr lang="en-US" sz="1100" dirty="0" err="1"/>
              <a:t>Aciu Insitute, </a:t>
            </a:r>
            <a:r>
              <a:rPr lang="en-US" sz="1100" dirty="0"/>
              <a:t>LLC (Estados Unidos da América); Martin </a:t>
            </a:r>
            <a:r>
              <a:rPr lang="en-US" sz="1100" dirty="0" err="1"/>
              <a:t>Orrell, </a:t>
            </a:r>
            <a:r>
              <a:rPr lang="en-US" sz="1100" dirty="0"/>
              <a:t>Instituto de Saúde Mental, Universidade de Nottingham (Reino Unido); Abdelaziz </a:t>
            </a:r>
            <a:r>
              <a:rPr lang="en-US" sz="1100" dirty="0" err="1"/>
              <a:t>Awadelseed </a:t>
            </a:r>
            <a:r>
              <a:rPr lang="en-US" sz="1100" dirty="0"/>
              <a:t>Alhassan Osman, Hospital Al Amal, Dubai (Emirados Árabes Unidos); Gareth Owen, King's College London (Reino Unido); </a:t>
            </a:r>
            <a:r>
              <a:rPr lang="en-US" sz="1100" dirty="0" err="1"/>
              <a:t>Soumitra Pathare, </a:t>
            </a:r>
            <a:r>
              <a:rPr lang="en-US" sz="1100" dirty="0"/>
              <a:t>Centro de Direito e Política de Saúde Mental, Sociedade Jurídica Indiana (Índia); Sara </a:t>
            </a:r>
            <a:r>
              <a:rPr lang="en-US" sz="1100" dirty="0" err="1"/>
              <a:t>Pedersini, Fundação d'Harcourt </a:t>
            </a:r>
            <a:r>
              <a:rPr lang="en-US" sz="1100" dirty="0"/>
              <a:t>(Suíça); Elvira </a:t>
            </a:r>
            <a:r>
              <a:rPr lang="en-US" sz="1100" dirty="0" err="1"/>
              <a:t>Pértega Andía, </a:t>
            </a:r>
            <a:r>
              <a:rPr lang="en-US" sz="1100" dirty="0"/>
              <a:t>Universidade de Saint Louis (Espanha); </a:t>
            </a:r>
            <a:r>
              <a:rPr lang="en-US" sz="1100" dirty="0" err="1"/>
              <a:t>Dainius Pūras, </a:t>
            </a:r>
            <a:r>
              <a:rPr lang="en-US" sz="1100" dirty="0"/>
              <a:t>Relator Especial sobre o direito de todos ao gozo do mais alto padrão de saúde possível (Suíça); </a:t>
            </a:r>
            <a:r>
              <a:rPr lang="en-US" sz="1100" dirty="0" err="1"/>
              <a:t>Thara Rangaswamy, </a:t>
            </a:r>
            <a:r>
              <a:rPr lang="en-US" sz="1100" dirty="0"/>
              <a:t>Fundação de Pesquisa sobre Esquizofrenia (Índia); </a:t>
            </a:r>
            <a:r>
              <a:rPr lang="en-US" sz="1100" dirty="0" err="1"/>
              <a:t>Manaan </a:t>
            </a:r>
            <a:r>
              <a:rPr lang="en-US" sz="1100" dirty="0"/>
              <a:t>Kar Ray, Fundação </a:t>
            </a:r>
            <a:r>
              <a:rPr lang="en-US" sz="1100" dirty="0" err="1"/>
              <a:t>Cambridgeshire </a:t>
            </a:r>
            <a:r>
              <a:rPr lang="en-US" sz="1100" dirty="0"/>
              <a:t>e Peterborough NHS (Reino Unido); </a:t>
            </a:r>
            <a:r>
              <a:rPr lang="en-US" sz="1100" dirty="0" err="1"/>
              <a:t>Mayssa Rekhis</a:t>
            </a:r>
            <a:r>
              <a:rPr lang="en-US" sz="1100" dirty="0"/>
              <a:t>, Faculdade de Medicina, Universidade El </a:t>
            </a:r>
            <a:r>
              <a:rPr lang="en-US" sz="1100" dirty="0" err="1"/>
              <a:t>Manar</a:t>
            </a:r>
            <a:r>
              <a:rPr lang="en-US" sz="1100" dirty="0"/>
              <a:t> de Tunis (Tunísia); Julie </a:t>
            </a:r>
            <a:r>
              <a:rPr lang="en-US" sz="1100" dirty="0" err="1"/>
              <a:t>Repper, </a:t>
            </a:r>
            <a:r>
              <a:rPr lang="en-US" sz="1100" dirty="0"/>
              <a:t>Universidade de Nottingham (Reino Unido); </a:t>
            </a:r>
            <a:r>
              <a:rPr lang="en-US" sz="1100" dirty="0" err="1"/>
              <a:t>Genevra </a:t>
            </a:r>
            <a:r>
              <a:rPr lang="en-US" sz="1100" dirty="0"/>
              <a:t>Richardson, King's College London (Reino Unido); Annie Robb, Ubuntu </a:t>
            </a:r>
            <a:r>
              <a:rPr lang="en-US" sz="1100" dirty="0" err="1"/>
              <a:t>Centre </a:t>
            </a:r>
            <a:r>
              <a:rPr lang="en-US" sz="1100" dirty="0"/>
              <a:t>(África do Sul); Jean Luc </a:t>
            </a:r>
            <a:r>
              <a:rPr lang="en-US" sz="1100" dirty="0" err="1"/>
              <a:t>Roelandt, </a:t>
            </a:r>
            <a:r>
              <a:rPr lang="en-US" sz="1100" dirty="0"/>
              <a:t>EPSM Lille Metropole, Centro Colaborador da OMS, Lille (França); Eric Rosenthal, Disability Rights International (Estados Unidos da América); Raul Montoya </a:t>
            </a:r>
            <a:r>
              <a:rPr lang="en-US" sz="1100" dirty="0" err="1"/>
              <a:t>Santamaría, Colectivo Chuhcan </a:t>
            </a:r>
            <a:r>
              <a:rPr lang="en-US" sz="1100" dirty="0"/>
              <a:t>A.C. (México); </a:t>
            </a:r>
            <a:r>
              <a:rPr lang="en-US" sz="1100" dirty="0" err="1"/>
              <a:t>Jolijn Santegoeds, </a:t>
            </a:r>
            <a:r>
              <a:rPr lang="en-US" sz="1100" dirty="0"/>
              <a:t>Rede Mundial de Usuários e Sobreviventes da Psiquiatria (Países Baixos); Benedetto </a:t>
            </a:r>
            <a:r>
              <a:rPr lang="en-US" sz="1100" dirty="0" err="1"/>
              <a:t>Saraceno, </a:t>
            </a:r>
            <a:r>
              <a:rPr lang="en-US" sz="1100" dirty="0"/>
              <a:t>Instituto de Saúde Mental Global de Lisboa (Suíça); </a:t>
            </a:r>
            <a:r>
              <a:rPr lang="en-US" sz="1100" dirty="0" err="1"/>
              <a:t>Sashi Sashidharan, </a:t>
            </a:r>
            <a:r>
              <a:rPr lang="en-US" sz="1100" dirty="0"/>
              <a:t>Universidade de Glasgow (Reino Unido); Marianne Schulze, consultora internacional (Áustria); </a:t>
            </a:r>
          </a:p>
          <a:p>
            <a:pPr lvl="0">
              <a:defRPr/>
            </a:pPr>
            <a:r>
              <a:rPr lang="en-US" sz="1100" dirty="0"/>
              <a:t>Tom Shakespeare, Escola de Higiene e Medicina Tropical de Londres (Reino Unido); Gordon Singer, consultor especialista (Canadá); Frances </a:t>
            </a:r>
            <a:r>
              <a:rPr lang="en-US" sz="1100" dirty="0" err="1"/>
              <a:t>Skerritt</a:t>
            </a:r>
            <a:r>
              <a:rPr lang="en-US" sz="1100" dirty="0"/>
              <a:t>, especialista em pares (Canadá); Mike Slade, Universidade de Nottingham (Reino Unido); Gregory Smith, consultor internacional (Estados Unidos da América); </a:t>
            </a:r>
            <a:r>
              <a:rPr lang="en-US" sz="1100" dirty="0" err="1"/>
              <a:t>Natasa </a:t>
            </a:r>
            <a:r>
              <a:rPr lang="en-US" sz="1100" dirty="0"/>
              <a:t>Dale, Comissão de Saúde Mental da Austrália Ocidental (Austrália); Michael Ashley Stein, Faculdade de Direito de Harvard (Estados Unidos da América); Anthony Stratford, Mind Australia (Austrália); Charlene </a:t>
            </a:r>
            <a:r>
              <a:rPr lang="en-US" sz="1100" dirty="0" err="1"/>
              <a:t>Sunkel, </a:t>
            </a:r>
            <a:r>
              <a:rPr lang="en-US" sz="1100" dirty="0"/>
              <a:t>Rede Global de Pares em Saúde Mental (África do Sul); Kate </a:t>
            </a:r>
            <a:r>
              <a:rPr lang="en-US" sz="1100" dirty="0" err="1"/>
              <a:t>Swaffer, </a:t>
            </a:r>
            <a:r>
              <a:rPr lang="en-US" sz="1100" dirty="0"/>
              <a:t>Aliança Internacional para a Demência (Austrália); Shelly Thomson, Departamento de Relações Exteriores e Comércio (Austrália); Carmen Valle, CBM International (Tailândia); Alberto Vásquez </a:t>
            </a:r>
            <a:r>
              <a:rPr lang="en-US" sz="1100" dirty="0" err="1"/>
              <a:t>Encalada, </a:t>
            </a:r>
            <a:r>
              <a:rPr lang="en-US" sz="1100" dirty="0"/>
              <a:t>Gabinete do Relator Especial das Nações Unidas sobre os direitos das pessoas com deficiência (Suíça); Javier Vasquez, Vice-Presidente, Programas de Saúde, Special Olympics, Internacional (Estados Unidos da América); Benjamin </a:t>
            </a:r>
            <a:r>
              <a:rPr lang="en-US" sz="1100" dirty="0" err="1"/>
              <a:t>Veness, </a:t>
            </a:r>
            <a:r>
              <a:rPr lang="en-US" sz="1100" dirty="0"/>
              <a:t>Alfred Health (Austrália); Peter </a:t>
            </a:r>
            <a:r>
              <a:rPr lang="en-US" sz="1100" dirty="0" err="1"/>
              <a:t>Ventevogel, </a:t>
            </a:r>
            <a:r>
              <a:rPr lang="en-US" sz="1100" dirty="0"/>
              <a:t>Seção de Saúde Pública, Alto Comissariado das Nações Unidas para Refugiados (Suíça); Carla Aparecida Arena Ventura, Universidade de São Paulo (Brasil); Alison </a:t>
            </a:r>
            <a:r>
              <a:rPr lang="en-US" sz="1100" dirty="0" err="1"/>
              <a:t>Xamon, </a:t>
            </a:r>
            <a:r>
              <a:rPr lang="en-US" sz="1100" dirty="0"/>
              <a:t>Associação de Saúde Mental da Austrália Ocidental, Presidente (Austrália).</a:t>
            </a:r>
          </a:p>
          <a:p>
            <a:endParaRPr lang="en-US" sz="1100" dirty="0"/>
          </a:p>
          <a:p>
            <a:endParaRPr lang="en-US" sz="1100" dirty="0"/>
          </a:p>
        </p:txBody>
      </p:sp>
    </p:spTree>
    <p:extLst>
      <p:ext uri="{BB962C8B-B14F-4D97-AF65-F5344CB8AC3E}">
        <p14:creationId xmlns:p14="http://schemas.microsoft.com/office/powerpoint/2010/main" val="103477646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728AAA-ED1B-9043-95BD-D2E8130C801D}"/>
              </a:ext>
            </a:extLst>
          </p:cNvPr>
          <p:cNvSpPr/>
          <p:nvPr/>
        </p:nvSpPr>
        <p:spPr>
          <a:xfrm>
            <a:off x="480349" y="249257"/>
            <a:ext cx="5897302" cy="8894743"/>
          </a:xfrm>
          <a:prstGeom prst="rect">
            <a:avLst/>
          </a:prstGeom>
        </p:spPr>
        <p:txBody>
          <a:bodyPr wrap="square">
            <a:spAutoFit/>
          </a:bodyPr>
          <a:lstStyle/>
          <a:p>
            <a:r>
              <a:rPr lang="en-US" sz="1100" b="1" dirty="0">
                <a:solidFill>
                  <a:schemeClr val="accent2"/>
                </a:solidFill>
              </a:rPr>
              <a:t>Estagiários da OMS</a:t>
            </a:r>
          </a:p>
          <a:p>
            <a:r>
              <a:rPr lang="en-US" sz="1100" dirty="0"/>
              <a:t>Mona </a:t>
            </a:r>
            <a:r>
              <a:rPr lang="en-US" sz="1100" dirty="0" err="1"/>
              <a:t>Alqazzaz</a:t>
            </a:r>
            <a:r>
              <a:rPr lang="en-US" sz="1100" dirty="0"/>
              <a:t>, Paul Christiansen, Casey Chu, Julia Faure, Stephanie Fletcher, Jane Henty, Angela Hogg, April </a:t>
            </a:r>
            <a:r>
              <a:rPr lang="en-US" sz="1100" dirty="0" err="1"/>
              <a:t>Jakubec</a:t>
            </a:r>
            <a:r>
              <a:rPr lang="en-US" sz="1100" dirty="0"/>
              <a:t>, </a:t>
            </a:r>
            <a:r>
              <a:rPr lang="en-US" sz="1100" dirty="0" err="1"/>
              <a:t>Gunnhild Kjaer</a:t>
            </a:r>
            <a:r>
              <a:rPr lang="en-US" sz="1100" dirty="0"/>
              <a:t>, Yuri Lee, Adrienne Li, Kaitlyn Lyle, Joy </a:t>
            </a:r>
            <a:r>
              <a:rPr lang="en-US" sz="1100" dirty="0" err="1"/>
              <a:t>Muhia</a:t>
            </a:r>
            <a:r>
              <a:rPr lang="en-US" sz="1100" dirty="0"/>
              <a:t>, Zoe </a:t>
            </a:r>
            <a:r>
              <a:rPr lang="en-US" sz="1100" dirty="0" err="1"/>
              <a:t>Mulliez</a:t>
            </a:r>
            <a:r>
              <a:rPr lang="en-US" sz="1100" dirty="0"/>
              <a:t>, Maria Paula Acuna Gonzalez, Jade </a:t>
            </a:r>
            <a:r>
              <a:rPr lang="en-US" sz="1100" dirty="0" err="1"/>
              <a:t>Presnell</a:t>
            </a:r>
            <a:r>
              <a:rPr lang="en-US" sz="1100" dirty="0"/>
              <a:t>, Sarika Sharma, Katelyn </a:t>
            </a:r>
            <a:r>
              <a:rPr lang="en-US" sz="1100" dirty="0" err="1"/>
              <a:t>Tenbensel</a:t>
            </a:r>
            <a:r>
              <a:rPr lang="en-US" sz="1100" dirty="0"/>
              <a:t>, Peter Varnum, Xin </a:t>
            </a:r>
            <a:r>
              <a:rPr lang="en-US" sz="1100" dirty="0" err="1"/>
              <a:t>Ya </a:t>
            </a:r>
            <a:r>
              <a:rPr lang="en-US" sz="1100" dirty="0"/>
              <a:t>Lim, Izabella </a:t>
            </a:r>
            <a:r>
              <a:rPr lang="en-US" sz="1100" dirty="0" err="1"/>
              <a:t>Zant</a:t>
            </a:r>
            <a:endParaRPr lang="en-US" sz="1100" dirty="0"/>
          </a:p>
          <a:p>
            <a:endParaRPr lang="en-US" sz="1100" dirty="0"/>
          </a:p>
          <a:p>
            <a:r>
              <a:rPr lang="en-US" sz="1100" b="1" dirty="0">
                <a:solidFill>
                  <a:schemeClr val="accent2"/>
                </a:solidFill>
              </a:rPr>
              <a:t>Sede e escritórios regionais da OMS </a:t>
            </a:r>
          </a:p>
          <a:p>
            <a:r>
              <a:rPr lang="en-US" sz="1100" dirty="0"/>
              <a:t>Nazneen Anwar (OMS/SEARO), Florence </a:t>
            </a:r>
            <a:r>
              <a:rPr lang="en-US" sz="1100" dirty="0" err="1"/>
              <a:t>Baingana </a:t>
            </a:r>
            <a:r>
              <a:rPr lang="en-US" sz="1100" dirty="0"/>
              <a:t>(OMS/AFRO), Andrea Bruni (OMS/AMRO), Darryl Barrett (OMS/WPRO), Rebecca Bosco Thomas (Sede da OMS), </a:t>
            </a:r>
            <a:r>
              <a:rPr lang="en-US" sz="1100" dirty="0" err="1"/>
              <a:t>Claudina </a:t>
            </a:r>
            <a:r>
              <a:rPr lang="en-US" sz="1100" dirty="0"/>
              <a:t>Cayetano (OMS/AMRO), Daniel Chisholm (OMS/EURO), Neerja Chowdary (HOHQ), Fahmy Hanna (Sede da OMS), Eva </a:t>
            </a:r>
            <a:r>
              <a:rPr lang="en-US" sz="1100" dirty="0" err="1"/>
              <a:t>Lustigova </a:t>
            </a:r>
            <a:r>
              <a:rPr lang="en-US" sz="1100" dirty="0"/>
              <a:t>(Sede da OMS), Carmen Martinez (OMS/AMRO), Maristela Monteiro (OMS/AMRO), Melita </a:t>
            </a:r>
            <a:r>
              <a:rPr lang="en-US" sz="1100" dirty="0" err="1"/>
              <a:t>Murko </a:t>
            </a:r>
            <a:r>
              <a:rPr lang="en-US" sz="1100" dirty="0"/>
              <a:t>(OMS/EURO), Khalid Saeed (OMS/EMRO), Steven </a:t>
            </a:r>
            <a:r>
              <a:rPr lang="en-US" sz="1100" dirty="0" err="1"/>
              <a:t>Shongwe </a:t>
            </a:r>
            <a:r>
              <a:rPr lang="en-US" sz="1100" dirty="0"/>
              <a:t>(OMS/AFRO),  </a:t>
            </a:r>
            <a:r>
              <a:rPr lang="en-US" sz="1100" dirty="0" err="1"/>
              <a:t>Yutaro Setoya (</a:t>
            </a:r>
            <a:r>
              <a:rPr lang="en-US" sz="1100" dirty="0"/>
              <a:t>OMS/WPRO), Martin </a:t>
            </a:r>
            <a:r>
              <a:rPr lang="en-US" sz="1100" dirty="0" err="1"/>
              <a:t>Vandendyck (</a:t>
            </a:r>
            <a:r>
              <a:rPr lang="en-US" sz="1100" dirty="0"/>
              <a:t>OMS/WPRO), Mark Van Ommeren (OMS/HQ), Edith </a:t>
            </a:r>
            <a:r>
              <a:rPr lang="en-US" sz="1100" dirty="0" err="1"/>
              <a:t>Van’t </a:t>
            </a:r>
            <a:r>
              <a:rPr lang="en-US" sz="1100" dirty="0"/>
              <a:t>Hof (OMS/HQ) e </a:t>
            </a:r>
            <a:r>
              <a:rPr lang="en-US" sz="1100" dirty="0" err="1"/>
              <a:t>Dévora Kestel (</a:t>
            </a:r>
            <a:r>
              <a:rPr lang="en-US" sz="1100" dirty="0"/>
              <a:t>OMS/HQ).</a:t>
            </a:r>
          </a:p>
          <a:p>
            <a:endParaRPr lang="en-US" sz="1100" dirty="0"/>
          </a:p>
          <a:p>
            <a:r>
              <a:rPr lang="en-US" sz="1100" b="1" dirty="0"/>
              <a:t>Apoio administrativo e editorial da OMS</a:t>
            </a:r>
            <a:endParaRPr lang="en-US" sz="1100" dirty="0"/>
          </a:p>
          <a:p>
            <a:r>
              <a:rPr lang="en-US" sz="1100" dirty="0"/>
              <a:t>Patricia Robertson, Política de Saúde Mental e Desenvolvimento de Serviços, Departamento de Saúde Mental e Abuso de Substâncias (OMS, Genebra); David </a:t>
            </a:r>
            <a:r>
              <a:rPr lang="en-US" sz="1100" dirty="0" err="1"/>
              <a:t>Bramley</a:t>
            </a:r>
            <a:r>
              <a:rPr lang="en-US" sz="1100" dirty="0"/>
              <a:t>, edição (Suíça); Julia Faure (França), Casey Chu (Canadá) e Benjamin Funk (Suíça), design e apoio</a:t>
            </a:r>
          </a:p>
          <a:p>
            <a:endParaRPr lang="en-US" sz="1100" dirty="0"/>
          </a:p>
          <a:p>
            <a:r>
              <a:rPr lang="en-US" sz="1100" b="1" dirty="0"/>
              <a:t>Contribuições em vídeo</a:t>
            </a:r>
          </a:p>
          <a:p>
            <a:r>
              <a:rPr lang="en-US" sz="1100" dirty="0"/>
              <a:t>Gostaríamos de agradecer às seguintes pessoas e organizações por concederem permissão para usar seus vídeos neste material:</a:t>
            </a:r>
          </a:p>
          <a:p>
            <a:endParaRPr lang="en-US" sz="1100" dirty="0"/>
          </a:p>
          <a:p>
            <a:r>
              <a:rPr lang="en-US" sz="1100" b="1" dirty="0"/>
              <a:t>50 mães, 50 crianças, 1 cromossomo extra</a:t>
            </a:r>
          </a:p>
          <a:p>
            <a:r>
              <a:rPr lang="en-US" sz="1100" i="1" dirty="0"/>
              <a:t>Vídeo produzido por Wouldn`t Change a Thing</a:t>
            </a:r>
          </a:p>
          <a:p>
            <a:r>
              <a:rPr lang="en-US" sz="1100" b="1" dirty="0"/>
              <a:t>Breaking the chains, de Erminia Colucci</a:t>
            </a:r>
          </a:p>
          <a:p>
            <a:r>
              <a:rPr lang="en-US" sz="1100" i="1" dirty="0"/>
              <a:t>Vídeo produzido por </a:t>
            </a:r>
            <a:r>
              <a:rPr lang="en-US" sz="1100" i="1" dirty="0" err="1"/>
              <a:t>Movie-Ment</a:t>
            </a:r>
            <a:endParaRPr lang="en-US" sz="1100" i="1" dirty="0"/>
          </a:p>
          <a:p>
            <a:r>
              <a:rPr lang="en-US" sz="1100" b="1" dirty="0"/>
              <a:t>Acorrentados e trancados na Somalialândia</a:t>
            </a:r>
          </a:p>
          <a:p>
            <a:r>
              <a:rPr lang="en-US" sz="1100" i="1" dirty="0"/>
              <a:t>Vídeo produzido pela Human Rights Watch</a:t>
            </a:r>
          </a:p>
          <a:p>
            <a:r>
              <a:rPr lang="en-US" sz="1100" b="1" dirty="0"/>
              <a:t>Círculos de apoio</a:t>
            </a:r>
          </a:p>
          <a:p>
            <a:r>
              <a:rPr lang="en-US" sz="1100" i="1" dirty="0"/>
              <a:t>Vídeo produzido por Inclusion Melbourne</a:t>
            </a:r>
          </a:p>
          <a:p>
            <a:r>
              <a:rPr lang="en-US" sz="1100" b="1" dirty="0"/>
              <a:t>Descolonizando a mente: um diálogo transcultural sobre direitos, inclusão e comunidade (Rede Internacional para Alternativas e Recuperação - INTAR, Índia, 2016)</a:t>
            </a:r>
          </a:p>
          <a:p>
            <a:r>
              <a:rPr lang="en-US" sz="1100" i="1" dirty="0"/>
              <a:t>Vídeo produzido pela </a:t>
            </a:r>
            <a:r>
              <a:rPr lang="en-US" sz="1100" i="1" dirty="0" err="1"/>
              <a:t>Bapu </a:t>
            </a:r>
            <a:r>
              <a:rPr lang="en-US" sz="1100" i="1" dirty="0"/>
              <a:t>Trust for Research on Mind &amp;amp; Discourse</a:t>
            </a:r>
          </a:p>
          <a:p>
            <a:r>
              <a:rPr lang="en-US" sz="1100" b="1" dirty="0"/>
              <a:t>Demência, deficiência e direitos - Kate </a:t>
            </a:r>
            <a:r>
              <a:rPr lang="en-US" sz="1100" b="1" dirty="0" err="1"/>
              <a:t>Swaffer</a:t>
            </a:r>
            <a:endParaRPr lang="en-US" sz="1100" b="1" dirty="0"/>
          </a:p>
          <a:p>
            <a:r>
              <a:rPr lang="en-US" sz="1100" i="1" dirty="0"/>
              <a:t>Vídeo produzido pela Aliança Internacional contra a Demência</a:t>
            </a:r>
          </a:p>
          <a:p>
            <a:r>
              <a:rPr lang="en-US" sz="1100" b="1" dirty="0"/>
              <a:t>Impressões digitais e pegadas</a:t>
            </a:r>
          </a:p>
          <a:p>
            <a:r>
              <a:rPr lang="en-US" sz="1100" i="1" dirty="0"/>
              <a:t>Vídeo produzido pela PROMISE Global</a:t>
            </a:r>
          </a:p>
          <a:p>
            <a:r>
              <a:rPr lang="en-GB" sz="1100" b="1" dirty="0"/>
              <a:t>Esqueça o estigma</a:t>
            </a:r>
            <a:endParaRPr lang="en-US" sz="1100" dirty="0"/>
          </a:p>
          <a:p>
            <a:r>
              <a:rPr lang="en-GB" sz="1100" i="1" dirty="0"/>
              <a:t>Vídeo produzido pela Sociedade de Alzheimer da Irlanda</a:t>
            </a:r>
            <a:endParaRPr lang="en-US" sz="1100" dirty="0"/>
          </a:p>
          <a:p>
            <a:r>
              <a:rPr lang="en-GB" sz="1100" b="1" dirty="0"/>
              <a:t>Gana: Abuso de pessoas com deficiência</a:t>
            </a:r>
            <a:endParaRPr lang="en-US" sz="1100" dirty="0"/>
          </a:p>
          <a:p>
            <a:r>
              <a:rPr lang="en-GB" sz="1100" i="1" dirty="0"/>
              <a:t>Vídeo produzido pela Human Rights Watch</a:t>
            </a:r>
            <a:endParaRPr lang="en-US" sz="1100" dirty="0"/>
          </a:p>
          <a:p>
            <a:r>
              <a:rPr lang="en-GB" sz="1100" b="1" dirty="0"/>
              <a:t>Campanha global: O direito de decidir</a:t>
            </a:r>
            <a:endParaRPr lang="en-US" sz="1100" dirty="0"/>
          </a:p>
          <a:p>
            <a:r>
              <a:rPr lang="en-GB" sz="1100" i="1" dirty="0"/>
              <a:t>Vídeo produzido pela Inclusion International</a:t>
            </a:r>
            <a:endParaRPr lang="en-US" sz="1100" dirty="0"/>
          </a:p>
          <a:p>
            <a:r>
              <a:rPr lang="en-GB" sz="1100" b="1" dirty="0"/>
              <a:t>Direitos humanos, envelhecimento e demência: desafiando as práticas atuais, por Kate </a:t>
            </a:r>
            <a:r>
              <a:rPr lang="en-GB" sz="1100" b="1" dirty="0" err="1"/>
              <a:t>Swaffer</a:t>
            </a:r>
            <a:endParaRPr lang="en-US" sz="1100" dirty="0"/>
          </a:p>
          <a:p>
            <a:r>
              <a:rPr lang="en-GB" sz="1100" i="1" dirty="0"/>
              <a:t>Vídeo produzido pela Your aged and disability advocates (ADA), Austrália</a:t>
            </a:r>
          </a:p>
          <a:p>
            <a:r>
              <a:rPr lang="en-GB" sz="1100" b="1" dirty="0"/>
              <a:t>Eu vou para casa</a:t>
            </a:r>
          </a:p>
          <a:p>
            <a:r>
              <a:rPr lang="en-GB" sz="1100" i="1" dirty="0"/>
              <a:t>Vídeo produzido pela WITF TV, Harrisburg, PA. © 2016 WITF</a:t>
            </a:r>
            <a:endParaRPr lang="en-GB" sz="1100" b="1" dirty="0"/>
          </a:p>
          <a:p>
            <a:r>
              <a:rPr lang="en-GB" sz="1100" b="1" dirty="0"/>
              <a:t>Visão geral da saúde inclusiva</a:t>
            </a:r>
            <a:endParaRPr lang="en-US" sz="1100" dirty="0"/>
          </a:p>
          <a:p>
            <a:r>
              <a:rPr lang="en-GB" sz="1100" i="1" dirty="0"/>
              <a:t>Vídeo produzido pela Special Olympics</a:t>
            </a:r>
            <a:endParaRPr lang="en-US" sz="1100" dirty="0"/>
          </a:p>
          <a:p>
            <a:endParaRPr lang="en-US" sz="1100" dirty="0"/>
          </a:p>
        </p:txBody>
      </p:sp>
    </p:spTree>
    <p:extLst>
      <p:ext uri="{BB962C8B-B14F-4D97-AF65-F5344CB8AC3E}">
        <p14:creationId xmlns:p14="http://schemas.microsoft.com/office/powerpoint/2010/main" val="267396502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otes Placeholder 2">
            <a:extLst>
              <a:ext uri="{FF2B5EF4-FFF2-40B4-BE49-F238E27FC236}">
                <a16:creationId xmlns:a16="http://schemas.microsoft.com/office/drawing/2014/main" id="{98006C4C-C762-814F-BE76-5096F4869F85}"/>
              </a:ext>
            </a:extLst>
          </p:cNvPr>
          <p:cNvSpPr txBox="1">
            <a:spLocks/>
          </p:cNvSpPr>
          <p:nvPr/>
        </p:nvSpPr>
        <p:spPr>
          <a:xfrm>
            <a:off x="247338" y="172615"/>
            <a:ext cx="5897301" cy="8971385"/>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GB" sz="1100" b="1"/>
              <a:t>Defesa independente, a história de James</a:t>
            </a:r>
            <a:endParaRPr lang="en-US" sz="1100"/>
          </a:p>
          <a:p>
            <a:r>
              <a:rPr lang="en-GB" sz="1100" i="1"/>
              <a:t>Vídeo produzido pela Aliança Escocesa de Defesa Independente</a:t>
            </a:r>
            <a:endParaRPr lang="en-US" sz="1100"/>
          </a:p>
          <a:p>
            <a:r>
              <a:rPr lang="en-GB" sz="1100" b="1"/>
              <a:t>Entrevista - Atleta das Olimpíadas Especiais Victoria Smith, ESPN, 4 de julho de 2018</a:t>
            </a:r>
            <a:endParaRPr lang="en-US" sz="1100"/>
          </a:p>
          <a:p>
            <a:r>
              <a:rPr lang="en-GB" sz="1100" i="1"/>
              <a:t>Vídeo produzido pela Special Olympics</a:t>
            </a:r>
            <a:endParaRPr lang="en-US" sz="1100"/>
          </a:p>
          <a:p>
            <a:r>
              <a:rPr lang="en-GB" sz="1100" b="1"/>
              <a:t>Viver na comunidade</a:t>
            </a:r>
            <a:endParaRPr lang="en-US" sz="1100"/>
          </a:p>
          <a:p>
            <a:r>
              <a:rPr lang="en-GB" sz="1100" i="1"/>
              <a:t>Vídeo produzido pela Associação Libanesa para a Autoadvocacia (LASA) e pelo Fundo para os Direitos das Pessoas com Deficiência (DRF)</a:t>
            </a:r>
            <a:endParaRPr lang="en-GB" sz="1100" b="1"/>
          </a:p>
          <a:p>
            <a:r>
              <a:rPr lang="en-GB" sz="1100" b="1"/>
              <a:t>Vivendo para o futuro</a:t>
            </a:r>
            <a:endParaRPr lang="en-US" sz="1100"/>
          </a:p>
          <a:p>
            <a:r>
              <a:rPr lang="en-GB" sz="1100" i="1"/>
              <a:t>Vídeo produzido pela LedBetter Films</a:t>
            </a:r>
            <a:endParaRPr lang="en-US" sz="1100"/>
          </a:p>
          <a:p>
            <a:r>
              <a:rPr lang="en-GB" sz="1100" b="1"/>
              <a:t>Viver com problemas de saúde mental na Rússia</a:t>
            </a:r>
            <a:endParaRPr lang="en-US" sz="1100"/>
          </a:p>
          <a:p>
            <a:r>
              <a:rPr lang="en-GB" sz="1100" i="1"/>
              <a:t>Vídeo produzido pela Sky News</a:t>
            </a:r>
            <a:endParaRPr lang="en-US" sz="1100"/>
          </a:p>
          <a:p>
            <a:r>
              <a:rPr lang="en-GB" sz="1100" b="1"/>
              <a:t>Amor, perda e risos - Vivendo com demência</a:t>
            </a:r>
            <a:endParaRPr lang="en-US" sz="1100"/>
          </a:p>
          <a:p>
            <a:r>
              <a:rPr lang="en-GB" sz="1100" i="1"/>
              <a:t>Vídeo produzido pela Fire Films</a:t>
            </a:r>
            <a:endParaRPr lang="en-US" sz="1100"/>
          </a:p>
          <a:p>
            <a:r>
              <a:rPr lang="en-GB" sz="1100" b="1"/>
              <a:t>Mari Yamamoto</a:t>
            </a:r>
            <a:endParaRPr lang="en-US" sz="1100"/>
          </a:p>
          <a:p>
            <a:r>
              <a:rPr lang="en-GB" sz="1100" i="1"/>
              <a:t>Vídeo produzido pela Bapu Trust for Research on Mind &amp;amp; Discourse</a:t>
            </a:r>
            <a:endParaRPr lang="en-US" sz="1100"/>
          </a:p>
          <a:p>
            <a:r>
              <a:rPr lang="en-GB" sz="1100" b="1"/>
              <a:t>Campeões do apoio entre pares em saúde mental, Uganda 2013</a:t>
            </a:r>
            <a:endParaRPr lang="en-US" sz="1100"/>
          </a:p>
          <a:p>
            <a:r>
              <a:rPr lang="en-GB" sz="1100" i="1"/>
              <a:t>Vídeo produzido por Cerdic Hall</a:t>
            </a:r>
            <a:endParaRPr lang="en-US" sz="1100"/>
          </a:p>
          <a:p>
            <a:r>
              <a:rPr lang="en-GB" sz="1100" b="1"/>
              <a:t>Indo além dos rótulos psiquiátricos</a:t>
            </a:r>
            <a:endParaRPr lang="en-US" sz="1100"/>
          </a:p>
          <a:p>
            <a:r>
              <a:rPr lang="en-GB" sz="1100" i="1"/>
              <a:t>Vídeo produzido pelo The Open Paradigm Project/ P.J. Moynihan, produtor da Digital Eyes Film </a:t>
            </a:r>
            <a:endParaRPr lang="en-US" sz="1100"/>
          </a:p>
          <a:p>
            <a:r>
              <a:rPr lang="en-GB" sz="1100" b="1"/>
              <a:t>“Meu sonho é fazer pizza”: os fornecedores de catering com síndrome de Down</a:t>
            </a:r>
            <a:endParaRPr lang="en-US" sz="1100"/>
          </a:p>
          <a:p>
            <a:r>
              <a:rPr lang="en-GB" sz="1100" i="1"/>
              <a:t>Vídeo produzido por The Guardian</a:t>
            </a:r>
            <a:endParaRPr lang="en-US" sz="1100"/>
          </a:p>
          <a:p>
            <a:r>
              <a:rPr lang="en-GB" sz="1100" b="1"/>
              <a:t>Minha história: Timothy</a:t>
            </a:r>
            <a:endParaRPr lang="en-US" sz="1100"/>
          </a:p>
          <a:p>
            <a:r>
              <a:rPr lang="en-GB" sz="1100" i="1"/>
              <a:t>Vídeo produzido por End the Cycle (Iniciativa da CBM Austrália)</a:t>
            </a:r>
            <a:endParaRPr lang="en-US" sz="1100"/>
          </a:p>
          <a:p>
            <a:r>
              <a:rPr lang="en-GB" sz="1100" b="1"/>
              <a:t> Neil Laybourn e Jonny Benjamin discutem saúde mental</a:t>
            </a:r>
            <a:endParaRPr lang="en-US" sz="1100"/>
          </a:p>
          <a:p>
            <a:r>
              <a:rPr lang="en-GB" sz="1100" i="1"/>
              <a:t>Vídeo produzido pela Rethink Mental Illness</a:t>
            </a:r>
            <a:endParaRPr lang="en-US" sz="1100"/>
          </a:p>
          <a:p>
            <a:r>
              <a:rPr lang="en-GB" sz="1100" b="1"/>
              <a:t>Sem uso da força</a:t>
            </a:r>
            <a:endParaRPr lang="en-US" sz="1100"/>
          </a:p>
          <a:p>
            <a:r>
              <a:rPr lang="en-GB" sz="1100" i="1"/>
              <a:t>Vídeo produzido pela Mersey Care NHS Foundation Trust</a:t>
            </a:r>
            <a:endParaRPr lang="en-US" sz="1100"/>
          </a:p>
          <a:p>
            <a:r>
              <a:rPr lang="en-GB" sz="1100" b="1"/>
              <a:t>Chega de barreiras</a:t>
            </a:r>
            <a:endParaRPr lang="en-US" sz="1100"/>
          </a:p>
          <a:p>
            <a:r>
              <a:rPr lang="en-GB" sz="1100" i="1"/>
              <a:t>Vídeo produzido pela BC Self Advocacy Foundation</a:t>
            </a:r>
            <a:endParaRPr lang="en-US" sz="1100"/>
          </a:p>
          <a:p>
            <a:r>
              <a:rPr lang="en-GB" sz="1100" b="1"/>
              <a:t>“Not Without Us” (Não sem nós), de Sam Avery e Mental Health Peer Connection</a:t>
            </a:r>
            <a:endParaRPr lang="en-US" sz="1100"/>
          </a:p>
          <a:p>
            <a:r>
              <a:rPr lang="en-GB" sz="1100" i="1"/>
              <a:t>Vídeo produzido pela Mental Health Peer Connection</a:t>
            </a:r>
            <a:endParaRPr lang="en-US" sz="1100"/>
          </a:p>
          <a:p>
            <a:r>
              <a:rPr lang="en-GB" sz="1100" b="1"/>
              <a:t> Diálogo aberto: uma abordagem finlandesa alternativa para curar a psicose (filme completo)</a:t>
            </a:r>
            <a:endParaRPr lang="en-US" sz="1100"/>
          </a:p>
          <a:p>
            <a:r>
              <a:rPr lang="en-GB" sz="1100" i="1"/>
              <a:t>Vídeo produzido por Daniel Mackler, cineasta</a:t>
            </a:r>
            <a:endParaRPr lang="en-US" sz="1100"/>
          </a:p>
          <a:p>
            <a:r>
              <a:rPr lang="en-GB" sz="1100" b="1"/>
              <a:t> O Projeto Paradigma Aberto – Celia Brown</a:t>
            </a:r>
            <a:endParaRPr lang="en-US" sz="1100"/>
          </a:p>
          <a:p>
            <a:r>
              <a:rPr lang="en-GB" sz="1100" i="1"/>
              <a:t>Vídeo produzido pelo Projeto Paradigma Aberto/Mindfreedom International</a:t>
            </a:r>
            <a:endParaRPr lang="en-US" sz="1100"/>
          </a:p>
          <a:p>
            <a:r>
              <a:rPr lang="en-GB" sz="1100" b="1"/>
              <a:t>Projeto Paradigma Aberto – Dorothy Dundas</a:t>
            </a:r>
            <a:endParaRPr lang="en-US" sz="1100"/>
          </a:p>
          <a:p>
            <a:r>
              <a:rPr lang="en-GB" sz="1100" i="1"/>
              <a:t>Vídeo produzido pelo Projeto Paradigma Aberto</a:t>
            </a:r>
          </a:p>
          <a:p>
            <a:r>
              <a:rPr lang="en-GB" sz="1100" b="1"/>
              <a:t>Projeto Paradigma Aberto – Oryx Cohen</a:t>
            </a:r>
            <a:endParaRPr lang="en-US" sz="1100"/>
          </a:p>
          <a:p>
            <a:r>
              <a:rPr lang="en-GB" sz="1100" i="1"/>
              <a:t>Vídeo produzido pelo Projeto Paradigma Aberto/Centro Nacional de Empoderamento</a:t>
            </a:r>
            <a:endParaRPr lang="en-US" sz="1100"/>
          </a:p>
          <a:p>
            <a:r>
              <a:rPr lang="en-GB" sz="1100" b="1"/>
              <a:t>Projeto Paradigma Aberto – Sera Davidow</a:t>
            </a:r>
            <a:endParaRPr lang="en-US" sz="1100"/>
          </a:p>
          <a:p>
            <a:r>
              <a:rPr lang="en-GB" sz="1100" i="1"/>
              <a:t>Vídeo produzido pelo Projeto Paradigma Aberto/Western Mass Recovery Learning</a:t>
            </a:r>
            <a:endParaRPr lang="en-US" sz="1100"/>
          </a:p>
          <a:p>
            <a:r>
              <a:rPr lang="en-GB" sz="1100" b="1"/>
              <a:t>Ovidores de Vozes Canal Futura, Brasil 2017</a:t>
            </a:r>
            <a:endParaRPr lang="en-US" sz="1100"/>
          </a:p>
          <a:p>
            <a:r>
              <a:rPr lang="en-GB" sz="1100" i="1"/>
              <a:t>Vídeo produzido por L4 Filmes</a:t>
            </a:r>
            <a:endParaRPr lang="en-US" sz="1100"/>
          </a:p>
          <a:p>
            <a:r>
              <a:rPr lang="en-GB" sz="1100" b="1"/>
              <a:t> Pavimentando o caminho para a recuperação - o Sistema de Ombudsman Pessoal</a:t>
            </a:r>
            <a:endParaRPr lang="en-US" sz="1100"/>
          </a:p>
          <a:p>
            <a:r>
              <a:rPr lang="en-GB" sz="1100" i="1"/>
              <a:t>Vídeo produzido pela Mental Health Europe (</a:t>
            </a:r>
            <a:r>
              <a:rPr lang="en-GB" sz="1100" i="1" u="sng">
                <a:hlinkClick r:id="rId3"/>
              </a:rPr>
              <a:t>www.mhe-sme.org</a:t>
            </a:r>
            <a:r>
              <a:rPr lang="en-GB" sz="1100" i="1"/>
              <a:t>)</a:t>
            </a:r>
          </a:p>
          <a:p>
            <a:r>
              <a:rPr lang="en-GB" sz="1100" b="1"/>
              <a:t>Defesa dos pares em ação</a:t>
            </a:r>
            <a:endParaRPr lang="en-US" sz="1100"/>
          </a:p>
          <a:p>
            <a:r>
              <a:rPr lang="en-GB" sz="1050" i="1"/>
              <a:t>Vídeo produzido e dirigido por David W. Barker, Createus Media Inc. (www.createusmedia.com)</a:t>
            </a:r>
            <a:endParaRPr lang="en-US" sz="1050"/>
          </a:p>
          <a:p>
            <a:r>
              <a:rPr lang="en-GB" sz="1050" i="1"/>
              <a:t>© 2014 Createus Media Inc., Todos os direitos reservados.  Usado com permissão da Organização Mundial da Saúde.  Entre em contato com info@createusmedia.com para obter mais informações.  Agradecimentos especiais a Rita Cronise por toda a ajuda e apoio.</a:t>
            </a:r>
            <a:endParaRPr lang="en-US" sz="1050"/>
          </a:p>
          <a:p>
            <a:r>
              <a:rPr lang="en-GB" sz="1100" b="1"/>
              <a:t> Planejando com antecedência – Vivendo com demência precoce</a:t>
            </a:r>
            <a:endParaRPr lang="en-US" sz="1100"/>
          </a:p>
          <a:p>
            <a:r>
              <a:rPr lang="en-GB" sz="1100" i="1"/>
              <a:t>Vídeo original produzido pelo Office for the Ageing, SA Health, Adelaide, Austrália. Direitos autorais criativos: Kate Swaffer &amp;amp; Dementia Alliance International</a:t>
            </a:r>
            <a:endParaRPr lang="en-US" sz="1100"/>
          </a:p>
          <a:p>
            <a:r>
              <a:rPr lang="en-GB" sz="1100" b="1"/>
              <a:t> </a:t>
            </a:r>
            <a:endParaRPr lang="en-US" sz="1100"/>
          </a:p>
          <a:p>
            <a:endParaRPr lang="en-GB" sz="1100" i="1"/>
          </a:p>
          <a:p>
            <a:endParaRPr lang="en-US" sz="1100"/>
          </a:p>
          <a:p>
            <a:endParaRPr lang="en-US" sz="1100" dirty="0"/>
          </a:p>
        </p:txBody>
      </p:sp>
    </p:spTree>
    <p:extLst>
      <p:ext uri="{BB962C8B-B14F-4D97-AF65-F5344CB8AC3E}">
        <p14:creationId xmlns:p14="http://schemas.microsoft.com/office/powerpoint/2010/main" val="308701062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2">
            <a:extLst>
              <a:ext uri="{FF2B5EF4-FFF2-40B4-BE49-F238E27FC236}">
                <a16:creationId xmlns:a16="http://schemas.microsoft.com/office/drawing/2014/main" id="{F8459C70-AF77-6C4D-8388-968DBA7DDF09}"/>
              </a:ext>
            </a:extLst>
          </p:cNvPr>
          <p:cNvSpPr txBox="1">
            <a:spLocks/>
          </p:cNvSpPr>
          <p:nvPr/>
        </p:nvSpPr>
        <p:spPr>
          <a:xfrm>
            <a:off x="202368" y="242047"/>
            <a:ext cx="5874152" cy="8659906"/>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GB" sz="1100" b="1" dirty="0" err="1"/>
              <a:t>Qualidade</a:t>
            </a:r>
            <a:r>
              <a:rPr lang="en-GB" sz="1100" b="1" dirty="0"/>
              <a:t> </a:t>
            </a:r>
            <a:r>
              <a:rPr lang="en-GB" sz="1100" b="1" dirty="0" err="1"/>
              <a:t>nos</a:t>
            </a:r>
            <a:r>
              <a:rPr lang="en-GB" sz="1100" b="1" dirty="0"/>
              <a:t> </a:t>
            </a:r>
            <a:r>
              <a:rPr lang="en-GB" sz="1100" b="1" dirty="0" err="1"/>
              <a:t>serviços</a:t>
            </a:r>
            <a:r>
              <a:rPr lang="en-GB" sz="1100" b="1" dirty="0"/>
              <a:t> </a:t>
            </a:r>
            <a:r>
              <a:rPr lang="en-GB" sz="1100" b="1" dirty="0" err="1"/>
              <a:t>sociais</a:t>
            </a:r>
            <a:r>
              <a:rPr lang="en-GB" sz="1100" b="1" dirty="0"/>
              <a:t> - </a:t>
            </a:r>
            <a:r>
              <a:rPr lang="en-GB" sz="1100" b="1" dirty="0" err="1"/>
              <a:t>Compreender</a:t>
            </a:r>
            <a:r>
              <a:rPr lang="en-GB" sz="1100" b="1" dirty="0"/>
              <a:t> a </a:t>
            </a:r>
            <a:r>
              <a:rPr lang="en-GB" sz="1100" b="1" dirty="0" err="1"/>
              <a:t>Convenção</a:t>
            </a:r>
            <a:r>
              <a:rPr lang="en-GB" sz="1100" b="1" dirty="0"/>
              <a:t> </a:t>
            </a:r>
            <a:r>
              <a:rPr lang="en-GB" sz="1100" b="1" dirty="0" err="1"/>
              <a:t>sobre</a:t>
            </a:r>
            <a:r>
              <a:rPr lang="en-GB" sz="1100" b="1" dirty="0"/>
              <a:t> </a:t>
            </a:r>
            <a:r>
              <a:rPr lang="en-GB" sz="1100" b="1" dirty="0" err="1"/>
              <a:t>os</a:t>
            </a:r>
            <a:r>
              <a:rPr lang="en-GB" sz="1100" b="1" dirty="0"/>
              <a:t> </a:t>
            </a:r>
            <a:r>
              <a:rPr lang="en-GB" sz="1100" b="1" dirty="0" err="1"/>
              <a:t>Direitos</a:t>
            </a:r>
            <a:r>
              <a:rPr lang="en-GB" sz="1100" b="1" dirty="0"/>
              <a:t> das </a:t>
            </a:r>
            <a:r>
              <a:rPr lang="en-GB" sz="1100" b="1" dirty="0" err="1"/>
              <a:t>Pessoas</a:t>
            </a:r>
            <a:r>
              <a:rPr lang="en-GB" sz="1100" b="1" dirty="0"/>
              <a:t> com </a:t>
            </a:r>
            <a:r>
              <a:rPr lang="en-GB" sz="1100" b="1" dirty="0" err="1"/>
              <a:t>Deficiência</a:t>
            </a:r>
            <a:endParaRPr lang="en-US" sz="1100" dirty="0"/>
          </a:p>
          <a:p>
            <a:r>
              <a:rPr lang="en-GB" sz="1100" i="1" dirty="0" err="1"/>
              <a:t>Vídeo</a:t>
            </a:r>
            <a:r>
              <a:rPr lang="en-GB" sz="1100" i="1" dirty="0"/>
              <a:t> </a:t>
            </a:r>
            <a:r>
              <a:rPr lang="en-GB" sz="1100" i="1" dirty="0" err="1"/>
              <a:t>produzido</a:t>
            </a:r>
            <a:r>
              <a:rPr lang="en-GB" sz="1100" i="1" dirty="0"/>
              <a:t> pela </a:t>
            </a:r>
            <a:r>
              <a:rPr lang="en-GB" sz="1100" i="1" dirty="0" err="1"/>
              <a:t>Unidade</a:t>
            </a:r>
            <a:r>
              <a:rPr lang="en-GB" sz="1100" i="1" dirty="0"/>
              <a:t> </a:t>
            </a:r>
            <a:r>
              <a:rPr lang="en-GB" sz="1100" i="1" dirty="0" err="1"/>
              <a:t>Europeia</a:t>
            </a:r>
            <a:r>
              <a:rPr lang="en-GB" sz="1100" i="1" dirty="0"/>
              <a:t> para a </a:t>
            </a:r>
            <a:r>
              <a:rPr lang="en-GB" sz="1100" i="1" dirty="0" err="1"/>
              <a:t>Qualidade</a:t>
            </a:r>
            <a:r>
              <a:rPr lang="en-GB" sz="1100" i="1" dirty="0"/>
              <a:t> </a:t>
            </a:r>
            <a:r>
              <a:rPr lang="en-GB" sz="1100" i="1" dirty="0" err="1"/>
              <a:t>nos</a:t>
            </a:r>
            <a:r>
              <a:rPr lang="en-GB" sz="1100" i="1" dirty="0"/>
              <a:t> Serviços </a:t>
            </a:r>
            <a:r>
              <a:rPr lang="en-GB" sz="1100" i="1" dirty="0" err="1"/>
              <a:t>Sociais</a:t>
            </a:r>
            <a:r>
              <a:rPr lang="en-GB" sz="1100" i="1" dirty="0"/>
              <a:t> (EQUASS) da Plataforma </a:t>
            </a:r>
            <a:r>
              <a:rPr lang="en-GB" sz="1100" i="1" dirty="0" err="1"/>
              <a:t>Europeia</a:t>
            </a:r>
            <a:r>
              <a:rPr lang="en-GB" sz="1100" i="1" dirty="0"/>
              <a:t> para a </a:t>
            </a:r>
            <a:r>
              <a:rPr lang="en-GB" sz="1100" i="1" dirty="0" err="1"/>
              <a:t>Reabilitação</a:t>
            </a:r>
            <a:r>
              <a:rPr lang="en-GB" sz="1100" i="1" dirty="0"/>
              <a:t> (EPR) (</a:t>
            </a:r>
            <a:r>
              <a:rPr lang="en-GB" sz="1100" i="1" dirty="0" err="1"/>
              <a:t>www.epr.eu</a:t>
            </a:r>
            <a:r>
              <a:rPr lang="en-GB" sz="1100" i="1" dirty="0"/>
              <a:t> – </a:t>
            </a:r>
            <a:r>
              <a:rPr lang="en-GB" sz="1100" i="1" u="sng" dirty="0">
                <a:hlinkClick r:id="rId3"/>
              </a:rPr>
              <a:t>www.equass.be</a:t>
            </a:r>
            <a:r>
              <a:rPr lang="en-GB" sz="1100" i="1" dirty="0"/>
              <a:t>).  Com o </a:t>
            </a:r>
            <a:r>
              <a:rPr lang="en-GB" sz="1100" i="1" dirty="0" err="1"/>
              <a:t>apoio</a:t>
            </a:r>
            <a:r>
              <a:rPr lang="en-GB" sz="1100" i="1" dirty="0"/>
              <a:t> </a:t>
            </a:r>
            <a:r>
              <a:rPr lang="en-GB" sz="1100" i="1" dirty="0" err="1"/>
              <a:t>financeiro</a:t>
            </a:r>
            <a:r>
              <a:rPr lang="en-GB" sz="1100" i="1" dirty="0"/>
              <a:t> do </a:t>
            </a:r>
            <a:r>
              <a:rPr lang="en-GB" sz="1100" i="1" dirty="0" err="1"/>
              <a:t>Programa</a:t>
            </a:r>
            <a:r>
              <a:rPr lang="en-GB" sz="1100" i="1" dirty="0"/>
              <a:t> da </a:t>
            </a:r>
            <a:r>
              <a:rPr lang="en-GB" sz="1100" i="1" dirty="0" err="1"/>
              <a:t>União</a:t>
            </a:r>
            <a:r>
              <a:rPr lang="en-GB" sz="1100" i="1" dirty="0"/>
              <a:t> </a:t>
            </a:r>
            <a:r>
              <a:rPr lang="en-GB" sz="1100" i="1" dirty="0" err="1"/>
              <a:t>Europeia</a:t>
            </a:r>
            <a:r>
              <a:rPr lang="en-GB" sz="1100" i="1" dirty="0"/>
              <a:t> para o </a:t>
            </a:r>
            <a:r>
              <a:rPr lang="en-GB" sz="1100" i="1" dirty="0" err="1"/>
              <a:t>Emprego</a:t>
            </a:r>
            <a:r>
              <a:rPr lang="en-GB" sz="1100" i="1" dirty="0"/>
              <a:t> e a </a:t>
            </a:r>
            <a:r>
              <a:rPr lang="en-GB" sz="1100" i="1" dirty="0" err="1"/>
              <a:t>Inovação</a:t>
            </a:r>
            <a:r>
              <a:rPr lang="en-GB" sz="1100" i="1" dirty="0"/>
              <a:t> Social “</a:t>
            </a:r>
            <a:r>
              <a:rPr lang="en-GB" sz="1100" i="1" dirty="0" err="1"/>
              <a:t>EaSI</a:t>
            </a:r>
            <a:r>
              <a:rPr lang="en-GB" sz="1100" i="1" dirty="0"/>
              <a:t>” (2014-2020) – http://</a:t>
            </a:r>
            <a:r>
              <a:rPr lang="en-GB" sz="1100" i="1" dirty="0" err="1"/>
              <a:t>ec.europa.eu</a:t>
            </a:r>
            <a:r>
              <a:rPr lang="en-GB" sz="1100" i="1" dirty="0"/>
              <a:t>/social/</a:t>
            </a:r>
            <a:r>
              <a:rPr lang="en-GB" sz="1100" i="1" dirty="0" err="1"/>
              <a:t>easi</a:t>
            </a:r>
            <a:r>
              <a:rPr lang="en-GB" sz="1100" i="1" dirty="0"/>
              <a:t>.</a:t>
            </a:r>
            <a:endParaRPr lang="en-US" sz="1100" dirty="0"/>
          </a:p>
          <a:p>
            <a:r>
              <a:rPr lang="en-GB" sz="1100" i="1" dirty="0" err="1"/>
              <a:t>Animação</a:t>
            </a:r>
            <a:r>
              <a:rPr lang="en-GB" sz="1100" i="1" dirty="0"/>
              <a:t>:  S. </a:t>
            </a:r>
            <a:r>
              <a:rPr lang="en-GB" sz="1100" i="1" dirty="0" err="1"/>
              <a:t>Allaeys</a:t>
            </a:r>
            <a:r>
              <a:rPr lang="en-GB" sz="1100" i="1" dirty="0"/>
              <a:t> – QUIDOS.  </a:t>
            </a:r>
            <a:r>
              <a:rPr lang="en-GB" sz="1100" i="1" dirty="0" err="1"/>
              <a:t>Apoio</a:t>
            </a:r>
            <a:r>
              <a:rPr lang="en-GB" sz="1100" i="1" dirty="0"/>
              <a:t> </a:t>
            </a:r>
            <a:r>
              <a:rPr lang="en-GB" sz="1100" i="1" dirty="0" err="1"/>
              <a:t>ao</a:t>
            </a:r>
            <a:r>
              <a:rPr lang="en-GB" sz="1100" i="1" dirty="0"/>
              <a:t> </a:t>
            </a:r>
            <a:r>
              <a:rPr lang="en-GB" sz="1100" i="1" dirty="0" err="1"/>
              <a:t>conteúdo</a:t>
            </a:r>
            <a:r>
              <a:rPr lang="en-GB" sz="1100" i="1" dirty="0"/>
              <a:t>:  </a:t>
            </a:r>
            <a:r>
              <a:rPr lang="en-GB" sz="1100" i="1" dirty="0" err="1"/>
              <a:t>Fórum</a:t>
            </a:r>
            <a:r>
              <a:rPr lang="en-GB" sz="1100" i="1" dirty="0"/>
              <a:t> </a:t>
            </a:r>
            <a:r>
              <a:rPr lang="en-GB" sz="1100" i="1" dirty="0" err="1"/>
              <a:t>Europeu</a:t>
            </a:r>
            <a:r>
              <a:rPr lang="en-GB" sz="1100" i="1" dirty="0"/>
              <a:t> da </a:t>
            </a:r>
            <a:r>
              <a:rPr lang="en-GB" sz="1100" i="1" dirty="0" err="1"/>
              <a:t>Deficiência</a:t>
            </a:r>
            <a:endParaRPr lang="en-GB" sz="1100" b="1" dirty="0"/>
          </a:p>
          <a:p>
            <a:r>
              <a:rPr lang="en-GB" sz="1100" b="1" dirty="0" err="1"/>
              <a:t>Sensibilizar</a:t>
            </a:r>
            <a:r>
              <a:rPr lang="en-GB" sz="1100" b="1" dirty="0"/>
              <a:t> para a </a:t>
            </a:r>
            <a:r>
              <a:rPr lang="en-GB" sz="1100" b="1" dirty="0" err="1"/>
              <a:t>realidade</a:t>
            </a:r>
            <a:r>
              <a:rPr lang="en-GB" sz="1100" b="1" dirty="0"/>
              <a:t> de </a:t>
            </a:r>
            <a:r>
              <a:rPr lang="en-GB" sz="1100" b="1" dirty="0" err="1"/>
              <a:t>viver</a:t>
            </a:r>
            <a:r>
              <a:rPr lang="en-GB" sz="1100" b="1" dirty="0"/>
              <a:t> com </a:t>
            </a:r>
            <a:r>
              <a:rPr lang="en-GB" sz="1100" b="1" dirty="0" err="1"/>
              <a:t>demência</a:t>
            </a:r>
            <a:r>
              <a:rPr lang="en-GB" sz="1100" dirty="0"/>
              <a:t>, </a:t>
            </a:r>
            <a:endParaRPr lang="en-US" sz="1100" dirty="0"/>
          </a:p>
          <a:p>
            <a:r>
              <a:rPr lang="en-GB" sz="1100" dirty="0" err="1"/>
              <a:t>Vídeo</a:t>
            </a:r>
            <a:r>
              <a:rPr lang="en-GB" sz="1100" dirty="0"/>
              <a:t> </a:t>
            </a:r>
            <a:r>
              <a:rPr lang="en-GB" sz="1100" dirty="0" err="1"/>
              <a:t>produzido</a:t>
            </a:r>
            <a:r>
              <a:rPr lang="en-GB" sz="1100" dirty="0"/>
              <a:t> pela Mental Health Foundation (Reino </a:t>
            </a:r>
            <a:r>
              <a:rPr lang="en-GB" sz="1100" dirty="0" err="1"/>
              <a:t>Unido</a:t>
            </a:r>
            <a:r>
              <a:rPr lang="en-GB" sz="1100" dirty="0"/>
              <a:t>)</a:t>
            </a:r>
            <a:endParaRPr lang="en-US" sz="1100" dirty="0"/>
          </a:p>
          <a:p>
            <a:r>
              <a:rPr lang="en-GB" sz="1100" b="1" dirty="0"/>
              <a:t> </a:t>
            </a:r>
            <a:r>
              <a:rPr lang="en-GB" sz="1100" b="1" dirty="0" err="1"/>
              <a:t>Recuperação</a:t>
            </a:r>
            <a:r>
              <a:rPr lang="en-GB" sz="1100" b="1" dirty="0"/>
              <a:t> de </a:t>
            </a:r>
            <a:r>
              <a:rPr lang="en-GB" sz="1100" b="1" dirty="0" err="1"/>
              <a:t>perturbações</a:t>
            </a:r>
            <a:r>
              <a:rPr lang="en-GB" sz="1100" b="1" dirty="0"/>
              <a:t> </a:t>
            </a:r>
            <a:r>
              <a:rPr lang="en-GB" sz="1100" b="1" dirty="0" err="1"/>
              <a:t>mentais</a:t>
            </a:r>
            <a:r>
              <a:rPr lang="en-GB" sz="1100" b="1" dirty="0"/>
              <a:t>, </a:t>
            </a:r>
            <a:r>
              <a:rPr lang="en-GB" sz="1100" b="1" dirty="0" err="1"/>
              <a:t>palestra</a:t>
            </a:r>
            <a:r>
              <a:rPr lang="en-GB" sz="1100" b="1" dirty="0"/>
              <a:t> de Patricia Deegan</a:t>
            </a:r>
            <a:endParaRPr lang="en-US" sz="1100" dirty="0"/>
          </a:p>
          <a:p>
            <a:r>
              <a:rPr lang="en-GB" sz="1100" i="1" dirty="0" err="1"/>
              <a:t>Vídeo</a:t>
            </a:r>
            <a:r>
              <a:rPr lang="en-GB" sz="1100" i="1" dirty="0"/>
              <a:t> </a:t>
            </a:r>
            <a:r>
              <a:rPr lang="en-GB" sz="1100" i="1" dirty="0" err="1"/>
              <a:t>produzido</a:t>
            </a:r>
            <a:r>
              <a:rPr lang="en-GB" sz="1100" i="1" dirty="0"/>
              <a:t> </a:t>
            </a:r>
            <a:r>
              <a:rPr lang="en-GB" sz="1100" i="1" dirty="0" err="1"/>
              <a:t>por</a:t>
            </a:r>
            <a:r>
              <a:rPr lang="en-GB" sz="1100" i="1" dirty="0"/>
              <a:t> Patricia E. Deegan, Pat Deegan PhD &amp;amp; Associates LLC</a:t>
            </a:r>
            <a:endParaRPr lang="en-US" sz="1100" dirty="0"/>
          </a:p>
          <a:p>
            <a:r>
              <a:rPr lang="en-GB" sz="1100" b="1" dirty="0"/>
              <a:t>Reshma Valliappan </a:t>
            </a:r>
            <a:r>
              <a:rPr lang="en-GB" sz="1100" dirty="0"/>
              <a:t>(Rede Internacional para </a:t>
            </a:r>
            <a:r>
              <a:rPr lang="en-GB" sz="1100" dirty="0" err="1"/>
              <a:t>Alternativas</a:t>
            </a:r>
            <a:r>
              <a:rPr lang="en-GB" sz="1100" dirty="0"/>
              <a:t> e </a:t>
            </a:r>
            <a:r>
              <a:rPr lang="en-GB" sz="1100" dirty="0" err="1"/>
              <a:t>Recuperação</a:t>
            </a:r>
            <a:r>
              <a:rPr lang="en-GB" sz="1100" dirty="0"/>
              <a:t> - INTAR, </a:t>
            </a:r>
            <a:r>
              <a:rPr lang="en-GB" sz="1100" dirty="0" err="1"/>
              <a:t>Índia</a:t>
            </a:r>
            <a:r>
              <a:rPr lang="en-GB" sz="1100" dirty="0"/>
              <a:t>, 2016)</a:t>
            </a:r>
            <a:endParaRPr lang="en-US" sz="1100" dirty="0"/>
          </a:p>
          <a:p>
            <a:r>
              <a:rPr lang="en-GB" sz="1100" i="1" dirty="0" err="1"/>
              <a:t>Vídeo</a:t>
            </a:r>
            <a:r>
              <a:rPr lang="en-GB" sz="1100" i="1" dirty="0"/>
              <a:t> </a:t>
            </a:r>
            <a:r>
              <a:rPr lang="en-GB" sz="1100" i="1" dirty="0" err="1"/>
              <a:t>produzido</a:t>
            </a:r>
            <a:r>
              <a:rPr lang="en-GB" sz="1100" i="1" dirty="0"/>
              <a:t> pela Bapu Trust for Research on Mind &amp;amp; Discourse</a:t>
            </a:r>
            <a:endParaRPr lang="en-US" sz="1100" dirty="0"/>
          </a:p>
          <a:p>
            <a:r>
              <a:rPr lang="en-GB" sz="1100" b="1" dirty="0"/>
              <a:t>Rory Doody </a:t>
            </a:r>
            <a:r>
              <a:rPr lang="en-GB" sz="1100" b="1" dirty="0" err="1"/>
              <a:t>sobre</a:t>
            </a:r>
            <a:r>
              <a:rPr lang="en-GB" sz="1100" b="1" dirty="0"/>
              <a:t> </a:t>
            </a:r>
            <a:r>
              <a:rPr lang="en-GB" sz="1100" b="1" dirty="0" err="1"/>
              <a:t>sua</a:t>
            </a:r>
            <a:r>
              <a:rPr lang="en-GB" sz="1100" b="1" dirty="0"/>
              <a:t> </a:t>
            </a:r>
            <a:r>
              <a:rPr lang="en-GB" sz="1100" b="1" dirty="0" err="1"/>
              <a:t>experiência</a:t>
            </a:r>
            <a:r>
              <a:rPr lang="en-GB" sz="1100" b="1" dirty="0"/>
              <a:t> com a </a:t>
            </a:r>
            <a:r>
              <a:rPr lang="en-GB" sz="1100" b="1" dirty="0" err="1"/>
              <a:t>legislação</a:t>
            </a:r>
            <a:r>
              <a:rPr lang="en-GB" sz="1100" b="1" dirty="0"/>
              <a:t> </a:t>
            </a:r>
            <a:r>
              <a:rPr lang="en-GB" sz="1100" b="1" dirty="0" err="1"/>
              <a:t>sobre</a:t>
            </a:r>
            <a:r>
              <a:rPr lang="en-GB" sz="1100" b="1" dirty="0"/>
              <a:t> </a:t>
            </a:r>
            <a:r>
              <a:rPr lang="en-GB" sz="1100" b="1" dirty="0" err="1"/>
              <a:t>capacidade</a:t>
            </a:r>
            <a:r>
              <a:rPr lang="en-GB" sz="1100" b="1" dirty="0"/>
              <a:t> e </a:t>
            </a:r>
            <a:r>
              <a:rPr lang="en-GB" sz="1100" b="1" dirty="0" err="1"/>
              <a:t>os</a:t>
            </a:r>
            <a:r>
              <a:rPr lang="en-GB" sz="1100" b="1" dirty="0"/>
              <a:t> </a:t>
            </a:r>
            <a:r>
              <a:rPr lang="en-GB" sz="1100" b="1" dirty="0" err="1"/>
              <a:t>serviços</a:t>
            </a:r>
            <a:r>
              <a:rPr lang="en-GB" sz="1100" b="1" dirty="0"/>
              <a:t> de </a:t>
            </a:r>
            <a:r>
              <a:rPr lang="en-GB" sz="1100" b="1" dirty="0" err="1"/>
              <a:t>saúde</a:t>
            </a:r>
            <a:r>
              <a:rPr lang="en-GB" sz="1100" b="1" dirty="0"/>
              <a:t> mental </a:t>
            </a:r>
            <a:r>
              <a:rPr lang="en-GB" sz="1100" b="1" dirty="0" err="1"/>
              <a:t>na</a:t>
            </a:r>
            <a:r>
              <a:rPr lang="en-GB" sz="1100" b="1" dirty="0"/>
              <a:t> Irlanda</a:t>
            </a:r>
            <a:endParaRPr lang="en-US" sz="1100" dirty="0"/>
          </a:p>
          <a:p>
            <a:r>
              <a:rPr lang="en-GB" sz="1100" i="1" dirty="0" err="1"/>
              <a:t>Vídeo</a:t>
            </a:r>
            <a:r>
              <a:rPr lang="en-GB" sz="1100" i="1" dirty="0"/>
              <a:t> </a:t>
            </a:r>
            <a:r>
              <a:rPr lang="en-GB" sz="1100" i="1" dirty="0" err="1"/>
              <a:t>produzido</a:t>
            </a:r>
            <a:r>
              <a:rPr lang="en-GB" sz="1100" i="1" dirty="0"/>
              <a:t> pela </a:t>
            </a:r>
            <a:r>
              <a:rPr lang="en-GB" sz="1100" i="1" dirty="0" err="1"/>
              <a:t>Anistia</a:t>
            </a:r>
            <a:r>
              <a:rPr lang="en-GB" sz="1100" i="1" dirty="0"/>
              <a:t> Internacional Irlanda</a:t>
            </a:r>
            <a:endParaRPr lang="en-US" sz="1100" dirty="0"/>
          </a:p>
          <a:p>
            <a:r>
              <a:rPr lang="en-GB" sz="1100" b="1" dirty="0"/>
              <a:t> </a:t>
            </a:r>
            <a:r>
              <a:rPr lang="en-GB" sz="1100" b="1" dirty="0" err="1"/>
              <a:t>Isolamento</a:t>
            </a:r>
            <a:r>
              <a:rPr lang="en-GB" sz="1100" b="1" dirty="0"/>
              <a:t>: Ashley Peacock</a:t>
            </a:r>
            <a:endParaRPr lang="en-US" sz="1100" dirty="0"/>
          </a:p>
          <a:p>
            <a:r>
              <a:rPr lang="en-GB" sz="1100" i="1" dirty="0" err="1"/>
              <a:t>Vídeo</a:t>
            </a:r>
            <a:r>
              <a:rPr lang="en-GB" sz="1100" i="1" dirty="0"/>
              <a:t> </a:t>
            </a:r>
            <a:r>
              <a:rPr lang="en-GB" sz="1100" i="1" dirty="0" err="1"/>
              <a:t>produzido</a:t>
            </a:r>
            <a:r>
              <a:rPr lang="en-GB" sz="1100" i="1" dirty="0"/>
              <a:t> pela Attitude Pictures Ltd.  Cortesia da Attitude – </a:t>
            </a:r>
            <a:r>
              <a:rPr lang="en-GB" sz="1100" i="1" dirty="0" err="1"/>
              <a:t>todos</a:t>
            </a:r>
            <a:r>
              <a:rPr lang="en-GB" sz="1100" i="1" dirty="0"/>
              <a:t> </a:t>
            </a:r>
            <a:r>
              <a:rPr lang="en-GB" sz="1100" i="1" dirty="0" err="1"/>
              <a:t>os</a:t>
            </a:r>
            <a:r>
              <a:rPr lang="en-GB" sz="1100" i="1" dirty="0"/>
              <a:t> </a:t>
            </a:r>
            <a:r>
              <a:rPr lang="en-GB" sz="1100" i="1" dirty="0" err="1"/>
              <a:t>direitos</a:t>
            </a:r>
            <a:r>
              <a:rPr lang="en-GB" sz="1100" i="1" dirty="0"/>
              <a:t> </a:t>
            </a:r>
            <a:r>
              <a:rPr lang="en-GB" sz="1100" i="1" dirty="0" err="1"/>
              <a:t>reservados</a:t>
            </a:r>
            <a:r>
              <a:rPr lang="en-GB" sz="1100" i="1" dirty="0"/>
              <a:t>.</a:t>
            </a:r>
            <a:endParaRPr lang="en-US" sz="1100" dirty="0"/>
          </a:p>
          <a:p>
            <a:r>
              <a:rPr lang="en-GB" sz="1100" b="1" dirty="0" err="1"/>
              <a:t>Programa</a:t>
            </a:r>
            <a:r>
              <a:rPr lang="en-GB" sz="1100" b="1" dirty="0"/>
              <a:t> de </a:t>
            </a:r>
            <a:r>
              <a:rPr lang="en-GB" sz="1100" b="1" dirty="0" err="1"/>
              <a:t>Saúde</a:t>
            </a:r>
            <a:r>
              <a:rPr lang="en-GB" sz="1100" b="1" dirty="0"/>
              <a:t> Mental da </a:t>
            </a:r>
            <a:r>
              <a:rPr lang="en-GB" sz="1100" b="1" dirty="0" err="1"/>
              <a:t>Comunidade</a:t>
            </a:r>
            <a:r>
              <a:rPr lang="en-GB" sz="1100" b="1" dirty="0"/>
              <a:t> Urbana Seher, Pune</a:t>
            </a:r>
            <a:endParaRPr lang="en-US" sz="1100" dirty="0"/>
          </a:p>
          <a:p>
            <a:r>
              <a:rPr lang="en-GB" sz="1100" i="1" dirty="0" err="1"/>
              <a:t>Vídeo</a:t>
            </a:r>
            <a:r>
              <a:rPr lang="en-GB" sz="1100" i="1" dirty="0"/>
              <a:t> </a:t>
            </a:r>
            <a:r>
              <a:rPr lang="en-GB" sz="1100" i="1" dirty="0" err="1"/>
              <a:t>produzido</a:t>
            </a:r>
            <a:r>
              <a:rPr lang="en-GB" sz="1100" i="1" dirty="0"/>
              <a:t> pela Bapu Trust for Research on Mind &amp;amp; Discourse</a:t>
            </a:r>
            <a:endParaRPr lang="en-US" sz="1100" dirty="0"/>
          </a:p>
          <a:p>
            <a:r>
              <a:rPr lang="en-GB" sz="1100" b="1" dirty="0" err="1"/>
              <a:t>Autoadvocacia</a:t>
            </a:r>
            <a:endParaRPr lang="en-US" sz="1100" dirty="0"/>
          </a:p>
          <a:p>
            <a:r>
              <a:rPr lang="en-GB" sz="1100" i="1" dirty="0" err="1"/>
              <a:t>Vídeo</a:t>
            </a:r>
            <a:r>
              <a:rPr lang="en-GB" sz="1100" i="1" dirty="0"/>
              <a:t> </a:t>
            </a:r>
            <a:r>
              <a:rPr lang="en-GB" sz="1100" i="1" dirty="0" err="1"/>
              <a:t>produzido</a:t>
            </a:r>
            <a:r>
              <a:rPr lang="en-GB" sz="1100" i="1" dirty="0"/>
              <a:t> </a:t>
            </a:r>
            <a:r>
              <a:rPr lang="en-GB" sz="1100" i="1" dirty="0" err="1"/>
              <a:t>por</a:t>
            </a:r>
            <a:r>
              <a:rPr lang="en-GB" sz="1100" i="1" dirty="0"/>
              <a:t> Self Advocacy Online (@</a:t>
            </a:r>
            <a:r>
              <a:rPr lang="en-GB" sz="1100" i="1" dirty="0" err="1"/>
              <a:t>selfadvocacyonline.org</a:t>
            </a:r>
            <a:r>
              <a:rPr lang="en-GB" sz="1100" i="1" dirty="0"/>
              <a:t>)</a:t>
            </a:r>
            <a:endParaRPr lang="en-US" sz="1100" dirty="0"/>
          </a:p>
          <a:p>
            <a:r>
              <a:rPr lang="en-GB" sz="1100" b="1" dirty="0"/>
              <a:t>Redes </a:t>
            </a:r>
            <a:r>
              <a:rPr lang="en-GB" sz="1100" b="1" dirty="0" err="1"/>
              <a:t>sociais</a:t>
            </a:r>
            <a:r>
              <a:rPr lang="en-GB" sz="1100" b="1" dirty="0"/>
              <a:t>, </a:t>
            </a:r>
            <a:r>
              <a:rPr lang="en-GB" sz="1100" b="1" dirty="0" err="1"/>
              <a:t>diálogo</a:t>
            </a:r>
            <a:r>
              <a:rPr lang="en-GB" sz="1100" b="1" dirty="0"/>
              <a:t> </a:t>
            </a:r>
            <a:r>
              <a:rPr lang="en-GB" sz="1100" b="1" dirty="0" err="1"/>
              <a:t>aberto</a:t>
            </a:r>
            <a:r>
              <a:rPr lang="en-GB" sz="1100" b="1" dirty="0"/>
              <a:t> e </a:t>
            </a:r>
            <a:r>
              <a:rPr lang="en-GB" sz="1100" b="1" dirty="0" err="1"/>
              <a:t>recuperação</a:t>
            </a:r>
            <a:r>
              <a:rPr lang="en-GB" sz="1100" b="1" dirty="0"/>
              <a:t> da </a:t>
            </a:r>
            <a:r>
              <a:rPr lang="en-GB" sz="1100" b="1" dirty="0" err="1"/>
              <a:t>psicose</a:t>
            </a:r>
            <a:r>
              <a:rPr lang="en-GB" sz="1100" b="1" dirty="0"/>
              <a:t> – Jaakko </a:t>
            </a:r>
            <a:r>
              <a:rPr lang="en-GB" sz="1100" b="1" dirty="0" err="1"/>
              <a:t>Seikkula</a:t>
            </a:r>
            <a:r>
              <a:rPr lang="en-GB" sz="1100" b="1" dirty="0"/>
              <a:t>, PhD</a:t>
            </a:r>
            <a:endParaRPr lang="en-US" sz="1100" dirty="0"/>
          </a:p>
          <a:p>
            <a:r>
              <a:rPr lang="en-GB" sz="1100" i="1" dirty="0" err="1"/>
              <a:t>Vídeo</a:t>
            </a:r>
            <a:r>
              <a:rPr lang="en-GB" sz="1100" i="1" dirty="0"/>
              <a:t> </a:t>
            </a:r>
            <a:r>
              <a:rPr lang="en-GB" sz="1100" i="1" dirty="0" err="1"/>
              <a:t>produzido</a:t>
            </a:r>
            <a:r>
              <a:rPr lang="en-GB" sz="1100" i="1" dirty="0"/>
              <a:t> </a:t>
            </a:r>
            <a:r>
              <a:rPr lang="en-GB" sz="1100" i="1" dirty="0" err="1"/>
              <a:t>por</a:t>
            </a:r>
            <a:r>
              <a:rPr lang="en-GB" sz="1100" i="1" dirty="0"/>
              <a:t> Daniel Mackler, </a:t>
            </a:r>
            <a:r>
              <a:rPr lang="en-GB" sz="1100" i="1" dirty="0" err="1"/>
              <a:t>cineasta</a:t>
            </a:r>
            <a:endParaRPr lang="en-US" sz="1100" dirty="0"/>
          </a:p>
          <a:p>
            <a:r>
              <a:rPr lang="en-GB" sz="1100" b="1" dirty="0" err="1"/>
              <a:t>Discurso</a:t>
            </a:r>
            <a:r>
              <a:rPr lang="en-GB" sz="1100" b="1" dirty="0"/>
              <a:t> de Craig Mokhiber, </a:t>
            </a:r>
            <a:r>
              <a:rPr lang="en-GB" sz="1100" b="1" dirty="0" err="1"/>
              <a:t>Adjunto</a:t>
            </a:r>
            <a:r>
              <a:rPr lang="en-GB" sz="1100" b="1" dirty="0"/>
              <a:t> do </a:t>
            </a:r>
            <a:r>
              <a:rPr lang="en-GB" sz="1100" b="1" dirty="0" err="1"/>
              <a:t>Secretário</a:t>
            </a:r>
            <a:r>
              <a:rPr lang="en-GB" sz="1100" b="1" dirty="0"/>
              <a:t>-Geral </a:t>
            </a:r>
            <a:r>
              <a:rPr lang="en-GB" sz="1100" b="1" dirty="0" err="1"/>
              <a:t>Adjunto</a:t>
            </a:r>
            <a:r>
              <a:rPr lang="en-GB" sz="1100" b="1" dirty="0"/>
              <a:t> para </a:t>
            </a:r>
            <a:r>
              <a:rPr lang="en-GB" sz="1100" b="1" dirty="0" err="1"/>
              <a:t>os</a:t>
            </a:r>
            <a:r>
              <a:rPr lang="en-GB" sz="1100" b="1" dirty="0"/>
              <a:t> </a:t>
            </a:r>
            <a:r>
              <a:rPr lang="en-GB" sz="1100" b="1" dirty="0" err="1"/>
              <a:t>Direitos</a:t>
            </a:r>
            <a:r>
              <a:rPr lang="en-GB" sz="1100" b="1" dirty="0"/>
              <a:t> Humanos, </a:t>
            </a:r>
            <a:r>
              <a:rPr lang="en-GB" sz="1100" b="1" dirty="0" err="1"/>
              <a:t>Gabinete</a:t>
            </a:r>
            <a:r>
              <a:rPr lang="en-GB" sz="1100" b="1" dirty="0"/>
              <a:t> do Alto </a:t>
            </a:r>
            <a:r>
              <a:rPr lang="en-GB" sz="1100" b="1" dirty="0" err="1"/>
              <a:t>Comissário</a:t>
            </a:r>
            <a:r>
              <a:rPr lang="en-GB" sz="1100" b="1" dirty="0"/>
              <a:t> para </a:t>
            </a:r>
            <a:r>
              <a:rPr lang="en-GB" sz="1100" b="1" dirty="0" err="1"/>
              <a:t>os</a:t>
            </a:r>
            <a:r>
              <a:rPr lang="en-GB" sz="1100" b="1" dirty="0"/>
              <a:t> </a:t>
            </a:r>
            <a:r>
              <a:rPr lang="en-GB" sz="1100" b="1" dirty="0" err="1"/>
              <a:t>Direitos</a:t>
            </a:r>
            <a:r>
              <a:rPr lang="en-GB" sz="1100" b="1" dirty="0"/>
              <a:t> Humanos</a:t>
            </a:r>
            <a:r>
              <a:rPr lang="en-GB" sz="1100" dirty="0"/>
              <a:t>, </a:t>
            </a:r>
            <a:r>
              <a:rPr lang="en-GB" sz="1100" dirty="0" err="1"/>
              <a:t>proferido</a:t>
            </a:r>
            <a:r>
              <a:rPr lang="en-GB" sz="1100" dirty="0"/>
              <a:t> </a:t>
            </a:r>
            <a:r>
              <a:rPr lang="en-GB" sz="1100" dirty="0" err="1"/>
              <a:t>durante</a:t>
            </a:r>
            <a:r>
              <a:rPr lang="en-GB" sz="1100" dirty="0"/>
              <a:t> o </a:t>
            </a:r>
            <a:r>
              <a:rPr lang="en-GB" sz="1100" dirty="0" err="1"/>
              <a:t>evento</a:t>
            </a:r>
            <a:r>
              <a:rPr lang="en-GB" sz="1100" dirty="0"/>
              <a:t> “</a:t>
            </a:r>
            <a:r>
              <a:rPr lang="en-GB" sz="1100" dirty="0" err="1"/>
              <a:t>É</a:t>
            </a:r>
            <a:r>
              <a:rPr lang="en-GB" sz="1100" dirty="0"/>
              <a:t> hora de </a:t>
            </a:r>
            <a:r>
              <a:rPr lang="en-GB" sz="1100" dirty="0" err="1"/>
              <a:t>agir</a:t>
            </a:r>
            <a:r>
              <a:rPr lang="en-GB" sz="1100" dirty="0"/>
              <a:t> pela </a:t>
            </a:r>
            <a:r>
              <a:rPr lang="en-GB" sz="1100" dirty="0" err="1"/>
              <a:t>saúde</a:t>
            </a:r>
            <a:r>
              <a:rPr lang="en-GB" sz="1100" dirty="0"/>
              <a:t> mental global - </a:t>
            </a:r>
            <a:r>
              <a:rPr lang="en-GB" sz="1100" dirty="0" err="1"/>
              <a:t>Criando</a:t>
            </a:r>
            <a:r>
              <a:rPr lang="en-GB" sz="1100" dirty="0"/>
              <a:t> </a:t>
            </a:r>
            <a:r>
              <a:rPr lang="en-GB" sz="1100" dirty="0" err="1"/>
              <a:t>impulso</a:t>
            </a:r>
            <a:r>
              <a:rPr lang="en-GB" sz="1100" dirty="0"/>
              <a:t> para a </a:t>
            </a:r>
            <a:r>
              <a:rPr lang="en-GB" sz="1100" dirty="0" err="1"/>
              <a:t>saúde</a:t>
            </a:r>
            <a:r>
              <a:rPr lang="en-GB" sz="1100" dirty="0"/>
              <a:t> mental </a:t>
            </a:r>
            <a:r>
              <a:rPr lang="en-GB" sz="1100" dirty="0" err="1"/>
              <a:t>na</a:t>
            </a:r>
            <a:r>
              <a:rPr lang="en-GB" sz="1100" dirty="0"/>
              <a:t> era dos ODS”, </a:t>
            </a:r>
            <a:r>
              <a:rPr lang="en-GB" sz="1100" dirty="0" err="1"/>
              <a:t>realizado</a:t>
            </a:r>
            <a:r>
              <a:rPr lang="en-GB" sz="1100" dirty="0"/>
              <a:t> </a:t>
            </a:r>
            <a:r>
              <a:rPr lang="en-GB" sz="1100" dirty="0" err="1"/>
              <a:t>por</a:t>
            </a:r>
            <a:r>
              <a:rPr lang="en-GB" sz="1100" dirty="0"/>
              <a:t> </a:t>
            </a:r>
            <a:r>
              <a:rPr lang="en-GB" sz="1100" dirty="0" err="1"/>
              <a:t>ocasião</a:t>
            </a:r>
            <a:r>
              <a:rPr lang="en-GB" sz="1100" dirty="0"/>
              <a:t> da 73ª </a:t>
            </a:r>
            <a:r>
              <a:rPr lang="en-GB" sz="1100" dirty="0" err="1"/>
              <a:t>Sessão</a:t>
            </a:r>
            <a:r>
              <a:rPr lang="en-GB" sz="1100" dirty="0"/>
              <a:t> da Assembleia Geral das </a:t>
            </a:r>
            <a:r>
              <a:rPr lang="en-GB" sz="1100" dirty="0" err="1"/>
              <a:t>Nações</a:t>
            </a:r>
            <a:r>
              <a:rPr lang="en-GB" sz="1100" dirty="0"/>
              <a:t> Unidas.</a:t>
            </a:r>
            <a:endParaRPr lang="en-US" sz="1100" dirty="0"/>
          </a:p>
          <a:p>
            <a:r>
              <a:rPr lang="en-GB" sz="1100" i="1" dirty="0" err="1"/>
              <a:t>Vídeo</a:t>
            </a:r>
            <a:r>
              <a:rPr lang="en-GB" sz="1100" i="1" dirty="0"/>
              <a:t> </a:t>
            </a:r>
            <a:r>
              <a:rPr lang="en-GB" sz="1100" i="1" dirty="0" err="1"/>
              <a:t>produzido</a:t>
            </a:r>
            <a:r>
              <a:rPr lang="en-GB" sz="1100" i="1" dirty="0"/>
              <a:t> pela UN Web TV</a:t>
            </a:r>
            <a:endParaRPr lang="en-US" sz="1100" dirty="0"/>
          </a:p>
          <a:p>
            <a:r>
              <a:rPr lang="en-GB" sz="1100" b="1" dirty="0" err="1"/>
              <a:t>Agradecimentos</a:t>
            </a:r>
            <a:r>
              <a:rPr lang="en-GB" sz="1100" b="1" dirty="0"/>
              <a:t> </a:t>
            </a:r>
            <a:r>
              <a:rPr lang="en-GB" sz="1100" b="1" dirty="0" err="1"/>
              <a:t>aos</a:t>
            </a:r>
            <a:r>
              <a:rPr lang="en-GB" sz="1100" b="1" dirty="0"/>
              <a:t> </a:t>
            </a:r>
            <a:r>
              <a:rPr lang="en-GB" sz="1100" b="1" dirty="0" err="1"/>
              <a:t>colegas</a:t>
            </a:r>
            <a:r>
              <a:rPr lang="en-GB" sz="1100" b="1" dirty="0"/>
              <a:t> de John Howard </a:t>
            </a:r>
            <a:r>
              <a:rPr lang="en-GB" sz="1100" b="1" dirty="0" err="1"/>
              <a:t>pelo</a:t>
            </a:r>
            <a:r>
              <a:rPr lang="en-GB" sz="1100" b="1" dirty="0"/>
              <a:t> </a:t>
            </a:r>
            <a:r>
              <a:rPr lang="en-GB" sz="1100" b="1" dirty="0" err="1"/>
              <a:t>apoio</a:t>
            </a:r>
            <a:endParaRPr lang="en-US" sz="1100" dirty="0"/>
          </a:p>
          <a:p>
            <a:r>
              <a:rPr lang="en-GB" sz="1100" i="1" dirty="0" err="1"/>
              <a:t>Vídeo</a:t>
            </a:r>
            <a:r>
              <a:rPr lang="en-GB" sz="1100" i="1" dirty="0"/>
              <a:t> </a:t>
            </a:r>
            <a:r>
              <a:rPr lang="en-GB" sz="1100" i="1" dirty="0" err="1"/>
              <a:t>produzido</a:t>
            </a:r>
            <a:r>
              <a:rPr lang="en-GB" sz="1100" i="1" dirty="0"/>
              <a:t> </a:t>
            </a:r>
            <a:r>
              <a:rPr lang="en-GB" sz="1100" i="1" dirty="0" err="1"/>
              <a:t>por</a:t>
            </a:r>
            <a:r>
              <a:rPr lang="en-GB" sz="1100" i="1" dirty="0"/>
              <a:t> Cerdic Hall</a:t>
            </a:r>
            <a:endParaRPr lang="en-US" sz="1100" dirty="0"/>
          </a:p>
          <a:p>
            <a:r>
              <a:rPr lang="en-GB" sz="1100" b="1" dirty="0"/>
              <a:t>O </a:t>
            </a:r>
            <a:r>
              <a:rPr lang="en-GB" sz="1100" b="1" dirty="0" err="1"/>
              <a:t>Projeto</a:t>
            </a:r>
            <a:r>
              <a:rPr lang="en-GB" sz="1100" b="1" dirty="0"/>
              <a:t> Gestalt: Acabar com o </a:t>
            </a:r>
            <a:r>
              <a:rPr lang="en-GB" sz="1100" b="1" dirty="0" err="1"/>
              <a:t>Estigma</a:t>
            </a:r>
            <a:endParaRPr lang="en-US" sz="1100" dirty="0"/>
          </a:p>
          <a:p>
            <a:r>
              <a:rPr lang="en-GB" sz="1100" i="1" dirty="0" err="1"/>
              <a:t>Vídeo</a:t>
            </a:r>
            <a:r>
              <a:rPr lang="en-GB" sz="1100" i="1" dirty="0"/>
              <a:t> </a:t>
            </a:r>
            <a:r>
              <a:rPr lang="en-GB" sz="1100" i="1" dirty="0" err="1"/>
              <a:t>produzido</a:t>
            </a:r>
            <a:r>
              <a:rPr lang="en-GB" sz="1100" i="1" dirty="0"/>
              <a:t> </a:t>
            </a:r>
            <a:r>
              <a:rPr lang="en-GB" sz="1100" i="1" dirty="0" err="1"/>
              <a:t>por</a:t>
            </a:r>
            <a:r>
              <a:rPr lang="en-GB" sz="1100" i="1" dirty="0"/>
              <a:t> Kian </a:t>
            </a:r>
            <a:r>
              <a:rPr lang="en-GB" sz="1100" i="1" dirty="0" err="1"/>
              <a:t>Madjedi</a:t>
            </a:r>
            <a:r>
              <a:rPr lang="en-GB" sz="1100" i="1" dirty="0"/>
              <a:t>, </a:t>
            </a:r>
            <a:r>
              <a:rPr lang="en-GB" sz="1100" i="1" dirty="0" err="1"/>
              <a:t>cineasta</a:t>
            </a:r>
            <a:endParaRPr lang="en-GB" sz="1100" i="1" dirty="0"/>
          </a:p>
          <a:p>
            <a:r>
              <a:rPr lang="en-GB" sz="1100" b="1" dirty="0"/>
              <a:t>O T.D.M. (</a:t>
            </a:r>
            <a:r>
              <a:rPr lang="en-GB" sz="1100" b="1" dirty="0" err="1"/>
              <a:t>Modelo</a:t>
            </a:r>
            <a:r>
              <a:rPr lang="en-GB" sz="1100" b="1" dirty="0"/>
              <a:t> de Alta </a:t>
            </a:r>
            <a:r>
              <a:rPr lang="en-GB" sz="1100" b="1" dirty="0" err="1"/>
              <a:t>Transitória</a:t>
            </a:r>
            <a:r>
              <a:rPr lang="en-GB" sz="1100" b="1" dirty="0"/>
              <a:t>)</a:t>
            </a:r>
            <a:endParaRPr lang="en-US" sz="1100" dirty="0"/>
          </a:p>
          <a:p>
            <a:r>
              <a:rPr lang="en-GB" sz="1100" i="1" dirty="0" err="1"/>
              <a:t>Vídeo</a:t>
            </a:r>
            <a:r>
              <a:rPr lang="en-GB" sz="1100" i="1" dirty="0"/>
              <a:t> </a:t>
            </a:r>
            <a:r>
              <a:rPr lang="en-GB" sz="1100" i="1" dirty="0" err="1"/>
              <a:t>produzido</a:t>
            </a:r>
            <a:r>
              <a:rPr lang="en-GB" sz="1100" i="1" dirty="0"/>
              <a:t> </a:t>
            </a:r>
            <a:r>
              <a:rPr lang="en-GB" sz="1100" i="1" dirty="0" err="1"/>
              <a:t>por</a:t>
            </a:r>
            <a:r>
              <a:rPr lang="en-GB" sz="1100" i="1" dirty="0"/>
              <a:t> </a:t>
            </a:r>
            <a:r>
              <a:rPr lang="en-GB" sz="1100" i="1" dirty="0" err="1"/>
              <a:t>LedBetter</a:t>
            </a:r>
            <a:r>
              <a:rPr lang="en-GB" sz="1100" i="1" dirty="0"/>
              <a:t> Films</a:t>
            </a:r>
            <a:endParaRPr lang="en-US" sz="1100" dirty="0"/>
          </a:p>
          <a:p>
            <a:r>
              <a:rPr lang="en-GB" sz="1100" b="1" dirty="0"/>
              <a:t>Esta </a:t>
            </a:r>
            <a:r>
              <a:rPr lang="en-GB" sz="1100" b="1" dirty="0" err="1"/>
              <a:t>é</a:t>
            </a:r>
            <a:r>
              <a:rPr lang="en-GB" sz="1100" b="1" dirty="0"/>
              <a:t> a </a:t>
            </a:r>
            <a:r>
              <a:rPr lang="en-GB" sz="1100" b="1" dirty="0" err="1"/>
              <a:t>história</a:t>
            </a:r>
            <a:r>
              <a:rPr lang="en-GB" sz="1100" b="1" dirty="0"/>
              <a:t> de um </a:t>
            </a:r>
            <a:r>
              <a:rPr lang="en-GB" sz="1100" b="1" dirty="0" err="1"/>
              <a:t>movimento</a:t>
            </a:r>
            <a:r>
              <a:rPr lang="en-GB" sz="1100" b="1" dirty="0"/>
              <a:t> </a:t>
            </a:r>
            <a:r>
              <a:rPr lang="en-GB" sz="1100" b="1" dirty="0" err="1"/>
              <a:t>pelos</a:t>
            </a:r>
            <a:r>
              <a:rPr lang="en-GB" sz="1100" b="1" dirty="0"/>
              <a:t> </a:t>
            </a:r>
            <a:r>
              <a:rPr lang="en-GB" sz="1100" b="1" dirty="0" err="1"/>
              <a:t>direitos</a:t>
            </a:r>
            <a:r>
              <a:rPr lang="en-GB" sz="1100" b="1" dirty="0"/>
              <a:t> </a:t>
            </a:r>
            <a:r>
              <a:rPr lang="en-GB" sz="1100" b="1" dirty="0" err="1"/>
              <a:t>civis</a:t>
            </a:r>
            <a:endParaRPr lang="en-US" sz="1100" dirty="0"/>
          </a:p>
          <a:p>
            <a:r>
              <a:rPr lang="en-GB" sz="1100" i="1" dirty="0" err="1"/>
              <a:t>Vídeo</a:t>
            </a:r>
            <a:r>
              <a:rPr lang="en-GB" sz="1100" i="1" dirty="0"/>
              <a:t> </a:t>
            </a:r>
            <a:r>
              <a:rPr lang="en-GB" sz="1100" i="1" dirty="0" err="1"/>
              <a:t>produzido</a:t>
            </a:r>
            <a:r>
              <a:rPr lang="en-GB" sz="1100" i="1" dirty="0"/>
              <a:t> pela Inclusion BC</a:t>
            </a:r>
            <a:endParaRPr lang="en-US" sz="1100" dirty="0"/>
          </a:p>
          <a:p>
            <a:r>
              <a:rPr lang="en-GB" sz="1100" b="1" dirty="0"/>
              <a:t>Uganda: “Pare com o </a:t>
            </a:r>
            <a:r>
              <a:rPr lang="en-GB" sz="1100" b="1" dirty="0" err="1"/>
              <a:t>abuso</a:t>
            </a:r>
            <a:r>
              <a:rPr lang="en-GB" sz="1100" b="1" dirty="0"/>
              <a:t>”</a:t>
            </a:r>
            <a:endParaRPr lang="en-US" sz="1100" dirty="0"/>
          </a:p>
          <a:p>
            <a:r>
              <a:rPr lang="en-GB" sz="1100" i="1" dirty="0" err="1"/>
              <a:t>Vídeo</a:t>
            </a:r>
            <a:r>
              <a:rPr lang="en-GB" sz="1100" i="1" dirty="0"/>
              <a:t> </a:t>
            </a:r>
            <a:r>
              <a:rPr lang="en-GB" sz="1100" i="1" dirty="0" err="1"/>
              <a:t>produzido</a:t>
            </a:r>
            <a:r>
              <a:rPr lang="en-GB" sz="1100" i="1" dirty="0"/>
              <a:t> pela Validity, </a:t>
            </a:r>
            <a:r>
              <a:rPr lang="en-GB" sz="1100" i="1" dirty="0" err="1"/>
              <a:t>anteriormente</a:t>
            </a:r>
            <a:r>
              <a:rPr lang="en-GB" sz="1100" i="1" dirty="0"/>
              <a:t> Mental Disability Advocacy Centre (MDAC)</a:t>
            </a:r>
            <a:endParaRPr lang="en-US" sz="1100" dirty="0"/>
          </a:p>
          <a:p>
            <a:r>
              <a:rPr lang="en-GB" sz="1100" b="1" dirty="0"/>
              <a:t>UN CDPD: O que </a:t>
            </a:r>
            <a:r>
              <a:rPr lang="en-GB" sz="1100" b="1" dirty="0" err="1"/>
              <a:t>é</a:t>
            </a:r>
            <a:r>
              <a:rPr lang="en-GB" sz="1100" b="1" dirty="0"/>
              <a:t> o </a:t>
            </a:r>
            <a:r>
              <a:rPr lang="en-GB" sz="1100" b="1" dirty="0" err="1"/>
              <a:t>artigo</a:t>
            </a:r>
            <a:r>
              <a:rPr lang="en-GB" sz="1100" b="1" dirty="0"/>
              <a:t> 19 e a </a:t>
            </a:r>
            <a:r>
              <a:rPr lang="en-GB" sz="1100" b="1" dirty="0" err="1"/>
              <a:t>vida</a:t>
            </a:r>
            <a:r>
              <a:rPr lang="en-GB" sz="1100" b="1" dirty="0"/>
              <a:t> </a:t>
            </a:r>
            <a:r>
              <a:rPr lang="en-GB" sz="1100" b="1" dirty="0" err="1"/>
              <a:t>independente</a:t>
            </a:r>
            <a:r>
              <a:rPr lang="en-GB" sz="1100" b="1" dirty="0"/>
              <a:t>?</a:t>
            </a:r>
            <a:endParaRPr lang="en-US" sz="1100" dirty="0"/>
          </a:p>
          <a:p>
            <a:r>
              <a:rPr lang="en-GB" sz="1100" i="1" dirty="0" err="1"/>
              <a:t>Vídeo</a:t>
            </a:r>
            <a:r>
              <a:rPr lang="en-GB" sz="1100" i="1" dirty="0"/>
              <a:t> </a:t>
            </a:r>
            <a:r>
              <a:rPr lang="en-GB" sz="1100" i="1" dirty="0" err="1"/>
              <a:t>produzido</a:t>
            </a:r>
            <a:r>
              <a:rPr lang="en-GB" sz="1100" i="1" dirty="0"/>
              <a:t> pela Mental Health Europe (</a:t>
            </a:r>
            <a:r>
              <a:rPr lang="en-GB" sz="1100" i="1" u="sng" dirty="0">
                <a:hlinkClick r:id="rId4"/>
              </a:rPr>
              <a:t>www.mhe-sme.org</a:t>
            </a:r>
            <a:r>
              <a:rPr lang="en-GB" sz="1100" i="1" dirty="0"/>
              <a:t>)</a:t>
            </a:r>
            <a:endParaRPr lang="en-US" sz="1100" dirty="0"/>
          </a:p>
          <a:p>
            <a:r>
              <a:rPr lang="en-GB" sz="1100" b="1" dirty="0"/>
              <a:t>UNCDPD: O que </a:t>
            </a:r>
            <a:r>
              <a:rPr lang="en-GB" sz="1100" b="1" dirty="0" err="1"/>
              <a:t>é</a:t>
            </a:r>
            <a:r>
              <a:rPr lang="en-GB" sz="1100" b="1" dirty="0"/>
              <a:t> o </a:t>
            </a:r>
            <a:r>
              <a:rPr lang="en-GB" sz="1100" b="1" dirty="0" err="1"/>
              <a:t>artigo</a:t>
            </a:r>
            <a:r>
              <a:rPr lang="en-GB" sz="1100" b="1" dirty="0"/>
              <a:t> 12 e a </a:t>
            </a:r>
            <a:r>
              <a:rPr lang="en-GB" sz="1100" b="1" dirty="0" err="1"/>
              <a:t>capacidade</a:t>
            </a:r>
            <a:r>
              <a:rPr lang="en-GB" sz="1100" b="1" dirty="0"/>
              <a:t> </a:t>
            </a:r>
            <a:r>
              <a:rPr lang="en-GB" sz="1100" b="1" dirty="0" err="1"/>
              <a:t>jurídica</a:t>
            </a:r>
            <a:r>
              <a:rPr lang="en-GB" sz="1100" b="1" dirty="0"/>
              <a:t>?</a:t>
            </a:r>
            <a:endParaRPr lang="en-US" sz="1100" dirty="0"/>
          </a:p>
          <a:p>
            <a:r>
              <a:rPr lang="en-GB" sz="1100" i="1" dirty="0" err="1"/>
              <a:t>Vídeo</a:t>
            </a:r>
            <a:r>
              <a:rPr lang="en-GB" sz="1100" i="1" dirty="0"/>
              <a:t> </a:t>
            </a:r>
            <a:r>
              <a:rPr lang="en-GB" sz="1100" i="1" dirty="0" err="1"/>
              <a:t>produzido</a:t>
            </a:r>
            <a:r>
              <a:rPr lang="en-GB" sz="1100" i="1" dirty="0"/>
              <a:t> pela Mental Health </a:t>
            </a:r>
            <a:r>
              <a:rPr lang="en-GB" sz="1100" i="1" u="sng" dirty="0"/>
              <a:t>Europe (</a:t>
            </a:r>
            <a:r>
              <a:rPr lang="en-GB" sz="1100" i="1" u="sng" dirty="0">
                <a:hlinkClick r:id="rId4"/>
              </a:rPr>
              <a:t>www.mhe-sme.org</a:t>
            </a:r>
            <a:r>
              <a:rPr lang="en-GB" sz="1100" i="1" dirty="0"/>
              <a:t>)</a:t>
            </a:r>
            <a:endParaRPr lang="en-US" sz="1100" dirty="0"/>
          </a:p>
          <a:p>
            <a:r>
              <a:rPr lang="en-GB" sz="1100" b="1" dirty="0" err="1"/>
              <a:t>Declaração</a:t>
            </a:r>
            <a:r>
              <a:rPr lang="en-GB" sz="1100" b="1" dirty="0"/>
              <a:t> Universal dos </a:t>
            </a:r>
            <a:r>
              <a:rPr lang="en-GB" sz="1100" b="1" dirty="0" err="1"/>
              <a:t>Direitos</a:t>
            </a:r>
            <a:r>
              <a:rPr lang="en-GB" sz="1100" b="1" dirty="0"/>
              <a:t> Humanos</a:t>
            </a:r>
            <a:endParaRPr lang="en-US" sz="1100" dirty="0"/>
          </a:p>
          <a:p>
            <a:r>
              <a:rPr lang="en-GB" sz="1100" i="1" dirty="0" err="1"/>
              <a:t>Vídeo</a:t>
            </a:r>
            <a:r>
              <a:rPr lang="en-GB" sz="1100" i="1" dirty="0"/>
              <a:t> </a:t>
            </a:r>
            <a:r>
              <a:rPr lang="en-GB" sz="1100" i="1" dirty="0" err="1"/>
              <a:t>produzido</a:t>
            </a:r>
            <a:r>
              <a:rPr lang="en-GB" sz="1100" i="1" dirty="0"/>
              <a:t> </a:t>
            </a:r>
            <a:r>
              <a:rPr lang="en-GB" sz="1100" i="1" dirty="0" err="1"/>
              <a:t>pelo</a:t>
            </a:r>
            <a:r>
              <a:rPr lang="en-GB" sz="1100" i="1" dirty="0"/>
              <a:t> </a:t>
            </a:r>
            <a:r>
              <a:rPr lang="en-GB" sz="1100" i="1" dirty="0" err="1"/>
              <a:t>Gabinete</a:t>
            </a:r>
            <a:r>
              <a:rPr lang="en-GB" sz="1100" i="1" dirty="0"/>
              <a:t> do Alto </a:t>
            </a:r>
            <a:r>
              <a:rPr lang="en-GB" sz="1100" i="1" dirty="0" err="1"/>
              <a:t>Comissário</a:t>
            </a:r>
            <a:r>
              <a:rPr lang="en-GB" sz="1100" i="1" dirty="0"/>
              <a:t> das </a:t>
            </a:r>
            <a:r>
              <a:rPr lang="en-GB" sz="1100" i="1" dirty="0" err="1"/>
              <a:t>Nações</a:t>
            </a:r>
            <a:r>
              <a:rPr lang="en-GB" sz="1100" i="1" dirty="0"/>
              <a:t> Unidas para </a:t>
            </a:r>
            <a:r>
              <a:rPr lang="en-GB" sz="1100" i="1" dirty="0" err="1"/>
              <a:t>os</a:t>
            </a:r>
            <a:r>
              <a:rPr lang="en-GB" sz="1100" i="1" dirty="0"/>
              <a:t> </a:t>
            </a:r>
            <a:r>
              <a:rPr lang="en-GB" sz="1100" i="1" dirty="0" err="1"/>
              <a:t>Direitos</a:t>
            </a:r>
            <a:r>
              <a:rPr lang="en-GB" sz="1100" i="1" dirty="0"/>
              <a:t> Humanos</a:t>
            </a:r>
            <a:endParaRPr lang="en-US" sz="1100" dirty="0"/>
          </a:p>
          <a:p>
            <a:r>
              <a:rPr lang="en-GB" sz="1100" b="1" dirty="0"/>
              <a:t>O que </a:t>
            </a:r>
            <a:r>
              <a:rPr lang="en-GB" sz="1100" b="1" dirty="0" err="1"/>
              <a:t>é</a:t>
            </a:r>
            <a:r>
              <a:rPr lang="en-GB" sz="1100" b="1" dirty="0"/>
              <a:t> </a:t>
            </a:r>
            <a:r>
              <a:rPr lang="en-GB" sz="1100" b="1" dirty="0" err="1"/>
              <a:t>recuperação</a:t>
            </a:r>
            <a:r>
              <a:rPr lang="en-GB" sz="1100" b="1" dirty="0"/>
              <a:t>?</a:t>
            </a:r>
            <a:endParaRPr lang="en-US" sz="1100" dirty="0"/>
          </a:p>
          <a:p>
            <a:r>
              <a:rPr lang="en-GB" sz="1100" i="1" dirty="0" err="1"/>
              <a:t>Vídeo</a:t>
            </a:r>
            <a:r>
              <a:rPr lang="en-GB" sz="1100" i="1" dirty="0"/>
              <a:t> </a:t>
            </a:r>
            <a:r>
              <a:rPr lang="en-GB" sz="1100" i="1" dirty="0" err="1"/>
              <a:t>produzido</a:t>
            </a:r>
            <a:r>
              <a:rPr lang="en-GB" sz="1100" i="1" dirty="0"/>
              <a:t> pela Mental Health Europe (</a:t>
            </a:r>
            <a:r>
              <a:rPr lang="en-GB" sz="1100" i="1" dirty="0" err="1"/>
              <a:t>www.mhe-sme.org</a:t>
            </a:r>
            <a:r>
              <a:rPr lang="en-GB" sz="1100" i="1" dirty="0"/>
              <a:t>)</a:t>
            </a:r>
            <a:endParaRPr lang="en-US" sz="1100" dirty="0"/>
          </a:p>
          <a:p>
            <a:r>
              <a:rPr lang="en-GB" sz="1100" b="1" dirty="0"/>
              <a:t>Qual </a:t>
            </a:r>
            <a:r>
              <a:rPr lang="en-GB" sz="1100" b="1" dirty="0" err="1"/>
              <a:t>é</a:t>
            </a:r>
            <a:r>
              <a:rPr lang="en-GB" sz="1100" b="1" dirty="0"/>
              <a:t> o </a:t>
            </a:r>
            <a:r>
              <a:rPr lang="en-GB" sz="1100" b="1" dirty="0" err="1"/>
              <a:t>papel</a:t>
            </a:r>
            <a:r>
              <a:rPr lang="en-GB" sz="1100" b="1" dirty="0"/>
              <a:t> de um </a:t>
            </a:r>
            <a:r>
              <a:rPr lang="en-GB" sz="1100" b="1" dirty="0" err="1"/>
              <a:t>assistente</a:t>
            </a:r>
            <a:r>
              <a:rPr lang="en-GB" sz="1100" b="1" dirty="0"/>
              <a:t> </a:t>
            </a:r>
            <a:r>
              <a:rPr lang="en-GB" sz="1100" b="1" dirty="0" err="1"/>
              <a:t>pessoal</a:t>
            </a:r>
            <a:r>
              <a:rPr lang="en-GB" sz="1100" b="1" dirty="0"/>
              <a:t>?</a:t>
            </a:r>
            <a:endParaRPr lang="en-US" sz="1100" dirty="0"/>
          </a:p>
          <a:p>
            <a:r>
              <a:rPr lang="en-GB" sz="1100" i="1" dirty="0" err="1"/>
              <a:t>Vídeo</a:t>
            </a:r>
            <a:r>
              <a:rPr lang="en-GB" sz="1100" i="1" dirty="0"/>
              <a:t> </a:t>
            </a:r>
            <a:r>
              <a:rPr lang="en-GB" sz="1100" i="1" dirty="0" err="1"/>
              <a:t>produzido</a:t>
            </a:r>
            <a:r>
              <a:rPr lang="en-GB" sz="1100" i="1" dirty="0"/>
              <a:t> pela </a:t>
            </a:r>
            <a:r>
              <a:rPr lang="en-GB" sz="1100" i="1" dirty="0" err="1"/>
              <a:t>Ruils</a:t>
            </a:r>
            <a:r>
              <a:rPr lang="en-GB" sz="1100" i="1" dirty="0"/>
              <a:t> - Centro de </a:t>
            </a:r>
            <a:r>
              <a:rPr lang="en-GB" sz="1100" i="1" dirty="0" err="1"/>
              <a:t>Ação</a:t>
            </a:r>
            <a:r>
              <a:rPr lang="en-GB" sz="1100" i="1" dirty="0"/>
              <a:t> e </a:t>
            </a:r>
            <a:r>
              <a:rPr lang="en-GB" sz="1100" i="1" dirty="0" err="1"/>
              <a:t>Aconselhamento</a:t>
            </a:r>
            <a:r>
              <a:rPr lang="en-GB" sz="1100" i="1" dirty="0"/>
              <a:t> para </a:t>
            </a:r>
            <a:r>
              <a:rPr lang="en-GB" sz="1100" i="1" dirty="0" err="1"/>
              <a:t>Pessoas</a:t>
            </a:r>
            <a:r>
              <a:rPr lang="en-GB" sz="1100" i="1" dirty="0"/>
              <a:t> com </a:t>
            </a:r>
            <a:r>
              <a:rPr lang="en-GB" sz="1100" i="1" dirty="0" err="1"/>
              <a:t>Deficiência</a:t>
            </a:r>
            <a:r>
              <a:rPr lang="en-GB" sz="1100" i="1" dirty="0"/>
              <a:t> (DAAC)</a:t>
            </a:r>
            <a:endParaRPr lang="en-US" sz="1100" dirty="0"/>
          </a:p>
          <a:p>
            <a:r>
              <a:rPr lang="en-GB" sz="1100" b="1" dirty="0"/>
              <a:t>Por que a </a:t>
            </a:r>
            <a:r>
              <a:rPr lang="en-GB" sz="1100" b="1" dirty="0" err="1"/>
              <a:t>autodefesa</a:t>
            </a:r>
            <a:r>
              <a:rPr lang="en-GB" sz="1100" b="1" dirty="0"/>
              <a:t> </a:t>
            </a:r>
            <a:r>
              <a:rPr lang="en-GB" sz="1100" b="1" dirty="0" err="1"/>
              <a:t>é</a:t>
            </a:r>
            <a:r>
              <a:rPr lang="en-GB" sz="1100" b="1" dirty="0"/>
              <a:t> </a:t>
            </a:r>
            <a:r>
              <a:rPr lang="en-GB" sz="1100" b="1" dirty="0" err="1"/>
              <a:t>importante</a:t>
            </a:r>
            <a:endParaRPr lang="en-US" sz="1100" dirty="0"/>
          </a:p>
          <a:p>
            <a:r>
              <a:rPr lang="en-GB" sz="1100" i="1" dirty="0" err="1"/>
              <a:t>Vídeo</a:t>
            </a:r>
            <a:r>
              <a:rPr lang="en-GB" sz="1100" i="1" dirty="0"/>
              <a:t> </a:t>
            </a:r>
            <a:r>
              <a:rPr lang="en-GB" sz="1100" i="1" dirty="0" err="1"/>
              <a:t>produzido</a:t>
            </a:r>
            <a:r>
              <a:rPr lang="en-GB" sz="1100" i="1" dirty="0"/>
              <a:t> pela Inclusion International</a:t>
            </a:r>
            <a:endParaRPr lang="en-US" sz="1100" dirty="0"/>
          </a:p>
          <a:p>
            <a:r>
              <a:rPr lang="en-GB" sz="1100" b="1" dirty="0" err="1"/>
              <a:t>Mulheres</a:t>
            </a:r>
            <a:r>
              <a:rPr lang="en-GB" sz="1100" b="1" dirty="0"/>
              <a:t> </a:t>
            </a:r>
            <a:r>
              <a:rPr lang="en-GB" sz="1100" b="1" dirty="0" err="1"/>
              <a:t>institucionalizadas</a:t>
            </a:r>
            <a:r>
              <a:rPr lang="en-GB" sz="1100" b="1" dirty="0"/>
              <a:t> contra a </a:t>
            </a:r>
            <a:r>
              <a:rPr lang="en-GB" sz="1100" b="1" dirty="0" err="1"/>
              <a:t>sua</a:t>
            </a:r>
            <a:r>
              <a:rPr lang="en-GB" sz="1100" b="1" dirty="0"/>
              <a:t> </a:t>
            </a:r>
            <a:r>
              <a:rPr lang="en-GB" sz="1100" b="1" dirty="0" err="1"/>
              <a:t>vontade</a:t>
            </a:r>
            <a:r>
              <a:rPr lang="en-GB" sz="1100" b="1" dirty="0"/>
              <a:t> </a:t>
            </a:r>
            <a:r>
              <a:rPr lang="en-GB" sz="1100" b="1" dirty="0" err="1"/>
              <a:t>na</a:t>
            </a:r>
            <a:r>
              <a:rPr lang="en-GB" sz="1100" b="1" dirty="0"/>
              <a:t> </a:t>
            </a:r>
            <a:r>
              <a:rPr lang="en-GB" sz="1100" b="1" dirty="0" err="1"/>
              <a:t>Índia</a:t>
            </a:r>
            <a:endParaRPr lang="en-US" sz="1100" dirty="0"/>
          </a:p>
          <a:p>
            <a:r>
              <a:rPr lang="en-GB" sz="1100" i="1" dirty="0" err="1"/>
              <a:t>Vídeo</a:t>
            </a:r>
            <a:r>
              <a:rPr lang="en-GB" sz="1100" i="1" dirty="0"/>
              <a:t> </a:t>
            </a:r>
            <a:r>
              <a:rPr lang="en-GB" sz="1100" i="1" dirty="0" err="1"/>
              <a:t>produzido</a:t>
            </a:r>
            <a:r>
              <a:rPr lang="en-GB" sz="1100" i="1" dirty="0"/>
              <a:t> pela Human Rights Watch</a:t>
            </a:r>
            <a:endParaRPr lang="en-US" sz="1100" dirty="0"/>
          </a:p>
          <a:p>
            <a:endParaRPr lang="en-US" sz="1100" dirty="0"/>
          </a:p>
          <a:p>
            <a:endParaRPr lang="en-US" sz="1100" dirty="0"/>
          </a:p>
          <a:p>
            <a:endParaRPr lang="en-US" sz="1100" dirty="0"/>
          </a:p>
        </p:txBody>
      </p:sp>
    </p:spTree>
    <p:extLst>
      <p:ext uri="{BB962C8B-B14F-4D97-AF65-F5344CB8AC3E}">
        <p14:creationId xmlns:p14="http://schemas.microsoft.com/office/powerpoint/2010/main" val="27359791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2">
            <a:extLst>
              <a:ext uri="{FF2B5EF4-FFF2-40B4-BE49-F238E27FC236}">
                <a16:creationId xmlns:a16="http://schemas.microsoft.com/office/drawing/2014/main" id="{D87DE7AB-6CCA-4343-83BB-85718EB5BE14}"/>
              </a:ext>
            </a:extLst>
          </p:cNvPr>
          <p:cNvSpPr txBox="1">
            <a:spLocks/>
          </p:cNvSpPr>
          <p:nvPr/>
        </p:nvSpPr>
        <p:spPr>
          <a:xfrm>
            <a:off x="457200" y="457200"/>
            <a:ext cx="5897301" cy="4312024"/>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GB" sz="1100" b="1"/>
              <a:t>Trabalhando juntos - Escola Ivymount e OPAS</a:t>
            </a:r>
            <a:endParaRPr lang="en-US" sz="1100"/>
          </a:p>
          <a:p>
            <a:r>
              <a:rPr lang="en-GB" sz="1100" i="1"/>
              <a:t>Vídeo produzido pela Organização Pan-Americana da Saúde (OPAS)/Organização Mundial da Saúde - Escritório Regional para as Américas (AMRO)</a:t>
            </a:r>
          </a:p>
          <a:p>
            <a:r>
              <a:rPr lang="en-GB" sz="1100" b="1"/>
              <a:t>Você pode se recuperar (Reshma Valliappan, Índia)</a:t>
            </a:r>
            <a:endParaRPr lang="en-US" sz="1100"/>
          </a:p>
          <a:p>
            <a:r>
              <a:rPr lang="en-GB" sz="1100" i="1"/>
              <a:t>Vídeo produzido pela ASHA International</a:t>
            </a:r>
            <a:endParaRPr lang="en-US" sz="1100"/>
          </a:p>
          <a:p>
            <a:r>
              <a:rPr lang="en-GB" sz="1100"/>
              <a:t> </a:t>
            </a:r>
            <a:endParaRPr lang="en-US" sz="1100"/>
          </a:p>
          <a:p>
            <a:r>
              <a:rPr lang="en-GB" sz="1100" b="1" u="sng"/>
              <a:t>Apoio financeiro e outros</a:t>
            </a:r>
            <a:endParaRPr lang="en-US" sz="1100" b="1"/>
          </a:p>
          <a:p>
            <a:r>
              <a:rPr lang="en-GB" sz="1100"/>
              <a:t> </a:t>
            </a:r>
            <a:endParaRPr lang="en-US" sz="1100"/>
          </a:p>
          <a:p>
            <a:r>
              <a:rPr lang="en-GB" sz="1100"/>
              <a:t>A OMS gostaria de agradecer à Grand Challenges Canada, financiada pelo Governo do Canadá, à Comissão de Saúde Mental do Governo da Austrália Ocidental, à CBM International e ao Departamento de Desenvolvimento Internacional do Reino Unido pelo generoso apoio financeiro para o desenvolvimento dos módulos de treinamento QualityRights.</a:t>
            </a:r>
            <a:endParaRPr lang="en-US" sz="1100"/>
          </a:p>
          <a:p>
            <a:r>
              <a:rPr lang="en-GB" sz="1100"/>
              <a:t> </a:t>
            </a:r>
            <a:endParaRPr lang="en-US" sz="1100"/>
          </a:p>
          <a:p>
            <a:r>
              <a:rPr lang="en-GB" sz="1100"/>
              <a:t>A OMS gostaria de agradecer à Aliança Internacional para a Deficiência (IDA) pelo apoio financeiro prestado a vários revisores dos módulos QualityRights da OMS.</a:t>
            </a:r>
            <a:endParaRPr lang="en-US" sz="1100"/>
          </a:p>
          <a:p>
            <a:endParaRPr lang="en-US" sz="1100" dirty="0"/>
          </a:p>
        </p:txBody>
      </p:sp>
    </p:spTree>
    <p:extLst>
      <p:ext uri="{BB962C8B-B14F-4D97-AF65-F5344CB8AC3E}">
        <p14:creationId xmlns:p14="http://schemas.microsoft.com/office/powerpoint/2010/main" val="3609837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Arial" panose="020B0604020202020204" pitchFamily="34" charset="0"/>
              <a:buChar char="•"/>
            </a:pPr>
            <a:endParaRPr lang="pt-BR" dirty="0">
              <a:latin typeface="Calibri" panose="020F0502020204030204" pitchFamily="34" charset="0"/>
              <a:ea typeface="SimSun" panose="02010600030101010101" pitchFamily="2" charset="-122"/>
              <a:cs typeface="Calibri" panose="020F0502020204030204" pitchFamily="34" charset="0"/>
            </a:endParaRPr>
          </a:p>
          <a:p>
            <a:pPr marL="0" marR="0" lvl="0" indent="0">
              <a:lnSpc>
                <a:spcPct val="115000"/>
              </a:lnSpc>
              <a:spcBef>
                <a:spcPts val="0"/>
              </a:spcBef>
              <a:spcAft>
                <a:spcPts val="1000"/>
              </a:spcAft>
              <a:buFont typeface="Arial" panose="020B0604020202020204" pitchFamily="34" charset="0"/>
              <a:buNone/>
            </a:pPr>
            <a:r>
              <a:rPr lang="pt-BR" dirty="0">
                <a:latin typeface="Calibri" panose="020F0502020204030204" pitchFamily="34" charset="0"/>
                <a:ea typeface="SimSun" panose="02010600030101010101" pitchFamily="2" charset="-122"/>
                <a:cs typeface="Arial" panose="020B0604020202020204" pitchFamily="34" charset="0"/>
              </a:rPr>
              <a:t>A violência e a coerção podem ser mais sutis. Por exemplo: </a:t>
            </a:r>
          </a:p>
          <a:p>
            <a:pPr marL="342900" marR="0" lvl="0" indent="-342900">
              <a:lnSpc>
                <a:spcPct val="115000"/>
              </a:lnSpc>
              <a:spcBef>
                <a:spcPts val="0"/>
              </a:spcBef>
              <a:spcAft>
                <a:spcPts val="1000"/>
              </a:spcAft>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Fazer com que as pessoas pensem que pode haver repercussões negativas ou ações tomadas contra elas, ou que certas coisas podem ser-lhes recusadas (por exemplo, acesso a alimentos, jornais, televisão) se elas não obedecerem a um tratamento. </a:t>
            </a:r>
          </a:p>
          <a:p>
            <a:pPr marL="342900" marR="0" lvl="0" indent="-342900">
              <a:lnSpc>
                <a:spcPct val="115000"/>
              </a:lnSpc>
              <a:spcBef>
                <a:spcPts val="0"/>
              </a:spcBef>
              <a:spcAft>
                <a:spcPts val="1000"/>
              </a:spcAft>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Dar medicamentos a alguém sem seu conhecimento (por exemplo, escondidos em sua comida). </a:t>
            </a:r>
          </a:p>
          <a:p>
            <a:pPr marL="342900" marR="0" lvl="0" indent="-342900">
              <a:lnSpc>
                <a:spcPct val="115000"/>
              </a:lnSpc>
              <a:spcBef>
                <a:spcPts val="0"/>
              </a:spcBef>
              <a:spcAft>
                <a:spcPts val="1000"/>
              </a:spcAft>
              <a:buFont typeface="Arial" panose="020B0604020202020204" pitchFamily="34" charset="0"/>
              <a:buChar char="•"/>
            </a:pPr>
            <a:endParaRPr lang="en-CH" dirty="0">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349255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Arial" panose="020B0604020202020204" pitchFamily="34" charset="0"/>
              <a:buChar char="•"/>
            </a:pPr>
            <a:endParaRPr lang="pt-BR"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É importante notar que órgãos e especialistas das Nações Unidas têm dito que práticas coercitivas no contexto da saúde mental – como tratamento forçado, isolamento e contenção, ECT e psicocirurgia sem consentimento informado – podem ser consideradas como uma forma de tortura e maus-tratos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3" action="ppaction://hlinkfile" tooltip="Committee on the Rights of Persons with Disabilities, 2014 #400">
                  <a:extLst>
                    <a:ext uri="{A12FA001-AC4F-418D-AE19-62706E023703}">
                      <ahyp:hlinkClr xmlns:ahyp="http://schemas.microsoft.com/office/drawing/2018/hyperlinkcolor" val="tx"/>
                    </a:ext>
                  </a:extLst>
                </a:hlinkClick>
              </a:rPr>
              <a:t>2</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ction="ppaction://hlinkfile" tooltip="Committee on the Rights of Persons with Disabilities, 2016 #103">
                  <a:extLst>
                    <a:ext uri="{A12FA001-AC4F-418D-AE19-62706E023703}">
                      <ahyp:hlinkClr xmlns:ahyp="http://schemas.microsoft.com/office/drawing/2018/hyperlinkcolor" val="tx"/>
                    </a:ext>
                  </a:extLst>
                </a:hlinkClick>
              </a:rPr>
              <a:t> 3</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5" action="ppaction://hlinkfile" tooltip="Committee on the Rights of Persons with Disabilities, 2015 #102">
                  <a:extLst>
                    <a:ext uri="{A12FA001-AC4F-418D-AE19-62706E023703}">
                      <ahyp:hlinkClr xmlns:ahyp="http://schemas.microsoft.com/office/drawing/2018/hyperlinkcolor" val="tx"/>
                    </a:ext>
                  </a:extLst>
                </a:hlinkClick>
              </a:rPr>
              <a:t> 4</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6" action="ppaction://hlinkfile" tooltip="United Nations (UN) General Assembly, 2008 #54">
                  <a:extLst>
                    <a:ext uri="{A12FA001-AC4F-418D-AE19-62706E023703}">
                      <ahyp:hlinkClr xmlns:ahyp="http://schemas.microsoft.com/office/drawing/2018/hyperlinkcolor" val="tx"/>
                    </a:ext>
                  </a:extLst>
                </a:hlinkClick>
              </a:rPr>
              <a:t> 5</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7" action="ppaction://hlinkfile" tooltip="United Nations Human Rights Council (UNHRC), 2013 #55">
                  <a:extLst>
                    <a:ext uri="{A12FA001-AC4F-418D-AE19-62706E023703}">
                      <ahyp:hlinkClr xmlns:ahyp="http://schemas.microsoft.com/office/drawing/2018/hyperlinkcolor" val="tx"/>
                    </a:ext>
                  </a:extLst>
                </a:hlinkClick>
              </a:rPr>
              <a:t> 6</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p>
          <a:p>
            <a:pPr marL="342900" marR="0" lvl="0" indent="-342900">
              <a:lnSpc>
                <a:spcPct val="115000"/>
              </a:lnSpc>
              <a:spcBef>
                <a:spcPts val="0"/>
              </a:spcBef>
              <a:spcAft>
                <a:spcPts val="1000"/>
              </a:spcAft>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Por exemplo, o Relator Especial das Nações Unidas sobre Tortura declarou que o confinamento solitário “de qualquer duração para uma pessoa com deficiência mental constitui um tratamento cruel, desumano e degradante”, e que qualquer contenção, mesmo por um curto período de tempo, pode constituir tortura e maus-tratos.</a:t>
            </a:r>
          </a:p>
          <a:p>
            <a:pPr marL="342900" marR="0" lvl="0" indent="-342900">
              <a:lnSpc>
                <a:spcPct val="115000"/>
              </a:lnSpc>
              <a:spcBef>
                <a:spcPts val="0"/>
              </a:spcBef>
              <a:spcAft>
                <a:spcPts val="1000"/>
              </a:spcAft>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O Relator Especial pediu “uma proibição absoluta de contenções e isolamento”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8" action="ppaction://hlinkfile" tooltip="United Nations (UN) General Assembly, 2011 #156">
                  <a:extLst>
                    <a:ext uri="{A12FA001-AC4F-418D-AE19-62706E023703}">
                      <ahyp:hlinkClr xmlns:ahyp="http://schemas.microsoft.com/office/drawing/2018/hyperlinkcolor" val="tx"/>
                    </a:ext>
                  </a:extLst>
                </a:hlinkClick>
              </a:rPr>
              <a:t>7</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9" action="ppaction://hlinkfile" tooltip="United Nations Human Rights Council (UNHRC), 2013 #256">
                  <a:extLst>
                    <a:ext uri="{A12FA001-AC4F-418D-AE19-62706E023703}">
                      <ahyp:hlinkClr xmlns:ahyp="http://schemas.microsoft.com/office/drawing/2018/hyperlinkcolor" val="tx"/>
                    </a:ext>
                  </a:extLst>
                </a:hlinkClick>
              </a:rPr>
              <a:t> 8</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endParaRPr lang="pt-BR"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Além disso, a ECT nunca deve ser realizada sem consentimento informado e nunca em sua forma não modificada (ou seja, sem anestesia e relaxante muscular). </a:t>
            </a:r>
          </a:p>
          <a:p>
            <a:pPr marL="342900" marR="0" lvl="0" indent="-342900">
              <a:lnSpc>
                <a:spcPct val="115000"/>
              </a:lnSpc>
              <a:spcBef>
                <a:spcPts val="0"/>
              </a:spcBef>
              <a:spcAft>
                <a:spcPts val="1000"/>
              </a:spcAft>
              <a:buFont typeface="Arial" panose="020B0604020202020204" pitchFamily="34" charset="0"/>
              <a:buChar char="•"/>
            </a:pPr>
            <a:endParaRPr lang="en-CH" dirty="0">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958294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dirty="0">
                <a:solidFill>
                  <a:schemeClr val="tx1"/>
                </a:solidFill>
                <a:effectLst/>
                <a:latin typeface="+mn-lt"/>
                <a:ea typeface="+mn-ea"/>
                <a:cs typeface="+mn-cs"/>
              </a:rPr>
              <a:t>A seguir estão as definições de trabalho que provavelmente cobrirão questões e exemplos identificados pelos participantes no exercício anterior. Estas categorias são apenas enunciativas. Os atos de violência e abuso identificados no exercício 1.1. podem se enquadrar em mais de uma categoria. </a:t>
            </a:r>
          </a:p>
          <a:p>
            <a:pPr marL="342900" marR="0" lvl="0" indent="-342900" algn="l"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lang="en-GB" b="1" dirty="0" err="1">
                <a:latin typeface="Calibri" panose="020F0502020204030204" pitchFamily="34" charset="0"/>
                <a:ea typeface="SimSun" panose="02010600030101010101" pitchFamily="2" charset="-122"/>
                <a:cs typeface="Arial" panose="020B0604020202020204" pitchFamily="34" charset="0"/>
              </a:rPr>
              <a:t>Violência</a:t>
            </a:r>
            <a:r>
              <a:rPr lang="en-GB" b="1" dirty="0">
                <a:latin typeface="Calibri" panose="020F0502020204030204" pitchFamily="34" charset="0"/>
                <a:ea typeface="SimSun" panose="02010600030101010101" pitchFamily="2" charset="-122"/>
                <a:cs typeface="Arial" panose="020B0604020202020204" pitchFamily="34" charset="0"/>
              </a:rPr>
              <a:t> física e abuso </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Love Is Respect, 2016 #105"/>
              </a:rPr>
              <a:t>9</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dirty="0">
                <a:latin typeface="Calibri" panose="020F0502020204030204" pitchFamily="34" charset="0"/>
                <a:ea typeface="SimSun" panose="02010600030101010101" pitchFamily="2" charset="-122"/>
                <a:cs typeface="Arial" panose="020B0604020202020204" pitchFamily="34" charset="0"/>
              </a:rPr>
              <a:t>: </a:t>
            </a:r>
            <a:r>
              <a:rPr lang="pt-BR" sz="1200" kern="1200" dirty="0">
                <a:solidFill>
                  <a:schemeClr val="tx1"/>
                </a:solidFill>
                <a:effectLst/>
                <a:latin typeface="+mn-lt"/>
                <a:ea typeface="+mn-ea"/>
                <a:cs typeface="+mn-cs"/>
              </a:rPr>
              <a:t>Qualquer contato intencional e indesejado contra qualquer pessoa que possa ou não infligir lesões ou danos ao corpo, incluindo bater, empurrar, puxar, chutar, arranhar, esbofetear, agarrar roupas ou o rosto, arremessar objetos e impedir forçosamente o movimento</a:t>
            </a:r>
            <a:r>
              <a:rPr lang="en-GB"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578757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Violência e abuso mental/emocional </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Counseling Center University of Illinois, 2015 #126"/>
              </a:rPr>
              <a:t>10</a:t>
            </a:r>
            <a:r>
              <a:rPr lang="en-GB" b="1"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a:t>
            </a:r>
          </a:p>
          <a:p>
            <a:pPr marL="342900" marR="0" lvl="0" indent="-342900" algn="l"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lang="pt-BR" sz="1200" kern="1200" dirty="0">
                <a:solidFill>
                  <a:schemeClr val="tx1"/>
                </a:solidFill>
                <a:effectLst/>
                <a:latin typeface="+mn-lt"/>
                <a:ea typeface="+mn-ea"/>
                <a:cs typeface="+mn-cs"/>
              </a:rPr>
              <a:t>Comportamento que é projetado para controlar e subjugar outra pessoa através do medo, humilhação, intimidação, punição e trauma emocional; </a:t>
            </a:r>
          </a:p>
          <a:p>
            <a:pPr marL="342900" marR="0" lvl="0" indent="-342900" algn="l"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lang="pt-BR" sz="1200" kern="1200" dirty="0">
                <a:solidFill>
                  <a:schemeClr val="tx1"/>
                </a:solidFill>
                <a:effectLst/>
                <a:latin typeface="+mn-lt"/>
                <a:ea typeface="+mn-ea"/>
                <a:cs typeface="+mn-cs"/>
              </a:rPr>
              <a:t>comportamento que desgasta o senso de autoestima da vítima através, por exemplo, da depreciação e menosprezo, intimidação, ameaças, engano, desinformação, manipulação, privação do poder de decisão, restrição do acesso à família e amigos, remoção de uma rampa ou dispositivo de assistência (como uma bengala branca) ou dispositivos de mobilidade (como uma cadeira de rodas), remoção ou controle de auxílios de comunicação ou recusa de assistência para se comunicar. </a:t>
            </a:r>
          </a:p>
          <a:p>
            <a:pPr marL="342900" marR="0" lvl="0" indent="-342900" algn="l"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lang="pt-BR" sz="1200" kern="1200" dirty="0">
                <a:solidFill>
                  <a:schemeClr val="tx1"/>
                </a:solidFill>
                <a:effectLst/>
                <a:latin typeface="+mn-lt"/>
                <a:ea typeface="+mn-ea"/>
                <a:cs typeface="+mn-cs"/>
              </a:rPr>
              <a:t>É importante notar que só porque o abuso mental ou emocional não envolve contato físico ou força, não significa que não seja extremamente prejudicial.</a:t>
            </a:r>
          </a:p>
          <a:p>
            <a:pPr marL="342900" marR="0" lvl="0" indent="-342900">
              <a:lnSpc>
                <a:spcPct val="115000"/>
              </a:lnSpc>
              <a:spcBef>
                <a:spcPts val="0"/>
              </a:spcBef>
              <a:spcAft>
                <a:spcPts val="1000"/>
              </a:spcAft>
              <a:buFont typeface="Symbol" panose="05050102010706020507" pitchFamily="18" charset="2"/>
              <a:buChar char=""/>
            </a:pPr>
            <a:endParaRPr lang="en-CH" dirty="0">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859280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lang="en-GB" b="1" dirty="0">
                <a:latin typeface="Calibri" panose="020F0502020204030204" pitchFamily="34" charset="0"/>
                <a:ea typeface="SimSun" panose="02010600030101010101" pitchFamily="2" charset="-122"/>
                <a:cs typeface="Arial" panose="020B0604020202020204" pitchFamily="34" charset="0"/>
              </a:rPr>
              <a:t>Violência verbal e </a:t>
            </a:r>
            <a:r>
              <a:rPr lang="en-GB" b="1" dirty="0" err="1">
                <a:latin typeface="Calibri" panose="020F0502020204030204" pitchFamily="34" charset="0"/>
                <a:ea typeface="SimSun" panose="02010600030101010101" pitchFamily="2" charset="-122"/>
                <a:cs typeface="Arial" panose="020B0604020202020204" pitchFamily="34" charset="0"/>
              </a:rPr>
              <a:t>abuso</a:t>
            </a:r>
            <a:r>
              <a:rPr lang="en-GB" b="1" dirty="0">
                <a:latin typeface="Calibri" panose="020F0502020204030204" pitchFamily="34" charset="0"/>
                <a:ea typeface="SimSun" panose="02010600030101010101" pitchFamily="2" charset="-122"/>
                <a:cs typeface="Arial" panose="020B0604020202020204" pitchFamily="34" charset="0"/>
              </a:rPr>
              <a:t>: </a:t>
            </a:r>
            <a:r>
              <a:rPr lang="en-GB" b="0" dirty="0" err="1">
                <a:latin typeface="Calibri" panose="020F0502020204030204" pitchFamily="34" charset="0"/>
                <a:ea typeface="SimSun" panose="02010600030101010101" pitchFamily="2" charset="-122"/>
                <a:cs typeface="Arial" panose="020B0604020202020204" pitchFamily="34" charset="0"/>
              </a:rPr>
              <a:t>Linguagem</a:t>
            </a:r>
            <a:r>
              <a:rPr lang="pt-BR" sz="1200" kern="1200" dirty="0">
                <a:solidFill>
                  <a:schemeClr val="tx1"/>
                </a:solidFill>
                <a:effectLst/>
                <a:latin typeface="+mn-lt"/>
                <a:ea typeface="+mn-ea"/>
                <a:cs typeface="+mn-cs"/>
              </a:rPr>
              <a:t> humilhante, destrutiva, </a:t>
            </a:r>
            <a:r>
              <a:rPr lang="pt-BR" sz="1200" kern="1200" dirty="0" err="1">
                <a:solidFill>
                  <a:schemeClr val="tx1"/>
                </a:solidFill>
                <a:effectLst/>
                <a:latin typeface="+mn-lt"/>
                <a:ea typeface="+mn-ea"/>
                <a:cs typeface="+mn-cs"/>
              </a:rPr>
              <a:t>infantilizadora</a:t>
            </a:r>
            <a:r>
              <a:rPr lang="pt-BR" sz="1200" kern="1200" dirty="0">
                <a:solidFill>
                  <a:schemeClr val="tx1"/>
                </a:solidFill>
                <a:effectLst/>
                <a:latin typeface="+mn-lt"/>
                <a:ea typeface="+mn-ea"/>
                <a:cs typeface="+mn-cs"/>
              </a:rPr>
              <a:t>, condescendente e agressiva, incluindo insultos, gritos, discurso agressivo, discriminatório ou desrespeitoso, uso de palavrões ou ameaças, e provocações intencionais de raiva ou medo na pessoa. </a:t>
            </a:r>
          </a:p>
          <a:p>
            <a:pPr marL="342900" marR="0" lvl="0" indent="-342900">
              <a:lnSpc>
                <a:spcPct val="115000"/>
              </a:lnSpc>
              <a:spcBef>
                <a:spcPts val="0"/>
              </a:spcBef>
              <a:spcAft>
                <a:spcPts val="1000"/>
              </a:spcAft>
              <a:buFont typeface="Symbol" panose="05050102010706020507" pitchFamily="18" charset="2"/>
              <a:buChar char=""/>
            </a:pP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414533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Violência e abuso sexual</a:t>
            </a:r>
            <a:r>
              <a:rPr lang="en-GB" dirty="0">
                <a:latin typeface="Calibri" panose="020F0502020204030204" pitchFamily="34" charset="0"/>
                <a:ea typeface="SimSun" panose="02010600030101010101" pitchFamily="2" charset="-122"/>
                <a:cs typeface="Arial" panose="020B0604020202020204" pitchFamily="34" charset="0"/>
              </a:rPr>
              <a:t>: </a:t>
            </a:r>
          </a:p>
          <a:p>
            <a:pPr marL="342900" marR="0" lvl="0" indent="-342900" algn="l"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lang="pt-BR" sz="1200" kern="1200" dirty="0">
                <a:solidFill>
                  <a:schemeClr val="tx1"/>
                </a:solidFill>
                <a:effectLst/>
                <a:latin typeface="+mn-lt"/>
                <a:ea typeface="+mn-ea"/>
                <a:cs typeface="+mn-cs"/>
              </a:rPr>
              <a:t>Qualquer ação indesejada que envolva um elemento sexual. Por exemplo: estupro (ou seja, penetração com qualquer parte do corpo ou objetos), agressão sexual, toque sexual indesejado de qualquer parte do corpo (vestida ou não vestida); assédio, encorajar um indivíduo vulnerável a se envolver em atividade sexual, incluindo atos sexuais com outra pessoa; ou intencionalmente se envolver em atividade sexual na frente de um indivíduo vulnerável. </a:t>
            </a:r>
          </a:p>
          <a:p>
            <a:pPr marL="342900" marR="0" lvl="0" indent="-342900" algn="l"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lang="pt-BR" sz="1200" kern="1200" dirty="0">
                <a:solidFill>
                  <a:schemeClr val="tx1"/>
                </a:solidFill>
                <a:effectLst/>
                <a:latin typeface="+mn-lt"/>
                <a:ea typeface="+mn-ea"/>
                <a:cs typeface="+mn-cs"/>
              </a:rPr>
              <a:t>Outras práticas, como revistas íntimas e forçar as pessoas a ficarem nuas na frente de outras (por exemplo, para tomar banho) também podem constituir violência sexual. </a:t>
            </a:r>
          </a:p>
          <a:p>
            <a:pPr marL="342900" marR="0" lvl="0" indent="-342900">
              <a:lnSpc>
                <a:spcPct val="115000"/>
              </a:lnSpc>
              <a:spcBef>
                <a:spcPts val="0"/>
              </a:spcBef>
              <a:spcAft>
                <a:spcPts val="1000"/>
              </a:spcAft>
              <a:buFont typeface="Symbol" panose="05050102010706020507" pitchFamily="18" charset="2"/>
              <a:buChar char=""/>
            </a:pP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2430889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66934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Negligência: </a:t>
            </a:r>
            <a:r>
              <a:rPr lang="en-GB" dirty="0">
                <a:latin typeface="Calibri" panose="020F0502020204030204" pitchFamily="34" charset="0"/>
                <a:ea typeface="SimSun" panose="02010600030101010101" pitchFamily="2" charset="-122"/>
                <a:cs typeface="Arial" panose="020B0604020202020204" pitchFamily="34" charset="0"/>
              </a:rPr>
              <a:t>A </a:t>
            </a:r>
            <a:r>
              <a:rPr lang="en-GB" dirty="0" err="1">
                <a:latin typeface="Calibri" panose="020F0502020204030204" pitchFamily="34" charset="0"/>
                <a:ea typeface="SimSun" panose="02010600030101010101" pitchFamily="2" charset="-122"/>
                <a:cs typeface="Arial" panose="020B0604020202020204" pitchFamily="34" charset="0"/>
              </a:rPr>
              <a:t>falha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seja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deliberada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inadvertida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em</a:t>
            </a:r>
            <a:r>
              <a:rPr lang="en-GB" dirty="0">
                <a:latin typeface="Calibri" panose="020F0502020204030204" pitchFamily="34" charset="0"/>
                <a:ea typeface="SimSun" panose="02010600030101010101" pitchFamily="2" charset="-122"/>
                <a:cs typeface="Arial" panose="020B0604020202020204" pitchFamily="34" charset="0"/>
              </a:rPr>
              <a:t> prover as </a:t>
            </a:r>
            <a:r>
              <a:rPr lang="en-GB" dirty="0" err="1">
                <a:latin typeface="Calibri" panose="020F0502020204030204" pitchFamily="34" charset="0"/>
                <a:ea typeface="SimSun" panose="02010600030101010101" pitchFamily="2" charset="-122"/>
                <a:cs typeface="Arial" panose="020B0604020202020204" pitchFamily="34" charset="0"/>
              </a:rPr>
              <a:t>necessidades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básicas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uma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pessoa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seja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física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emocional</a:t>
            </a:r>
            <a:r>
              <a:rPr lang="en-GB" dirty="0">
                <a:latin typeface="Calibri" panose="020F0502020204030204" pitchFamily="34" charset="0"/>
                <a:ea typeface="SimSun" panose="02010600030101010101" pitchFamily="2" charset="-122"/>
                <a:cs typeface="Arial" panose="020B0604020202020204" pitchFamily="34" charset="0"/>
              </a:rPr>
              <a:t>, social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médica</a:t>
            </a:r>
            <a:r>
              <a:rPr lang="en-GB" dirty="0">
                <a:latin typeface="Calibri" panose="020F0502020204030204" pitchFamily="34" charset="0"/>
                <a:ea typeface="SimSun" panose="02010600030101010101" pitchFamily="2" charset="-122"/>
                <a:cs typeface="Arial" panose="020B0604020202020204" pitchFamily="34" charset="0"/>
              </a:rPr>
              <a:t> – </a:t>
            </a:r>
            <a:r>
              <a:rPr lang="en-GB" dirty="0" err="1">
                <a:latin typeface="Calibri" panose="020F0502020204030204" pitchFamily="34" charset="0"/>
                <a:ea typeface="SimSun" panose="02010600030101010101" pitchFamily="2" charset="-122"/>
                <a:cs typeface="Arial" panose="020B0604020202020204" pitchFamily="34" charset="0"/>
              </a:rPr>
              <a:t>por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exemplo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ignorar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uma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pessoa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deixar</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ajudar</a:t>
            </a:r>
            <a:r>
              <a:rPr lang="en-GB" dirty="0">
                <a:latin typeface="Calibri" panose="020F0502020204030204" pitchFamily="34" charset="0"/>
                <a:ea typeface="SimSun" panose="02010600030101010101" pitchFamily="2" charset="-122"/>
                <a:cs typeface="Arial" panose="020B0604020202020204" pitchFamily="34" charset="0"/>
              </a:rPr>
              <a:t> com as </a:t>
            </a:r>
            <a:r>
              <a:rPr lang="en-GB" dirty="0" err="1">
                <a:latin typeface="Calibri" panose="020F0502020204030204" pitchFamily="34" charset="0"/>
                <a:ea typeface="SimSun" panose="02010600030101010101" pitchFamily="2" charset="-122"/>
                <a:cs typeface="Arial" panose="020B0604020202020204" pitchFamily="34" charset="0"/>
              </a:rPr>
              <a:t>necessidades</a:t>
            </a:r>
            <a:r>
              <a:rPr lang="en-GB" dirty="0">
                <a:latin typeface="Calibri" panose="020F0502020204030204" pitchFamily="34" charset="0"/>
                <a:ea typeface="SimSun" panose="02010600030101010101" pitchFamily="2" charset="-122"/>
                <a:cs typeface="Arial" panose="020B0604020202020204" pitchFamily="34" charset="0"/>
              </a:rPr>
              <a:t> da </a:t>
            </a:r>
            <a:r>
              <a:rPr lang="en-GB" dirty="0" err="1">
                <a:latin typeface="Calibri" panose="020F0502020204030204" pitchFamily="34" charset="0"/>
                <a:ea typeface="SimSun" panose="02010600030101010101" pitchFamily="2" charset="-122"/>
                <a:cs typeface="Arial" panose="020B0604020202020204" pitchFamily="34" charset="0"/>
              </a:rPr>
              <a:t>vida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diária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higiene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vestir</a:t>
            </a:r>
            <a:r>
              <a:rPr lang="en-GB" dirty="0">
                <a:latin typeface="Calibri" panose="020F0502020204030204" pitchFamily="34" charset="0"/>
                <a:ea typeface="SimSun" panose="02010600030101010101" pitchFamily="2" charset="-122"/>
                <a:cs typeface="Arial" panose="020B0604020202020204" pitchFamily="34" charset="0"/>
              </a:rPr>
              <a:t>-se, comer), </a:t>
            </a:r>
            <a:r>
              <a:rPr lang="en-GB" dirty="0" err="1">
                <a:latin typeface="Calibri" panose="020F0502020204030204" pitchFamily="34" charset="0"/>
                <a:ea typeface="SimSun" panose="02010600030101010101" pitchFamily="2" charset="-122"/>
                <a:cs typeface="Arial" panose="020B0604020202020204" pitchFamily="34" charset="0"/>
              </a:rPr>
              <a:t>deixar</a:t>
            </a:r>
            <a:r>
              <a:rPr lang="en-GB" dirty="0">
                <a:latin typeface="Calibri" panose="020F0502020204030204" pitchFamily="34" charset="0"/>
                <a:ea typeface="SimSun" panose="02010600030101010101" pitchFamily="2" charset="-122"/>
                <a:cs typeface="Arial" panose="020B0604020202020204" pitchFamily="34" charset="0"/>
              </a:rPr>
              <a:t> de prover </a:t>
            </a:r>
            <a:r>
              <a:rPr lang="en-GB" dirty="0" err="1">
                <a:latin typeface="Calibri" panose="020F0502020204030204" pitchFamily="34" charset="0"/>
                <a:ea typeface="SimSun" panose="02010600030101010101" pitchFamily="2" charset="-122"/>
                <a:cs typeface="Arial" panose="020B0604020202020204" pitchFamily="34" charset="0"/>
              </a:rPr>
              <a:t>alimentos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água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saneamento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deixar</a:t>
            </a:r>
            <a:r>
              <a:rPr lang="en-GB" dirty="0">
                <a:latin typeface="Calibri" panose="020F0502020204030204" pitchFamily="34" charset="0"/>
                <a:ea typeface="SimSun" panose="02010600030101010101" pitchFamily="2" charset="-122"/>
                <a:cs typeface="Arial" panose="020B0604020202020204" pitchFamily="34" charset="0"/>
              </a:rPr>
              <a:t> de prover </a:t>
            </a:r>
            <a:r>
              <a:rPr lang="en-GB" dirty="0" err="1">
                <a:latin typeface="Calibri" panose="020F0502020204030204" pitchFamily="34" charset="0"/>
                <a:ea typeface="SimSun" panose="02010600030101010101" pitchFamily="2" charset="-122"/>
                <a:cs typeface="Arial" panose="020B0604020202020204" pitchFamily="34" charset="0"/>
              </a:rPr>
              <a:t>acesso</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serviços</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apoio</a:t>
            </a:r>
            <a:r>
              <a:rPr lang="en-GB" dirty="0">
                <a:latin typeface="Calibri" panose="020F0502020204030204" pitchFamily="34" charset="0"/>
                <a:ea typeface="SimSun" panose="02010600030101010101" pitchFamily="2" charset="-122"/>
                <a:cs typeface="Arial" panose="020B0604020202020204" pitchFamily="34" charset="0"/>
              </a:rPr>
              <a:t>. </a:t>
            </a:r>
          </a:p>
          <a:p>
            <a:endParaRPr lang="en-CH" dirty="0"/>
          </a:p>
        </p:txBody>
      </p:sp>
    </p:spTree>
    <p:extLst>
      <p:ext uri="{BB962C8B-B14F-4D97-AF65-F5344CB8AC3E}">
        <p14:creationId xmlns:p14="http://schemas.microsoft.com/office/powerpoint/2010/main" val="1181581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Interseções entre gênero, violência, coerção e abuso</a:t>
            </a:r>
            <a:endParaRPr lang="en-CH" dirty="0">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mn-lt"/>
                <a:ea typeface="+mn-ea"/>
                <a:cs typeface="+mn-cs"/>
              </a:rPr>
              <a:t>Uma série de fatores sociais, incluindo gênero, pode aumentar o risco de violência, coerção e abuso dentro e fora dos serviços de saúde mental. </a:t>
            </a:r>
          </a:p>
          <a:p>
            <a:endParaRPr lang="pt-BR" sz="1200" kern="1200" dirty="0">
              <a:solidFill>
                <a:schemeClr val="tx1"/>
              </a:solidFill>
              <a:effectLst/>
              <a:latin typeface="+mn-lt"/>
              <a:ea typeface="+mn-ea"/>
              <a:cs typeface="+mn-cs"/>
            </a:endParaRPr>
          </a:p>
          <a:p>
            <a:pPr marL="171450" indent="-171450">
              <a:buFont typeface="Arial" panose="020B0604020202020204" pitchFamily="34" charset="0"/>
              <a:buChar char="•"/>
            </a:pPr>
            <a:r>
              <a:rPr lang="pt-BR" sz="1200" kern="1200" dirty="0">
                <a:solidFill>
                  <a:schemeClr val="tx1"/>
                </a:solidFill>
                <a:effectLst/>
                <a:latin typeface="+mn-lt"/>
                <a:ea typeface="+mn-ea"/>
                <a:cs typeface="+mn-cs"/>
              </a:rPr>
              <a:t>Mulheres e meninas podem vivenciar altos índices de violência do parceiro íntimo e agressão sexual, inclusive em </a:t>
            </a:r>
            <a:r>
              <a:rPr lang="pt-BR" sz="1200" u="sng" kern="1200" dirty="0">
                <a:solidFill>
                  <a:schemeClr val="tx1"/>
                </a:solidFill>
                <a:effectLst/>
                <a:latin typeface="+mn-lt"/>
                <a:ea typeface="+mn-ea"/>
                <a:cs typeface="+mn-cs"/>
              </a:rPr>
              <a:t>instalações</a:t>
            </a:r>
            <a:r>
              <a:rPr lang="pt-BR" sz="1200" kern="1200" dirty="0">
                <a:solidFill>
                  <a:schemeClr val="tx1"/>
                </a:solidFill>
                <a:effectLst/>
                <a:latin typeface="+mn-lt"/>
                <a:ea typeface="+mn-ea"/>
                <a:cs typeface="+mn-cs"/>
              </a:rPr>
              <a:t> de saúde mental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ction="ppaction://hlinkfile" tooltip="Weller P, 2016 #401">
                  <a:extLst>
                    <a:ext uri="{A12FA001-AC4F-418D-AE19-62706E023703}">
                      <ahyp:hlinkClr xmlns:ahyp="http://schemas.microsoft.com/office/drawing/2018/hyperlinkcolor" val="tx"/>
                    </a:ext>
                  </a:extLst>
                </a:hlinkClick>
              </a:rPr>
              <a:t>11</a:t>
            </a:r>
            <a:r>
              <a:rPr lang="en-GB" i="1" dirty="0">
                <a:latin typeface="Calibri" panose="020F0502020204030204" pitchFamily="34" charset="0"/>
                <a:ea typeface="SimSun" panose="02010600030101010101" pitchFamily="2" charset="-122"/>
                <a:cs typeface="Arial" panose="020B0604020202020204" pitchFamily="34" charset="0"/>
              </a:rPr>
              <a:t>) </a:t>
            </a:r>
            <a:r>
              <a:rPr lang="pt-BR" sz="1200" kern="1200" dirty="0">
                <a:solidFill>
                  <a:schemeClr val="tx1"/>
                </a:solidFill>
                <a:effectLst/>
                <a:latin typeface="+mn-lt"/>
                <a:ea typeface="+mn-ea"/>
                <a:cs typeface="+mn-cs"/>
              </a:rPr>
              <a:t>; e mulheres e meninas com deficiências psicossociais correm maior risco de violência tanto em ambientes comunitários quanto domésticos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4" action="ppaction://hlinkfile" tooltip="Khalifeh H, 2015 #402">
                  <a:extLst>
                    <a:ext uri="{A12FA001-AC4F-418D-AE19-62706E023703}">
                      <ahyp:hlinkClr xmlns:ahyp="http://schemas.microsoft.com/office/drawing/2018/hyperlinkcolor" val="tx"/>
                    </a:ext>
                  </a:extLst>
                </a:hlinkClick>
              </a:rPr>
              <a:t>12</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a:t>
            </a:r>
            <a:r>
              <a:rPr lang="pt-BR"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Populações transgêneros podem vivenciar altos índices de violência, assédio e abuso, inclusive ao acessar serviços de saúde e dentro de ambientes de serviços de saúde mental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5" action="ppaction://hlinkfile" tooltip="Ellis SJ, 2015 #404">
                  <a:extLst>
                    <a:ext uri="{A12FA001-AC4F-418D-AE19-62706E023703}">
                      <ahyp:hlinkClr xmlns:ahyp="http://schemas.microsoft.com/office/drawing/2018/hyperlinkcolor" val="tx"/>
                    </a:ext>
                  </a:extLst>
                </a:hlinkClick>
              </a:rPr>
              <a:t>13</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6" action="ppaction://hlinkfile" tooltip="Operario D, 2017 #405">
                  <a:extLst>
                    <a:ext uri="{A12FA001-AC4F-418D-AE19-62706E023703}">
                      <ahyp:hlinkClr xmlns:ahyp="http://schemas.microsoft.com/office/drawing/2018/hyperlinkcolor" val="tx"/>
                    </a:ext>
                  </a:extLst>
                </a:hlinkClick>
              </a:rPr>
              <a:t> 14</a:t>
            </a:r>
            <a:r>
              <a:rPr lang="en-GB" i="1" dirty="0">
                <a:latin typeface="Calibri" panose="020F0502020204030204" pitchFamily="34" charset="0"/>
                <a:ea typeface="SimSun" panose="02010600030101010101" pitchFamily="2" charset="-122"/>
                <a:cs typeface="Arial" panose="020B0604020202020204" pitchFamily="34" charset="0"/>
              </a:rPr>
              <a:t>).</a:t>
            </a:r>
            <a:r>
              <a:rPr lang="pt-BR"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O uso de medidas coercitivas como a contenção pode variar de acordo com o gênero dentro dos serviços </a:t>
            </a:r>
            <a:r>
              <a:rPr lang="en-GB" dirty="0">
                <a:latin typeface="Calibri" panose="020F0502020204030204" pitchFamily="34" charset="0"/>
                <a:ea typeface="SimSun" panose="02010600030101010101" pitchFamily="2" charset="-122"/>
                <a:cs typeface="Arial" panose="020B0604020202020204" pitchFamily="34" charset="0"/>
              </a:rPr>
              <a:t> (</a:t>
            </a:r>
            <a:r>
              <a:rPr lang="en-GB" dirty="0">
                <a:solidFill>
                  <a:srgbClr val="0000FF"/>
                </a:solidFill>
                <a:latin typeface="Calibri" panose="020F0502020204030204" pitchFamily="34" charset="0"/>
                <a:ea typeface="SimSun" panose="02010600030101010101" pitchFamily="2" charset="-122"/>
                <a:cs typeface="Arial" panose="020B0604020202020204" pitchFamily="34" charset="0"/>
                <a:hlinkClick r:id="rId7" action="ppaction://hlinkfile" tooltip="Kotze A, 2015 #403">
                  <a:extLst>
                    <a:ext uri="{A12FA001-AC4F-418D-AE19-62706E023703}">
                      <ahyp:hlinkClr xmlns:ahyp="http://schemas.microsoft.com/office/drawing/2018/hyperlinkcolor" val="tx"/>
                    </a:ext>
                  </a:extLst>
                </a:hlinkClick>
              </a:rPr>
              <a:t>15</a:t>
            </a:r>
            <a:r>
              <a:rPr lang="en-GB" dirty="0">
                <a:latin typeface="Calibri" panose="020F0502020204030204" pitchFamily="34" charset="0"/>
                <a:ea typeface="SimSun" panose="02010600030101010101" pitchFamily="2" charset="-122"/>
                <a:cs typeface="Arial" panose="020B0604020202020204" pitchFamily="34" charset="0"/>
              </a:rPr>
              <a:t>).</a:t>
            </a:r>
            <a:r>
              <a:rPr lang="pt-BR" sz="1200" kern="1200" dirty="0">
                <a:solidFill>
                  <a:schemeClr val="tx1"/>
                </a:solidFill>
                <a:effectLst/>
                <a:latin typeface="+mn-lt"/>
                <a:ea typeface="+mn-ea"/>
                <a:cs typeface="+mn-cs"/>
              </a:rPr>
              <a:t> </a:t>
            </a:r>
            <a:br>
              <a:rPr lang="pt-BR" sz="1200" kern="1200" dirty="0">
                <a:solidFill>
                  <a:schemeClr val="tx1"/>
                </a:solidFill>
                <a:effectLst/>
                <a:latin typeface="+mn-lt"/>
                <a:ea typeface="+mn-ea"/>
                <a:cs typeface="+mn-cs"/>
              </a:rPr>
            </a:br>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Como visto no exercício anterior, muitas dessas formas de violência e abuso estão ocorrendo nos serviços sociais e de saúde mental.</a:t>
            </a:r>
          </a:p>
          <a:p>
            <a:endParaRPr lang="en-CH" dirty="0"/>
          </a:p>
        </p:txBody>
      </p:sp>
    </p:spTree>
    <p:extLst>
      <p:ext uri="{BB962C8B-B14F-4D97-AF65-F5344CB8AC3E}">
        <p14:creationId xmlns:p14="http://schemas.microsoft.com/office/powerpoint/2010/main" val="2222714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Tempo para </a:t>
            </a:r>
            <a:r>
              <a:rPr lang="en-US" b="1"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este</a:t>
            </a: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r>
              <a:rPr lang="en-US" b="1"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tema</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Aproximadamente 20 minutos.</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mn-lt"/>
                <a:ea typeface="+mn-ea"/>
                <a:cs typeface="+mn-cs"/>
              </a:rPr>
              <a:t>O objetivo desta seção é incentivar os participantes a recordar os artigos da CDPD que se referem à violência, coerção e abuso. </a:t>
            </a:r>
          </a:p>
          <a:p>
            <a:endParaRPr lang="en-CH" dirty="0"/>
          </a:p>
        </p:txBody>
      </p:sp>
    </p:spTree>
    <p:extLst>
      <p:ext uri="{BB962C8B-B14F-4D97-AF65-F5344CB8AC3E}">
        <p14:creationId xmlns:p14="http://schemas.microsoft.com/office/powerpoint/2010/main" val="2509082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lang="en-GB" b="1" i="1" dirty="0">
                <a:latin typeface="Calibri" panose="020F0502020204030204" pitchFamily="34" charset="0"/>
                <a:ea typeface="SimSun" panose="02010600030101010101" pitchFamily="2" charset="-122"/>
                <a:cs typeface="Arial" panose="020B0604020202020204" pitchFamily="34" charset="0"/>
              </a:rPr>
              <a:t>Exercício 2.1: </a:t>
            </a:r>
            <a:r>
              <a:rPr lang="en-GB" b="1" i="1" dirty="0" err="1">
                <a:latin typeface="Calibri" panose="020F0502020204030204" pitchFamily="34" charset="0"/>
                <a:ea typeface="SimSun" panose="02010600030101010101" pitchFamily="2" charset="-122"/>
                <a:cs typeface="Arial" panose="020B0604020202020204" pitchFamily="34" charset="0"/>
              </a:rPr>
              <a:t>Recordando</a:t>
            </a:r>
            <a:r>
              <a:rPr lang="en-GB" b="1" i="1" dirty="0">
                <a:latin typeface="Calibri" panose="020F0502020204030204" pitchFamily="34" charset="0"/>
                <a:ea typeface="SimSun" panose="02010600030101010101" pitchFamily="2" charset="-122"/>
                <a:cs typeface="Arial" panose="020B0604020202020204" pitchFamily="34" charset="0"/>
              </a:rPr>
              <a:t> a CDPD (5 min.)</a:t>
            </a:r>
            <a:endParaRPr lang="en-CH" dirty="0">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mn-lt"/>
                <a:ea typeface="+mn-ea"/>
                <a:cs typeface="+mn-cs"/>
              </a:rPr>
              <a:t>Peça aos participantes que peguem suas cópias da CDPD (Anexo 1). Logo, indique ao grupo: </a:t>
            </a:r>
          </a:p>
          <a:p>
            <a:r>
              <a:rPr lang="pt-BR" sz="1200" b="1" kern="1200" dirty="0">
                <a:solidFill>
                  <a:schemeClr val="tx1"/>
                </a:solidFill>
                <a:effectLst/>
                <a:latin typeface="+mn-lt"/>
                <a:ea typeface="+mn-ea"/>
                <a:cs typeface="+mn-cs"/>
              </a:rPr>
              <a:t>O que a CDPD diz sobre violência, coerção e abuso? </a:t>
            </a:r>
          </a:p>
          <a:p>
            <a:r>
              <a:rPr lang="pt-BR" sz="1200" kern="1200" dirty="0">
                <a:solidFill>
                  <a:schemeClr val="tx1"/>
                </a:solidFill>
                <a:effectLst/>
                <a:latin typeface="+mn-lt"/>
                <a:ea typeface="+mn-ea"/>
                <a:cs typeface="+mn-cs"/>
              </a:rPr>
              <a:t>Esta pergunta visa reintroduzir o conteúdo e a relevância da CDPD ao tema da violência, abuso e coerção nos serviços sociais e de saúde mental. Incentivar os participantes a compartilharem seus pensamentos, ou mesmo palpites, pois isso os ajudará a se engajar novamente com a CDPD. Após alguns minutos de compartilhamento de ideias entre os participantes, continuar com as seguintes apresentações. </a:t>
            </a:r>
          </a:p>
          <a:p>
            <a:endParaRPr lang="en-CH" dirty="0"/>
          </a:p>
        </p:txBody>
      </p:sp>
    </p:spTree>
    <p:extLst>
      <p:ext uri="{BB962C8B-B14F-4D97-AF65-F5344CB8AC3E}">
        <p14:creationId xmlns:p14="http://schemas.microsoft.com/office/powerpoint/2010/main" val="2822200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b="1" i="1" dirty="0" err="1">
                <a:latin typeface="Calibri" panose="020F0502020204030204" pitchFamily="34" charset="0"/>
                <a:ea typeface="SimSun" panose="02010600030101010101" pitchFamily="2" charset="-122"/>
                <a:cs typeface="Calibri" panose="020F0502020204030204" pitchFamily="34" charset="0"/>
              </a:rPr>
              <a:t>Apresentação</a:t>
            </a:r>
            <a:r>
              <a:rPr lang="en-GB" b="1" i="1" dirty="0">
                <a:latin typeface="Calibri" panose="020F0502020204030204" pitchFamily="34" charset="0"/>
                <a:ea typeface="SimSun" panose="02010600030101010101" pitchFamily="2" charset="-122"/>
                <a:cs typeface="Calibri" panose="020F0502020204030204" pitchFamily="34" charset="0"/>
              </a:rPr>
              <a:t>: </a:t>
            </a:r>
            <a:r>
              <a:rPr lang="en-GB" b="1" i="1" dirty="0" err="1">
                <a:latin typeface="Calibri" panose="020F0502020204030204" pitchFamily="34" charset="0"/>
                <a:ea typeface="SimSun" panose="02010600030101010101" pitchFamily="2" charset="-122"/>
                <a:cs typeface="Calibri" panose="020F0502020204030204" pitchFamily="34" charset="0"/>
              </a:rPr>
              <a:t>Artigos</a:t>
            </a:r>
            <a:r>
              <a:rPr lang="en-GB" b="1" i="1" dirty="0">
                <a:latin typeface="Calibri" panose="020F0502020204030204" pitchFamily="34" charset="0"/>
                <a:ea typeface="SimSun" panose="02010600030101010101" pitchFamily="2" charset="-122"/>
                <a:cs typeface="Calibri" panose="020F0502020204030204" pitchFamily="34" charset="0"/>
              </a:rPr>
              <a:t> da </a:t>
            </a:r>
            <a:r>
              <a:rPr lang="en-GB" b="1" i="1" dirty="0" err="1">
                <a:latin typeface="Calibri" panose="020F0502020204030204" pitchFamily="34" charset="0"/>
                <a:ea typeface="SimSun" panose="02010600030101010101" pitchFamily="2" charset="-122"/>
                <a:cs typeface="Calibri" panose="020F0502020204030204" pitchFamily="34" charset="0"/>
              </a:rPr>
              <a:t>Convenção</a:t>
            </a:r>
            <a:r>
              <a:rPr lang="en-GB" b="1" i="1" dirty="0">
                <a:latin typeface="Calibri" panose="020F0502020204030204" pitchFamily="34" charset="0"/>
                <a:ea typeface="SimSun" panose="02010600030101010101" pitchFamily="2" charset="-122"/>
                <a:cs typeface="Calibri" panose="020F0502020204030204" pitchFamily="34" charset="0"/>
              </a:rPr>
              <a:t> das </a:t>
            </a:r>
            <a:r>
              <a:rPr lang="en-GB" b="1" i="1" dirty="0" err="1">
                <a:latin typeface="Calibri" panose="020F0502020204030204" pitchFamily="34" charset="0"/>
                <a:ea typeface="SimSun" panose="02010600030101010101" pitchFamily="2" charset="-122"/>
                <a:cs typeface="Calibri" panose="020F0502020204030204" pitchFamily="34" charset="0"/>
              </a:rPr>
              <a:t>Nações</a:t>
            </a:r>
            <a:r>
              <a:rPr lang="en-GB" b="1" i="1" dirty="0">
                <a:latin typeface="Calibri" panose="020F0502020204030204" pitchFamily="34" charset="0"/>
                <a:ea typeface="SimSun" panose="02010600030101010101" pitchFamily="2" charset="-122"/>
                <a:cs typeface="Calibri" panose="020F0502020204030204" pitchFamily="34" charset="0"/>
              </a:rPr>
              <a:t> Unidas </a:t>
            </a:r>
            <a:r>
              <a:rPr lang="en-GB" b="1" i="1" dirty="0" err="1">
                <a:latin typeface="Calibri" panose="020F0502020204030204" pitchFamily="34" charset="0"/>
                <a:ea typeface="SimSun" panose="02010600030101010101" pitchFamily="2" charset="-122"/>
                <a:cs typeface="Calibri" panose="020F0502020204030204" pitchFamily="34" charset="0"/>
              </a:rPr>
              <a:t>sobre</a:t>
            </a:r>
            <a:r>
              <a:rPr lang="en-GB" b="1" i="1" dirty="0">
                <a:latin typeface="Calibri" panose="020F0502020204030204" pitchFamily="34" charset="0"/>
                <a:ea typeface="SimSun" panose="02010600030101010101" pitchFamily="2" charset="-122"/>
                <a:cs typeface="Calibri" panose="020F0502020204030204" pitchFamily="34" charset="0"/>
              </a:rPr>
              <a:t> </a:t>
            </a:r>
            <a:r>
              <a:rPr lang="en-GB" b="1" i="1" dirty="0" err="1">
                <a:latin typeface="Calibri" panose="020F0502020204030204" pitchFamily="34" charset="0"/>
                <a:ea typeface="SimSun" panose="02010600030101010101" pitchFamily="2" charset="-122"/>
                <a:cs typeface="Calibri" panose="020F0502020204030204" pitchFamily="34" charset="0"/>
              </a:rPr>
              <a:t>os</a:t>
            </a:r>
            <a:r>
              <a:rPr lang="en-GB" b="1" i="1" dirty="0">
                <a:latin typeface="Calibri" panose="020F0502020204030204" pitchFamily="34" charset="0"/>
                <a:ea typeface="SimSun" panose="02010600030101010101" pitchFamily="2" charset="-122"/>
                <a:cs typeface="Calibri" panose="020F0502020204030204" pitchFamily="34" charset="0"/>
              </a:rPr>
              <a:t> </a:t>
            </a:r>
            <a:r>
              <a:rPr lang="en-GB" b="1" i="1" dirty="0" err="1">
                <a:latin typeface="Calibri" panose="020F0502020204030204" pitchFamily="34" charset="0"/>
                <a:ea typeface="SimSun" panose="02010600030101010101" pitchFamily="2" charset="-122"/>
                <a:cs typeface="Calibri" panose="020F0502020204030204" pitchFamily="34" charset="0"/>
              </a:rPr>
              <a:t>Direitos</a:t>
            </a:r>
            <a:r>
              <a:rPr lang="en-GB" b="1" i="1" dirty="0">
                <a:latin typeface="Calibri" panose="020F0502020204030204" pitchFamily="34" charset="0"/>
                <a:ea typeface="SimSun" panose="02010600030101010101" pitchFamily="2" charset="-122"/>
                <a:cs typeface="Calibri" panose="020F0502020204030204" pitchFamily="34" charset="0"/>
              </a:rPr>
              <a:t> das </a:t>
            </a:r>
            <a:r>
              <a:rPr lang="en-GB" b="1" i="1" dirty="0" err="1">
                <a:latin typeface="Calibri" panose="020F0502020204030204" pitchFamily="34" charset="0"/>
                <a:ea typeface="SimSun" panose="02010600030101010101" pitchFamily="2" charset="-122"/>
                <a:cs typeface="Calibri" panose="020F0502020204030204" pitchFamily="34" charset="0"/>
              </a:rPr>
              <a:t>Pessoas</a:t>
            </a:r>
            <a:r>
              <a:rPr lang="en-GB" b="1" i="1" dirty="0">
                <a:latin typeface="Calibri" panose="020F0502020204030204" pitchFamily="34" charset="0"/>
                <a:ea typeface="SimSun" panose="02010600030101010101" pitchFamily="2" charset="-122"/>
                <a:cs typeface="Calibri" panose="020F0502020204030204" pitchFamily="34" charset="0"/>
              </a:rPr>
              <a:t> com </a:t>
            </a:r>
            <a:r>
              <a:rPr lang="en-GB" b="1" i="1" dirty="0" err="1">
                <a:latin typeface="Calibri" panose="020F0502020204030204" pitchFamily="34" charset="0"/>
                <a:ea typeface="SimSun" panose="02010600030101010101" pitchFamily="2" charset="-122"/>
                <a:cs typeface="Calibri" panose="020F0502020204030204" pitchFamily="34" charset="0"/>
              </a:rPr>
              <a:t>Deficiência</a:t>
            </a:r>
            <a:r>
              <a:rPr lang="en-GB" b="1" i="1" dirty="0">
                <a:latin typeface="Calibri" panose="020F0502020204030204" pitchFamily="34" charset="0"/>
                <a:ea typeface="SimSun" panose="02010600030101010101" pitchFamily="2" charset="-122"/>
                <a:cs typeface="Calibri" panose="020F0502020204030204" pitchFamily="34" charset="0"/>
              </a:rPr>
              <a:t> </a:t>
            </a:r>
            <a:r>
              <a:rPr lang="en-GB" b="1" dirty="0">
                <a:latin typeface="Calibri" panose="020F0502020204030204" pitchFamily="34" charset="0"/>
                <a:ea typeface="SimSun" panose="02010600030101010101" pitchFamily="2" charset="-122"/>
                <a:cs typeface="Calibri" panose="020F0502020204030204" pitchFamily="34" charset="0"/>
              </a:rPr>
              <a:t> </a:t>
            </a:r>
            <a:r>
              <a:rPr lang="en-GB" b="1" i="1" dirty="0">
                <a:latin typeface="Calibri" panose="020F0502020204030204" pitchFamily="34" charset="0"/>
                <a:ea typeface="SimSun" panose="02010600030101010101" pitchFamily="2" charset="-122"/>
                <a:cs typeface="Calibri" panose="020F0502020204030204" pitchFamily="34" charset="0"/>
              </a:rPr>
              <a:t>(15 min.)</a:t>
            </a:r>
            <a:endParaRPr lang="en-CH">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CDPD protege as </a:t>
            </a:r>
            <a:r>
              <a:rPr lang="en-GB" dirty="0" err="1">
                <a:latin typeface="Calibri" panose="020F0502020204030204" pitchFamily="34" charset="0"/>
                <a:ea typeface="SimSun" panose="02010600030101010101" pitchFamily="2" charset="-122"/>
                <a:cs typeface="Calibri" panose="020F0502020204030204" pitchFamily="34" charset="0"/>
              </a:rPr>
              <a:t>pessoas</a:t>
            </a:r>
            <a:r>
              <a:rPr lang="en-GB" dirty="0">
                <a:latin typeface="Calibri" panose="020F0502020204030204" pitchFamily="34" charset="0"/>
                <a:ea typeface="SimSun" panose="02010600030101010101" pitchFamily="2" charset="-122"/>
                <a:cs typeface="Calibri" panose="020F0502020204030204" pitchFamily="34" charset="0"/>
              </a:rPr>
              <a:t> contra a </a:t>
            </a:r>
            <a:r>
              <a:rPr lang="en-GB" dirty="0" err="1">
                <a:latin typeface="Calibri" panose="020F0502020204030204" pitchFamily="34" charset="0"/>
                <a:ea typeface="SimSun" panose="02010600030101010101" pitchFamily="2" charset="-122"/>
                <a:cs typeface="Calibri" panose="020F0502020204030204" pitchFamily="34" charset="0"/>
              </a:rPr>
              <a:t>violência</a:t>
            </a:r>
            <a:r>
              <a:rPr lang="en-GB" dirty="0">
                <a:latin typeface="Calibri" panose="020F0502020204030204" pitchFamily="34" charset="0"/>
                <a:ea typeface="SimSun" panose="02010600030101010101" pitchFamily="2" charset="-122"/>
                <a:cs typeface="Calibri" panose="020F0502020204030204" pitchFamily="34" charset="0"/>
              </a:rPr>
              <a:t>, </a:t>
            </a:r>
            <a:r>
              <a:rPr lang="en-GB" dirty="0" err="1">
                <a:latin typeface="Calibri" panose="020F0502020204030204" pitchFamily="34" charset="0"/>
                <a:ea typeface="SimSun" panose="02010600030101010101" pitchFamily="2" charset="-122"/>
                <a:cs typeface="Calibri" panose="020F0502020204030204" pitchFamily="34" charset="0"/>
              </a:rPr>
              <a:t>exploração</a:t>
            </a:r>
            <a:r>
              <a:rPr lang="en-GB" dirty="0">
                <a:latin typeface="Calibri" panose="020F0502020204030204" pitchFamily="34" charset="0"/>
                <a:ea typeface="SimSun" panose="02010600030101010101" pitchFamily="2" charset="-122"/>
                <a:cs typeface="Calibri" panose="020F0502020204030204" pitchFamily="34" charset="0"/>
              </a:rPr>
              <a:t>, </a:t>
            </a:r>
            <a:r>
              <a:rPr lang="en-GB" dirty="0" err="1">
                <a:latin typeface="Calibri" panose="020F0502020204030204" pitchFamily="34" charset="0"/>
                <a:ea typeface="SimSun" panose="02010600030101010101" pitchFamily="2" charset="-122"/>
                <a:cs typeface="Calibri" panose="020F0502020204030204" pitchFamily="34" charset="0"/>
              </a:rPr>
              <a:t>abuso</a:t>
            </a:r>
            <a:r>
              <a:rPr lang="en-GB" dirty="0">
                <a:latin typeface="Calibri" panose="020F0502020204030204" pitchFamily="34" charset="0"/>
                <a:ea typeface="SimSun" panose="02010600030101010101" pitchFamily="2" charset="-122"/>
                <a:cs typeface="Calibri" panose="020F0502020204030204" pitchFamily="34" charset="0"/>
              </a:rPr>
              <a:t>, </a:t>
            </a:r>
            <a:r>
              <a:rPr lang="en-GB" dirty="0" err="1">
                <a:latin typeface="Calibri" panose="020F0502020204030204" pitchFamily="34" charset="0"/>
                <a:ea typeface="SimSun" panose="02010600030101010101" pitchFamily="2" charset="-122"/>
                <a:cs typeface="Calibri" panose="020F0502020204030204" pitchFamily="34" charset="0"/>
              </a:rPr>
              <a:t>negligência</a:t>
            </a:r>
            <a:r>
              <a:rPr lang="en-GB" dirty="0">
                <a:latin typeface="Calibri" panose="020F0502020204030204" pitchFamily="34" charset="0"/>
                <a:ea typeface="SimSun" panose="02010600030101010101" pitchFamily="2" charset="-122"/>
                <a:cs typeface="Calibri" panose="020F0502020204030204" pitchFamily="34" charset="0"/>
              </a:rPr>
              <a:t> e </a:t>
            </a:r>
            <a:r>
              <a:rPr lang="en-GB" dirty="0" err="1">
                <a:latin typeface="Calibri" panose="020F0502020204030204" pitchFamily="34" charset="0"/>
                <a:ea typeface="SimSun" panose="02010600030101010101" pitchFamily="2" charset="-122"/>
                <a:cs typeface="Calibri" panose="020F0502020204030204" pitchFamily="34" charset="0"/>
              </a:rPr>
              <a:t>coerção</a:t>
            </a:r>
            <a:r>
              <a:rPr lang="en-GB" dirty="0">
                <a:latin typeface="Calibri" panose="020F0502020204030204" pitchFamily="34" charset="0"/>
                <a:ea typeface="SimSun" panose="02010600030101010101" pitchFamily="2" charset="-122"/>
                <a:cs typeface="Calibri" panose="020F0502020204030204" pitchFamily="34" charset="0"/>
              </a:rPr>
              <a:t>. </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Todos </a:t>
            </a:r>
            <a:r>
              <a:rPr lang="en-GB" dirty="0" err="1">
                <a:latin typeface="Calibri" panose="020F0502020204030204" pitchFamily="34" charset="0"/>
                <a:ea typeface="SimSun" panose="02010600030101010101" pitchFamily="2" charset="-122"/>
                <a:cs typeface="Calibri" panose="020F0502020204030204" pitchFamily="34" charset="0"/>
              </a:rPr>
              <a:t>os</a:t>
            </a:r>
            <a:r>
              <a:rPr lang="en-GB" dirty="0">
                <a:latin typeface="Calibri" panose="020F0502020204030204" pitchFamily="34" charset="0"/>
                <a:ea typeface="SimSun" panose="02010600030101010101" pitchFamily="2" charset="-122"/>
                <a:cs typeface="Calibri" panose="020F0502020204030204" pitchFamily="34" charset="0"/>
              </a:rPr>
              <a:t> </a:t>
            </a:r>
            <a:r>
              <a:rPr lang="en-GB" dirty="0" err="1">
                <a:latin typeface="Calibri" panose="020F0502020204030204" pitchFamily="34" charset="0"/>
                <a:ea typeface="SimSun" panose="02010600030101010101" pitchFamily="2" charset="-122"/>
                <a:cs typeface="Calibri" panose="020F0502020204030204" pitchFamily="34" charset="0"/>
              </a:rPr>
              <a:t>artigos</a:t>
            </a:r>
            <a:r>
              <a:rPr lang="en-GB" dirty="0">
                <a:latin typeface="Calibri" panose="020F0502020204030204" pitchFamily="34" charset="0"/>
                <a:ea typeface="SimSun" panose="02010600030101010101" pitchFamily="2" charset="-122"/>
                <a:cs typeface="Calibri" panose="020F0502020204030204" pitchFamily="34" charset="0"/>
              </a:rPr>
              <a:t> da </a:t>
            </a:r>
            <a:r>
              <a:rPr lang="en-GB" dirty="0" err="1">
                <a:latin typeface="Calibri" panose="020F0502020204030204" pitchFamily="34" charset="0"/>
                <a:ea typeface="SimSun" panose="02010600030101010101" pitchFamily="2" charset="-122"/>
                <a:cs typeface="Calibri" panose="020F0502020204030204" pitchFamily="34" charset="0"/>
              </a:rPr>
              <a:t>Convenção</a:t>
            </a:r>
            <a:r>
              <a:rPr lang="en-GB" dirty="0">
                <a:latin typeface="Calibri" panose="020F0502020204030204" pitchFamily="34" charset="0"/>
                <a:ea typeface="SimSun" panose="02010600030101010101" pitchFamily="2" charset="-122"/>
                <a:cs typeface="Calibri" panose="020F0502020204030204" pitchFamily="34" charset="0"/>
              </a:rPr>
              <a:t> </a:t>
            </a:r>
            <a:r>
              <a:rPr lang="en-GB" dirty="0" err="1">
                <a:latin typeface="Calibri" panose="020F0502020204030204" pitchFamily="34" charset="0"/>
                <a:ea typeface="SimSun" panose="02010600030101010101" pitchFamily="2" charset="-122"/>
                <a:cs typeface="Calibri" panose="020F0502020204030204" pitchFamily="34" charset="0"/>
              </a:rPr>
              <a:t>estão</a:t>
            </a:r>
            <a:r>
              <a:rPr lang="en-GB" dirty="0">
                <a:latin typeface="Calibri" panose="020F0502020204030204" pitchFamily="34" charset="0"/>
                <a:ea typeface="SimSun" panose="02010600030101010101" pitchFamily="2" charset="-122"/>
                <a:cs typeface="Calibri" panose="020F0502020204030204" pitchFamily="34" charset="0"/>
              </a:rPr>
              <a:t> inter-</a:t>
            </a:r>
            <a:r>
              <a:rPr lang="en-GB" dirty="0" err="1">
                <a:latin typeface="Calibri" panose="020F0502020204030204" pitchFamily="34" charset="0"/>
                <a:ea typeface="SimSun" panose="02010600030101010101" pitchFamily="2" charset="-122"/>
                <a:cs typeface="Calibri" panose="020F0502020204030204" pitchFamily="34" charset="0"/>
              </a:rPr>
              <a:t>relacionados</a:t>
            </a:r>
            <a:r>
              <a:rPr lang="en-GB" dirty="0">
                <a:latin typeface="Calibri" panose="020F0502020204030204" pitchFamily="34" charset="0"/>
                <a:ea typeface="SimSun" panose="02010600030101010101" pitchFamily="2" charset="-122"/>
                <a:cs typeface="Calibri" panose="020F0502020204030204" pitchFamily="34" charset="0"/>
              </a:rPr>
              <a:t> e </a:t>
            </a:r>
            <a:r>
              <a:rPr lang="en-GB" dirty="0" err="1">
                <a:latin typeface="Calibri" panose="020F0502020204030204" pitchFamily="34" charset="0"/>
                <a:ea typeface="SimSun" panose="02010600030101010101" pitchFamily="2" charset="-122"/>
                <a:cs typeface="Calibri" panose="020F0502020204030204" pitchFamily="34" charset="0"/>
              </a:rPr>
              <a:t>são</a:t>
            </a:r>
            <a:r>
              <a:rPr lang="en-GB" dirty="0">
                <a:latin typeface="Calibri" panose="020F0502020204030204" pitchFamily="34" charset="0"/>
                <a:ea typeface="SimSun" panose="02010600030101010101" pitchFamily="2" charset="-122"/>
                <a:cs typeface="Calibri" panose="020F0502020204030204" pitchFamily="34" charset="0"/>
              </a:rPr>
              <a:t> </a:t>
            </a:r>
            <a:r>
              <a:rPr lang="en-GB" dirty="0" err="1">
                <a:latin typeface="Calibri" panose="020F0502020204030204" pitchFamily="34" charset="0"/>
                <a:ea typeface="SimSun" panose="02010600030101010101" pitchFamily="2" charset="-122"/>
                <a:cs typeface="Calibri" panose="020F0502020204030204" pitchFamily="34" charset="0"/>
              </a:rPr>
              <a:t>relevantes</a:t>
            </a:r>
            <a:r>
              <a:rPr lang="en-GB" dirty="0">
                <a:latin typeface="Calibri" panose="020F0502020204030204" pitchFamily="34" charset="0"/>
                <a:ea typeface="SimSun" panose="02010600030101010101" pitchFamily="2" charset="-122"/>
                <a:cs typeface="Calibri" panose="020F0502020204030204" pitchFamily="34" charset="0"/>
              </a:rPr>
              <a:t> para </a:t>
            </a:r>
            <a:r>
              <a:rPr lang="en-GB" dirty="0" err="1">
                <a:latin typeface="Calibri" panose="020F0502020204030204" pitchFamily="34" charset="0"/>
                <a:ea typeface="SimSun" panose="02010600030101010101" pitchFamily="2" charset="-122"/>
                <a:cs typeface="Calibri" panose="020F0502020204030204" pitchFamily="34" charset="0"/>
              </a:rPr>
              <a:t>este</a:t>
            </a:r>
            <a:r>
              <a:rPr lang="en-GB" dirty="0">
                <a:latin typeface="Calibri" panose="020F0502020204030204" pitchFamily="34" charset="0"/>
                <a:ea typeface="SimSun" panose="02010600030101010101" pitchFamily="2" charset="-122"/>
                <a:cs typeface="Calibri" panose="020F0502020204030204" pitchFamily="34" charset="0"/>
              </a:rPr>
              <a:t> </a:t>
            </a:r>
            <a:r>
              <a:rPr lang="en-GB" dirty="0" err="1">
                <a:latin typeface="Calibri" panose="020F0502020204030204" pitchFamily="34" charset="0"/>
                <a:ea typeface="SimSun" panose="02010600030101010101" pitchFamily="2" charset="-122"/>
                <a:cs typeface="Calibri" panose="020F0502020204030204" pitchFamily="34" charset="0"/>
              </a:rPr>
              <a:t>tema</a:t>
            </a:r>
            <a:r>
              <a:rPr lang="en-GB" dirty="0">
                <a:latin typeface="Calibri" panose="020F0502020204030204" pitchFamily="34" charset="0"/>
                <a:ea typeface="SimSun" panose="02010600030101010101" pitchFamily="2" charset="-122"/>
                <a:cs typeface="Calibri" panose="020F0502020204030204" pitchFamily="34" charset="0"/>
              </a:rPr>
              <a:t>. No </a:t>
            </a:r>
            <a:r>
              <a:rPr lang="en-GB" dirty="0" err="1">
                <a:latin typeface="Calibri" panose="020F0502020204030204" pitchFamily="34" charset="0"/>
                <a:ea typeface="SimSun" panose="02010600030101010101" pitchFamily="2" charset="-122"/>
                <a:cs typeface="Calibri" panose="020F0502020204030204" pitchFamily="34" charset="0"/>
              </a:rPr>
              <a:t>entanto</a:t>
            </a:r>
            <a:r>
              <a:rPr lang="en-GB" dirty="0">
                <a:latin typeface="Calibri" panose="020F0502020204030204" pitchFamily="34" charset="0"/>
                <a:ea typeface="SimSun" panose="02010600030101010101" pitchFamily="2" charset="-122"/>
                <a:cs typeface="Calibri" panose="020F0502020204030204" pitchFamily="34" charset="0"/>
              </a:rPr>
              <a:t>, </a:t>
            </a:r>
            <a:r>
              <a:rPr lang="en-GB" dirty="0" err="1">
                <a:latin typeface="Calibri" panose="020F0502020204030204" pitchFamily="34" charset="0"/>
                <a:ea typeface="SimSun" panose="02010600030101010101" pitchFamily="2" charset="-122"/>
                <a:cs typeface="Calibri" panose="020F0502020204030204" pitchFamily="34" charset="0"/>
              </a:rPr>
              <a:t>apenas</a:t>
            </a:r>
            <a:r>
              <a:rPr lang="en-GB" dirty="0">
                <a:latin typeface="Calibri" panose="020F0502020204030204" pitchFamily="34" charset="0"/>
                <a:ea typeface="SimSun" panose="02010600030101010101" pitchFamily="2" charset="-122"/>
                <a:cs typeface="Calibri" panose="020F0502020204030204" pitchFamily="34" charset="0"/>
              </a:rPr>
              <a:t> </a:t>
            </a:r>
            <a:r>
              <a:rPr lang="en-GB" dirty="0" err="1">
                <a:latin typeface="Calibri" panose="020F0502020204030204" pitchFamily="34" charset="0"/>
                <a:ea typeface="SimSun" panose="02010600030101010101" pitchFamily="2" charset="-122"/>
                <a:cs typeface="Calibri" panose="020F0502020204030204" pitchFamily="34" charset="0"/>
              </a:rPr>
              <a:t>os</a:t>
            </a:r>
            <a:r>
              <a:rPr lang="en-GB" dirty="0">
                <a:latin typeface="Calibri" panose="020F0502020204030204" pitchFamily="34" charset="0"/>
                <a:ea typeface="SimSun" panose="02010600030101010101" pitchFamily="2" charset="-122"/>
                <a:cs typeface="Calibri" panose="020F0502020204030204" pitchFamily="34" charset="0"/>
              </a:rPr>
              <a:t> </a:t>
            </a:r>
            <a:r>
              <a:rPr lang="en-GB" dirty="0" err="1">
                <a:latin typeface="Calibri" panose="020F0502020204030204" pitchFamily="34" charset="0"/>
                <a:ea typeface="SimSun" panose="02010600030101010101" pitchFamily="2" charset="-122"/>
                <a:cs typeface="Calibri" panose="020F0502020204030204" pitchFamily="34" charset="0"/>
              </a:rPr>
              <a:t>artigos</a:t>
            </a:r>
            <a:r>
              <a:rPr lang="en-GB" dirty="0">
                <a:latin typeface="Calibri" panose="020F0502020204030204" pitchFamily="34" charset="0"/>
                <a:ea typeface="SimSun" panose="02010600030101010101" pitchFamily="2" charset="-122"/>
                <a:cs typeface="Calibri" panose="020F0502020204030204" pitchFamily="34" charset="0"/>
              </a:rPr>
              <a:t> </a:t>
            </a:r>
            <a:r>
              <a:rPr lang="en-GB" dirty="0" err="1">
                <a:latin typeface="Calibri" panose="020F0502020204030204" pitchFamily="34" charset="0"/>
                <a:ea typeface="SimSun" panose="02010600030101010101" pitchFamily="2" charset="-122"/>
                <a:cs typeface="Calibri" panose="020F0502020204030204" pitchFamily="34" charset="0"/>
              </a:rPr>
              <a:t>mais</a:t>
            </a:r>
            <a:r>
              <a:rPr lang="en-GB" dirty="0">
                <a:latin typeface="Calibri" panose="020F0502020204030204" pitchFamily="34" charset="0"/>
                <a:ea typeface="SimSun" panose="02010600030101010101" pitchFamily="2" charset="-122"/>
                <a:cs typeface="Calibri" panose="020F0502020204030204" pitchFamily="34" charset="0"/>
              </a:rPr>
              <a:t> </a:t>
            </a:r>
            <a:r>
              <a:rPr lang="en-GB" dirty="0" err="1">
                <a:latin typeface="Calibri" panose="020F0502020204030204" pitchFamily="34" charset="0"/>
                <a:ea typeface="SimSun" panose="02010600030101010101" pitchFamily="2" charset="-122"/>
                <a:cs typeface="Calibri" panose="020F0502020204030204" pitchFamily="34" charset="0"/>
              </a:rPr>
              <a:t>diretamente</a:t>
            </a:r>
            <a:r>
              <a:rPr lang="en-GB" dirty="0">
                <a:latin typeface="Calibri" panose="020F0502020204030204" pitchFamily="34" charset="0"/>
                <a:ea typeface="SimSun" panose="02010600030101010101" pitchFamily="2" charset="-122"/>
                <a:cs typeface="Calibri" panose="020F0502020204030204" pitchFamily="34" charset="0"/>
              </a:rPr>
              <a:t> </a:t>
            </a:r>
            <a:r>
              <a:rPr lang="en-GB" dirty="0" err="1">
                <a:latin typeface="Calibri" panose="020F0502020204030204" pitchFamily="34" charset="0"/>
                <a:ea typeface="SimSun" panose="02010600030101010101" pitchFamily="2" charset="-122"/>
                <a:cs typeface="Calibri" panose="020F0502020204030204" pitchFamily="34" charset="0"/>
              </a:rPr>
              <a:t>relevantes</a:t>
            </a:r>
            <a:r>
              <a:rPr lang="en-GB" dirty="0">
                <a:latin typeface="Calibri" panose="020F0502020204030204" pitchFamily="34" charset="0"/>
                <a:ea typeface="SimSun" panose="02010600030101010101" pitchFamily="2" charset="-122"/>
                <a:cs typeface="Calibri" panose="020F0502020204030204" pitchFamily="34" charset="0"/>
              </a:rPr>
              <a:t> </a:t>
            </a:r>
            <a:r>
              <a:rPr lang="en-GB" dirty="0" err="1">
                <a:latin typeface="Calibri" panose="020F0502020204030204" pitchFamily="34" charset="0"/>
                <a:ea typeface="SimSun" panose="02010600030101010101" pitchFamily="2" charset="-122"/>
                <a:cs typeface="Calibri" panose="020F0502020204030204" pitchFamily="34" charset="0"/>
              </a:rPr>
              <a:t>são</a:t>
            </a:r>
            <a:r>
              <a:rPr lang="en-GB" dirty="0">
                <a:latin typeface="Calibri" panose="020F0502020204030204" pitchFamily="34" charset="0"/>
                <a:ea typeface="SimSun" panose="02010600030101010101" pitchFamily="2" charset="-122"/>
                <a:cs typeface="Calibri" panose="020F0502020204030204" pitchFamily="34" charset="0"/>
              </a:rPr>
              <a:t> </a:t>
            </a:r>
            <a:r>
              <a:rPr lang="en-GB" dirty="0" err="1">
                <a:latin typeface="Calibri" panose="020F0502020204030204" pitchFamily="34" charset="0"/>
                <a:ea typeface="SimSun" panose="02010600030101010101" pitchFamily="2" charset="-122"/>
                <a:cs typeface="Calibri" panose="020F0502020204030204" pitchFamily="34" charset="0"/>
              </a:rPr>
              <a:t>apresentados</a:t>
            </a:r>
            <a:r>
              <a:rPr lang="en-GB" dirty="0">
                <a:latin typeface="Calibri" panose="020F0502020204030204" pitchFamily="34" charset="0"/>
                <a:ea typeface="SimSun" panose="02010600030101010101" pitchFamily="2" charset="-122"/>
                <a:cs typeface="Calibri" panose="020F0502020204030204" pitchFamily="34" charset="0"/>
              </a:rPr>
              <a:t> </a:t>
            </a:r>
            <a:r>
              <a:rPr lang="en-GB" dirty="0" err="1">
                <a:latin typeface="Calibri" panose="020F0502020204030204" pitchFamily="34" charset="0"/>
                <a:ea typeface="SimSun" panose="02010600030101010101" pitchFamily="2" charset="-122"/>
                <a:cs typeface="Calibri" panose="020F0502020204030204" pitchFamily="34" charset="0"/>
              </a:rPr>
              <a:t>aqui</a:t>
            </a:r>
            <a:r>
              <a:rPr lang="en-GB" dirty="0">
                <a:latin typeface="Calibri" panose="020F0502020204030204" pitchFamily="34" charset="0"/>
                <a:ea typeface="SimSun" panose="02010600030101010101" pitchFamily="2" charset="-122"/>
                <a:cs typeface="Calibri" panose="020F0502020204030204" pitchFamily="34" charset="0"/>
              </a:rPr>
              <a:t>. </a:t>
            </a:r>
          </a:p>
          <a:p>
            <a:endParaRPr lang="en-CH" dirty="0"/>
          </a:p>
        </p:txBody>
      </p:sp>
    </p:spTree>
    <p:extLst>
      <p:ext uri="{BB962C8B-B14F-4D97-AF65-F5344CB8AC3E}">
        <p14:creationId xmlns:p14="http://schemas.microsoft.com/office/powerpoint/2010/main" val="722643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Artigo 10: O direito à vida</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pt-BR" sz="1200" kern="1200" dirty="0">
                <a:solidFill>
                  <a:schemeClr val="tx1"/>
                </a:solidFill>
                <a:effectLst/>
                <a:latin typeface="+mn-lt"/>
                <a:ea typeface="+mn-ea"/>
                <a:cs typeface="+mn-cs"/>
              </a:rPr>
              <a:t>O Artigo 10 exige que os países tomem medidas para proteger o direito à vida das pessoas com deficiência.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O fim da violência, coerção e abuso, que podem levar à morte, é uma medida importante para proteger o direito à vida. </a:t>
            </a:r>
          </a:p>
          <a:p>
            <a:endParaRPr lang="en-CH" dirty="0"/>
          </a:p>
        </p:txBody>
      </p:sp>
    </p:spTree>
    <p:extLst>
      <p:ext uri="{BB962C8B-B14F-4D97-AF65-F5344CB8AC3E}">
        <p14:creationId xmlns:p14="http://schemas.microsoft.com/office/powerpoint/2010/main" val="4105196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973138"/>
            <a:ext cx="5486400" cy="3086100"/>
          </a:xfrm>
        </p:spPr>
      </p:sp>
      <p:sp>
        <p:nvSpPr>
          <p:cNvPr id="3" name="Notes Placeholder 2"/>
          <p:cNvSpPr>
            <a:spLocks noGrp="1"/>
          </p:cNvSpPr>
          <p:nvPr>
            <p:ph type="body" idx="1"/>
          </p:nvPr>
        </p:nvSpPr>
        <p:spPr>
          <a:xfrm>
            <a:off x="685800" y="4206240"/>
            <a:ext cx="5486400" cy="4772868"/>
          </a:xfrm>
        </p:spPr>
        <p:txBody>
          <a:bodyPr/>
          <a:lstStyle/>
          <a:p>
            <a:pPr algn="just">
              <a:lnSpc>
                <a:spcPct val="115000"/>
              </a:lnSpc>
            </a:pPr>
            <a:r>
              <a:rPr lang="en-US" b="1" u="sng"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Artigo</a:t>
            </a: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 12: </a:t>
            </a:r>
            <a:r>
              <a:rPr lang="en-US" b="1" u="sng"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Igual</a:t>
            </a: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b="1" u="sng"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reconhecimento</a:t>
            </a: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b="1" u="sng"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perante</a:t>
            </a: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lei</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en-US"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171450" marR="0" lvl="0" indent="-1714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pt-BR" sz="1200" kern="1200" dirty="0">
                <a:solidFill>
                  <a:schemeClr val="tx1"/>
                </a:solidFill>
                <a:effectLst/>
                <a:latin typeface="+mn-lt"/>
                <a:ea typeface="+mn-ea"/>
                <a:cs typeface="+mn-cs"/>
              </a:rPr>
              <a:t>O Artigo 12 reconhece que as pessoas com deficiência têm o direito à capacidade legal – ou seja, o direito de tomar suas próprias decisões e de ter suas decisões respeitadas por outros.</a:t>
            </a:r>
          </a:p>
          <a:p>
            <a:pPr marL="171450" marR="0" lvl="0" indent="-1714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pt-BR" sz="1200" kern="1200" dirty="0">
                <a:solidFill>
                  <a:schemeClr val="tx1"/>
                </a:solidFill>
                <a:effectLst/>
                <a:latin typeface="+mn-lt"/>
                <a:ea typeface="+mn-ea"/>
                <a:cs typeface="+mn-cs"/>
              </a:rPr>
              <a:t>Ao reconhecer este direito e garantir que as escolhas das pessoas sejam respeitadas, a CDPD protege as pessoas com deficiência contra muitas formas de violência, coerção e abuso.</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O Artigo 12 é particularmente importante para criar igualdade e proteger contra qualquer discriminação, exclusão ou tratamento forçado ou intervenção contra a própria vontade, dando às pessoas o direito de decidir em qualquer área da vida.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A lei pode frequentemente permitir que práticas coercitivas sejam realizadas contra pessoas com deficiências, com base no fato de que as práticas são consideradas “benéficas” para a pessoa e/ou de que a pessoa tenha baixa capacidade de decisão.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O Artigo 12 exige que os Estados Partes garantam que os prestadores de serviços, membros da família e outros respeitem as escolhas da pessoa e se abstenham de realizar intervenções contra sua vontade. </a:t>
            </a:r>
          </a:p>
          <a:p>
            <a:r>
              <a:rPr lang="pt-BR" sz="1200" kern="1200" dirty="0">
                <a:solidFill>
                  <a:schemeClr val="tx1"/>
                </a:solidFill>
                <a:effectLst/>
                <a:latin typeface="+mn-lt"/>
                <a:ea typeface="+mn-ea"/>
                <a:cs typeface="+mn-cs"/>
              </a:rPr>
              <a:t>As disposições do Artigo 12 são explicadas com mais profundidade nos módulos sobre </a:t>
            </a:r>
            <a:r>
              <a:rPr lang="pt-BR" sz="1200" i="1" kern="1200" dirty="0">
                <a:solidFill>
                  <a:schemeClr val="tx1"/>
                </a:solidFill>
                <a:effectLst/>
                <a:latin typeface="+mn-lt"/>
                <a:ea typeface="+mn-ea"/>
                <a:cs typeface="+mn-cs"/>
              </a:rPr>
              <a:t>Capacidade legal e direito de decidir e Tomada de decisão apoiada e o planejamento antecipado. </a:t>
            </a:r>
          </a:p>
          <a:p>
            <a:pPr marL="0" marR="0" lvl="0" indent="0" algn="just" defTabSz="914400" rtl="0" eaLnBrk="1" fontAlgn="auto" latinLnBrk="0" hangingPunct="1">
              <a:lnSpc>
                <a:spcPct val="115000"/>
              </a:lnSpc>
              <a:spcBef>
                <a:spcPts val="0"/>
              </a:spcBef>
              <a:spcAft>
                <a:spcPts val="0"/>
              </a:spcAft>
              <a:buClrTx/>
              <a:buSzTx/>
              <a:buFontTx/>
              <a:buNone/>
              <a:tabLst/>
              <a:defRPr/>
            </a:pPr>
            <a:r>
              <a:rPr lang="pt-BR" sz="1200" i="1" kern="1200" dirty="0">
                <a:solidFill>
                  <a:schemeClr val="tx1"/>
                </a:solidFill>
                <a:effectLst/>
                <a:latin typeface="+mn-lt"/>
                <a:ea typeface="+mn-ea"/>
                <a:cs typeface="+mn-cs"/>
              </a:rPr>
              <a:t> </a:t>
            </a:r>
          </a:p>
          <a:p>
            <a:pPr marL="0" marR="0" lvl="0" indent="0" algn="just" defTabSz="914400" rtl="0" eaLnBrk="1" fontAlgn="auto" latinLnBrk="0" hangingPunct="1">
              <a:lnSpc>
                <a:spcPct val="115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pPr algn="just">
              <a:lnSpc>
                <a:spcPct val="115000"/>
              </a:lnSpc>
            </a:pP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599345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Artigo 14: Liberdade e segurança da pessoa</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endParaRPr lang="pt-BR" dirty="0">
              <a:solidFill>
                <a:srgbClr val="000000"/>
              </a:solidFill>
              <a:latin typeface="Calibri" panose="020F0502020204030204" pitchFamily="34" charset="0"/>
              <a:ea typeface="SimSun" panose="02010600030101010101" pitchFamily="2" charset="-122"/>
              <a:cs typeface="Calibri" panose="020F0502020204030204" pitchFamily="34" charset="0"/>
            </a:endParaRPr>
          </a:p>
          <a:p>
            <a:pPr marL="171450" indent="-171450" algn="just">
              <a:lnSpc>
                <a:spcPct val="115000"/>
              </a:lnSpc>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O Comitê sobre os Direitos das Pessoas com Deficiência, que supervisiona a implementação da CDPD pelos Estados Partes, estabeleceu claramente que o Artigo 14 proíbe a internação involuntária em serviços sociais e de saúde mental </a:t>
            </a:r>
            <a:r>
              <a:rPr lang="pt-BR" i="1" u="sng" dirty="0">
                <a:latin typeface="Calibri" panose="020F0502020204030204" pitchFamily="34" charset="0"/>
                <a:ea typeface="SimSun" panose="02010600030101010101" pitchFamily="2" charset="-122"/>
                <a:cs typeface="Arial" panose="020B0604020202020204" pitchFamily="34" charset="0"/>
              </a:rPr>
              <a:t>(16). </a:t>
            </a:r>
          </a:p>
          <a:p>
            <a:pPr marL="171450" indent="-171450" algn="just">
              <a:lnSpc>
                <a:spcPct val="115000"/>
              </a:lnSpc>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Isso é extremamente importante, porque a internação nesses serviços é frequentemente acompanhada por – e é o ambiente para – violência, coerção e abuso </a:t>
            </a:r>
            <a:r>
              <a:rPr lang="pt-BR" i="1" u="sng" dirty="0">
                <a:latin typeface="Calibri" panose="020F0502020204030204" pitchFamily="34" charset="0"/>
                <a:ea typeface="SimSun" panose="02010600030101010101" pitchFamily="2" charset="-122"/>
                <a:cs typeface="Arial" panose="020B0604020202020204" pitchFamily="34" charset="0"/>
              </a:rPr>
              <a:t>(6)</a:t>
            </a:r>
            <a:r>
              <a:rPr lang="pt-BR" dirty="0">
                <a:latin typeface="Calibri" panose="020F0502020204030204" pitchFamily="34" charset="0"/>
                <a:ea typeface="SimSun" panose="02010600030101010101" pitchFamily="2" charset="-122"/>
                <a:cs typeface="Arial" panose="020B0604020202020204" pitchFamily="34" charset="0"/>
              </a:rPr>
              <a:t>. </a:t>
            </a:r>
          </a:p>
          <a:p>
            <a:pPr marL="171450" indent="-171450" algn="just">
              <a:lnSpc>
                <a:spcPct val="115000"/>
              </a:lnSpc>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A internação é prejudicial, pois priva as pessoas de sua liberdade e as coloca sob o controle de outros, rompendo seus vínculos com a comunidade. </a:t>
            </a:r>
          </a:p>
          <a:p>
            <a:pPr marL="171450" indent="-171450" algn="just">
              <a:lnSpc>
                <a:spcPct val="115000"/>
              </a:lnSpc>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A portas fechadas, a violência e o abuso podem passar despercebidos e desimpedidos. </a:t>
            </a:r>
          </a:p>
          <a:p>
            <a:pPr marL="171450" indent="-171450" algn="just">
              <a:lnSpc>
                <a:spcPct val="115000"/>
              </a:lnSpc>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Proibir a internação involuntária em ambientes de saúde mental e afins, portanto, impede que muitas formas de violência, coerção e abuso ocorram em contextos de saúde mental. </a:t>
            </a:r>
          </a:p>
          <a:p>
            <a:pPr marL="171450" indent="-171450" algn="just">
              <a:lnSpc>
                <a:spcPct val="115000"/>
              </a:lnSpc>
              <a:buFont typeface="Arial" panose="020B0604020202020204" pitchFamily="34" charset="0"/>
              <a:buChar char="•"/>
            </a:pPr>
            <a:endParaRPr lang="en-CH" dirty="0">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280813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b="1" u="sng" dirty="0">
                <a:latin typeface="Calibri" panose="020F0502020204030204" pitchFamily="34" charset="0"/>
                <a:ea typeface="Times New Roman" panose="02020603050405020304" pitchFamily="18" charset="0"/>
                <a:cs typeface="Calibri" panose="020F0502020204030204" pitchFamily="34" charset="0"/>
              </a:rPr>
              <a:t>Artigo 15: </a:t>
            </a:r>
            <a:r>
              <a:rPr lang="en-GB" b="1" u="sng" dirty="0" err="1">
                <a:latin typeface="Calibri" panose="020F0502020204030204" pitchFamily="34" charset="0"/>
                <a:ea typeface="Times New Roman" panose="02020603050405020304" pitchFamily="18" charset="0"/>
                <a:cs typeface="Calibri" panose="020F0502020204030204" pitchFamily="34" charset="0"/>
              </a:rPr>
              <a:t>Prevenção</a:t>
            </a:r>
            <a:r>
              <a:rPr lang="en-GB" b="1" u="sng" dirty="0">
                <a:latin typeface="Calibri" panose="020F0502020204030204" pitchFamily="34" charset="0"/>
                <a:ea typeface="Times New Roman" panose="02020603050405020304" pitchFamily="18" charset="0"/>
                <a:cs typeface="Calibri" panose="020F0502020204030204" pitchFamily="34" charset="0"/>
              </a:rPr>
              <a:t> contra a </a:t>
            </a:r>
            <a:r>
              <a:rPr lang="en-GB" b="1" u="sng" dirty="0" err="1">
                <a:latin typeface="Calibri" panose="020F0502020204030204" pitchFamily="34" charset="0"/>
                <a:ea typeface="Times New Roman" panose="02020603050405020304" pitchFamily="18" charset="0"/>
                <a:cs typeface="Calibri" panose="020F0502020204030204" pitchFamily="34" charset="0"/>
              </a:rPr>
              <a:t>tortura</a:t>
            </a:r>
            <a:r>
              <a:rPr lang="en-GB" b="1" u="sng" dirty="0">
                <a:latin typeface="Calibri" panose="020F0502020204030204" pitchFamily="34" charset="0"/>
                <a:ea typeface="Times New Roman" panose="02020603050405020304" pitchFamily="18" charset="0"/>
                <a:cs typeface="Calibri" panose="020F0502020204030204" pitchFamily="34" charset="0"/>
              </a:rPr>
              <a:t>, </a:t>
            </a:r>
            <a:r>
              <a:rPr lang="en-GB" b="1" u="sng" dirty="0" err="1">
                <a:latin typeface="Calibri" panose="020F0502020204030204" pitchFamily="34" charset="0"/>
                <a:ea typeface="Times New Roman" panose="02020603050405020304" pitchFamily="18" charset="0"/>
                <a:cs typeface="Calibri" panose="020F0502020204030204" pitchFamily="34" charset="0"/>
              </a:rPr>
              <a:t>tratamento</a:t>
            </a:r>
            <a:r>
              <a:rPr lang="en-GB" b="1" u="sng" dirty="0">
                <a:latin typeface="Calibri" panose="020F0502020204030204" pitchFamily="34" charset="0"/>
                <a:ea typeface="Times New Roman" panose="02020603050405020304" pitchFamily="18" charset="0"/>
                <a:cs typeface="Calibri" panose="020F0502020204030204" pitchFamily="34" charset="0"/>
              </a:rPr>
              <a:t> </a:t>
            </a:r>
            <a:r>
              <a:rPr lang="en-GB" b="1" u="sng" dirty="0" err="1">
                <a:latin typeface="Calibri" panose="020F0502020204030204" pitchFamily="34" charset="0"/>
                <a:ea typeface="Times New Roman" panose="02020603050405020304" pitchFamily="18" charset="0"/>
                <a:cs typeface="Calibri" panose="020F0502020204030204" pitchFamily="34" charset="0"/>
              </a:rPr>
              <a:t>ou</a:t>
            </a:r>
            <a:r>
              <a:rPr lang="en-GB" b="1" u="sng" dirty="0">
                <a:latin typeface="Calibri" panose="020F0502020204030204" pitchFamily="34" charset="0"/>
                <a:ea typeface="Times New Roman" panose="02020603050405020304" pitchFamily="18" charset="0"/>
                <a:cs typeface="Calibri" panose="020F0502020204030204" pitchFamily="34" charset="0"/>
              </a:rPr>
              <a:t> </a:t>
            </a:r>
            <a:r>
              <a:rPr lang="en-GB" b="1" u="sng" dirty="0" err="1">
                <a:latin typeface="Calibri" panose="020F0502020204030204" pitchFamily="34" charset="0"/>
                <a:ea typeface="Times New Roman" panose="02020603050405020304" pitchFamily="18" charset="0"/>
                <a:cs typeface="Calibri" panose="020F0502020204030204" pitchFamily="34" charset="0"/>
              </a:rPr>
              <a:t>penas</a:t>
            </a:r>
            <a:r>
              <a:rPr lang="en-GB" b="1" u="sng" dirty="0">
                <a:latin typeface="Calibri" panose="020F0502020204030204" pitchFamily="34" charset="0"/>
                <a:ea typeface="Times New Roman" panose="02020603050405020304" pitchFamily="18" charset="0"/>
                <a:cs typeface="Calibri" panose="020F0502020204030204" pitchFamily="34" charset="0"/>
              </a:rPr>
              <a:t> </a:t>
            </a:r>
            <a:r>
              <a:rPr lang="en-GB" b="1" u="sng" dirty="0" err="1">
                <a:latin typeface="Calibri" panose="020F0502020204030204" pitchFamily="34" charset="0"/>
                <a:ea typeface="Times New Roman" panose="02020603050405020304" pitchFamily="18" charset="0"/>
                <a:cs typeface="Calibri" panose="020F0502020204030204" pitchFamily="34" charset="0"/>
              </a:rPr>
              <a:t>cruéis</a:t>
            </a:r>
            <a:r>
              <a:rPr lang="en-GB" b="1" u="sng" dirty="0">
                <a:latin typeface="Calibri" panose="020F0502020204030204" pitchFamily="34" charset="0"/>
                <a:ea typeface="Times New Roman" panose="02020603050405020304" pitchFamily="18" charset="0"/>
                <a:cs typeface="Calibri" panose="020F0502020204030204" pitchFamily="34" charset="0"/>
              </a:rPr>
              <a:t>, </a:t>
            </a:r>
            <a:r>
              <a:rPr lang="en-GB" b="1" u="sng" dirty="0" err="1">
                <a:latin typeface="Calibri" panose="020F0502020204030204" pitchFamily="34" charset="0"/>
                <a:ea typeface="Times New Roman" panose="02020603050405020304" pitchFamily="18" charset="0"/>
                <a:cs typeface="Calibri" panose="020F0502020204030204" pitchFamily="34" charset="0"/>
              </a:rPr>
              <a:t>desumanos</a:t>
            </a:r>
            <a:r>
              <a:rPr lang="en-GB" b="1" u="sng" dirty="0">
                <a:latin typeface="Calibri" panose="020F0502020204030204" pitchFamily="34" charset="0"/>
                <a:ea typeface="Times New Roman" panose="02020603050405020304" pitchFamily="18" charset="0"/>
                <a:cs typeface="Calibri" panose="020F0502020204030204" pitchFamily="34" charset="0"/>
              </a:rPr>
              <a:t> </a:t>
            </a:r>
            <a:r>
              <a:rPr lang="en-GB" b="1" u="sng" dirty="0" err="1">
                <a:latin typeface="Calibri" panose="020F0502020204030204" pitchFamily="34" charset="0"/>
                <a:ea typeface="Times New Roman" panose="02020603050405020304" pitchFamily="18" charset="0"/>
                <a:cs typeface="Calibri" panose="020F0502020204030204" pitchFamily="34" charset="0"/>
              </a:rPr>
              <a:t>ou</a:t>
            </a:r>
            <a:r>
              <a:rPr lang="en-GB" b="1" u="sng" dirty="0">
                <a:latin typeface="Calibri" panose="020F0502020204030204" pitchFamily="34" charset="0"/>
                <a:ea typeface="Times New Roman" panose="02020603050405020304" pitchFamily="18" charset="0"/>
                <a:cs typeface="Calibri" panose="020F0502020204030204" pitchFamily="34" charset="0"/>
              </a:rPr>
              <a:t> </a:t>
            </a:r>
            <a:r>
              <a:rPr lang="en-GB" b="1" u="sng" dirty="0" err="1">
                <a:latin typeface="Calibri" panose="020F0502020204030204" pitchFamily="34" charset="0"/>
                <a:ea typeface="Times New Roman" panose="02020603050405020304" pitchFamily="18" charset="0"/>
                <a:cs typeface="Calibri" panose="020F0502020204030204" pitchFamily="34" charset="0"/>
              </a:rPr>
              <a:t>degradantes</a:t>
            </a:r>
            <a:r>
              <a:rPr lang="en-GB" b="1" u="sng" dirty="0">
                <a:latin typeface="Calibri" panose="020F0502020204030204" pitchFamily="34" charset="0"/>
                <a:ea typeface="Times New Roman" panose="02020603050405020304" pitchFamily="18" charset="0"/>
                <a:cs typeface="Calibri" panose="020F0502020204030204" pitchFamily="34" charset="0"/>
              </a:rPr>
              <a:t> </a:t>
            </a:r>
            <a:endParaRPr lang="en-GB" dirty="0">
              <a:latin typeface="Calibri" panose="020F0502020204030204" pitchFamily="34" charset="0"/>
              <a:ea typeface="Times New Roman" panose="02020603050405020304" pitchFamily="18" charset="0"/>
              <a:cs typeface="Calibri" panose="020F0502020204030204" pitchFamily="34" charset="0"/>
            </a:endParaRPr>
          </a:p>
          <a:p>
            <a:pPr marL="628650" lvl="1" indent="-171450"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O </a:t>
            </a:r>
            <a:r>
              <a:rPr lang="en-GB" dirty="0" err="1">
                <a:latin typeface="Calibri" panose="020F0502020204030204" pitchFamily="34" charset="0"/>
                <a:ea typeface="Times New Roman" panose="02020603050405020304" pitchFamily="18" charset="0"/>
                <a:cs typeface="Calibri" panose="020F0502020204030204" pitchFamily="34" charset="0"/>
              </a:rPr>
              <a:t>Artigo</a:t>
            </a:r>
            <a:r>
              <a:rPr lang="en-GB" dirty="0">
                <a:latin typeface="Calibri" panose="020F0502020204030204" pitchFamily="34" charset="0"/>
                <a:ea typeface="Times New Roman" panose="02020603050405020304" pitchFamily="18" charset="0"/>
                <a:cs typeface="Calibri" panose="020F0502020204030204" pitchFamily="34" charset="0"/>
              </a:rPr>
              <a:t> 15 </a:t>
            </a:r>
            <a:r>
              <a:rPr lang="en-GB" dirty="0" err="1">
                <a:latin typeface="Calibri" panose="020F0502020204030204" pitchFamily="34" charset="0"/>
                <a:ea typeface="Times New Roman" panose="02020603050405020304" pitchFamily="18" charset="0"/>
                <a:cs typeface="Calibri" panose="020F0502020204030204" pitchFamily="34" charset="0"/>
              </a:rPr>
              <a:t>estabelece</a:t>
            </a:r>
            <a:r>
              <a:rPr lang="en-GB" dirty="0">
                <a:latin typeface="Calibri" panose="020F0502020204030204" pitchFamily="34" charset="0"/>
                <a:ea typeface="Times New Roman" panose="02020603050405020304" pitchFamily="18" charset="0"/>
                <a:cs typeface="Calibri" panose="020F0502020204030204" pitchFamily="34" charset="0"/>
              </a:rPr>
              <a:t> que as </a:t>
            </a:r>
            <a:r>
              <a:rPr lang="en-GB" dirty="0" err="1">
                <a:latin typeface="Calibri" panose="020F0502020204030204" pitchFamily="34" charset="0"/>
                <a:ea typeface="Times New Roman" panose="02020603050405020304" pitchFamily="18" charset="0"/>
                <a:cs typeface="Calibri" panose="020F0502020204030204" pitchFamily="34" charset="0"/>
              </a:rPr>
              <a:t>pessoas</a:t>
            </a:r>
            <a:r>
              <a:rPr lang="en-GB" dirty="0">
                <a:latin typeface="Calibri" panose="020F0502020204030204" pitchFamily="34" charset="0"/>
                <a:ea typeface="Times New Roman" panose="02020603050405020304" pitchFamily="18" charset="0"/>
                <a:cs typeface="Calibri" panose="020F0502020204030204" pitchFamily="34" charset="0"/>
              </a:rPr>
              <a:t> com </a:t>
            </a:r>
            <a:r>
              <a:rPr lang="en-GB" dirty="0" err="1">
                <a:latin typeface="Calibri" panose="020F0502020204030204" pitchFamily="34" charset="0"/>
                <a:ea typeface="Times New Roman" panose="02020603050405020304" pitchFamily="18" charset="0"/>
                <a:cs typeface="Calibri" panose="020F0502020204030204" pitchFamily="34" charset="0"/>
              </a:rPr>
              <a:t>deficiência</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não</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devem</a:t>
            </a:r>
            <a:r>
              <a:rPr lang="en-GB" dirty="0">
                <a:latin typeface="Calibri" panose="020F0502020204030204" pitchFamily="34" charset="0"/>
                <a:ea typeface="Times New Roman" panose="02020603050405020304" pitchFamily="18" charset="0"/>
                <a:cs typeface="Calibri" panose="020F0502020204030204" pitchFamily="34" charset="0"/>
              </a:rPr>
              <a:t> ser </a:t>
            </a:r>
          </a:p>
          <a:p>
            <a:pPr marL="1085850" lvl="2" indent="-171450" algn="just">
              <a:lnSpc>
                <a:spcPct val="115000"/>
              </a:lnSpc>
              <a:buFont typeface="Arial" panose="020B0604020202020204" pitchFamily="34" charset="0"/>
              <a:buChar char="•"/>
            </a:pPr>
            <a:r>
              <a:rPr lang="en-GB" dirty="0" err="1">
                <a:latin typeface="Calibri" panose="020F0502020204030204" pitchFamily="34" charset="0"/>
                <a:ea typeface="Times New Roman" panose="02020603050405020304" pitchFamily="18" charset="0"/>
                <a:cs typeface="Calibri" panose="020F0502020204030204" pitchFamily="34" charset="0"/>
              </a:rPr>
              <a:t>tratadas</a:t>
            </a:r>
            <a:r>
              <a:rPr lang="en-GB" dirty="0">
                <a:latin typeface="Calibri" panose="020F0502020204030204" pitchFamily="34" charset="0"/>
                <a:ea typeface="Times New Roman" panose="02020603050405020304" pitchFamily="18" charset="0"/>
                <a:cs typeface="Calibri" panose="020F0502020204030204" pitchFamily="34" charset="0"/>
              </a:rPr>
              <a:t> com </a:t>
            </a:r>
            <a:r>
              <a:rPr lang="en-GB" dirty="0" err="1">
                <a:latin typeface="Calibri" panose="020F0502020204030204" pitchFamily="34" charset="0"/>
                <a:ea typeface="Times New Roman" panose="02020603050405020304" pitchFamily="18" charset="0"/>
                <a:cs typeface="Calibri" panose="020F0502020204030204" pitchFamily="34" charset="0"/>
              </a:rPr>
              <a:t>crueldade</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ou</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torturadas</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por</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exemplo</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espancadas</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abusadas</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sexualmente</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ou</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medicadas</a:t>
            </a:r>
            <a:r>
              <a:rPr lang="en-GB" dirty="0">
                <a:latin typeface="Calibri" panose="020F0502020204030204" pitchFamily="34" charset="0"/>
                <a:ea typeface="Times New Roman" panose="02020603050405020304" pitchFamily="18" charset="0"/>
                <a:cs typeface="Calibri" panose="020F0502020204030204" pitchFamily="34" charset="0"/>
              </a:rPr>
              <a:t> à </a:t>
            </a:r>
            <a:r>
              <a:rPr lang="en-GB" dirty="0" err="1">
                <a:latin typeface="Calibri" panose="020F0502020204030204" pitchFamily="34" charset="0"/>
                <a:ea typeface="Times New Roman" panose="02020603050405020304" pitchFamily="18" charset="0"/>
                <a:cs typeface="Calibri" panose="020F0502020204030204" pitchFamily="34" charset="0"/>
              </a:rPr>
              <a:t>força</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ou</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por</a:t>
            </a:r>
            <a:r>
              <a:rPr lang="en-GB" dirty="0">
                <a:latin typeface="Calibri" panose="020F0502020204030204" pitchFamily="34" charset="0"/>
                <a:ea typeface="Times New Roman" panose="02020603050405020304" pitchFamily="18" charset="0"/>
                <a:cs typeface="Calibri" panose="020F0502020204030204" pitchFamily="34" charset="0"/>
              </a:rPr>
              <a:t> ECT). </a:t>
            </a:r>
          </a:p>
          <a:p>
            <a:pPr marL="1085850" lvl="2" indent="-171450"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As </a:t>
            </a:r>
            <a:r>
              <a:rPr lang="en-GB" dirty="0" err="1">
                <a:latin typeface="Calibri" panose="020F0502020204030204" pitchFamily="34" charset="0"/>
                <a:ea typeface="Times New Roman" panose="02020603050405020304" pitchFamily="18" charset="0"/>
                <a:cs typeface="Calibri" panose="020F0502020204030204" pitchFamily="34" charset="0"/>
              </a:rPr>
              <a:t>pessoas</a:t>
            </a:r>
            <a:r>
              <a:rPr lang="en-GB" dirty="0">
                <a:latin typeface="Calibri" panose="020F0502020204030204" pitchFamily="34" charset="0"/>
                <a:ea typeface="Times New Roman" panose="02020603050405020304" pitchFamily="18" charset="0"/>
                <a:cs typeface="Calibri" panose="020F0502020204030204" pitchFamily="34" charset="0"/>
              </a:rPr>
              <a:t> com </a:t>
            </a:r>
            <a:r>
              <a:rPr lang="en-GB" dirty="0" err="1">
                <a:latin typeface="Calibri" panose="020F0502020204030204" pitchFamily="34" charset="0"/>
                <a:ea typeface="Times New Roman" panose="02020603050405020304" pitchFamily="18" charset="0"/>
                <a:cs typeface="Calibri" panose="020F0502020204030204" pitchFamily="34" charset="0"/>
              </a:rPr>
              <a:t>deficiência</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não</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devem</a:t>
            </a:r>
            <a:r>
              <a:rPr lang="en-GB" dirty="0">
                <a:latin typeface="Calibri" panose="020F0502020204030204" pitchFamily="34" charset="0"/>
                <a:ea typeface="Times New Roman" panose="02020603050405020304" pitchFamily="18" charset="0"/>
                <a:cs typeface="Calibri" panose="020F0502020204030204" pitchFamily="34" charset="0"/>
              </a:rPr>
              <a:t> ser </a:t>
            </a:r>
            <a:r>
              <a:rPr lang="en-GB" dirty="0" err="1">
                <a:latin typeface="Calibri" panose="020F0502020204030204" pitchFamily="34" charset="0"/>
                <a:ea typeface="Times New Roman" panose="02020603050405020304" pitchFamily="18" charset="0"/>
                <a:cs typeface="Calibri" panose="020F0502020204030204" pitchFamily="34" charset="0"/>
              </a:rPr>
              <a:t>submetidas</a:t>
            </a:r>
            <a:r>
              <a:rPr lang="en-GB" dirty="0">
                <a:latin typeface="Calibri" panose="020F0502020204030204" pitchFamily="34" charset="0"/>
                <a:ea typeface="Times New Roman" panose="02020603050405020304" pitchFamily="18" charset="0"/>
                <a:cs typeface="Calibri" panose="020F0502020204030204" pitchFamily="34" charset="0"/>
              </a:rPr>
              <a:t> a </a:t>
            </a:r>
            <a:r>
              <a:rPr lang="en-GB" dirty="0" err="1">
                <a:latin typeface="Calibri" panose="020F0502020204030204" pitchFamily="34" charset="0"/>
                <a:ea typeface="Times New Roman" panose="02020603050405020304" pitchFamily="18" charset="0"/>
                <a:cs typeface="Calibri" panose="020F0502020204030204" pitchFamily="34" charset="0"/>
              </a:rPr>
              <a:t>experiências</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médicas</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ou</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científicas</a:t>
            </a:r>
            <a:r>
              <a:rPr lang="en-GB" dirty="0">
                <a:latin typeface="Calibri" panose="020F0502020204030204" pitchFamily="34" charset="0"/>
                <a:ea typeface="Times New Roman" panose="02020603050405020304" pitchFamily="18" charset="0"/>
                <a:cs typeface="Calibri" panose="020F0502020204030204" pitchFamily="34" charset="0"/>
              </a:rPr>
              <a:t>, a </a:t>
            </a:r>
            <a:r>
              <a:rPr lang="en-GB" dirty="0" err="1">
                <a:latin typeface="Calibri" panose="020F0502020204030204" pitchFamily="34" charset="0"/>
                <a:ea typeface="Times New Roman" panose="02020603050405020304" pitchFamily="18" charset="0"/>
                <a:cs typeface="Calibri" panose="020F0502020204030204" pitchFamily="34" charset="0"/>
              </a:rPr>
              <a:t>menos</a:t>
            </a:r>
            <a:r>
              <a:rPr lang="en-GB" dirty="0">
                <a:latin typeface="Calibri" panose="020F0502020204030204" pitchFamily="34" charset="0"/>
                <a:ea typeface="Times New Roman" panose="02020603050405020304" pitchFamily="18" charset="0"/>
                <a:cs typeface="Calibri" panose="020F0502020204030204" pitchFamily="34" charset="0"/>
              </a:rPr>
              <a:t> que deem </a:t>
            </a:r>
            <a:r>
              <a:rPr lang="en-GB" dirty="0" err="1">
                <a:latin typeface="Calibri" panose="020F0502020204030204" pitchFamily="34" charset="0"/>
                <a:ea typeface="Times New Roman" panose="02020603050405020304" pitchFamily="18" charset="0"/>
                <a:cs typeface="Calibri" panose="020F0502020204030204" pitchFamily="34" charset="0"/>
              </a:rPr>
              <a:t>consentimento</a:t>
            </a:r>
            <a:r>
              <a:rPr lang="en-GB" dirty="0">
                <a:latin typeface="Calibri" panose="020F0502020204030204" pitchFamily="34" charset="0"/>
                <a:ea typeface="Times New Roman" panose="02020603050405020304" pitchFamily="18" charset="0"/>
                <a:cs typeface="Calibri" panose="020F0502020204030204" pitchFamily="34" charset="0"/>
              </a:rPr>
              <a:t> livre e </a:t>
            </a:r>
            <a:r>
              <a:rPr lang="en-GB" dirty="0" err="1">
                <a:latin typeface="Calibri" panose="020F0502020204030204" pitchFamily="34" charset="0"/>
                <a:ea typeface="Times New Roman" panose="02020603050405020304" pitchFamily="18" charset="0"/>
                <a:cs typeface="Calibri" panose="020F0502020204030204" pitchFamily="34" charset="0"/>
              </a:rPr>
              <a:t>informado</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por</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exemplo</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em</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relação</a:t>
            </a:r>
            <a:r>
              <a:rPr lang="en-GB" dirty="0">
                <a:latin typeface="Calibri" panose="020F0502020204030204" pitchFamily="34" charset="0"/>
                <a:ea typeface="Times New Roman" panose="02020603050405020304" pitchFamily="18" charset="0"/>
                <a:cs typeface="Calibri" panose="020F0502020204030204" pitchFamily="34" charset="0"/>
              </a:rPr>
              <a:t> a um </a:t>
            </a:r>
            <a:r>
              <a:rPr lang="en-GB" dirty="0" err="1">
                <a:latin typeface="Calibri" panose="020F0502020204030204" pitchFamily="34" charset="0"/>
                <a:ea typeface="Times New Roman" panose="02020603050405020304" pitchFamily="18" charset="0"/>
                <a:cs typeface="Calibri" panose="020F0502020204030204" pitchFamily="34" charset="0"/>
              </a:rPr>
              <a:t>ensaio</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clínico</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em</a:t>
            </a:r>
            <a:r>
              <a:rPr lang="en-GB" dirty="0">
                <a:latin typeface="Calibri" panose="020F0502020204030204" pitchFamily="34" charset="0"/>
                <a:ea typeface="Times New Roman" panose="02020603050405020304" pitchFamily="18" charset="0"/>
                <a:cs typeface="Calibri" panose="020F0502020204030204" pitchFamily="34" charset="0"/>
              </a:rPr>
              <a:t> que </a:t>
            </a:r>
            <a:r>
              <a:rPr lang="en-GB" dirty="0" err="1">
                <a:latin typeface="Calibri" panose="020F0502020204030204" pitchFamily="34" charset="0"/>
                <a:ea typeface="Times New Roman" panose="02020603050405020304" pitchFamily="18" charset="0"/>
                <a:cs typeface="Calibri" panose="020F0502020204030204" pitchFamily="34" charset="0"/>
              </a:rPr>
              <a:t>são</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administrados</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medicamentos</a:t>
            </a:r>
            <a:r>
              <a:rPr lang="en-GB" dirty="0">
                <a:latin typeface="Calibri" panose="020F0502020204030204" pitchFamily="34" charset="0"/>
                <a:ea typeface="Times New Roman" panose="02020603050405020304" pitchFamily="18" charset="0"/>
                <a:cs typeface="Calibri" panose="020F0502020204030204" pitchFamily="34" charset="0"/>
              </a:rPr>
              <a:t> que </a:t>
            </a:r>
            <a:r>
              <a:rPr lang="en-GB" dirty="0" err="1">
                <a:latin typeface="Calibri" panose="020F0502020204030204" pitchFamily="34" charset="0"/>
                <a:ea typeface="Times New Roman" panose="02020603050405020304" pitchFamily="18" charset="0"/>
                <a:cs typeface="Calibri" panose="020F0502020204030204" pitchFamily="34" charset="0"/>
              </a:rPr>
              <a:t>estão</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sendo</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testados</a:t>
            </a:r>
            <a:r>
              <a:rPr lang="en-GB" dirty="0">
                <a:latin typeface="Calibri" panose="020F0502020204030204" pitchFamily="34" charset="0"/>
                <a:ea typeface="Times New Roman" panose="02020603050405020304" pitchFamily="18" charset="0"/>
                <a:cs typeface="Calibri" panose="020F0502020204030204" pitchFamily="34" charset="0"/>
              </a:rPr>
              <a:t>). </a:t>
            </a:r>
          </a:p>
          <a:p>
            <a:pPr marL="628650" lvl="1" indent="-171450" algn="just">
              <a:lnSpc>
                <a:spcPct val="115000"/>
              </a:lnSpc>
              <a:buFont typeface="Arial" panose="020B0604020202020204" pitchFamily="34" charset="0"/>
              <a:buChar char="•"/>
            </a:pPr>
            <a:endParaRPr lang="en-GB" dirty="0">
              <a:latin typeface="Calibri" panose="020F0502020204030204" pitchFamily="34" charset="0"/>
              <a:ea typeface="Times New Roman" panose="02020603050405020304" pitchFamily="18" charset="0"/>
              <a:cs typeface="Calibri" panose="020F0502020204030204" pitchFamily="34" charset="0"/>
            </a:endParaRPr>
          </a:p>
          <a:p>
            <a:pPr marL="628650" lvl="1" indent="-171450" algn="just">
              <a:lnSpc>
                <a:spcPct val="115000"/>
              </a:lnSpc>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628650" lvl="1" indent="-171450" algn="just">
              <a:lnSpc>
                <a:spcPct val="115000"/>
              </a:lnSpc>
              <a:buFont typeface="Arial" panose="020B0604020202020204" pitchFamily="34" charset="0"/>
              <a:buChar char="•"/>
            </a:pPr>
            <a:endParaRPr lang="en-CH" dirty="0">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773823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9338" y="1143000"/>
            <a:ext cx="4573587" cy="2573338"/>
          </a:xfrm>
        </p:spPr>
      </p:sp>
      <p:sp>
        <p:nvSpPr>
          <p:cNvPr id="3" name="Notes Placeholder 2"/>
          <p:cNvSpPr>
            <a:spLocks noGrp="1"/>
          </p:cNvSpPr>
          <p:nvPr>
            <p:ph type="body" idx="1"/>
          </p:nvPr>
        </p:nvSpPr>
        <p:spPr>
          <a:xfrm>
            <a:off x="220337" y="3943349"/>
            <a:ext cx="5951863" cy="4741863"/>
          </a:xfrm>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b="1" u="sng" dirty="0">
                <a:latin typeface="Calibri" panose="020F0502020204030204" pitchFamily="34" charset="0"/>
                <a:ea typeface="Times New Roman" panose="02020603050405020304" pitchFamily="18" charset="0"/>
                <a:cs typeface="Calibri" panose="020F0502020204030204" pitchFamily="34" charset="0"/>
              </a:rPr>
              <a:t>Artigo 16: </a:t>
            </a:r>
            <a:r>
              <a:rPr lang="en-US" b="1" u="sng" dirty="0" err="1">
                <a:latin typeface="Calibri" panose="020F0502020204030204" pitchFamily="34" charset="0"/>
                <a:ea typeface="Times New Roman" panose="02020603050405020304" pitchFamily="18" charset="0"/>
                <a:cs typeface="Calibri" panose="020F0502020204030204" pitchFamily="34" charset="0"/>
              </a:rPr>
              <a:t>Prevenção</a:t>
            </a:r>
            <a:r>
              <a:rPr lang="en-US" b="1" u="sng" dirty="0">
                <a:latin typeface="Calibri" panose="020F0502020204030204" pitchFamily="34" charset="0"/>
                <a:ea typeface="Times New Roman" panose="02020603050405020304" pitchFamily="18" charset="0"/>
                <a:cs typeface="Calibri" panose="020F0502020204030204" pitchFamily="34" charset="0"/>
              </a:rPr>
              <a:t> contra a </a:t>
            </a:r>
            <a:r>
              <a:rPr lang="en-US" b="1" u="sng" dirty="0" err="1">
                <a:latin typeface="Calibri" panose="020F0502020204030204" pitchFamily="34" charset="0"/>
                <a:ea typeface="Times New Roman" panose="02020603050405020304" pitchFamily="18" charset="0"/>
                <a:cs typeface="Calibri" panose="020F0502020204030204" pitchFamily="34" charset="0"/>
              </a:rPr>
              <a:t>exploração</a:t>
            </a:r>
            <a:r>
              <a:rPr lang="en-US" b="1" u="sng" dirty="0">
                <a:latin typeface="Calibri" panose="020F0502020204030204" pitchFamily="34" charset="0"/>
                <a:ea typeface="Times New Roman" panose="02020603050405020304" pitchFamily="18" charset="0"/>
                <a:cs typeface="Calibri" panose="020F0502020204030204" pitchFamily="34" charset="0"/>
              </a:rPr>
              <a:t>, a </a:t>
            </a:r>
            <a:r>
              <a:rPr lang="en-US" b="1" u="sng" dirty="0" err="1">
                <a:latin typeface="Calibri" panose="020F0502020204030204" pitchFamily="34" charset="0"/>
                <a:ea typeface="Times New Roman" panose="02020603050405020304" pitchFamily="18" charset="0"/>
                <a:cs typeface="Calibri" panose="020F0502020204030204" pitchFamily="34" charset="0"/>
              </a:rPr>
              <a:t>violência</a:t>
            </a:r>
            <a:r>
              <a:rPr lang="en-US" b="1" u="sng" dirty="0">
                <a:latin typeface="Calibri" panose="020F0502020204030204" pitchFamily="34" charset="0"/>
                <a:ea typeface="Times New Roman" panose="02020603050405020304" pitchFamily="18" charset="0"/>
                <a:cs typeface="Calibri" panose="020F0502020204030204" pitchFamily="34" charset="0"/>
              </a:rPr>
              <a:t> e o </a:t>
            </a:r>
            <a:r>
              <a:rPr lang="en-US" b="1" u="sng" dirty="0" err="1">
                <a:latin typeface="Calibri" panose="020F0502020204030204" pitchFamily="34" charset="0"/>
                <a:ea typeface="Times New Roman" panose="02020603050405020304" pitchFamily="18" charset="0"/>
                <a:cs typeface="Calibri" panose="020F0502020204030204" pitchFamily="34" charset="0"/>
              </a:rPr>
              <a:t>abuso</a:t>
            </a:r>
            <a:r>
              <a:rPr lang="en-US" b="1" u="sng" dirty="0">
                <a:latin typeface="Calibri" panose="020F0502020204030204" pitchFamily="34" charset="0"/>
                <a:ea typeface="Times New Roman" panose="02020603050405020304" pitchFamily="18" charset="0"/>
                <a:cs typeface="Calibri" panose="020F0502020204030204" pitchFamily="34" charset="0"/>
              </a:rPr>
              <a:t> </a:t>
            </a:r>
          </a:p>
          <a:p>
            <a:pPr marL="457200" marR="0" lvl="1" indent="0" algn="just" defTabSz="914400" rtl="0" eaLnBrk="1" fontAlgn="auto" latinLnBrk="0" hangingPunct="1">
              <a:lnSpc>
                <a:spcPct val="115000"/>
              </a:lnSpc>
              <a:spcBef>
                <a:spcPts val="0"/>
              </a:spcBef>
              <a:spcAft>
                <a:spcPts val="1000"/>
              </a:spcAft>
              <a:buClrTx/>
              <a:buSzTx/>
              <a:buFont typeface="Symbol" panose="05050102010706020507" pitchFamily="18" charset="2"/>
              <a:buNone/>
              <a:tabLst/>
              <a:defRPr/>
            </a:pPr>
            <a:r>
              <a:rPr lang="pt-BR" sz="1200" kern="1200" dirty="0">
                <a:solidFill>
                  <a:schemeClr val="tx1"/>
                </a:solidFill>
                <a:effectLst/>
                <a:latin typeface="+mn-lt"/>
                <a:ea typeface="+mn-ea"/>
                <a:cs typeface="+mn-cs"/>
              </a:rPr>
              <a:t>Exploração, violência e abuso podem assumir muitas formas e podem ocorrer em ambientes de saúde, bem como dentro da comunidade. O Artigo 16 reconhece que a atenção às questões de gênero, idade e deficiência precisa ocorrer a fim de proporcionar proteção contra exploração, violência e abuso e fornecer serviços e apoios que promovam a recuperação de pessoas que tenham vivenciado essas situações.</a:t>
            </a:r>
          </a:p>
          <a:p>
            <a:pPr marL="685800" lvl="1" indent="-228600" algn="just">
              <a:lnSpc>
                <a:spcPct val="115000"/>
              </a:lnSpc>
              <a:spcAft>
                <a:spcPts val="1000"/>
              </a:spcAft>
              <a:buFont typeface="Symbol" panose="05050102010706020507" pitchFamily="18" charset="2"/>
              <a:buChar char=""/>
            </a:pPr>
            <a:r>
              <a:rPr lang="pt-BR" dirty="0">
                <a:latin typeface="Calibri" panose="020F0502020204030204" pitchFamily="34" charset="0"/>
                <a:ea typeface="SimSun" panose="02010600030101010101" pitchFamily="2" charset="-122"/>
                <a:cs typeface="Arial" panose="020B0604020202020204" pitchFamily="34" charset="0"/>
              </a:rPr>
              <a:t>O Artigo 16 requer que: </a:t>
            </a:r>
          </a:p>
          <a:p>
            <a:pPr marL="685800" lvl="1" indent="-228600" algn="just">
              <a:lnSpc>
                <a:spcPct val="115000"/>
              </a:lnSpc>
              <a:spcAft>
                <a:spcPts val="1000"/>
              </a:spcAft>
              <a:buFont typeface="Symbol" panose="05050102010706020507" pitchFamily="18" charset="2"/>
              <a:buChar char=""/>
            </a:pPr>
            <a:r>
              <a:rPr lang="pt-BR" dirty="0">
                <a:latin typeface="Calibri" panose="020F0502020204030204" pitchFamily="34" charset="0"/>
                <a:ea typeface="SimSun" panose="02010600030101010101" pitchFamily="2" charset="-122"/>
                <a:cs typeface="Arial" panose="020B0604020202020204" pitchFamily="34" charset="0"/>
              </a:rPr>
              <a:t>Os países implementem leis e regras e tomem outras medidas necessárias para proteger as pessoas com deficiência da exploração, violência e abuso em casa e na comunidade. </a:t>
            </a:r>
          </a:p>
          <a:p>
            <a:pPr marL="685800" lvl="1" indent="-228600" algn="just">
              <a:lnSpc>
                <a:spcPct val="115000"/>
              </a:lnSpc>
              <a:spcAft>
                <a:spcPts val="1000"/>
              </a:spcAft>
              <a:buFont typeface="Symbol" panose="05050102010706020507" pitchFamily="18" charset="2"/>
              <a:buChar char=""/>
            </a:pPr>
            <a:r>
              <a:rPr lang="pt-BR" dirty="0">
                <a:latin typeface="Calibri" panose="020F0502020204030204" pitchFamily="34" charset="0"/>
                <a:ea typeface="SimSun" panose="02010600030101010101" pitchFamily="2" charset="-122"/>
                <a:cs typeface="Arial" panose="020B0604020202020204" pitchFamily="34" charset="0"/>
              </a:rPr>
              <a:t>Os países fornecem apoio e informações às pessoas com deficiência, seus familiares e cuidadores para que possam reconhecer e denunciar exploração, violência e abuso. </a:t>
            </a:r>
          </a:p>
          <a:p>
            <a:pPr marL="685800" lvl="1" indent="-228600" algn="just">
              <a:lnSpc>
                <a:spcPct val="115000"/>
              </a:lnSpc>
              <a:spcAft>
                <a:spcPts val="1000"/>
              </a:spcAft>
              <a:buFont typeface="Symbol" panose="05050102010706020507" pitchFamily="18" charset="2"/>
              <a:buChar char=""/>
            </a:pPr>
            <a:r>
              <a:rPr lang="pt-BR" dirty="0">
                <a:latin typeface="Calibri" panose="020F0502020204030204" pitchFamily="34" charset="0"/>
                <a:ea typeface="SimSun" panose="02010600030101010101" pitchFamily="2" charset="-122"/>
                <a:cs typeface="Arial" panose="020B0604020202020204" pitchFamily="34" charset="0"/>
              </a:rPr>
              <a:t>Os países garantem que os serviços para pessoas com deficiência sejam devidamente verificados e monitorados para garantir que abusos não ocorram. </a:t>
            </a:r>
          </a:p>
          <a:p>
            <a:pPr marL="685800" lvl="1" indent="-228600" algn="just">
              <a:lnSpc>
                <a:spcPct val="115000"/>
              </a:lnSpc>
              <a:spcAft>
                <a:spcPts val="1000"/>
              </a:spcAft>
              <a:buFont typeface="Symbol" panose="05050102010706020507" pitchFamily="18" charset="2"/>
              <a:buChar char=""/>
            </a:pPr>
            <a:r>
              <a:rPr lang="pt-BR" dirty="0">
                <a:latin typeface="Calibri" panose="020F0502020204030204" pitchFamily="34" charset="0"/>
                <a:ea typeface="SimSun" panose="02010600030101010101" pitchFamily="2" charset="-122"/>
                <a:cs typeface="Arial" panose="020B0604020202020204" pitchFamily="34" charset="0"/>
              </a:rPr>
              <a:t>Os países devem implementar políticas, leis e outras medidas para garantir que os abusos sejam investigados e que os abusadores sejam levados aos tribunais. </a:t>
            </a:r>
          </a:p>
          <a:p>
            <a:pPr marL="685800" lvl="1" indent="-228600" algn="just">
              <a:lnSpc>
                <a:spcPct val="115000"/>
              </a:lnSpc>
              <a:spcAft>
                <a:spcPts val="1000"/>
              </a:spcAft>
              <a:buFont typeface="Symbol" panose="05050102010706020507" pitchFamily="18" charset="2"/>
              <a:buChar char=""/>
            </a:pPr>
            <a:endParaRPr lang="en-CH" dirty="0">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311737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422965" y="3324240"/>
            <a:ext cx="5962857" cy="6117915"/>
          </a:xfrm>
        </p:spPr>
        <p:txBody>
          <a:bodyPr/>
          <a:lstStyle/>
          <a:p>
            <a:pPr rtl="0"/>
            <a:r>
              <a:rPr lang="pt-BR" sz="1200" b="1" i="0" u="none" strike="noStrike" kern="1200" dirty="0">
                <a:solidFill>
                  <a:schemeClr val="tx1"/>
                </a:solidFill>
                <a:effectLst/>
                <a:latin typeface="+mn-lt"/>
                <a:ea typeface="+mn-ea"/>
                <a:cs typeface="+mn-cs"/>
              </a:rPr>
              <a:t>A </a:t>
            </a:r>
            <a:r>
              <a:rPr lang="pt-BR" sz="1200" b="1" i="1" u="none" strike="noStrike" kern="1200" dirty="0" err="1">
                <a:solidFill>
                  <a:schemeClr val="tx1"/>
                </a:solidFill>
                <a:effectLst/>
                <a:latin typeface="+mn-lt"/>
                <a:ea typeface="+mn-ea"/>
                <a:cs typeface="+mn-cs"/>
              </a:rPr>
              <a:t>QualityRights</a:t>
            </a:r>
            <a:r>
              <a:rPr lang="pt-BR" sz="1200" b="1" i="0" u="none" strike="noStrike" kern="1200" dirty="0">
                <a:solidFill>
                  <a:schemeClr val="tx1"/>
                </a:solidFill>
                <a:effectLst/>
                <a:latin typeface="+mn-lt"/>
                <a:ea typeface="+mn-ea"/>
                <a:cs typeface="+mn-cs"/>
              </a:rPr>
              <a:t> da OMS é uma iniciativa que visa melhorar a qualidade dos cuidados e apoio nos serviços de saúde mental e serviços sociais e promover os direitos humanos das pessoas com deficiências psicossociais, intelectuais ou cognitivas em todo o mundo. A </a:t>
            </a:r>
            <a:r>
              <a:rPr lang="pt-BR" sz="1200" b="1" i="1" u="none" strike="noStrike" kern="1200" dirty="0" err="1">
                <a:solidFill>
                  <a:schemeClr val="tx1"/>
                </a:solidFill>
                <a:effectLst/>
                <a:latin typeface="+mn-lt"/>
                <a:ea typeface="+mn-ea"/>
                <a:cs typeface="+mn-cs"/>
              </a:rPr>
              <a:t>QualityRights</a:t>
            </a:r>
            <a:r>
              <a:rPr lang="pt-BR" sz="1200" b="1" i="0" u="none" strike="noStrike" kern="1200" dirty="0">
                <a:solidFill>
                  <a:schemeClr val="tx1"/>
                </a:solidFill>
                <a:effectLst/>
                <a:latin typeface="+mn-lt"/>
                <a:ea typeface="+mn-ea"/>
                <a:cs typeface="+mn-cs"/>
              </a:rPr>
              <a:t> usa uma abordagem participativa para atingir os seguintes objetivos: </a:t>
            </a:r>
            <a:endParaRPr lang="pt-BR" b="0" dirty="0">
              <a:effectLst/>
            </a:endParaRPr>
          </a:p>
          <a:p>
            <a:pPr rtl="0"/>
            <a:r>
              <a:rPr lang="pt-BR" sz="1200" b="1" i="0" u="none" strike="noStrike" kern="1200" dirty="0">
                <a:solidFill>
                  <a:schemeClr val="tx1"/>
                </a:solidFill>
                <a:effectLst/>
                <a:latin typeface="+mn-lt"/>
                <a:ea typeface="+mn-ea"/>
                <a:cs typeface="+mn-cs"/>
              </a:rPr>
              <a:t>A iniciativa tem cinco objetivos principais:</a:t>
            </a:r>
            <a:endParaRPr lang="pt-BR" b="0" dirty="0">
              <a:effectLst/>
            </a:endParaRPr>
          </a:p>
          <a:p>
            <a:pPr rtl="0" fontAlgn="base"/>
            <a:r>
              <a:rPr lang="pt-BR" sz="1200" b="1" i="0" u="none" strike="noStrike" kern="1200" dirty="0">
                <a:solidFill>
                  <a:schemeClr val="tx1"/>
                </a:solidFill>
                <a:effectLst/>
                <a:latin typeface="+mn-lt"/>
                <a:ea typeface="+mn-ea"/>
                <a:cs typeface="+mn-cs"/>
              </a:rPr>
              <a:t>O primeiro é desenvolver a capacidade de compreender e promover os direitos das pessoas com deficiências psicossociais, intelectuais e cognitivas (entre pessoas com deficiência, famílias, profissionais, ONGs, etc.). Somente através do desenvolvimento de conhecimentos e habilidades sobre direitos humanos seremos capazes de mudar atitudes e práticas de forma sustentável.</a:t>
            </a:r>
          </a:p>
          <a:p>
            <a:pPr lvl="1" rtl="0" fontAlgn="base"/>
            <a:r>
              <a:rPr lang="pt-BR" sz="1200" b="0" i="0" u="none" strike="noStrike" kern="1200" dirty="0">
                <a:solidFill>
                  <a:schemeClr val="tx1"/>
                </a:solidFill>
                <a:effectLst/>
                <a:latin typeface="+mn-lt"/>
                <a:ea typeface="+mn-ea"/>
                <a:cs typeface="+mn-cs"/>
              </a:rPr>
              <a:t>As pessoas precisam entender quais são seus direitos para que possam reivindicá-los.</a:t>
            </a:r>
          </a:p>
          <a:p>
            <a:pPr lvl="1" rtl="0" fontAlgn="base"/>
            <a:r>
              <a:rPr lang="pt-BR" sz="1200" b="0" i="0" u="none" strike="noStrike" kern="1200" dirty="0">
                <a:solidFill>
                  <a:schemeClr val="tx1"/>
                </a:solidFill>
                <a:effectLst/>
                <a:latin typeface="+mn-lt"/>
                <a:ea typeface="+mn-ea"/>
                <a:cs typeface="+mn-cs"/>
              </a:rPr>
              <a:t>Os familiares e cuidadores também precisam entender esses direitos para que também possam respeitá-los e apoiar seus parentes no acesso a esses direitos.  </a:t>
            </a:r>
          </a:p>
          <a:p>
            <a:pPr lvl="1" rtl="0" fontAlgn="base"/>
            <a:r>
              <a:rPr lang="pt-BR" sz="1200" b="0" i="0" u="none" strike="noStrike" kern="1200" dirty="0">
                <a:solidFill>
                  <a:schemeClr val="tx1"/>
                </a:solidFill>
                <a:effectLst/>
                <a:latin typeface="+mn-lt"/>
                <a:ea typeface="+mn-ea"/>
                <a:cs typeface="+mn-cs"/>
              </a:rPr>
              <a:t>Os profissionais de saúde, assistentes sociais e outros profissionais precisam estar cientes dos direitos das pessoas com deficiências psicossociais, intelectuais e cognitivas para mudar suas atitudes e práticas.</a:t>
            </a:r>
          </a:p>
          <a:p>
            <a:pPr rtl="0" fontAlgn="base"/>
            <a:r>
              <a:rPr lang="pt-BR" sz="1200" b="1" i="0" u="none" strike="noStrike" kern="1200" dirty="0">
                <a:solidFill>
                  <a:schemeClr val="tx1"/>
                </a:solidFill>
                <a:effectLst/>
                <a:latin typeface="+mn-lt"/>
                <a:ea typeface="+mn-ea"/>
                <a:cs typeface="+mn-cs"/>
              </a:rPr>
              <a:t>A </a:t>
            </a:r>
            <a:r>
              <a:rPr lang="pt-BR" sz="1200" b="1" i="0" u="none" strike="noStrike" kern="1200" dirty="0" err="1">
                <a:solidFill>
                  <a:schemeClr val="tx1"/>
                </a:solidFill>
                <a:effectLst/>
                <a:latin typeface="+mn-lt"/>
                <a:ea typeface="+mn-ea"/>
                <a:cs typeface="+mn-cs"/>
              </a:rPr>
              <a:t>QualityRights</a:t>
            </a:r>
            <a:r>
              <a:rPr lang="pt-BR" sz="1200" b="1" i="0" u="none" strike="noStrike" kern="1200" dirty="0">
                <a:solidFill>
                  <a:schemeClr val="tx1"/>
                </a:solidFill>
                <a:effectLst/>
                <a:latin typeface="+mn-lt"/>
                <a:ea typeface="+mn-ea"/>
                <a:cs typeface="+mn-cs"/>
              </a:rPr>
              <a:t> também trabalha com os países para melhorar a qualidade e as condições dos direitos humanos na saúde mental e serviços relacionados.  </a:t>
            </a:r>
          </a:p>
          <a:p>
            <a:pPr lvl="1" rtl="0" fontAlgn="base"/>
            <a:r>
              <a:rPr lang="pt-BR" sz="1200" b="0" i="0" u="none" strike="noStrike" kern="1200" dirty="0">
                <a:solidFill>
                  <a:schemeClr val="tx1"/>
                </a:solidFill>
                <a:effectLst/>
                <a:latin typeface="+mn-lt"/>
                <a:ea typeface="+mn-ea"/>
                <a:cs typeface="+mn-cs"/>
              </a:rPr>
              <a:t>A </a:t>
            </a:r>
            <a:r>
              <a:rPr lang="pt-BR" sz="1200" b="0" i="1" u="none" strike="noStrike" kern="1200" dirty="0" err="1">
                <a:solidFill>
                  <a:schemeClr val="tx1"/>
                </a:solidFill>
                <a:effectLst/>
                <a:latin typeface="+mn-lt"/>
                <a:ea typeface="+mn-ea"/>
                <a:cs typeface="+mn-cs"/>
              </a:rPr>
              <a:t>QualityRights</a:t>
            </a:r>
            <a:r>
              <a:rPr lang="pt-BR" sz="1200" b="0" i="0" u="none" strike="noStrike" kern="1200" dirty="0">
                <a:solidFill>
                  <a:schemeClr val="tx1"/>
                </a:solidFill>
                <a:effectLst/>
                <a:latin typeface="+mn-lt"/>
                <a:ea typeface="+mn-ea"/>
                <a:cs typeface="+mn-cs"/>
              </a:rPr>
              <a:t> apoia os países na avaliação de seus serviços de saúde mental e assistência social para determinar em que medida estes defendem os direitos dos usuários dos serviços.  </a:t>
            </a:r>
          </a:p>
          <a:p>
            <a:pPr lvl="1" rtl="0" fontAlgn="base"/>
            <a:r>
              <a:rPr lang="pt-BR" sz="1200" b="0" i="0" u="none" strike="noStrike" kern="1200" dirty="0">
                <a:solidFill>
                  <a:schemeClr val="tx1"/>
                </a:solidFill>
                <a:effectLst/>
                <a:latin typeface="+mn-lt"/>
                <a:ea typeface="+mn-ea"/>
                <a:cs typeface="+mn-cs"/>
              </a:rPr>
              <a:t>A </a:t>
            </a:r>
            <a:r>
              <a:rPr lang="pt-BR" sz="1200" b="0" i="1" u="none" strike="noStrike" kern="1200" dirty="0" err="1">
                <a:solidFill>
                  <a:schemeClr val="tx1"/>
                </a:solidFill>
                <a:effectLst/>
                <a:latin typeface="+mn-lt"/>
                <a:ea typeface="+mn-ea"/>
                <a:cs typeface="+mn-cs"/>
              </a:rPr>
              <a:t>QualityRights</a:t>
            </a:r>
            <a:r>
              <a:rPr lang="pt-BR" sz="1200" b="0" i="0" u="none" strike="noStrike" kern="1200" dirty="0">
                <a:solidFill>
                  <a:schemeClr val="tx1"/>
                </a:solidFill>
                <a:effectLst/>
                <a:latin typeface="+mn-lt"/>
                <a:ea typeface="+mn-ea"/>
                <a:cs typeface="+mn-cs"/>
              </a:rPr>
              <a:t> também apoia os países na implementação de planos para ajudar a transformar os serviços, de modo que promovam os direitos humanos e a recuperação.</a:t>
            </a:r>
          </a:p>
          <a:p>
            <a:pPr rtl="0" fontAlgn="base"/>
            <a:r>
              <a:rPr lang="pt-BR" sz="1200" b="1" i="0" u="none" strike="noStrike" kern="1200" dirty="0">
                <a:solidFill>
                  <a:schemeClr val="tx1"/>
                </a:solidFill>
                <a:effectLst/>
                <a:latin typeface="+mn-lt"/>
                <a:ea typeface="+mn-ea"/>
                <a:cs typeface="+mn-cs"/>
              </a:rPr>
              <a:t>Outra área é a criação de serviços e apoios baseados na comunidade que respeitem e promovam os direitos humanos.  </a:t>
            </a:r>
          </a:p>
          <a:p>
            <a:pPr lvl="1" rtl="0" fontAlgn="base"/>
            <a:r>
              <a:rPr lang="pt-BR" sz="1200" b="0" i="0" u="none" strike="noStrike" kern="1200" dirty="0">
                <a:solidFill>
                  <a:schemeClr val="tx1"/>
                </a:solidFill>
                <a:effectLst/>
                <a:latin typeface="+mn-lt"/>
                <a:ea typeface="+mn-ea"/>
                <a:cs typeface="+mn-cs"/>
              </a:rPr>
              <a:t>Para acabar com a institucionalização e promover a inclusão na comunidade, é essencial que os países implementem uma gama completa de serviços que atendam às necessidades e exigências das pessoas.  No entanto, muitos dos serviços prestados nos países estão desatualizados e não atendem às exigências das pessoas.  </a:t>
            </a:r>
          </a:p>
          <a:p>
            <a:pPr lvl="1" rtl="0" fontAlgn="base"/>
            <a:r>
              <a:rPr lang="pt-BR" sz="1200" b="0" i="0" u="none" strike="noStrike" kern="1200" dirty="0">
                <a:solidFill>
                  <a:schemeClr val="tx1"/>
                </a:solidFill>
                <a:effectLst/>
                <a:latin typeface="+mn-lt"/>
                <a:ea typeface="+mn-ea"/>
                <a:cs typeface="+mn-cs"/>
              </a:rPr>
              <a:t>A </a:t>
            </a:r>
            <a:r>
              <a:rPr lang="pt-BR" sz="1200" b="0" i="1" u="none" strike="noStrike" kern="1200" dirty="0" err="1">
                <a:solidFill>
                  <a:schemeClr val="tx1"/>
                </a:solidFill>
                <a:effectLst/>
                <a:latin typeface="+mn-lt"/>
                <a:ea typeface="+mn-ea"/>
                <a:cs typeface="+mn-cs"/>
              </a:rPr>
              <a:t>QualityRights</a:t>
            </a:r>
            <a:r>
              <a:rPr lang="pt-BR" sz="1200" b="0" i="0" u="none" strike="noStrike" kern="1200" dirty="0">
                <a:solidFill>
                  <a:schemeClr val="tx1"/>
                </a:solidFill>
                <a:effectLst/>
                <a:latin typeface="+mn-lt"/>
                <a:ea typeface="+mn-ea"/>
                <a:cs typeface="+mn-cs"/>
              </a:rPr>
              <a:t> está fornecendo orientação aos países sobre serviços e apoios baseados na comunidade que são centrados nas pessoas, operam sem coerção, respondem às necessidades das pessoas e apoiam a recuperação.</a:t>
            </a:r>
          </a:p>
          <a:p>
            <a:pPr rtl="0" fontAlgn="base"/>
            <a:r>
              <a:rPr lang="pt-BR" sz="1200" b="1" i="0" u="none" strike="noStrike" kern="1200" dirty="0">
                <a:solidFill>
                  <a:schemeClr val="tx1"/>
                </a:solidFill>
                <a:effectLst/>
                <a:latin typeface="+mn-lt"/>
                <a:ea typeface="+mn-ea"/>
                <a:cs typeface="+mn-cs"/>
              </a:rPr>
              <a:t>Uma quarta área importante de trabalho é apoiar o desenvolvimento de movimentos da sociedade civil nos países para realizar </a:t>
            </a:r>
            <a:r>
              <a:rPr lang="pt-BR" sz="1200" b="1" i="0" u="none" strike="noStrike" kern="1200" dirty="0" err="1">
                <a:solidFill>
                  <a:schemeClr val="tx1"/>
                </a:solidFill>
                <a:effectLst/>
                <a:latin typeface="+mn-lt"/>
                <a:ea typeface="+mn-ea"/>
                <a:cs typeface="+mn-cs"/>
              </a:rPr>
              <a:t>advocacy</a:t>
            </a:r>
            <a:r>
              <a:rPr lang="pt-BR" sz="1200" b="1" i="0" u="none" strike="noStrike" kern="1200" dirty="0">
                <a:solidFill>
                  <a:schemeClr val="tx1"/>
                </a:solidFill>
                <a:effectLst/>
                <a:latin typeface="+mn-lt"/>
                <a:ea typeface="+mn-ea"/>
                <a:cs typeface="+mn-cs"/>
              </a:rPr>
              <a:t> e influenciar a formulação de políticas.  </a:t>
            </a:r>
          </a:p>
          <a:p>
            <a:pPr lvl="1" rtl="0" fontAlgn="base"/>
            <a:r>
              <a:rPr lang="pt-BR" sz="1200" b="0" i="0" u="none" strike="noStrike" kern="1200" dirty="0">
                <a:solidFill>
                  <a:schemeClr val="tx1"/>
                </a:solidFill>
                <a:effectLst/>
                <a:latin typeface="+mn-lt"/>
                <a:ea typeface="+mn-ea"/>
                <a:cs typeface="+mn-cs"/>
              </a:rPr>
              <a:t>Trata-se de apoiar as pessoas com deficiências psicossociais, intelectuais e cognitivas e suas organizações para que tenham um papel central e uma voz forte em todos os processos de tomada de decisão que as afetam.</a:t>
            </a:r>
          </a:p>
          <a:p>
            <a:pPr rtl="0" fontAlgn="base"/>
            <a:r>
              <a:rPr lang="pt-BR" sz="1200" b="1" i="0" u="none" strike="noStrike" kern="1200" dirty="0">
                <a:solidFill>
                  <a:schemeClr val="tx1"/>
                </a:solidFill>
                <a:effectLst/>
                <a:latin typeface="+mn-lt"/>
                <a:ea typeface="+mn-ea"/>
                <a:cs typeface="+mn-cs"/>
              </a:rPr>
              <a:t>E, finalmente, a </a:t>
            </a:r>
            <a:r>
              <a:rPr lang="pt-BR" sz="1200" b="1" i="1" u="none" strike="noStrike" kern="1200" dirty="0" err="1">
                <a:solidFill>
                  <a:schemeClr val="tx1"/>
                </a:solidFill>
                <a:effectLst/>
                <a:latin typeface="+mn-lt"/>
                <a:ea typeface="+mn-ea"/>
                <a:cs typeface="+mn-cs"/>
              </a:rPr>
              <a:t>QualityRights</a:t>
            </a:r>
            <a:r>
              <a:rPr lang="pt-BR" sz="1200" b="1" i="0" u="none" strike="noStrike" kern="1200" dirty="0">
                <a:solidFill>
                  <a:schemeClr val="tx1"/>
                </a:solidFill>
                <a:effectLst/>
                <a:latin typeface="+mn-lt"/>
                <a:ea typeface="+mn-ea"/>
                <a:cs typeface="+mn-cs"/>
              </a:rPr>
              <a:t> trabalha com os países para reformar políticas e leis de acordo com os padrões internacionais de direitos humanos. </a:t>
            </a:r>
          </a:p>
          <a:p>
            <a:pPr lvl="1" rtl="0" fontAlgn="base"/>
            <a:r>
              <a:rPr lang="pt-BR" sz="1200" b="0" i="0" u="none" strike="noStrike" kern="1200" dirty="0">
                <a:solidFill>
                  <a:schemeClr val="tx1"/>
                </a:solidFill>
                <a:effectLst/>
                <a:latin typeface="+mn-lt"/>
                <a:ea typeface="+mn-ea"/>
                <a:cs typeface="+mn-cs"/>
              </a:rPr>
              <a:t>Isso proporciona um mecanismo importante nos países para impedir violações, promover o acesso a serviços comunitários de saúde mental, moradia, educação e emprego, e toda a gama de direitos a que as pessoas têm direito.</a:t>
            </a:r>
          </a:p>
          <a:p>
            <a:pPr rtl="0"/>
            <a:r>
              <a:rPr lang="pt-BR" sz="1200" b="1" i="0" u="none" strike="noStrike" kern="1200" dirty="0">
                <a:solidFill>
                  <a:schemeClr val="tx1"/>
                </a:solidFill>
                <a:effectLst/>
                <a:latin typeface="+mn-lt"/>
                <a:ea typeface="+mn-ea"/>
                <a:cs typeface="+mn-cs"/>
              </a:rPr>
              <a:t>Todas essas ações são baseadas no quadro internacional de direitos humanos e, em particular, na Convenção das Nações Unidas sobre os Direitos das Pessoas com Deficiência. </a:t>
            </a:r>
            <a:endParaRPr lang="pt-BR" b="0" dirty="0">
              <a:effectLst/>
            </a:endParaRPr>
          </a:p>
          <a:p>
            <a:pPr rtl="0"/>
            <a:r>
              <a:rPr lang="pt-BR" sz="1200" b="1" i="0" u="none" strike="noStrike" kern="1200" dirty="0">
                <a:solidFill>
                  <a:schemeClr val="tx1"/>
                </a:solidFill>
                <a:effectLst/>
                <a:latin typeface="+mn-lt"/>
                <a:ea typeface="+mn-ea"/>
                <a:cs typeface="+mn-cs"/>
              </a:rPr>
              <a:t>Além disso, a </a:t>
            </a:r>
            <a:r>
              <a:rPr lang="pt-BR" sz="1200" b="1" i="1" u="none" strike="noStrike" kern="1200" dirty="0" err="1">
                <a:solidFill>
                  <a:schemeClr val="tx1"/>
                </a:solidFill>
                <a:effectLst/>
                <a:latin typeface="+mn-lt"/>
                <a:ea typeface="+mn-ea"/>
                <a:cs typeface="+mn-cs"/>
              </a:rPr>
              <a:t>QualityRights</a:t>
            </a:r>
            <a:r>
              <a:rPr lang="pt-BR" sz="1200" b="1" i="0" u="none" strike="noStrike" kern="1200" dirty="0">
                <a:solidFill>
                  <a:schemeClr val="tx1"/>
                </a:solidFill>
                <a:effectLst/>
                <a:latin typeface="+mn-lt"/>
                <a:ea typeface="+mn-ea"/>
                <a:cs typeface="+mn-cs"/>
              </a:rPr>
              <a:t> utiliza uma abordagem participativa que envolve todas as partes interessadas, a fim de cumprir cada um dos seus objetivos. </a:t>
            </a:r>
            <a:endParaRPr lang="pt-BR" b="0" dirty="0">
              <a:effectLst/>
            </a:endParaRPr>
          </a:p>
          <a:p>
            <a:endParaRPr lang="en-US" sz="1000" dirty="0"/>
          </a:p>
        </p:txBody>
      </p:sp>
      <p:sp>
        <p:nvSpPr>
          <p:cNvPr id="4" name="Slide Number Placeholder 3"/>
          <p:cNvSpPr>
            <a:spLocks noGrp="1"/>
          </p:cNvSpPr>
          <p:nvPr>
            <p:ph type="sldNum" sz="quarter" idx="5"/>
          </p:nvPr>
        </p:nvSpPr>
        <p:spPr/>
        <p:txBody>
          <a:bodyPr/>
          <a:lstStyle/>
          <a:p>
            <a:fld id="{91600A8A-902E-430E-A833-453AE05FDB61}" type="slidenum">
              <a:rPr lang="en-GB" smtClean="0"/>
              <a:t>3</a:t>
            </a:fld>
            <a:endParaRPr lang="en-GB"/>
          </a:p>
        </p:txBody>
      </p:sp>
    </p:spTree>
    <p:extLst>
      <p:ext uri="{BB962C8B-B14F-4D97-AF65-F5344CB8AC3E}">
        <p14:creationId xmlns:p14="http://schemas.microsoft.com/office/powerpoint/2010/main" val="201609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u="sng" dirty="0">
                <a:latin typeface="Calibri" panose="020F0502020204030204" pitchFamily="34" charset="0"/>
                <a:ea typeface="Times New Roman" panose="02020603050405020304" pitchFamily="18" charset="0"/>
                <a:cs typeface="Calibri" panose="020F0502020204030204" pitchFamily="34" charset="0"/>
              </a:rPr>
              <a:t>Artigo 17: Proteção da integridade da pessoa</a:t>
            </a:r>
            <a:endParaRPr lang="en-CH" dirty="0">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mn-lt"/>
                <a:ea typeface="+mn-ea"/>
                <a:cs typeface="+mn-cs"/>
              </a:rPr>
              <a:t>O Artigo 17 estabelece que as pessoas com deficiência têm sua integridade física e mental respeitada em igualdade de condições com a integridade física e mental dos outros.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Isso significa que seu corpo e sua mente devem ser respeitados.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Por exemplo, elas não devem ser agredidas ou estupradas, e não devem ser submetidas a tratamento ou intervenção sem seu consentimento. </a:t>
            </a:r>
            <a:br>
              <a:rPr lang="pt-BR" sz="1200" kern="1200" dirty="0">
                <a:solidFill>
                  <a:schemeClr val="tx1"/>
                </a:solidFill>
                <a:effectLst/>
                <a:latin typeface="+mn-lt"/>
                <a:ea typeface="+mn-ea"/>
                <a:cs typeface="+mn-cs"/>
              </a:rPr>
            </a:br>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De qualquer forma, a violência, a coerção e o abuso violam os direitos humanos e afetam profundamente a saúde e o bem-estar individual.</a:t>
            </a:r>
          </a:p>
          <a:p>
            <a:endParaRPr lang="en-CH" dirty="0"/>
          </a:p>
        </p:txBody>
      </p:sp>
    </p:spTree>
    <p:extLst>
      <p:ext uri="{BB962C8B-B14F-4D97-AF65-F5344CB8AC3E}">
        <p14:creationId xmlns:p14="http://schemas.microsoft.com/office/powerpoint/2010/main" val="3767098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 Tempo para </a:t>
            </a:r>
            <a:r>
              <a:rPr lang="en-US" b="1"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este</a:t>
            </a: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r>
              <a:rPr lang="en-US" b="1"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tema</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Opção 1: aproximadamente 1 hora e 50 minutos</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Opção 2: aproximadamente 45 minutos</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Opção 3: aproximadamente 20 minutos</a:t>
            </a:r>
            <a:endParaRPr lang="en-GB" dirty="0">
              <a:latin typeface="Calibri" panose="020F0502020204030204" pitchFamily="34" charset="0"/>
              <a:ea typeface="SimSun" panose="02010600030101010101" pitchFamily="2" charset="-122"/>
              <a:cs typeface="Arial" panose="020B0604020202020204" pitchFamily="34" charset="0"/>
            </a:endParaRPr>
          </a:p>
          <a:p>
            <a:pPr marL="270510" marR="0" indent="-270510">
              <a:lnSpc>
                <a:spcPct val="115000"/>
              </a:lnSpc>
              <a:spcBef>
                <a:spcPts val="0"/>
              </a:spcBef>
              <a:spcAft>
                <a:spcPts val="0"/>
              </a:spcAft>
            </a:pPr>
            <a:endParaRPr lang="en-GB"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70510" marR="0" indent="-270510">
              <a:lnSpc>
                <a:spcPct val="115000"/>
              </a:lnSpc>
              <a:spcBef>
                <a:spcPts val="0"/>
              </a:spcBef>
              <a:spcAft>
                <a:spcPts val="0"/>
              </a:spcAft>
            </a:pPr>
            <a:endParaRPr lang="en-GB"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70510" marR="0" indent="-270510">
              <a:lnSpc>
                <a:spcPct val="115000"/>
              </a:lnSpc>
              <a:spcBef>
                <a:spcPts val="0"/>
              </a:spcBef>
              <a:spcAft>
                <a:spcPts val="0"/>
              </a:spcAft>
            </a:pPr>
            <a:endParaRPr lang="en-GB"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70510" marR="0" indent="-270510">
              <a:lnSpc>
                <a:spcPct val="115000"/>
              </a:lnSpc>
              <a:spcBef>
                <a:spcPts val="0"/>
              </a:spcBef>
              <a:spcAft>
                <a:spcPts val="0"/>
              </a:spcAft>
            </a:pPr>
            <a:r>
              <a:rPr lang="en-GB" b="1" dirty="0" err="1">
                <a:solidFill>
                  <a:srgbClr val="4F81BD"/>
                </a:solidFill>
                <a:latin typeface="Calibri" panose="020F0502020204030204" pitchFamily="34" charset="0"/>
                <a:ea typeface="SimSun" panose="02010600030101010101" pitchFamily="2" charset="-122"/>
                <a:cs typeface="Arial" panose="020B0604020202020204" pitchFamily="34" charset="0"/>
              </a:rPr>
              <a:t>Advertência</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Esta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atividade</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pode</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provocar</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fortes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reações</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emocionais</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em</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algumas</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pessoas</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270510" marR="0" indent="-270510">
              <a:lnSpc>
                <a:spcPct val="115000"/>
              </a:lnSpc>
              <a:spcBef>
                <a:spcPts val="0"/>
              </a:spcBef>
              <a:spcAft>
                <a:spcPts val="0"/>
              </a:spcAft>
            </a:pP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Os</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facilitadores</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devem</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estar</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atentos</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a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isso</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e, antes de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iniciar</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esta</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atividade</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devem</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informar</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aos</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participantes</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que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devem</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se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sentir</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à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vontade</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para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expressar</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suas</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emoções</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fazer</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uma</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pausa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ou</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se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retirar</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da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sessão</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treinamento</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até</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o final da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atividade</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O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facilitador</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também</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deve</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estar</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atento</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a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qualquer</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sinal</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angústia</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apresentado</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pelos</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participantes</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e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estar</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preparado</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para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oferecer</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0" dirty="0" err="1">
                <a:solidFill>
                  <a:srgbClr val="4F81BD"/>
                </a:solidFill>
                <a:latin typeface="Calibri" panose="020F0502020204030204" pitchFamily="34" charset="0"/>
                <a:ea typeface="SimSun" panose="02010600030101010101" pitchFamily="2" charset="-122"/>
                <a:cs typeface="Arial" panose="020B0604020202020204" pitchFamily="34" charset="0"/>
              </a:rPr>
              <a:t>apoio</a:t>
            </a:r>
            <a:r>
              <a:rPr lang="en-GB" b="0"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endParaRPr lang="en-CH" dirty="0"/>
          </a:p>
        </p:txBody>
      </p:sp>
      <p:pic>
        <p:nvPicPr>
          <p:cNvPr id="5" name="Picture 4">
            <a:extLst>
              <a:ext uri="{FF2B5EF4-FFF2-40B4-BE49-F238E27FC236}">
                <a16:creationId xmlns:a16="http://schemas.microsoft.com/office/drawing/2014/main" id="{A42C0C5C-AE74-4703-9FFD-DB8E750AD615}"/>
              </a:ext>
            </a:extLst>
          </p:cNvPr>
          <p:cNvPicPr>
            <a:picLocks noChangeAspect="1"/>
          </p:cNvPicPr>
          <p:nvPr/>
        </p:nvPicPr>
        <p:blipFill>
          <a:blip r:embed="rId3"/>
          <a:stretch>
            <a:fillRect/>
          </a:stretch>
        </p:blipFill>
        <p:spPr>
          <a:xfrm>
            <a:off x="813869" y="5615985"/>
            <a:ext cx="225572" cy="225572"/>
          </a:xfrm>
          <a:prstGeom prst="rect">
            <a:avLst/>
          </a:prstGeom>
        </p:spPr>
      </p:pic>
    </p:spTree>
    <p:extLst>
      <p:ext uri="{BB962C8B-B14F-4D97-AF65-F5344CB8AC3E}">
        <p14:creationId xmlns:p14="http://schemas.microsoft.com/office/powerpoint/2010/main" val="4027925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62175" y="334963"/>
            <a:ext cx="2533650" cy="1425575"/>
          </a:xfrm>
        </p:spPr>
      </p:sp>
      <p:sp>
        <p:nvSpPr>
          <p:cNvPr id="3" name="Notes Placeholder 2"/>
          <p:cNvSpPr>
            <a:spLocks noGrp="1"/>
          </p:cNvSpPr>
          <p:nvPr>
            <p:ph type="body" idx="1"/>
          </p:nvPr>
        </p:nvSpPr>
        <p:spPr>
          <a:xfrm>
            <a:off x="454514" y="1846264"/>
            <a:ext cx="5948971" cy="6962773"/>
          </a:xfrm>
        </p:spPr>
        <p:txBody>
          <a:bodyPr/>
          <a:lstStyle/>
          <a:p>
            <a:pPr>
              <a:spcAft>
                <a:spcPts val="600"/>
              </a:spcAft>
            </a:pPr>
            <a:r>
              <a:rPr lang="en-GB" sz="1050" b="1" i="1" dirty="0">
                <a:latin typeface="Calibri" panose="020F0502020204030204" pitchFamily="34" charset="0"/>
                <a:ea typeface="SimSun" panose="02010600030101010101" pitchFamily="2" charset="-122"/>
                <a:cs typeface="Arial" panose="020B0604020202020204" pitchFamily="34" charset="0"/>
              </a:rPr>
              <a:t>Exercício 3.1: As experiências pessoais de violência, coerção e abuso têm impactos (50 min.)</a:t>
            </a:r>
            <a:endParaRPr lang="en-CH" sz="105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coerção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abuso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nos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serviços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saúde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mental 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serviços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sociais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algn="just">
              <a:lnSpc>
                <a:spcPct val="115000"/>
              </a:lnSpc>
              <a:spcAft>
                <a:spcPts val="600"/>
              </a:spcAft>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Destaque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para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participantes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que: </a:t>
            </a:r>
          </a:p>
          <a:p>
            <a:pPr marL="171450" indent="-171450" algn="just">
              <a:lnSpc>
                <a:spcPct val="115000"/>
              </a:lnSpc>
              <a:spcAft>
                <a:spcPts val="600"/>
              </a:spcAft>
              <a:buFont typeface="Arial" panose="020B0604020202020204" pitchFamily="34" charset="0"/>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 CDPD,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como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visto,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tem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muitos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artigos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que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protegem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as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pessoas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contra 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violência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abuso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práticas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coercitivas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171450" indent="-171450" algn="just">
              <a:lnSpc>
                <a:spcPct val="115000"/>
              </a:lnSpc>
              <a:spcAft>
                <a:spcPts val="600"/>
              </a:spcAft>
              <a:buFont typeface="Arial" panose="020B0604020202020204" pitchFamily="34" charset="0"/>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 CDPD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também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explica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o que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países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precisam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fazer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para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prevenir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proteger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as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pessoas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contra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essas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práticas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171450" indent="-171450" algn="just">
              <a:lnSpc>
                <a:spcPct val="115000"/>
              </a:lnSpc>
              <a:spcAft>
                <a:spcPts val="600"/>
              </a:spcAft>
              <a:buFont typeface="Arial" panose="020B0604020202020204" pitchFamily="34" charset="0"/>
              <a:buChar char="•"/>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Muito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frequentemente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as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pessoas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realizam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estas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práticas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sem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qualquer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pensamento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ou</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ideia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real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sobre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as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consequências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reais de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suas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ações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sobre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pessoa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questão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171450" indent="-171450" algn="just">
              <a:lnSpc>
                <a:spcPct val="115000"/>
              </a:lnSpc>
              <a:spcAft>
                <a:spcPts val="600"/>
              </a:spcAft>
              <a:buFont typeface="Arial" panose="020B0604020202020204" pitchFamily="34" charset="0"/>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fim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acabar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com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estas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práticas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 as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atitudes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crenças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que as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facilitam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é</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importante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considerar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compreender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internalizar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o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impacto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que 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violência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coerção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 o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abuso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têm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sobre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as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pessoas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algn="just">
              <a:lnSpc>
                <a:spcPct val="115000"/>
              </a:lnSpc>
              <a:spcAft>
                <a:spcPts val="6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mn-lt"/>
                <a:ea typeface="+mn-ea"/>
                <a:cs typeface="+mn-cs"/>
              </a:rPr>
              <a:t>Três opções são dadas abaixo, em ordem de preferência, com base no potencial de impacto que cada uma pode ter sobre os participantes. Uma ou mais dessas opções serão seguidas pelo exercício em grupo 3.1. </a:t>
            </a:r>
          </a:p>
          <a:p>
            <a:r>
              <a:rPr lang="pt-BR" sz="1200" kern="1200" dirty="0">
                <a:solidFill>
                  <a:schemeClr val="tx1"/>
                </a:solidFill>
                <a:effectLst/>
                <a:latin typeface="+mn-lt"/>
                <a:ea typeface="+mn-ea"/>
                <a:cs typeface="+mn-cs"/>
              </a:rPr>
              <a:t>Opções de exercício: </a:t>
            </a:r>
            <a:endParaRPr lang="en-CH" dirty="0">
              <a:latin typeface="Calibri" panose="020F0502020204030204" pitchFamily="34" charset="0"/>
              <a:ea typeface="SimSun" panose="02010600030101010101" pitchFamily="2" charset="-122"/>
              <a:cs typeface="Arial" panose="020B0604020202020204" pitchFamily="34" charset="0"/>
            </a:endParaRPr>
          </a:p>
          <a:p>
            <a:r>
              <a:rPr lang="pt-BR" sz="1200" b="1" kern="1200" dirty="0">
                <a:solidFill>
                  <a:schemeClr val="tx1"/>
                </a:solidFill>
                <a:effectLst/>
                <a:latin typeface="+mn-lt"/>
                <a:ea typeface="+mn-ea"/>
                <a:cs typeface="+mn-cs"/>
              </a:rPr>
              <a:t>Opção 1: </a:t>
            </a:r>
            <a:r>
              <a:rPr lang="pt-BR" sz="1200" kern="1200" dirty="0">
                <a:solidFill>
                  <a:schemeClr val="tx1"/>
                </a:solidFill>
                <a:effectLst/>
                <a:latin typeface="+mn-lt"/>
                <a:ea typeface="+mn-ea"/>
                <a:cs typeface="+mn-cs"/>
              </a:rPr>
              <a:t>Uma pessoa ou painel de pessoas que vivenciaram violência, coerção ou abuso nos serviços sociais ou de saúde mental para falar sobre sua experiência e o impacto que ela teve em sua vida. </a:t>
            </a:r>
          </a:p>
          <a:p>
            <a:r>
              <a:rPr lang="pt-BR" sz="1200" b="1" kern="1200" dirty="0">
                <a:solidFill>
                  <a:schemeClr val="tx1"/>
                </a:solidFill>
                <a:effectLst/>
                <a:latin typeface="+mn-lt"/>
                <a:ea typeface="+mn-ea"/>
                <a:cs typeface="+mn-cs"/>
              </a:rPr>
              <a:t>Opção 2: </a:t>
            </a:r>
            <a:r>
              <a:rPr lang="pt-BR" sz="1200" kern="1200" dirty="0">
                <a:solidFill>
                  <a:schemeClr val="tx1"/>
                </a:solidFill>
                <a:effectLst/>
                <a:latin typeface="+mn-lt"/>
                <a:ea typeface="+mn-ea"/>
                <a:cs typeface="+mn-cs"/>
              </a:rPr>
              <a:t>Vídeos sobre violência, coerção e abuso, e pessoas que sobreviveram a essas experiências. </a:t>
            </a:r>
          </a:p>
          <a:p>
            <a:r>
              <a:rPr lang="pt-BR" sz="1200" b="1" kern="1200" dirty="0">
                <a:solidFill>
                  <a:schemeClr val="tx1"/>
                </a:solidFill>
                <a:effectLst/>
                <a:latin typeface="+mn-lt"/>
                <a:ea typeface="+mn-ea"/>
                <a:cs typeface="+mn-cs"/>
              </a:rPr>
              <a:t>Opção 3: </a:t>
            </a:r>
            <a:r>
              <a:rPr lang="pt-BR" sz="1200" kern="1200" dirty="0">
                <a:solidFill>
                  <a:schemeClr val="tx1"/>
                </a:solidFill>
                <a:effectLst/>
                <a:latin typeface="+mn-lt"/>
                <a:ea typeface="+mn-ea"/>
                <a:cs typeface="+mn-cs"/>
              </a:rPr>
              <a:t>Citações de pessoas que vivenciaram violência, coerção e abuso. </a:t>
            </a:r>
          </a:p>
          <a:p>
            <a:pPr marL="270510" marR="0">
              <a:lnSpc>
                <a:spcPct val="115000"/>
              </a:lnSpc>
              <a:spcBef>
                <a:spcPts val="0"/>
              </a:spcBef>
              <a:spcAft>
                <a:spcPts val="3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mn-lt"/>
                <a:ea typeface="+mn-ea"/>
                <a:cs typeface="+mn-cs"/>
              </a:rPr>
              <a:t>As três opções podem criar uma oportunidade para que os participantes que tenham vivenciado coerção, violência e abuso falem sobre isso. Se os participantes se sentirem confortáveis o suficiente para compartilhar sua experiência com o resto dos participantes, eles devem ser autorizados e apoiados a fazê-lo. Pode ser necessário ajustar o tempo da sessão para garantir que os participantes que desejam compartilhar sua experiência tenham o tempo e o espaço apropriados para isso. </a:t>
            </a:r>
          </a:p>
          <a:p>
            <a:r>
              <a:rPr lang="pt-BR" sz="1200" kern="1200" dirty="0">
                <a:solidFill>
                  <a:schemeClr val="tx1"/>
                </a:solidFill>
                <a:effectLst/>
                <a:latin typeface="+mn-lt"/>
                <a:ea typeface="+mn-ea"/>
                <a:cs typeface="+mn-cs"/>
              </a:rPr>
              <a:t>E o vídeo da INTAR Índia, que está disponível no final deste tema. </a:t>
            </a:r>
          </a:p>
          <a:p>
            <a:endParaRPr lang="en-CH" dirty="0"/>
          </a:p>
        </p:txBody>
      </p:sp>
    </p:spTree>
    <p:extLst>
      <p:ext uri="{BB962C8B-B14F-4D97-AF65-F5344CB8AC3E}">
        <p14:creationId xmlns:p14="http://schemas.microsoft.com/office/powerpoint/2010/main" val="32223064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8913" y="503238"/>
            <a:ext cx="3692525" cy="2078037"/>
          </a:xfrm>
        </p:spPr>
      </p:sp>
      <p:sp>
        <p:nvSpPr>
          <p:cNvPr id="3" name="Notes Placeholder 2"/>
          <p:cNvSpPr>
            <a:spLocks noGrp="1"/>
          </p:cNvSpPr>
          <p:nvPr>
            <p:ph type="body" idx="1"/>
          </p:nvPr>
        </p:nvSpPr>
        <p:spPr>
          <a:xfrm>
            <a:off x="440675" y="2842351"/>
            <a:ext cx="5916058" cy="5842861"/>
          </a:xfrm>
        </p:spPr>
        <p:txBody>
          <a:bodyPr/>
          <a:lstStyle/>
          <a:p>
            <a:pPr>
              <a:spcAft>
                <a:spcPts val="600"/>
              </a:spcAft>
            </a:pPr>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Opção 1</a:t>
            </a:r>
            <a:endParaRPr lang="en-CH" dirty="0">
              <a:latin typeface="Calibri" panose="020F0502020204030204" pitchFamily="34"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Discussão presencial com pessoas que </a:t>
            </a:r>
            <a:r>
              <a:rPr lang="en-GB" b="1" i="1" dirty="0" err="1"/>
              <a:t>vivenciaram</a:t>
            </a:r>
            <a:r>
              <a:rPr lang="en-GB" b="1" i="1" dirty="0"/>
              <a:t> </a:t>
            </a:r>
            <a:r>
              <a:rPr lang="en-GB" b="1" i="1" dirty="0" err="1"/>
              <a:t>coerção</a:t>
            </a:r>
            <a:r>
              <a:rPr lang="en-GB" b="1" i="1" dirty="0"/>
              <a:t>, violência e abuso</a:t>
            </a:r>
            <a:endParaRPr lang="en-GB" dirty="0"/>
          </a:p>
          <a:p>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mn-lt"/>
                <a:ea typeface="+mn-ea"/>
                <a:cs typeface="+mn-cs"/>
              </a:rPr>
              <a:t>A </a:t>
            </a:r>
            <a:r>
              <a:rPr lang="pt-BR" sz="1200" u="sng" kern="1200" dirty="0">
                <a:solidFill>
                  <a:schemeClr val="tx1"/>
                </a:solidFill>
                <a:effectLst/>
                <a:latin typeface="+mn-lt"/>
                <a:ea typeface="+mn-ea"/>
                <a:cs typeface="+mn-cs"/>
              </a:rPr>
              <a:t>opção 1 </a:t>
            </a:r>
            <a:r>
              <a:rPr lang="pt-BR" sz="1200" kern="1200" dirty="0">
                <a:solidFill>
                  <a:schemeClr val="tx1"/>
                </a:solidFill>
                <a:effectLst/>
                <a:latin typeface="+mn-lt"/>
                <a:ea typeface="+mn-ea"/>
                <a:cs typeface="+mn-cs"/>
              </a:rPr>
              <a:t>é a </a:t>
            </a:r>
            <a:r>
              <a:rPr lang="pt-BR" sz="1200" u="sng" kern="1200" dirty="0">
                <a:solidFill>
                  <a:schemeClr val="tx1"/>
                </a:solidFill>
                <a:effectLst/>
                <a:latin typeface="+mn-lt"/>
                <a:ea typeface="+mn-ea"/>
                <a:cs typeface="+mn-cs"/>
              </a:rPr>
              <a:t>opção preferida</a:t>
            </a:r>
            <a:r>
              <a:rPr lang="pt-BR" sz="1200" kern="1200" dirty="0">
                <a:solidFill>
                  <a:schemeClr val="tx1"/>
                </a:solidFill>
                <a:effectLst/>
                <a:latin typeface="+mn-lt"/>
                <a:ea typeface="+mn-ea"/>
                <a:cs typeface="+mn-cs"/>
              </a:rPr>
              <a:t>. O facilitador deve tentar conseguir que uma ou mais pessoas que tenham vivenciado coerção, violência e abuso nos serviços sociais e de saúde mental contem sua história durante este treinamento. </a:t>
            </a:r>
          </a:p>
          <a:p>
            <a:r>
              <a:rPr lang="pt-BR" sz="1200" kern="1200" dirty="0">
                <a:solidFill>
                  <a:schemeClr val="tx1"/>
                </a:solidFill>
                <a:effectLst/>
                <a:latin typeface="+mn-lt"/>
                <a:ea typeface="+mn-ea"/>
                <a:cs typeface="+mn-cs"/>
              </a:rPr>
              <a:t>A seleção cuidadosa de um orador (ou oradores) que possa apresentar sua perspectiva para a questão é a chave para este processo. Algumas pessoas podem não estar prontas para falar publicamente sobre sua experiência ou podem ter a tendência de minimizar ou justificar o abuso que sofreram. </a:t>
            </a:r>
          </a:p>
          <a:p>
            <a:r>
              <a:rPr lang="pt-BR" sz="1200" kern="1200" dirty="0">
                <a:solidFill>
                  <a:schemeClr val="tx1"/>
                </a:solidFill>
                <a:effectLst/>
                <a:latin typeface="+mn-lt"/>
                <a:ea typeface="+mn-ea"/>
                <a:cs typeface="+mn-cs"/>
              </a:rPr>
              <a:t>Convidar pessoas que tenham vivenciado experiência de violência, coerção e abuso para participar da sessão e compartilhar suas experiências com os participantes. </a:t>
            </a:r>
          </a:p>
          <a:p>
            <a:r>
              <a:rPr lang="pt-BR" sz="1200" kern="1200" dirty="0">
                <a:solidFill>
                  <a:schemeClr val="tx1"/>
                </a:solidFill>
                <a:effectLst/>
                <a:latin typeface="+mn-lt"/>
                <a:ea typeface="+mn-ea"/>
                <a:cs typeface="+mn-cs"/>
              </a:rPr>
              <a:t>Se as pessoas que vivenciaram violência, coerção ou abuso são identificadas e estão dispostas a falar, o seguinte formato pode ser utilizado: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Introdução à sessão e oradores pelo facilitador.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As pessoas compartilham suas histórias (o tanto quanto se sentem confortáveis). Incentivar as pessoas a falar sobre os tipos de abuso que vivenciaram, assim como o impacto que isso teve sobre elas.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Um período para perguntas, respostas e discussão com os participantes. O facilitador é incentivado a mediar perguntas para garantir que os oradores se sintam confortáveis e apoiados em compartilhar sua história com o grupo. Os oradores não devem sentir-se obrigados a responder a perguntas incômodas, inapropriadas ou intrusivas. Os oradores também não devem sentir que estão sendo interrogados pelo grupo.</a:t>
            </a:r>
          </a:p>
          <a:p>
            <a:endParaRPr lang="en-CH" dirty="0"/>
          </a:p>
        </p:txBody>
      </p:sp>
    </p:spTree>
    <p:extLst>
      <p:ext uri="{BB962C8B-B14F-4D97-AF65-F5344CB8AC3E}">
        <p14:creationId xmlns:p14="http://schemas.microsoft.com/office/powerpoint/2010/main" val="1846728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6725" y="871538"/>
            <a:ext cx="3302000" cy="1858962"/>
          </a:xfrm>
        </p:spPr>
      </p:sp>
      <p:sp>
        <p:nvSpPr>
          <p:cNvPr id="3" name="Notes Placeholder 2"/>
          <p:cNvSpPr>
            <a:spLocks noGrp="1"/>
          </p:cNvSpPr>
          <p:nvPr>
            <p:ph type="body" idx="1"/>
          </p:nvPr>
        </p:nvSpPr>
        <p:spPr>
          <a:xfrm>
            <a:off x="330506" y="3040380"/>
            <a:ext cx="6115538" cy="5644832"/>
          </a:xfrm>
        </p:spPr>
        <p:txBody>
          <a:bodyPr/>
          <a:lstStyle/>
          <a:p>
            <a:pPr>
              <a:spcAft>
                <a:spcPts val="600"/>
              </a:spcAft>
            </a:pPr>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Opção 2</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b="1" i="1" dirty="0">
                <a:latin typeface="Calibri" panose="020F0502020204030204" pitchFamily="34" charset="0"/>
                <a:ea typeface="SimSun" panose="02010600030101010101" pitchFamily="2" charset="-122"/>
                <a:cs typeface="Arial" panose="020B0604020202020204" pitchFamily="34" charset="0"/>
              </a:rPr>
              <a:t>Vídeos de violência, coerção e abuso nos serviços (45 min.)</a:t>
            </a:r>
            <a:endParaRPr lang="en-CH" dirty="0">
              <a:latin typeface="Calibri" panose="020F0502020204030204" pitchFamily="34" charset="0"/>
              <a:ea typeface="SimSun" panose="02010600030101010101" pitchFamily="2" charset="-122"/>
              <a:cs typeface="Arial" panose="020B0604020202020204"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lang="pt-BR" sz="1200" kern="1200" dirty="0">
                <a:solidFill>
                  <a:schemeClr val="tx1"/>
                </a:solidFill>
                <a:effectLst/>
                <a:latin typeface="+mn-lt"/>
                <a:ea typeface="+mn-ea"/>
                <a:cs typeface="+mn-cs"/>
              </a:rPr>
              <a:t>Mostrar vídeos de entrevistas/testemunhos de pessoas que vivenciaram violência, coerção ou abuso em ambientes de saúde mental. Os exemplos incluem: </a:t>
            </a:r>
            <a:endParaRPr lang="en-GB" dirty="0">
              <a:solidFill>
                <a:srgbClr val="7030A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Mulheres internadas contra sua vontade na Índia. (4,15) Dezembro de 2013. </a:t>
            </a:r>
            <a:r>
              <a:rPr lang="en-GB"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rPr>
              <a:t>https://youtu.be/NZBxI9pNYHw </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acesso</a:t>
            </a:r>
            <a:r>
              <a:rPr lang="en-GB" dirty="0">
                <a:latin typeface="Calibri" panose="020F0502020204030204" pitchFamily="34" charset="0"/>
                <a:ea typeface="SimSun" panose="02010600030101010101" pitchFamily="2" charset="-122"/>
                <a:cs typeface="Arial" panose="020B0604020202020204" pitchFamily="34" charset="0"/>
              </a:rPr>
              <a:t> em 9 de abril de 2019).</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Eu </a:t>
            </a:r>
            <a:r>
              <a:rPr lang="en-GB" dirty="0" err="1">
                <a:latin typeface="Calibri" panose="020F0502020204030204" pitchFamily="34" charset="0"/>
                <a:ea typeface="SimSun" panose="02010600030101010101" pitchFamily="2" charset="-122"/>
                <a:cs typeface="Arial" panose="020B0604020202020204" pitchFamily="34" charset="0"/>
              </a:rPr>
              <a:t>não</a:t>
            </a:r>
            <a:r>
              <a:rPr lang="en-GB" dirty="0">
                <a:latin typeface="Calibri" panose="020F0502020204030204" pitchFamily="34" charset="0"/>
                <a:ea typeface="SimSun" panose="02010600030101010101" pitchFamily="2" charset="-122"/>
                <a:cs typeface="Arial" panose="020B0604020202020204" pitchFamily="34" charset="0"/>
              </a:rPr>
              <a:t> podia me mover. Eu </a:t>
            </a:r>
            <a:r>
              <a:rPr lang="en-GB" dirty="0" err="1">
                <a:latin typeface="Calibri" panose="020F0502020204030204" pitchFamily="34" charset="0"/>
                <a:ea typeface="SimSun" panose="02010600030101010101" pitchFamily="2" charset="-122"/>
                <a:cs typeface="Arial" panose="020B0604020202020204" pitchFamily="34" charset="0"/>
              </a:rPr>
              <a:t>não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conseguia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respirar</a:t>
            </a:r>
            <a:r>
              <a:rPr lang="en-GB" dirty="0">
                <a:latin typeface="Calibri" panose="020F0502020204030204" pitchFamily="34" charset="0"/>
                <a:ea typeface="SimSun" panose="02010600030101010101" pitchFamily="2" charset="-122"/>
                <a:cs typeface="Arial" panose="020B0604020202020204" pitchFamily="34" charset="0"/>
              </a:rPr>
              <a:t> (52 </a:t>
            </a:r>
            <a:r>
              <a:rPr lang="en-GB" dirty="0" err="1">
                <a:latin typeface="Calibri" panose="020F0502020204030204" pitchFamily="34" charset="0"/>
                <a:ea typeface="SimSun" panose="02010600030101010101" pitchFamily="2" charset="-122"/>
                <a:cs typeface="Arial" panose="020B0604020202020204" pitchFamily="34" charset="0"/>
              </a:rPr>
              <a:t>segundos</a:t>
            </a:r>
            <a:r>
              <a:rPr lang="en-GB" dirty="0">
                <a:latin typeface="Calibri" panose="020F0502020204030204" pitchFamily="34" charset="0"/>
                <a:ea typeface="SimSun" panose="02010600030101010101" pitchFamily="2" charset="-122"/>
                <a:cs typeface="Arial" panose="020B0604020202020204" pitchFamily="34" charset="0"/>
              </a:rPr>
              <a:t>). BBC News. </a:t>
            </a:r>
            <a:r>
              <a:rPr lang="en-GB" dirty="0">
                <a:solidFill>
                  <a:srgbClr val="0000FF"/>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“http://www.bbc.com/news/uk-england-37427665” </a:t>
            </a:r>
            <a:r>
              <a:rPr lang="en-GB" dirty="0">
                <a:latin typeface="Calibri" panose="020F0502020204030204" pitchFamily="34" charset="0"/>
                <a:ea typeface="SimSun" panose="02010600030101010101" pitchFamily="2" charset="-122"/>
                <a:cs typeface="Arial" panose="020B0604020202020204" pitchFamily="34" charset="0"/>
              </a:rPr>
              <a:t>(</a:t>
            </a:r>
            <a:r>
              <a:rPr lang="en-GB" dirty="0" err="1">
                <a:latin typeface="Calibri" panose="020F0502020204030204" pitchFamily="34" charset="0"/>
                <a:ea typeface="SimSun" panose="02010600030101010101" pitchFamily="2" charset="-122"/>
                <a:cs typeface="Arial" panose="020B0604020202020204" pitchFamily="34" charset="0"/>
              </a:rPr>
              <a:t>acesso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em</a:t>
            </a:r>
            <a:r>
              <a:rPr lang="en-GB" dirty="0">
                <a:latin typeface="Calibri" panose="020F0502020204030204" pitchFamily="34" charset="0"/>
                <a:ea typeface="SimSun" panose="02010600030101010101" pitchFamily="2" charset="-122"/>
                <a:cs typeface="Arial" panose="020B0604020202020204" pitchFamily="34" charset="0"/>
              </a:rPr>
              <a:t> 4 de </a:t>
            </a:r>
            <a:r>
              <a:rPr lang="en-GB" dirty="0" err="1">
                <a:latin typeface="Calibri" panose="020F0502020204030204" pitchFamily="34" charset="0"/>
                <a:ea typeface="SimSun" panose="02010600030101010101" pitchFamily="2" charset="-122"/>
                <a:cs typeface="Arial" panose="020B0604020202020204" pitchFamily="34" charset="0"/>
              </a:rPr>
              <a:t>dezembro</a:t>
            </a:r>
            <a:r>
              <a:rPr lang="en-GB" dirty="0">
                <a:latin typeface="Calibri" panose="020F0502020204030204" pitchFamily="34" charset="0"/>
                <a:ea typeface="SimSun" panose="02010600030101010101" pitchFamily="2" charset="-122"/>
                <a:cs typeface="Arial" panose="020B0604020202020204" pitchFamily="34" charset="0"/>
              </a:rPr>
              <a:t> de 2018).</a:t>
            </a:r>
            <a:endParaRPr lang="en-CH">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O </a:t>
            </a:r>
            <a:r>
              <a:rPr lang="en-GB" dirty="0" err="1">
                <a:latin typeface="Calibri" panose="020F0502020204030204" pitchFamily="34" charset="0"/>
                <a:ea typeface="SimSun" panose="02010600030101010101" pitchFamily="2" charset="-122"/>
                <a:cs typeface="Arial" panose="020B0604020202020204" pitchFamily="34" charset="0"/>
              </a:rPr>
              <a:t>Projeto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Paradigma</a:t>
            </a:r>
            <a:r>
              <a:rPr lang="en-GB" dirty="0">
                <a:latin typeface="Calibri" panose="020F0502020204030204" pitchFamily="34" charset="0"/>
                <a:ea typeface="SimSun" panose="02010600030101010101" pitchFamily="2" charset="-122"/>
                <a:cs typeface="Arial" panose="020B0604020202020204" pitchFamily="34" charset="0"/>
              </a:rPr>
              <a:t> Aberto – Dorothy Dundas (12:22 </a:t>
            </a:r>
            <a:r>
              <a:rPr lang="en-GB" dirty="0" err="1">
                <a:latin typeface="Calibri" panose="020F0502020204030204" pitchFamily="34" charset="0"/>
                <a:ea typeface="SimSun" panose="02010600030101010101" pitchFamily="2" charset="-122"/>
                <a:cs typeface="Arial" panose="020B0604020202020204" pitchFamily="34" charset="0"/>
              </a:rPr>
              <a:t>minutos</a:t>
            </a:r>
            <a:r>
              <a:rPr lang="en-GB" dirty="0">
                <a:latin typeface="Calibri" panose="020F0502020204030204" pitchFamily="34" charset="0"/>
                <a:ea typeface="SimSun" panose="02010600030101010101" pitchFamily="2" charset="-122"/>
                <a:cs typeface="Arial" panose="020B0604020202020204" pitchFamily="34" charset="0"/>
              </a:rPr>
              <a:t>). Maio de 2013. </a:t>
            </a:r>
            <a:r>
              <a:rPr lang="en-GB" dirty="0">
                <a:solidFill>
                  <a:srgbClr val="0000FF"/>
                </a:solidFill>
                <a:latin typeface="Calibri" panose="020F0502020204030204" pitchFamily="34" charset="0"/>
                <a:ea typeface="SimSun" panose="02010600030101010101" pitchFamily="2" charset="-122"/>
                <a:cs typeface="Arial" panose="020B0604020202020204" pitchFamily="34" charset="0"/>
                <a:hlinkClick r:id="rId5"/>
              </a:rPr>
              <a:t>https://youtu.be/8kZMaUZ7wm0 </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acesso</a:t>
            </a:r>
            <a:r>
              <a:rPr lang="en-GB" dirty="0">
                <a:latin typeface="Calibri" panose="020F0502020204030204" pitchFamily="34" charset="0"/>
                <a:ea typeface="SimSun" panose="02010600030101010101" pitchFamily="2" charset="-122"/>
                <a:cs typeface="Arial" panose="020B0604020202020204" pitchFamily="34" charset="0"/>
              </a:rPr>
              <a:t> em 9 de abril de 2019).</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Gana: abuso de pessoas com deficiência (3:45).  Human Rights Watch, outubro de 2012. </a:t>
            </a:r>
            <a:r>
              <a:rPr lang="en-GB" dirty="0">
                <a:solidFill>
                  <a:srgbClr val="7030A0"/>
                </a:solidFill>
                <a:latin typeface="Calibri" panose="020F0502020204030204" pitchFamily="34" charset="0"/>
                <a:ea typeface="SimSun" panose="02010600030101010101" pitchFamily="2" charset="-122"/>
                <a:cs typeface="Arial" panose="020B0604020202020204" pitchFamily="34" charset="0"/>
                <a:hlinkClick r:id="rId6"/>
              </a:rPr>
              <a:t>https://youtu.be/wTGV4s2fktQ </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acesso</a:t>
            </a:r>
            <a:r>
              <a:rPr lang="en-GB" dirty="0">
                <a:latin typeface="Calibri" panose="020F0502020204030204" pitchFamily="34" charset="0"/>
                <a:ea typeface="SimSun" panose="02010600030101010101" pitchFamily="2" charset="-122"/>
                <a:cs typeface="Arial" panose="020B0604020202020204" pitchFamily="34" charset="0"/>
              </a:rPr>
              <a:t> em 9 de abril de 2019).</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Uganda: pessoas com deficiências psicossociais </a:t>
            </a:r>
            <a:r>
              <a:rPr lang="en-GB" dirty="0" err="1">
                <a:latin typeface="Calibri" panose="020F0502020204030204" pitchFamily="34" charset="0"/>
                <a:ea typeface="SimSun" panose="02010600030101010101" pitchFamily="2" charset="-122"/>
                <a:cs typeface="Arial" panose="020B0604020202020204" pitchFamily="34" charset="0"/>
              </a:rPr>
              <a:t>exigem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Acabem</a:t>
            </a:r>
            <a:r>
              <a:rPr lang="en-GB" dirty="0">
                <a:latin typeface="Calibri" panose="020F0502020204030204" pitchFamily="34" charset="0"/>
                <a:ea typeface="SimSun" panose="02010600030101010101" pitchFamily="2" charset="-122"/>
                <a:cs typeface="Arial" panose="020B0604020202020204" pitchFamily="34" charset="0"/>
              </a:rPr>
              <a:t> com o </a:t>
            </a:r>
            <a:r>
              <a:rPr lang="en-GB" dirty="0" err="1">
                <a:latin typeface="Calibri" panose="020F0502020204030204" pitchFamily="34" charset="0"/>
                <a:ea typeface="SimSun" panose="02010600030101010101" pitchFamily="2" charset="-122"/>
                <a:cs typeface="Arial" panose="020B0604020202020204" pitchFamily="34" charset="0"/>
              </a:rPr>
              <a:t>abuso</a:t>
            </a:r>
            <a:r>
              <a:rPr lang="en-GB" dirty="0">
                <a:latin typeface="Calibri" panose="020F0502020204030204" pitchFamily="34" charset="0"/>
                <a:ea typeface="SimSun" panose="02010600030101010101" pitchFamily="2" charset="-122"/>
                <a:cs typeface="Arial" panose="020B0604020202020204" pitchFamily="34" charset="0"/>
              </a:rPr>
              <a:t>!” (4:57). MDAC, abril de 2016</a:t>
            </a:r>
            <a:r>
              <a:rPr lang="en-GB" dirty="0">
                <a:solidFill>
                  <a:srgbClr val="7030A0"/>
                </a:solidFill>
                <a:latin typeface="Calibri" panose="020F0502020204030204" pitchFamily="34" charset="0"/>
                <a:ea typeface="SimSun" panose="02010600030101010101" pitchFamily="2" charset="-122"/>
                <a:cs typeface="Arial" panose="020B0604020202020204" pitchFamily="34" charset="0"/>
              </a:rPr>
              <a:t>. </a:t>
            </a:r>
            <a:r>
              <a:rPr lang="en-GB" dirty="0">
                <a:solidFill>
                  <a:srgbClr val="7030A0"/>
                </a:solidFill>
                <a:latin typeface="Calibri" panose="020F0502020204030204" pitchFamily="34" charset="0"/>
                <a:ea typeface="SimSun" panose="02010600030101010101" pitchFamily="2" charset="-122"/>
                <a:cs typeface="Arial" panose="020B0604020202020204" pitchFamily="34" charset="0"/>
                <a:hlinkClick r:id="rId7"/>
              </a:rPr>
              <a:t>https://youtu.be/slr_SvB1uyU </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acesso</a:t>
            </a:r>
            <a:r>
              <a:rPr lang="en-GB" dirty="0">
                <a:latin typeface="Calibri" panose="020F0502020204030204" pitchFamily="34" charset="0"/>
                <a:ea typeface="SimSun" panose="02010600030101010101" pitchFamily="2" charset="-122"/>
                <a:cs typeface="Arial" panose="020B0604020202020204" pitchFamily="34" charset="0"/>
              </a:rPr>
              <a:t> em 9 de abril de 2019).</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O lar de </a:t>
            </a:r>
            <a:r>
              <a:rPr lang="en-GB" dirty="0" err="1">
                <a:latin typeface="Calibri" panose="020F0502020204030204" pitchFamily="34" charset="0"/>
                <a:ea typeface="SimSun" panose="02010600030101010101" pitchFamily="2" charset="-122"/>
                <a:cs typeface="Arial" panose="020B0604020202020204" pitchFamily="34" charset="0"/>
              </a:rPr>
              <a:t>idosos</a:t>
            </a:r>
            <a:r>
              <a:rPr lang="en-GB" dirty="0">
                <a:latin typeface="Calibri" panose="020F0502020204030204" pitchFamily="34" charset="0"/>
                <a:ea typeface="SimSun" panose="02010600030101010101" pitchFamily="2" charset="-122"/>
                <a:cs typeface="Arial" panose="020B0604020202020204" pitchFamily="34" charset="0"/>
              </a:rPr>
              <a:t> Bupa Adelaide </a:t>
            </a:r>
            <a:r>
              <a:rPr lang="en-GB" dirty="0" err="1">
                <a:latin typeface="Calibri" panose="020F0502020204030204" pitchFamily="34" charset="0"/>
                <a:ea typeface="SimSun" panose="02010600030101010101" pitchFamily="2" charset="-122"/>
                <a:cs typeface="Arial" panose="020B0604020202020204" pitchFamily="34" charset="0"/>
              </a:rPr>
              <a:t>é</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acusado</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maus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cuidados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após</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morte</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residente</a:t>
            </a:r>
            <a:r>
              <a:rPr lang="en-GB" dirty="0">
                <a:latin typeface="Calibri" panose="020F0502020204030204" pitchFamily="34" charset="0"/>
                <a:ea typeface="SimSun" panose="02010600030101010101" pitchFamily="2" charset="-122"/>
                <a:cs typeface="Arial" panose="020B0604020202020204" pitchFamily="34" charset="0"/>
              </a:rPr>
              <a:t> (7:28 min.). ABC Australia, 1º de maio de 2017. </a:t>
            </a:r>
            <a:r>
              <a:rPr lang="en-GB" dirty="0">
                <a:solidFill>
                  <a:srgbClr val="0000FF"/>
                </a:solidFill>
                <a:latin typeface="Calibri" panose="020F0502020204030204" pitchFamily="34" charset="0"/>
                <a:ea typeface="SimSun" panose="02010600030101010101" pitchFamily="2" charset="-122"/>
                <a:cs typeface="Arial" panose="020B0604020202020204" pitchFamily="34" charset="0"/>
                <a:hlinkClick r:id="rId8">
                  <a:extLst>
                    <a:ext uri="{A12FA001-AC4F-418D-AE19-62706E023703}">
                      <ahyp:hlinkClr xmlns:ahyp="http://schemas.microsoft.com/office/drawing/2018/hyperlinkcolor" val="tx"/>
                    </a:ext>
                  </a:extLst>
                </a:hlinkClick>
              </a:rPr>
              <a:t> http://www.abc.net.au/news/2017-05-01/bupa-adelaide-nursing-home-accused-of-poor-care/8487694 </a:t>
            </a:r>
            <a:r>
              <a:rPr lang="en-GB" dirty="0">
                <a:solidFill>
                  <a:srgbClr val="7030A0"/>
                </a:solidFill>
                <a:latin typeface="Calibri" panose="020F0502020204030204" pitchFamily="34" charset="0"/>
                <a:ea typeface="SimSun" panose="02010600030101010101" pitchFamily="2" charset="-122"/>
                <a:cs typeface="Arial" panose="020B0604020202020204" pitchFamily="34" charset="0"/>
              </a:rPr>
              <a:t>(</a:t>
            </a:r>
            <a:r>
              <a:rPr lang="en-GB" dirty="0" err="1">
                <a:latin typeface="Calibri" panose="020F0502020204030204" pitchFamily="34" charset="0"/>
                <a:ea typeface="SimSun" panose="02010600030101010101" pitchFamily="2" charset="-122"/>
                <a:cs typeface="Arial" panose="020B0604020202020204" pitchFamily="34" charset="0"/>
              </a:rPr>
              <a:t>acesso</a:t>
            </a:r>
            <a:r>
              <a:rPr lang="en-GB" dirty="0">
                <a:latin typeface="Calibri" panose="020F0502020204030204" pitchFamily="34" charset="0"/>
                <a:ea typeface="SimSun" panose="02010600030101010101" pitchFamily="2" charset="-122"/>
                <a:cs typeface="Arial" panose="020B0604020202020204" pitchFamily="34" charset="0"/>
              </a:rPr>
              <a:t> em 23 de fevereiro de 2017).</a:t>
            </a:r>
            <a:endParaRPr lang="en-CH" dirty="0">
              <a:latin typeface="Calibri" panose="020F0502020204030204" pitchFamily="34" charset="0"/>
              <a:ea typeface="SimSun" panose="02010600030101010101" pitchFamily="2" charset="-122"/>
              <a:cs typeface="Arial" panose="020B0604020202020204" pitchFamily="34" charset="0"/>
            </a:endParaRPr>
          </a:p>
          <a:p>
            <a:pPr>
              <a:spcAft>
                <a:spcPts val="6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mn-lt"/>
                <a:ea typeface="+mn-ea"/>
                <a:cs typeface="+mn-cs"/>
              </a:rPr>
              <a:t>É preciso enfatizar aos participantes que: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Os abusos mostrados nestes vídeos são óbvios e extremos. Entretanto, é importante compreender que a violência e o abuso podem assumir muitas formas, inclusive formas mais sutis, e podem ocorrer em qualquer lugar. </a:t>
            </a:r>
          </a:p>
          <a:p>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Relembrar aos participantes as diferentes formas de violência, coerção e abuso discutidas no Tema 1.</a:t>
            </a:r>
          </a:p>
        </p:txBody>
      </p:sp>
    </p:spTree>
    <p:extLst>
      <p:ext uri="{BB962C8B-B14F-4D97-AF65-F5344CB8AC3E}">
        <p14:creationId xmlns:p14="http://schemas.microsoft.com/office/powerpoint/2010/main" val="24090754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1413" y="307975"/>
            <a:ext cx="2120900" cy="1193800"/>
          </a:xfrm>
        </p:spPr>
      </p:sp>
      <p:sp>
        <p:nvSpPr>
          <p:cNvPr id="3" name="Notes Placeholder 2"/>
          <p:cNvSpPr>
            <a:spLocks noGrp="1"/>
          </p:cNvSpPr>
          <p:nvPr>
            <p:ph type="body" idx="1"/>
          </p:nvPr>
        </p:nvSpPr>
        <p:spPr>
          <a:xfrm>
            <a:off x="599621" y="1502151"/>
            <a:ext cx="5718718" cy="7333873"/>
          </a:xfrm>
        </p:spPr>
        <p:txBody>
          <a:bodyPr/>
          <a:lstStyle/>
          <a:p>
            <a:pPr>
              <a:lnSpc>
                <a:spcPct val="115000"/>
              </a:lnSpc>
            </a:pPr>
            <a:r>
              <a:rPr lang="en-GB" sz="1000" b="1" u="sng" dirty="0">
                <a:solidFill>
                  <a:srgbClr val="000000"/>
                </a:solidFill>
                <a:latin typeface="Calibri" panose="020F0502020204030204" pitchFamily="34" charset="0"/>
                <a:ea typeface="SimSun" panose="02010600030101010101" pitchFamily="2" charset="-122"/>
                <a:cs typeface="Arial" panose="020B0604020202020204" pitchFamily="34" charset="0"/>
              </a:rPr>
              <a:t>Opção 3</a:t>
            </a:r>
            <a:endParaRPr lang="en-CH" sz="1000" dirty="0">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mn-lt"/>
                <a:ea typeface="+mn-ea"/>
                <a:cs typeface="+mn-cs"/>
              </a:rPr>
              <a:t>Mostrar as seguintes citações sobre violência, coerção ou abuso nos serviços. Esta opção pode ser combinada com a Opção 1 e/ou Opção 2 para uma sessão mais abrangente </a:t>
            </a:r>
          </a:p>
          <a:p>
            <a:pPr algn="just">
              <a:lnSpc>
                <a:spcPct val="115000"/>
              </a:lnSpc>
            </a:pPr>
            <a:r>
              <a:rPr lang="en-GB" sz="1000" b="1" i="1" kern="1200" dirty="0" err="1">
                <a:solidFill>
                  <a:schemeClr val="tx1"/>
                </a:solidFill>
                <a:latin typeface="Calibri" panose="020F0502020204030204" pitchFamily="34" charset="0"/>
                <a:ea typeface="SimSun" panose="02010600030101010101" pitchFamily="2" charset="-122"/>
                <a:cs typeface="Arial" panose="020B0604020202020204" pitchFamily="34" charset="0"/>
              </a:rPr>
              <a:t>Citações</a:t>
            </a:r>
            <a:r>
              <a:rPr lang="en-GB" sz="1000" b="1" i="1" kern="1200" dirty="0">
                <a:solidFill>
                  <a:schemeClr val="tx1"/>
                </a:solidFill>
                <a:latin typeface="Calibri" panose="020F0502020204030204" pitchFamily="34" charset="0"/>
                <a:ea typeface="SimSun" panose="02010600030101010101" pitchFamily="2" charset="-122"/>
                <a:cs typeface="Arial" panose="020B0604020202020204" pitchFamily="34" charset="0"/>
              </a:rPr>
              <a:t> de </a:t>
            </a:r>
            <a:r>
              <a:rPr lang="en-GB" sz="1000" b="1" i="1" kern="1200" dirty="0" err="1">
                <a:solidFill>
                  <a:schemeClr val="tx1"/>
                </a:solidFill>
                <a:latin typeface="Calibri" panose="020F0502020204030204" pitchFamily="34" charset="0"/>
                <a:ea typeface="SimSun" panose="02010600030101010101" pitchFamily="2" charset="-122"/>
                <a:cs typeface="Arial" panose="020B0604020202020204" pitchFamily="34" charset="0"/>
              </a:rPr>
              <a:t>pessoas</a:t>
            </a:r>
            <a:r>
              <a:rPr lang="en-GB" sz="1000" b="1" i="1" kern="1200" dirty="0">
                <a:solidFill>
                  <a:schemeClr val="tx1"/>
                </a:solidFill>
                <a:latin typeface="Calibri" panose="020F0502020204030204" pitchFamily="34" charset="0"/>
                <a:ea typeface="SimSun" panose="02010600030101010101" pitchFamily="2" charset="-122"/>
                <a:cs typeface="Arial" panose="020B0604020202020204" pitchFamily="34" charset="0"/>
              </a:rPr>
              <a:t> que </a:t>
            </a:r>
            <a:r>
              <a:rPr lang="en-GB" sz="1000" b="1" i="1" kern="1200" dirty="0" err="1">
                <a:solidFill>
                  <a:schemeClr val="tx1"/>
                </a:solidFill>
                <a:latin typeface="Calibri" panose="020F0502020204030204" pitchFamily="34" charset="0"/>
                <a:ea typeface="SimSun" panose="02010600030101010101" pitchFamily="2" charset="-122"/>
                <a:cs typeface="Arial" panose="020B0604020202020204" pitchFamily="34" charset="0"/>
              </a:rPr>
              <a:t>vivenciaram</a:t>
            </a:r>
            <a:r>
              <a:rPr lang="en-GB" sz="1000" b="1" i="1" kern="1200" dirty="0">
                <a:solidFill>
                  <a:schemeClr val="tx1"/>
                </a:solidFill>
                <a:latin typeface="Calibri" panose="020F0502020204030204" pitchFamily="34" charset="0"/>
                <a:ea typeface="SimSun" panose="02010600030101010101" pitchFamily="2" charset="-122"/>
                <a:cs typeface="Arial" panose="020B0604020202020204" pitchFamily="34" charset="0"/>
              </a:rPr>
              <a:t> </a:t>
            </a:r>
            <a:r>
              <a:rPr lang="en-GB" sz="1000" b="1" i="1" dirty="0" err="1">
                <a:latin typeface="Calibri" panose="020F0502020204030204" pitchFamily="34" charset="0"/>
                <a:ea typeface="SimSun" panose="02010600030101010101" pitchFamily="2" charset="-122"/>
                <a:cs typeface="Arial" panose="020B0604020202020204" pitchFamily="34" charset="0"/>
              </a:rPr>
              <a:t>violência</a:t>
            </a:r>
            <a:r>
              <a:rPr lang="en-GB" sz="1000" b="1" i="1" dirty="0">
                <a:latin typeface="Calibri" panose="020F0502020204030204" pitchFamily="34" charset="0"/>
                <a:ea typeface="SimSun" panose="02010600030101010101" pitchFamily="2" charset="-122"/>
                <a:cs typeface="Arial" panose="020B0604020202020204" pitchFamily="34" charset="0"/>
              </a:rPr>
              <a:t>, </a:t>
            </a:r>
            <a:r>
              <a:rPr lang="en-GB" sz="1000" b="1" i="1" dirty="0" err="1">
                <a:latin typeface="Calibri" panose="020F0502020204030204" pitchFamily="34" charset="0"/>
                <a:ea typeface="SimSun" panose="02010600030101010101" pitchFamily="2" charset="-122"/>
                <a:cs typeface="Arial" panose="020B0604020202020204" pitchFamily="34" charset="0"/>
              </a:rPr>
              <a:t>coerção</a:t>
            </a:r>
            <a:r>
              <a:rPr lang="en-GB" sz="1000" b="1" i="1" dirty="0">
                <a:latin typeface="Calibri" panose="020F0502020204030204" pitchFamily="34" charset="0"/>
                <a:ea typeface="SimSun" panose="02010600030101010101" pitchFamily="2" charset="-122"/>
                <a:cs typeface="Arial" panose="020B0604020202020204" pitchFamily="34" charset="0"/>
              </a:rPr>
              <a:t> </a:t>
            </a:r>
            <a:r>
              <a:rPr lang="en-GB" sz="1000" b="1" i="1" dirty="0" err="1">
                <a:latin typeface="Calibri" panose="020F0502020204030204" pitchFamily="34" charset="0"/>
                <a:ea typeface="SimSun" panose="02010600030101010101" pitchFamily="2" charset="-122"/>
                <a:cs typeface="Arial" panose="020B0604020202020204" pitchFamily="34" charset="0"/>
              </a:rPr>
              <a:t>ou</a:t>
            </a:r>
            <a:r>
              <a:rPr lang="en-GB" sz="1000" b="1" i="1" dirty="0">
                <a:latin typeface="Calibri" panose="020F0502020204030204" pitchFamily="34" charset="0"/>
                <a:ea typeface="SimSun" panose="02010600030101010101" pitchFamily="2" charset="-122"/>
                <a:cs typeface="Arial" panose="020B0604020202020204" pitchFamily="34" charset="0"/>
              </a:rPr>
              <a:t> </a:t>
            </a:r>
            <a:r>
              <a:rPr lang="en-GB" sz="1000" b="1" i="1" dirty="0" err="1">
                <a:latin typeface="Calibri" panose="020F0502020204030204" pitchFamily="34" charset="0"/>
                <a:ea typeface="SimSun" panose="02010600030101010101" pitchFamily="2" charset="-122"/>
                <a:cs typeface="Arial" panose="020B0604020202020204" pitchFamily="34" charset="0"/>
              </a:rPr>
              <a:t>abuso</a:t>
            </a:r>
            <a:r>
              <a:rPr lang="en-GB" sz="1000" b="1" i="1" dirty="0">
                <a:latin typeface="Calibri" panose="020F0502020204030204" pitchFamily="34" charset="0"/>
                <a:ea typeface="SimSun" panose="02010600030101010101" pitchFamily="2" charset="-122"/>
                <a:cs typeface="Arial" panose="020B0604020202020204" pitchFamily="34" charset="0"/>
              </a:rPr>
              <a:t> (20 min.)</a:t>
            </a:r>
            <a:endParaRPr lang="en-CH" sz="1000">
              <a:latin typeface="Calibri" panose="020F0502020204030204" pitchFamily="34" charset="0"/>
              <a:ea typeface="SimSun" panose="02010600030101010101" pitchFamily="2" charset="-122"/>
              <a:cs typeface="Arial" panose="020B0604020202020204"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lang="pt-BR" sz="1200" kern="1200" dirty="0">
                <a:solidFill>
                  <a:schemeClr val="tx1"/>
                </a:solidFill>
                <a:effectLst/>
                <a:latin typeface="+mn-lt"/>
                <a:ea typeface="+mn-ea"/>
                <a:cs typeface="+mn-cs"/>
              </a:rPr>
              <a:t>“Eu estava tomando uma quantidade muito alta de </a:t>
            </a:r>
            <a:r>
              <a:rPr lang="pt-BR" sz="1200" kern="1200" dirty="0" err="1">
                <a:solidFill>
                  <a:schemeClr val="tx1"/>
                </a:solidFill>
                <a:effectLst/>
                <a:latin typeface="+mn-lt"/>
                <a:ea typeface="+mn-ea"/>
                <a:cs typeface="+mn-cs"/>
              </a:rPr>
              <a:t>Valium</a:t>
            </a:r>
            <a:r>
              <a:rPr lang="pt-BR" sz="1200" kern="1200" dirty="0">
                <a:solidFill>
                  <a:schemeClr val="tx1"/>
                </a:solidFill>
                <a:effectLst/>
                <a:latin typeface="+mn-lt"/>
                <a:ea typeface="+mn-ea"/>
                <a:cs typeface="+mn-cs"/>
              </a:rPr>
              <a:t>, não a ponto de ficar inconsciente, mas acrescentei o efeito sedativo ao meu eu já derrotado e eu estava abatida... Eu era como um cachorro maltratado que, se você fosse até ele e desse outro chute, ele não teria recuado. Eu estava mal e, portanto, estava extremamente aberta a abusos... Não fazia sentido eu contar a ninguém. Quem vai acreditar em um paciente mental – um paciente mental internado – em vez de confiar em um funcionário de longa data que era aparentemente muito respeitado e considerado por seus colegas? Esse ambiente é um campo aberto para os predadores. Quem vai se manifestar quando as pessoas já estiveram em uma instituição de saúde mental?”</a:t>
            </a:r>
            <a:r>
              <a:rPr lang="en-GB" sz="1000" dirty="0">
                <a:latin typeface="Calibri" panose="020F0502020204030204" pitchFamily="34" charset="0"/>
                <a:ea typeface="SimSun" panose="02010600030101010101" pitchFamily="2" charset="-122"/>
                <a:cs typeface="Arial" panose="020B0604020202020204" pitchFamily="34" charset="0"/>
              </a:rPr>
              <a:t> (</a:t>
            </a:r>
            <a:r>
              <a:rPr lang="en-GB" sz="1000" i="1" dirty="0">
                <a:latin typeface="Calibri" panose="020F0502020204030204" pitchFamily="34" charset="0"/>
                <a:ea typeface="SimSun" panose="02010600030101010101" pitchFamily="2" charset="-122"/>
                <a:cs typeface="Arial" panose="020B0604020202020204" pitchFamily="34" charset="0"/>
                <a:hlinkClick r:id="rId3" action="ppaction://hlinkfile" tooltip="Wells, 13 January 2014 #106"/>
              </a:rPr>
              <a:t>17) </a:t>
            </a:r>
            <a:r>
              <a:rPr lang="en-GB" sz="1000" i="1" dirty="0">
                <a:latin typeface="Calibri" panose="020F0502020204030204" pitchFamily="34" charset="0"/>
                <a:ea typeface="SimSun" panose="02010600030101010101" pitchFamily="2" charset="-122"/>
                <a:cs typeface="Arial" panose="020B0604020202020204" pitchFamily="34" charset="0"/>
              </a:rPr>
              <a:t>Catherine, ex-usuária de serviços de saúde mental.</a:t>
            </a:r>
            <a:endParaRPr lang="en-CH" sz="1000" dirty="0">
              <a:latin typeface="Calibri" panose="020F0502020204030204" pitchFamily="34" charset="0"/>
              <a:ea typeface="SimSun" panose="02010600030101010101" pitchFamily="2" charset="-122"/>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“O ECT foi um ataque violento e prejudicial ao meu cérebro e à minha própria alma. Isso me tornou emocionalmente pior, não melhor. Eu me tornei catatônica e desesperadamente temerosa por minha vida” </a:t>
            </a:r>
            <a:r>
              <a:rPr lang="en-GB" sz="1000" i="1" dirty="0">
                <a:latin typeface="Calibri" panose="020F0502020204030204" pitchFamily="34" charset="0"/>
                <a:ea typeface="SimSun" panose="02010600030101010101" pitchFamily="2" charset="-122"/>
                <a:cs typeface="Arial" panose="020B0604020202020204" pitchFamily="34" charset="0"/>
              </a:rPr>
              <a:t>(</a:t>
            </a:r>
            <a:r>
              <a:rPr lang="en-GB" sz="1000" i="1" dirty="0">
                <a:latin typeface="Calibri" panose="020F0502020204030204" pitchFamily="34" charset="0"/>
                <a:ea typeface="SimSun" panose="02010600030101010101" pitchFamily="2" charset="-122"/>
                <a:cs typeface="Arial" panose="020B0604020202020204" pitchFamily="34" charset="0"/>
                <a:hlinkClick r:id="rId4" action="ppaction://hlinkfile" tooltip="Dundas, 2011 #107"/>
              </a:rPr>
              <a:t>18</a:t>
            </a:r>
            <a:r>
              <a:rPr lang="en-GB" sz="1000" i="1" dirty="0">
                <a:latin typeface="Calibri" panose="020F0502020204030204" pitchFamily="34" charset="0"/>
                <a:ea typeface="SimSun" panose="02010600030101010101" pitchFamily="2" charset="-122"/>
                <a:cs typeface="Arial" panose="020B0604020202020204" pitchFamily="34" charset="0"/>
              </a:rPr>
              <a:t>) Doroteia </a:t>
            </a:r>
            <a:endParaRPr lang="en-CH" sz="1000" dirty="0">
              <a:latin typeface="Calibri" panose="020F0502020204030204" pitchFamily="34" charset="0"/>
              <a:ea typeface="SimSun" panose="02010600030101010101" pitchFamily="2" charset="-122"/>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“Depois de destrancarem a porta e me arrastarem para lá, eles disseram: ‘bem, você não pode ficar com suas roupas por questão de segurança’. E eles me fizeram despir. Eles mantiveram um vídeo em mim o tempo todo. Para uma garota que é desajeitada e está lá por questões de abuso em casa, isso tudo só aumentou meu ódio.” </a:t>
            </a:r>
            <a:r>
              <a:rPr lang="en-GB" sz="1000" dirty="0">
                <a:latin typeface="Calibri" panose="020F0502020204030204" pitchFamily="34" charset="0"/>
                <a:ea typeface="SimSun" panose="02010600030101010101" pitchFamily="2" charset="-122"/>
                <a:cs typeface="Arial" panose="020B0604020202020204" pitchFamily="34" charset="0"/>
              </a:rPr>
              <a:t> </a:t>
            </a:r>
            <a:r>
              <a:rPr lang="en-GB" sz="1000" i="1" dirty="0">
                <a:latin typeface="Calibri" panose="020F0502020204030204" pitchFamily="34" charset="0"/>
                <a:ea typeface="SimSun" panose="02010600030101010101" pitchFamily="2" charset="-122"/>
                <a:cs typeface="Arial" panose="020B0604020202020204" pitchFamily="34" charset="0"/>
              </a:rPr>
              <a:t>(</a:t>
            </a:r>
            <a:r>
              <a:rPr lang="en-GB" sz="1000" i="1" dirty="0">
                <a:latin typeface="Calibri" panose="020F0502020204030204" pitchFamily="34" charset="0"/>
                <a:ea typeface="SimSun" panose="02010600030101010101" pitchFamily="2" charset="-122"/>
                <a:cs typeface="Arial" panose="020B0604020202020204" pitchFamily="34" charset="0"/>
                <a:hlinkClick r:id="rId5" action="ppaction://hlinkfile" tooltip="Substance Abuse and Mental Health Servies Administration (SAMHSA), 2005 #108"/>
              </a:rPr>
              <a:t>19</a:t>
            </a:r>
            <a:r>
              <a:rPr lang="en-GB" sz="1000" i="1" dirty="0">
                <a:latin typeface="Calibri" panose="020F0502020204030204" pitchFamily="34" charset="0"/>
                <a:ea typeface="SimSun" panose="02010600030101010101" pitchFamily="2" charset="-122"/>
                <a:cs typeface="Arial" panose="020B0604020202020204" pitchFamily="34" charset="0"/>
              </a:rPr>
              <a:t>). </a:t>
            </a:r>
            <a:r>
              <a:rPr lang="en-US" sz="1000" i="1" dirty="0">
                <a:latin typeface="Calibri" panose="020F0502020204030204" pitchFamily="34" charset="0"/>
                <a:ea typeface="SimSun" panose="02010600030101010101" pitchFamily="2" charset="-122"/>
                <a:cs typeface="Arial" panose="020B0604020202020204" pitchFamily="34" charset="0"/>
              </a:rPr>
              <a:t>Uma mulher em isolamento e contenção na adolescência</a:t>
            </a:r>
            <a:endParaRPr lang="en-CH" sz="1000" dirty="0">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mn-lt"/>
                <a:ea typeface="+mn-ea"/>
                <a:cs typeface="+mn-cs"/>
              </a:rPr>
              <a:t>“Os enfermeiros nos obrigariam a tomar os medicamentos na frente deles. Se eu reclamasse que havia muitos comprimidos, o enfermeiro às vezes colocava à força os comprimidos na minha boca e acariciava minha garganta para fazê-los descer, da mesma maneira como eu alimento meus cachorros.... Acordei uma noite e não conseguia me mexer; meu corpo estava em intensa dor física. Um enfermeiro veio e me deu uma injeção, sem sequer tirar minha roupa. Você é tratado pior do que os animais; é uma realidade alternativa.” </a:t>
            </a:r>
            <a:r>
              <a:rPr lang="en-US" sz="1000" i="1" dirty="0">
                <a:latin typeface="Calibri" panose="020F0502020204030204" pitchFamily="34" charset="0"/>
                <a:ea typeface="Times New Roman" panose="02020603050405020304" pitchFamily="18" charset="0"/>
                <a:cs typeface="Calibri" panose="020F0502020204030204" pitchFamily="34" charset="0"/>
              </a:rPr>
              <a:t>Mulher de 46 anos com deficiência psicossocial percebida, </a:t>
            </a:r>
            <a:r>
              <a:rPr lang="en-US" sz="1000" dirty="0">
                <a:latin typeface="Calibri" panose="020F0502020204030204" pitchFamily="34" charset="0"/>
                <a:ea typeface="Times New Roman" panose="02020603050405020304" pitchFamily="18" charset="0"/>
                <a:cs typeface="Calibri" panose="020F0502020204030204" pitchFamily="34" charset="0"/>
              </a:rPr>
              <a:t>Deli, 25 de agosto de 2013 </a:t>
            </a:r>
            <a:r>
              <a:rPr lang="en-US" sz="1000" i="1" dirty="0">
                <a:latin typeface="Calibri" panose="020F0502020204030204" pitchFamily="34" charset="0"/>
                <a:ea typeface="Times New Roman" panose="02020603050405020304" pitchFamily="18" charset="0"/>
                <a:cs typeface="Calibri" panose="020F0502020204030204" pitchFamily="34" charset="0"/>
              </a:rPr>
              <a:t>(</a:t>
            </a:r>
            <a:r>
              <a:rPr lang="en-US" sz="1000" i="1" dirty="0">
                <a:latin typeface="Calibri" panose="020F0502020204030204" pitchFamily="34" charset="0"/>
                <a:ea typeface="Times New Roman" panose="02020603050405020304" pitchFamily="18" charset="0"/>
                <a:cs typeface="Calibri" panose="020F0502020204030204" pitchFamily="34" charset="0"/>
                <a:hlinkClick r:id="rId6" action="ppaction://hlinkfile" tooltip="Human Rights Watch (HRW), 2014 #109"/>
              </a:rPr>
              <a:t>20</a:t>
            </a:r>
            <a:r>
              <a:rPr lang="en-US" sz="1000" i="1" dirty="0">
                <a:latin typeface="Calibri" panose="020F0502020204030204" pitchFamily="34" charset="0"/>
                <a:ea typeface="Times New Roman" panose="02020603050405020304" pitchFamily="18" charset="0"/>
                <a:cs typeface="Calibri" panose="020F0502020204030204" pitchFamily="34" charset="0"/>
              </a:rPr>
              <a:t>).</a:t>
            </a:r>
            <a:endParaRPr lang="en-CH" sz="1000" dirty="0">
              <a:latin typeface="Calibri" panose="020F0502020204030204" pitchFamily="34" charset="0"/>
              <a:ea typeface="SimSun" panose="02010600030101010101" pitchFamily="2" charset="-122"/>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“Fiquei internado...[no] hospital por um ano, período durante o qual passei um mês preso à força a uma cadeira de frente para a parede. Por que? Porque eu era um ‘perigo’ para mim mesmo. As amarras só eram retiradas durante 20 minutos por dia e eu era conduzido em círculos em volta da cadeira com uma correia. Fui despojado de todos os objetos pessoais, incluindo minha aliança de casamento. Usei apenas um lençol branco. O psiquiatra e os funcionários zombavam de mim, chamando-me... de ‘cachorro’. Acabei me quebrando. Comecei a balbuciar para mim mesmo. [O psiquiatra] me colocou no quarto silencioso. Havia fezes nas paredes e no chão, então eles me deram um esfregão e me mandaram limpar. Tentei fugir, mas fui atacado e colocado de volta em contenções... Por fim, aprendi as frases e o comportamento necessário para a alta. Fingi para sair. Isso foi há 20 anos. Até hoje, estou traumatizado...” </a:t>
            </a:r>
            <a:r>
              <a:rPr lang="en-GB" sz="1000" dirty="0">
                <a:latin typeface="Calibri" panose="020F0502020204030204" pitchFamily="34" charset="0"/>
                <a:ea typeface="SimSun" panose="02010600030101010101" pitchFamily="2" charset="-122"/>
                <a:cs typeface="Arial" panose="020B0604020202020204" pitchFamily="34" charset="0"/>
              </a:rPr>
              <a:t> (</a:t>
            </a:r>
            <a:r>
              <a:rPr lang="en-GB" sz="1000" i="1" dirty="0">
                <a:latin typeface="Calibri" panose="020F0502020204030204" pitchFamily="34" charset="0"/>
                <a:ea typeface="SimSun" panose="02010600030101010101" pitchFamily="2" charset="-122"/>
                <a:cs typeface="Arial" panose="020B0604020202020204" pitchFamily="34" charset="0"/>
                <a:hlinkClick r:id="rId7" action="ppaction://hlinkfile" tooltip="Martin, 2013 #110"/>
              </a:rPr>
              <a:t>21)</a:t>
            </a:r>
            <a:r>
              <a:rPr lang="en-GB" sz="1000" i="1" dirty="0">
                <a:latin typeface="Calibri" panose="020F0502020204030204" pitchFamily="34" charset="0"/>
                <a:ea typeface="SimSun" panose="02010600030101010101" pitchFamily="2" charset="-122"/>
                <a:cs typeface="Arial" panose="020B0604020202020204" pitchFamily="34" charset="0"/>
              </a:rPr>
              <a:t>. W. Martin</a:t>
            </a:r>
            <a:endParaRPr lang="en-CH" sz="1000" dirty="0">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mn-lt"/>
                <a:ea typeface="+mn-ea"/>
                <a:cs typeface="+mn-cs"/>
              </a:rPr>
              <a:t>“Foi muito difícil ficar lá dentro o dia todo,” disse ele. “Estava contando os dias até sair.” “Às vezes, se você se recusa a tomar o medicamento ou se você se torna agressivo, os guardas te batem com um bastão e te esbofeteiam. Eu estava tão feliz em partir, me sentia como um prisioneiro lá, senti como se estivesse recuperando minha liberdade quando saí.” </a:t>
            </a:r>
          </a:p>
          <a:p>
            <a:r>
              <a:rPr lang="pt-BR" sz="1200" kern="1200" dirty="0">
                <a:solidFill>
                  <a:schemeClr val="tx1"/>
                </a:solidFill>
                <a:effectLst/>
                <a:latin typeface="+mn-lt"/>
                <a:ea typeface="+mn-ea"/>
                <a:cs typeface="+mn-cs"/>
              </a:rPr>
              <a:t>“Estou usando-as [as correntes] há 45 dias. Alguém escapou do centro e eles acorrentaram vários de nós depois disso, pois eles disseram que poderíamos escapar também. Um paciente está acorrentado à janela agora. Eles [os funcionários] disseram que ele tentou fugir, então o acorrentaram.” </a:t>
            </a:r>
            <a:r>
              <a:rPr lang="en-GB" sz="1000" dirty="0">
                <a:latin typeface="Calibri" panose="020F0502020204030204" pitchFamily="34" charset="0"/>
                <a:ea typeface="SimSun" panose="02010600030101010101" pitchFamily="2" charset="-122"/>
                <a:cs typeface="Arial" panose="020B0604020202020204" pitchFamily="34" charset="0"/>
              </a:rPr>
              <a:t>(</a:t>
            </a:r>
            <a:r>
              <a:rPr lang="en-GB" sz="1000" dirty="0">
                <a:latin typeface="Calibri" panose="020F0502020204030204" pitchFamily="34" charset="0"/>
                <a:ea typeface="SimSun" panose="02010600030101010101" pitchFamily="2" charset="-122"/>
                <a:cs typeface="Arial" panose="020B0604020202020204" pitchFamily="34" charset="0"/>
                <a:hlinkClick r:id="rId8" action="ppaction://hlinkfile" tooltip="(HRW), 2015 #406"/>
              </a:rPr>
              <a:t>22</a:t>
            </a:r>
            <a:r>
              <a:rPr lang="en-GB" sz="1000" dirty="0">
                <a:latin typeface="Calibri" panose="020F0502020204030204" pitchFamily="34" charset="0"/>
                <a:ea typeface="SimSun" panose="02010600030101010101" pitchFamily="2" charset="-122"/>
                <a:cs typeface="Arial" panose="020B0604020202020204" pitchFamily="34" charset="0"/>
              </a:rPr>
              <a:t>)</a:t>
            </a:r>
            <a:endParaRPr lang="en-CH" sz="1000">
              <a:latin typeface="Calibri" panose="020F0502020204030204" pitchFamily="34" charset="0"/>
              <a:ea typeface="SimSun" panose="02010600030101010101" pitchFamily="2" charset="-122"/>
              <a:cs typeface="Arial" panose="020B0604020202020204" pitchFamily="34" charset="0"/>
            </a:endParaRPr>
          </a:p>
          <a:p>
            <a:r>
              <a:rPr lang="en-GB" sz="1000" i="1" dirty="0">
                <a:latin typeface="Calibri" panose="020F0502020204030204" pitchFamily="34" charset="0"/>
                <a:ea typeface="SimSun" panose="02010600030101010101" pitchFamily="2" charset="-122"/>
                <a:cs typeface="Arial" panose="020B0604020202020204" pitchFamily="34" charset="0"/>
              </a:rPr>
              <a:t>Abdi, Somalilândia.</a:t>
            </a:r>
            <a:endParaRPr lang="en-CH" sz="1000" i="1"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32786076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76F7B-60AD-0CA5-56C3-72B12B5555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3F9580-2AA4-CB3B-1299-61446F1FFFB7}"/>
              </a:ext>
            </a:extLst>
          </p:cNvPr>
          <p:cNvSpPr>
            <a:spLocks noGrp="1" noRot="1" noChangeAspect="1"/>
          </p:cNvSpPr>
          <p:nvPr>
            <p:ph type="sldImg"/>
          </p:nvPr>
        </p:nvSpPr>
        <p:spPr>
          <a:xfrm>
            <a:off x="2411413" y="307975"/>
            <a:ext cx="2120900" cy="1193800"/>
          </a:xfrm>
        </p:spPr>
      </p:sp>
      <p:sp>
        <p:nvSpPr>
          <p:cNvPr id="3" name="Notes Placeholder 2">
            <a:extLst>
              <a:ext uri="{FF2B5EF4-FFF2-40B4-BE49-F238E27FC236}">
                <a16:creationId xmlns:a16="http://schemas.microsoft.com/office/drawing/2014/main" id="{8342E61A-DBA7-5F0C-3FB8-79C2B2FA0962}"/>
              </a:ext>
            </a:extLst>
          </p:cNvPr>
          <p:cNvSpPr>
            <a:spLocks noGrp="1"/>
          </p:cNvSpPr>
          <p:nvPr>
            <p:ph type="body" idx="1"/>
          </p:nvPr>
        </p:nvSpPr>
        <p:spPr>
          <a:xfrm>
            <a:off x="599621" y="1502151"/>
            <a:ext cx="5718718" cy="7333873"/>
          </a:xfrm>
        </p:spPr>
        <p:txBody>
          <a:bodyPr/>
          <a:lstStyle/>
          <a:p>
            <a:pPr>
              <a:lnSpc>
                <a:spcPct val="115000"/>
              </a:lnSpc>
            </a:pPr>
            <a:r>
              <a:rPr lang="en-GB" sz="1000" b="1" u="sng" dirty="0">
                <a:solidFill>
                  <a:srgbClr val="000000"/>
                </a:solidFill>
                <a:latin typeface="Calibri" panose="020F0502020204030204" pitchFamily="34" charset="0"/>
                <a:ea typeface="SimSun" panose="02010600030101010101" pitchFamily="2" charset="-122"/>
                <a:cs typeface="Arial" panose="020B0604020202020204" pitchFamily="34" charset="0"/>
              </a:rPr>
              <a:t>Opção 3</a:t>
            </a:r>
            <a:endParaRPr lang="en-CH" sz="1000" dirty="0">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mn-lt"/>
                <a:ea typeface="+mn-ea"/>
                <a:cs typeface="+mn-cs"/>
              </a:rPr>
              <a:t>Mostrar as seguintes citações sobre violência, coerção ou abuso nos serviços. Esta opção pode ser combinada com a Opção 1 e/ou Opção 2 para uma sessão mais abrangente </a:t>
            </a:r>
          </a:p>
          <a:p>
            <a:pPr algn="just">
              <a:lnSpc>
                <a:spcPct val="115000"/>
              </a:lnSpc>
            </a:pPr>
            <a:r>
              <a:rPr lang="en-GB" sz="1000" b="1" i="1" kern="1200" dirty="0" err="1">
                <a:solidFill>
                  <a:schemeClr val="tx1"/>
                </a:solidFill>
                <a:latin typeface="Calibri" panose="020F0502020204030204" pitchFamily="34" charset="0"/>
                <a:ea typeface="SimSun" panose="02010600030101010101" pitchFamily="2" charset="-122"/>
                <a:cs typeface="Arial" panose="020B0604020202020204" pitchFamily="34" charset="0"/>
              </a:rPr>
              <a:t>Citações</a:t>
            </a:r>
            <a:r>
              <a:rPr lang="en-GB" sz="1000" b="1" i="1" kern="1200" dirty="0">
                <a:solidFill>
                  <a:schemeClr val="tx1"/>
                </a:solidFill>
                <a:latin typeface="Calibri" panose="020F0502020204030204" pitchFamily="34" charset="0"/>
                <a:ea typeface="SimSun" panose="02010600030101010101" pitchFamily="2" charset="-122"/>
                <a:cs typeface="Arial" panose="020B0604020202020204" pitchFamily="34" charset="0"/>
              </a:rPr>
              <a:t> de </a:t>
            </a:r>
            <a:r>
              <a:rPr lang="en-GB" sz="1000" b="1" i="1" kern="1200" dirty="0" err="1">
                <a:solidFill>
                  <a:schemeClr val="tx1"/>
                </a:solidFill>
                <a:latin typeface="Calibri" panose="020F0502020204030204" pitchFamily="34" charset="0"/>
                <a:ea typeface="SimSun" panose="02010600030101010101" pitchFamily="2" charset="-122"/>
                <a:cs typeface="Arial" panose="020B0604020202020204" pitchFamily="34" charset="0"/>
              </a:rPr>
              <a:t>pessoas</a:t>
            </a:r>
            <a:r>
              <a:rPr lang="en-GB" sz="1000" b="1" i="1" kern="1200" dirty="0">
                <a:solidFill>
                  <a:schemeClr val="tx1"/>
                </a:solidFill>
                <a:latin typeface="Calibri" panose="020F0502020204030204" pitchFamily="34" charset="0"/>
                <a:ea typeface="SimSun" panose="02010600030101010101" pitchFamily="2" charset="-122"/>
                <a:cs typeface="Arial" panose="020B0604020202020204" pitchFamily="34" charset="0"/>
              </a:rPr>
              <a:t> que </a:t>
            </a:r>
            <a:r>
              <a:rPr lang="en-GB" sz="1000" b="1" i="1" kern="1200" dirty="0" err="1">
                <a:solidFill>
                  <a:schemeClr val="tx1"/>
                </a:solidFill>
                <a:latin typeface="Calibri" panose="020F0502020204030204" pitchFamily="34" charset="0"/>
                <a:ea typeface="SimSun" panose="02010600030101010101" pitchFamily="2" charset="-122"/>
                <a:cs typeface="Arial" panose="020B0604020202020204" pitchFamily="34" charset="0"/>
              </a:rPr>
              <a:t>vivenciaram</a:t>
            </a:r>
            <a:r>
              <a:rPr lang="en-GB" sz="1000" b="1" i="1" kern="1200" dirty="0">
                <a:solidFill>
                  <a:schemeClr val="tx1"/>
                </a:solidFill>
                <a:latin typeface="Calibri" panose="020F0502020204030204" pitchFamily="34" charset="0"/>
                <a:ea typeface="SimSun" panose="02010600030101010101" pitchFamily="2" charset="-122"/>
                <a:cs typeface="Arial" panose="020B0604020202020204" pitchFamily="34" charset="0"/>
              </a:rPr>
              <a:t> </a:t>
            </a:r>
            <a:r>
              <a:rPr lang="en-GB" sz="1000" b="1" i="1" dirty="0" err="1">
                <a:latin typeface="Calibri" panose="020F0502020204030204" pitchFamily="34" charset="0"/>
                <a:ea typeface="SimSun" panose="02010600030101010101" pitchFamily="2" charset="-122"/>
                <a:cs typeface="Arial" panose="020B0604020202020204" pitchFamily="34" charset="0"/>
              </a:rPr>
              <a:t>violência</a:t>
            </a:r>
            <a:r>
              <a:rPr lang="en-GB" sz="1000" b="1" i="1" dirty="0">
                <a:latin typeface="Calibri" panose="020F0502020204030204" pitchFamily="34" charset="0"/>
                <a:ea typeface="SimSun" panose="02010600030101010101" pitchFamily="2" charset="-122"/>
                <a:cs typeface="Arial" panose="020B0604020202020204" pitchFamily="34" charset="0"/>
              </a:rPr>
              <a:t>, </a:t>
            </a:r>
            <a:r>
              <a:rPr lang="en-GB" sz="1000" b="1" i="1" dirty="0" err="1">
                <a:latin typeface="Calibri" panose="020F0502020204030204" pitchFamily="34" charset="0"/>
                <a:ea typeface="SimSun" panose="02010600030101010101" pitchFamily="2" charset="-122"/>
                <a:cs typeface="Arial" panose="020B0604020202020204" pitchFamily="34" charset="0"/>
              </a:rPr>
              <a:t>coerção</a:t>
            </a:r>
            <a:r>
              <a:rPr lang="en-GB" sz="1000" b="1" i="1" dirty="0">
                <a:latin typeface="Calibri" panose="020F0502020204030204" pitchFamily="34" charset="0"/>
                <a:ea typeface="SimSun" panose="02010600030101010101" pitchFamily="2" charset="-122"/>
                <a:cs typeface="Arial" panose="020B0604020202020204" pitchFamily="34" charset="0"/>
              </a:rPr>
              <a:t> </a:t>
            </a:r>
            <a:r>
              <a:rPr lang="en-GB" sz="1000" b="1" i="1" dirty="0" err="1">
                <a:latin typeface="Calibri" panose="020F0502020204030204" pitchFamily="34" charset="0"/>
                <a:ea typeface="SimSun" panose="02010600030101010101" pitchFamily="2" charset="-122"/>
                <a:cs typeface="Arial" panose="020B0604020202020204" pitchFamily="34" charset="0"/>
              </a:rPr>
              <a:t>ou</a:t>
            </a:r>
            <a:r>
              <a:rPr lang="en-GB" sz="1000" b="1" i="1" dirty="0">
                <a:latin typeface="Calibri" panose="020F0502020204030204" pitchFamily="34" charset="0"/>
                <a:ea typeface="SimSun" panose="02010600030101010101" pitchFamily="2" charset="-122"/>
                <a:cs typeface="Arial" panose="020B0604020202020204" pitchFamily="34" charset="0"/>
              </a:rPr>
              <a:t> </a:t>
            </a:r>
            <a:r>
              <a:rPr lang="en-GB" sz="1000" b="1" i="1" dirty="0" err="1">
                <a:latin typeface="Calibri" panose="020F0502020204030204" pitchFamily="34" charset="0"/>
                <a:ea typeface="SimSun" panose="02010600030101010101" pitchFamily="2" charset="-122"/>
                <a:cs typeface="Arial" panose="020B0604020202020204" pitchFamily="34" charset="0"/>
              </a:rPr>
              <a:t>abuso</a:t>
            </a:r>
            <a:r>
              <a:rPr lang="en-GB" sz="1000" b="1" i="1" dirty="0">
                <a:latin typeface="Calibri" panose="020F0502020204030204" pitchFamily="34" charset="0"/>
                <a:ea typeface="SimSun" panose="02010600030101010101" pitchFamily="2" charset="-122"/>
                <a:cs typeface="Arial" panose="020B0604020202020204" pitchFamily="34" charset="0"/>
              </a:rPr>
              <a:t> (20 min.)</a:t>
            </a:r>
            <a:endParaRPr lang="en-CH" sz="1000">
              <a:latin typeface="Calibri" panose="020F0502020204030204" pitchFamily="34" charset="0"/>
              <a:ea typeface="SimSun" panose="02010600030101010101" pitchFamily="2" charset="-122"/>
              <a:cs typeface="Arial" panose="020B0604020202020204"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lang="pt-BR" sz="1200" kern="1200" dirty="0">
                <a:solidFill>
                  <a:schemeClr val="tx1"/>
                </a:solidFill>
                <a:effectLst/>
                <a:latin typeface="+mn-lt"/>
                <a:ea typeface="+mn-ea"/>
                <a:cs typeface="+mn-cs"/>
              </a:rPr>
              <a:t>“Eu estava tomando uma quantidade muito alta de </a:t>
            </a:r>
            <a:r>
              <a:rPr lang="pt-BR" sz="1200" kern="1200" dirty="0" err="1">
                <a:solidFill>
                  <a:schemeClr val="tx1"/>
                </a:solidFill>
                <a:effectLst/>
                <a:latin typeface="+mn-lt"/>
                <a:ea typeface="+mn-ea"/>
                <a:cs typeface="+mn-cs"/>
              </a:rPr>
              <a:t>Valium</a:t>
            </a:r>
            <a:r>
              <a:rPr lang="pt-BR" sz="1200" kern="1200" dirty="0">
                <a:solidFill>
                  <a:schemeClr val="tx1"/>
                </a:solidFill>
                <a:effectLst/>
                <a:latin typeface="+mn-lt"/>
                <a:ea typeface="+mn-ea"/>
                <a:cs typeface="+mn-cs"/>
              </a:rPr>
              <a:t>, não a ponto de ficar inconsciente, mas acrescentei o efeito sedativo ao meu eu já derrotado e eu estava abatida... Eu era como um cachorro maltratado que, se você fosse até ele e desse outro chute, ele não teria recuado. Eu estava mal e, portanto, estava extremamente aberta a abusos... Não fazia sentido eu contar a ninguém. Quem vai acreditar em um paciente mental – um paciente mental internado – em vez de confiar em um funcionário de longa data que era aparentemente muito respeitado e considerado por seus colegas? Esse ambiente é um campo aberto para os predadores. Quem vai se manifestar quando as pessoas já estiveram em uma instituição de saúde mental?”</a:t>
            </a:r>
            <a:r>
              <a:rPr lang="en-GB" sz="1000" dirty="0">
                <a:latin typeface="Calibri" panose="020F0502020204030204" pitchFamily="34" charset="0"/>
                <a:ea typeface="SimSun" panose="02010600030101010101" pitchFamily="2" charset="-122"/>
                <a:cs typeface="Arial" panose="020B0604020202020204" pitchFamily="34" charset="0"/>
              </a:rPr>
              <a:t> (</a:t>
            </a:r>
            <a:r>
              <a:rPr lang="en-GB" sz="1000" i="1" dirty="0">
                <a:latin typeface="Calibri" panose="020F0502020204030204" pitchFamily="34" charset="0"/>
                <a:ea typeface="SimSun" panose="02010600030101010101" pitchFamily="2" charset="-122"/>
                <a:cs typeface="Arial" panose="020B0604020202020204" pitchFamily="34" charset="0"/>
                <a:hlinkClick r:id="rId3" action="ppaction://hlinkfile" tooltip="Wells, 13 January 2014 #106"/>
              </a:rPr>
              <a:t>17) </a:t>
            </a:r>
            <a:r>
              <a:rPr lang="en-GB" sz="1000" i="1" dirty="0">
                <a:latin typeface="Calibri" panose="020F0502020204030204" pitchFamily="34" charset="0"/>
                <a:ea typeface="SimSun" panose="02010600030101010101" pitchFamily="2" charset="-122"/>
                <a:cs typeface="Arial" panose="020B0604020202020204" pitchFamily="34" charset="0"/>
              </a:rPr>
              <a:t>Catherine, ex-usuária de serviços de saúde mental.</a:t>
            </a:r>
            <a:endParaRPr lang="en-CH" sz="1000" dirty="0">
              <a:latin typeface="Calibri" panose="020F0502020204030204" pitchFamily="34" charset="0"/>
              <a:ea typeface="SimSun" panose="02010600030101010101" pitchFamily="2" charset="-122"/>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“O ECT foi um ataque violento e prejudicial ao meu cérebro e à minha própria alma. Isso me tornou emocionalmente pior, não melhor. Eu me tornei catatônica e desesperadamente temerosa por minha vida” </a:t>
            </a:r>
            <a:r>
              <a:rPr lang="en-GB" sz="1000" i="1" dirty="0">
                <a:latin typeface="Calibri" panose="020F0502020204030204" pitchFamily="34" charset="0"/>
                <a:ea typeface="SimSun" panose="02010600030101010101" pitchFamily="2" charset="-122"/>
                <a:cs typeface="Arial" panose="020B0604020202020204" pitchFamily="34" charset="0"/>
              </a:rPr>
              <a:t>(</a:t>
            </a:r>
            <a:r>
              <a:rPr lang="en-GB" sz="1000" i="1" dirty="0">
                <a:latin typeface="Calibri" panose="020F0502020204030204" pitchFamily="34" charset="0"/>
                <a:ea typeface="SimSun" panose="02010600030101010101" pitchFamily="2" charset="-122"/>
                <a:cs typeface="Arial" panose="020B0604020202020204" pitchFamily="34" charset="0"/>
                <a:hlinkClick r:id="rId4" action="ppaction://hlinkfile" tooltip="Dundas, 2011 #107"/>
              </a:rPr>
              <a:t>18</a:t>
            </a:r>
            <a:r>
              <a:rPr lang="en-GB" sz="1000" i="1" dirty="0">
                <a:latin typeface="Calibri" panose="020F0502020204030204" pitchFamily="34" charset="0"/>
                <a:ea typeface="SimSun" panose="02010600030101010101" pitchFamily="2" charset="-122"/>
                <a:cs typeface="Arial" panose="020B0604020202020204" pitchFamily="34" charset="0"/>
              </a:rPr>
              <a:t>) Doroteia </a:t>
            </a:r>
            <a:endParaRPr lang="en-CH" sz="1000" dirty="0">
              <a:latin typeface="Calibri" panose="020F0502020204030204" pitchFamily="34" charset="0"/>
              <a:ea typeface="SimSun" panose="02010600030101010101" pitchFamily="2" charset="-122"/>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“Depois de destrancarem a porta e me arrastarem para lá, eles disseram: ‘bem, você não pode ficar com suas roupas por questão de segurança’. E eles me fizeram despir. Eles mantiveram um vídeo em mim o tempo todo. Para uma garota que é desajeitada e está lá por questões de abuso em casa, isso tudo só aumentou meu ódio.” </a:t>
            </a:r>
            <a:r>
              <a:rPr lang="en-GB" sz="1000" dirty="0">
                <a:latin typeface="Calibri" panose="020F0502020204030204" pitchFamily="34" charset="0"/>
                <a:ea typeface="SimSun" panose="02010600030101010101" pitchFamily="2" charset="-122"/>
                <a:cs typeface="Arial" panose="020B0604020202020204" pitchFamily="34" charset="0"/>
              </a:rPr>
              <a:t> </a:t>
            </a:r>
            <a:r>
              <a:rPr lang="en-GB" sz="1000" i="1" dirty="0">
                <a:latin typeface="Calibri" panose="020F0502020204030204" pitchFamily="34" charset="0"/>
                <a:ea typeface="SimSun" panose="02010600030101010101" pitchFamily="2" charset="-122"/>
                <a:cs typeface="Arial" panose="020B0604020202020204" pitchFamily="34" charset="0"/>
              </a:rPr>
              <a:t>(</a:t>
            </a:r>
            <a:r>
              <a:rPr lang="en-GB" sz="1000" i="1" dirty="0">
                <a:latin typeface="Calibri" panose="020F0502020204030204" pitchFamily="34" charset="0"/>
                <a:ea typeface="SimSun" panose="02010600030101010101" pitchFamily="2" charset="-122"/>
                <a:cs typeface="Arial" panose="020B0604020202020204" pitchFamily="34" charset="0"/>
                <a:hlinkClick r:id="rId5" action="ppaction://hlinkfile" tooltip="Substance Abuse and Mental Health Servies Administration (SAMHSA), 2005 #108"/>
              </a:rPr>
              <a:t>19</a:t>
            </a:r>
            <a:r>
              <a:rPr lang="en-GB" sz="1000" i="1" dirty="0">
                <a:latin typeface="Calibri" panose="020F0502020204030204" pitchFamily="34" charset="0"/>
                <a:ea typeface="SimSun" panose="02010600030101010101" pitchFamily="2" charset="-122"/>
                <a:cs typeface="Arial" panose="020B0604020202020204" pitchFamily="34" charset="0"/>
              </a:rPr>
              <a:t>). </a:t>
            </a:r>
            <a:r>
              <a:rPr lang="en-US" sz="1000" i="1" dirty="0">
                <a:latin typeface="Calibri" panose="020F0502020204030204" pitchFamily="34" charset="0"/>
                <a:ea typeface="SimSun" panose="02010600030101010101" pitchFamily="2" charset="-122"/>
                <a:cs typeface="Arial" panose="020B0604020202020204" pitchFamily="34" charset="0"/>
              </a:rPr>
              <a:t>Uma mulher em isolamento e contenção na adolescência</a:t>
            </a:r>
            <a:endParaRPr lang="en-CH" sz="1000" dirty="0">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mn-lt"/>
                <a:ea typeface="+mn-ea"/>
                <a:cs typeface="+mn-cs"/>
              </a:rPr>
              <a:t>“Os enfermeiros nos obrigariam a tomar os medicamentos na frente deles. Se eu reclamasse que havia muitos comprimidos, o enfermeiro às vezes colocava à força os comprimidos na minha boca e acariciava minha garganta para fazê-los descer, da mesma maneira como eu alimento meus cachorros.... Acordei uma noite e não conseguia me mexer; meu corpo estava em intensa dor física. Um enfermeiro veio e me deu uma injeção, sem sequer tirar minha roupa. Você é tratado pior do que os animais; é uma realidade alternativa.” </a:t>
            </a:r>
            <a:r>
              <a:rPr lang="en-US" sz="1000" i="1" dirty="0">
                <a:latin typeface="Calibri" panose="020F0502020204030204" pitchFamily="34" charset="0"/>
                <a:ea typeface="Times New Roman" panose="02020603050405020304" pitchFamily="18" charset="0"/>
                <a:cs typeface="Calibri" panose="020F0502020204030204" pitchFamily="34" charset="0"/>
              </a:rPr>
              <a:t>Mulher de 46 anos com deficiência psicossocial percebida, </a:t>
            </a:r>
            <a:r>
              <a:rPr lang="en-US" sz="1000" dirty="0">
                <a:latin typeface="Calibri" panose="020F0502020204030204" pitchFamily="34" charset="0"/>
                <a:ea typeface="Times New Roman" panose="02020603050405020304" pitchFamily="18" charset="0"/>
                <a:cs typeface="Calibri" panose="020F0502020204030204" pitchFamily="34" charset="0"/>
              </a:rPr>
              <a:t>Deli, 25 de agosto de 2013 </a:t>
            </a:r>
            <a:r>
              <a:rPr lang="en-US" sz="1000" i="1" dirty="0">
                <a:latin typeface="Calibri" panose="020F0502020204030204" pitchFamily="34" charset="0"/>
                <a:ea typeface="Times New Roman" panose="02020603050405020304" pitchFamily="18" charset="0"/>
                <a:cs typeface="Calibri" panose="020F0502020204030204" pitchFamily="34" charset="0"/>
              </a:rPr>
              <a:t>(</a:t>
            </a:r>
            <a:r>
              <a:rPr lang="en-US" sz="1000" i="1" dirty="0">
                <a:latin typeface="Calibri" panose="020F0502020204030204" pitchFamily="34" charset="0"/>
                <a:ea typeface="Times New Roman" panose="02020603050405020304" pitchFamily="18" charset="0"/>
                <a:cs typeface="Calibri" panose="020F0502020204030204" pitchFamily="34" charset="0"/>
                <a:hlinkClick r:id="rId6" action="ppaction://hlinkfile" tooltip="Human Rights Watch (HRW), 2014 #109"/>
              </a:rPr>
              <a:t>20</a:t>
            </a:r>
            <a:r>
              <a:rPr lang="en-US" sz="1000" i="1" dirty="0">
                <a:latin typeface="Calibri" panose="020F0502020204030204" pitchFamily="34" charset="0"/>
                <a:ea typeface="Times New Roman" panose="02020603050405020304" pitchFamily="18" charset="0"/>
                <a:cs typeface="Calibri" panose="020F0502020204030204" pitchFamily="34" charset="0"/>
              </a:rPr>
              <a:t>).</a:t>
            </a:r>
            <a:endParaRPr lang="en-CH" sz="1000" dirty="0">
              <a:latin typeface="Calibri" panose="020F0502020204030204" pitchFamily="34" charset="0"/>
              <a:ea typeface="SimSun" panose="02010600030101010101" pitchFamily="2" charset="-122"/>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“Fiquei internado...[no] hospital por um ano, período durante o qual passei um mês preso à força a uma cadeira de frente para a parede. Por que? Porque eu era um ‘perigo’ para mim mesmo. As amarras só eram retiradas durante 20 minutos por dia e eu era conduzido em círculos em volta da cadeira com uma correia. Fui despojado de todos os objetos pessoais, incluindo minha aliança de casamento. Usei apenas um lençol branco. O psiquiatra e os funcionários zombavam de mim, chamando-me... de ‘cachorro’. Acabei me quebrando. Comecei a balbuciar para mim mesmo. [O psiquiatra] me colocou no quarto silencioso. Havia fezes nas paredes e no chão, então eles me deram um esfregão e me mandaram limpar. Tentei fugir, mas fui atacado e colocado de volta em contenções... Por fim, aprendi as frases e o comportamento necessário para a alta. Fingi para sair. Isso foi há 20 anos. Até hoje, estou traumatizado...” </a:t>
            </a:r>
            <a:r>
              <a:rPr lang="en-GB" sz="1000" dirty="0">
                <a:latin typeface="Calibri" panose="020F0502020204030204" pitchFamily="34" charset="0"/>
                <a:ea typeface="SimSun" panose="02010600030101010101" pitchFamily="2" charset="-122"/>
                <a:cs typeface="Arial" panose="020B0604020202020204" pitchFamily="34" charset="0"/>
              </a:rPr>
              <a:t> (</a:t>
            </a:r>
            <a:r>
              <a:rPr lang="en-GB" sz="1000" i="1" dirty="0">
                <a:latin typeface="Calibri" panose="020F0502020204030204" pitchFamily="34" charset="0"/>
                <a:ea typeface="SimSun" panose="02010600030101010101" pitchFamily="2" charset="-122"/>
                <a:cs typeface="Arial" panose="020B0604020202020204" pitchFamily="34" charset="0"/>
                <a:hlinkClick r:id="rId7" action="ppaction://hlinkfile" tooltip="Martin, 2013 #110"/>
              </a:rPr>
              <a:t>21)</a:t>
            </a:r>
            <a:r>
              <a:rPr lang="en-GB" sz="1000" i="1" dirty="0">
                <a:latin typeface="Calibri" panose="020F0502020204030204" pitchFamily="34" charset="0"/>
                <a:ea typeface="SimSun" panose="02010600030101010101" pitchFamily="2" charset="-122"/>
                <a:cs typeface="Arial" panose="020B0604020202020204" pitchFamily="34" charset="0"/>
              </a:rPr>
              <a:t>. W. Martin</a:t>
            </a:r>
            <a:endParaRPr lang="en-CH" sz="1000" dirty="0">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mn-lt"/>
                <a:ea typeface="+mn-ea"/>
                <a:cs typeface="+mn-cs"/>
              </a:rPr>
              <a:t>“Foi muito difícil ficar lá dentro o dia todo,” disse ele. “Estava contando os dias até sair.” “Às vezes, se você se recusa a tomar o medicamento ou se você se torna agressivo, os guardas te batem com um bastão e te esbofeteiam. Eu estava tão feliz em partir, me sentia como um prisioneiro lá, senti como se estivesse recuperando minha liberdade quando saí.” </a:t>
            </a:r>
          </a:p>
          <a:p>
            <a:r>
              <a:rPr lang="pt-BR" sz="1200" kern="1200" dirty="0">
                <a:solidFill>
                  <a:schemeClr val="tx1"/>
                </a:solidFill>
                <a:effectLst/>
                <a:latin typeface="+mn-lt"/>
                <a:ea typeface="+mn-ea"/>
                <a:cs typeface="+mn-cs"/>
              </a:rPr>
              <a:t>“Estou usando-as [as correntes] há 45 dias. Alguém escapou do centro e eles acorrentaram vários de nós depois disso, pois eles disseram que poderíamos escapar também. Um paciente está acorrentado à janela agora. Eles [os funcionários] disseram que ele tentou fugir, então o acorrentaram.” </a:t>
            </a:r>
            <a:r>
              <a:rPr lang="en-GB" sz="1000" dirty="0">
                <a:latin typeface="Calibri" panose="020F0502020204030204" pitchFamily="34" charset="0"/>
                <a:ea typeface="SimSun" panose="02010600030101010101" pitchFamily="2" charset="-122"/>
                <a:cs typeface="Arial" panose="020B0604020202020204" pitchFamily="34" charset="0"/>
              </a:rPr>
              <a:t>(</a:t>
            </a:r>
            <a:r>
              <a:rPr lang="en-GB" sz="1000" dirty="0">
                <a:latin typeface="Calibri" panose="020F0502020204030204" pitchFamily="34" charset="0"/>
                <a:ea typeface="SimSun" panose="02010600030101010101" pitchFamily="2" charset="-122"/>
                <a:cs typeface="Arial" panose="020B0604020202020204" pitchFamily="34" charset="0"/>
                <a:hlinkClick r:id="rId8" action="ppaction://hlinkfile" tooltip="(HRW), 2015 #406"/>
              </a:rPr>
              <a:t>22</a:t>
            </a:r>
            <a:r>
              <a:rPr lang="en-GB" sz="1000" dirty="0">
                <a:latin typeface="Calibri" panose="020F0502020204030204" pitchFamily="34" charset="0"/>
                <a:ea typeface="SimSun" panose="02010600030101010101" pitchFamily="2" charset="-122"/>
                <a:cs typeface="Arial" panose="020B0604020202020204" pitchFamily="34" charset="0"/>
              </a:rPr>
              <a:t>)</a:t>
            </a:r>
            <a:endParaRPr lang="en-CH" sz="1000">
              <a:latin typeface="Calibri" panose="020F0502020204030204" pitchFamily="34" charset="0"/>
              <a:ea typeface="SimSun" panose="02010600030101010101" pitchFamily="2" charset="-122"/>
              <a:cs typeface="Arial" panose="020B0604020202020204" pitchFamily="34" charset="0"/>
            </a:endParaRPr>
          </a:p>
          <a:p>
            <a:r>
              <a:rPr lang="en-GB" sz="1000" i="1" dirty="0">
                <a:latin typeface="Calibri" panose="020F0502020204030204" pitchFamily="34" charset="0"/>
                <a:ea typeface="SimSun" panose="02010600030101010101" pitchFamily="2" charset="-122"/>
                <a:cs typeface="Arial" panose="020B0604020202020204" pitchFamily="34" charset="0"/>
              </a:rPr>
              <a:t>Abdi, Somalilândia.</a:t>
            </a:r>
            <a:endParaRPr lang="en-CH" sz="1000" i="1"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32205030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6B992-C06C-3A94-77BE-3087F23CB7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0366B4-E130-B2DB-FE2A-630FACF7E450}"/>
              </a:ext>
            </a:extLst>
          </p:cNvPr>
          <p:cNvSpPr>
            <a:spLocks noGrp="1" noRot="1" noChangeAspect="1"/>
          </p:cNvSpPr>
          <p:nvPr>
            <p:ph type="sldImg"/>
          </p:nvPr>
        </p:nvSpPr>
        <p:spPr>
          <a:xfrm>
            <a:off x="2411413" y="307975"/>
            <a:ext cx="2120900" cy="1193800"/>
          </a:xfrm>
        </p:spPr>
      </p:sp>
      <p:sp>
        <p:nvSpPr>
          <p:cNvPr id="3" name="Notes Placeholder 2">
            <a:extLst>
              <a:ext uri="{FF2B5EF4-FFF2-40B4-BE49-F238E27FC236}">
                <a16:creationId xmlns:a16="http://schemas.microsoft.com/office/drawing/2014/main" id="{98438CA7-D85D-26CE-A513-4D91711BDB48}"/>
              </a:ext>
            </a:extLst>
          </p:cNvPr>
          <p:cNvSpPr>
            <a:spLocks noGrp="1"/>
          </p:cNvSpPr>
          <p:nvPr>
            <p:ph type="body" idx="1"/>
          </p:nvPr>
        </p:nvSpPr>
        <p:spPr>
          <a:xfrm>
            <a:off x="599621" y="1502151"/>
            <a:ext cx="5718718" cy="7333873"/>
          </a:xfrm>
        </p:spPr>
        <p:txBody>
          <a:bodyPr/>
          <a:lstStyle/>
          <a:p>
            <a:pPr>
              <a:lnSpc>
                <a:spcPct val="115000"/>
              </a:lnSpc>
            </a:pPr>
            <a:r>
              <a:rPr lang="en-GB" sz="1000" b="1" u="sng" dirty="0">
                <a:solidFill>
                  <a:srgbClr val="000000"/>
                </a:solidFill>
                <a:latin typeface="Calibri" panose="020F0502020204030204" pitchFamily="34" charset="0"/>
                <a:ea typeface="SimSun" panose="02010600030101010101" pitchFamily="2" charset="-122"/>
                <a:cs typeface="Arial" panose="020B0604020202020204" pitchFamily="34" charset="0"/>
              </a:rPr>
              <a:t>Opção 3</a:t>
            </a:r>
            <a:endParaRPr lang="en-CH" sz="1000" dirty="0">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mn-lt"/>
                <a:ea typeface="+mn-ea"/>
                <a:cs typeface="+mn-cs"/>
              </a:rPr>
              <a:t>Mostrar as seguintes citações sobre violência, coerção ou abuso nos serviços. Esta opção pode ser combinada com a Opção 1 e/ou Opção 2 para uma sessão mais abrangente </a:t>
            </a:r>
          </a:p>
          <a:p>
            <a:pPr algn="just">
              <a:lnSpc>
                <a:spcPct val="115000"/>
              </a:lnSpc>
            </a:pPr>
            <a:r>
              <a:rPr lang="en-GB" sz="1000" b="1" i="1" kern="1200" dirty="0" err="1">
                <a:solidFill>
                  <a:schemeClr val="tx1"/>
                </a:solidFill>
                <a:latin typeface="Calibri" panose="020F0502020204030204" pitchFamily="34" charset="0"/>
                <a:ea typeface="SimSun" panose="02010600030101010101" pitchFamily="2" charset="-122"/>
                <a:cs typeface="Arial" panose="020B0604020202020204" pitchFamily="34" charset="0"/>
              </a:rPr>
              <a:t>Citações</a:t>
            </a:r>
            <a:r>
              <a:rPr lang="en-GB" sz="1000" b="1" i="1" kern="1200" dirty="0">
                <a:solidFill>
                  <a:schemeClr val="tx1"/>
                </a:solidFill>
                <a:latin typeface="Calibri" panose="020F0502020204030204" pitchFamily="34" charset="0"/>
                <a:ea typeface="SimSun" panose="02010600030101010101" pitchFamily="2" charset="-122"/>
                <a:cs typeface="Arial" panose="020B0604020202020204" pitchFamily="34" charset="0"/>
              </a:rPr>
              <a:t> de </a:t>
            </a:r>
            <a:r>
              <a:rPr lang="en-GB" sz="1000" b="1" i="1" kern="1200" dirty="0" err="1">
                <a:solidFill>
                  <a:schemeClr val="tx1"/>
                </a:solidFill>
                <a:latin typeface="Calibri" panose="020F0502020204030204" pitchFamily="34" charset="0"/>
                <a:ea typeface="SimSun" panose="02010600030101010101" pitchFamily="2" charset="-122"/>
                <a:cs typeface="Arial" panose="020B0604020202020204" pitchFamily="34" charset="0"/>
              </a:rPr>
              <a:t>pessoas</a:t>
            </a:r>
            <a:r>
              <a:rPr lang="en-GB" sz="1000" b="1" i="1" kern="1200" dirty="0">
                <a:solidFill>
                  <a:schemeClr val="tx1"/>
                </a:solidFill>
                <a:latin typeface="Calibri" panose="020F0502020204030204" pitchFamily="34" charset="0"/>
                <a:ea typeface="SimSun" panose="02010600030101010101" pitchFamily="2" charset="-122"/>
                <a:cs typeface="Arial" panose="020B0604020202020204" pitchFamily="34" charset="0"/>
              </a:rPr>
              <a:t> que </a:t>
            </a:r>
            <a:r>
              <a:rPr lang="en-GB" sz="1000" b="1" i="1" kern="1200" dirty="0" err="1">
                <a:solidFill>
                  <a:schemeClr val="tx1"/>
                </a:solidFill>
                <a:latin typeface="Calibri" panose="020F0502020204030204" pitchFamily="34" charset="0"/>
                <a:ea typeface="SimSun" panose="02010600030101010101" pitchFamily="2" charset="-122"/>
                <a:cs typeface="Arial" panose="020B0604020202020204" pitchFamily="34" charset="0"/>
              </a:rPr>
              <a:t>vivenciaram</a:t>
            </a:r>
            <a:r>
              <a:rPr lang="en-GB" sz="1000" b="1" i="1" kern="1200" dirty="0">
                <a:solidFill>
                  <a:schemeClr val="tx1"/>
                </a:solidFill>
                <a:latin typeface="Calibri" panose="020F0502020204030204" pitchFamily="34" charset="0"/>
                <a:ea typeface="SimSun" panose="02010600030101010101" pitchFamily="2" charset="-122"/>
                <a:cs typeface="Arial" panose="020B0604020202020204" pitchFamily="34" charset="0"/>
              </a:rPr>
              <a:t> </a:t>
            </a:r>
            <a:r>
              <a:rPr lang="en-GB" sz="1000" b="1" i="1" dirty="0" err="1">
                <a:latin typeface="Calibri" panose="020F0502020204030204" pitchFamily="34" charset="0"/>
                <a:ea typeface="SimSun" panose="02010600030101010101" pitchFamily="2" charset="-122"/>
                <a:cs typeface="Arial" panose="020B0604020202020204" pitchFamily="34" charset="0"/>
              </a:rPr>
              <a:t>violência</a:t>
            </a:r>
            <a:r>
              <a:rPr lang="en-GB" sz="1000" b="1" i="1" dirty="0">
                <a:latin typeface="Calibri" panose="020F0502020204030204" pitchFamily="34" charset="0"/>
                <a:ea typeface="SimSun" panose="02010600030101010101" pitchFamily="2" charset="-122"/>
                <a:cs typeface="Arial" panose="020B0604020202020204" pitchFamily="34" charset="0"/>
              </a:rPr>
              <a:t>, </a:t>
            </a:r>
            <a:r>
              <a:rPr lang="en-GB" sz="1000" b="1" i="1" dirty="0" err="1">
                <a:latin typeface="Calibri" panose="020F0502020204030204" pitchFamily="34" charset="0"/>
                <a:ea typeface="SimSun" panose="02010600030101010101" pitchFamily="2" charset="-122"/>
                <a:cs typeface="Arial" panose="020B0604020202020204" pitchFamily="34" charset="0"/>
              </a:rPr>
              <a:t>coerção</a:t>
            </a:r>
            <a:r>
              <a:rPr lang="en-GB" sz="1000" b="1" i="1" dirty="0">
                <a:latin typeface="Calibri" panose="020F0502020204030204" pitchFamily="34" charset="0"/>
                <a:ea typeface="SimSun" panose="02010600030101010101" pitchFamily="2" charset="-122"/>
                <a:cs typeface="Arial" panose="020B0604020202020204" pitchFamily="34" charset="0"/>
              </a:rPr>
              <a:t> </a:t>
            </a:r>
            <a:r>
              <a:rPr lang="en-GB" sz="1000" b="1" i="1" dirty="0" err="1">
                <a:latin typeface="Calibri" panose="020F0502020204030204" pitchFamily="34" charset="0"/>
                <a:ea typeface="SimSun" panose="02010600030101010101" pitchFamily="2" charset="-122"/>
                <a:cs typeface="Arial" panose="020B0604020202020204" pitchFamily="34" charset="0"/>
              </a:rPr>
              <a:t>ou</a:t>
            </a:r>
            <a:r>
              <a:rPr lang="en-GB" sz="1000" b="1" i="1" dirty="0">
                <a:latin typeface="Calibri" panose="020F0502020204030204" pitchFamily="34" charset="0"/>
                <a:ea typeface="SimSun" panose="02010600030101010101" pitchFamily="2" charset="-122"/>
                <a:cs typeface="Arial" panose="020B0604020202020204" pitchFamily="34" charset="0"/>
              </a:rPr>
              <a:t> </a:t>
            </a:r>
            <a:r>
              <a:rPr lang="en-GB" sz="1000" b="1" i="1" dirty="0" err="1">
                <a:latin typeface="Calibri" panose="020F0502020204030204" pitchFamily="34" charset="0"/>
                <a:ea typeface="SimSun" panose="02010600030101010101" pitchFamily="2" charset="-122"/>
                <a:cs typeface="Arial" panose="020B0604020202020204" pitchFamily="34" charset="0"/>
              </a:rPr>
              <a:t>abuso</a:t>
            </a:r>
            <a:r>
              <a:rPr lang="en-GB" sz="1000" b="1" i="1" dirty="0">
                <a:latin typeface="Calibri" panose="020F0502020204030204" pitchFamily="34" charset="0"/>
                <a:ea typeface="SimSun" panose="02010600030101010101" pitchFamily="2" charset="-122"/>
                <a:cs typeface="Arial" panose="020B0604020202020204" pitchFamily="34" charset="0"/>
              </a:rPr>
              <a:t> (20 min.)</a:t>
            </a:r>
            <a:endParaRPr lang="en-CH" sz="1000">
              <a:latin typeface="Calibri" panose="020F0502020204030204" pitchFamily="34" charset="0"/>
              <a:ea typeface="SimSun" panose="02010600030101010101" pitchFamily="2" charset="-122"/>
              <a:cs typeface="Arial" panose="020B0604020202020204"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lang="pt-BR" sz="1200" kern="1200" dirty="0">
                <a:solidFill>
                  <a:schemeClr val="tx1"/>
                </a:solidFill>
                <a:effectLst/>
                <a:latin typeface="+mn-lt"/>
                <a:ea typeface="+mn-ea"/>
                <a:cs typeface="+mn-cs"/>
              </a:rPr>
              <a:t>“Eu estava tomando uma quantidade muito alta de </a:t>
            </a:r>
            <a:r>
              <a:rPr lang="pt-BR" sz="1200" kern="1200" dirty="0" err="1">
                <a:solidFill>
                  <a:schemeClr val="tx1"/>
                </a:solidFill>
                <a:effectLst/>
                <a:latin typeface="+mn-lt"/>
                <a:ea typeface="+mn-ea"/>
                <a:cs typeface="+mn-cs"/>
              </a:rPr>
              <a:t>Valium</a:t>
            </a:r>
            <a:r>
              <a:rPr lang="pt-BR" sz="1200" kern="1200" dirty="0">
                <a:solidFill>
                  <a:schemeClr val="tx1"/>
                </a:solidFill>
                <a:effectLst/>
                <a:latin typeface="+mn-lt"/>
                <a:ea typeface="+mn-ea"/>
                <a:cs typeface="+mn-cs"/>
              </a:rPr>
              <a:t>, não a ponto de ficar inconsciente, mas acrescentei o efeito sedativo ao meu eu já derrotado e eu estava abatida... Eu era como um cachorro maltratado que, se você fosse até ele e desse outro chute, ele não teria recuado. Eu estava mal e, portanto, estava extremamente aberta a abusos... Não fazia sentido eu contar a ninguém. Quem vai acreditar em um paciente mental – um paciente mental internado – em vez de confiar em um funcionário de longa data que era aparentemente muito respeitado e considerado por seus colegas? Esse ambiente é um campo aberto para os predadores. Quem vai se manifestar quando as pessoas já estiveram em uma instituição de saúde mental?”</a:t>
            </a:r>
            <a:r>
              <a:rPr lang="en-GB" sz="1000" dirty="0">
                <a:latin typeface="Calibri" panose="020F0502020204030204" pitchFamily="34" charset="0"/>
                <a:ea typeface="SimSun" panose="02010600030101010101" pitchFamily="2" charset="-122"/>
                <a:cs typeface="Arial" panose="020B0604020202020204" pitchFamily="34" charset="0"/>
              </a:rPr>
              <a:t> (</a:t>
            </a:r>
            <a:r>
              <a:rPr lang="en-GB" sz="1000" i="1" dirty="0">
                <a:latin typeface="Calibri" panose="020F0502020204030204" pitchFamily="34" charset="0"/>
                <a:ea typeface="SimSun" panose="02010600030101010101" pitchFamily="2" charset="-122"/>
                <a:cs typeface="Arial" panose="020B0604020202020204" pitchFamily="34" charset="0"/>
                <a:hlinkClick r:id="rId3" action="ppaction://hlinkfile" tooltip="Wells, 13 January 2014 #106"/>
              </a:rPr>
              <a:t>17) </a:t>
            </a:r>
            <a:r>
              <a:rPr lang="en-GB" sz="1000" i="1" dirty="0">
                <a:latin typeface="Calibri" panose="020F0502020204030204" pitchFamily="34" charset="0"/>
                <a:ea typeface="SimSun" panose="02010600030101010101" pitchFamily="2" charset="-122"/>
                <a:cs typeface="Arial" panose="020B0604020202020204" pitchFamily="34" charset="0"/>
              </a:rPr>
              <a:t>Catherine, ex-usuária de serviços de saúde mental.</a:t>
            </a:r>
            <a:endParaRPr lang="en-CH" sz="1000" dirty="0">
              <a:latin typeface="Calibri" panose="020F0502020204030204" pitchFamily="34" charset="0"/>
              <a:ea typeface="SimSun" panose="02010600030101010101" pitchFamily="2" charset="-122"/>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“O ECT foi um ataque violento e prejudicial ao meu cérebro e à minha própria alma. Isso me tornou emocionalmente pior, não melhor. Eu me tornei catatônica e desesperadamente temerosa por minha vida” </a:t>
            </a:r>
            <a:r>
              <a:rPr lang="en-GB" sz="1000" i="1" dirty="0">
                <a:latin typeface="Calibri" panose="020F0502020204030204" pitchFamily="34" charset="0"/>
                <a:ea typeface="SimSun" panose="02010600030101010101" pitchFamily="2" charset="-122"/>
                <a:cs typeface="Arial" panose="020B0604020202020204" pitchFamily="34" charset="0"/>
              </a:rPr>
              <a:t>(</a:t>
            </a:r>
            <a:r>
              <a:rPr lang="en-GB" sz="1000" i="1" dirty="0">
                <a:latin typeface="Calibri" panose="020F0502020204030204" pitchFamily="34" charset="0"/>
                <a:ea typeface="SimSun" panose="02010600030101010101" pitchFamily="2" charset="-122"/>
                <a:cs typeface="Arial" panose="020B0604020202020204" pitchFamily="34" charset="0"/>
                <a:hlinkClick r:id="rId4" action="ppaction://hlinkfile" tooltip="Dundas, 2011 #107"/>
              </a:rPr>
              <a:t>18</a:t>
            </a:r>
            <a:r>
              <a:rPr lang="en-GB" sz="1000" i="1" dirty="0">
                <a:latin typeface="Calibri" panose="020F0502020204030204" pitchFamily="34" charset="0"/>
                <a:ea typeface="SimSun" panose="02010600030101010101" pitchFamily="2" charset="-122"/>
                <a:cs typeface="Arial" panose="020B0604020202020204" pitchFamily="34" charset="0"/>
              </a:rPr>
              <a:t>) Doroteia </a:t>
            </a:r>
            <a:endParaRPr lang="en-CH" sz="1000" dirty="0">
              <a:latin typeface="Calibri" panose="020F0502020204030204" pitchFamily="34" charset="0"/>
              <a:ea typeface="SimSun" panose="02010600030101010101" pitchFamily="2" charset="-122"/>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“Depois de destrancarem a porta e me arrastarem para lá, eles disseram: ‘bem, você não pode ficar com suas roupas por questão de segurança’. E eles me fizeram despir. Eles mantiveram um vídeo em mim o tempo todo. Para uma garota que é desajeitada e está lá por questões de abuso em casa, isso tudo só aumentou meu ódio.” </a:t>
            </a:r>
            <a:r>
              <a:rPr lang="en-GB" sz="1000" dirty="0">
                <a:latin typeface="Calibri" panose="020F0502020204030204" pitchFamily="34" charset="0"/>
                <a:ea typeface="SimSun" panose="02010600030101010101" pitchFamily="2" charset="-122"/>
                <a:cs typeface="Arial" panose="020B0604020202020204" pitchFamily="34" charset="0"/>
              </a:rPr>
              <a:t> </a:t>
            </a:r>
            <a:r>
              <a:rPr lang="en-GB" sz="1000" i="1" dirty="0">
                <a:latin typeface="Calibri" panose="020F0502020204030204" pitchFamily="34" charset="0"/>
                <a:ea typeface="SimSun" panose="02010600030101010101" pitchFamily="2" charset="-122"/>
                <a:cs typeface="Arial" panose="020B0604020202020204" pitchFamily="34" charset="0"/>
              </a:rPr>
              <a:t>(</a:t>
            </a:r>
            <a:r>
              <a:rPr lang="en-GB" sz="1000" i="1" dirty="0">
                <a:latin typeface="Calibri" panose="020F0502020204030204" pitchFamily="34" charset="0"/>
                <a:ea typeface="SimSun" panose="02010600030101010101" pitchFamily="2" charset="-122"/>
                <a:cs typeface="Arial" panose="020B0604020202020204" pitchFamily="34" charset="0"/>
                <a:hlinkClick r:id="rId5" action="ppaction://hlinkfile" tooltip="Substance Abuse and Mental Health Servies Administration (SAMHSA), 2005 #108"/>
              </a:rPr>
              <a:t>19</a:t>
            </a:r>
            <a:r>
              <a:rPr lang="en-GB" sz="1000" i="1" dirty="0">
                <a:latin typeface="Calibri" panose="020F0502020204030204" pitchFamily="34" charset="0"/>
                <a:ea typeface="SimSun" panose="02010600030101010101" pitchFamily="2" charset="-122"/>
                <a:cs typeface="Arial" panose="020B0604020202020204" pitchFamily="34" charset="0"/>
              </a:rPr>
              <a:t>). </a:t>
            </a:r>
            <a:r>
              <a:rPr lang="en-US" sz="1000" i="1" dirty="0">
                <a:latin typeface="Calibri" panose="020F0502020204030204" pitchFamily="34" charset="0"/>
                <a:ea typeface="SimSun" panose="02010600030101010101" pitchFamily="2" charset="-122"/>
                <a:cs typeface="Arial" panose="020B0604020202020204" pitchFamily="34" charset="0"/>
              </a:rPr>
              <a:t>Uma mulher em isolamento e contenção na adolescência</a:t>
            </a:r>
            <a:endParaRPr lang="en-CH" sz="1000" dirty="0">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mn-lt"/>
                <a:ea typeface="+mn-ea"/>
                <a:cs typeface="+mn-cs"/>
              </a:rPr>
              <a:t>“Os enfermeiros nos obrigariam a tomar os medicamentos na frente deles. Se eu reclamasse que havia muitos comprimidos, o enfermeiro às vezes colocava à força os comprimidos na minha boca e acariciava minha garganta para fazê-los descer, da mesma maneira como eu alimento meus cachorros.... Acordei uma noite e não conseguia me mexer; meu corpo estava em intensa dor física. Um enfermeiro veio e me deu uma injeção, sem sequer tirar minha roupa. Você é tratado pior do que os animais; é uma realidade alternativa.” </a:t>
            </a:r>
            <a:r>
              <a:rPr lang="en-US" sz="1000" i="1" dirty="0">
                <a:latin typeface="Calibri" panose="020F0502020204030204" pitchFamily="34" charset="0"/>
                <a:ea typeface="Times New Roman" panose="02020603050405020304" pitchFamily="18" charset="0"/>
                <a:cs typeface="Calibri" panose="020F0502020204030204" pitchFamily="34" charset="0"/>
              </a:rPr>
              <a:t>Mulher de 46 anos com deficiência psicossocial percebida, </a:t>
            </a:r>
            <a:r>
              <a:rPr lang="en-US" sz="1000" dirty="0">
                <a:latin typeface="Calibri" panose="020F0502020204030204" pitchFamily="34" charset="0"/>
                <a:ea typeface="Times New Roman" panose="02020603050405020304" pitchFamily="18" charset="0"/>
                <a:cs typeface="Calibri" panose="020F0502020204030204" pitchFamily="34" charset="0"/>
              </a:rPr>
              <a:t>Deli, 25 de agosto de 2013 </a:t>
            </a:r>
            <a:r>
              <a:rPr lang="en-US" sz="1000" i="1" dirty="0">
                <a:latin typeface="Calibri" panose="020F0502020204030204" pitchFamily="34" charset="0"/>
                <a:ea typeface="Times New Roman" panose="02020603050405020304" pitchFamily="18" charset="0"/>
                <a:cs typeface="Calibri" panose="020F0502020204030204" pitchFamily="34" charset="0"/>
              </a:rPr>
              <a:t>(</a:t>
            </a:r>
            <a:r>
              <a:rPr lang="en-US" sz="1000" i="1" dirty="0">
                <a:latin typeface="Calibri" panose="020F0502020204030204" pitchFamily="34" charset="0"/>
                <a:ea typeface="Times New Roman" panose="02020603050405020304" pitchFamily="18" charset="0"/>
                <a:cs typeface="Calibri" panose="020F0502020204030204" pitchFamily="34" charset="0"/>
                <a:hlinkClick r:id="rId6" action="ppaction://hlinkfile" tooltip="Human Rights Watch (HRW), 2014 #109"/>
              </a:rPr>
              <a:t>20</a:t>
            </a:r>
            <a:r>
              <a:rPr lang="en-US" sz="1000" i="1" dirty="0">
                <a:latin typeface="Calibri" panose="020F0502020204030204" pitchFamily="34" charset="0"/>
                <a:ea typeface="Times New Roman" panose="02020603050405020304" pitchFamily="18" charset="0"/>
                <a:cs typeface="Calibri" panose="020F0502020204030204" pitchFamily="34" charset="0"/>
              </a:rPr>
              <a:t>).</a:t>
            </a:r>
            <a:endParaRPr lang="en-CH" sz="1000" dirty="0">
              <a:latin typeface="Calibri" panose="020F0502020204030204" pitchFamily="34" charset="0"/>
              <a:ea typeface="SimSun" panose="02010600030101010101" pitchFamily="2" charset="-122"/>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“Fiquei internado...[no] hospital por um ano, período durante o qual passei um mês preso à força a uma cadeira de frente para a parede. Por que? Porque eu era um ‘perigo’ para mim mesmo. As amarras só eram retiradas durante 20 minutos por dia e eu era conduzido em círculos em volta da cadeira com uma correia. Fui despojado de todos os objetos pessoais, incluindo minha aliança de casamento. Usei apenas um lençol branco. O psiquiatra e os funcionários zombavam de mim, chamando-me... de ‘cachorro’. Acabei me quebrando. Comecei a balbuciar para mim mesmo. [O psiquiatra] me colocou no quarto silencioso. Havia fezes nas paredes e no chão, então eles me deram um esfregão e me mandaram limpar. Tentei fugir, mas fui atacado e colocado de volta em contenções... Por fim, aprendi as frases e o comportamento necessário para a alta. Fingi para sair. Isso foi há 20 anos. Até hoje, estou traumatizado...” </a:t>
            </a:r>
            <a:r>
              <a:rPr lang="en-GB" sz="1000" dirty="0">
                <a:latin typeface="Calibri" panose="020F0502020204030204" pitchFamily="34" charset="0"/>
                <a:ea typeface="SimSun" panose="02010600030101010101" pitchFamily="2" charset="-122"/>
                <a:cs typeface="Arial" panose="020B0604020202020204" pitchFamily="34" charset="0"/>
              </a:rPr>
              <a:t> (</a:t>
            </a:r>
            <a:r>
              <a:rPr lang="en-GB" sz="1000" i="1" dirty="0">
                <a:latin typeface="Calibri" panose="020F0502020204030204" pitchFamily="34" charset="0"/>
                <a:ea typeface="SimSun" panose="02010600030101010101" pitchFamily="2" charset="-122"/>
                <a:cs typeface="Arial" panose="020B0604020202020204" pitchFamily="34" charset="0"/>
                <a:hlinkClick r:id="rId7" action="ppaction://hlinkfile" tooltip="Martin, 2013 #110"/>
              </a:rPr>
              <a:t>21)</a:t>
            </a:r>
            <a:r>
              <a:rPr lang="en-GB" sz="1000" i="1" dirty="0">
                <a:latin typeface="Calibri" panose="020F0502020204030204" pitchFamily="34" charset="0"/>
                <a:ea typeface="SimSun" panose="02010600030101010101" pitchFamily="2" charset="-122"/>
                <a:cs typeface="Arial" panose="020B0604020202020204" pitchFamily="34" charset="0"/>
              </a:rPr>
              <a:t>. W. Martin</a:t>
            </a:r>
            <a:endParaRPr lang="en-CH" sz="1000" dirty="0">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mn-lt"/>
                <a:ea typeface="+mn-ea"/>
                <a:cs typeface="+mn-cs"/>
              </a:rPr>
              <a:t>“Foi muito difícil ficar lá dentro o dia todo,” disse ele. “Estava contando os dias até sair.” “Às vezes, se você se recusa a tomar o medicamento ou se você se torna agressivo, os guardas te batem com um bastão e te esbofeteiam. Eu estava tão feliz em partir, me sentia como um prisioneiro lá, senti como se estivesse recuperando minha liberdade quando saí.” </a:t>
            </a:r>
          </a:p>
          <a:p>
            <a:r>
              <a:rPr lang="pt-BR" sz="1200" kern="1200" dirty="0">
                <a:solidFill>
                  <a:schemeClr val="tx1"/>
                </a:solidFill>
                <a:effectLst/>
                <a:latin typeface="+mn-lt"/>
                <a:ea typeface="+mn-ea"/>
                <a:cs typeface="+mn-cs"/>
              </a:rPr>
              <a:t>“Estou usando-as [as correntes] há 45 dias. Alguém escapou do centro e eles acorrentaram vários de nós depois disso, pois eles disseram que poderíamos escapar também. Um paciente está acorrentado à janela agora. Eles [os funcionários] disseram que ele tentou fugir, então o acorrentaram.” </a:t>
            </a:r>
            <a:r>
              <a:rPr lang="en-GB" sz="1000" dirty="0">
                <a:latin typeface="Calibri" panose="020F0502020204030204" pitchFamily="34" charset="0"/>
                <a:ea typeface="SimSun" panose="02010600030101010101" pitchFamily="2" charset="-122"/>
                <a:cs typeface="Arial" panose="020B0604020202020204" pitchFamily="34" charset="0"/>
              </a:rPr>
              <a:t>(</a:t>
            </a:r>
            <a:r>
              <a:rPr lang="en-GB" sz="1000" dirty="0">
                <a:latin typeface="Calibri" panose="020F0502020204030204" pitchFamily="34" charset="0"/>
                <a:ea typeface="SimSun" panose="02010600030101010101" pitchFamily="2" charset="-122"/>
                <a:cs typeface="Arial" panose="020B0604020202020204" pitchFamily="34" charset="0"/>
                <a:hlinkClick r:id="rId8" action="ppaction://hlinkfile" tooltip="(HRW), 2015 #406"/>
              </a:rPr>
              <a:t>22</a:t>
            </a:r>
            <a:r>
              <a:rPr lang="en-GB" sz="1000" dirty="0">
                <a:latin typeface="Calibri" panose="020F0502020204030204" pitchFamily="34" charset="0"/>
                <a:ea typeface="SimSun" panose="02010600030101010101" pitchFamily="2" charset="-122"/>
                <a:cs typeface="Arial" panose="020B0604020202020204" pitchFamily="34" charset="0"/>
              </a:rPr>
              <a:t>)</a:t>
            </a:r>
            <a:endParaRPr lang="en-CH" sz="1000">
              <a:latin typeface="Calibri" panose="020F0502020204030204" pitchFamily="34" charset="0"/>
              <a:ea typeface="SimSun" panose="02010600030101010101" pitchFamily="2" charset="-122"/>
              <a:cs typeface="Arial" panose="020B0604020202020204" pitchFamily="34" charset="0"/>
            </a:endParaRPr>
          </a:p>
          <a:p>
            <a:r>
              <a:rPr lang="en-GB" sz="1000" i="1" dirty="0">
                <a:latin typeface="Calibri" panose="020F0502020204030204" pitchFamily="34" charset="0"/>
                <a:ea typeface="SimSun" panose="02010600030101010101" pitchFamily="2" charset="-122"/>
                <a:cs typeface="Arial" panose="020B0604020202020204" pitchFamily="34" charset="0"/>
              </a:rPr>
              <a:t>Abdi, Somalilândia.</a:t>
            </a:r>
            <a:endParaRPr lang="en-CH" sz="1000" i="1"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10228902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1700" y="400050"/>
            <a:ext cx="2514600" cy="1416050"/>
          </a:xfrm>
        </p:spPr>
      </p:sp>
      <p:sp>
        <p:nvSpPr>
          <p:cNvPr id="3" name="Notes Placeholder 2"/>
          <p:cNvSpPr>
            <a:spLocks noGrp="1"/>
          </p:cNvSpPr>
          <p:nvPr>
            <p:ph type="body" idx="1"/>
          </p:nvPr>
        </p:nvSpPr>
        <p:spPr>
          <a:xfrm>
            <a:off x="403492" y="2016311"/>
            <a:ext cx="6123037" cy="6668902"/>
          </a:xfrm>
        </p:spPr>
        <p:txBody>
          <a:bodyPr/>
          <a:lstStyle/>
          <a:p>
            <a:pPr>
              <a:lnSpc>
                <a:spcPct val="115000"/>
              </a:lnSpc>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Exercício 3.2: A violência, a coerção e o abuso têm impactos (15 min.)</a:t>
            </a:r>
            <a:endParaRPr lang="en-CH" dirty="0">
              <a:latin typeface="Calibri" panose="020F0502020204030204" pitchFamily="34" charset="0"/>
              <a:ea typeface="SimSun" panose="02010600030101010101" pitchFamily="2" charset="-122"/>
              <a:cs typeface="Arial" panose="020B0604020202020204" pitchFamily="34" charset="0"/>
            </a:endParaRPr>
          </a:p>
          <a:p>
            <a:pPr marL="0" marR="0" lvl="0" indent="0" algn="just" defTabSz="914400" rtl="0" eaLnBrk="1" fontAlgn="auto" latinLnBrk="0" hangingPunct="1">
              <a:lnSpc>
                <a:spcPct val="115000"/>
              </a:lnSpc>
              <a:spcBef>
                <a:spcPts val="0"/>
              </a:spcBef>
              <a:spcAft>
                <a:spcPts val="200"/>
              </a:spcAft>
              <a:buClrTx/>
              <a:buSzTx/>
              <a:buFontTx/>
              <a:buNone/>
              <a:tabLst/>
              <a:defRPr/>
            </a:pPr>
            <a:r>
              <a:rPr lang="pt-BR" sz="1200" kern="1200" dirty="0">
                <a:solidFill>
                  <a:schemeClr val="tx1"/>
                </a:solidFill>
                <a:effectLst/>
                <a:latin typeface="+mn-lt"/>
                <a:ea typeface="+mn-ea"/>
                <a:cs typeface="+mn-cs"/>
              </a:rPr>
              <a:t>Depois de passar por uma ou mais das opções do exercício anterior, proponha uma chuva de ideias com o grupo sobre os vários impactos da violência, coerção e abuso nos serviços sociais e de saúde mental. Escreva os exemplos dados pelos participantes em uma lista. Quando necessário, consulte os exercícios anteriores para estimular a discussão.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r>
              <a:rPr lang="pt-BR" sz="1200" b="1" kern="1200" dirty="0">
                <a:solidFill>
                  <a:schemeClr val="tx1"/>
                </a:solidFill>
                <a:effectLst/>
                <a:latin typeface="+mn-lt"/>
                <a:ea typeface="+mn-ea"/>
                <a:cs typeface="+mn-cs"/>
              </a:rPr>
              <a:t>Quais você pensa que são alguns dos impactos dessas práticas violentas, coercitivas ou abusivas? </a:t>
            </a:r>
            <a:r>
              <a:rPr lang="pt-BR" sz="1200" kern="1200" dirty="0">
                <a:solidFill>
                  <a:schemeClr val="tx1"/>
                </a:solidFill>
                <a:effectLst/>
                <a:latin typeface="+mn-lt"/>
                <a:ea typeface="+mn-ea"/>
                <a:cs typeface="+mn-cs"/>
              </a:rPr>
              <a:t>Dentro da discussão, destacar o impacto, não apenas sobre as pessoas que vivenciam essas práticas, mas também sobre os profissionais de saúde mental e outros profissionais, parceiros de cuidados, membros da família e outras pessoas envolvidas. </a:t>
            </a:r>
          </a:p>
          <a:p>
            <a:r>
              <a:rPr lang="pt-BR" sz="1200" kern="1200" dirty="0">
                <a:solidFill>
                  <a:schemeClr val="tx1"/>
                </a:solidFill>
                <a:effectLst/>
                <a:latin typeface="+mn-lt"/>
                <a:ea typeface="+mn-ea"/>
                <a:cs typeface="+mn-cs"/>
              </a:rPr>
              <a:t>Alguns exemplos de impactos incluem, mas não estão limitados a: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Traumas emocionais ou </a:t>
            </a:r>
            <a:r>
              <a:rPr lang="pt-BR" sz="1200" kern="1200" dirty="0" err="1">
                <a:solidFill>
                  <a:schemeClr val="tx1"/>
                </a:solidFill>
                <a:effectLst/>
                <a:latin typeface="+mn-lt"/>
                <a:ea typeface="+mn-ea"/>
                <a:cs typeface="+mn-cs"/>
              </a:rPr>
              <a:t>retraumatização</a:t>
            </a:r>
            <a:r>
              <a:rPr lang="pt-BR" sz="1200" kern="1200" dirty="0">
                <a:solidFill>
                  <a:schemeClr val="tx1"/>
                </a:solidFill>
                <a:effectLst/>
                <a:latin typeface="+mn-lt"/>
                <a:ea typeface="+mn-ea"/>
                <a:cs typeface="+mn-cs"/>
              </a:rPr>
              <a:t> e sofrimento.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Consequências físicas para a saúde, tais como ferimentos e até mesmo a morte.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Sentir-se mal com os efeitos de medicamentos ou ECT.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Sentimento negativo como uma sensação de pesar, raiva, perda, humilhação, tristeza.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Sensação de exclusão, rejeição e marginalização social.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Perda de relacionamentos devido ao envolvimento de amigos ou familiares em práticas coercitivas, tais como internação forçada em serviços sociais e de saúde mental e/ou medicação forçada, e dificuldade em formar novos relacionamentos.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Impacto negativo na saúde mental.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Baixos resultados na recuperação, necessidade de apoio a longo prazo.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Perda de confiança/medo dos funcionários, do serviço e do sistema.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Reputação negativa/exposição nos meios de comunicação para os funcionários e serviços sociais e de saúde mental.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Perda de respeito pelos funcionários.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Falta de realização profissional para os funcionários.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Cicatrizes emocionais, desmoralização para as pessoas que vivenciam o abuso e também para os funcionários e familiares.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O financiamento de serviços é limitado ou retirado, levando a uma maior deterioração do serviço.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Inquérito policial.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Processos judiciais. </a:t>
            </a:r>
          </a:p>
          <a:p>
            <a:endParaRPr lang="en-CH" dirty="0"/>
          </a:p>
        </p:txBody>
      </p:sp>
    </p:spTree>
    <p:extLst>
      <p:ext uri="{BB962C8B-B14F-4D97-AF65-F5344CB8AC3E}">
        <p14:creationId xmlns:p14="http://schemas.microsoft.com/office/powerpoint/2010/main" val="28212891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dirty="0">
                <a:solidFill>
                  <a:schemeClr val="tx1"/>
                </a:solidFill>
                <a:effectLst/>
                <a:latin typeface="+mn-lt"/>
                <a:ea typeface="+mn-ea"/>
                <a:cs typeface="+mn-cs"/>
              </a:rPr>
              <a:t>Além disso, se esta questão não surgir durante a discussão, é importante ressaltar que: </a:t>
            </a:r>
          </a:p>
          <a:p>
            <a:r>
              <a:rPr lang="pt-BR" sz="1200" kern="1200" dirty="0">
                <a:solidFill>
                  <a:schemeClr val="tx1"/>
                </a:solidFill>
                <a:effectLst/>
                <a:latin typeface="+mn-lt"/>
                <a:ea typeface="+mn-ea"/>
                <a:cs typeface="+mn-cs"/>
              </a:rPr>
              <a:t>As pessoas que já vivenciaram violência e abuso em suas vidas – assim como práticas coercitivas em serviços como isolamento e contenção, e os sentimentos associados de perda de controle, desconfiança, medo e humilhação – podem sentir que têm muito pouca escolha a não ser defender-se, mesmo violentamente, contra uma nova intervenção coercitiva. </a:t>
            </a:r>
          </a:p>
          <a:p>
            <a:r>
              <a:rPr lang="pt-BR" sz="1200" b="1" i="1" kern="1200" dirty="0">
                <a:solidFill>
                  <a:schemeClr val="tx1"/>
                </a:solidFill>
                <a:effectLst/>
                <a:latin typeface="+mn-lt"/>
                <a:ea typeface="+mn-ea"/>
                <a:cs typeface="+mn-cs"/>
              </a:rPr>
              <a:t>“Se queremos que as pessoas parem de agir violentamente, talvez precisemos parar de tratá-las violentamente”(23) </a:t>
            </a:r>
          </a:p>
          <a:p>
            <a:r>
              <a:rPr lang="pt-BR" sz="1200" kern="1200" dirty="0" err="1">
                <a:solidFill>
                  <a:schemeClr val="tx1"/>
                </a:solidFill>
                <a:effectLst/>
                <a:latin typeface="+mn-lt"/>
                <a:ea typeface="+mn-ea"/>
                <a:cs typeface="+mn-cs"/>
              </a:rPr>
              <a:t>Sera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Davidow</a:t>
            </a:r>
            <a:r>
              <a:rPr lang="pt-BR" sz="1200" kern="1200" dirty="0">
                <a:solidFill>
                  <a:schemeClr val="tx1"/>
                </a:solidFill>
                <a:effectLst/>
                <a:latin typeface="+mn-lt"/>
                <a:ea typeface="+mn-ea"/>
                <a:cs typeface="+mn-cs"/>
              </a:rPr>
              <a:t>, Diretora da Western Mass Recovery Learning Community, Massachusetts, EUA</a:t>
            </a:r>
          </a:p>
          <a:p>
            <a:endParaRPr lang="en-CH" dirty="0"/>
          </a:p>
        </p:txBody>
      </p:sp>
    </p:spTree>
    <p:extLst>
      <p:ext uri="{BB962C8B-B14F-4D97-AF65-F5344CB8AC3E}">
        <p14:creationId xmlns:p14="http://schemas.microsoft.com/office/powerpoint/2010/main" val="2936955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60338"/>
            <a:ext cx="5486400" cy="3086100"/>
          </a:xfrm>
        </p:spPr>
      </p:sp>
      <p:sp>
        <p:nvSpPr>
          <p:cNvPr id="3" name="Notes Placeholder 2"/>
          <p:cNvSpPr>
            <a:spLocks noGrp="1"/>
          </p:cNvSpPr>
          <p:nvPr>
            <p:ph type="body" idx="1"/>
          </p:nvPr>
        </p:nvSpPr>
        <p:spPr>
          <a:xfrm>
            <a:off x="685800" y="3246438"/>
            <a:ext cx="5486400" cy="5737224"/>
          </a:xfrm>
        </p:spPr>
        <p:txBody>
          <a:bodyPr/>
          <a:lstStyle/>
          <a:p>
            <a:r>
              <a:rPr lang="en-US" b="1" dirty="0"/>
              <a:t>Nota preliminar sobre a linguagem</a:t>
            </a:r>
            <a:endParaRPr lang="en-US" dirty="0"/>
          </a:p>
          <a:p>
            <a:pPr marL="171450" indent="-171450">
              <a:buFont typeface="Arial" panose="020B0604020202020204" pitchFamily="34" charset="0"/>
              <a:buChar char="•"/>
            </a:pPr>
            <a:r>
              <a:rPr lang="en-US" dirty="0"/>
              <a:t>Reconhecemos que a linguagem e a terminologia refletem a evolução da conceituação da deficiência e que diferentes termos serão usados por diferentes pessoas em diferentes contextos ao longo do tempo. </a:t>
            </a:r>
          </a:p>
          <a:p>
            <a:pPr marL="628650" lvl="1" indent="-171450">
              <a:buFont typeface="Arial" panose="020B0604020202020204" pitchFamily="34" charset="0"/>
              <a:buChar char="•"/>
            </a:pPr>
            <a:r>
              <a:rPr lang="en-US" dirty="0"/>
              <a:t>As pessoas devem poder decidir sobre o vocabulário, expressões idiomáticas e descrições de suas experiências, situações ou sofrimentos. </a:t>
            </a:r>
          </a:p>
          <a:p>
            <a:pPr marL="628650" lvl="1" indent="-171450">
              <a:buFont typeface="Arial" panose="020B0604020202020204" pitchFamily="34" charset="0"/>
              <a:buChar char="•"/>
            </a:pPr>
            <a:r>
              <a:rPr lang="en-US" dirty="0"/>
              <a:t>Por exemplo, em relação ao campo da saúde mental, algumas pessoas utilizam termos como “pessoas com diagnóstico psiquiátrico”, “pessoas com transtornos mentais” ou “doenças mentais”, “pessoas com condições de saúde mental”, “consumidores”, “usuários de serviços” ou “sobreviventes psiquiátricos”. </a:t>
            </a:r>
          </a:p>
          <a:p>
            <a:pPr marL="628650" lvl="1" indent="-171450">
              <a:buFont typeface="Arial" panose="020B0604020202020204" pitchFamily="34" charset="0"/>
              <a:buChar char="•"/>
            </a:pPr>
            <a:r>
              <a:rPr lang="en-US" dirty="0"/>
              <a:t>Outras consideram alguns ou todos esses termos estigmatizantes ou usam expressões diferentes para se referir às suas emoções, experiências ou sofrimento. </a:t>
            </a:r>
          </a:p>
          <a:p>
            <a:pPr marL="628650" lvl="1" indent="-171450">
              <a:buFont typeface="Arial" panose="020B0604020202020204" pitchFamily="34" charset="0"/>
              <a:buChar char="•"/>
            </a:pPr>
            <a:r>
              <a:rPr lang="en-US" dirty="0"/>
              <a:t>Da mesma forma, a deficiência intelectual é referida utilizando diferentes termos em diferentes contextos, incluindo, por exemplo, “dificuldades de aprendizagem” ou “distúrbios do desenvolvimento intelectual” ou “dificuldades de aprendizagem”.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 termo “deficiência psicossocial” foi adotado para incluir pessoas que receberam um diagnóstico relacionado à saúde mental ou que se identificam com esse termo.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Os termos “deficiência cognitiva” e “deficiência intelectual” destinam-se a abranger pessoas que receberam um diagnóstico especificamente relacionado com a sua função cognitiva ou intelectual, incluindo, entre outros, demência e autismo.</a:t>
            </a:r>
          </a:p>
          <a:p>
            <a:endParaRPr lang="en-US" dirty="0"/>
          </a:p>
          <a:p>
            <a:pPr marL="171450" indent="-171450">
              <a:buFont typeface="Arial" panose="020B0604020202020204" pitchFamily="34" charset="0"/>
              <a:buChar char="•"/>
            </a:pPr>
            <a:r>
              <a:rPr lang="en-US" dirty="0"/>
              <a:t>O uso do termo “deficiência” é importante neste contexto porque destaca as barreiras significativas que impedem a participação plena e efetiva na sociedade das pessoas com deficiências reais ou percebidas e o fato de que elas são protegidas pela CDPD. </a:t>
            </a:r>
          </a:p>
          <a:p>
            <a:pPr marL="628650" lvl="1" indent="-171450">
              <a:buFont typeface="Arial" panose="020B0604020202020204" pitchFamily="34" charset="0"/>
              <a:buChar char="•"/>
            </a:pPr>
            <a:r>
              <a:rPr lang="en-US" dirty="0"/>
              <a:t>O uso do termo “deficiência” neste contexto não implica que as pessoas tenham uma deficiência ou um distúrbio. </a:t>
            </a:r>
          </a:p>
          <a:p>
            <a:pPr marL="171450" indent="-1714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2512670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0"/>
              </a:spcAft>
            </a:pPr>
            <a:r>
              <a:rPr lang="en-US" b="1" dirty="0">
                <a:solidFill>
                  <a:srgbClr val="4F81BD"/>
                </a:solidFill>
                <a:latin typeface="Calibri" panose="020F0502020204030204" pitchFamily="34" charset="0"/>
                <a:ea typeface="SimSun" panose="02010600030101010101" pitchFamily="2" charset="-122"/>
                <a:cs typeface="Arial" panose="020B0604020202020204" pitchFamily="34" charset="0"/>
              </a:rPr>
              <a:t>Tempo para </a:t>
            </a:r>
            <a:r>
              <a:rPr lang="en-US" b="1" dirty="0" err="1">
                <a:solidFill>
                  <a:srgbClr val="4F81BD"/>
                </a:solidFill>
                <a:latin typeface="Calibri" panose="020F0502020204030204" pitchFamily="34" charset="0"/>
                <a:ea typeface="SimSun" panose="02010600030101010101" pitchFamily="2" charset="-122"/>
                <a:cs typeface="Arial" panose="020B0604020202020204" pitchFamily="34" charset="0"/>
              </a:rPr>
              <a:t>este</a:t>
            </a:r>
            <a:r>
              <a:rPr lang="en-US" b="1"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US" b="1" dirty="0" err="1">
                <a:solidFill>
                  <a:srgbClr val="4F81BD"/>
                </a:solidFill>
                <a:latin typeface="Calibri" panose="020F0502020204030204" pitchFamily="34" charset="0"/>
                <a:ea typeface="SimSun" panose="02010600030101010101" pitchFamily="2" charset="-122"/>
                <a:cs typeface="Arial" panose="020B0604020202020204" pitchFamily="34" charset="0"/>
              </a:rPr>
              <a:t>tema</a:t>
            </a: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spcAft>
                <a:spcPts val="0"/>
              </a:spcAft>
            </a:pPr>
            <a:r>
              <a:rPr lang="en-US" dirty="0">
                <a:latin typeface="Calibri" panose="020F0502020204030204" pitchFamily="34" charset="0"/>
                <a:ea typeface="SimSun" panose="02010600030101010101" pitchFamily="2" charset="-122"/>
                <a:cs typeface="Arial" panose="020B0604020202020204" pitchFamily="34" charset="0"/>
              </a:rPr>
              <a:t>Aproximadamente 30 minutos.</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mn-lt"/>
                <a:ea typeface="+mn-ea"/>
                <a:cs typeface="+mn-cs"/>
              </a:rPr>
              <a:t>O objetivo desta seção é ajudar os participantes a se conscientizarem das razões pelas quais a violência, a coerção e o abuso ocorrem nos serviços sociais e de saúde mental. </a:t>
            </a:r>
          </a:p>
          <a:p>
            <a:endParaRPr lang="en-CH" dirty="0"/>
          </a:p>
        </p:txBody>
      </p:sp>
    </p:spTree>
    <p:extLst>
      <p:ext uri="{BB962C8B-B14F-4D97-AF65-F5344CB8AC3E}">
        <p14:creationId xmlns:p14="http://schemas.microsoft.com/office/powerpoint/2010/main" val="28151821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6213" y="176213"/>
            <a:ext cx="1423987" cy="801687"/>
          </a:xfrm>
        </p:spPr>
      </p:sp>
      <p:sp>
        <p:nvSpPr>
          <p:cNvPr id="3" name="Notes Placeholder 2"/>
          <p:cNvSpPr>
            <a:spLocks noGrp="1"/>
          </p:cNvSpPr>
          <p:nvPr>
            <p:ph type="body" idx="1"/>
          </p:nvPr>
        </p:nvSpPr>
        <p:spPr>
          <a:xfrm>
            <a:off x="306683" y="1165092"/>
            <a:ext cx="6198916" cy="7802695"/>
          </a:xfrm>
        </p:spPr>
        <p:txBody>
          <a:bodyPr/>
          <a:lstStyle/>
          <a:p>
            <a:pPr>
              <a:lnSpc>
                <a:spcPct val="115000"/>
              </a:lnSpc>
              <a:spcAft>
                <a:spcPts val="1000"/>
              </a:spcAft>
            </a:pPr>
            <a:r>
              <a:rPr lang="en-GB" sz="950" b="1" i="1" dirty="0">
                <a:latin typeface="Calibri" panose="020F0502020204030204" pitchFamily="34" charset="0"/>
                <a:ea typeface="SimSun" panose="02010600030101010101" pitchFamily="2" charset="-122"/>
                <a:cs typeface="Arial" panose="020B0604020202020204" pitchFamily="34" charset="0"/>
              </a:rPr>
              <a:t>Exercício 4.1: Razões pelas quais a violência, a coerção e o abuso ocorrem nos serviços (15 min.)</a:t>
            </a:r>
            <a:endParaRPr lang="en-CH" sz="950" dirty="0">
              <a:latin typeface="Calibri" panose="020F0502020204030204" pitchFamily="34" charset="0"/>
              <a:ea typeface="SimSun" panose="02010600030101010101" pitchFamily="2" charset="-122"/>
              <a:cs typeface="Arial" panose="020B0604020202020204" pitchFamily="34" charset="0"/>
            </a:endParaRPr>
          </a:p>
          <a:p>
            <a:pPr algn="just">
              <a:lnSpc>
                <a:spcPct val="85000"/>
              </a:lnSpc>
            </a:pPr>
            <a:r>
              <a:rPr lang="en-GB" sz="950" dirty="0" err="1">
                <a:solidFill>
                  <a:srgbClr val="4F81BD"/>
                </a:solidFill>
                <a:latin typeface="Calibri" panose="020F0502020204030204" pitchFamily="34" charset="0"/>
                <a:ea typeface="SimSun" panose="02010600030101010101" pitchFamily="2" charset="-122"/>
                <a:cs typeface="Arial" panose="020B0604020202020204" pitchFamily="34" charset="0"/>
              </a:rPr>
              <a:t>Comece</a:t>
            </a: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sz="950" dirty="0" err="1">
                <a:solidFill>
                  <a:srgbClr val="4F81BD"/>
                </a:solidFill>
                <a:latin typeface="Calibri" panose="020F0502020204030204" pitchFamily="34" charset="0"/>
                <a:ea typeface="SimSun" panose="02010600030101010101" pitchFamily="2" charset="-122"/>
                <a:cs typeface="Arial" panose="020B0604020202020204" pitchFamily="34" charset="0"/>
              </a:rPr>
              <a:t>este</a:t>
            </a: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sz="950" dirty="0" err="1">
                <a:solidFill>
                  <a:srgbClr val="4F81BD"/>
                </a:solidFill>
                <a:latin typeface="Calibri" panose="020F0502020204030204" pitchFamily="34" charset="0"/>
                <a:ea typeface="SimSun" panose="02010600030101010101" pitchFamily="2" charset="-122"/>
                <a:cs typeface="Arial" panose="020B0604020202020204" pitchFamily="34" charset="0"/>
              </a:rPr>
              <a:t>tema</a:t>
            </a: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 com </a:t>
            </a:r>
            <a:r>
              <a:rPr lang="en-GB" sz="950" dirty="0" err="1">
                <a:solidFill>
                  <a:srgbClr val="4F81BD"/>
                </a:solidFill>
                <a:latin typeface="Calibri" panose="020F0502020204030204" pitchFamily="34" charset="0"/>
                <a:ea typeface="SimSun" panose="02010600030101010101" pitchFamily="2" charset="-122"/>
                <a:cs typeface="Arial" panose="020B0604020202020204" pitchFamily="34" charset="0"/>
              </a:rPr>
              <a:t>uma</a:t>
            </a: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sz="950" dirty="0" err="1">
                <a:solidFill>
                  <a:srgbClr val="4F81BD"/>
                </a:solidFill>
                <a:latin typeface="Calibri" panose="020F0502020204030204" pitchFamily="34" charset="0"/>
                <a:ea typeface="SimSun" panose="02010600030101010101" pitchFamily="2" charset="-122"/>
                <a:cs typeface="Arial" panose="020B0604020202020204" pitchFamily="34" charset="0"/>
              </a:rPr>
              <a:t>sessão</a:t>
            </a: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GB" sz="950" dirty="0" err="1">
                <a:solidFill>
                  <a:srgbClr val="4F81BD"/>
                </a:solidFill>
                <a:latin typeface="Calibri" panose="020F0502020204030204" pitchFamily="34" charset="0"/>
                <a:ea typeface="SimSun" panose="02010600030101010101" pitchFamily="2" charset="-122"/>
                <a:cs typeface="Arial" panose="020B0604020202020204" pitchFamily="34" charset="0"/>
              </a:rPr>
              <a:t>chuva</a:t>
            </a: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GB" sz="950" dirty="0" err="1">
                <a:solidFill>
                  <a:srgbClr val="4F81BD"/>
                </a:solidFill>
                <a:latin typeface="Calibri" panose="020F0502020204030204" pitchFamily="34" charset="0"/>
                <a:ea typeface="SimSun" panose="02010600030101010101" pitchFamily="2" charset="-122"/>
                <a:cs typeface="Arial" panose="020B0604020202020204" pitchFamily="34" charset="0"/>
              </a:rPr>
              <a:t>ideias</a:t>
            </a: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 com o </a:t>
            </a:r>
            <a:r>
              <a:rPr lang="en-GB" sz="950" dirty="0" err="1">
                <a:solidFill>
                  <a:srgbClr val="4F81BD"/>
                </a:solidFill>
                <a:latin typeface="Calibri" panose="020F0502020204030204" pitchFamily="34" charset="0"/>
                <a:ea typeface="SimSun" panose="02010600030101010101" pitchFamily="2" charset="-122"/>
                <a:cs typeface="Arial" panose="020B0604020202020204" pitchFamily="34" charset="0"/>
              </a:rPr>
              <a:t>grupo</a:t>
            </a: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sz="950" dirty="0" err="1">
                <a:solidFill>
                  <a:srgbClr val="4F81BD"/>
                </a:solidFill>
                <a:latin typeface="Calibri" panose="020F0502020204030204" pitchFamily="34" charset="0"/>
                <a:ea typeface="SimSun" panose="02010600030101010101" pitchFamily="2" charset="-122"/>
                <a:cs typeface="Arial" panose="020B0604020202020204" pitchFamily="34" charset="0"/>
              </a:rPr>
              <a:t>sobre</a:t>
            </a: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 as </a:t>
            </a:r>
            <a:r>
              <a:rPr lang="en-GB" sz="950" dirty="0" err="1">
                <a:solidFill>
                  <a:srgbClr val="4F81BD"/>
                </a:solidFill>
                <a:latin typeface="Calibri" panose="020F0502020204030204" pitchFamily="34" charset="0"/>
                <a:ea typeface="SimSun" panose="02010600030101010101" pitchFamily="2" charset="-122"/>
                <a:cs typeface="Arial" panose="020B0604020202020204" pitchFamily="34" charset="0"/>
              </a:rPr>
              <a:t>razões</a:t>
            </a: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sz="950" dirty="0" err="1">
                <a:solidFill>
                  <a:srgbClr val="4F81BD"/>
                </a:solidFill>
                <a:latin typeface="Calibri" panose="020F0502020204030204" pitchFamily="34" charset="0"/>
                <a:ea typeface="SimSun" panose="02010600030101010101" pitchFamily="2" charset="-122"/>
                <a:cs typeface="Arial" panose="020B0604020202020204" pitchFamily="34" charset="0"/>
              </a:rPr>
              <a:t>pelas</a:t>
            </a: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 quais </a:t>
            </a:r>
            <a:r>
              <a:rPr lang="en-GB" sz="950" dirty="0" err="1">
                <a:solidFill>
                  <a:srgbClr val="4F81BD"/>
                </a:solidFill>
                <a:latin typeface="Calibri" panose="020F0502020204030204" pitchFamily="34" charset="0"/>
                <a:ea typeface="SimSun" panose="02010600030101010101" pitchFamily="2" charset="-122"/>
                <a:cs typeface="Arial" panose="020B0604020202020204" pitchFamily="34" charset="0"/>
              </a:rPr>
              <a:t>estas</a:t>
            </a: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sz="950" dirty="0" err="1">
                <a:solidFill>
                  <a:srgbClr val="4F81BD"/>
                </a:solidFill>
                <a:latin typeface="Calibri" panose="020F0502020204030204" pitchFamily="34" charset="0"/>
                <a:ea typeface="SimSun" panose="02010600030101010101" pitchFamily="2" charset="-122"/>
                <a:cs typeface="Arial" panose="020B0604020202020204" pitchFamily="34" charset="0"/>
              </a:rPr>
              <a:t>práticas</a:t>
            </a: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sz="950" dirty="0" err="1">
                <a:solidFill>
                  <a:srgbClr val="4F81BD"/>
                </a:solidFill>
                <a:latin typeface="Calibri" panose="020F0502020204030204" pitchFamily="34" charset="0"/>
                <a:ea typeface="SimSun" panose="02010600030101010101" pitchFamily="2" charset="-122"/>
                <a:cs typeface="Arial" panose="020B0604020202020204" pitchFamily="34" charset="0"/>
              </a:rPr>
              <a:t>podem</a:t>
            </a: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sz="950" dirty="0" err="1">
                <a:solidFill>
                  <a:srgbClr val="4F81BD"/>
                </a:solidFill>
                <a:latin typeface="Calibri" panose="020F0502020204030204" pitchFamily="34" charset="0"/>
                <a:ea typeface="SimSun" panose="02010600030101010101" pitchFamily="2" charset="-122"/>
                <a:cs typeface="Arial" panose="020B0604020202020204" pitchFamily="34" charset="0"/>
              </a:rPr>
              <a:t>ocorrer</a:t>
            </a: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sz="950" dirty="0" err="1">
                <a:solidFill>
                  <a:srgbClr val="4F81BD"/>
                </a:solidFill>
                <a:latin typeface="Calibri" panose="020F0502020204030204" pitchFamily="34" charset="0"/>
                <a:ea typeface="SimSun" panose="02010600030101010101" pitchFamily="2" charset="-122"/>
                <a:cs typeface="Arial" panose="020B0604020202020204" pitchFamily="34" charset="0"/>
              </a:rPr>
              <a:t>nos</a:t>
            </a: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sz="950" dirty="0" err="1">
                <a:solidFill>
                  <a:srgbClr val="4F81BD"/>
                </a:solidFill>
                <a:latin typeface="Calibri" panose="020F0502020204030204" pitchFamily="34" charset="0"/>
                <a:ea typeface="SimSun" panose="02010600030101010101" pitchFamily="2" charset="-122"/>
                <a:cs typeface="Arial" panose="020B0604020202020204" pitchFamily="34" charset="0"/>
              </a:rPr>
              <a:t>serviços</a:t>
            </a: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algn="just">
              <a:lnSpc>
                <a:spcPct val="85000"/>
              </a:lnSpc>
            </a:pPr>
            <a:r>
              <a:rPr lang="en-GB" sz="950" dirty="0" err="1">
                <a:solidFill>
                  <a:srgbClr val="4F81BD"/>
                </a:solidFill>
                <a:latin typeface="Calibri" panose="020F0502020204030204" pitchFamily="34" charset="0"/>
                <a:ea typeface="SimSun" panose="02010600030101010101" pitchFamily="2" charset="-122"/>
                <a:cs typeface="Arial" panose="020B0604020202020204" pitchFamily="34" charset="0"/>
              </a:rPr>
              <a:t>Pergunte</a:t>
            </a: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sz="950" dirty="0" err="1">
                <a:solidFill>
                  <a:srgbClr val="4F81BD"/>
                </a:solidFill>
                <a:latin typeface="Calibri" panose="020F0502020204030204" pitchFamily="34" charset="0"/>
                <a:ea typeface="SimSun" panose="02010600030101010101" pitchFamily="2" charset="-122"/>
                <a:cs typeface="Arial" panose="020B0604020202020204" pitchFamily="34" charset="0"/>
              </a:rPr>
              <a:t>aos</a:t>
            </a: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sz="950" dirty="0" err="1">
                <a:solidFill>
                  <a:srgbClr val="4F81BD"/>
                </a:solidFill>
                <a:latin typeface="Calibri" panose="020F0502020204030204" pitchFamily="34" charset="0"/>
                <a:ea typeface="SimSun" panose="02010600030101010101" pitchFamily="2" charset="-122"/>
                <a:cs typeface="Arial" panose="020B0604020202020204" pitchFamily="34" charset="0"/>
              </a:rPr>
              <a:t>participantes</a:t>
            </a: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171450" indent="-171450" algn="just">
              <a:lnSpc>
                <a:spcPct val="85000"/>
              </a:lnSpc>
              <a:buFont typeface="Arial" panose="020B0604020202020204" pitchFamily="34" charset="0"/>
              <a:buChar char="•"/>
            </a:pPr>
            <a:r>
              <a:rPr lang="en-GB" sz="950" b="1" dirty="0">
                <a:solidFill>
                  <a:srgbClr val="4F81BD"/>
                </a:solidFill>
                <a:latin typeface="Calibri" panose="020F0502020204030204" pitchFamily="34" charset="0"/>
                <a:ea typeface="SimSun" panose="02010600030101010101" pitchFamily="2" charset="-122"/>
                <a:cs typeface="Arial" panose="020B0604020202020204" pitchFamily="34" charset="0"/>
              </a:rPr>
              <a:t>Quais </a:t>
            </a:r>
            <a:r>
              <a:rPr lang="en-GB" sz="950" b="1" dirty="0" err="1">
                <a:solidFill>
                  <a:srgbClr val="4F81BD"/>
                </a:solidFill>
                <a:latin typeface="Calibri" panose="020F0502020204030204" pitchFamily="34" charset="0"/>
                <a:ea typeface="SimSun" panose="02010600030101010101" pitchFamily="2" charset="-122"/>
                <a:cs typeface="Arial" panose="020B0604020202020204" pitchFamily="34" charset="0"/>
              </a:rPr>
              <a:t>são</a:t>
            </a:r>
            <a:r>
              <a:rPr lang="en-GB" sz="950" b="1"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sz="950" b="1" dirty="0" err="1">
                <a:solidFill>
                  <a:srgbClr val="4F81BD"/>
                </a:solidFill>
                <a:latin typeface="Calibri" panose="020F0502020204030204" pitchFamily="34" charset="0"/>
                <a:ea typeface="SimSun" panose="02010600030101010101" pitchFamily="2" charset="-122"/>
                <a:cs typeface="Arial" panose="020B0604020202020204" pitchFamily="34" charset="0"/>
              </a:rPr>
              <a:t>algumas</a:t>
            </a:r>
            <a:r>
              <a:rPr lang="en-GB" sz="950" b="1" dirty="0">
                <a:solidFill>
                  <a:srgbClr val="4F81BD"/>
                </a:solidFill>
                <a:latin typeface="Calibri" panose="020F0502020204030204" pitchFamily="34" charset="0"/>
                <a:ea typeface="SimSun" panose="02010600030101010101" pitchFamily="2" charset="-122"/>
                <a:cs typeface="Arial" panose="020B0604020202020204" pitchFamily="34" charset="0"/>
              </a:rPr>
              <a:t> das </a:t>
            </a:r>
            <a:r>
              <a:rPr lang="en-GB" sz="950" b="1" dirty="0" err="1">
                <a:solidFill>
                  <a:srgbClr val="4F81BD"/>
                </a:solidFill>
                <a:latin typeface="Calibri" panose="020F0502020204030204" pitchFamily="34" charset="0"/>
                <a:ea typeface="SimSun" panose="02010600030101010101" pitchFamily="2" charset="-122"/>
                <a:cs typeface="Arial" panose="020B0604020202020204" pitchFamily="34" charset="0"/>
              </a:rPr>
              <a:t>razões</a:t>
            </a:r>
            <a:r>
              <a:rPr lang="en-GB" sz="950" b="1"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sz="950" b="1" dirty="0" err="1">
                <a:solidFill>
                  <a:srgbClr val="4F81BD"/>
                </a:solidFill>
                <a:latin typeface="Calibri" panose="020F0502020204030204" pitchFamily="34" charset="0"/>
                <a:ea typeface="SimSun" panose="02010600030101010101" pitchFamily="2" charset="-122"/>
                <a:cs typeface="Arial" panose="020B0604020202020204" pitchFamily="34" charset="0"/>
              </a:rPr>
              <a:t>pelas</a:t>
            </a:r>
            <a:r>
              <a:rPr lang="en-GB" sz="950" b="1" dirty="0">
                <a:solidFill>
                  <a:srgbClr val="4F81BD"/>
                </a:solidFill>
                <a:latin typeface="Calibri" panose="020F0502020204030204" pitchFamily="34" charset="0"/>
                <a:ea typeface="SimSun" panose="02010600030101010101" pitchFamily="2" charset="-122"/>
                <a:cs typeface="Arial" panose="020B0604020202020204" pitchFamily="34" charset="0"/>
              </a:rPr>
              <a:t> quais </a:t>
            </a:r>
            <a:r>
              <a:rPr lang="en-GB" sz="950" b="1" dirty="0" err="1">
                <a:solidFill>
                  <a:srgbClr val="4F81BD"/>
                </a:solidFill>
                <a:latin typeface="Calibri" panose="020F0502020204030204" pitchFamily="34" charset="0"/>
                <a:ea typeface="SimSun" panose="02010600030101010101" pitchFamily="2" charset="-122"/>
                <a:cs typeface="Arial" panose="020B0604020202020204" pitchFamily="34" charset="0"/>
              </a:rPr>
              <a:t>ocorrem</a:t>
            </a:r>
            <a:r>
              <a:rPr lang="en-GB" sz="950" b="1"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sz="950" b="1" dirty="0" err="1">
                <a:solidFill>
                  <a:srgbClr val="4F81BD"/>
                </a:solidFill>
                <a:latin typeface="Calibri" panose="020F0502020204030204" pitchFamily="34" charset="0"/>
                <a:ea typeface="SimSun" panose="02010600030101010101" pitchFamily="2" charset="-122"/>
                <a:cs typeface="Arial" panose="020B0604020202020204" pitchFamily="34" charset="0"/>
              </a:rPr>
              <a:t>violência</a:t>
            </a:r>
            <a:r>
              <a:rPr lang="en-GB" sz="950" b="1"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sz="950" b="1" dirty="0" err="1">
                <a:solidFill>
                  <a:srgbClr val="4F81BD"/>
                </a:solidFill>
                <a:latin typeface="Calibri" panose="020F0502020204030204" pitchFamily="34" charset="0"/>
                <a:ea typeface="SimSun" panose="02010600030101010101" pitchFamily="2" charset="-122"/>
                <a:cs typeface="Arial" panose="020B0604020202020204" pitchFamily="34" charset="0"/>
              </a:rPr>
              <a:t>coerção</a:t>
            </a:r>
            <a:r>
              <a:rPr lang="en-GB" sz="950" b="1" dirty="0">
                <a:solidFill>
                  <a:srgbClr val="4F81BD"/>
                </a:solidFill>
                <a:latin typeface="Calibri" panose="020F0502020204030204" pitchFamily="34" charset="0"/>
                <a:ea typeface="SimSun" panose="02010600030101010101" pitchFamily="2" charset="-122"/>
                <a:cs typeface="Arial" panose="020B0604020202020204" pitchFamily="34" charset="0"/>
              </a:rPr>
              <a:t> e </a:t>
            </a:r>
            <a:r>
              <a:rPr lang="en-GB" sz="950" b="1" dirty="0" err="1">
                <a:solidFill>
                  <a:srgbClr val="4F81BD"/>
                </a:solidFill>
                <a:latin typeface="Calibri" panose="020F0502020204030204" pitchFamily="34" charset="0"/>
                <a:ea typeface="SimSun" panose="02010600030101010101" pitchFamily="2" charset="-122"/>
                <a:cs typeface="Arial" panose="020B0604020202020204" pitchFamily="34" charset="0"/>
              </a:rPr>
              <a:t>abuso</a:t>
            </a:r>
            <a:r>
              <a:rPr lang="en-GB" sz="950" b="1"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171450" indent="-171450" algn="just">
              <a:lnSpc>
                <a:spcPct val="115000"/>
              </a:lnSpc>
              <a:spcAft>
                <a:spcPts val="600"/>
              </a:spcAft>
              <a:buFont typeface="Arial" panose="020B0604020202020204" pitchFamily="34" charset="0"/>
              <a:buChar char="•"/>
            </a:pPr>
            <a:endParaRPr lang="en-CH" sz="950" b="1" dirty="0">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mn-lt"/>
                <a:ea typeface="+mn-ea"/>
                <a:cs typeface="+mn-cs"/>
              </a:rPr>
              <a:t>Faça uma lista das razões apresentadas pelos participantes no painel </a:t>
            </a:r>
            <a:r>
              <a:rPr lang="pt-BR" sz="1200" i="1" kern="1200" dirty="0" err="1">
                <a:solidFill>
                  <a:schemeClr val="tx1"/>
                </a:solidFill>
                <a:effectLst/>
                <a:latin typeface="+mn-lt"/>
                <a:ea typeface="+mn-ea"/>
                <a:cs typeface="+mn-cs"/>
              </a:rPr>
              <a:t>flipchart</a:t>
            </a:r>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Os participantes podem ter dificuldade em identificar as razões pelas quais ocorrem violência, coerção e abuso. Se o grupo chegar a um impasse, tente encorajar os participantes a ver a situação de diferentes perspectivas: da perspectiva de uma pessoa com deficiência psicossocial, intelectual ou cognitiva, de um funcionário, de um membro da equipe de segurança, ou de uma pessoa da administração, e incentivá-los a pensar sobre as políticas de serviço, cultura, etc. (por exemplo, pergunte: “O que pode levar um funcionário ou um membro da família a agir de forma abusiva em relação a uma pessoa?”). </a:t>
            </a:r>
          </a:p>
          <a:p>
            <a:r>
              <a:rPr lang="pt-BR" sz="1200" kern="1200" dirty="0">
                <a:solidFill>
                  <a:schemeClr val="tx1"/>
                </a:solidFill>
                <a:effectLst/>
                <a:latin typeface="+mn-lt"/>
                <a:ea typeface="+mn-ea"/>
                <a:cs typeface="+mn-cs"/>
              </a:rPr>
              <a:t>O facilitador deve introduzir a questão da legislação de saúde mental que permite - e mesmo em alguns casos torna obrigatório - que os funcionários utilizem práticas coercitivas nos serviços sociais e de saúde mental, se não for abordada na discussão. </a:t>
            </a:r>
          </a:p>
          <a:p>
            <a:r>
              <a:rPr lang="pt-BR" sz="1200" kern="1200" dirty="0">
                <a:solidFill>
                  <a:schemeClr val="tx1"/>
                </a:solidFill>
                <a:effectLst/>
                <a:latin typeface="+mn-lt"/>
                <a:ea typeface="+mn-ea"/>
                <a:cs typeface="+mn-cs"/>
              </a:rPr>
              <a:t>O facilitador também deve estar preparado para que os participantes mencionem que o comportamento das pessoas que utilizam os serviços é responsável pelo uso de coerção ou violência pelos funcionários. </a:t>
            </a:r>
          </a:p>
          <a:p>
            <a:r>
              <a:rPr lang="pt-BR" sz="1200" kern="1200" dirty="0">
                <a:solidFill>
                  <a:schemeClr val="tx1"/>
                </a:solidFill>
                <a:effectLst/>
                <a:latin typeface="+mn-lt"/>
                <a:ea typeface="+mn-ea"/>
                <a:cs typeface="+mn-cs"/>
              </a:rPr>
              <a:t>Uma resposta a este argumento pode incluir que é considerado legítimo usar a força física em legítima defesa ou defender outra pessoa quando o uso da força é proporcional à tentativa de ato de violência. Entretanto, em muitos serviços, as respostas a comportamentos percebidos como violentos não são em legítima defesa e são desproporcionais à ameaça de danos. </a:t>
            </a:r>
          </a:p>
          <a:p>
            <a:r>
              <a:rPr lang="pt-BR" sz="1200" kern="1200" dirty="0">
                <a:solidFill>
                  <a:schemeClr val="tx1"/>
                </a:solidFill>
                <a:effectLst/>
                <a:latin typeface="+mn-lt"/>
                <a:ea typeface="+mn-ea"/>
                <a:cs typeface="+mn-cs"/>
              </a:rPr>
              <a:t>Portanto, é importante que sejam implementadas alternativas às práticas coercitivas ou abusivas, a fim de salvaguardar o bem-estar das pessoas que utilizam os serviços. Os profissionais de saúde mental e outros profissionais e funcionários da segurança, que têm a responsabilidade principal de garantir a segurança no serviço, precisam ser bem treinados em técnicas de desescalada, direitos humanos e em demonstrar sensibilidade às preocupações das pessoas que utilizam os serviços. Pessoas com deficiências psicossociais, intelectuais ou cognitivas também devem participar como treinadoras e ser contratadas em serviços para ajudar a mudar a cultura em torno da coerção, violência e abuso (por exemplo, como apoiadores entre pares). O fato de os indivíduos poderem agir de uma forma que seja percebida como desafiadora não deve ser motivo para recorrer à coerção, violência e abuso.</a:t>
            </a:r>
            <a:endParaRPr lang="en-CH" sz="950">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mn-lt"/>
                <a:ea typeface="+mn-ea"/>
                <a:cs typeface="+mn-cs"/>
              </a:rPr>
              <a:t>Algumas razões pelas quais ocorrem violência, coerção e práticas abusivas incluem, mas não se limitam ao fato de que: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As pessoas sentem que esta é a única maneira de “gerenciar” comportamentos percebidos como desafiadores, e há uma falta de consciência em relação a métodos alternativos.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Pessoas com deficiências psicossociais, intelectuais ou cognitivas/usuários de serviços sociais e de saúde mental são desumanizados aos olhos dos profissionais e outros.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Pode haver escassez de pessoal e falta de tempo para apoiar as pessoas individualmente.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As pessoas acreditam que é justificado/não é um problema ou que é “terapêutico”.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O uso destas práticas não foi questionado no passado.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Há discriminação arraigada, ou estereótipos, de pessoas que utilizam serviços, inclusive com base em sua raça, gênero, idade e outros fatores.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Há medo pela segurança da pessoa ou de outras pessoas.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A falta de supervisão e ação disciplinar dos funcionários pode levar a comportamentos ou práticas impróprias.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Os serviços podem estar isolados da comunidade, com falta de interações e vínculos entre os serviços e a comunidade e falta de monitoramento dos serviços.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As práticas são permitidas pelo serviço, pela legislação e política nacional ou pelos tribunais.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Os profissionais não são devidamente avaliados antes de serem aceitos para emprego no serviço (ou seja, alguns podem ter um histórico anterior de abuso, </a:t>
            </a:r>
            <a:r>
              <a:rPr lang="pt-BR" sz="1200" i="1" kern="1200" dirty="0">
                <a:solidFill>
                  <a:schemeClr val="tx1"/>
                </a:solidFill>
                <a:effectLst/>
                <a:latin typeface="+mn-lt"/>
                <a:ea typeface="+mn-ea"/>
                <a:cs typeface="+mn-cs"/>
              </a:rPr>
              <a:t>bullying</a:t>
            </a:r>
            <a:r>
              <a:rPr lang="pt-BR" sz="1200" kern="1200" dirty="0">
                <a:solidFill>
                  <a:schemeClr val="tx1"/>
                </a:solidFill>
                <a:effectLst/>
                <a:latin typeface="+mn-lt"/>
                <a:ea typeface="+mn-ea"/>
                <a:cs typeface="+mn-cs"/>
              </a:rPr>
              <a:t> ou atividade criminosa).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A própria experiência das pessoas de serem maltratadas em suas vidas, pode leva-las a acreditar que alguma violência ou comportamentos abusivos são normais ou aceitáveis.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Os funcionários se sentem sobrecarregados na gestão tanto de seu trabalho quanto de sua vida doméstica (empregos extras, estresse financeiro, carga de cuidados com a família, etc.).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As defesas psicológicas podem desempenhar um papel (por exemplo, os funcionários projetam seus sentimentos sobre outros ou veem os outros como diferentes, em parte devido ao diagnóstico ou à rotulação).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Pode haver uma falta de contato, confiança e comunicação entre as pessoas que utilizam o serviço e os funcionários. </a:t>
            </a:r>
          </a:p>
          <a:p>
            <a:br>
              <a:rPr lang="pt-BR" sz="1200" kern="1200" dirty="0">
                <a:solidFill>
                  <a:schemeClr val="tx1"/>
                </a:solidFill>
                <a:effectLst/>
                <a:latin typeface="+mn-lt"/>
                <a:ea typeface="+mn-ea"/>
                <a:cs typeface="+mn-cs"/>
              </a:rPr>
            </a:br>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Em seguida, mostre o slide abaixo aos participantes e compare-o com as respostas escritas no painel </a:t>
            </a:r>
            <a:r>
              <a:rPr lang="pt-BR" sz="1200" i="1" kern="1200" dirty="0" err="1">
                <a:solidFill>
                  <a:schemeClr val="tx1"/>
                </a:solidFill>
                <a:effectLst/>
                <a:latin typeface="+mn-lt"/>
                <a:ea typeface="+mn-ea"/>
                <a:cs typeface="+mn-cs"/>
              </a:rPr>
              <a:t>flipchart</a:t>
            </a:r>
            <a:r>
              <a:rPr lang="pt-BR" sz="1200" kern="1200" dirty="0">
                <a:solidFill>
                  <a:schemeClr val="tx1"/>
                </a:solidFill>
                <a:effectLst/>
                <a:latin typeface="+mn-lt"/>
                <a:ea typeface="+mn-ea"/>
                <a:cs typeface="+mn-cs"/>
              </a:rPr>
              <a:t>. </a:t>
            </a:r>
          </a:p>
          <a:p>
            <a:endParaRPr lang="en-CH" sz="950" dirty="0"/>
          </a:p>
        </p:txBody>
      </p:sp>
    </p:spTree>
    <p:extLst>
      <p:ext uri="{BB962C8B-B14F-4D97-AF65-F5344CB8AC3E}">
        <p14:creationId xmlns:p14="http://schemas.microsoft.com/office/powerpoint/2010/main" val="37565988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Apresentação: Razões pelas quais a violência, a coerção e o abuso ocorrem nos serviços (15 min.)</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Explique aos participantes que: </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err="1">
                <a:latin typeface="Calibri" panose="020F0502020204030204" pitchFamily="34" charset="0"/>
                <a:ea typeface="SimSun" panose="02010600030101010101" pitchFamily="2" charset="-122"/>
                <a:cs typeface="Arial" panose="020B0604020202020204" pitchFamily="34" charset="0"/>
              </a:rPr>
              <a:t>Analisaremos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algumas</a:t>
            </a:r>
            <a:r>
              <a:rPr lang="en-GB" dirty="0">
                <a:latin typeface="Calibri" panose="020F0502020204030204" pitchFamily="34" charset="0"/>
                <a:ea typeface="SimSun" panose="02010600030101010101" pitchFamily="2" charset="-122"/>
                <a:cs typeface="Arial" panose="020B0604020202020204" pitchFamily="34" charset="0"/>
              </a:rPr>
              <a:t> das </a:t>
            </a:r>
            <a:r>
              <a:rPr lang="en-GB" dirty="0" err="1">
                <a:latin typeface="Calibri" panose="020F0502020204030204" pitchFamily="34" charset="0"/>
                <a:ea typeface="SimSun" panose="02010600030101010101" pitchFamily="2" charset="-122"/>
                <a:cs typeface="Arial" panose="020B0604020202020204" pitchFamily="34" charset="0"/>
              </a:rPr>
              <a:t>razões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pelas</a:t>
            </a:r>
            <a:r>
              <a:rPr lang="en-GB" dirty="0">
                <a:latin typeface="Calibri" panose="020F0502020204030204" pitchFamily="34" charset="0"/>
                <a:ea typeface="SimSun" panose="02010600030101010101" pitchFamily="2" charset="-122"/>
                <a:cs typeface="Arial" panose="020B0604020202020204" pitchFamily="34" charset="0"/>
              </a:rPr>
              <a:t> quais </a:t>
            </a:r>
            <a:r>
              <a:rPr lang="en-GB" dirty="0" err="1">
                <a:latin typeface="Calibri" panose="020F0502020204030204" pitchFamily="34" charset="0"/>
                <a:ea typeface="SimSun" panose="02010600030101010101" pitchFamily="2" charset="-122"/>
                <a:cs typeface="Arial" panose="020B0604020202020204" pitchFamily="34" charset="0"/>
              </a:rPr>
              <a:t>ocorrem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violência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coerção</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abuso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Você</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reconhecerá</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algumas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suas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respostas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neste</a:t>
            </a:r>
            <a:r>
              <a:rPr lang="en-GB" dirty="0">
                <a:latin typeface="Calibri" panose="020F0502020204030204" pitchFamily="34" charset="0"/>
                <a:ea typeface="SimSun" panose="02010600030101010101" pitchFamily="2" charset="-122"/>
                <a:cs typeface="Arial" panose="020B0604020202020204" pitchFamily="34" charset="0"/>
              </a:rPr>
              <a:t> slide. </a:t>
            </a:r>
          </a:p>
          <a:p>
            <a:pPr algn="just">
              <a:lnSpc>
                <a:spcPct val="115000"/>
              </a:lnSpc>
            </a:pP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Este slide </a:t>
            </a:r>
            <a:r>
              <a:rPr lang="en-GB" dirty="0" err="1">
                <a:latin typeface="Calibri" panose="020F0502020204030204" pitchFamily="34" charset="0"/>
                <a:ea typeface="SimSun" panose="02010600030101010101" pitchFamily="2" charset="-122"/>
                <a:cs typeface="Arial" panose="020B0604020202020204" pitchFamily="34" charset="0"/>
              </a:rPr>
              <a:t>lista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algumas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razões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pelas</a:t>
            </a:r>
            <a:r>
              <a:rPr lang="en-GB" dirty="0">
                <a:latin typeface="Calibri" panose="020F0502020204030204" pitchFamily="34" charset="0"/>
                <a:ea typeface="SimSun" panose="02010600030101010101" pitchFamily="2" charset="-122"/>
                <a:cs typeface="Arial" panose="020B0604020202020204" pitchFamily="34" charset="0"/>
              </a:rPr>
              <a:t> quais a </a:t>
            </a:r>
            <a:r>
              <a:rPr lang="en-GB" dirty="0" err="1">
                <a:latin typeface="Calibri" panose="020F0502020204030204" pitchFamily="34" charset="0"/>
                <a:ea typeface="SimSun" panose="02010600030101010101" pitchFamily="2" charset="-122"/>
                <a:cs typeface="Arial" panose="020B0604020202020204" pitchFamily="34" charset="0"/>
              </a:rPr>
              <a:t>violência</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coerção</a:t>
            </a:r>
            <a:r>
              <a:rPr lang="en-GB" dirty="0">
                <a:latin typeface="Calibri" panose="020F0502020204030204" pitchFamily="34" charset="0"/>
                <a:ea typeface="SimSun" panose="02010600030101010101" pitchFamily="2" charset="-122"/>
                <a:cs typeface="Arial" panose="020B0604020202020204" pitchFamily="34" charset="0"/>
              </a:rPr>
              <a:t> e o </a:t>
            </a:r>
            <a:r>
              <a:rPr lang="en-GB" dirty="0" err="1">
                <a:latin typeface="Calibri" panose="020F0502020204030204" pitchFamily="34" charset="0"/>
                <a:ea typeface="SimSun" panose="02010600030101010101" pitchFamily="2" charset="-122"/>
                <a:cs typeface="Arial" panose="020B0604020202020204" pitchFamily="34" charset="0"/>
              </a:rPr>
              <a:t>abuso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ocorrem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serviços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sociais</a:t>
            </a:r>
            <a:r>
              <a:rPr lang="en-GB" dirty="0">
                <a:latin typeface="Calibri" panose="020F0502020204030204" pitchFamily="34" charset="0"/>
                <a:ea typeface="SimSun" panose="02010600030101010101" pitchFamily="2" charset="-122"/>
                <a:cs typeface="Arial" panose="020B0604020202020204" pitchFamily="34" charset="0"/>
              </a:rPr>
              <a:t> e de </a:t>
            </a:r>
            <a:r>
              <a:rPr lang="en-GB" dirty="0" err="1">
                <a:latin typeface="Calibri" panose="020F0502020204030204" pitchFamily="34" charset="0"/>
                <a:ea typeface="SimSun" panose="02010600030101010101" pitchFamily="2" charset="-122"/>
                <a:cs typeface="Arial" panose="020B0604020202020204" pitchFamily="34" charset="0"/>
              </a:rPr>
              <a:t>saúde</a:t>
            </a:r>
            <a:r>
              <a:rPr lang="en-GB" dirty="0">
                <a:latin typeface="Calibri" panose="020F0502020204030204" pitchFamily="34" charset="0"/>
                <a:ea typeface="SimSun" panose="02010600030101010101" pitchFamily="2" charset="-122"/>
                <a:cs typeface="Arial" panose="020B0604020202020204" pitchFamily="34" charset="0"/>
              </a:rPr>
              <a:t> mental. </a:t>
            </a:r>
            <a:r>
              <a:rPr lang="en-GB" dirty="0" err="1">
                <a:latin typeface="Calibri" panose="020F0502020204030204" pitchFamily="34" charset="0"/>
                <a:ea typeface="SimSun" panose="02010600030101010101" pitchFamily="2" charset="-122"/>
                <a:cs typeface="Arial" panose="020B0604020202020204" pitchFamily="34" charset="0"/>
              </a:rPr>
              <a:t>Algumas</a:t>
            </a:r>
            <a:r>
              <a:rPr lang="en-GB" dirty="0">
                <a:latin typeface="Calibri" panose="020F0502020204030204" pitchFamily="34" charset="0"/>
                <a:ea typeface="SimSun" panose="02010600030101010101" pitchFamily="2" charset="-122"/>
                <a:cs typeface="Arial" panose="020B0604020202020204" pitchFamily="34" charset="0"/>
              </a:rPr>
              <a:t> das </a:t>
            </a:r>
            <a:r>
              <a:rPr lang="en-GB" dirty="0" err="1">
                <a:latin typeface="Calibri" panose="020F0502020204030204" pitchFamily="34" charset="0"/>
                <a:ea typeface="SimSun" panose="02010600030101010101" pitchFamily="2" charset="-122"/>
                <a:cs typeface="Arial" panose="020B0604020202020204" pitchFamily="34" charset="0"/>
              </a:rPr>
              <a:t>razões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estão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ligadas</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atitudes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outras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estão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ligadas</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conhecimentos</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habilidades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falta</a:t>
            </a:r>
            <a:r>
              <a:rPr lang="en-GB" dirty="0">
                <a:latin typeface="Calibri" panose="020F0502020204030204" pitchFamily="34" charset="0"/>
                <a:ea typeface="SimSun" panose="02010600030101010101" pitchFamily="2" charset="-122"/>
                <a:cs typeface="Arial" panose="020B0604020202020204" pitchFamily="34" charset="0"/>
              </a:rPr>
              <a:t> deles), e </a:t>
            </a:r>
            <a:r>
              <a:rPr lang="en-GB" dirty="0" err="1">
                <a:latin typeface="Calibri" panose="020F0502020204030204" pitchFamily="34" charset="0"/>
                <a:ea typeface="SimSun" panose="02010600030101010101" pitchFamily="2" charset="-122"/>
                <a:cs typeface="Arial" panose="020B0604020202020204" pitchFamily="34" charset="0"/>
              </a:rPr>
              <a:t>ainda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outras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estão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ligadas</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práticas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gestão</a:t>
            </a:r>
            <a:r>
              <a:rPr lang="en-GB" dirty="0">
                <a:latin typeface="Calibri" panose="020F0502020204030204" pitchFamily="34" charset="0"/>
                <a:ea typeface="SimSun" panose="02010600030101010101" pitchFamily="2" charset="-122"/>
                <a:cs typeface="Arial" panose="020B0604020202020204" pitchFamily="34" charset="0"/>
              </a:rPr>
              <a:t>. </a:t>
            </a:r>
          </a:p>
          <a:p>
            <a:endParaRPr lang="en-CH" dirty="0"/>
          </a:p>
        </p:txBody>
      </p:sp>
    </p:spTree>
    <p:extLst>
      <p:ext uri="{BB962C8B-B14F-4D97-AF65-F5344CB8AC3E}">
        <p14:creationId xmlns:p14="http://schemas.microsoft.com/office/powerpoint/2010/main" val="161991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86063" y="419100"/>
            <a:ext cx="1285875" cy="723900"/>
          </a:xfrm>
        </p:spPr>
      </p:sp>
      <p:sp>
        <p:nvSpPr>
          <p:cNvPr id="3" name="Notes Placeholder 2"/>
          <p:cNvSpPr>
            <a:spLocks noGrp="1"/>
          </p:cNvSpPr>
          <p:nvPr>
            <p:ph type="body" idx="1"/>
          </p:nvPr>
        </p:nvSpPr>
        <p:spPr>
          <a:xfrm>
            <a:off x="571500" y="1371600"/>
            <a:ext cx="5737860" cy="7006590"/>
          </a:xfrm>
        </p:spPr>
        <p:txBody>
          <a:bodyPr/>
          <a:lstStyle/>
          <a:p>
            <a:pPr>
              <a:lnSpc>
                <a:spcPct val="115000"/>
              </a:lnSpc>
            </a:pPr>
            <a:r>
              <a:rPr lang="fr-CH" b="1" dirty="0">
                <a:latin typeface="Calibri" panose="020F0502020204030204" pitchFamily="34" charset="0"/>
                <a:ea typeface="SimSun" panose="02010600030101010101" pitchFamily="2" charset="-122"/>
                <a:cs typeface="Arial" panose="020B0604020202020204" pitchFamily="34" charset="0"/>
              </a:rPr>
              <a:t>ATITUDE</a:t>
            </a:r>
            <a:endParaRPr lang="en-GB"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9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As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acreditam</a:t>
            </a:r>
            <a:r>
              <a:rPr lang="en-GB" dirty="0">
                <a:latin typeface="Calibri" panose="020F0502020204030204" pitchFamily="34" charset="0"/>
                <a:ea typeface="SimSun" panose="02010600030101010101" pitchFamily="2" charset="-122"/>
                <a:cs typeface="Arial" panose="020B0604020202020204" pitchFamily="34" charset="0"/>
              </a:rPr>
              <a:t> que o </a:t>
            </a:r>
            <a:r>
              <a:rPr lang="en-GB" dirty="0" err="1">
                <a:latin typeface="Calibri" panose="020F0502020204030204" pitchFamily="34" charset="0"/>
                <a:ea typeface="SimSun" panose="02010600030101010101" pitchFamily="2" charset="-122"/>
                <a:cs typeface="Arial" panose="020B0604020202020204" pitchFamily="34" charset="0"/>
              </a:rPr>
              <a:t>uso</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violência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coerção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abuso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é</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justificado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necessário</a:t>
            </a:r>
            <a:r>
              <a:rPr lang="en-GB" dirty="0">
                <a:latin typeface="Calibri" panose="020F0502020204030204" pitchFamily="34" charset="0"/>
                <a:ea typeface="SimSun" panose="02010600030101010101" pitchFamily="2" charset="-122"/>
                <a:cs typeface="Arial" panose="020B0604020202020204" pitchFamily="34" charset="0"/>
              </a:rPr>
              <a:t> para </a:t>
            </a:r>
            <a:r>
              <a:rPr lang="en-GB" dirty="0" err="1">
                <a:latin typeface="Calibri" panose="020F0502020204030204" pitchFamily="34" charset="0"/>
                <a:ea typeface="SimSun" panose="02010600030101010101" pitchFamily="2" charset="-122"/>
                <a:cs typeface="Arial" panose="020B0604020202020204" pitchFamily="34" charset="0"/>
              </a:rPr>
              <a:t>controlar</a:t>
            </a:r>
            <a:r>
              <a:rPr lang="en-GB" dirty="0">
                <a:latin typeface="Calibri" panose="020F0502020204030204" pitchFamily="34" charset="0"/>
                <a:ea typeface="SimSun" panose="02010600030101010101" pitchFamily="2" charset="-122"/>
                <a:cs typeface="Arial" panose="020B0604020202020204" pitchFamily="34" charset="0"/>
              </a:rPr>
              <a:t> um </a:t>
            </a:r>
            <a:r>
              <a:rPr lang="en-GB" dirty="0" err="1">
                <a:latin typeface="Calibri" panose="020F0502020204030204" pitchFamily="34" charset="0"/>
                <a:ea typeface="SimSun" panose="02010600030101010101" pitchFamily="2" charset="-122"/>
                <a:cs typeface="Arial" panose="020B0604020202020204" pitchFamily="34" charset="0"/>
              </a:rPr>
              <a:t>comportamento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percebido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como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desafiador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Isso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pode</a:t>
            </a:r>
            <a:r>
              <a:rPr lang="en-GB" dirty="0">
                <a:latin typeface="Calibri" panose="020F0502020204030204" pitchFamily="34" charset="0"/>
                <a:ea typeface="SimSun" panose="02010600030101010101" pitchFamily="2" charset="-122"/>
                <a:cs typeface="Arial" panose="020B0604020202020204" pitchFamily="34" charset="0"/>
              </a:rPr>
              <a:t> ser </a:t>
            </a:r>
            <a:r>
              <a:rPr lang="en-GB" dirty="0" err="1">
                <a:latin typeface="Calibri" panose="020F0502020204030204" pitchFamily="34" charset="0"/>
                <a:ea typeface="SimSun" panose="02010600030101010101" pitchFamily="2" charset="-122"/>
                <a:cs typeface="Arial" panose="020B0604020202020204" pitchFamily="34" charset="0"/>
              </a:rPr>
              <a:t>baseado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crenças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discriminatórias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sobre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com </a:t>
            </a:r>
            <a:r>
              <a:rPr lang="en-GB" dirty="0" err="1">
                <a:latin typeface="Calibri" panose="020F0502020204030204" pitchFamily="34" charset="0"/>
                <a:ea typeface="SimSun" panose="02010600030101010101" pitchFamily="2" charset="-122"/>
                <a:cs typeface="Arial" panose="020B0604020202020204" pitchFamily="34" charset="0"/>
              </a:rPr>
              <a:t>deficiência</a:t>
            </a:r>
            <a:r>
              <a:rPr lang="en-GB" dirty="0">
                <a:latin typeface="Calibri" panose="020F0502020204030204" pitchFamily="34" charset="0"/>
                <a:ea typeface="SimSun" panose="02010600030101010101" pitchFamily="2" charset="-122"/>
                <a:cs typeface="Arial" panose="020B0604020202020204" pitchFamily="34" charset="0"/>
              </a:rPr>
              <a:t> e outros </a:t>
            </a:r>
            <a:r>
              <a:rPr lang="en-GB" dirty="0" err="1">
                <a:latin typeface="Calibri" panose="020F0502020204030204" pitchFamily="34" charset="0"/>
                <a:ea typeface="SimSun" panose="02010600030101010101" pitchFamily="2" charset="-122"/>
                <a:cs typeface="Arial" panose="020B0604020202020204" pitchFamily="34" charset="0"/>
              </a:rPr>
              <a:t>grupos</a:t>
            </a:r>
            <a:r>
              <a:rPr lang="en-GB" dirty="0">
                <a:latin typeface="Calibri" panose="020F0502020204030204" pitchFamily="34" charset="0"/>
                <a:ea typeface="SimSun" panose="02010600030101010101" pitchFamily="2" charset="-122"/>
                <a:cs typeface="Arial" panose="020B0604020202020204" pitchFamily="34" charset="0"/>
              </a:rPr>
              <a:t>. </a:t>
            </a:r>
          </a:p>
          <a:p>
            <a:pPr marL="228600" marR="0" lvl="0" indent="-228600">
              <a:lnSpc>
                <a:spcPct val="9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As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acreditam</a:t>
            </a:r>
            <a:r>
              <a:rPr lang="en-GB" dirty="0">
                <a:latin typeface="Calibri" panose="020F0502020204030204" pitchFamily="34" charset="0"/>
                <a:ea typeface="SimSun" panose="02010600030101010101" pitchFamily="2" charset="-122"/>
                <a:cs typeface="Arial" panose="020B0604020202020204" pitchFamily="34" charset="0"/>
              </a:rPr>
              <a:t> que </a:t>
            </a:r>
            <a:r>
              <a:rPr lang="en-GB" dirty="0" err="1">
                <a:latin typeface="Calibri" panose="020F0502020204030204" pitchFamily="34" charset="0"/>
                <a:ea typeface="SimSun" panose="02010600030101010101" pitchFamily="2" charset="-122"/>
                <a:cs typeface="Arial" panose="020B0604020202020204" pitchFamily="34" charset="0"/>
              </a:rPr>
              <a:t>às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vezes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práticas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como</a:t>
            </a:r>
            <a:r>
              <a:rPr lang="en-GB" dirty="0">
                <a:latin typeface="Calibri" panose="020F0502020204030204" pitchFamily="34" charset="0"/>
                <a:ea typeface="SimSun" panose="02010600030101010101" pitchFamily="2" charset="-122"/>
                <a:cs typeface="Arial" panose="020B0604020202020204" pitchFamily="34" charset="0"/>
              </a:rPr>
              <a:t> o </a:t>
            </a:r>
            <a:r>
              <a:rPr lang="en-GB" dirty="0" err="1">
                <a:latin typeface="Calibri" panose="020F0502020204030204" pitchFamily="34" charset="0"/>
                <a:ea typeface="SimSun" panose="02010600030101010101" pitchFamily="2" charset="-122"/>
                <a:cs typeface="Arial" panose="020B0604020202020204" pitchFamily="34" charset="0"/>
              </a:rPr>
              <a:t>isolamento</a:t>
            </a:r>
            <a:r>
              <a:rPr lang="en-GB" dirty="0">
                <a:latin typeface="Calibri" panose="020F0502020204030204" pitchFamily="34" charset="0"/>
                <a:ea typeface="SimSun" panose="02010600030101010101" pitchFamily="2" charset="-122"/>
                <a:cs typeface="Arial" panose="020B0604020202020204" pitchFamily="34" charset="0"/>
              </a:rPr>
              <a:t> e as </a:t>
            </a:r>
            <a:r>
              <a:rPr lang="en-GB" dirty="0" err="1">
                <a:latin typeface="Calibri" panose="020F0502020204030204" pitchFamily="34" charset="0"/>
                <a:ea typeface="SimSun" panose="02010600030101010101" pitchFamily="2" charset="-122"/>
                <a:cs typeface="Arial" panose="020B0604020202020204" pitchFamily="34" charset="0"/>
              </a:rPr>
              <a:t>contenções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inevitáveis</a:t>
            </a:r>
            <a:r>
              <a:rPr lang="en-GB" dirty="0">
                <a:latin typeface="Calibri" panose="020F0502020204030204" pitchFamily="34" charset="0"/>
                <a:ea typeface="SimSun" panose="02010600030101010101" pitchFamily="2" charset="-122"/>
                <a:cs typeface="Arial" panose="020B0604020202020204" pitchFamily="34" charset="0"/>
              </a:rPr>
              <a:t>. </a:t>
            </a:r>
          </a:p>
          <a:p>
            <a:pPr marL="228600" marR="0" lvl="0" indent="-228600">
              <a:lnSpc>
                <a:spcPct val="95000"/>
              </a:lnSpc>
              <a:spcBef>
                <a:spcPts val="0"/>
              </a:spcBef>
              <a:spcAft>
                <a:spcPts val="0"/>
              </a:spcAft>
              <a:buFont typeface="Symbol" panose="05050102010706020507" pitchFamily="18" charset="2"/>
              <a:buChar char=""/>
            </a:pPr>
            <a:r>
              <a:rPr lang="en-GB" dirty="0" err="1">
                <a:latin typeface="Calibri" panose="020F0502020204030204" pitchFamily="34" charset="0"/>
                <a:ea typeface="SimSun" panose="02010600030101010101" pitchFamily="2" charset="-122"/>
                <a:cs typeface="Arial" panose="020B0604020202020204" pitchFamily="34" charset="0"/>
              </a:rPr>
              <a:t>Dinâmica</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poder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atitude</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gerenciamento</a:t>
            </a:r>
            <a:r>
              <a:rPr lang="en-GB" dirty="0">
                <a:latin typeface="Calibri" panose="020F0502020204030204" pitchFamily="34" charset="0"/>
                <a:ea typeface="SimSun" panose="02010600030101010101" pitchFamily="2" charset="-122"/>
                <a:cs typeface="Arial" panose="020B0604020202020204" pitchFamily="34" charset="0"/>
              </a:rPr>
              <a:t>).</a:t>
            </a:r>
          </a:p>
          <a:p>
            <a:pPr marL="228600" marR="0" lvl="0" indent="-228600">
              <a:lnSpc>
                <a:spcPct val="9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As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acreditam</a:t>
            </a:r>
            <a:r>
              <a:rPr lang="en-GB" dirty="0">
                <a:latin typeface="Calibri" panose="020F0502020204030204" pitchFamily="34" charset="0"/>
                <a:ea typeface="SimSun" panose="02010600030101010101" pitchFamily="2" charset="-122"/>
                <a:cs typeface="Arial" panose="020B0604020202020204" pitchFamily="34" charset="0"/>
              </a:rPr>
              <a:t> que a </a:t>
            </a:r>
            <a:r>
              <a:rPr lang="en-GB" dirty="0" err="1">
                <a:latin typeface="Calibri" panose="020F0502020204030204" pitchFamily="34" charset="0"/>
                <a:ea typeface="SimSun" panose="02010600030101010101" pitchFamily="2" charset="-122"/>
                <a:cs typeface="Arial" panose="020B0604020202020204" pitchFamily="34" charset="0"/>
              </a:rPr>
              <a:t>violência</a:t>
            </a:r>
            <a:r>
              <a:rPr lang="en-GB" dirty="0">
                <a:latin typeface="Calibri" panose="020F0502020204030204" pitchFamily="34" charset="0"/>
                <a:ea typeface="SimSun" panose="02010600030101010101" pitchFamily="2" charset="-122"/>
                <a:cs typeface="Arial" panose="020B0604020202020204" pitchFamily="34" charset="0"/>
              </a:rPr>
              <a:t> e a </a:t>
            </a:r>
            <a:r>
              <a:rPr lang="en-GB" dirty="0" err="1">
                <a:latin typeface="Calibri" panose="020F0502020204030204" pitchFamily="34" charset="0"/>
                <a:ea typeface="SimSun" panose="02010600030101010101" pitchFamily="2" charset="-122"/>
                <a:cs typeface="Arial" panose="020B0604020202020204" pitchFamily="34" charset="0"/>
              </a:rPr>
              <a:t>coerção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podem</a:t>
            </a:r>
            <a:r>
              <a:rPr lang="en-GB" dirty="0">
                <a:latin typeface="Calibri" panose="020F0502020204030204" pitchFamily="34" charset="0"/>
                <a:ea typeface="SimSun" panose="02010600030101010101" pitchFamily="2" charset="-122"/>
                <a:cs typeface="Arial" panose="020B0604020202020204" pitchFamily="34" charset="0"/>
              </a:rPr>
              <a:t> ser </a:t>
            </a:r>
            <a:r>
              <a:rPr lang="en-GB" dirty="0" err="1">
                <a:latin typeface="Calibri" panose="020F0502020204030204" pitchFamily="34" charset="0"/>
                <a:ea typeface="SimSun" panose="02010600030101010101" pitchFamily="2" charset="-122"/>
                <a:cs typeface="Arial" panose="020B0604020202020204" pitchFamily="34" charset="0"/>
              </a:rPr>
              <a:t>necessárias</a:t>
            </a:r>
            <a:r>
              <a:rPr lang="en-GB" dirty="0">
                <a:latin typeface="Calibri" panose="020F0502020204030204" pitchFamily="34" charset="0"/>
                <a:ea typeface="SimSun" panose="02010600030101010101" pitchFamily="2" charset="-122"/>
                <a:cs typeface="Arial" panose="020B0604020202020204" pitchFamily="34" charset="0"/>
              </a:rPr>
              <a:t> para </a:t>
            </a:r>
            <a:r>
              <a:rPr lang="en-GB" dirty="0" err="1">
                <a:latin typeface="Calibri" panose="020F0502020204030204" pitchFamily="34" charset="0"/>
                <a:ea typeface="SimSun" panose="02010600030101010101" pitchFamily="2" charset="-122"/>
                <a:cs typeface="Arial" panose="020B0604020202020204" pitchFamily="34" charset="0"/>
              </a:rPr>
              <a:t>punir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comportamentos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considerados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impróprios</a:t>
            </a:r>
            <a:r>
              <a:rPr lang="en-GB" dirty="0">
                <a:latin typeface="Calibri" panose="020F0502020204030204" pitchFamily="34" charset="0"/>
                <a:ea typeface="SimSun" panose="02010600030101010101" pitchFamily="2" charset="-122"/>
                <a:cs typeface="Arial" panose="020B0604020202020204" pitchFamily="34" charset="0"/>
              </a:rPr>
              <a:t>. </a:t>
            </a:r>
          </a:p>
          <a:p>
            <a:pPr marL="228600" marR="0" lvl="0" indent="-228600">
              <a:lnSpc>
                <a:spcPct val="95000"/>
              </a:lnSpc>
              <a:spcBef>
                <a:spcPts val="0"/>
              </a:spcBef>
              <a:spcAft>
                <a:spcPts val="0"/>
              </a:spcAft>
              <a:buFont typeface="Symbol" panose="05050102010706020507" pitchFamily="18" charset="2"/>
              <a:buChar char=""/>
            </a:pPr>
            <a:r>
              <a:rPr lang="en-GB" dirty="0" err="1">
                <a:latin typeface="Calibri" panose="020F0502020204030204" pitchFamily="34" charset="0"/>
                <a:ea typeface="SimSun" panose="02010600030101010101" pitchFamily="2" charset="-122"/>
                <a:cs typeface="Arial" panose="020B0604020202020204" pitchFamily="34" charset="0"/>
              </a:rPr>
              <a:t>Conceito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errado</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atitudes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discriminatórias</a:t>
            </a:r>
            <a:r>
              <a:rPr lang="en-GB" dirty="0">
                <a:latin typeface="Calibri" panose="020F0502020204030204" pitchFamily="34" charset="0"/>
                <a:ea typeface="SimSun" panose="02010600030101010101" pitchFamily="2" charset="-122"/>
                <a:cs typeface="Arial" panose="020B0604020202020204" pitchFamily="34" charset="0"/>
              </a:rPr>
              <a:t>. </a:t>
            </a:r>
          </a:p>
          <a:p>
            <a:pPr marL="228600" indent="-228600">
              <a:lnSpc>
                <a:spcPct val="115000"/>
              </a:lnSpc>
            </a:pPr>
            <a:r>
              <a:rPr lang="fr-CH" b="1" dirty="0">
                <a:latin typeface="Calibri" panose="020F0502020204030204" pitchFamily="34" charset="0"/>
                <a:ea typeface="SimSun" panose="02010600030101010101" pitchFamily="2" charset="-122"/>
                <a:cs typeface="Arial" panose="020B0604020202020204" pitchFamily="34" charset="0"/>
              </a:rPr>
              <a:t>CONHECIMENTO E HABILIDADES</a:t>
            </a:r>
            <a:endParaRPr lang="en-GB"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95000"/>
              </a:lnSpc>
              <a:spcBef>
                <a:spcPts val="0"/>
              </a:spcBef>
              <a:spcAft>
                <a:spcPts val="0"/>
              </a:spcAft>
              <a:buFont typeface="Symbol" panose="05050102010706020507" pitchFamily="18" charset="2"/>
              <a:buChar char=""/>
            </a:pPr>
            <a:r>
              <a:rPr lang="en-GB" dirty="0" err="1">
                <a:latin typeface="Calibri" panose="020F0502020204030204" pitchFamily="34" charset="0"/>
                <a:ea typeface="SimSun" panose="02010600030101010101" pitchFamily="2" charset="-122"/>
                <a:cs typeface="Arial" panose="020B0604020202020204" pitchFamily="34" charset="0"/>
              </a:rPr>
              <a:t>Compreensão</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educação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insuficientes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sobre</a:t>
            </a:r>
            <a:r>
              <a:rPr lang="en-GB" dirty="0">
                <a:latin typeface="Calibri" panose="020F0502020204030204" pitchFamily="34" charset="0"/>
                <a:ea typeface="SimSun" panose="02010600030101010101" pitchFamily="2" charset="-122"/>
                <a:cs typeface="Arial" panose="020B0604020202020204" pitchFamily="34" charset="0"/>
              </a:rPr>
              <a:t> as </a:t>
            </a:r>
            <a:r>
              <a:rPr lang="en-GB" dirty="0" err="1">
                <a:latin typeface="Calibri" panose="020F0502020204030204" pitchFamily="34" charset="0"/>
                <a:ea typeface="SimSun" panose="02010600030101010101" pitchFamily="2" charset="-122"/>
                <a:cs typeface="Arial" panose="020B0604020202020204" pitchFamily="34" charset="0"/>
              </a:rPr>
              <a:t>ligações</a:t>
            </a:r>
            <a:r>
              <a:rPr lang="en-GB" dirty="0">
                <a:latin typeface="Calibri" panose="020F0502020204030204" pitchFamily="34" charset="0"/>
                <a:ea typeface="SimSun" panose="02010600030101010101" pitchFamily="2" charset="-122"/>
                <a:cs typeface="Arial" panose="020B0604020202020204" pitchFamily="34" charset="0"/>
              </a:rPr>
              <a:t> entre </a:t>
            </a:r>
            <a:r>
              <a:rPr lang="en-GB" dirty="0" err="1">
                <a:latin typeface="Calibri" panose="020F0502020204030204" pitchFamily="34" charset="0"/>
                <a:ea typeface="SimSun" panose="02010600030101010101" pitchFamily="2" charset="-122"/>
                <a:cs typeface="Arial" panose="020B0604020202020204" pitchFamily="34" charset="0"/>
              </a:rPr>
              <a:t>violência</a:t>
            </a:r>
            <a:r>
              <a:rPr lang="en-GB" dirty="0">
                <a:latin typeface="Calibri" panose="020F0502020204030204" pitchFamily="34" charset="0"/>
                <a:ea typeface="SimSun" panose="02010600030101010101" pitchFamily="2" charset="-122"/>
                <a:cs typeface="Arial" panose="020B0604020202020204" pitchFamily="34" charset="0"/>
              </a:rPr>
              <a:t>, trauma e </a:t>
            </a:r>
            <a:r>
              <a:rPr lang="en-GB" dirty="0" err="1">
                <a:latin typeface="Calibri" panose="020F0502020204030204" pitchFamily="34" charset="0"/>
                <a:ea typeface="SimSun" panose="02010600030101010101" pitchFamily="2" charset="-122"/>
                <a:cs typeface="Arial" panose="020B0604020202020204" pitchFamily="34" charset="0"/>
              </a:rPr>
              <a:t>saúde</a:t>
            </a:r>
            <a:r>
              <a:rPr lang="en-GB" dirty="0">
                <a:latin typeface="Calibri" panose="020F0502020204030204" pitchFamily="34" charset="0"/>
                <a:ea typeface="SimSun" panose="02010600030101010101" pitchFamily="2" charset="-122"/>
                <a:cs typeface="Arial" panose="020B0604020202020204" pitchFamily="34" charset="0"/>
              </a:rPr>
              <a:t> mental. </a:t>
            </a:r>
          </a:p>
          <a:p>
            <a:pPr marL="228600" marR="0" lvl="0" indent="-228600">
              <a:lnSpc>
                <a:spcPct val="95000"/>
              </a:lnSpc>
              <a:spcBef>
                <a:spcPts val="0"/>
              </a:spcBef>
              <a:spcAft>
                <a:spcPts val="0"/>
              </a:spcAft>
              <a:buFont typeface="Symbol" panose="05050102010706020507" pitchFamily="18" charset="2"/>
              <a:buChar char=""/>
            </a:pPr>
            <a:r>
              <a:rPr lang="en-GB" dirty="0" err="1">
                <a:latin typeface="Calibri" panose="020F0502020204030204" pitchFamily="34" charset="0"/>
                <a:ea typeface="SimSun" panose="02010600030101010101" pitchFamily="2" charset="-122"/>
                <a:cs typeface="Arial" panose="020B0604020202020204" pitchFamily="34" charset="0"/>
              </a:rPr>
              <a:t>Crença</a:t>
            </a:r>
            <a:r>
              <a:rPr lang="en-GB" dirty="0">
                <a:latin typeface="Calibri" panose="020F0502020204030204" pitchFamily="34" charset="0"/>
                <a:ea typeface="SimSun" panose="02010600030101010101" pitchFamily="2" charset="-122"/>
                <a:cs typeface="Arial" panose="020B0604020202020204" pitchFamily="34" charset="0"/>
              </a:rPr>
              <a:t> de que as </a:t>
            </a:r>
            <a:r>
              <a:rPr lang="en-GB" dirty="0" err="1">
                <a:latin typeface="Calibri" panose="020F0502020204030204" pitchFamily="34" charset="0"/>
                <a:ea typeface="SimSun" panose="02010600030101010101" pitchFamily="2" charset="-122"/>
                <a:cs typeface="Arial" panose="020B0604020202020204" pitchFamily="34" charset="0"/>
              </a:rPr>
              <a:t>práticas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coercitivas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uma</a:t>
            </a:r>
            <a:r>
              <a:rPr lang="en-GB" dirty="0">
                <a:latin typeface="Calibri" panose="020F0502020204030204" pitchFamily="34" charset="0"/>
                <a:ea typeface="SimSun" panose="02010600030101010101" pitchFamily="2" charset="-122"/>
                <a:cs typeface="Arial" panose="020B0604020202020204" pitchFamily="34" charset="0"/>
              </a:rPr>
              <a:t> forma de </a:t>
            </a:r>
            <a:r>
              <a:rPr lang="en-GB" dirty="0" err="1">
                <a:latin typeface="Calibri" panose="020F0502020204030204" pitchFamily="34" charset="0"/>
                <a:ea typeface="SimSun" panose="02010600030101010101" pitchFamily="2" charset="-122"/>
                <a:cs typeface="Arial" panose="020B0604020202020204" pitchFamily="34" charset="0"/>
              </a:rPr>
              <a:t>tratamento</a:t>
            </a:r>
            <a:r>
              <a:rPr lang="en-GB" dirty="0">
                <a:latin typeface="Calibri" panose="020F0502020204030204" pitchFamily="34" charset="0"/>
                <a:ea typeface="SimSun" panose="02010600030101010101" pitchFamily="2" charset="-122"/>
                <a:cs typeface="Arial" panose="020B0604020202020204" pitchFamily="34" charset="0"/>
              </a:rPr>
              <a:t>, que </a:t>
            </a:r>
            <a:r>
              <a:rPr lang="en-GB" dirty="0" err="1">
                <a:latin typeface="Calibri" panose="020F0502020204030204" pitchFamily="34" charset="0"/>
                <a:ea typeface="SimSun" panose="02010600030101010101" pitchFamily="2" charset="-122"/>
                <a:cs typeface="Arial" panose="020B0604020202020204" pitchFamily="34" charset="0"/>
              </a:rPr>
              <a:t>evitam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danos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criam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segurança</a:t>
            </a:r>
            <a:r>
              <a:rPr lang="en-GB" dirty="0">
                <a:latin typeface="Calibri" panose="020F0502020204030204" pitchFamily="34" charset="0"/>
                <a:ea typeface="SimSun" panose="02010600030101010101" pitchFamily="2" charset="-122"/>
                <a:cs typeface="Arial" panose="020B0604020202020204" pitchFamily="34" charset="0"/>
              </a:rPr>
              <a:t>. </a:t>
            </a:r>
          </a:p>
          <a:p>
            <a:pPr marL="228600" marR="0" lvl="0" indent="-228600">
              <a:lnSpc>
                <a:spcPct val="95000"/>
              </a:lnSpc>
              <a:spcBef>
                <a:spcPts val="0"/>
              </a:spcBef>
              <a:spcAft>
                <a:spcPts val="0"/>
              </a:spcAft>
              <a:buFont typeface="Symbol" panose="05050102010706020507" pitchFamily="18" charset="2"/>
              <a:buChar char=""/>
            </a:pPr>
            <a:r>
              <a:rPr lang="en-GB" dirty="0" err="1">
                <a:latin typeface="Calibri" panose="020F0502020204030204" pitchFamily="34" charset="0"/>
                <a:ea typeface="SimSun" panose="02010600030101010101" pitchFamily="2" charset="-122"/>
                <a:cs typeface="Arial" panose="020B0604020202020204" pitchFamily="34" charset="0"/>
              </a:rPr>
              <a:t>Formação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insuficiente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sobre</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construção</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relações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significativas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contato</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apoio</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sobre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estratégias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alternativas</a:t>
            </a:r>
            <a:r>
              <a:rPr lang="en-GB" dirty="0">
                <a:latin typeface="Calibri" panose="020F0502020204030204" pitchFamily="34" charset="0"/>
                <a:ea typeface="SimSun" panose="02010600030101010101" pitchFamily="2" charset="-122"/>
                <a:cs typeface="Arial" panose="020B0604020202020204" pitchFamily="34" charset="0"/>
              </a:rPr>
              <a:t> para </a:t>
            </a:r>
            <a:r>
              <a:rPr lang="en-GB" dirty="0" err="1">
                <a:latin typeface="Calibri" panose="020F0502020204030204" pitchFamily="34" charset="0"/>
                <a:ea typeface="SimSun" panose="02010600030101010101" pitchFamily="2" charset="-122"/>
                <a:cs typeface="Arial" panose="020B0604020202020204" pitchFamily="34" charset="0"/>
              </a:rPr>
              <a:t>desarmar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situações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violentas</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desafiadoras</a:t>
            </a:r>
            <a:r>
              <a:rPr lang="en-GB" dirty="0">
                <a:latin typeface="Calibri" panose="020F0502020204030204" pitchFamily="34" charset="0"/>
                <a:ea typeface="SimSun" panose="02010600030101010101" pitchFamily="2" charset="-122"/>
                <a:cs typeface="Arial" panose="020B0604020202020204" pitchFamily="34" charset="0"/>
              </a:rPr>
              <a:t>. </a:t>
            </a:r>
          </a:p>
          <a:p>
            <a:pPr marL="228600" marR="0" lvl="0" indent="-228600">
              <a:lnSpc>
                <a:spcPct val="9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As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estão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sendo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informadas</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educadas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sobre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direitos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humanos</a:t>
            </a:r>
            <a:r>
              <a:rPr lang="en-GB" dirty="0">
                <a:latin typeface="Calibri" panose="020F0502020204030204" pitchFamily="34" charset="0"/>
                <a:ea typeface="SimSun" panose="02010600030101010101" pitchFamily="2" charset="-122"/>
                <a:cs typeface="Arial" panose="020B0604020202020204" pitchFamily="34" charset="0"/>
              </a:rPr>
              <a:t>. </a:t>
            </a:r>
          </a:p>
          <a:p>
            <a:pPr marL="228600" marR="0" lvl="0" indent="-228600">
              <a:lnSpc>
                <a:spcPct val="95000"/>
              </a:lnSpc>
              <a:spcBef>
                <a:spcPts val="0"/>
              </a:spcBef>
              <a:spcAft>
                <a:spcPts val="0"/>
              </a:spcAft>
              <a:buFont typeface="Symbol" panose="05050102010706020507" pitchFamily="18" charset="2"/>
              <a:buChar char=""/>
            </a:pPr>
            <a:r>
              <a:rPr lang="en-GB" dirty="0" err="1">
                <a:latin typeface="Calibri" panose="020F0502020204030204" pitchFamily="34" charset="0"/>
                <a:ea typeface="SimSun" panose="02010600030101010101" pitchFamily="2" charset="-122"/>
                <a:cs typeface="Arial" panose="020B0604020202020204" pitchFamily="34" charset="0"/>
              </a:rPr>
              <a:t>Não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há</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aprendizado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ativo</a:t>
            </a:r>
            <a:r>
              <a:rPr lang="en-GB" dirty="0">
                <a:latin typeface="Calibri" panose="020F0502020204030204" pitchFamily="34" charset="0"/>
                <a:ea typeface="SimSun" panose="02010600030101010101" pitchFamily="2" charset="-122"/>
                <a:cs typeface="Arial" panose="020B0604020202020204" pitchFamily="34" charset="0"/>
              </a:rPr>
              <a:t> com </a:t>
            </a:r>
            <a:r>
              <a:rPr lang="en-GB" dirty="0" err="1">
                <a:latin typeface="Calibri" panose="020F0502020204030204" pitchFamily="34" charset="0"/>
                <a:ea typeface="SimSun" panose="02010600030101010101" pitchFamily="2" charset="-122"/>
                <a:cs typeface="Arial" panose="020B0604020202020204" pitchFamily="34" charset="0"/>
              </a:rPr>
              <a:t>erros</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reclamações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baseado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opinião</a:t>
            </a:r>
            <a:r>
              <a:rPr lang="en-GB" dirty="0">
                <a:latin typeface="Calibri" panose="020F0502020204030204" pitchFamily="34" charset="0"/>
                <a:ea typeface="SimSun" panose="02010600030101010101" pitchFamily="2" charset="-122"/>
                <a:cs typeface="Arial" panose="020B0604020202020204" pitchFamily="34" charset="0"/>
              </a:rPr>
              <a:t> das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questão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sobre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como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elas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vivenciaram</a:t>
            </a:r>
            <a:r>
              <a:rPr lang="en-GB" dirty="0">
                <a:latin typeface="Calibri" panose="020F0502020204030204" pitchFamily="34" charset="0"/>
                <a:ea typeface="SimSun" panose="02010600030101010101" pitchFamily="2" charset="-122"/>
                <a:cs typeface="Arial" panose="020B0604020202020204" pitchFamily="34" charset="0"/>
              </a:rPr>
              <a:t> o </a:t>
            </a:r>
            <a:r>
              <a:rPr lang="en-GB" dirty="0" err="1">
                <a:latin typeface="Calibri" panose="020F0502020204030204" pitchFamily="34" charset="0"/>
                <a:ea typeface="SimSun" panose="02010600030101010101" pitchFamily="2" charset="-122"/>
                <a:cs typeface="Arial" panose="020B0604020202020204" pitchFamily="34" charset="0"/>
              </a:rPr>
              <a:t>evento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coercitivo</a:t>
            </a:r>
            <a:r>
              <a:rPr lang="en-GB" dirty="0">
                <a:latin typeface="Calibri" panose="020F0502020204030204" pitchFamily="34" charset="0"/>
                <a:ea typeface="SimSun" panose="02010600030101010101" pitchFamily="2" charset="-122"/>
                <a:cs typeface="Arial" panose="020B0604020202020204" pitchFamily="34" charset="0"/>
              </a:rPr>
              <a:t>. </a:t>
            </a:r>
          </a:p>
          <a:p>
            <a:pPr marL="228600" marR="0" lvl="0" indent="-228600">
              <a:lnSpc>
                <a:spcPct val="95000"/>
              </a:lnSpc>
              <a:spcBef>
                <a:spcPts val="0"/>
              </a:spcBef>
              <a:spcAft>
                <a:spcPts val="600"/>
              </a:spcAft>
              <a:buFont typeface="Symbol" panose="05050102010706020507" pitchFamily="18" charset="2"/>
              <a:buChar char=""/>
            </a:pPr>
            <a:endParaRPr lang="en-CH" dirty="0">
              <a:latin typeface="Calibri" panose="020F0502020204030204" pitchFamily="34" charset="0"/>
              <a:ea typeface="SimSun" panose="02010600030101010101" pitchFamily="2" charset="-122"/>
              <a:cs typeface="Arial" panose="020B0604020202020204" pitchFamily="34" charset="0"/>
            </a:endParaRPr>
          </a:p>
          <a:p>
            <a:pPr marL="228600" indent="-228600">
              <a:lnSpc>
                <a:spcPct val="115000"/>
              </a:lnSpc>
            </a:pPr>
            <a:r>
              <a:rPr lang="fr-CH" b="1" dirty="0">
                <a:latin typeface="Calibri" panose="020F0502020204030204" pitchFamily="34" charset="0"/>
                <a:ea typeface="SimSun" panose="02010600030101010101" pitchFamily="2" charset="-122"/>
                <a:cs typeface="Arial" panose="020B0604020202020204" pitchFamily="34" charset="0"/>
              </a:rPr>
              <a:t>POLÍTICA E GERENCIAMENTO</a:t>
            </a:r>
            <a:endParaRPr lang="en-GB"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lnSpc>
                <a:spcPct val="95000"/>
              </a:lnSpc>
              <a:spcBef>
                <a:spcPts val="0"/>
              </a:spcBef>
              <a:spcAft>
                <a:spcPts val="0"/>
              </a:spcAft>
              <a:buFont typeface="Arial" panose="020B0604020202020204" pitchFamily="34" charset="0"/>
              <a:buChar char="•"/>
            </a:pPr>
            <a:r>
              <a:rPr lang="en-GB" dirty="0" err="1">
                <a:latin typeface="Calibri" panose="020F0502020204030204" pitchFamily="34" charset="0"/>
                <a:ea typeface="SimSun" panose="02010600030101010101" pitchFamily="2" charset="-122"/>
                <a:cs typeface="Times New Roman" panose="02020603050405020304" pitchFamily="18" charset="0"/>
              </a:rPr>
              <a:t>Há</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uma</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falta</a:t>
            </a:r>
            <a:r>
              <a:rPr lang="en-GB" dirty="0">
                <a:latin typeface="Calibri" panose="020F0502020204030204" pitchFamily="34" charset="0"/>
                <a:ea typeface="SimSun" panose="02010600030101010101" pitchFamily="2" charset="-122"/>
                <a:cs typeface="Times New Roman" panose="02020603050405020304" pitchFamily="18" charset="0"/>
              </a:rPr>
              <a:t> de </a:t>
            </a:r>
            <a:r>
              <a:rPr lang="en-GB" dirty="0" err="1">
                <a:latin typeface="Calibri" panose="020F0502020204030204" pitchFamily="34" charset="0"/>
                <a:ea typeface="SimSun" panose="02010600030101010101" pitchFamily="2" charset="-122"/>
                <a:cs typeface="Times New Roman" panose="02020603050405020304" pitchFamily="18" charset="0"/>
              </a:rPr>
              <a:t>supervisão</a:t>
            </a:r>
            <a:r>
              <a:rPr lang="en-GB" dirty="0">
                <a:latin typeface="Calibri" panose="020F0502020204030204" pitchFamily="34" charset="0"/>
                <a:ea typeface="SimSun" panose="02010600030101010101" pitchFamily="2" charset="-122"/>
                <a:cs typeface="Times New Roman" panose="02020603050405020304" pitchFamily="18" charset="0"/>
              </a:rPr>
              <a:t> no </a:t>
            </a:r>
            <a:r>
              <a:rPr lang="en-GB" dirty="0" err="1">
                <a:latin typeface="Calibri" panose="020F0502020204030204" pitchFamily="34" charset="0"/>
                <a:ea typeface="SimSun" panose="02010600030101010101" pitchFamily="2" charset="-122"/>
                <a:cs typeface="Times New Roman" panose="02020603050405020304" pitchFamily="18" charset="0"/>
              </a:rPr>
              <a:t>serviço</a:t>
            </a:r>
            <a:r>
              <a:rPr lang="en-GB" dirty="0">
                <a:latin typeface="Calibri" panose="020F0502020204030204" pitchFamily="34" charset="0"/>
                <a:ea typeface="SimSun" panose="02010600030101010101" pitchFamily="2" charset="-122"/>
                <a:cs typeface="Times New Roman" panose="02020603050405020304" pitchFamily="18" charset="0"/>
              </a:rPr>
              <a:t> social </a:t>
            </a:r>
            <a:r>
              <a:rPr lang="en-GB" dirty="0" err="1">
                <a:latin typeface="Calibri" panose="020F0502020204030204" pitchFamily="34" charset="0"/>
                <a:ea typeface="SimSun" panose="02010600030101010101" pitchFamily="2" charset="-122"/>
                <a:cs typeface="Times New Roman" panose="02020603050405020304" pitchFamily="18" charset="0"/>
              </a:rPr>
              <a:t>ou</a:t>
            </a:r>
            <a:r>
              <a:rPr lang="en-GB" dirty="0">
                <a:latin typeface="Calibri" panose="020F0502020204030204" pitchFamily="34" charset="0"/>
                <a:ea typeface="SimSun" panose="02010600030101010101" pitchFamily="2" charset="-122"/>
                <a:cs typeface="Times New Roman" panose="02020603050405020304" pitchFamily="18" charset="0"/>
              </a:rPr>
              <a:t> de </a:t>
            </a:r>
            <a:r>
              <a:rPr lang="en-GB" dirty="0" err="1">
                <a:latin typeface="Calibri" panose="020F0502020204030204" pitchFamily="34" charset="0"/>
                <a:ea typeface="SimSun" panose="02010600030101010101" pitchFamily="2" charset="-122"/>
                <a:cs typeface="Times New Roman" panose="02020603050405020304" pitchFamily="18" charset="0"/>
              </a:rPr>
              <a:t>saúde</a:t>
            </a:r>
            <a:r>
              <a:rPr lang="en-GB" dirty="0">
                <a:latin typeface="Calibri" panose="020F0502020204030204" pitchFamily="34" charset="0"/>
                <a:ea typeface="SimSun" panose="02010600030101010101" pitchFamily="2" charset="-122"/>
                <a:cs typeface="Times New Roman" panose="02020603050405020304" pitchFamily="18" charset="0"/>
              </a:rPr>
              <a:t> mental. </a:t>
            </a: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A </a:t>
            </a:r>
            <a:r>
              <a:rPr lang="en-GB" dirty="0" err="1">
                <a:latin typeface="Calibri" panose="020F0502020204030204" pitchFamily="34" charset="0"/>
                <a:ea typeface="SimSun" panose="02010600030101010101" pitchFamily="2" charset="-122"/>
                <a:cs typeface="Times New Roman" panose="02020603050405020304" pitchFamily="18" charset="0"/>
              </a:rPr>
              <a:t>legislação</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ou</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políticas</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locais</a:t>
            </a:r>
            <a:r>
              <a:rPr lang="en-GB" dirty="0">
                <a:latin typeface="Calibri" panose="020F0502020204030204" pitchFamily="34" charset="0"/>
                <a:ea typeface="SimSun" panose="02010600030101010101" pitchFamily="2" charset="-122"/>
                <a:cs typeface="Times New Roman" panose="02020603050405020304" pitchFamily="18" charset="0"/>
              </a:rPr>
              <a:t>/</a:t>
            </a:r>
            <a:r>
              <a:rPr lang="en-GB" dirty="0" err="1">
                <a:latin typeface="Calibri" panose="020F0502020204030204" pitchFamily="34" charset="0"/>
                <a:ea typeface="SimSun" panose="02010600030101010101" pitchFamily="2" charset="-122"/>
                <a:cs typeface="Times New Roman" panose="02020603050405020304" pitchFamily="18" charset="0"/>
              </a:rPr>
              <a:t>nacionais</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permitem</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essas</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práticas</a:t>
            </a:r>
            <a:r>
              <a:rPr lang="en-GB" dirty="0">
                <a:latin typeface="Calibri" panose="020F0502020204030204" pitchFamily="34" charset="0"/>
                <a:ea typeface="SimSun" panose="02010600030101010101" pitchFamily="2" charset="-122"/>
                <a:cs typeface="Times New Roman" panose="02020603050405020304" pitchFamily="18" charset="0"/>
              </a:rPr>
              <a:t>, e </a:t>
            </a:r>
            <a:r>
              <a:rPr lang="en-GB" dirty="0" err="1">
                <a:latin typeface="Calibri" panose="020F0502020204030204" pitchFamily="34" charset="0"/>
                <a:ea typeface="SimSun" panose="02010600030101010101" pitchFamily="2" charset="-122"/>
                <a:cs typeface="Times New Roman" panose="02020603050405020304" pitchFamily="18" charset="0"/>
              </a:rPr>
              <a:t>há</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falta</a:t>
            </a:r>
            <a:r>
              <a:rPr lang="en-GB" dirty="0">
                <a:latin typeface="Calibri" panose="020F0502020204030204" pitchFamily="34" charset="0"/>
                <a:ea typeface="SimSun" panose="02010600030101010101" pitchFamily="2" charset="-122"/>
                <a:cs typeface="Times New Roman" panose="02020603050405020304" pitchFamily="18" charset="0"/>
              </a:rPr>
              <a:t> de </a:t>
            </a:r>
            <a:r>
              <a:rPr lang="en-GB" dirty="0" err="1">
                <a:latin typeface="Calibri" panose="020F0502020204030204" pitchFamily="34" charset="0"/>
                <a:ea typeface="SimSun" panose="02010600030101010101" pitchFamily="2" charset="-122"/>
                <a:cs typeface="Times New Roman" panose="02020603050405020304" pitchFamily="18" charset="0"/>
              </a:rPr>
              <a:t>sanções</a:t>
            </a:r>
            <a:r>
              <a:rPr lang="en-GB" dirty="0">
                <a:latin typeface="Calibri" panose="020F0502020204030204" pitchFamily="34" charset="0"/>
                <a:ea typeface="SimSun" panose="02010600030101010101" pitchFamily="2" charset="-122"/>
                <a:cs typeface="Times New Roman" panose="02020603050405020304" pitchFamily="18" charset="0"/>
              </a:rPr>
              <a:t> e </a:t>
            </a:r>
            <a:r>
              <a:rPr lang="en-GB" dirty="0" err="1">
                <a:latin typeface="Calibri" panose="020F0502020204030204" pitchFamily="34" charset="0"/>
                <a:ea typeface="SimSun" panose="02010600030101010101" pitchFamily="2" charset="-122"/>
                <a:cs typeface="Times New Roman" panose="02020603050405020304" pitchFamily="18" charset="0"/>
              </a:rPr>
              <a:t>recursos</a:t>
            </a:r>
            <a:r>
              <a:rPr lang="en-GB" dirty="0">
                <a:latin typeface="Calibri" panose="020F0502020204030204" pitchFamily="34" charset="0"/>
                <a:ea typeface="SimSun" panose="02010600030101010101" pitchFamily="2" charset="-122"/>
                <a:cs typeface="Times New Roman" panose="02020603050405020304" pitchFamily="18" charset="0"/>
              </a:rPr>
              <a:t> dos </a:t>
            </a:r>
            <a:r>
              <a:rPr lang="en-GB" dirty="0" err="1">
                <a:latin typeface="Calibri" panose="020F0502020204030204" pitchFamily="34" charset="0"/>
                <a:ea typeface="SimSun" panose="02010600030101010101" pitchFamily="2" charset="-122"/>
                <a:cs typeface="Times New Roman" panose="02020603050405020304" pitchFamily="18" charset="0"/>
              </a:rPr>
              <a:t>tribunais</a:t>
            </a:r>
            <a:r>
              <a:rPr lang="en-GB" dirty="0">
                <a:latin typeface="Calibri" panose="020F0502020204030204" pitchFamily="34" charset="0"/>
                <a:ea typeface="SimSun" panose="02010600030101010101" pitchFamily="2" charset="-122"/>
                <a:cs typeface="Times New Roman" panose="02020603050405020304" pitchFamily="18" charset="0"/>
              </a:rPr>
              <a:t>. </a:t>
            </a: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A </a:t>
            </a:r>
            <a:r>
              <a:rPr lang="en-GB" dirty="0" err="1">
                <a:latin typeface="Calibri" panose="020F0502020204030204" pitchFamily="34" charset="0"/>
                <a:ea typeface="SimSun" panose="02010600030101010101" pitchFamily="2" charset="-122"/>
                <a:cs typeface="Times New Roman" panose="02020603050405020304" pitchFamily="18" charset="0"/>
              </a:rPr>
              <a:t>política</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ou</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protocolos</a:t>
            </a:r>
            <a:r>
              <a:rPr lang="en-GB" dirty="0">
                <a:latin typeface="Calibri" panose="020F0502020204030204" pitchFamily="34" charset="0"/>
                <a:ea typeface="SimSun" panose="02010600030101010101" pitchFamily="2" charset="-122"/>
                <a:cs typeface="Times New Roman" panose="02020603050405020304" pitchFamily="18" charset="0"/>
              </a:rPr>
              <a:t> de </a:t>
            </a:r>
            <a:r>
              <a:rPr lang="en-GB" dirty="0" err="1">
                <a:latin typeface="Calibri" panose="020F0502020204030204" pitchFamily="34" charset="0"/>
                <a:ea typeface="SimSun" panose="02010600030101010101" pitchFamily="2" charset="-122"/>
                <a:cs typeface="Times New Roman" panose="02020603050405020304" pitchFamily="18" charset="0"/>
              </a:rPr>
              <a:t>serviço</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permitem</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práticas</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como</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isolamento</a:t>
            </a:r>
            <a:r>
              <a:rPr lang="en-GB" dirty="0">
                <a:latin typeface="Calibri" panose="020F0502020204030204" pitchFamily="34" charset="0"/>
                <a:ea typeface="SimSun" panose="02010600030101010101" pitchFamily="2" charset="-122"/>
                <a:cs typeface="Times New Roman" panose="02020603050405020304" pitchFamily="18" charset="0"/>
              </a:rPr>
              <a:t> e </a:t>
            </a:r>
            <a:r>
              <a:rPr lang="en-GB" dirty="0" err="1">
                <a:latin typeface="Calibri" panose="020F0502020204030204" pitchFamily="34" charset="0"/>
                <a:ea typeface="SimSun" panose="02010600030101010101" pitchFamily="2" charset="-122"/>
                <a:cs typeface="Times New Roman" panose="02020603050405020304" pitchFamily="18" charset="0"/>
              </a:rPr>
              <a:t>contenção</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internação</a:t>
            </a:r>
            <a:r>
              <a:rPr lang="en-GB" dirty="0">
                <a:latin typeface="Calibri" panose="020F0502020204030204" pitchFamily="34" charset="0"/>
                <a:ea typeface="SimSun" panose="02010600030101010101" pitchFamily="2" charset="-122"/>
                <a:cs typeface="Times New Roman" panose="02020603050405020304" pitchFamily="18" charset="0"/>
              </a:rPr>
              <a:t> e </a:t>
            </a:r>
            <a:r>
              <a:rPr lang="en-GB" dirty="0" err="1">
                <a:latin typeface="Calibri" panose="020F0502020204030204" pitchFamily="34" charset="0"/>
                <a:ea typeface="SimSun" panose="02010600030101010101" pitchFamily="2" charset="-122"/>
                <a:cs typeface="Times New Roman" panose="02020603050405020304" pitchFamily="18" charset="0"/>
              </a:rPr>
              <a:t>tratamento</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involuntários</a:t>
            </a:r>
            <a:r>
              <a:rPr lang="en-GB" dirty="0">
                <a:latin typeface="Calibri" panose="020F0502020204030204" pitchFamily="34" charset="0"/>
                <a:ea typeface="SimSun" panose="02010600030101010101" pitchFamily="2" charset="-122"/>
                <a:cs typeface="Times New Roman" panose="02020603050405020304" pitchFamily="18" charset="0"/>
              </a:rPr>
              <a:t>, etc. </a:t>
            </a:r>
          </a:p>
          <a:p>
            <a:pPr marL="228600" marR="0" lvl="0" indent="-228600">
              <a:lnSpc>
                <a:spcPct val="95000"/>
              </a:lnSpc>
              <a:spcBef>
                <a:spcPts val="0"/>
              </a:spcBef>
              <a:spcAft>
                <a:spcPts val="0"/>
              </a:spcAft>
              <a:buFont typeface="Arial" panose="020B0604020202020204" pitchFamily="34" charset="0"/>
              <a:buChar char="•"/>
            </a:pPr>
            <a:r>
              <a:rPr lang="en-GB" dirty="0" err="1">
                <a:latin typeface="Calibri" panose="020F0502020204030204" pitchFamily="34" charset="0"/>
                <a:ea typeface="SimSun" panose="02010600030101010101" pitchFamily="2" charset="-122"/>
                <a:cs typeface="Times New Roman" panose="02020603050405020304" pitchFamily="18" charset="0"/>
              </a:rPr>
              <a:t>Os</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abusos</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nos</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serviços</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não</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são</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visíveis</a:t>
            </a:r>
            <a:r>
              <a:rPr lang="en-GB" dirty="0">
                <a:latin typeface="Calibri" panose="020F0502020204030204" pitchFamily="34" charset="0"/>
                <a:ea typeface="SimSun" panose="02010600030101010101" pitchFamily="2" charset="-122"/>
                <a:cs typeface="Times New Roman" panose="02020603050405020304" pitchFamily="18" charset="0"/>
              </a:rPr>
              <a:t> para o </a:t>
            </a:r>
            <a:r>
              <a:rPr lang="en-GB" dirty="0" err="1">
                <a:latin typeface="Calibri" panose="020F0502020204030204" pitchFamily="34" charset="0"/>
                <a:ea typeface="SimSun" panose="02010600030101010101" pitchFamily="2" charset="-122"/>
                <a:cs typeface="Times New Roman" panose="02020603050405020304" pitchFamily="18" charset="0"/>
              </a:rPr>
              <a:t>mundo</a:t>
            </a:r>
            <a:r>
              <a:rPr lang="en-GB" dirty="0">
                <a:latin typeface="Calibri" panose="020F0502020204030204" pitchFamily="34" charset="0"/>
                <a:ea typeface="SimSun" panose="02010600030101010101" pitchFamily="2" charset="-122"/>
                <a:cs typeface="Times New Roman" panose="02020603050405020304" pitchFamily="18" charset="0"/>
              </a:rPr>
              <a:t> exterior </a:t>
            </a:r>
            <a:r>
              <a:rPr lang="en-GB" dirty="0" err="1">
                <a:latin typeface="Calibri" panose="020F0502020204030204" pitchFamily="34" charset="0"/>
                <a:ea typeface="SimSun" panose="02010600030101010101" pitchFamily="2" charset="-122"/>
                <a:cs typeface="Times New Roman" panose="02020603050405020304" pitchFamily="18" charset="0"/>
              </a:rPr>
              <a:t>devido</a:t>
            </a:r>
            <a:r>
              <a:rPr lang="en-GB" dirty="0">
                <a:latin typeface="Calibri" panose="020F0502020204030204" pitchFamily="34" charset="0"/>
                <a:ea typeface="SimSun" panose="02010600030101010101" pitchFamily="2" charset="-122"/>
                <a:cs typeface="Times New Roman" panose="02020603050405020304" pitchFamily="18" charset="0"/>
              </a:rPr>
              <a:t> à </a:t>
            </a:r>
            <a:r>
              <a:rPr lang="en-GB" dirty="0" err="1">
                <a:latin typeface="Calibri" panose="020F0502020204030204" pitchFamily="34" charset="0"/>
                <a:ea typeface="SimSun" panose="02010600030101010101" pitchFamily="2" charset="-122"/>
                <a:cs typeface="Times New Roman" panose="02020603050405020304" pitchFamily="18" charset="0"/>
              </a:rPr>
              <a:t>falta</a:t>
            </a:r>
            <a:r>
              <a:rPr lang="en-GB" dirty="0">
                <a:latin typeface="Calibri" panose="020F0502020204030204" pitchFamily="34" charset="0"/>
                <a:ea typeface="SimSun" panose="02010600030101010101" pitchFamily="2" charset="-122"/>
                <a:cs typeface="Times New Roman" panose="02020603050405020304" pitchFamily="18" charset="0"/>
              </a:rPr>
              <a:t> de </a:t>
            </a:r>
            <a:r>
              <a:rPr lang="en-GB" dirty="0" err="1">
                <a:latin typeface="Calibri" panose="020F0502020204030204" pitchFamily="34" charset="0"/>
                <a:ea typeface="SimSun" panose="02010600030101010101" pitchFamily="2" charset="-122"/>
                <a:cs typeface="Times New Roman" panose="02020603050405020304" pitchFamily="18" charset="0"/>
              </a:rPr>
              <a:t>monitoramento</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os</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serviços</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são</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isolados</a:t>
            </a:r>
            <a:r>
              <a:rPr lang="en-GB" dirty="0">
                <a:latin typeface="Calibri" panose="020F0502020204030204" pitchFamily="34" charset="0"/>
                <a:ea typeface="SimSun" panose="02010600030101010101" pitchFamily="2" charset="-122"/>
                <a:cs typeface="Times New Roman" panose="02020603050405020304" pitchFamily="18" charset="0"/>
              </a:rPr>
              <a:t> da </a:t>
            </a:r>
            <a:r>
              <a:rPr lang="en-GB" dirty="0" err="1">
                <a:latin typeface="Calibri" panose="020F0502020204030204" pitchFamily="34" charset="0"/>
                <a:ea typeface="SimSun" panose="02010600030101010101" pitchFamily="2" charset="-122"/>
                <a:cs typeface="Times New Roman" panose="02020603050405020304" pitchFamily="18" charset="0"/>
              </a:rPr>
              <a:t>comunidade</a:t>
            </a:r>
            <a:r>
              <a:rPr lang="en-GB" dirty="0">
                <a:latin typeface="Calibri" panose="020F0502020204030204" pitchFamily="34" charset="0"/>
                <a:ea typeface="SimSun" panose="02010600030101010101" pitchFamily="2" charset="-122"/>
                <a:cs typeface="Times New Roman" panose="02020603050405020304" pitchFamily="18" charset="0"/>
              </a:rPr>
              <a:t> e </a:t>
            </a:r>
            <a:r>
              <a:rPr lang="en-GB" dirty="0" err="1">
                <a:latin typeface="Calibri" panose="020F0502020204030204" pitchFamily="34" charset="0"/>
                <a:ea typeface="SimSun" panose="02010600030101010101" pitchFamily="2" charset="-122"/>
                <a:cs typeface="Times New Roman" panose="02020603050405020304" pitchFamily="18" charset="0"/>
              </a:rPr>
              <a:t>há</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uma</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falta</a:t>
            </a:r>
            <a:r>
              <a:rPr lang="en-GB" dirty="0">
                <a:latin typeface="Calibri" panose="020F0502020204030204" pitchFamily="34" charset="0"/>
                <a:ea typeface="SimSun" panose="02010600030101010101" pitchFamily="2" charset="-122"/>
                <a:cs typeface="Times New Roman" panose="02020603050405020304" pitchFamily="18" charset="0"/>
              </a:rPr>
              <a:t> de </a:t>
            </a:r>
            <a:r>
              <a:rPr lang="en-GB" dirty="0" err="1">
                <a:latin typeface="Calibri" panose="020F0502020204030204" pitchFamily="34" charset="0"/>
                <a:ea typeface="SimSun" panose="02010600030101010101" pitchFamily="2" charset="-122"/>
                <a:cs typeface="Times New Roman" panose="02020603050405020304" pitchFamily="18" charset="0"/>
              </a:rPr>
              <a:t>interação</a:t>
            </a:r>
            <a:r>
              <a:rPr lang="en-GB" dirty="0">
                <a:latin typeface="Calibri" panose="020F0502020204030204" pitchFamily="34" charset="0"/>
                <a:ea typeface="SimSun" panose="02010600030101010101" pitchFamily="2" charset="-122"/>
                <a:cs typeface="Times New Roman" panose="02020603050405020304" pitchFamily="18" charset="0"/>
              </a:rPr>
              <a:t> e </a:t>
            </a:r>
            <a:r>
              <a:rPr lang="en-GB" dirty="0" err="1">
                <a:latin typeface="Calibri" panose="020F0502020204030204" pitchFamily="34" charset="0"/>
                <a:ea typeface="SimSun" panose="02010600030101010101" pitchFamily="2" charset="-122"/>
                <a:cs typeface="Times New Roman" panose="02020603050405020304" pitchFamily="18" charset="0"/>
              </a:rPr>
              <a:t>vínculos</a:t>
            </a:r>
            <a:r>
              <a:rPr lang="en-GB" dirty="0">
                <a:latin typeface="Calibri" panose="020F0502020204030204" pitchFamily="34" charset="0"/>
                <a:ea typeface="SimSun" panose="02010600030101010101" pitchFamily="2" charset="-122"/>
                <a:cs typeface="Times New Roman" panose="02020603050405020304" pitchFamily="18" charset="0"/>
              </a:rPr>
              <a:t> entre o </a:t>
            </a:r>
            <a:r>
              <a:rPr lang="en-GB" dirty="0" err="1">
                <a:latin typeface="Calibri" panose="020F0502020204030204" pitchFamily="34" charset="0"/>
                <a:ea typeface="SimSun" panose="02010600030101010101" pitchFamily="2" charset="-122"/>
                <a:cs typeface="Times New Roman" panose="02020603050405020304" pitchFamily="18" charset="0"/>
              </a:rPr>
              <a:t>serviço</a:t>
            </a:r>
            <a:r>
              <a:rPr lang="en-GB" dirty="0">
                <a:latin typeface="Calibri" panose="020F0502020204030204" pitchFamily="34" charset="0"/>
                <a:ea typeface="SimSun" panose="02010600030101010101" pitchFamily="2" charset="-122"/>
                <a:cs typeface="Times New Roman" panose="02020603050405020304" pitchFamily="18" charset="0"/>
              </a:rPr>
              <a:t> e a </a:t>
            </a:r>
            <a:r>
              <a:rPr lang="en-GB" dirty="0" err="1">
                <a:latin typeface="Calibri" panose="020F0502020204030204" pitchFamily="34" charset="0"/>
                <a:ea typeface="SimSun" panose="02010600030101010101" pitchFamily="2" charset="-122"/>
                <a:cs typeface="Times New Roman" panose="02020603050405020304" pitchFamily="18" charset="0"/>
              </a:rPr>
              <a:t>comunidade</a:t>
            </a:r>
            <a:r>
              <a:rPr lang="en-GB" dirty="0">
                <a:latin typeface="Calibri" panose="020F0502020204030204" pitchFamily="34" charset="0"/>
                <a:ea typeface="SimSun" panose="02010600030101010101" pitchFamily="2" charset="-122"/>
                <a:cs typeface="Times New Roman" panose="02020603050405020304" pitchFamily="18" charset="0"/>
              </a:rPr>
              <a:t>. </a:t>
            </a:r>
          </a:p>
          <a:p>
            <a:pPr marL="228600" marR="0" lvl="0" indent="-228600">
              <a:lnSpc>
                <a:spcPct val="95000"/>
              </a:lnSpc>
              <a:spcBef>
                <a:spcPts val="0"/>
              </a:spcBef>
              <a:spcAft>
                <a:spcPts val="0"/>
              </a:spcAft>
              <a:buFont typeface="Arial" panose="020B0604020202020204" pitchFamily="34" charset="0"/>
              <a:buChar char="•"/>
            </a:pPr>
            <a:r>
              <a:rPr lang="en-GB" dirty="0" err="1">
                <a:latin typeface="Calibri" panose="020F0502020204030204" pitchFamily="34" charset="0"/>
                <a:ea typeface="SimSun" panose="02010600030101010101" pitchFamily="2" charset="-122"/>
                <a:cs typeface="Times New Roman" panose="02020603050405020304" pitchFamily="18" charset="0"/>
              </a:rPr>
              <a:t>Existe</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uma</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cultura</a:t>
            </a:r>
            <a:r>
              <a:rPr lang="en-GB" dirty="0">
                <a:latin typeface="Calibri" panose="020F0502020204030204" pitchFamily="34" charset="0"/>
                <a:ea typeface="SimSun" panose="02010600030101010101" pitchFamily="2" charset="-122"/>
                <a:cs typeface="Times New Roman" panose="02020603050405020304" pitchFamily="18" charset="0"/>
              </a:rPr>
              <a:t> de </a:t>
            </a:r>
            <a:r>
              <a:rPr lang="en-GB" dirty="0" err="1">
                <a:latin typeface="Calibri" panose="020F0502020204030204" pitchFamily="34" charset="0"/>
                <a:ea typeface="SimSun" panose="02010600030101010101" pitchFamily="2" charset="-122"/>
                <a:cs typeface="Times New Roman" panose="02020603050405020304" pitchFamily="18" charset="0"/>
              </a:rPr>
              <a:t>violência</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coerção</a:t>
            </a:r>
            <a:r>
              <a:rPr lang="en-GB" dirty="0">
                <a:latin typeface="Calibri" panose="020F0502020204030204" pitchFamily="34" charset="0"/>
                <a:ea typeface="SimSun" panose="02010600030101010101" pitchFamily="2" charset="-122"/>
                <a:cs typeface="Times New Roman" panose="02020603050405020304" pitchFamily="18" charset="0"/>
              </a:rPr>
              <a:t> e </a:t>
            </a:r>
            <a:r>
              <a:rPr lang="en-GB" dirty="0" err="1">
                <a:latin typeface="Calibri" panose="020F0502020204030204" pitchFamily="34" charset="0"/>
                <a:ea typeface="SimSun" panose="02010600030101010101" pitchFamily="2" charset="-122"/>
                <a:cs typeface="Times New Roman" panose="02020603050405020304" pitchFamily="18" charset="0"/>
              </a:rPr>
              <a:t>abuso</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nos</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serviços</a:t>
            </a:r>
            <a:r>
              <a:rPr lang="en-GB" dirty="0">
                <a:latin typeface="Calibri" panose="020F0502020204030204" pitchFamily="34" charset="0"/>
                <a:ea typeface="SimSun" panose="02010600030101010101" pitchFamily="2" charset="-122"/>
                <a:cs typeface="Times New Roman" panose="02020603050405020304" pitchFamily="18" charset="0"/>
              </a:rPr>
              <a:t>. </a:t>
            </a: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A </a:t>
            </a:r>
            <a:r>
              <a:rPr lang="en-GB" dirty="0" err="1">
                <a:latin typeface="Calibri" panose="020F0502020204030204" pitchFamily="34" charset="0"/>
                <a:ea typeface="SimSun" panose="02010600030101010101" pitchFamily="2" charset="-122"/>
                <a:cs typeface="Times New Roman" panose="02020603050405020304" pitchFamily="18" charset="0"/>
              </a:rPr>
              <a:t>prevenção</a:t>
            </a:r>
            <a:r>
              <a:rPr lang="en-GB" dirty="0">
                <a:latin typeface="Calibri" panose="020F0502020204030204" pitchFamily="34" charset="0"/>
                <a:ea typeface="SimSun" panose="02010600030101010101" pitchFamily="2" charset="-122"/>
                <a:cs typeface="Times New Roman" panose="02020603050405020304" pitchFamily="18" charset="0"/>
              </a:rPr>
              <a:t> da </a:t>
            </a:r>
            <a:r>
              <a:rPr lang="en-GB" dirty="0" err="1">
                <a:latin typeface="Calibri" panose="020F0502020204030204" pitchFamily="34" charset="0"/>
                <a:ea typeface="SimSun" panose="02010600030101010101" pitchFamily="2" charset="-122"/>
                <a:cs typeface="Times New Roman" panose="02020603050405020304" pitchFamily="18" charset="0"/>
              </a:rPr>
              <a:t>violência</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coerção</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ou</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abuso</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dentro</a:t>
            </a:r>
            <a:r>
              <a:rPr lang="en-GB" dirty="0">
                <a:latin typeface="Calibri" panose="020F0502020204030204" pitchFamily="34" charset="0"/>
                <a:ea typeface="SimSun" panose="02010600030101010101" pitchFamily="2" charset="-122"/>
                <a:cs typeface="Times New Roman" panose="02020603050405020304" pitchFamily="18" charset="0"/>
              </a:rPr>
              <a:t> dos </a:t>
            </a:r>
            <a:r>
              <a:rPr lang="en-GB" dirty="0" err="1">
                <a:latin typeface="Calibri" panose="020F0502020204030204" pitchFamily="34" charset="0"/>
                <a:ea typeface="SimSun" panose="02010600030101010101" pitchFamily="2" charset="-122"/>
                <a:cs typeface="Times New Roman" panose="02020603050405020304" pitchFamily="18" charset="0"/>
              </a:rPr>
              <a:t>serviços</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não</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é</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uma</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questão</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prioritária</a:t>
            </a:r>
            <a:r>
              <a:rPr lang="en-GB" dirty="0">
                <a:latin typeface="Calibri" panose="020F0502020204030204" pitchFamily="34" charset="0"/>
                <a:ea typeface="SimSun" panose="02010600030101010101" pitchFamily="2" charset="-122"/>
                <a:cs typeface="Times New Roman" panose="02020603050405020304" pitchFamily="18" charset="0"/>
              </a:rPr>
              <a:t>. </a:t>
            </a:r>
          </a:p>
          <a:p>
            <a:pPr marL="228600" marR="0" lvl="0" indent="-228600">
              <a:lnSpc>
                <a:spcPct val="95000"/>
              </a:lnSpc>
              <a:spcBef>
                <a:spcPts val="0"/>
              </a:spcBef>
              <a:spcAft>
                <a:spcPts val="0"/>
              </a:spcAft>
              <a:buFont typeface="Arial" panose="020B0604020202020204" pitchFamily="34" charset="0"/>
              <a:buChar char="•"/>
            </a:pPr>
            <a:r>
              <a:rPr lang="en-GB" dirty="0" err="1">
                <a:latin typeface="Calibri" panose="020F0502020204030204" pitchFamily="34" charset="0"/>
                <a:ea typeface="SimSun" panose="02010600030101010101" pitchFamily="2" charset="-122"/>
                <a:cs typeface="Times New Roman" panose="02020603050405020304" pitchFamily="18" charset="0"/>
              </a:rPr>
              <a:t>Não</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há</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funcionários</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suficientes</a:t>
            </a:r>
            <a:r>
              <a:rPr lang="en-GB" dirty="0">
                <a:latin typeface="Calibri" panose="020F0502020204030204" pitchFamily="34" charset="0"/>
                <a:ea typeface="SimSun" panose="02010600030101010101" pitchFamily="2" charset="-122"/>
                <a:cs typeface="Times New Roman" panose="02020603050405020304" pitchFamily="18" charset="0"/>
              </a:rPr>
              <a:t> para </a:t>
            </a:r>
            <a:r>
              <a:rPr lang="en-GB" dirty="0" err="1">
                <a:latin typeface="Calibri" panose="020F0502020204030204" pitchFamily="34" charset="0"/>
                <a:ea typeface="SimSun" panose="02010600030101010101" pitchFamily="2" charset="-122"/>
                <a:cs typeface="Times New Roman" panose="02020603050405020304" pitchFamily="18" charset="0"/>
              </a:rPr>
              <a:t>gerenciar</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adequadamente</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situações</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tensas</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difíceis</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ou</a:t>
            </a:r>
            <a:r>
              <a:rPr lang="en-GB" dirty="0">
                <a:latin typeface="Calibri" panose="020F0502020204030204" pitchFamily="34" charset="0"/>
                <a:ea typeface="SimSun" panose="02010600030101010101" pitchFamily="2" charset="-122"/>
                <a:cs typeface="Times New Roman" panose="02020603050405020304" pitchFamily="18" charset="0"/>
              </a:rPr>
              <a:t> de </a:t>
            </a:r>
            <a:r>
              <a:rPr lang="en-GB" dirty="0" err="1">
                <a:latin typeface="Calibri" panose="020F0502020204030204" pitchFamily="34" charset="0"/>
                <a:ea typeface="SimSun" panose="02010600030101010101" pitchFamily="2" charset="-122"/>
                <a:cs typeface="Times New Roman" panose="02020603050405020304" pitchFamily="18" charset="0"/>
              </a:rPr>
              <a:t>conflito</a:t>
            </a:r>
            <a:r>
              <a:rPr lang="en-GB" dirty="0">
                <a:latin typeface="Calibri" panose="020F0502020204030204" pitchFamily="34" charset="0"/>
                <a:ea typeface="SimSun" panose="02010600030101010101" pitchFamily="2" charset="-122"/>
                <a:cs typeface="Times New Roman" panose="02020603050405020304" pitchFamily="18" charset="0"/>
              </a:rPr>
              <a:t>. </a:t>
            </a:r>
          </a:p>
          <a:p>
            <a:pPr marL="228600" marR="0" lvl="0" indent="-228600">
              <a:lnSpc>
                <a:spcPct val="95000"/>
              </a:lnSpc>
              <a:spcBef>
                <a:spcPts val="0"/>
              </a:spcBef>
              <a:spcAft>
                <a:spcPts val="0"/>
              </a:spcAft>
              <a:buFont typeface="Arial" panose="020B0604020202020204" pitchFamily="34" charset="0"/>
              <a:buChar char="•"/>
            </a:pPr>
            <a:r>
              <a:rPr lang="en-GB" dirty="0" err="1">
                <a:latin typeface="Calibri" panose="020F0502020204030204" pitchFamily="34" charset="0"/>
                <a:ea typeface="SimSun" panose="02010600030101010101" pitchFamily="2" charset="-122"/>
                <a:cs typeface="Times New Roman" panose="02020603050405020304" pitchFamily="18" charset="0"/>
              </a:rPr>
              <a:t>Desequilíbrio</a:t>
            </a:r>
            <a:r>
              <a:rPr lang="en-GB" dirty="0">
                <a:latin typeface="Calibri" panose="020F0502020204030204" pitchFamily="34" charset="0"/>
                <a:ea typeface="SimSun" panose="02010600030101010101" pitchFamily="2" charset="-122"/>
                <a:cs typeface="Times New Roman" panose="02020603050405020304" pitchFamily="18" charset="0"/>
              </a:rPr>
              <a:t> de </a:t>
            </a:r>
            <a:r>
              <a:rPr lang="en-GB" dirty="0" err="1">
                <a:latin typeface="Calibri" panose="020F0502020204030204" pitchFamily="34" charset="0"/>
                <a:ea typeface="SimSun" panose="02010600030101010101" pitchFamily="2" charset="-122"/>
                <a:cs typeface="Times New Roman" panose="02020603050405020304" pitchFamily="18" charset="0"/>
              </a:rPr>
              <a:t>poder</a:t>
            </a:r>
            <a:r>
              <a:rPr lang="en-GB" dirty="0">
                <a:latin typeface="Calibri" panose="020F0502020204030204" pitchFamily="34" charset="0"/>
                <a:ea typeface="SimSun" panose="02010600030101010101" pitchFamily="2" charset="-122"/>
                <a:cs typeface="Times New Roman" panose="02020603050405020304" pitchFamily="18" charset="0"/>
              </a:rPr>
              <a:t> entre </a:t>
            </a:r>
            <a:r>
              <a:rPr lang="en-GB" dirty="0" err="1">
                <a:latin typeface="Calibri" panose="020F0502020204030204" pitchFamily="34" charset="0"/>
                <a:ea typeface="SimSun" panose="02010600030101010101" pitchFamily="2" charset="-122"/>
                <a:cs typeface="Times New Roman" panose="02020603050405020304" pitchFamily="18" charset="0"/>
              </a:rPr>
              <a:t>os</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funcionários</a:t>
            </a:r>
            <a:r>
              <a:rPr lang="en-GB" dirty="0">
                <a:latin typeface="Calibri" panose="020F0502020204030204" pitchFamily="34" charset="0"/>
                <a:ea typeface="SimSun" panose="02010600030101010101" pitchFamily="2" charset="-122"/>
                <a:cs typeface="Times New Roman" panose="02020603050405020304" pitchFamily="18" charset="0"/>
              </a:rPr>
              <a:t> e as </a:t>
            </a:r>
            <a:r>
              <a:rPr lang="en-GB" dirty="0" err="1">
                <a:latin typeface="Calibri" panose="020F0502020204030204" pitchFamily="34" charset="0"/>
                <a:ea typeface="SimSun" panose="02010600030101010101" pitchFamily="2" charset="-122"/>
                <a:cs typeface="Times New Roman" panose="02020603050405020304" pitchFamily="18" charset="0"/>
              </a:rPr>
              <a:t>pessoas</a:t>
            </a:r>
            <a:r>
              <a:rPr lang="en-GB" dirty="0">
                <a:latin typeface="Calibri" panose="020F0502020204030204" pitchFamily="34" charset="0"/>
                <a:ea typeface="SimSun" panose="02010600030101010101" pitchFamily="2" charset="-122"/>
                <a:cs typeface="Times New Roman" panose="02020603050405020304" pitchFamily="18" charset="0"/>
              </a:rPr>
              <a:t> que </a:t>
            </a:r>
            <a:r>
              <a:rPr lang="en-GB" dirty="0" err="1">
                <a:latin typeface="Calibri" panose="020F0502020204030204" pitchFamily="34" charset="0"/>
                <a:ea typeface="SimSun" panose="02010600030101010101" pitchFamily="2" charset="-122"/>
                <a:cs typeface="Times New Roman" panose="02020603050405020304" pitchFamily="18" charset="0"/>
              </a:rPr>
              <a:t>utilizam</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serviços</a:t>
            </a:r>
            <a:r>
              <a:rPr lang="en-GB" dirty="0">
                <a:latin typeface="Calibri" panose="020F0502020204030204" pitchFamily="34" charset="0"/>
                <a:ea typeface="SimSun" panose="02010600030101010101" pitchFamily="2" charset="-122"/>
                <a:cs typeface="Times New Roman" panose="02020603050405020304" pitchFamily="18" charset="0"/>
              </a:rPr>
              <a:t>. </a:t>
            </a: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As </a:t>
            </a:r>
            <a:r>
              <a:rPr lang="en-GB" dirty="0" err="1">
                <a:latin typeface="Calibri" panose="020F0502020204030204" pitchFamily="34" charset="0"/>
                <a:ea typeface="SimSun" panose="02010600030101010101" pitchFamily="2" charset="-122"/>
                <a:cs typeface="Times New Roman" panose="02020603050405020304" pitchFamily="18" charset="0"/>
              </a:rPr>
              <a:t>pessoas</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temem</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perder</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seu</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emprego</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ou</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enfrentar</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repercussões</a:t>
            </a:r>
            <a:r>
              <a:rPr lang="en-GB" dirty="0">
                <a:latin typeface="Calibri" panose="020F0502020204030204" pitchFamily="34" charset="0"/>
                <a:ea typeface="SimSun" panose="02010600030101010101" pitchFamily="2" charset="-122"/>
                <a:cs typeface="Times New Roman" panose="02020603050405020304" pitchFamily="18" charset="0"/>
              </a:rPr>
              <a:t> se </a:t>
            </a:r>
            <a:r>
              <a:rPr lang="en-GB" dirty="0" err="1">
                <a:latin typeface="Calibri" panose="020F0502020204030204" pitchFamily="34" charset="0"/>
                <a:ea typeface="SimSun" panose="02010600030101010101" pitchFamily="2" charset="-122"/>
                <a:cs typeface="Times New Roman" panose="02020603050405020304" pitchFamily="18" charset="0"/>
              </a:rPr>
              <a:t>denunciarem</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abusos</a:t>
            </a:r>
            <a:r>
              <a:rPr lang="en-GB" dirty="0">
                <a:latin typeface="Calibri" panose="020F0502020204030204" pitchFamily="34" charset="0"/>
                <a:ea typeface="SimSun" panose="02010600030101010101" pitchFamily="2" charset="-122"/>
                <a:cs typeface="Times New Roman" panose="02020603050405020304" pitchFamily="18" charset="0"/>
              </a:rPr>
              <a:t>. </a:t>
            </a: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O </a:t>
            </a:r>
            <a:r>
              <a:rPr lang="en-GB" dirty="0" err="1">
                <a:latin typeface="Calibri" panose="020F0502020204030204" pitchFamily="34" charset="0"/>
                <a:ea typeface="SimSun" panose="02010600030101010101" pitchFamily="2" charset="-122"/>
                <a:cs typeface="Times New Roman" panose="02020603050405020304" pitchFamily="18" charset="0"/>
              </a:rPr>
              <a:t>projeto</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inadequado</a:t>
            </a:r>
            <a:r>
              <a:rPr lang="en-GB" dirty="0">
                <a:latin typeface="Calibri" panose="020F0502020204030204" pitchFamily="34" charset="0"/>
                <a:ea typeface="SimSun" panose="02010600030101010101" pitchFamily="2" charset="-122"/>
                <a:cs typeface="Times New Roman" panose="02020603050405020304" pitchFamily="18" charset="0"/>
              </a:rPr>
              <a:t> do </a:t>
            </a:r>
            <a:r>
              <a:rPr lang="en-GB" dirty="0" err="1">
                <a:latin typeface="Calibri" panose="020F0502020204030204" pitchFamily="34" charset="0"/>
                <a:ea typeface="SimSun" panose="02010600030101010101" pitchFamily="2" charset="-122"/>
                <a:cs typeface="Times New Roman" panose="02020603050405020304" pitchFamily="18" charset="0"/>
              </a:rPr>
              <a:t>serviço</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por</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exemplo</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ambiente</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estressante</a:t>
            </a:r>
            <a:r>
              <a:rPr lang="en-GB" dirty="0">
                <a:latin typeface="Calibri" panose="020F0502020204030204" pitchFamily="34" charset="0"/>
                <a:ea typeface="SimSun" panose="02010600030101010101" pitchFamily="2" charset="-122"/>
                <a:cs typeface="Times New Roman" panose="02020603050405020304" pitchFamily="18" charset="0"/>
              </a:rPr>
              <a:t> e </a:t>
            </a:r>
            <a:r>
              <a:rPr lang="en-GB" dirty="0" err="1">
                <a:latin typeface="Calibri" panose="020F0502020204030204" pitchFamily="34" charset="0"/>
                <a:ea typeface="SimSun" panose="02010600030101010101" pitchFamily="2" charset="-122"/>
                <a:cs typeface="Times New Roman" panose="02020603050405020304" pitchFamily="18" charset="0"/>
              </a:rPr>
              <a:t>opressivo</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não</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é</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apropriado</a:t>
            </a:r>
            <a:r>
              <a:rPr lang="en-GB" dirty="0">
                <a:latin typeface="Calibri" panose="020F0502020204030204" pitchFamily="34" charset="0"/>
                <a:ea typeface="SimSun" panose="02010600030101010101" pitchFamily="2" charset="-122"/>
                <a:cs typeface="Times New Roman" panose="02020603050405020304" pitchFamily="18" charset="0"/>
              </a:rPr>
              <a:t> para </a:t>
            </a:r>
            <a:r>
              <a:rPr lang="en-GB" dirty="0" err="1">
                <a:latin typeface="Calibri" panose="020F0502020204030204" pitchFamily="34" charset="0"/>
                <a:ea typeface="SimSun" panose="02010600030101010101" pitchFamily="2" charset="-122"/>
                <a:cs typeface="Times New Roman" panose="02020603050405020304" pitchFamily="18" charset="0"/>
              </a:rPr>
              <a:t>promover</a:t>
            </a:r>
            <a:r>
              <a:rPr lang="en-GB" dirty="0">
                <a:latin typeface="Calibri" panose="020F0502020204030204" pitchFamily="34" charset="0"/>
                <a:ea typeface="SimSun" panose="02010600030101010101" pitchFamily="2" charset="-122"/>
                <a:cs typeface="Times New Roman" panose="02020603050405020304" pitchFamily="18" charset="0"/>
              </a:rPr>
              <a:t> a </a:t>
            </a:r>
            <a:r>
              <a:rPr lang="en-GB" dirty="0" err="1">
                <a:latin typeface="Calibri" panose="020F0502020204030204" pitchFamily="34" charset="0"/>
                <a:ea typeface="SimSun" panose="02010600030101010101" pitchFamily="2" charset="-122"/>
                <a:cs typeface="Times New Roman" panose="02020603050405020304" pitchFamily="18" charset="0"/>
              </a:rPr>
              <a:t>recuperação</a:t>
            </a:r>
            <a:r>
              <a:rPr lang="en-GB" dirty="0">
                <a:latin typeface="Calibri" panose="020F0502020204030204" pitchFamily="34" charset="0"/>
                <a:ea typeface="SimSun" panose="02010600030101010101" pitchFamily="2" charset="-122"/>
                <a:cs typeface="Times New Roman" panose="02020603050405020304" pitchFamily="18" charset="0"/>
              </a:rPr>
              <a:t> e a </a:t>
            </a:r>
            <a:r>
              <a:rPr lang="en-GB" dirty="0" err="1">
                <a:latin typeface="Calibri" panose="020F0502020204030204" pitchFamily="34" charset="0"/>
                <a:ea typeface="SimSun" panose="02010600030101010101" pitchFamily="2" charset="-122"/>
                <a:cs typeface="Times New Roman" panose="02020603050405020304" pitchFamily="18" charset="0"/>
              </a:rPr>
              <a:t>inclusão</a:t>
            </a:r>
            <a:r>
              <a:rPr lang="en-GB" dirty="0">
                <a:latin typeface="Calibri" panose="020F0502020204030204" pitchFamily="34" charset="0"/>
                <a:ea typeface="SimSun" panose="02010600030101010101" pitchFamily="2" charset="-122"/>
                <a:cs typeface="Times New Roman" panose="02020603050405020304" pitchFamily="18" charset="0"/>
              </a:rPr>
              <a:t>. </a:t>
            </a:r>
          </a:p>
          <a:p>
            <a:pPr marL="228600" marR="0" lvl="0" indent="-228600">
              <a:lnSpc>
                <a:spcPct val="95000"/>
              </a:lnSpc>
              <a:spcBef>
                <a:spcPts val="0"/>
              </a:spcBef>
              <a:spcAft>
                <a:spcPts val="0"/>
              </a:spcAft>
              <a:buFont typeface="Arial" panose="020B0604020202020204" pitchFamily="34" charset="0"/>
              <a:buChar char="•"/>
            </a:pPr>
            <a:r>
              <a:rPr lang="en-GB" dirty="0" err="1">
                <a:latin typeface="Calibri" panose="020F0502020204030204" pitchFamily="34" charset="0"/>
                <a:ea typeface="SimSun" panose="02010600030101010101" pitchFamily="2" charset="-122"/>
                <a:cs typeface="Times New Roman" panose="02020603050405020304" pitchFamily="18" charset="0"/>
              </a:rPr>
              <a:t>Os</a:t>
            </a:r>
            <a:r>
              <a:rPr lang="en-GB" dirty="0">
                <a:latin typeface="Calibri" panose="020F0502020204030204" pitchFamily="34" charset="0"/>
                <a:ea typeface="SimSun" panose="02010600030101010101" pitchFamily="2" charset="-122"/>
                <a:cs typeface="Times New Roman" panose="02020603050405020304" pitchFamily="18" charset="0"/>
              </a:rPr>
              <a:t> interesses de </a:t>
            </a:r>
            <a:r>
              <a:rPr lang="en-GB" dirty="0" err="1">
                <a:latin typeface="Calibri" panose="020F0502020204030204" pitchFamily="34" charset="0"/>
                <a:ea typeface="SimSun" panose="02010600030101010101" pitchFamily="2" charset="-122"/>
                <a:cs typeface="Times New Roman" panose="02020603050405020304" pitchFamily="18" charset="0"/>
              </a:rPr>
              <a:t>serviços</a:t>
            </a:r>
            <a:r>
              <a:rPr lang="en-GB" dirty="0">
                <a:latin typeface="Calibri" panose="020F0502020204030204" pitchFamily="34" charset="0"/>
                <a:ea typeface="SimSun" panose="02010600030101010101" pitchFamily="2" charset="-122"/>
                <a:cs typeface="Times New Roman" panose="02020603050405020304" pitchFamily="18" charset="0"/>
              </a:rPr>
              <a:t> e </a:t>
            </a:r>
            <a:r>
              <a:rPr lang="en-GB" dirty="0" err="1">
                <a:latin typeface="Calibri" panose="020F0502020204030204" pitchFamily="34" charset="0"/>
                <a:ea typeface="SimSun" panose="02010600030101010101" pitchFamily="2" charset="-122"/>
                <a:cs typeface="Times New Roman" panose="02020603050405020304" pitchFamily="18" charset="0"/>
              </a:rPr>
              <a:t>fornecedores</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por</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exemplo</a:t>
            </a:r>
            <a:r>
              <a:rPr lang="en-GB" dirty="0">
                <a:latin typeface="Calibri" panose="020F0502020204030204" pitchFamily="34" charset="0"/>
                <a:ea typeface="SimSun" panose="02010600030101010101" pitchFamily="2" charset="-122"/>
                <a:cs typeface="Times New Roman" panose="02020603050405020304" pitchFamily="18" charset="0"/>
              </a:rPr>
              <a:t>, a </a:t>
            </a:r>
            <a:r>
              <a:rPr lang="en-GB" dirty="0" err="1">
                <a:latin typeface="Calibri" panose="020F0502020204030204" pitchFamily="34" charset="0"/>
                <a:ea typeface="SimSun" panose="02010600030101010101" pitchFamily="2" charset="-122"/>
                <a:cs typeface="Times New Roman" panose="02020603050405020304" pitchFamily="18" charset="0"/>
              </a:rPr>
              <a:t>obtenção</a:t>
            </a:r>
            <a:r>
              <a:rPr lang="en-GB" dirty="0">
                <a:latin typeface="Calibri" panose="020F0502020204030204" pitchFamily="34" charset="0"/>
                <a:ea typeface="SimSun" panose="02010600030101010101" pitchFamily="2" charset="-122"/>
                <a:cs typeface="Times New Roman" panose="02020603050405020304" pitchFamily="18" charset="0"/>
              </a:rPr>
              <a:t> de </a:t>
            </a:r>
            <a:r>
              <a:rPr lang="en-GB" dirty="0" err="1">
                <a:latin typeface="Calibri" panose="020F0502020204030204" pitchFamily="34" charset="0"/>
                <a:ea typeface="SimSun" panose="02010600030101010101" pitchFamily="2" charset="-122"/>
                <a:cs typeface="Times New Roman" panose="02020603050405020304" pitchFamily="18" charset="0"/>
              </a:rPr>
              <a:t>lucro</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estão</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sendo</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priorizados</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em</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relação</a:t>
            </a:r>
            <a:r>
              <a:rPr lang="en-GB" dirty="0">
                <a:latin typeface="Calibri" panose="020F0502020204030204" pitchFamily="34" charset="0"/>
                <a:ea typeface="SimSun" panose="02010600030101010101" pitchFamily="2" charset="-122"/>
                <a:cs typeface="Times New Roman" panose="02020603050405020304" pitchFamily="18" charset="0"/>
              </a:rPr>
              <a:t> </a:t>
            </a:r>
            <a:r>
              <a:rPr lang="en-GB" dirty="0" err="1">
                <a:latin typeface="Calibri" panose="020F0502020204030204" pitchFamily="34" charset="0"/>
                <a:ea typeface="SimSun" panose="02010600030101010101" pitchFamily="2" charset="-122"/>
                <a:cs typeface="Times New Roman" panose="02020603050405020304" pitchFamily="18" charset="0"/>
              </a:rPr>
              <a:t>aos</a:t>
            </a:r>
            <a:r>
              <a:rPr lang="en-GB" dirty="0">
                <a:latin typeface="Calibri" panose="020F0502020204030204" pitchFamily="34" charset="0"/>
                <a:ea typeface="SimSun" panose="02010600030101010101" pitchFamily="2" charset="-122"/>
                <a:cs typeface="Times New Roman" panose="02020603050405020304" pitchFamily="18" charset="0"/>
              </a:rPr>
              <a:t> interesses e </a:t>
            </a:r>
            <a:r>
              <a:rPr lang="en-GB" dirty="0" err="1">
                <a:latin typeface="Calibri" panose="020F0502020204030204" pitchFamily="34" charset="0"/>
                <a:ea typeface="SimSun" panose="02010600030101010101" pitchFamily="2" charset="-122"/>
                <a:cs typeface="Times New Roman" panose="02020603050405020304" pitchFamily="18" charset="0"/>
              </a:rPr>
              <a:t>necessidades</a:t>
            </a:r>
            <a:r>
              <a:rPr lang="en-GB" dirty="0">
                <a:latin typeface="Calibri" panose="020F0502020204030204" pitchFamily="34" charset="0"/>
                <a:ea typeface="SimSun" panose="02010600030101010101" pitchFamily="2" charset="-122"/>
                <a:cs typeface="Times New Roman" panose="02020603050405020304" pitchFamily="18" charset="0"/>
              </a:rPr>
              <a:t> das </a:t>
            </a:r>
            <a:r>
              <a:rPr lang="en-GB" dirty="0" err="1">
                <a:latin typeface="Calibri" panose="020F0502020204030204" pitchFamily="34" charset="0"/>
                <a:ea typeface="SimSun" panose="02010600030101010101" pitchFamily="2" charset="-122"/>
                <a:cs typeface="Times New Roman" panose="02020603050405020304" pitchFamily="18" charset="0"/>
              </a:rPr>
              <a:t>pessoas</a:t>
            </a:r>
            <a:r>
              <a:rPr lang="en-GB" dirty="0">
                <a:latin typeface="Calibri" panose="020F0502020204030204" pitchFamily="34" charset="0"/>
                <a:ea typeface="SimSun" panose="02010600030101010101" pitchFamily="2" charset="-122"/>
                <a:cs typeface="Times New Roman" panose="02020603050405020304" pitchFamily="18" charset="0"/>
              </a:rPr>
              <a:t>. </a:t>
            </a:r>
            <a:endParaRPr lang="en-CH">
              <a:latin typeface="Calibri" panose="020F0502020204030204" pitchFamily="34" charset="0"/>
              <a:ea typeface="SimSun" panose="02010600030101010101" pitchFamily="2" charset="-122"/>
              <a:cs typeface="Times New Roman" panose="02020603050405020304" pitchFamily="18" charset="0"/>
            </a:endParaRPr>
          </a:p>
          <a:p>
            <a:endParaRPr lang="en-CH" dirty="0"/>
          </a:p>
        </p:txBody>
      </p:sp>
    </p:spTree>
    <p:extLst>
      <p:ext uri="{BB962C8B-B14F-4D97-AF65-F5344CB8AC3E}">
        <p14:creationId xmlns:p14="http://schemas.microsoft.com/office/powerpoint/2010/main" val="34621400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dirty="0">
                <a:solidFill>
                  <a:schemeClr val="tx1"/>
                </a:solidFill>
                <a:effectLst/>
                <a:latin typeface="+mn-lt"/>
                <a:ea typeface="+mn-ea"/>
                <a:cs typeface="+mn-cs"/>
              </a:rPr>
              <a:t>Com o intuito de antecipar o seguinte tema sobre “Compreender atitudes e relações de poder”, envolva os participantes na reflexão sobre como a violência, a coerção e o abuso podem ser evitados: </a:t>
            </a:r>
          </a:p>
          <a:p>
            <a:r>
              <a:rPr lang="pt-BR" sz="1200" kern="1200" dirty="0">
                <a:solidFill>
                  <a:schemeClr val="tx1"/>
                </a:solidFill>
                <a:effectLst/>
                <a:latin typeface="+mn-lt"/>
                <a:ea typeface="+mn-ea"/>
                <a:cs typeface="+mn-cs"/>
              </a:rPr>
              <a:t>Como grupo: pense em casos de violência, coerção e abuso nos serviços sociais e de saúde mental que você tenha vivenciado, testemunhado, ouvido ou lido a respeito.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Quais são os fatores que levaram a este incidente? Pense em fatores que vão desde o indivíduo até o nível do sistema.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Como você pensa que isso afetou todas as pessoas envolvidas, incluindo as pessoas que utilizam o serviço, a família e os funcionários do serviço?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Como esses incidentes poderiam ter sido evitados e o que poderia ser mudado agora para evitar que incidentes semelhantes aconteçam no futuro?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Você tem alguma ideia sobre estratégias alternativas que possam ser usadas para evitar violência, abuso ou práticas coercitivas?</a:t>
            </a:r>
          </a:p>
          <a:p>
            <a:endParaRPr lang="en-CH" dirty="0"/>
          </a:p>
        </p:txBody>
      </p:sp>
    </p:spTree>
    <p:extLst>
      <p:ext uri="{BB962C8B-B14F-4D97-AF65-F5344CB8AC3E}">
        <p14:creationId xmlns:p14="http://schemas.microsoft.com/office/powerpoint/2010/main" val="42892514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Tempo para </a:t>
            </a:r>
            <a:r>
              <a:rPr lang="en-US" b="1"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este</a:t>
            </a: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r>
              <a:rPr lang="en-US" b="1"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tema</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Aproximadamente 55 minutos.</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lang="pt-BR" sz="1200" kern="1200" dirty="0">
                <a:solidFill>
                  <a:schemeClr val="tx1"/>
                </a:solidFill>
                <a:effectLst/>
                <a:latin typeface="+mn-lt"/>
                <a:ea typeface="+mn-ea"/>
                <a:cs typeface="+mn-cs"/>
              </a:rPr>
              <a:t>O objetivo deste tema é ajudar os participantes a compreender como alguns serviços sociais e de saúde mental criam um ambiente em que existem desequilíbrios de poder, contribuindo para a coerção, a violência e o abuso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30248038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Explique aos participantes que:</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latin typeface="Calibri" panose="020F0502020204030204" pitchFamily="34" charset="0"/>
                <a:ea typeface="SimSun" panose="02010600030101010101" pitchFamily="2" charset="-122"/>
                <a:cs typeface="Arial" panose="020B0604020202020204" pitchFamily="34" charset="0"/>
              </a:rPr>
              <a:t>Neste exercício, discutiremos as dinâmicas de poder na saúde mental e nos serviços sociais. </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Pergunte ao grupo:</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6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O que </a:t>
            </a:r>
            <a:r>
              <a:rPr lang="en-GB" b="1" dirty="0" err="1">
                <a:latin typeface="Calibri" panose="020F0502020204030204" pitchFamily="34" charset="0"/>
                <a:ea typeface="SimSun" panose="02010600030101010101" pitchFamily="2" charset="-122"/>
                <a:cs typeface="Arial" panose="020B0604020202020204" pitchFamily="34" charset="0"/>
              </a:rPr>
              <a:t>você</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entende</a:t>
            </a:r>
            <a:r>
              <a:rPr lang="en-GB" b="1" dirty="0">
                <a:latin typeface="Calibri" panose="020F0502020204030204" pitchFamily="34" charset="0"/>
                <a:ea typeface="SimSun" panose="02010600030101010101" pitchFamily="2" charset="-122"/>
                <a:cs typeface="Arial" panose="020B0604020202020204" pitchFamily="34" charset="0"/>
              </a:rPr>
              <a:t> pela palavra poder?</a:t>
            </a:r>
            <a:endParaRPr lang="en-CH" b="1"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Algumas das respostas podem incluir, entre outras:</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Autoridade</a:t>
            </a:r>
            <a:endParaRPr lang="en-CH"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Força</a:t>
            </a:r>
            <a:endParaRPr lang="en-CH"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Controle</a:t>
            </a:r>
            <a:endParaRPr lang="en-CH"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Hierarquia</a:t>
            </a:r>
            <a:endParaRPr lang="en-CH"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err="1">
                <a:solidFill>
                  <a:srgbClr val="4F81BD"/>
                </a:solidFill>
                <a:latin typeface="Calibri" panose="020F0502020204030204" pitchFamily="34" charset="0"/>
                <a:ea typeface="SimSun" panose="02010600030101010101" pitchFamily="2" charset="-122"/>
                <a:cs typeface="Times New Roman" panose="02020603050405020304" pitchFamily="18" charset="0"/>
              </a:rPr>
              <a:t>Desigualdade</a:t>
            </a: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/injusta</a:t>
            </a:r>
            <a:endParaRPr lang="en-CH"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Repressão</a:t>
            </a:r>
            <a:endParaRPr lang="en-CH"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Influência.</a:t>
            </a:r>
            <a:endParaRPr lang="en-CH" dirty="0">
              <a:latin typeface="Calibri" panose="020F0502020204030204" pitchFamily="34" charset="0"/>
              <a:ea typeface="SimSun" panose="02010600030101010101" pitchFamily="2" charset="-122"/>
              <a:cs typeface="Times New Roman" panose="02020603050405020304" pitchFamily="18" charset="0"/>
            </a:endParaRPr>
          </a:p>
          <a:p>
            <a:endParaRPr lang="en-CH" dirty="0"/>
          </a:p>
        </p:txBody>
      </p:sp>
    </p:spTree>
    <p:extLst>
      <p:ext uri="{BB962C8B-B14F-4D97-AF65-F5344CB8AC3E}">
        <p14:creationId xmlns:p14="http://schemas.microsoft.com/office/powerpoint/2010/main" val="4880151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pt-BR" sz="1200" kern="1200" dirty="0">
                <a:solidFill>
                  <a:schemeClr val="tx1"/>
                </a:solidFill>
                <a:effectLst/>
                <a:latin typeface="+mn-lt"/>
                <a:ea typeface="+mn-ea"/>
                <a:cs typeface="+mn-cs"/>
              </a:rPr>
              <a:t>Nesta apresentação, vamos explorar o que se entende por “dinâmica de poder” nos serviços sociais e de saúde mental. </a:t>
            </a: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t> </a:t>
            </a:r>
            <a:endParaRPr lang="en-CH" dirty="0"/>
          </a:p>
          <a:p>
            <a:pPr>
              <a:lnSpc>
                <a:spcPct val="115000"/>
              </a:lnSpc>
            </a:pPr>
            <a:r>
              <a:rPr lang="en-GB" b="1" dirty="0"/>
              <a:t>O que é </a:t>
            </a:r>
            <a:r>
              <a:rPr lang="en-GB" b="1" dirty="0" err="1"/>
              <a:t>poder</a:t>
            </a:r>
            <a:r>
              <a:rPr lang="en-GB" b="1" dirty="0"/>
              <a:t>?</a:t>
            </a:r>
            <a:br>
              <a:rPr lang="pt-BR" dirty="0">
                <a:latin typeface="Calibri" panose="020F0502020204030204" pitchFamily="34" charset="0"/>
                <a:ea typeface="SimSun" panose="02010600030101010101" pitchFamily="2" charset="-122"/>
                <a:cs typeface="Arial" panose="020B0604020202020204" pitchFamily="34" charset="0"/>
              </a:rPr>
            </a:br>
            <a:endParaRPr lang="pt-BR"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pt-BR" dirty="0">
                <a:latin typeface="Calibri" panose="020F0502020204030204" pitchFamily="34" charset="0"/>
                <a:ea typeface="SimSun" panose="02010600030101010101" pitchFamily="2" charset="-122"/>
                <a:cs typeface="Arial" panose="020B0604020202020204" pitchFamily="34" charset="0"/>
              </a:rPr>
              <a:t>O poder opera no dia a dia de todos, criando vantagens e desvantagens que mudam com o tempo e o lugar. </a:t>
            </a:r>
          </a:p>
          <a:p>
            <a:pPr marL="342900" marR="0" lvl="0" indent="-342900">
              <a:lnSpc>
                <a:spcPct val="115000"/>
              </a:lnSpc>
              <a:spcBef>
                <a:spcPts val="0"/>
              </a:spcBef>
              <a:spcAft>
                <a:spcPts val="0"/>
              </a:spcAft>
              <a:buFont typeface="Symbol" panose="05050102010706020507" pitchFamily="18" charset="2"/>
              <a:buChar char=""/>
            </a:pPr>
            <a:r>
              <a:rPr lang="pt-BR" dirty="0">
                <a:latin typeface="Calibri" panose="020F0502020204030204" pitchFamily="34" charset="0"/>
                <a:ea typeface="SimSun" panose="02010600030101010101" pitchFamily="2" charset="-122"/>
                <a:cs typeface="Arial" panose="020B0604020202020204" pitchFamily="34" charset="0"/>
              </a:rPr>
              <a:t>O poder é exercido e resistido em múltiplos níveis, desde o nível estrutural (por exemplo, política discriminatória) até a interação individual (por exemplo, insultos raciais). </a:t>
            </a:r>
          </a:p>
          <a:p>
            <a:pPr marL="342900" marR="0" lvl="0" indent="-342900">
              <a:lnSpc>
                <a:spcPct val="115000"/>
              </a:lnSpc>
              <a:spcBef>
                <a:spcPts val="0"/>
              </a:spcBef>
              <a:spcAft>
                <a:spcPts val="0"/>
              </a:spcAft>
              <a:buFont typeface="Symbol" panose="05050102010706020507" pitchFamily="18" charset="2"/>
              <a:buChar char=""/>
            </a:pPr>
            <a:r>
              <a:rPr lang="pt-BR" dirty="0">
                <a:latin typeface="Calibri" panose="020F0502020204030204" pitchFamily="34" charset="0"/>
                <a:ea typeface="SimSun" panose="02010600030101010101" pitchFamily="2" charset="-122"/>
                <a:cs typeface="Arial" panose="020B0604020202020204" pitchFamily="34" charset="0"/>
              </a:rPr>
              <a:t>As relações de poder incluem “poder sobre” os outros, mas também “poder com” os outros (quando as pessoas trabalham juntas como um coletivo)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Hankivsky O, 2012 #407"/>
              </a:rPr>
              <a:t>24</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a:t>
            </a:r>
            <a:endParaRPr lang="pt-BR"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pt-BR" dirty="0">
                <a:latin typeface="Calibri" panose="020F0502020204030204" pitchFamily="34" charset="0"/>
                <a:ea typeface="SimSun" panose="02010600030101010101" pitchFamily="2" charset="-122"/>
                <a:cs typeface="Arial" panose="020B0604020202020204" pitchFamily="34" charset="0"/>
              </a:rPr>
              <a:t>Em outras palavras, isso significa muitas vezes poder controlar ou decidir o que alguém pode ou não fazer e ter uma certa autoridade sobre algo ou alguém. </a:t>
            </a:r>
          </a:p>
          <a:p>
            <a:pPr marL="342900" marR="0" lvl="0" indent="-342900">
              <a:lnSpc>
                <a:spcPct val="115000"/>
              </a:lnSpc>
              <a:spcBef>
                <a:spcPts val="0"/>
              </a:spcBef>
              <a:spcAft>
                <a:spcPts val="0"/>
              </a:spcAft>
              <a:buFont typeface="Symbol" panose="05050102010706020507" pitchFamily="18" charset="2"/>
              <a:buChar char=""/>
            </a:pPr>
            <a:r>
              <a:rPr lang="pt-BR" dirty="0">
                <a:latin typeface="Calibri" panose="020F0502020204030204" pitchFamily="34" charset="0"/>
                <a:ea typeface="SimSun" panose="02010600030101010101" pitchFamily="2" charset="-122"/>
                <a:cs typeface="Arial" panose="020B0604020202020204" pitchFamily="34" charset="0"/>
              </a:rPr>
              <a:t>O desequilíbrio de poder pode levar à violência, exploração, coerção, abuso e tratamentos cruéis e degradantes.</a:t>
            </a:r>
          </a:p>
          <a:p>
            <a:pPr marL="342900" marR="0" lvl="0" indent="-342900">
              <a:lnSpc>
                <a:spcPct val="115000"/>
              </a:lnSpc>
              <a:spcBef>
                <a:spcPts val="0"/>
              </a:spcBef>
              <a:spcAft>
                <a:spcPts val="0"/>
              </a:spcAft>
              <a:buFont typeface="Symbol" panose="05050102010706020507" pitchFamily="18" charset="2"/>
              <a:buChar char=""/>
            </a:pP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9755687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O que é dinâmica de poder?</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O termo “dinâmica do poder” refere-se às diferentes quantidades de poder que várias pessoas têm em um determinado lugar.</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As </a:t>
            </a:r>
            <a:r>
              <a:rPr lang="en-GB" dirty="0" err="1">
                <a:latin typeface="Calibri" panose="020F0502020204030204" pitchFamily="34" charset="0"/>
                <a:ea typeface="SimSun" panose="02010600030101010101" pitchFamily="2" charset="-122"/>
                <a:cs typeface="Arial" panose="020B0604020202020204" pitchFamily="34" charset="0"/>
              </a:rPr>
              <a:t>dinâmicas</a:t>
            </a:r>
            <a:r>
              <a:rPr lang="en-GB" dirty="0">
                <a:latin typeface="Calibri" panose="020F0502020204030204" pitchFamily="34" charset="0"/>
                <a:ea typeface="SimSun" panose="02010600030101010101" pitchFamily="2" charset="-122"/>
                <a:cs typeface="Arial" panose="020B0604020202020204" pitchFamily="34" charset="0"/>
              </a:rPr>
              <a:t> do poder </a:t>
            </a:r>
            <a:r>
              <a:rPr lang="en-GB" dirty="0" err="1">
                <a:latin typeface="Calibri" panose="020F0502020204030204" pitchFamily="34" charset="0"/>
                <a:ea typeface="SimSun" panose="02010600030101010101" pitchFamily="2" charset="-122"/>
                <a:cs typeface="Arial" panose="020B0604020202020204" pitchFamily="34" charset="0"/>
              </a:rPr>
              <a:t>também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influenciam</a:t>
            </a:r>
            <a:r>
              <a:rPr lang="en-GB" dirty="0">
                <a:latin typeface="Calibri" panose="020F0502020204030204" pitchFamily="34" charset="0"/>
                <a:ea typeface="SimSun" panose="02010600030101010101" pitchFamily="2" charset="-122"/>
                <a:cs typeface="Arial" panose="020B0604020202020204" pitchFamily="34" charset="0"/>
              </a:rPr>
              <a:t> o acesso à prestação e às experiências dos serviços de saúde mental e sociais.</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Em um serviço de saúde mental ou social, os profissionais de saúde mental e outros profissionais têm mais poder do que as pessoas que utilizam os serviços. Isso é frequentemente referido como um desequilíbrio de poder.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41664259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08075"/>
            <a:ext cx="5508625" cy="3098800"/>
          </a:xfrm>
        </p:spPr>
      </p:sp>
      <p:sp>
        <p:nvSpPr>
          <p:cNvPr id="3" name="Notes Placeholder 2"/>
          <p:cNvSpPr>
            <a:spLocks noGrp="1"/>
          </p:cNvSpPr>
          <p:nvPr>
            <p:ph type="body" idx="1"/>
          </p:nvPr>
        </p:nvSpPr>
        <p:spPr>
          <a:xfrm>
            <a:off x="692150" y="4206875"/>
            <a:ext cx="5486400" cy="4478338"/>
          </a:xfrm>
        </p:spPr>
        <p:txBody>
          <a:bodyPr/>
          <a:lstStyle/>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Por que existem diferenças de poder?</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latin typeface="Calibri" panose="020F0502020204030204" pitchFamily="34" charset="0"/>
                <a:ea typeface="SimSun" panose="02010600030101010101" pitchFamily="2" charset="-122"/>
                <a:cs typeface="Arial" panose="020B0604020202020204" pitchFamily="34" charset="0"/>
              </a:rPr>
              <a:t>Muitas diferenças de poder se devem às </a:t>
            </a:r>
            <a:r>
              <a:rPr lang="en-GB" dirty="0" err="1">
                <a:latin typeface="Calibri" panose="020F0502020204030204" pitchFamily="34" charset="0"/>
                <a:ea typeface="SimSun" panose="02010600030101010101" pitchFamily="2" charset="-122"/>
                <a:cs typeface="Arial" panose="020B0604020202020204" pitchFamily="34" charset="0"/>
              </a:rPr>
              <a:t>várias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papéis</a:t>
            </a:r>
            <a:r>
              <a:rPr lang="en-GB" dirty="0">
                <a:latin typeface="Calibri" panose="020F0502020204030204" pitchFamily="34" charset="0"/>
                <a:ea typeface="SimSun" panose="02010600030101010101" pitchFamily="2" charset="-122"/>
                <a:cs typeface="Arial" panose="020B0604020202020204" pitchFamily="34" charset="0"/>
              </a:rPr>
              <a:t> e responsabilidades das pessoas nos serviços de saúde mental ou sociais:</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600"/>
              </a:spcAft>
              <a:buFont typeface="Symbol" panose="05050102010706020507" pitchFamily="18" charset="2"/>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600"/>
              </a:spcAft>
              <a:buFont typeface="Symbol" panose="05050102010706020507" pitchFamily="18" charset="2"/>
              <a:buChar char=""/>
            </a:pPr>
            <a:r>
              <a:rPr lang="en-GB" dirty="0" err="1">
                <a:latin typeface="Calibri" panose="020F0502020204030204" pitchFamily="34" charset="0"/>
                <a:ea typeface="SimSun" panose="02010600030101010101" pitchFamily="2" charset="-122"/>
                <a:cs typeface="Arial" panose="020B0604020202020204" pitchFamily="34" charset="0"/>
              </a:rPr>
              <a: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funcionários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prestam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serviços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responsáveis</a:t>
            </a:r>
            <a:r>
              <a:rPr lang="en-GB" dirty="0">
                <a:latin typeface="Calibri" panose="020F0502020204030204" pitchFamily="34" charset="0"/>
                <a:ea typeface="SimSun" panose="02010600030101010101" pitchFamily="2" charset="-122"/>
                <a:cs typeface="Arial" panose="020B0604020202020204" pitchFamily="34" charset="0"/>
              </a:rPr>
              <a:t> pela </a:t>
            </a:r>
            <a:r>
              <a:rPr lang="en-GB" dirty="0" err="1">
                <a:latin typeface="Calibri" panose="020F0502020204030204" pitchFamily="34" charset="0"/>
                <a:ea typeface="SimSun" panose="02010600030101010101" pitchFamily="2" charset="-122"/>
                <a:cs typeface="Arial" panose="020B0604020202020204" pitchFamily="34" charset="0"/>
              </a:rPr>
              <a:t>execução</a:t>
            </a:r>
            <a:r>
              <a:rPr lang="en-GB" dirty="0">
                <a:latin typeface="Calibri" panose="020F0502020204030204" pitchFamily="34" charset="0"/>
                <a:ea typeface="SimSun" panose="02010600030101010101" pitchFamily="2" charset="-122"/>
                <a:cs typeface="Arial" panose="020B0604020202020204" pitchFamily="34" charset="0"/>
              </a:rPr>
              <a:t> dos </a:t>
            </a:r>
            <a:r>
              <a:rPr lang="en-GB" dirty="0" err="1">
                <a:latin typeface="Calibri" panose="020F0502020204030204" pitchFamily="34" charset="0"/>
                <a:ea typeface="SimSun" panose="02010600030101010101" pitchFamily="2" charset="-122"/>
                <a:cs typeface="Arial" panose="020B0604020202020204" pitchFamily="34" charset="0"/>
              </a:rPr>
              <a:t>serviços</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implementam</a:t>
            </a:r>
            <a:r>
              <a:rPr lang="en-GB" dirty="0">
                <a:latin typeface="Calibri" panose="020F0502020204030204" pitchFamily="34" charset="0"/>
                <a:ea typeface="SimSun" panose="02010600030101010101" pitchFamily="2" charset="-122"/>
                <a:cs typeface="Arial" panose="020B0604020202020204" pitchFamily="34" charset="0"/>
              </a:rPr>
              <a:t> as </a:t>
            </a:r>
            <a:r>
              <a:rPr lang="en-GB" dirty="0" err="1">
                <a:latin typeface="Calibri" panose="020F0502020204030204" pitchFamily="34" charset="0"/>
                <a:ea typeface="SimSun" panose="02010600030101010101" pitchFamily="2" charset="-122"/>
                <a:cs typeface="Arial" panose="020B0604020202020204" pitchFamily="34" charset="0"/>
              </a:rPr>
              <a:t>regras</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procedimentos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serviço</a:t>
            </a:r>
            <a:r>
              <a:rPr lang="en-GB" dirty="0">
                <a:latin typeface="Calibri" panose="020F0502020204030204" pitchFamily="34" charset="0"/>
                <a:ea typeface="SimSun" panose="02010600030101010101" pitchFamily="2" charset="-122"/>
                <a:cs typeface="Arial" panose="020B0604020202020204" pitchFamily="34" charset="0"/>
              </a:rPr>
              <a:t>. Nesse </a:t>
            </a:r>
            <a:r>
              <a:rPr lang="en-GB" dirty="0" err="1">
                <a:latin typeface="Calibri" panose="020F0502020204030204" pitchFamily="34" charset="0"/>
                <a:ea typeface="SimSun" panose="02010600030101010101" pitchFamily="2" charset="-122"/>
                <a:cs typeface="Arial" panose="020B0604020202020204" pitchFamily="34" charset="0"/>
              </a:rPr>
              <a:t>sentido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eles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têm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inerentemente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poder</a:t>
            </a:r>
            <a:r>
              <a:rPr lang="en-GB" dirty="0">
                <a:latin typeface="Calibri" panose="020F0502020204030204" pitchFamily="34" charset="0"/>
                <a:ea typeface="SimSun" panose="02010600030101010101" pitchFamily="2" charset="-122"/>
                <a:cs typeface="Arial" panose="020B0604020202020204" pitchFamily="34" charset="0"/>
              </a:rPr>
              <a:t>. </a:t>
            </a:r>
          </a:p>
          <a:p>
            <a:pPr marL="228600" marR="0" lvl="0" indent="-228600">
              <a:lnSpc>
                <a:spcPct val="115000"/>
              </a:lnSpc>
              <a:spcBef>
                <a:spcPts val="0"/>
              </a:spcBef>
              <a:spcAft>
                <a:spcPts val="600"/>
              </a:spcAft>
              <a:buFont typeface="Symbol" panose="05050102010706020507" pitchFamily="18" charset="2"/>
              <a:buChar char=""/>
            </a:pPr>
            <a:r>
              <a:rPr lang="en-GB" dirty="0" err="1">
                <a:latin typeface="Calibri" panose="020F0502020204030204" pitchFamily="34" charset="0"/>
                <a:ea typeface="SimSun" panose="02010600030101010101" pitchFamily="2" charset="-122"/>
                <a:cs typeface="Arial" panose="020B0604020202020204" pitchFamily="34" charset="0"/>
              </a:rPr>
              <a:t>Além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disso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funcionários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legalmente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autorizados</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frequentemente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requeridos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por</a:t>
            </a:r>
            <a:r>
              <a:rPr lang="en-GB" dirty="0">
                <a:latin typeface="Calibri" panose="020F0502020204030204" pitchFamily="34" charset="0"/>
                <a:ea typeface="SimSun" panose="02010600030101010101" pitchFamily="2" charset="-122"/>
                <a:cs typeface="Arial" panose="020B0604020202020204" pitchFamily="34" charset="0"/>
              </a:rPr>
              <a:t> lei a usar </a:t>
            </a:r>
            <a:r>
              <a:rPr lang="en-GB" dirty="0" err="1">
                <a:latin typeface="Calibri" panose="020F0502020204030204" pitchFamily="34" charset="0"/>
                <a:ea typeface="SimSun" panose="02010600030101010101" pitchFamily="2" charset="-122"/>
                <a:cs typeface="Arial" panose="020B0604020202020204" pitchFamily="34" charset="0"/>
              </a:rPr>
              <a:t>coerção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Isso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torna</a:t>
            </a:r>
            <a:r>
              <a:rPr lang="en-GB" dirty="0">
                <a:latin typeface="Calibri" panose="020F0502020204030204" pitchFamily="34" charset="0"/>
                <a:ea typeface="SimSun" panose="02010600030101010101" pitchFamily="2" charset="-122"/>
                <a:cs typeface="Arial" panose="020B0604020202020204" pitchFamily="34" charset="0"/>
              </a:rPr>
              <a:t> as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sujeitas</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práticas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coercitivas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impotentes</a:t>
            </a:r>
            <a:r>
              <a:rPr lang="en-GB" dirty="0">
                <a:latin typeface="Calibri" panose="020F0502020204030204" pitchFamily="34" charset="0"/>
                <a:ea typeface="SimSun" panose="02010600030101010101" pitchFamily="2" charset="-122"/>
                <a:cs typeface="Arial" panose="020B0604020202020204" pitchFamily="34" charset="0"/>
              </a:rPr>
              <a:t> para se </a:t>
            </a:r>
            <a:r>
              <a:rPr lang="en-GB" dirty="0" err="1">
                <a:latin typeface="Calibri" panose="020F0502020204030204" pitchFamily="34" charset="0"/>
                <a:ea typeface="SimSun" panose="02010600030101010101" pitchFamily="2" charset="-122"/>
                <a:cs typeface="Arial" panose="020B0604020202020204" pitchFamily="34" charset="0"/>
              </a:rPr>
              <a:t>defenderem</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mudarem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sua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situação</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permite</a:t>
            </a:r>
            <a:r>
              <a:rPr lang="en-GB" dirty="0">
                <a:latin typeface="Calibri" panose="020F0502020204030204" pitchFamily="34" charset="0"/>
                <a:ea typeface="SimSun" panose="02010600030101010101" pitchFamily="2" charset="-122"/>
                <a:cs typeface="Arial" panose="020B0604020202020204" pitchFamily="34" charset="0"/>
              </a:rPr>
              <a:t> que </a:t>
            </a:r>
            <a:r>
              <a:rPr lang="en-GB" dirty="0" err="1">
                <a:latin typeface="Calibri" panose="020F0502020204030204" pitchFamily="34" charset="0"/>
                <a:ea typeface="SimSun" panose="02010600030101010101" pitchFamily="2" charset="-122"/>
                <a:cs typeface="Arial" panose="020B0604020202020204" pitchFamily="34" charset="0"/>
              </a:rPr>
              <a: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funcionários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considerem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seus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desejos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exemplo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quanto</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deixar</a:t>
            </a:r>
            <a:r>
              <a:rPr lang="en-GB" dirty="0">
                <a:latin typeface="Calibri" panose="020F0502020204030204" pitchFamily="34" charset="0"/>
                <a:ea typeface="SimSun" panose="02010600030101010101" pitchFamily="2" charset="-122"/>
                <a:cs typeface="Arial" panose="020B0604020202020204" pitchFamily="34" charset="0"/>
              </a:rPr>
              <a:t> o </a:t>
            </a:r>
            <a:r>
              <a:rPr lang="en-GB" dirty="0" err="1">
                <a:latin typeface="Calibri" panose="020F0502020204030204" pitchFamily="34" charset="0"/>
                <a:ea typeface="SimSun" panose="02010600030101010101" pitchFamily="2" charset="-122"/>
                <a:cs typeface="Arial" panose="020B0604020202020204" pitchFamily="34" charset="0"/>
              </a:rPr>
              <a:t>serviço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escolhas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sobre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cuidados</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tratamento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como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inválidos</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ignorem</a:t>
            </a:r>
            <a:r>
              <a:rPr lang="en-GB" dirty="0">
                <a:latin typeface="Calibri" panose="020F0502020204030204" pitchFamily="34" charset="0"/>
                <a:ea typeface="SimSun" panose="02010600030101010101" pitchFamily="2" charset="-122"/>
                <a:cs typeface="Arial" panose="020B0604020202020204" pitchFamily="34" charset="0"/>
              </a:rPr>
              <a:t>. </a:t>
            </a:r>
          </a:p>
          <a:p>
            <a:pPr marL="228600" marR="0" lvl="0" indent="-2286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 </a:t>
            </a:r>
            <a:r>
              <a:rPr lang="en-GB" dirty="0" err="1">
                <a:latin typeface="Calibri" panose="020F0502020204030204" pitchFamily="34" charset="0"/>
                <a:ea typeface="SimSun" panose="02010600030101010101" pitchFamily="2" charset="-122"/>
                <a:cs typeface="Arial" panose="020B0604020202020204" pitchFamily="34" charset="0"/>
              </a:rPr>
              <a:t>mera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ameaça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possibilidade</a:t>
            </a:r>
            <a:r>
              <a:rPr lang="en-GB" dirty="0">
                <a:latin typeface="Calibri" panose="020F0502020204030204" pitchFamily="34" charset="0"/>
                <a:ea typeface="SimSun" panose="02010600030101010101" pitchFamily="2" charset="-122"/>
                <a:cs typeface="Arial" panose="020B0604020202020204" pitchFamily="34" charset="0"/>
              </a:rPr>
              <a:t> de ser </a:t>
            </a:r>
            <a:r>
              <a:rPr lang="en-GB" dirty="0" err="1">
                <a:latin typeface="Calibri" panose="020F0502020204030204" pitchFamily="34" charset="0"/>
                <a:ea typeface="SimSun" panose="02010600030101010101" pitchFamily="2" charset="-122"/>
                <a:cs typeface="Arial" panose="020B0604020202020204" pitchFamily="34" charset="0"/>
              </a:rPr>
              <a:t>internado</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tratado</a:t>
            </a:r>
            <a:r>
              <a:rPr lang="en-GB" dirty="0">
                <a:latin typeface="Calibri" panose="020F0502020204030204" pitchFamily="34" charset="0"/>
                <a:ea typeface="SimSun" panose="02010600030101010101" pitchFamily="2" charset="-122"/>
                <a:cs typeface="Arial" panose="020B0604020202020204" pitchFamily="34" charset="0"/>
              </a:rPr>
              <a:t> contra a </a:t>
            </a:r>
            <a:r>
              <a:rPr lang="en-GB" dirty="0" err="1">
                <a:latin typeface="Calibri" panose="020F0502020204030204" pitchFamily="34" charset="0"/>
                <a:ea typeface="SimSun" panose="02010600030101010101" pitchFamily="2" charset="-122"/>
                <a:cs typeface="Arial" panose="020B0604020202020204" pitchFamily="34" charset="0"/>
              </a:rPr>
              <a:t>vontade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pode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muitas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vezes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exacerbar</a:t>
            </a:r>
            <a:r>
              <a:rPr lang="en-GB" dirty="0">
                <a:latin typeface="Calibri" panose="020F0502020204030204" pitchFamily="34" charset="0"/>
                <a:ea typeface="SimSun" panose="02010600030101010101" pitchFamily="2" charset="-122"/>
                <a:cs typeface="Arial" panose="020B0604020202020204" pitchFamily="34" charset="0"/>
              </a:rPr>
              <a:t> o </a:t>
            </a:r>
            <a:r>
              <a:rPr lang="en-GB" dirty="0" err="1">
                <a:latin typeface="Calibri" panose="020F0502020204030204" pitchFamily="34" charset="0"/>
                <a:ea typeface="SimSun" panose="02010600030101010101" pitchFamily="2" charset="-122"/>
                <a:cs typeface="Arial" panose="020B0604020202020204" pitchFamily="34" charset="0"/>
              </a:rPr>
              <a:t>desequilíbrio</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poder</a:t>
            </a:r>
            <a:r>
              <a:rPr lang="en-GB" dirty="0">
                <a:latin typeface="Calibri" panose="020F0502020204030204" pitchFamily="34" charset="0"/>
                <a:ea typeface="SimSun" panose="02010600030101010101" pitchFamily="2" charset="-122"/>
                <a:cs typeface="Arial" panose="020B0604020202020204" pitchFamily="34" charset="0"/>
              </a:rPr>
              <a:t>: </a:t>
            </a:r>
          </a:p>
          <a:p>
            <a:pPr marL="685800" marR="0" lvl="1" indent="-2286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as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sabem</a:t>
            </a:r>
            <a:r>
              <a:rPr lang="en-GB" dirty="0">
                <a:latin typeface="Calibri" panose="020F0502020204030204" pitchFamily="34" charset="0"/>
                <a:ea typeface="SimSun" panose="02010600030101010101" pitchFamily="2" charset="-122"/>
                <a:cs typeface="Arial" panose="020B0604020202020204" pitchFamily="34" charset="0"/>
              </a:rPr>
              <a:t> que </a:t>
            </a:r>
            <a:r>
              <a:rPr lang="en-GB" dirty="0" err="1">
                <a:latin typeface="Calibri" panose="020F0502020204030204" pitchFamily="34" charset="0"/>
                <a:ea typeface="SimSun" panose="02010600030101010101" pitchFamily="2" charset="-122"/>
                <a:cs typeface="Arial" panose="020B0604020202020204" pitchFamily="34" charset="0"/>
              </a:rPr>
              <a:t>precisam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aderir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ao</a:t>
            </a:r>
            <a:r>
              <a:rPr lang="en-GB" dirty="0">
                <a:latin typeface="Calibri" panose="020F0502020204030204" pitchFamily="34" charset="0"/>
                <a:ea typeface="SimSun" panose="02010600030101010101" pitchFamily="2" charset="-122"/>
                <a:cs typeface="Arial" panose="020B0604020202020204" pitchFamily="34" charset="0"/>
              </a:rPr>
              <a:t> que </a:t>
            </a:r>
            <a:r>
              <a:rPr lang="en-GB" dirty="0" err="1">
                <a:latin typeface="Calibri" panose="020F0502020204030204" pitchFamily="34" charset="0"/>
                <a:ea typeface="SimSun" panose="02010600030101010101" pitchFamily="2" charset="-122"/>
                <a:cs typeface="Arial" panose="020B0604020202020204" pitchFamily="34" charset="0"/>
              </a:rPr>
              <a: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funcionários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oferecem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prescrevem</a:t>
            </a:r>
            <a:r>
              <a:rPr lang="en-GB" dirty="0">
                <a:latin typeface="Calibri" panose="020F0502020204030204" pitchFamily="34" charset="0"/>
                <a:ea typeface="SimSun" panose="02010600030101010101" pitchFamily="2" charset="-122"/>
                <a:cs typeface="Arial" panose="020B0604020202020204" pitchFamily="34" charset="0"/>
              </a:rPr>
              <a:t> para </a:t>
            </a:r>
            <a:r>
              <a:rPr lang="en-GB" dirty="0" err="1">
                <a:latin typeface="Calibri" panose="020F0502020204030204" pitchFamily="34" charset="0"/>
                <a:ea typeface="SimSun" panose="02010600030101010101" pitchFamily="2" charset="-122"/>
                <a:cs typeface="Arial" panose="020B0604020202020204" pitchFamily="34" charset="0"/>
              </a:rPr>
              <a:t>evitar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serem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internadas</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tratadas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involuntariamente</a:t>
            </a:r>
            <a:r>
              <a:rPr lang="en-GB"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81647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973138"/>
            <a:ext cx="5486400" cy="3086100"/>
          </a:xfrm>
        </p:spPr>
      </p:sp>
      <p:sp>
        <p:nvSpPr>
          <p:cNvPr id="3" name="Notes Placeholder 2"/>
          <p:cNvSpPr>
            <a:spLocks noGrp="1"/>
          </p:cNvSpPr>
          <p:nvPr>
            <p:ph type="body" idx="1"/>
          </p:nvPr>
        </p:nvSpPr>
        <p:spPr>
          <a:xfrm>
            <a:off x="685800" y="4135412"/>
            <a:ext cx="5486400" cy="4473627"/>
          </a:xfrm>
        </p:spPr>
        <p:txBody>
          <a:bodyPr/>
          <a:lstStyle/>
          <a:p>
            <a:pPr marL="171450" indent="-171450">
              <a:buFont typeface="Arial" panose="020B0604020202020204" pitchFamily="34" charset="0"/>
              <a:buChar char="•"/>
            </a:pPr>
            <a:r>
              <a:rPr lang="en-US" dirty="0"/>
              <a:t>Utilizamos os termos “pessoas que estão usando” ou “que já usaram” serviços de saúde mental e serviços relacionados para nos referirmos a pessoas que não se identificam necessariamente como portadoras de uma deficiência, mas que têm diversas experiências aplicáveis a este treinamento.</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Além disso, o uso do termo “serviços de saúde mental e sociais” nestes módulos refere-se a uma ampla gama de serviços atualmente prestados por países, incluindo, por exemplo, </a:t>
            </a:r>
            <a:r>
              <a:rPr lang="en-US" dirty="0" err="1"/>
              <a:t>centros</a:t>
            </a:r>
            <a:r>
              <a:rPr lang="en-US" dirty="0"/>
              <a:t> comunitários de saúde mental</a:t>
            </a:r>
            <a:r>
              <a:rPr lang="en-US" dirty="0" err="1"/>
              <a:t>, </a:t>
            </a:r>
            <a:r>
              <a:rPr lang="en-US" dirty="0"/>
              <a:t>clínicas de cuidados primários, serviços ambulatoriais, hospitais psiquiátricos, enfermarias psiquiátricas em hospitais gerais, </a:t>
            </a:r>
            <a:r>
              <a:rPr lang="en-US" dirty="0" err="1"/>
              <a:t>centros</a:t>
            </a:r>
            <a:r>
              <a:rPr lang="en-US" dirty="0"/>
              <a:t> de reabilitação</a:t>
            </a:r>
            <a:r>
              <a:rPr lang="en-US" dirty="0" err="1"/>
              <a:t>, </a:t>
            </a:r>
            <a:r>
              <a:rPr lang="en-US" dirty="0"/>
              <a:t>curandeiros tradicionais</a:t>
            </a:r>
            <a:r>
              <a:rPr lang="en-US" dirty="0" err="1"/>
              <a:t>, creches, </a:t>
            </a:r>
            <a:r>
              <a:rPr lang="en-US" dirty="0"/>
              <a:t>lares para idosos e outros lares “coletivos”, bem como serviços domiciliares e serviços e apoios que oferecem alternativas aos serviços tradicionais de saúde mental ou sociais, prestados por uma ampla gama de prestadores de cuidados de saúde e sociais nos setores público, privado e não governamental.</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 terminologia adotada neste documento foi selecionada por uma questão de inclusão. </a:t>
            </a:r>
          </a:p>
          <a:p>
            <a:pPr marL="628650" lvl="1" indent="-171450">
              <a:buFont typeface="Arial" panose="020B0604020202020204" pitchFamily="34" charset="0"/>
              <a:buChar char="•"/>
            </a:pPr>
            <a:r>
              <a:rPr lang="en-US" dirty="0"/>
              <a:t>É uma escolha individual identificar-se com determinadas expressões ou conceitos, mas os direitos humanos continuam a aplicar-se a todas as pessoas, em todos os lugares. </a:t>
            </a:r>
          </a:p>
          <a:p>
            <a:pPr marL="628650" lvl="1" indent="-171450">
              <a:buFont typeface="Arial" panose="020B0604020202020204" pitchFamily="34" charset="0"/>
              <a:buChar char="•"/>
            </a:pPr>
            <a:r>
              <a:rPr lang="en-US" dirty="0"/>
              <a:t>Acima de tudo, um diagnóstico ou deficiência nunca deve definir uma pessoa. </a:t>
            </a:r>
          </a:p>
          <a:p>
            <a:pPr marL="628650" lvl="1" indent="-171450">
              <a:buFont typeface="Arial" panose="020B0604020202020204" pitchFamily="34" charset="0"/>
              <a:buChar char="•"/>
            </a:pPr>
            <a:r>
              <a:rPr lang="en-US" dirty="0"/>
              <a:t>Somos todos indivíduos, com um contexto social, personalidade, autonomia, sonhos, objetivos, aspirações e relações com os outros únicos.</a:t>
            </a:r>
          </a:p>
          <a:p>
            <a:endParaRPr lang="en-US" dirty="0"/>
          </a:p>
        </p:txBody>
      </p:sp>
    </p:spTree>
    <p:extLst>
      <p:ext uri="{BB962C8B-B14F-4D97-AF65-F5344CB8AC3E}">
        <p14:creationId xmlns:p14="http://schemas.microsoft.com/office/powerpoint/2010/main" val="13778928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15000"/>
              </a:lnSpc>
              <a:spcAft>
                <a:spcPts val="1000"/>
              </a:spcAft>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No contexto da saúde mental ou dos serviços sociais, as pessoas que utilizam os serviços dependem dos funcionários para o seu bem-estar e para receber os serviços. </a:t>
            </a:r>
          </a:p>
          <a:p>
            <a:pPr marL="171450" lvl="0" indent="-171450">
              <a:lnSpc>
                <a:spcPct val="115000"/>
              </a:lnSpc>
              <a:spcAft>
                <a:spcPts val="1000"/>
              </a:spcAft>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Elas precisam da experiência dos funcionários para o seu tratamento e cuidados, sobre os quais muitas vezes não têm controle. </a:t>
            </a:r>
          </a:p>
          <a:p>
            <a:pPr marL="171450" lvl="0" indent="-171450">
              <a:lnSpc>
                <a:spcPct val="115000"/>
              </a:lnSpc>
              <a:spcAft>
                <a:spcPts val="1000"/>
              </a:spcAft>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Essa dependência dos funcionários e a falta de controle podem colocá-las em risco particularmente elevado de coerção e tratamento violento e/ou abusivo.</a:t>
            </a:r>
            <a:endParaRPr lang="en-CH" dirty="0">
              <a:solidFill>
                <a:prstClr val="black"/>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33156406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US" b="1" dirty="0" err="1"/>
              <a:t>Diversos</a:t>
            </a:r>
            <a:r>
              <a:rPr lang="en-US" b="1" dirty="0"/>
              <a:t> </a:t>
            </a:r>
            <a:r>
              <a:rPr lang="en-US" b="1" dirty="0" err="1"/>
              <a:t>fatores</a:t>
            </a:r>
            <a:r>
              <a:rPr lang="en-US" b="1" dirty="0"/>
              <a:t> </a:t>
            </a:r>
            <a:r>
              <a:rPr lang="en-US" b="1" dirty="0" err="1"/>
              <a:t>podem</a:t>
            </a:r>
            <a:r>
              <a:rPr lang="en-US" b="1" dirty="0"/>
              <a:t> </a:t>
            </a:r>
            <a:r>
              <a:rPr lang="en-US" b="1" dirty="0" err="1"/>
              <a:t>influenciar</a:t>
            </a:r>
            <a:r>
              <a:rPr lang="en-US" b="1" dirty="0"/>
              <a:t> e </a:t>
            </a:r>
            <a:r>
              <a:rPr lang="en-US" b="1" dirty="0" err="1"/>
              <a:t>exacerbar</a:t>
            </a:r>
            <a:r>
              <a:rPr lang="en-US" b="1" dirty="0"/>
              <a:t> a </a:t>
            </a:r>
            <a:r>
              <a:rPr lang="en-US" b="1" dirty="0" err="1"/>
              <a:t>dinâmica</a:t>
            </a:r>
            <a:r>
              <a:rPr lang="en-US" b="1" dirty="0"/>
              <a:t> de </a:t>
            </a:r>
            <a:r>
              <a:rPr lang="en-US" b="1" dirty="0" err="1"/>
              <a:t>poder</a:t>
            </a:r>
            <a:r>
              <a:rPr lang="en-US" b="1" dirty="0"/>
              <a:t> </a:t>
            </a:r>
            <a:r>
              <a:rPr lang="en-US" b="1" dirty="0" err="1"/>
              <a:t>na</a:t>
            </a:r>
            <a:r>
              <a:rPr lang="en-US" b="1" dirty="0"/>
              <a:t> </a:t>
            </a:r>
            <a:r>
              <a:rPr lang="en-US" b="1" dirty="0" err="1"/>
              <a:t>saúde</a:t>
            </a:r>
            <a:r>
              <a:rPr lang="en-US" b="1" dirty="0"/>
              <a:t> mental e </a:t>
            </a:r>
            <a:r>
              <a:rPr lang="en-US" b="1" dirty="0" err="1"/>
              <a:t>nos</a:t>
            </a:r>
            <a:r>
              <a:rPr lang="en-US" b="1" dirty="0"/>
              <a:t> </a:t>
            </a:r>
            <a:r>
              <a:rPr lang="en-US" b="1" dirty="0" err="1"/>
              <a:t>serviços</a:t>
            </a:r>
            <a:r>
              <a:rPr lang="en-US" b="1" dirty="0"/>
              <a:t> </a:t>
            </a:r>
            <a:r>
              <a:rPr lang="en-US" b="1" dirty="0" err="1"/>
              <a:t>sociais</a:t>
            </a:r>
            <a:r>
              <a:rPr lang="en-US" b="1" dirty="0"/>
              <a:t>:</a:t>
            </a:r>
          </a:p>
          <a:p>
            <a:pPr marL="228600" marR="0" lvl="0" indent="-228600">
              <a:lnSpc>
                <a:spcPct val="115000"/>
              </a:lnSpc>
              <a:spcBef>
                <a:spcPts val="0"/>
              </a:spcBef>
              <a:spcAft>
                <a:spcPts val="0"/>
              </a:spcAft>
              <a:buFont typeface="Symbol" panose="05050102010706020507" pitchFamily="18" charset="2"/>
              <a:buChar char=""/>
            </a:pPr>
            <a:endParaRPr lang="pt-BR"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pt-BR" dirty="0">
                <a:latin typeface="Calibri" panose="020F0502020204030204" pitchFamily="34" charset="0"/>
                <a:ea typeface="SimSun" panose="02010600030101010101" pitchFamily="2" charset="-122"/>
                <a:cs typeface="Arial" panose="020B0604020202020204" pitchFamily="34" charset="0"/>
              </a:rPr>
              <a:t>O tipo de roupas usadas por funcionários (por exemplo, uniformes versus roupas mais casuais) e as pessoas que utilizam os serviços (roupa de serviço/pijamas versus roupas pessoais). </a:t>
            </a:r>
          </a:p>
          <a:p>
            <a:pPr marL="228600" marR="0" lvl="0" indent="-228600">
              <a:lnSpc>
                <a:spcPct val="115000"/>
              </a:lnSpc>
              <a:spcBef>
                <a:spcPts val="0"/>
              </a:spcBef>
              <a:spcAft>
                <a:spcPts val="0"/>
              </a:spcAft>
              <a:buFont typeface="Symbol" panose="05050102010706020507" pitchFamily="18" charset="2"/>
              <a:buChar char=""/>
            </a:pPr>
            <a:r>
              <a:rPr lang="pt-BR" dirty="0">
                <a:latin typeface="Calibri" panose="020F0502020204030204" pitchFamily="34" charset="0"/>
                <a:ea typeface="SimSun" panose="02010600030101010101" pitchFamily="2" charset="-122"/>
                <a:cs typeface="Arial" panose="020B0604020202020204" pitchFamily="34" charset="0"/>
              </a:rPr>
              <a:t>Os locais destinados às refeições das pessoas (por exemplo, se os funcionários têm seu próprio refeitório ou sala de refeições separada); ou banheiros separados para os funcionários. </a:t>
            </a:r>
          </a:p>
          <a:p>
            <a:pPr marL="228600" marR="0" lvl="0" indent="-228600">
              <a:lnSpc>
                <a:spcPct val="115000"/>
              </a:lnSpc>
              <a:spcBef>
                <a:spcPts val="0"/>
              </a:spcBef>
              <a:spcAft>
                <a:spcPts val="0"/>
              </a:spcAft>
              <a:buFont typeface="Symbol" panose="05050102010706020507" pitchFamily="18" charset="2"/>
              <a:buChar char=""/>
            </a:pPr>
            <a:r>
              <a:rPr lang="pt-BR" dirty="0">
                <a:latin typeface="Calibri" panose="020F0502020204030204" pitchFamily="34" charset="0"/>
                <a:ea typeface="SimSun" panose="02010600030101010101" pitchFamily="2" charset="-122"/>
                <a:cs typeface="Arial" panose="020B0604020202020204" pitchFamily="34" charset="0"/>
              </a:rPr>
              <a:t>A natureza da comunicação entre as pessoas (por exemplo, os funcionários falam condescendentemente com outras pessoas ou ignoram seus pontos de vista, desejos e opiniões). </a:t>
            </a:r>
          </a:p>
          <a:p>
            <a:pPr marL="228600" marR="0" lvl="0" indent="-228600">
              <a:lnSpc>
                <a:spcPct val="115000"/>
              </a:lnSpc>
              <a:spcBef>
                <a:spcPts val="0"/>
              </a:spcBef>
              <a:spcAft>
                <a:spcPts val="0"/>
              </a:spcAft>
              <a:buFont typeface="Symbol" panose="05050102010706020507" pitchFamily="18" charset="2"/>
              <a:buChar char=""/>
            </a:pPr>
            <a:r>
              <a:rPr lang="pt-BR" dirty="0">
                <a:latin typeface="Calibri" panose="020F0502020204030204" pitchFamily="34" charset="0"/>
                <a:ea typeface="SimSun" panose="02010600030101010101" pitchFamily="2" charset="-122"/>
                <a:cs typeface="Arial" panose="020B0604020202020204" pitchFamily="34" charset="0"/>
              </a:rPr>
              <a:t>Os funcionários usam crachás. </a:t>
            </a:r>
          </a:p>
          <a:p>
            <a:pPr marL="228600" marR="0" lvl="0" indent="-228600">
              <a:lnSpc>
                <a:spcPct val="115000"/>
              </a:lnSpc>
              <a:spcBef>
                <a:spcPts val="0"/>
              </a:spcBef>
              <a:spcAft>
                <a:spcPts val="0"/>
              </a:spcAft>
              <a:buFont typeface="Symbol" panose="05050102010706020507" pitchFamily="18" charset="2"/>
              <a:buChar char=""/>
            </a:pPr>
            <a:r>
              <a:rPr lang="pt-BR" dirty="0">
                <a:latin typeface="Calibri" panose="020F0502020204030204" pitchFamily="34" charset="0"/>
                <a:ea typeface="SimSun" panose="02010600030101010101" pitchFamily="2" charset="-122"/>
                <a:cs typeface="Arial" panose="020B0604020202020204" pitchFamily="34" charset="0"/>
              </a:rPr>
              <a:t>Quem está tomando notas e/ou mantendo arquivos? </a:t>
            </a:r>
          </a:p>
          <a:p>
            <a:pPr marL="228600" marR="0" lvl="0" indent="-228600">
              <a:lnSpc>
                <a:spcPct val="115000"/>
              </a:lnSpc>
              <a:spcBef>
                <a:spcPts val="0"/>
              </a:spcBef>
              <a:spcAft>
                <a:spcPts val="0"/>
              </a:spcAft>
              <a:buFont typeface="Symbol" panose="05050102010706020507" pitchFamily="18" charset="2"/>
              <a:buChar char=""/>
            </a:pPr>
            <a:r>
              <a:rPr lang="pt-BR" dirty="0">
                <a:latin typeface="Calibri" panose="020F0502020204030204" pitchFamily="34" charset="0"/>
                <a:ea typeface="SimSun" panose="02010600030101010101" pitchFamily="2" charset="-122"/>
                <a:cs typeface="Arial" panose="020B0604020202020204" pitchFamily="34" charset="0"/>
              </a:rPr>
              <a:t>Quem tem autoridade e chaves/cartões de acesso para trancar certas áreas (por exemplo, alas trancadas)? </a:t>
            </a:r>
          </a:p>
          <a:p>
            <a:pPr marL="228600" marR="0" lvl="0" indent="-228600">
              <a:lnSpc>
                <a:spcPct val="115000"/>
              </a:lnSpc>
              <a:spcBef>
                <a:spcPts val="0"/>
              </a:spcBef>
              <a:spcAft>
                <a:spcPts val="0"/>
              </a:spcAft>
              <a:buFont typeface="Symbol" panose="05050102010706020507" pitchFamily="18" charset="2"/>
              <a:buChar char=""/>
            </a:pPr>
            <a:r>
              <a:rPr lang="pt-BR" dirty="0">
                <a:latin typeface="Calibri" panose="020F0502020204030204" pitchFamily="34" charset="0"/>
                <a:ea typeface="SimSun" panose="02010600030101010101" pitchFamily="2" charset="-122"/>
                <a:cs typeface="Arial" panose="020B0604020202020204" pitchFamily="34" charset="0"/>
              </a:rPr>
              <a:t>Quem deve viver sua vida com um plano de tratamento escrito, objetivos, etc. e quem apenas vive sua vida? </a:t>
            </a:r>
          </a:p>
          <a:p>
            <a:pPr marL="228600" marR="0" lvl="0" indent="-228600">
              <a:lnSpc>
                <a:spcPct val="115000"/>
              </a:lnSpc>
              <a:spcBef>
                <a:spcPts val="0"/>
              </a:spcBef>
              <a:spcAft>
                <a:spcPts val="0"/>
              </a:spcAft>
              <a:buFont typeface="Symbol" panose="05050102010706020507" pitchFamily="18" charset="2"/>
              <a:buChar char=""/>
            </a:pPr>
            <a:r>
              <a:rPr lang="pt-BR" dirty="0">
                <a:latin typeface="Calibri" panose="020F0502020204030204" pitchFamily="34" charset="0"/>
                <a:ea typeface="SimSun" panose="02010600030101010101" pitchFamily="2" charset="-122"/>
                <a:cs typeface="Arial" panose="020B0604020202020204" pitchFamily="34" charset="0"/>
              </a:rPr>
              <a:t>A voz e a opinião de quem são ouvidas e aceitas com maior frequência? </a:t>
            </a:r>
          </a:p>
          <a:p>
            <a:pPr marL="228600" marR="0" lvl="0" indent="-228600">
              <a:lnSpc>
                <a:spcPct val="115000"/>
              </a:lnSpc>
              <a:spcBef>
                <a:spcPts val="0"/>
              </a:spcBef>
              <a:spcAft>
                <a:spcPts val="0"/>
              </a:spcAft>
              <a:buFont typeface="Symbol" panose="05050102010706020507" pitchFamily="18" charset="2"/>
              <a:buChar char=""/>
            </a:pPr>
            <a:r>
              <a:rPr lang="pt-BR" dirty="0">
                <a:latin typeface="Calibri" panose="020F0502020204030204" pitchFamily="34" charset="0"/>
                <a:ea typeface="SimSun" panose="02010600030101010101" pitchFamily="2" charset="-122"/>
                <a:cs typeface="Arial" panose="020B0604020202020204" pitchFamily="34" charset="0"/>
              </a:rPr>
              <a:t>As necessidades de quem são refletidas nas políticas, agendas e diretivas de serviços? </a:t>
            </a:r>
          </a:p>
          <a:p>
            <a:pPr marL="228600" marR="0" lvl="0" indent="-228600">
              <a:lnSpc>
                <a:spcPct val="115000"/>
              </a:lnSpc>
              <a:spcBef>
                <a:spcPts val="0"/>
              </a:spcBef>
              <a:spcAft>
                <a:spcPts val="0"/>
              </a:spcAft>
              <a:buFont typeface="Symbol" panose="05050102010706020507" pitchFamily="18" charset="2"/>
              <a:buChar char=""/>
            </a:pPr>
            <a:endParaRPr lang="en-CH">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34484974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Dada a dinâmica de poder potencial em um serviço, o comportamento dos funcionários em relação às pessoas que utilizam o serviço tem um impacto enorme em seus direitos, bem como em seu bem-estar e recuperação. </a:t>
            </a:r>
          </a:p>
          <a:p>
            <a:pPr marL="171450" indent="-171450" algn="just">
              <a:lnSpc>
                <a:spcPct val="115000"/>
              </a:lnSpc>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A identificação e prevenção da violência, coerção e abuso só podem acontecer quando as pessoas reconhecem a dinâmica desigual de poder em um serviço e mudam seu comportamento. </a:t>
            </a:r>
          </a:p>
          <a:p>
            <a:pPr marL="171450" indent="-171450" algn="just">
              <a:lnSpc>
                <a:spcPct val="115000"/>
              </a:lnSpc>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Embora a dinâmica de poder não possa ser completamente eliminada – especialmente enquanto as leis permitirem a internação e o tratamento involuntários e outras formas de coerção –, ela pode, no entanto, ser reconhecida e limitada. </a:t>
            </a:r>
          </a:p>
          <a:p>
            <a:pPr marL="171450" indent="-171450" algn="just">
              <a:lnSpc>
                <a:spcPct val="115000"/>
              </a:lnSpc>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Um contato respeitoso e de apoio diminui as chances de agravamento e reduz o risco de violência, abuso e coerção. </a:t>
            </a:r>
          </a:p>
          <a:p>
            <a:pPr marL="171450" indent="-171450" algn="just">
              <a:lnSpc>
                <a:spcPct val="115000"/>
              </a:lnSpc>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Todas as pessoas merecem ser tratadas em igualdade de condições com os demais, e com dignidade e respeito. </a:t>
            </a:r>
          </a:p>
          <a:p>
            <a:pPr marL="171450" indent="-171450" algn="just">
              <a:lnSpc>
                <a:spcPct val="115000"/>
              </a:lnSpc>
              <a:buFont typeface="Arial" panose="020B0604020202020204" pitchFamily="34" charset="0"/>
              <a:buChar char="•"/>
            </a:pPr>
            <a:endParaRPr lang="en-CH" dirty="0">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4861783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Exercício 5.2: O que contribui para a dinâmica do poder? (35 min.)</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Faça as seguintes perguntas ao grupo:</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O que contribui para a dinâmica do poder em um serviço de saúde mental ou social?</a:t>
            </a:r>
            <a:b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b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Crenças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de que um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grupo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ou</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indivíduo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é</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menor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que” outro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por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exemplo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menos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capaz</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menos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inteligente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menos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merecedor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direitos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etc.). </a:t>
            </a:r>
          </a:p>
          <a:p>
            <a:pPr marL="342900" marR="0" lvl="0" indent="-342900">
              <a:lnSpc>
                <a:spcPct val="115000"/>
              </a:lnSpc>
              <a:spcBef>
                <a:spcPts val="0"/>
              </a:spcBef>
              <a:spcAft>
                <a:spcPts val="0"/>
              </a:spcAft>
              <a:buFont typeface="Symbol" panose="05050102010706020507" pitchFamily="18" charset="2"/>
              <a:buChar char=""/>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Exclusão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social 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estrutural</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indivíduos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grupos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ou</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segmentos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população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por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exemplo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discriminação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baseada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no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gênero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assim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como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o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colonialismo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sexismo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racismo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políticas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que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não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abordam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ou</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pioram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experiência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certos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grupos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etc.). </a:t>
            </a:r>
          </a:p>
          <a:p>
            <a:pPr marL="342900" marR="0" lvl="0" indent="-342900">
              <a:lnSpc>
                <a:spcPct val="115000"/>
              </a:lnSpc>
              <a:spcBef>
                <a:spcPts val="0"/>
              </a:spcBef>
              <a:spcAft>
                <a:spcPts val="0"/>
              </a:spcAft>
              <a:buFont typeface="Symbol" panose="05050102010706020507" pitchFamily="18" charset="2"/>
              <a:buChar char=""/>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Sentir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impotente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ou</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resistir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certas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dinâmicas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poder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endParaRPr lang="en-CH" dirty="0"/>
          </a:p>
        </p:txBody>
      </p:sp>
    </p:spTree>
    <p:extLst>
      <p:ext uri="{BB962C8B-B14F-4D97-AF65-F5344CB8AC3E}">
        <p14:creationId xmlns:p14="http://schemas.microsoft.com/office/powerpoint/2010/main" val="20443601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Como as diferenças nas roupas que as pessoas vestem podem influenciar a dinâmica do poder?</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O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vestuário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diferencia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as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pessoas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umas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das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outras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pessoas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que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usam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roupas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hospitalares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podem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aumentar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percepção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serem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diferentes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ou</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seja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requerendo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tratamento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não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do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mesmo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status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que as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outras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O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vestuário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pode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distinguir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criar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hierarquia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p>
        </p:txBody>
      </p:sp>
    </p:spTree>
    <p:extLst>
      <p:ext uri="{BB962C8B-B14F-4D97-AF65-F5344CB8AC3E}">
        <p14:creationId xmlns:p14="http://schemas.microsoft.com/office/powerpoint/2010/main" val="18210268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Como as diferenças nos locais onde as pessoas almoçam podem influenciar a dinâmica do poder?</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Se as pessoas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têm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refeitórios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separados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isso reforça as diferenças e ajuda a criar um ambiente de “eles e nós”.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27066997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GB" b="1" dirty="0">
                <a:latin typeface="Calibri" panose="020F0502020204030204" pitchFamily="34" charset="0"/>
                <a:ea typeface="SimSun" panose="02010600030101010101" pitchFamily="2" charset="-122"/>
                <a:cs typeface="Arial" panose="020B0604020202020204" pitchFamily="34" charset="0"/>
              </a:rPr>
              <a:t>Como a forma pela qual </a:t>
            </a:r>
            <a:r>
              <a:rPr lang="en-GB" b="1" dirty="0" err="1">
                <a:latin typeface="Calibri" panose="020F0502020204030204" pitchFamily="34" charset="0"/>
                <a:ea typeface="SimSun" panose="02010600030101010101" pitchFamily="2" charset="-122"/>
                <a:cs typeface="Arial" panose="020B0604020202020204" pitchFamily="34" charset="0"/>
              </a:rPr>
              <a:t>os</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funcionários</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escutam</a:t>
            </a:r>
            <a:r>
              <a:rPr lang="en-GB" b="1" dirty="0">
                <a:latin typeface="Calibri" panose="020F0502020204030204" pitchFamily="34" charset="0"/>
                <a:ea typeface="SimSun" panose="02010600030101010101" pitchFamily="2" charset="-122"/>
                <a:cs typeface="Arial" panose="020B0604020202020204" pitchFamily="34" charset="0"/>
              </a:rPr>
              <a:t> e </a:t>
            </a:r>
            <a:r>
              <a:rPr lang="en-GB" b="1" dirty="0" err="1">
                <a:latin typeface="Calibri" panose="020F0502020204030204" pitchFamily="34" charset="0"/>
                <a:ea typeface="SimSun" panose="02010600030101010101" pitchFamily="2" charset="-122"/>
                <a:cs typeface="Arial" panose="020B0604020202020204" pitchFamily="34" charset="0"/>
              </a:rPr>
              <a:t>falam</a:t>
            </a:r>
            <a:r>
              <a:rPr lang="en-GB" b="1" dirty="0">
                <a:latin typeface="Calibri" panose="020F0502020204030204" pitchFamily="34" charset="0"/>
                <a:ea typeface="SimSun" panose="02010600030101010101" pitchFamily="2" charset="-122"/>
                <a:cs typeface="Arial" panose="020B0604020202020204" pitchFamily="34" charset="0"/>
              </a:rPr>
              <a:t> com as </a:t>
            </a:r>
            <a:r>
              <a:rPr lang="en-GB" b="1" dirty="0" err="1">
                <a:latin typeface="Calibri" panose="020F0502020204030204" pitchFamily="34" charset="0"/>
                <a:ea typeface="SimSun" panose="02010600030101010101" pitchFamily="2" charset="-122"/>
                <a:cs typeface="Arial" panose="020B0604020202020204" pitchFamily="34" charset="0"/>
              </a:rPr>
              <a:t>pessoas</a:t>
            </a:r>
            <a:r>
              <a:rPr lang="en-GB" b="1" dirty="0">
                <a:latin typeface="Calibri" panose="020F0502020204030204" pitchFamily="34" charset="0"/>
                <a:ea typeface="SimSun" panose="02010600030101010101" pitchFamily="2" charset="-122"/>
                <a:cs typeface="Arial" panose="020B0604020202020204" pitchFamily="34" charset="0"/>
              </a:rPr>
              <a:t> que </a:t>
            </a:r>
            <a:r>
              <a:rPr lang="en-GB" b="1" dirty="0" err="1">
                <a:latin typeface="Calibri" panose="020F0502020204030204" pitchFamily="34" charset="0"/>
                <a:ea typeface="SimSun" panose="02010600030101010101" pitchFamily="2" charset="-122"/>
                <a:cs typeface="Arial" panose="020B0604020202020204" pitchFamily="34" charset="0"/>
              </a:rPr>
              <a:t>utilizam</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os</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serviços</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pode</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influenciar</a:t>
            </a:r>
            <a:r>
              <a:rPr lang="en-GB" b="1" dirty="0">
                <a:latin typeface="Calibri" panose="020F0502020204030204" pitchFamily="34" charset="0"/>
                <a:ea typeface="SimSun" panose="02010600030101010101" pitchFamily="2" charset="-122"/>
                <a:cs typeface="Arial" panose="020B0604020202020204" pitchFamily="34" charset="0"/>
              </a:rPr>
              <a:t> a </a:t>
            </a:r>
            <a:r>
              <a:rPr lang="en-GB" b="1" dirty="0" err="1">
                <a:latin typeface="Calibri" panose="020F0502020204030204" pitchFamily="34" charset="0"/>
                <a:ea typeface="SimSun" panose="02010600030101010101" pitchFamily="2" charset="-122"/>
                <a:cs typeface="Arial" panose="020B0604020202020204" pitchFamily="34" charset="0"/>
              </a:rPr>
              <a:t>dinâmica</a:t>
            </a:r>
            <a:r>
              <a:rPr lang="en-GB" b="1" dirty="0">
                <a:latin typeface="Calibri" panose="020F0502020204030204" pitchFamily="34" charset="0"/>
                <a:ea typeface="SimSun" panose="02010600030101010101" pitchFamily="2" charset="-122"/>
                <a:cs typeface="Arial" panose="020B0604020202020204" pitchFamily="34" charset="0"/>
              </a:rPr>
              <a:t> de </a:t>
            </a:r>
            <a:r>
              <a:rPr lang="en-GB" b="1" dirty="0" err="1">
                <a:latin typeface="Calibri" panose="020F0502020204030204" pitchFamily="34" charset="0"/>
                <a:ea typeface="SimSun" panose="02010600030101010101" pitchFamily="2" charset="-122"/>
                <a:cs typeface="Arial" panose="020B0604020202020204" pitchFamily="34" charset="0"/>
              </a:rPr>
              <a:t>poder</a:t>
            </a:r>
            <a:r>
              <a:rPr lang="en-GB" b="1" dirty="0">
                <a:latin typeface="Calibri" panose="020F0502020204030204" pitchFamily="34" charset="0"/>
                <a:ea typeface="SimSun" panose="02010600030101010101" pitchFamily="2" charset="-122"/>
                <a:cs typeface="Arial" panose="020B0604020202020204" pitchFamily="34" charset="0"/>
              </a:rPr>
              <a:t>? </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Quando as pessoas não são ouvidas ou escutadas, podem se sentir impotentes e desvalorizadas. Por outro lado, a escuta ativa e a empatia podem mudar a dinâmica do poder para melhor.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O diagnóstico e os termos médicos podem fazer com que as pessoas se sintam desumanizadas e sugerir que os funcionários têm o conhecimento e o poder.</a:t>
            </a:r>
            <a:endParaRPr lang="en-CH" dirty="0">
              <a:solidFill>
                <a:srgbClr val="4F81BD"/>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21795380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Que outros exemplos </a:t>
            </a:r>
            <a:r>
              <a:rPr lang="en-GB" b="1" dirty="0" err="1">
                <a:latin typeface="Calibri" panose="020F0502020204030204" pitchFamily="34" charset="0"/>
                <a:ea typeface="SimSun" panose="02010600030101010101" pitchFamily="2" charset="-122"/>
                <a:cs typeface="Arial" panose="020B0604020202020204" pitchFamily="34" charset="0"/>
              </a:rPr>
              <a:t>você</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pode</a:t>
            </a:r>
            <a:r>
              <a:rPr lang="en-GB" b="1" dirty="0">
                <a:latin typeface="Calibri" panose="020F0502020204030204" pitchFamily="34" charset="0"/>
                <a:ea typeface="SimSun" panose="02010600030101010101" pitchFamily="2" charset="-122"/>
                <a:cs typeface="Arial" panose="020B0604020202020204" pitchFamily="34" charset="0"/>
              </a:rPr>
              <a:t> pensar que podem influenciar a dinâmica do poder nos serviços? </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Falta de liberdades pessoais e de escolha.</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Falta de privacidade (por exemplo, outras pessoas invadindo o espaço pessoal sem permissão).</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Necessidade de pedir permissão para tudo.</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Toque de recolher.</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Banheiros separados.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36681354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panose="05050102010706020507" pitchFamily="18" charset="2"/>
              <a:buNone/>
            </a:pPr>
            <a:r>
              <a:rPr lang="en-GB" b="1" dirty="0">
                <a:latin typeface="Calibri" panose="020F0502020204030204" pitchFamily="34" charset="0"/>
                <a:ea typeface="SimSun" panose="02010600030101010101" pitchFamily="2" charset="-122"/>
                <a:cs typeface="Arial" panose="020B0604020202020204" pitchFamily="34" charset="0"/>
              </a:rPr>
              <a:t>Quais </a:t>
            </a:r>
            <a:r>
              <a:rPr lang="en-GB" b="1" dirty="0" err="1">
                <a:latin typeface="Calibri" panose="020F0502020204030204" pitchFamily="34" charset="0"/>
                <a:ea typeface="SimSun" panose="02010600030101010101" pitchFamily="2" charset="-122"/>
                <a:cs typeface="Arial" panose="020B0604020202020204" pitchFamily="34" charset="0"/>
              </a:rPr>
              <a:t>são</a:t>
            </a:r>
            <a:r>
              <a:rPr lang="en-GB" b="1" dirty="0">
                <a:latin typeface="Calibri" panose="020F0502020204030204" pitchFamily="34" charset="0"/>
                <a:ea typeface="SimSun" panose="02010600030101010101" pitchFamily="2" charset="-122"/>
                <a:cs typeface="Arial" panose="020B0604020202020204" pitchFamily="34" charset="0"/>
              </a:rPr>
              <a:t> as </a:t>
            </a:r>
            <a:r>
              <a:rPr lang="en-GB" b="1" dirty="0" err="1">
                <a:latin typeface="Calibri" panose="020F0502020204030204" pitchFamily="34" charset="0"/>
                <a:ea typeface="SimSun" panose="02010600030101010101" pitchFamily="2" charset="-122"/>
                <a:cs typeface="Arial" panose="020B0604020202020204" pitchFamily="34" charset="0"/>
              </a:rPr>
              <a:t>dinâmicas</a:t>
            </a:r>
            <a:r>
              <a:rPr lang="en-GB" b="1" dirty="0">
                <a:latin typeface="Calibri" panose="020F0502020204030204" pitchFamily="34" charset="0"/>
                <a:ea typeface="SimSun" panose="02010600030101010101" pitchFamily="2" charset="-122"/>
                <a:cs typeface="Arial" panose="020B0604020202020204" pitchFamily="34" charset="0"/>
              </a:rPr>
              <a:t> de </a:t>
            </a:r>
            <a:r>
              <a:rPr lang="en-GB" b="1" dirty="0" err="1">
                <a:latin typeface="Calibri" panose="020F0502020204030204" pitchFamily="34" charset="0"/>
                <a:ea typeface="SimSun" panose="02010600030101010101" pitchFamily="2" charset="-122"/>
                <a:cs typeface="Arial" panose="020B0604020202020204" pitchFamily="34" charset="0"/>
              </a:rPr>
              <a:t>poder</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em</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jogo</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em</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seu</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serviço</a:t>
            </a:r>
            <a:r>
              <a:rPr lang="en-GB" b="1" dirty="0">
                <a:latin typeface="Calibri" panose="020F0502020204030204" pitchFamily="34" charset="0"/>
                <a:ea typeface="SimSun" panose="02010600030101010101" pitchFamily="2" charset="-122"/>
                <a:cs typeface="Arial" panose="020B0604020202020204" pitchFamily="34" charset="0"/>
              </a:rPr>
              <a:t>? </a:t>
            </a:r>
          </a:p>
          <a:p>
            <a:pPr marL="0" marR="0" lvl="0" indent="0">
              <a:lnSpc>
                <a:spcPct val="115000"/>
              </a:lnSpc>
              <a:spcBef>
                <a:spcPts val="0"/>
              </a:spcBef>
              <a:spcAft>
                <a:spcPts val="0"/>
              </a:spcAft>
              <a:buFont typeface="Symbol" panose="05050102010706020507" pitchFamily="18" charset="2"/>
              <a:buNone/>
            </a:pPr>
            <a:endParaRPr lang="en-GB" b="1" dirty="0">
              <a:latin typeface="Calibri" panose="020F0502020204030204" pitchFamily="34" charset="0"/>
              <a:ea typeface="SimSun" panose="02010600030101010101" pitchFamily="2" charset="-122"/>
              <a:cs typeface="Arial" panose="020B0604020202020204" pitchFamily="34" charset="0"/>
            </a:endParaRPr>
          </a:p>
          <a:p>
            <a:pPr marL="0" marR="0" lvl="0" indent="0">
              <a:lnSpc>
                <a:spcPct val="115000"/>
              </a:lnSpc>
              <a:spcBef>
                <a:spcPts val="0"/>
              </a:spcBef>
              <a:spcAft>
                <a:spcPts val="0"/>
              </a:spcAft>
              <a:buFont typeface="Symbol" panose="05050102010706020507" pitchFamily="18" charset="2"/>
              <a:buNone/>
            </a:pPr>
            <a:r>
              <a:rPr lang="en-GB" b="1" dirty="0" err="1">
                <a:latin typeface="Calibri" panose="020F0502020204030204" pitchFamily="34" charset="0"/>
                <a:ea typeface="SimSun" panose="02010600030101010101" pitchFamily="2" charset="-122"/>
                <a:cs typeface="Arial" panose="020B0604020202020204" pitchFamily="34" charset="0"/>
              </a:rPr>
              <a:t>Você</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pode</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pensar</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em</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situações</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em</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seu</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serviço</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em</a:t>
            </a:r>
            <a:r>
              <a:rPr lang="en-GB" b="1" dirty="0">
                <a:latin typeface="Calibri" panose="020F0502020204030204" pitchFamily="34" charset="0"/>
                <a:ea typeface="SimSun" panose="02010600030101010101" pitchFamily="2" charset="-122"/>
                <a:cs typeface="Arial" panose="020B0604020202020204" pitchFamily="34" charset="0"/>
              </a:rPr>
              <a:t> que </a:t>
            </a:r>
            <a:r>
              <a:rPr lang="en-GB" b="1" dirty="0" err="1">
                <a:latin typeface="Calibri" panose="020F0502020204030204" pitchFamily="34" charset="0"/>
                <a:ea typeface="SimSun" panose="02010600030101010101" pitchFamily="2" charset="-122"/>
                <a:cs typeface="Arial" panose="020B0604020202020204" pitchFamily="34" charset="0"/>
              </a:rPr>
              <a:t>os</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funcionários</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têm</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poder</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sobre</a:t>
            </a:r>
            <a:r>
              <a:rPr lang="en-GB" b="1" dirty="0">
                <a:latin typeface="Calibri" panose="020F0502020204030204" pitchFamily="34" charset="0"/>
                <a:ea typeface="SimSun" panose="02010600030101010101" pitchFamily="2" charset="-122"/>
                <a:cs typeface="Arial" panose="020B0604020202020204" pitchFamily="34" charset="0"/>
              </a:rPr>
              <a:t> as </a:t>
            </a:r>
            <a:r>
              <a:rPr lang="en-GB" b="1" dirty="0" err="1">
                <a:latin typeface="Calibri" panose="020F0502020204030204" pitchFamily="34" charset="0"/>
                <a:ea typeface="SimSun" panose="02010600030101010101" pitchFamily="2" charset="-122"/>
                <a:cs typeface="Arial" panose="020B0604020202020204" pitchFamily="34" charset="0"/>
              </a:rPr>
              <a:t>pessoas</a:t>
            </a:r>
            <a:r>
              <a:rPr lang="en-GB" b="1" dirty="0">
                <a:latin typeface="Calibri" panose="020F0502020204030204" pitchFamily="34" charset="0"/>
                <a:ea typeface="SimSun" panose="02010600030101010101" pitchFamily="2" charset="-122"/>
                <a:cs typeface="Arial" panose="020B0604020202020204" pitchFamily="34" charset="0"/>
              </a:rPr>
              <a:t> que </a:t>
            </a:r>
            <a:r>
              <a:rPr lang="en-GB" b="1" dirty="0" err="1">
                <a:latin typeface="Calibri" panose="020F0502020204030204" pitchFamily="34" charset="0"/>
                <a:ea typeface="SimSun" panose="02010600030101010101" pitchFamily="2" charset="-122"/>
                <a:cs typeface="Arial" panose="020B0604020202020204" pitchFamily="34" charset="0"/>
              </a:rPr>
              <a:t>utilizam</a:t>
            </a:r>
            <a:r>
              <a:rPr lang="en-GB" b="1" dirty="0">
                <a:latin typeface="Calibri" panose="020F0502020204030204" pitchFamily="34" charset="0"/>
                <a:ea typeface="SimSun" panose="02010600030101010101" pitchFamily="2" charset="-122"/>
                <a:cs typeface="Arial" panose="020B0604020202020204" pitchFamily="34" charset="0"/>
              </a:rPr>
              <a:t> o </a:t>
            </a:r>
            <a:r>
              <a:rPr lang="en-GB" b="1" dirty="0" err="1">
                <a:latin typeface="Calibri" panose="020F0502020204030204" pitchFamily="34" charset="0"/>
                <a:ea typeface="SimSun" panose="02010600030101010101" pitchFamily="2" charset="-122"/>
                <a:cs typeface="Arial" panose="020B0604020202020204" pitchFamily="34" charset="0"/>
              </a:rPr>
              <a:t>serviço</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ou</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em</a:t>
            </a:r>
            <a:r>
              <a:rPr lang="en-GB" b="1" dirty="0">
                <a:latin typeface="Calibri" panose="020F0502020204030204" pitchFamily="34" charset="0"/>
                <a:ea typeface="SimSun" panose="02010600030101010101" pitchFamily="2" charset="-122"/>
                <a:cs typeface="Arial" panose="020B0604020202020204" pitchFamily="34" charset="0"/>
              </a:rPr>
              <a:t> que as </a:t>
            </a:r>
            <a:r>
              <a:rPr lang="en-GB" b="1" dirty="0" err="1">
                <a:latin typeface="Calibri" panose="020F0502020204030204" pitchFamily="34" charset="0"/>
                <a:ea typeface="SimSun" panose="02010600030101010101" pitchFamily="2" charset="-122"/>
                <a:cs typeface="Arial" panose="020B0604020202020204" pitchFamily="34" charset="0"/>
              </a:rPr>
              <a:t>pessoas</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têm</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pouco</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poder</a:t>
            </a:r>
            <a:r>
              <a:rPr lang="en-GB" b="1" dirty="0">
                <a:latin typeface="Calibri" panose="020F0502020204030204" pitchFamily="34" charset="0"/>
                <a:ea typeface="SimSun" panose="02010600030101010101" pitchFamily="2" charset="-122"/>
                <a:cs typeface="Arial" panose="020B0604020202020204" pitchFamily="34" charset="0"/>
              </a:rPr>
              <a:t> para </a:t>
            </a:r>
            <a:r>
              <a:rPr lang="en-GB" b="1" dirty="0" err="1">
                <a:latin typeface="Calibri" panose="020F0502020204030204" pitchFamily="34" charset="0"/>
                <a:ea typeface="SimSun" panose="02010600030101010101" pitchFamily="2" charset="-122"/>
                <a:cs typeface="Arial" panose="020B0604020202020204" pitchFamily="34" charset="0"/>
              </a:rPr>
              <a:t>tomar</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suas</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próprias</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decisões</a:t>
            </a:r>
            <a:r>
              <a:rPr lang="en-GB" b="1" dirty="0">
                <a:latin typeface="Calibri" panose="020F0502020204030204" pitchFamily="34" charset="0"/>
                <a:ea typeface="SimSun" panose="02010600030101010101" pitchFamily="2" charset="-122"/>
                <a:cs typeface="Arial" panose="020B0604020202020204" pitchFamily="34" charset="0"/>
              </a:rPr>
              <a:t>? </a:t>
            </a:r>
          </a:p>
          <a:p>
            <a:pPr marL="0" marR="0" lvl="0" indent="0">
              <a:lnSpc>
                <a:spcPct val="115000"/>
              </a:lnSpc>
              <a:spcBef>
                <a:spcPts val="0"/>
              </a:spcBef>
              <a:spcAft>
                <a:spcPts val="0"/>
              </a:spcAft>
              <a:buFont typeface="Symbol" panose="05050102010706020507" pitchFamily="18" charset="2"/>
              <a:buNone/>
            </a:pPr>
            <a:r>
              <a:rPr lang="en-GB" b="1"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Algumas respostas podem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incluir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a:r>
            <a:b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b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Escolhas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sobre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tratamento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cuidados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742950" marR="0" lvl="1" indent="-285750">
              <a:lnSpc>
                <a:spcPct val="115000"/>
              </a:lnSpc>
              <a:spcBef>
                <a:spcPts val="0"/>
              </a:spcBef>
              <a:spcAft>
                <a:spcPts val="0"/>
              </a:spcAft>
              <a:buFont typeface="Symbol" panose="05050102010706020507" pitchFamily="18" charset="2"/>
              <a:buChar char=""/>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Horários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visita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acesso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à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família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 amigos; </a:t>
            </a:r>
          </a:p>
          <a:p>
            <a:pPr marL="742950" marR="0" lvl="1" indent="-285750">
              <a:lnSpc>
                <a:spcPct val="115000"/>
              </a:lnSpc>
              <a:spcBef>
                <a:spcPts val="0"/>
              </a:spcBef>
              <a:spcAft>
                <a:spcPts val="0"/>
              </a:spcAft>
              <a:buFont typeface="Symbol" panose="05050102010706020507" pitchFamily="18" charset="2"/>
              <a:buChar char=""/>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Ligações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telefônicas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742950" marR="0" lvl="1" indent="-285750">
              <a:lnSpc>
                <a:spcPct val="115000"/>
              </a:lnSpc>
              <a:spcBef>
                <a:spcPts val="0"/>
              </a:spcBef>
              <a:spcAft>
                <a:spcPts val="0"/>
              </a:spcAft>
              <a:buFont typeface="Symbol" panose="05050102010706020507" pitchFamily="18" charset="2"/>
              <a:buChar char=""/>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Decisão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sobre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quando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ir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dormir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 se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levantar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Sair; </a:t>
            </a:r>
          </a:p>
          <a:p>
            <a:pPr marL="742950" marR="0" lvl="1" indent="-285750">
              <a:lnSpc>
                <a:spcPct val="115000"/>
              </a:lnSpc>
              <a:spcBef>
                <a:spcPts val="0"/>
              </a:spcBef>
              <a:spcAft>
                <a:spcPts val="0"/>
              </a:spcAft>
              <a:buFont typeface="Symbol" panose="05050102010706020507" pitchFamily="18" charset="2"/>
              <a:buChar char=""/>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Ir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à 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terapia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ocupacional</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742950" marR="0" lvl="1" indent="-285750">
              <a:lnSpc>
                <a:spcPct val="115000"/>
              </a:lnSpc>
              <a:spcBef>
                <a:spcPts val="0"/>
              </a:spcBef>
              <a:spcAft>
                <a:spcPts val="0"/>
              </a:spcAft>
              <a:buFont typeface="Symbol" panose="05050102010706020507" pitchFamily="18" charset="2"/>
              <a:buChar char=""/>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Escolha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dos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alimentos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quando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comer; </a:t>
            </a:r>
          </a:p>
          <a:p>
            <a:pPr marL="742950" marR="0" lvl="1" indent="-285750">
              <a:lnSpc>
                <a:spcPct val="115000"/>
              </a:lnSpc>
              <a:spcBef>
                <a:spcPts val="0"/>
              </a:spcBef>
              <a:spcAft>
                <a:spcPts val="0"/>
              </a:spcAft>
              <a:buFont typeface="Symbol" panose="05050102010706020507" pitchFamily="18" charset="2"/>
              <a:buChar char=""/>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Decisões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sobre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quando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tomar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banho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etc.; </a:t>
            </a:r>
          </a:p>
          <a:p>
            <a:pPr marL="742950" marR="0" lvl="1" indent="-285750">
              <a:lnSpc>
                <a:spcPct val="115000"/>
              </a:lnSpc>
              <a:spcBef>
                <a:spcPts val="0"/>
              </a:spcBef>
              <a:spcAft>
                <a:spcPts val="0"/>
              </a:spcAft>
              <a:buFont typeface="Symbol" panose="05050102010706020507" pitchFamily="18" charset="2"/>
              <a:buChar char=""/>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Decisão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sobre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quando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deixar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o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serviço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p>
        </p:txBody>
      </p:sp>
    </p:spTree>
    <p:extLst>
      <p:ext uri="{BB962C8B-B14F-4D97-AF65-F5344CB8AC3E}">
        <p14:creationId xmlns:p14="http://schemas.microsoft.com/office/powerpoint/2010/main" val="37075841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Que </a:t>
            </a:r>
            <a:r>
              <a:rPr lang="en-GB" b="1" dirty="0" err="1">
                <a:latin typeface="Calibri" panose="020F0502020204030204" pitchFamily="34" charset="0"/>
                <a:ea typeface="SimSun" panose="02010600030101010101" pitchFamily="2" charset="-122"/>
                <a:cs typeface="Arial" panose="020B0604020202020204" pitchFamily="34" charset="0"/>
              </a:rPr>
              <a:t>repercussões</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podem</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às</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vezes</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ocorrer</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quando</a:t>
            </a:r>
            <a:r>
              <a:rPr lang="en-GB" b="1" dirty="0">
                <a:latin typeface="Calibri" panose="020F0502020204030204" pitchFamily="34" charset="0"/>
                <a:ea typeface="SimSun" panose="02010600030101010101" pitchFamily="2" charset="-122"/>
                <a:cs typeface="Arial" panose="020B0604020202020204" pitchFamily="34" charset="0"/>
              </a:rPr>
              <a:t> as </a:t>
            </a:r>
            <a:r>
              <a:rPr lang="en-GB" b="1" dirty="0" err="1">
                <a:latin typeface="Calibri" panose="020F0502020204030204" pitchFamily="34" charset="0"/>
                <a:ea typeface="SimSun" panose="02010600030101010101" pitchFamily="2" charset="-122"/>
                <a:cs typeface="Arial" panose="020B0604020202020204" pitchFamily="34" charset="0"/>
              </a:rPr>
              <a:t>pessoas</a:t>
            </a:r>
            <a:r>
              <a:rPr lang="en-GB" b="1" dirty="0">
                <a:latin typeface="Calibri" panose="020F0502020204030204" pitchFamily="34" charset="0"/>
                <a:ea typeface="SimSun" panose="02010600030101010101" pitchFamily="2" charset="-122"/>
                <a:cs typeface="Arial" panose="020B0604020202020204" pitchFamily="34" charset="0"/>
              </a:rPr>
              <a:t> que </a:t>
            </a:r>
            <a:r>
              <a:rPr lang="en-GB" b="1" dirty="0" err="1">
                <a:latin typeface="Calibri" panose="020F0502020204030204" pitchFamily="34" charset="0"/>
                <a:ea typeface="SimSun" panose="02010600030101010101" pitchFamily="2" charset="-122"/>
                <a:cs typeface="Arial" panose="020B0604020202020204" pitchFamily="34" charset="0"/>
              </a:rPr>
              <a:t>utilizam</a:t>
            </a:r>
            <a:r>
              <a:rPr lang="en-GB" b="1" dirty="0">
                <a:latin typeface="Calibri" panose="020F0502020204030204" pitchFamily="34" charset="0"/>
                <a:ea typeface="SimSun" panose="02010600030101010101" pitchFamily="2" charset="-122"/>
                <a:cs typeface="Arial" panose="020B0604020202020204" pitchFamily="34" charset="0"/>
              </a:rPr>
              <a:t> o </a:t>
            </a:r>
            <a:r>
              <a:rPr lang="en-GB" b="1" dirty="0" err="1">
                <a:latin typeface="Calibri" panose="020F0502020204030204" pitchFamily="34" charset="0"/>
                <a:ea typeface="SimSun" panose="02010600030101010101" pitchFamily="2" charset="-122"/>
                <a:cs typeface="Arial" panose="020B0604020202020204" pitchFamily="34" charset="0"/>
              </a:rPr>
              <a:t>serviço</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não</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obedecem</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às</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regras</a:t>
            </a:r>
            <a:r>
              <a:rPr lang="en-GB" b="1" dirty="0">
                <a:latin typeface="Calibri" panose="020F0502020204030204" pitchFamily="34" charset="0"/>
                <a:ea typeface="SimSun" panose="02010600030101010101" pitchFamily="2" charset="-122"/>
                <a:cs typeface="Arial" panose="020B0604020202020204" pitchFamily="34" charset="0"/>
              </a:rPr>
              <a:t> do </a:t>
            </a:r>
            <a:r>
              <a:rPr lang="en-GB" b="1" dirty="0" err="1">
                <a:latin typeface="Calibri" panose="020F0502020204030204" pitchFamily="34" charset="0"/>
                <a:ea typeface="SimSun" panose="02010600030101010101" pitchFamily="2" charset="-122"/>
                <a:cs typeface="Arial" panose="020B0604020202020204" pitchFamily="34" charset="0"/>
              </a:rPr>
              <a:t>serviço</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ou</a:t>
            </a:r>
            <a:r>
              <a:rPr lang="en-GB" b="1" dirty="0">
                <a:latin typeface="Calibri" panose="020F0502020204030204" pitchFamily="34" charset="0"/>
                <a:ea typeface="SimSun" panose="02010600030101010101" pitchFamily="2" charset="-122"/>
                <a:cs typeface="Arial" panose="020B0604020202020204" pitchFamily="34" charset="0"/>
              </a:rPr>
              <a:t> as </a:t>
            </a:r>
            <a:r>
              <a:rPr lang="en-GB" b="1" dirty="0" err="1">
                <a:latin typeface="Calibri" panose="020F0502020204030204" pitchFamily="34" charset="0"/>
                <a:ea typeface="SimSun" panose="02010600030101010101" pitchFamily="2" charset="-122"/>
                <a:cs typeface="Arial" panose="020B0604020202020204" pitchFamily="34" charset="0"/>
              </a:rPr>
              <a:t>instruções</a:t>
            </a:r>
            <a:r>
              <a:rPr lang="en-GB" b="1" dirty="0">
                <a:latin typeface="Calibri" panose="020F0502020204030204" pitchFamily="34" charset="0"/>
                <a:ea typeface="SimSun" panose="02010600030101010101" pitchFamily="2" charset="-122"/>
                <a:cs typeface="Arial" panose="020B0604020202020204" pitchFamily="34" charset="0"/>
              </a:rPr>
              <a:t> dadas a </a:t>
            </a:r>
            <a:r>
              <a:rPr lang="en-GB" b="1" dirty="0" err="1">
                <a:latin typeface="Calibri" panose="020F0502020204030204" pitchFamily="34" charset="0"/>
                <a:ea typeface="SimSun" panose="02010600030101010101" pitchFamily="2" charset="-122"/>
                <a:cs typeface="Arial" panose="020B0604020202020204" pitchFamily="34" charset="0"/>
              </a:rPr>
              <a:t>elas</a:t>
            </a:r>
            <a:r>
              <a:rPr lang="en-GB" b="1" dirty="0">
                <a:latin typeface="Calibri" panose="020F0502020204030204" pitchFamily="34" charset="0"/>
                <a:ea typeface="SimSun" panose="02010600030101010101" pitchFamily="2" charset="-122"/>
                <a:cs typeface="Arial" panose="020B0604020202020204" pitchFamily="34" charset="0"/>
              </a:rPr>
              <a:t>? </a:t>
            </a:r>
          </a:p>
          <a:p>
            <a:pPr marL="180340" marR="0">
              <a:lnSpc>
                <a:spcPct val="115000"/>
              </a:lnSpc>
              <a:spcBef>
                <a:spcPts val="0"/>
              </a:spcBef>
              <a:spcAft>
                <a:spcPts val="0"/>
              </a:spcAft>
            </a:pPr>
            <a:r>
              <a:rPr lang="en-GB" dirty="0">
                <a:latin typeface="Calibri" panose="020F0502020204030204" pitchFamily="34" charset="0"/>
                <a:ea typeface="SimSun" panose="02010600030101010101" pitchFamily="2" charset="-122"/>
                <a:cs typeface="Arial" panose="020B0604020202020204" pitchFamily="34" charset="0"/>
              </a:rPr>
              <a:t> </a:t>
            </a: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Abuso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físico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ou</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verbal; </a:t>
            </a:r>
          </a:p>
          <a:p>
            <a:pPr marL="342900" marR="0" lvl="0" indent="-342900">
              <a:lnSpc>
                <a:spcPct val="115000"/>
              </a:lnSpc>
              <a:spcBef>
                <a:spcPts val="0"/>
              </a:spcBef>
              <a:spcAft>
                <a:spcPts val="0"/>
              </a:spcAft>
              <a:buFont typeface="Symbol" panose="05050102010706020507" pitchFamily="18" charset="2"/>
              <a:buChar char=""/>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Isolamento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contenções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ou</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outras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punições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342900" marR="0" lvl="0" indent="-342900">
              <a:lnSpc>
                <a:spcPct val="115000"/>
              </a:lnSpc>
              <a:spcBef>
                <a:spcPts val="0"/>
              </a:spcBef>
              <a:spcAft>
                <a:spcPts val="0"/>
              </a:spcAft>
              <a:buFont typeface="Symbol" panose="05050102010706020507" pitchFamily="18" charset="2"/>
              <a:buChar char=""/>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Internação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tratamento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forçados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342900" marR="0" lvl="0" indent="-342900">
              <a:lnSpc>
                <a:spcPct val="115000"/>
              </a:lnSpc>
              <a:spcBef>
                <a:spcPts val="0"/>
              </a:spcBef>
              <a:spcAft>
                <a:spcPts val="0"/>
              </a:spcAft>
              <a:buFont typeface="Symbol" panose="05050102010706020507" pitchFamily="18" charset="2"/>
              <a:buChar char=""/>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Restrições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licenças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Ter 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alta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atrasada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algumas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pessoas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podem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obedecer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que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lhes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é</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dito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apenas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para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sair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mais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cedo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342900" marR="0" lvl="0" indent="-342900">
              <a:lnSpc>
                <a:spcPct val="115000"/>
              </a:lnSpc>
              <a:spcBef>
                <a:spcPts val="0"/>
              </a:spcBef>
              <a:spcAft>
                <a:spcPts val="0"/>
              </a:spcAft>
              <a:buFont typeface="Symbol" panose="05050102010706020507" pitchFamily="18" charset="2"/>
              <a:buChar char=""/>
            </a:pPr>
            <a:r>
              <a:rPr lang="en-GB">
                <a:solidFill>
                  <a:srgbClr val="4F81BD"/>
                </a:solidFill>
                <a:latin typeface="Calibri" panose="020F0502020204030204" pitchFamily="34" charset="0"/>
                <a:ea typeface="SimSun" panose="02010600030101010101" pitchFamily="2" charset="-122"/>
                <a:cs typeface="Arial" panose="020B0604020202020204" pitchFamily="34" charset="0"/>
              </a:rPr>
              <a:t> Retenção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acesso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à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televisão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meios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comunicação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etc. </a:t>
            </a:r>
            <a:endParaRPr lang="en-CH">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3244794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045" marR="0" indent="-360045">
              <a:lnSpc>
                <a:spcPct val="115000"/>
              </a:lnSpc>
              <a:spcBef>
                <a:spcPts val="0"/>
              </a:spcBef>
              <a:spcAft>
                <a:spcPts val="0"/>
              </a:spcAft>
            </a:pPr>
            <a:r>
              <a:rPr lang="en-GB" b="1" dirty="0">
                <a:solidFill>
                  <a:schemeClr val="accent1"/>
                </a:solidFill>
                <a:latin typeface="Calibri" panose="020F0502020204030204" pitchFamily="34" charset="0"/>
                <a:ea typeface="SimSun" panose="02010600030101010101" pitchFamily="2" charset="-122"/>
                <a:cs typeface="Arial" panose="020B0604020202020204" pitchFamily="34" charset="0"/>
              </a:rPr>
              <a:t>Objetivos de aprendizagem </a:t>
            </a:r>
            <a:endParaRPr lang="en-CH" b="1" dirty="0">
              <a:solidFill>
                <a:schemeClr val="accent1"/>
              </a:solidFill>
              <a:latin typeface="Calibri" panose="020F0502020204030204" pitchFamily="34" charset="0"/>
              <a:ea typeface="SimSun" panose="02010600030101010101" pitchFamily="2" charset="-122"/>
              <a:cs typeface="Arial" panose="020B0604020202020204" pitchFamily="34" charset="0"/>
            </a:endParaRPr>
          </a:p>
          <a:p>
            <a:pPr marL="360045" marR="0" indent="-360045">
              <a:lnSpc>
                <a:spcPct val="115000"/>
              </a:lnSpc>
              <a:spcBef>
                <a:spcPts val="0"/>
              </a:spcBef>
              <a:spcAft>
                <a:spcPts val="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1"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Ao final do treinamento, os participantes serão capazes de:</a:t>
            </a:r>
          </a:p>
          <a:p>
            <a:pPr marL="171450" indent="-171450">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compreender como e por que a violência, a coerção e o abuso ocorrem em contextos de saúde mental e assistência social;</a:t>
            </a:r>
          </a:p>
          <a:p>
            <a:pPr marL="171450" indent="-171450">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compreender o impacto da violência, da coerção e do abuso;</a:t>
            </a:r>
          </a:p>
          <a:p>
            <a:pPr marL="171450" indent="-171450">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aplicar os conhecimentos da CDPD para compreender como esta protege as pessoas com deficiência contra a violência, a coerção e o abuso;</a:t>
            </a:r>
          </a:p>
          <a:p>
            <a:pPr marL="171450" indent="-171450">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compreender e abordar atitudes, relações de poder e dinâmicas em contextos de saúde mental e assistência social;</a:t>
            </a:r>
          </a:p>
          <a:p>
            <a:pPr marL="171450" indent="-171450">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compreender e aplicar diferentes abordagens e estratégias para dissipar situações conflituosas e tensas.</a:t>
            </a:r>
          </a:p>
          <a:p>
            <a:endParaRPr lang="en-CH" dirty="0"/>
          </a:p>
        </p:txBody>
      </p:sp>
    </p:spTree>
    <p:extLst>
      <p:ext uri="{BB962C8B-B14F-4D97-AF65-F5344CB8AC3E}">
        <p14:creationId xmlns:p14="http://schemas.microsoft.com/office/powerpoint/2010/main" val="6238730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É importante comunicar a seguinte mensagem:</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pt-BR"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pt-BR" dirty="0">
                <a:latin typeface="Calibri" panose="020F0502020204030204" pitchFamily="34" charset="0"/>
                <a:ea typeface="SimSun" panose="02010600030101010101" pitchFamily="2" charset="-122"/>
                <a:cs typeface="Arial" panose="020B0604020202020204" pitchFamily="34" charset="0"/>
              </a:rPr>
              <a:t>Frequentemente, as razões pelas quais as pessoas não estão obedecendo as regras do serviço não são exploradas ou levadas a sério pelos funcionários. </a:t>
            </a:r>
          </a:p>
          <a:p>
            <a:pPr marL="342900" marR="0" lvl="0" indent="-342900">
              <a:lnSpc>
                <a:spcPct val="115000"/>
              </a:lnSpc>
              <a:spcBef>
                <a:spcPts val="0"/>
              </a:spcBef>
              <a:spcAft>
                <a:spcPts val="0"/>
              </a:spcAft>
              <a:buFont typeface="Symbol" panose="05050102010706020507" pitchFamily="18" charset="2"/>
              <a:buChar char=""/>
            </a:pPr>
            <a:r>
              <a:rPr lang="pt-BR" dirty="0">
                <a:latin typeface="Calibri" panose="020F0502020204030204" pitchFamily="34" charset="0"/>
                <a:ea typeface="SimSun" panose="02010600030101010101" pitchFamily="2" charset="-122"/>
                <a:cs typeface="Arial" panose="020B0604020202020204" pitchFamily="34" charset="0"/>
              </a:rPr>
              <a:t>Em vez disso, este descumprimento é visto como sendo devido à condição de saúde mental ou personalidade da pessoa. </a:t>
            </a:r>
          </a:p>
          <a:p>
            <a:pPr marL="342900" marR="0" lvl="0" indent="-342900">
              <a:lnSpc>
                <a:spcPct val="115000"/>
              </a:lnSpc>
              <a:spcBef>
                <a:spcPts val="0"/>
              </a:spcBef>
              <a:spcAft>
                <a:spcPts val="0"/>
              </a:spcAft>
              <a:buFont typeface="Symbol" panose="05050102010706020507" pitchFamily="18" charset="2"/>
              <a:buChar char=""/>
            </a:pP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36037386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Finalmente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pergunte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participantes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O que pode ser feito para superar esse desequilíbrio de poder?</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Incentivar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o debate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torno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desta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questão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pois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pode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haver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uma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ampla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gama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respostas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en-CH" dirty="0"/>
          </a:p>
        </p:txBody>
      </p:sp>
    </p:spTree>
    <p:extLst>
      <p:ext uri="{BB962C8B-B14F-4D97-AF65-F5344CB8AC3E}">
        <p14:creationId xmlns:p14="http://schemas.microsoft.com/office/powerpoint/2010/main" val="35541636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239713"/>
            <a:ext cx="4762500" cy="2679700"/>
          </a:xfrm>
        </p:spPr>
      </p:sp>
      <p:sp>
        <p:nvSpPr>
          <p:cNvPr id="3" name="Notes Placeholder 2"/>
          <p:cNvSpPr>
            <a:spLocks noGrp="1"/>
          </p:cNvSpPr>
          <p:nvPr>
            <p:ph type="body" idx="1"/>
          </p:nvPr>
        </p:nvSpPr>
        <p:spPr>
          <a:xfrm>
            <a:off x="330505" y="3161841"/>
            <a:ext cx="6081311" cy="5089793"/>
          </a:xfrm>
        </p:spPr>
        <p:txBody>
          <a:bodyPr/>
          <a:lstStyle/>
          <a:p>
            <a:pPr>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 mensagem a transmitir aos participantes é a seguinte:</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1000"/>
              </a:spcAft>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É essencial reconhecer que, devido aos desequilíbrios e dinâmicas de poder, as pessoas que utilizam serviços correm maior risco de violência, coerção e abuso. </a:t>
            </a:r>
          </a:p>
          <a:p>
            <a:pPr marL="171450" indent="-171450" algn="just">
              <a:spcAft>
                <a:spcPts val="1000"/>
              </a:spcAft>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A lei que permite a internação e o tratamento involuntários na saúde mental e nos serviços sociais contribui em grande parte para o desequilíbrio de poder e não está em conformidade com a CDPD. </a:t>
            </a:r>
          </a:p>
          <a:p>
            <a:pPr marL="171450" indent="-171450" algn="just">
              <a:spcAft>
                <a:spcPts val="1000"/>
              </a:spcAft>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A mudança de práticas dentro dos serviços sociais e de saúde mental para acabar com a coerção, a violência e o abuso não deve esperar até que tais leis sejam revogadas. </a:t>
            </a:r>
          </a:p>
          <a:p>
            <a:pPr marL="171450" indent="-171450" algn="just">
              <a:spcAft>
                <a:spcPts val="1000"/>
              </a:spcAft>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 Pensar em nosso próprio papel, posição ou trabalho é o primeiro passo para resolver o desequilíbrio de poder. </a:t>
            </a:r>
          </a:p>
          <a:p>
            <a:pPr marL="171450" indent="-171450" algn="just">
              <a:spcAft>
                <a:spcPts val="1000"/>
              </a:spcAft>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Para os funcionários do serviço, isso envolve fazer perguntas como </a:t>
            </a:r>
          </a:p>
          <a:p>
            <a:pPr marL="628650" lvl="1" indent="-171450" algn="just">
              <a:spcAft>
                <a:spcPts val="1000"/>
              </a:spcAft>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“Que conhecimentos, valores e experiências eu trago para o meu trabalho?”, </a:t>
            </a:r>
          </a:p>
          <a:p>
            <a:pPr marL="628650" lvl="1" indent="-171450" algn="just">
              <a:spcAft>
                <a:spcPts val="1000"/>
              </a:spcAft>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“Como minha formação, educação ou treinamento moldou a maneira como eu vejo as coisas?”, </a:t>
            </a:r>
          </a:p>
          <a:p>
            <a:pPr marL="628650" marR="0" lvl="1" indent="-171450" algn="just"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pt-BR" dirty="0">
                <a:latin typeface="Calibri" panose="020F0502020204030204" pitchFamily="34" charset="0"/>
                <a:ea typeface="SimSun" panose="02010600030101010101" pitchFamily="2" charset="-122"/>
                <a:cs typeface="Arial" panose="020B0604020202020204" pitchFamily="34" charset="0"/>
              </a:rPr>
              <a:t>“Como minhas experiências de vantagem e desvantagem moldaram a maneira como eu trabalho?”, “Eu sei o que os outros podem pensar sobre mim ou me perceber?”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Landy R,  #408"/>
              </a:rPr>
              <a:t>25</a:t>
            </a:r>
            <a:r>
              <a:rPr lang="en-GB" i="1" dirty="0">
                <a:latin typeface="Calibri" panose="020F0502020204030204" pitchFamily="34" charset="0"/>
                <a:ea typeface="SimSun" panose="02010600030101010101" pitchFamily="2" charset="-122"/>
                <a:cs typeface="Arial" panose="020B0604020202020204" pitchFamily="34" charset="0"/>
              </a:rPr>
              <a:t>)</a:t>
            </a:r>
            <a:endParaRPr lang="pt-BR"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1000"/>
              </a:spcAft>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Reduzir o desequilíbrio de poder também implica em que os funcionários se conscientizem de suas próprias limitações e necessidades para que não se tornem sobrecarregados por situações desafiadoras e possam ajudar a desescalar. </a:t>
            </a:r>
          </a:p>
          <a:p>
            <a:pPr algn="just">
              <a:spcAft>
                <a:spcPts val="1000"/>
              </a:spcAft>
            </a:pPr>
            <a:endParaRPr lang="en-CH" dirty="0">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889974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Tempo para </a:t>
            </a:r>
            <a:r>
              <a:rPr lang="en-US" b="1"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este</a:t>
            </a: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r>
              <a:rPr lang="en-US" b="1"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tema</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Aproximadamente 30 minutos.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en-GB" dirty="0"/>
          </a:p>
        </p:txBody>
      </p:sp>
    </p:spTree>
    <p:extLst>
      <p:ext uri="{BB962C8B-B14F-4D97-AF65-F5344CB8AC3E}">
        <p14:creationId xmlns:p14="http://schemas.microsoft.com/office/powerpoint/2010/main" val="9087310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38150"/>
            <a:ext cx="5486400" cy="3086100"/>
          </a:xfrm>
        </p:spPr>
      </p:sp>
      <p:sp>
        <p:nvSpPr>
          <p:cNvPr id="3" name="Notes Placeholder 2"/>
          <p:cNvSpPr>
            <a:spLocks noGrp="1"/>
          </p:cNvSpPr>
          <p:nvPr>
            <p:ph type="body" idx="1"/>
          </p:nvPr>
        </p:nvSpPr>
        <p:spPr>
          <a:xfrm>
            <a:off x="685800" y="3524250"/>
            <a:ext cx="5486400" cy="5181600"/>
          </a:xfrm>
        </p:spPr>
        <p:txBody>
          <a:bodyPr/>
          <a:lstStyle/>
          <a:p>
            <a:r>
              <a:rPr lang="pt-BR" sz="1200" kern="1200" dirty="0">
                <a:solidFill>
                  <a:schemeClr val="tx1"/>
                </a:solidFill>
                <a:effectLst/>
                <a:latin typeface="+mn-lt"/>
                <a:ea typeface="+mn-ea"/>
                <a:cs typeface="+mn-cs"/>
              </a:rPr>
              <a:t>Esta apresentação descreve diferentes maneiras pelas quais as pessoas podem reagir a situações tensas. Ela distingue respostas inapropriadas e ineficazes a situações tensas de respostas mais apropriadas e eficazes. </a:t>
            </a:r>
          </a:p>
          <a:p>
            <a:r>
              <a:rPr lang="pt-BR" sz="1200" kern="1200" dirty="0">
                <a:solidFill>
                  <a:schemeClr val="tx1"/>
                </a:solidFill>
                <a:effectLst/>
                <a:latin typeface="+mn-lt"/>
                <a:ea typeface="+mn-ea"/>
                <a:cs typeface="+mn-cs"/>
              </a:rPr>
              <a:t>Em seguida, serão identificadas cinco estratégias-chave que podem ser utilizadas para responder a essas situações e assim evitar o uso de práticas coercitivas e abusivas.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Situações tensas frequentemente levam a situações de conflito que às vezes são “resolvidas” usando a força (por exemplo, violência e coerção). </a:t>
            </a:r>
          </a:p>
          <a:p>
            <a:pPr marL="171450" indent="-171450" algn="just">
              <a:lnSpc>
                <a:spcPct val="115000"/>
              </a:lnSpc>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Essas situações normalmente resultam de erros de comunicação e mal-entendidos. </a:t>
            </a:r>
          </a:p>
          <a:p>
            <a:pPr marL="171450" indent="-171450" algn="just">
              <a:lnSpc>
                <a:spcPct val="115000"/>
              </a:lnSpc>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Podem também resultar de pessoas “desempenhando seus papéis” (por exemplo, o papel dos funcionários de manter o controle e manter a ordem no serviço) ou mesmo “boas intenções” (por exemplo, os funcionários estarem convencidos de que um tratamento será benéfico para a pessoa). </a:t>
            </a:r>
          </a:p>
          <a:p>
            <a:pPr marL="171450" indent="-171450" algn="just">
              <a:lnSpc>
                <a:spcPct val="115000"/>
              </a:lnSpc>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Também surgem frequentemente quando as pessoas sentem que não estão sendo ouvidas ou que seus desejos não estão sendo respeitados. </a:t>
            </a:r>
          </a:p>
          <a:p>
            <a:pPr marL="171450" indent="-171450" algn="just">
              <a:lnSpc>
                <a:spcPct val="115000"/>
              </a:lnSpc>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Tanto os funcionários quanto as pessoas que utilizam o serviço podem estar na origem de uma situação tensa. </a:t>
            </a:r>
          </a:p>
          <a:p>
            <a:pPr marL="171450" indent="-171450" algn="just">
              <a:lnSpc>
                <a:spcPct val="115000"/>
              </a:lnSpc>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Entretanto, as pessoas que utilizam o serviço têm muito mais probabilidade de enfrentar uma resposta coercitiva ou violenta. </a:t>
            </a:r>
          </a:p>
          <a:p>
            <a:pPr marL="171450" indent="-171450" algn="just">
              <a:lnSpc>
                <a:spcPct val="115000"/>
              </a:lnSpc>
              <a:buFont typeface="Arial" panose="020B0604020202020204" pitchFamily="34" charset="0"/>
              <a:buChar char="•"/>
            </a:pP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41524624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Quando </a:t>
            </a:r>
            <a:r>
              <a:rPr lang="en-GB" b="1" dirty="0" err="1">
                <a:latin typeface="Calibri" panose="020F0502020204030204" pitchFamily="34" charset="0"/>
                <a:ea typeface="SimSun" panose="02010600030101010101" pitchFamily="2" charset="-122"/>
                <a:cs typeface="Arial" panose="020B0604020202020204" pitchFamily="34" charset="0"/>
              </a:rPr>
              <a:t>não</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tratadas</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apropriadamente</a:t>
            </a:r>
            <a:r>
              <a:rPr lang="en-GB" b="1"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situações tensas têm o potencial de evoluir para um conflito. </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Exemplos de situações que podem se agravar e resultar em violência incluem: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pt-BR" sz="1200" kern="1200" dirty="0">
                <a:solidFill>
                  <a:schemeClr val="tx1"/>
                </a:solidFill>
                <a:effectLst/>
                <a:latin typeface="+mn-lt"/>
                <a:ea typeface="+mn-ea"/>
                <a:cs typeface="+mn-cs"/>
              </a:rPr>
              <a:t>Uma pessoa sente que não está sendo ouvida e fica aborrecida e angustiada. </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pt-BR" sz="1200" kern="1200" dirty="0">
                <a:solidFill>
                  <a:schemeClr val="tx1"/>
                </a:solidFill>
                <a:effectLst/>
                <a:latin typeface="+mn-lt"/>
                <a:ea typeface="+mn-ea"/>
                <a:cs typeface="+mn-cs"/>
              </a:rPr>
              <a:t>Um funcionário fica frustrado quando a pessoa recusa o tratamento. </a:t>
            </a: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Mesmo questões que podem parecer sem importância podem criar conflitos quando não são tratadas com respeito e apoio.</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27175603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u="sng" dirty="0" err="1">
                <a:latin typeface="Calibri" panose="020F0502020204030204" pitchFamily="34" charset="0"/>
                <a:ea typeface="SimSun" panose="02010600030101010101" pitchFamily="2" charset="-122"/>
                <a:cs typeface="Arial" panose="020B0604020202020204" pitchFamily="34" charset="0"/>
              </a:rPr>
              <a:t>Respostas</a:t>
            </a:r>
            <a:r>
              <a:rPr lang="en-GB" b="1" u="sng" dirty="0">
                <a:latin typeface="Calibri" panose="020F0502020204030204" pitchFamily="34" charset="0"/>
                <a:ea typeface="SimSun" panose="02010600030101010101" pitchFamily="2" charset="-122"/>
                <a:cs typeface="Arial" panose="020B0604020202020204" pitchFamily="34" charset="0"/>
              </a:rPr>
              <a:t> </a:t>
            </a:r>
            <a:r>
              <a:rPr lang="en-GB" b="1" u="sng" dirty="0" err="1">
                <a:latin typeface="Calibri" panose="020F0502020204030204" pitchFamily="34" charset="0"/>
                <a:ea typeface="SimSun" panose="02010600030101010101" pitchFamily="2" charset="-122"/>
                <a:cs typeface="Arial" panose="020B0604020202020204" pitchFamily="34" charset="0"/>
              </a:rPr>
              <a:t>ou</a:t>
            </a:r>
            <a:r>
              <a:rPr lang="en-GB" b="1" u="sng" dirty="0">
                <a:latin typeface="Calibri" panose="020F0502020204030204" pitchFamily="34" charset="0"/>
                <a:ea typeface="SimSun" panose="02010600030101010101" pitchFamily="2" charset="-122"/>
                <a:cs typeface="Arial" panose="020B0604020202020204" pitchFamily="34" charset="0"/>
              </a:rPr>
              <a:t> </a:t>
            </a:r>
            <a:r>
              <a:rPr lang="en-GB" b="1" u="sng" dirty="0" err="1">
                <a:latin typeface="Calibri" panose="020F0502020204030204" pitchFamily="34" charset="0"/>
                <a:ea typeface="SimSun" panose="02010600030101010101" pitchFamily="2" charset="-122"/>
                <a:cs typeface="Arial" panose="020B0604020202020204" pitchFamily="34" charset="0"/>
              </a:rPr>
              <a:t>práticas</a:t>
            </a:r>
            <a:r>
              <a:rPr lang="en-GB" b="1" u="sng" dirty="0">
                <a:latin typeface="Calibri" panose="020F0502020204030204" pitchFamily="34" charset="0"/>
                <a:ea typeface="SimSun" panose="02010600030101010101" pitchFamily="2" charset="-122"/>
                <a:cs typeface="Arial" panose="020B0604020202020204" pitchFamily="34" charset="0"/>
              </a:rPr>
              <a:t> </a:t>
            </a:r>
            <a:r>
              <a:rPr lang="en-GB" b="1" u="sng" dirty="0" err="1">
                <a:latin typeface="Calibri" panose="020F0502020204030204" pitchFamily="34" charset="0"/>
                <a:ea typeface="SimSun" panose="02010600030101010101" pitchFamily="2" charset="-122"/>
                <a:cs typeface="Arial" panose="020B0604020202020204" pitchFamily="34" charset="0"/>
              </a:rPr>
              <a:t>inapropriadas</a:t>
            </a:r>
            <a:r>
              <a:rPr lang="en-GB" b="1" u="sng" dirty="0">
                <a:latin typeface="Calibri" panose="020F0502020204030204" pitchFamily="34" charset="0"/>
                <a:ea typeface="SimSun" panose="02010600030101010101" pitchFamily="2" charset="-122"/>
                <a:cs typeface="Arial" panose="020B0604020202020204" pitchFamily="34" charset="0"/>
              </a:rPr>
              <a:t> e </a:t>
            </a:r>
            <a:r>
              <a:rPr lang="en-GB" b="1" u="sng" dirty="0" err="1">
                <a:latin typeface="Calibri" panose="020F0502020204030204" pitchFamily="34" charset="0"/>
                <a:ea typeface="SimSun" panose="02010600030101010101" pitchFamily="2" charset="-122"/>
                <a:cs typeface="Arial" panose="020B0604020202020204" pitchFamily="34" charset="0"/>
              </a:rPr>
              <a:t>ineficazes</a:t>
            </a:r>
            <a:r>
              <a:rPr lang="en-GB" b="1" u="sng" dirty="0">
                <a:latin typeface="Calibri" panose="020F0502020204030204" pitchFamily="34" charset="0"/>
                <a:ea typeface="SimSun" panose="02010600030101010101" pitchFamily="2" charset="-122"/>
                <a:cs typeface="Arial" panose="020B0604020202020204" pitchFamily="34" charset="0"/>
              </a:rPr>
              <a:t> (a)</a:t>
            </a: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Gritar</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err="1">
                <a:latin typeface="Calibri" panose="020F0502020204030204" pitchFamily="34" charset="0"/>
                <a:ea typeface="SimSun" panose="02010600030101010101" pitchFamily="2" charset="-122"/>
                <a:cs typeface="Arial" panose="020B0604020202020204" pitchFamily="34" charset="0"/>
              </a:rPr>
              <a:t>Os</a:t>
            </a:r>
            <a:r>
              <a:rPr lang="en-GB" dirty="0">
                <a:latin typeface="Calibri" panose="020F0502020204030204" pitchFamily="34" charset="0"/>
                <a:ea typeface="SimSun" panose="02010600030101010101" pitchFamily="2" charset="-122"/>
                <a:cs typeface="Arial" panose="020B0604020202020204" pitchFamily="34" charset="0"/>
              </a:rPr>
              <a:t> gritos </a:t>
            </a:r>
            <a:r>
              <a:rPr lang="en-GB" dirty="0" err="1">
                <a:latin typeface="Calibri" panose="020F0502020204030204" pitchFamily="34" charset="0"/>
                <a:ea typeface="SimSun" panose="02010600030101010101" pitchFamily="2" charset="-122"/>
                <a:cs typeface="Arial" panose="020B0604020202020204" pitchFamily="34" charset="0"/>
              </a:rPr>
              <a:t>são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frequentemente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utilizados</a:t>
            </a:r>
            <a:r>
              <a:rPr lang="en-GB" dirty="0">
                <a:latin typeface="Calibri" panose="020F0502020204030204" pitchFamily="34" charset="0"/>
                <a:ea typeface="SimSun" panose="02010600030101010101" pitchFamily="2" charset="-122"/>
                <a:cs typeface="Arial" panose="020B0604020202020204" pitchFamily="34" charset="0"/>
              </a:rPr>
              <a:t> para </a:t>
            </a:r>
            <a:r>
              <a:rPr lang="en-GB" dirty="0" err="1">
                <a:latin typeface="Calibri" panose="020F0502020204030204" pitchFamily="34" charset="0"/>
                <a:ea typeface="SimSun" panose="02010600030101010101" pitchFamily="2" charset="-122"/>
                <a:cs typeface="Arial" panose="020B0604020202020204" pitchFamily="34" charset="0"/>
              </a:rPr>
              <a:t>afirmar</a:t>
            </a:r>
            <a:r>
              <a:rPr lang="en-GB" dirty="0">
                <a:latin typeface="Calibri" panose="020F0502020204030204" pitchFamily="34" charset="0"/>
                <a:ea typeface="SimSun" panose="02010600030101010101" pitchFamily="2" charset="-122"/>
                <a:cs typeface="Arial" panose="020B0604020202020204" pitchFamily="34" charset="0"/>
              </a:rPr>
              <a:t> o </a:t>
            </a:r>
            <a:r>
              <a:rPr lang="en-GB" dirty="0" err="1">
                <a:latin typeface="Calibri" panose="020F0502020204030204" pitchFamily="34" charset="0"/>
                <a:ea typeface="SimSun" panose="02010600030101010101" pitchFamily="2" charset="-122"/>
                <a:cs typeface="Arial" panose="020B0604020202020204" pitchFamily="34" charset="0"/>
              </a:rPr>
              <a:t>controle</a:t>
            </a:r>
            <a:r>
              <a:rPr lang="en-GB" dirty="0">
                <a:latin typeface="Calibri" panose="020F0502020204030204" pitchFamily="34" charset="0"/>
                <a:ea typeface="SimSun" panose="02010600030101010101" pitchFamily="2" charset="-122"/>
                <a:cs typeface="Arial" panose="020B0604020202020204" pitchFamily="34" charset="0"/>
              </a:rPr>
              <a:t>, para ser </a:t>
            </a:r>
            <a:r>
              <a:rPr lang="en-GB" dirty="0" err="1">
                <a:latin typeface="Calibri" panose="020F0502020204030204" pitchFamily="34" charset="0"/>
                <a:ea typeface="SimSun" panose="02010600030101010101" pitchFamily="2" charset="-122"/>
                <a:cs typeface="Arial" panose="020B0604020202020204" pitchFamily="34" charset="0"/>
              </a:rPr>
              <a:t>escutado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“para </a:t>
            </a:r>
            <a:r>
              <a:rPr lang="en-GB" dirty="0" err="1">
                <a:latin typeface="Calibri" panose="020F0502020204030204" pitchFamily="34" charset="0"/>
                <a:ea typeface="SimSun" panose="02010600030101010101" pitchFamily="2" charset="-122"/>
                <a:cs typeface="Arial" panose="020B0604020202020204" pitchFamily="34" charset="0"/>
              </a:rPr>
              <a:t>deixar</a:t>
            </a:r>
            <a:r>
              <a:rPr lang="en-GB" dirty="0">
                <a:latin typeface="Calibri" panose="020F0502020204030204" pitchFamily="34" charset="0"/>
                <a:ea typeface="SimSun" panose="02010600030101010101" pitchFamily="2" charset="-122"/>
                <a:cs typeface="Arial" panose="020B0604020202020204" pitchFamily="34" charset="0"/>
              </a:rPr>
              <a:t> as </a:t>
            </a:r>
            <a:r>
              <a:rPr lang="en-GB" dirty="0" err="1">
                <a:latin typeface="Calibri" panose="020F0502020204030204" pitchFamily="34" charset="0"/>
                <a:ea typeface="SimSun" panose="02010600030101010101" pitchFamily="2" charset="-122"/>
                <a:cs typeface="Arial" panose="020B0604020202020204" pitchFamily="34" charset="0"/>
              </a:rPr>
              <a:t>coisas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claras</a:t>
            </a:r>
            <a:r>
              <a:rPr lang="en-GB" dirty="0">
                <a:latin typeface="Calibri" panose="020F0502020204030204" pitchFamily="34" charset="0"/>
                <a:ea typeface="SimSun" panose="02010600030101010101" pitchFamily="2" charset="-122"/>
                <a:cs typeface="Arial" panose="020B0604020202020204" pitchFamily="34" charset="0"/>
              </a:rPr>
              <a:t>”.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 </a:t>
            </a:r>
            <a:r>
              <a:rPr lang="en-GB" dirty="0" err="1">
                <a:latin typeface="Calibri" panose="020F0502020204030204" pitchFamily="34" charset="0"/>
                <a:ea typeface="SimSun" panose="02010600030101010101" pitchFamily="2" charset="-122"/>
                <a:cs typeface="Arial" panose="020B0604020202020204" pitchFamily="34" charset="0"/>
              </a:rPr>
              <a:t>gritaria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pode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aumentar</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tensão</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fazer</a:t>
            </a:r>
            <a:r>
              <a:rPr lang="en-GB" dirty="0">
                <a:latin typeface="Calibri" panose="020F0502020204030204" pitchFamily="34" charset="0"/>
                <a:ea typeface="SimSun" panose="02010600030101010101" pitchFamily="2" charset="-122"/>
                <a:cs typeface="Arial" panose="020B0604020202020204" pitchFamily="34" charset="0"/>
              </a:rPr>
              <a:t> as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se </a:t>
            </a:r>
            <a:r>
              <a:rPr lang="en-GB" dirty="0" err="1">
                <a:latin typeface="Calibri" panose="020F0502020204030204" pitchFamily="34" charset="0"/>
                <a:ea typeface="SimSun" panose="02010600030101010101" pitchFamily="2" charset="-122"/>
                <a:cs typeface="Arial" panose="020B0604020202020204" pitchFamily="34" charset="0"/>
              </a:rPr>
              <a:t>sentirem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ainda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mais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angustiadas</a:t>
            </a:r>
            <a:r>
              <a:rPr lang="en-GB" dirty="0">
                <a:latin typeface="Calibri" panose="020F0502020204030204" pitchFamily="34" charset="0"/>
                <a:ea typeface="SimSun" panose="02010600030101010101" pitchFamily="2" charset="-122"/>
                <a:cs typeface="Arial" panose="020B0604020202020204" pitchFamily="34" charset="0"/>
              </a:rPr>
              <a:t>. </a:t>
            </a:r>
          </a:p>
          <a:p>
            <a:pPr marL="342900" marR="0" lvl="0" indent="-342900">
              <a:lnSpc>
                <a:spcPct val="115000"/>
              </a:lnSpc>
              <a:spcBef>
                <a:spcPts val="0"/>
              </a:spcBef>
              <a:spcAft>
                <a:spcPts val="0"/>
              </a:spcAft>
              <a:buFont typeface="Symbol" panose="05050102010706020507" pitchFamily="18" charset="2"/>
              <a:buChar char=""/>
            </a:pP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err="1">
                <a:latin typeface="Calibri" panose="020F0502020204030204" pitchFamily="34" charset="0"/>
                <a:ea typeface="SimSun" panose="02010600030101010101" pitchFamily="2" charset="-122"/>
                <a:cs typeface="Arial" panose="020B0604020202020204" pitchFamily="34" charset="0"/>
              </a:rPr>
              <a:t>Ameaças</a:t>
            </a:r>
            <a:r>
              <a:rPr lang="en-GB" b="1" dirty="0">
                <a:latin typeface="Calibri" panose="020F0502020204030204" pitchFamily="34" charset="0"/>
                <a:ea typeface="SimSun" panose="02010600030101010101" pitchFamily="2" charset="-122"/>
                <a:cs typeface="Arial" panose="020B0604020202020204" pitchFamily="34" charset="0"/>
              </a:rPr>
              <a:t> e </a:t>
            </a:r>
            <a:r>
              <a:rPr lang="en-GB" b="1" dirty="0" err="1">
                <a:latin typeface="Calibri" panose="020F0502020204030204" pitchFamily="34" charset="0"/>
                <a:ea typeface="SimSun" panose="02010600030101010101" pitchFamily="2" charset="-122"/>
                <a:cs typeface="Arial" panose="020B0604020202020204" pitchFamily="34" charset="0"/>
              </a:rPr>
              <a:t>intimidações</a:t>
            </a:r>
            <a:r>
              <a:rPr lang="en-GB" b="1" dirty="0">
                <a:latin typeface="Calibri" panose="020F0502020204030204" pitchFamily="34" charset="0"/>
                <a:ea typeface="SimSun" panose="02010600030101010101" pitchFamily="2" charset="-122"/>
                <a:cs typeface="Arial" panose="020B0604020202020204" pitchFamily="34" charset="0"/>
              </a:rPr>
              <a:t> ...</a:t>
            </a:r>
            <a:br>
              <a:rPr lang="en-GB" dirty="0">
                <a:latin typeface="Calibri" panose="020F0502020204030204" pitchFamily="34" charset="0"/>
                <a:ea typeface="SimSun" panose="02010600030101010101" pitchFamily="2" charset="-122"/>
                <a:cs typeface="Arial" panose="020B0604020202020204" pitchFamily="34" charset="0"/>
              </a:rPr>
            </a:br>
            <a:endParaRPr lang="en-GB"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usadas</a:t>
            </a:r>
            <a:r>
              <a:rPr lang="en-GB" dirty="0">
                <a:latin typeface="Calibri" panose="020F0502020204030204" pitchFamily="34" charset="0"/>
                <a:ea typeface="SimSun" panose="02010600030101010101" pitchFamily="2" charset="-122"/>
                <a:cs typeface="Arial" panose="020B0604020202020204" pitchFamily="34" charset="0"/>
              </a:rPr>
              <a:t> para </a:t>
            </a:r>
            <a:r>
              <a:rPr lang="en-GB" dirty="0" err="1">
                <a:latin typeface="Calibri" panose="020F0502020204030204" pitchFamily="34" charset="0"/>
                <a:ea typeface="SimSun" panose="02010600030101010101" pitchFamily="2" charset="-122"/>
                <a:cs typeface="Arial" panose="020B0604020202020204" pitchFamily="34" charset="0"/>
              </a:rPr>
              <a:t>pressionar</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coagir</a:t>
            </a:r>
            <a:r>
              <a:rPr lang="en-GB" dirty="0">
                <a:latin typeface="Calibri" panose="020F0502020204030204" pitchFamily="34" charset="0"/>
                <a:ea typeface="SimSun" panose="02010600030101010101" pitchFamily="2" charset="-122"/>
                <a:cs typeface="Arial" panose="020B0604020202020204" pitchFamily="34" charset="0"/>
              </a:rPr>
              <a:t> as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fazer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fazer</a:t>
            </a:r>
            <a:r>
              <a:rPr lang="en-GB" dirty="0">
                <a:latin typeface="Calibri" panose="020F0502020204030204" pitchFamily="34" charset="0"/>
                <a:ea typeface="SimSun" panose="02010600030101010101" pitchFamily="2" charset="-122"/>
                <a:cs typeface="Arial" panose="020B0604020202020204" pitchFamily="34" charset="0"/>
              </a:rPr>
              <a:t> algo; </a:t>
            </a: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 mas </a:t>
            </a:r>
            <a:r>
              <a:rPr lang="en-GB" dirty="0" err="1">
                <a:latin typeface="Calibri" panose="020F0502020204030204" pitchFamily="34" charset="0"/>
                <a:ea typeface="SimSun" panose="02010600030101010101" pitchFamily="2" charset="-122"/>
                <a:cs typeface="Arial" panose="020B0604020202020204" pitchFamily="34" charset="0"/>
              </a:rPr>
              <a:t>elas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podem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fazer</a:t>
            </a:r>
            <a:r>
              <a:rPr lang="en-GB" dirty="0">
                <a:latin typeface="Calibri" panose="020F0502020204030204" pitchFamily="34" charset="0"/>
                <a:ea typeface="SimSun" panose="02010600030101010101" pitchFamily="2" charset="-122"/>
                <a:cs typeface="Arial" panose="020B0604020202020204" pitchFamily="34" charset="0"/>
              </a:rPr>
              <a:t> as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se </a:t>
            </a:r>
            <a:r>
              <a:rPr lang="en-GB" dirty="0" err="1">
                <a:latin typeface="Calibri" panose="020F0502020204030204" pitchFamily="34" charset="0"/>
                <a:ea typeface="SimSun" panose="02010600030101010101" pitchFamily="2" charset="-122"/>
                <a:cs typeface="Arial" panose="020B0604020202020204" pitchFamily="34" charset="0"/>
              </a:rPr>
              <a:t>sentirem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desamparadas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desanimadas</a:t>
            </a:r>
            <a:r>
              <a:rPr lang="en-GB" dirty="0">
                <a:latin typeface="Calibri" panose="020F0502020204030204" pitchFamily="34" charset="0"/>
                <a:ea typeface="SimSun" panose="02010600030101010101" pitchFamily="2" charset="-122"/>
                <a:cs typeface="Arial" panose="020B0604020202020204" pitchFamily="34" charset="0"/>
              </a:rPr>
              <a:t>, com </a:t>
            </a:r>
            <a:r>
              <a:rPr lang="en-GB" dirty="0" err="1">
                <a:latin typeface="Calibri" panose="020F0502020204030204" pitchFamily="34" charset="0"/>
                <a:ea typeface="SimSun" panose="02010600030101010101" pitchFamily="2" charset="-122"/>
                <a:cs typeface="Arial" panose="020B0604020202020204" pitchFamily="34" charset="0"/>
              </a:rPr>
              <a:t>medo</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humilhadas</a:t>
            </a:r>
            <a:r>
              <a:rPr lang="en-GB" dirty="0">
                <a:latin typeface="Calibri" panose="020F0502020204030204" pitchFamily="34" charset="0"/>
                <a:ea typeface="SimSun" panose="02010600030101010101" pitchFamily="2" charset="-122"/>
                <a:cs typeface="Arial" panose="020B0604020202020204" pitchFamily="34" charset="0"/>
              </a:rPr>
              <a:t>. </a:t>
            </a:r>
          </a:p>
          <a:p>
            <a:endParaRPr lang="en-CH" dirty="0"/>
          </a:p>
        </p:txBody>
      </p:sp>
    </p:spTree>
    <p:extLst>
      <p:ext uri="{BB962C8B-B14F-4D97-AF65-F5344CB8AC3E}">
        <p14:creationId xmlns:p14="http://schemas.microsoft.com/office/powerpoint/2010/main" val="23918421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5000"/>
              </a:lnSpc>
            </a:pPr>
            <a:r>
              <a:rPr lang="en-GB" b="1" u="sng" dirty="0" err="1">
                <a:solidFill>
                  <a:prstClr val="black"/>
                </a:solidFill>
                <a:latin typeface="Calibri" panose="020F0502020204030204" pitchFamily="34" charset="0"/>
                <a:ea typeface="SimSun" panose="02010600030101010101" pitchFamily="2" charset="-122"/>
                <a:cs typeface="Arial" panose="020B0604020202020204" pitchFamily="34" charset="0"/>
              </a:rPr>
              <a:t>Respostas</a:t>
            </a:r>
            <a:r>
              <a:rPr lang="en-GB" b="1" u="sng" dirty="0">
                <a:solidFill>
                  <a:prstClr val="black"/>
                </a:solidFill>
                <a:latin typeface="Calibri" panose="020F0502020204030204" pitchFamily="34" charset="0"/>
                <a:ea typeface="SimSun" panose="02010600030101010101" pitchFamily="2" charset="-122"/>
                <a:cs typeface="Arial" panose="020B0604020202020204" pitchFamily="34" charset="0"/>
              </a:rPr>
              <a:t> </a:t>
            </a:r>
            <a:r>
              <a:rPr lang="en-GB" b="1" u="sng" dirty="0" err="1">
                <a:solidFill>
                  <a:prstClr val="black"/>
                </a:solidFill>
                <a:latin typeface="Calibri" panose="020F0502020204030204" pitchFamily="34" charset="0"/>
                <a:ea typeface="SimSun" panose="02010600030101010101" pitchFamily="2" charset="-122"/>
                <a:cs typeface="Arial" panose="020B0604020202020204" pitchFamily="34" charset="0"/>
              </a:rPr>
              <a:t>ou</a:t>
            </a:r>
            <a:r>
              <a:rPr lang="en-GB" b="1" u="sng" dirty="0">
                <a:solidFill>
                  <a:prstClr val="black"/>
                </a:solidFill>
                <a:latin typeface="Calibri" panose="020F0502020204030204" pitchFamily="34" charset="0"/>
                <a:ea typeface="SimSun" panose="02010600030101010101" pitchFamily="2" charset="-122"/>
                <a:cs typeface="Arial" panose="020B0604020202020204" pitchFamily="34" charset="0"/>
              </a:rPr>
              <a:t> </a:t>
            </a:r>
            <a:r>
              <a:rPr lang="en-GB" b="1" u="sng" dirty="0" err="1">
                <a:solidFill>
                  <a:prstClr val="black"/>
                </a:solidFill>
                <a:latin typeface="Calibri" panose="020F0502020204030204" pitchFamily="34" charset="0"/>
                <a:ea typeface="SimSun" panose="02010600030101010101" pitchFamily="2" charset="-122"/>
                <a:cs typeface="Arial" panose="020B0604020202020204" pitchFamily="34" charset="0"/>
              </a:rPr>
              <a:t>práticas</a:t>
            </a:r>
            <a:r>
              <a:rPr lang="en-GB" b="1" u="sng" dirty="0">
                <a:solidFill>
                  <a:prstClr val="black"/>
                </a:solidFill>
                <a:latin typeface="Calibri" panose="020F0502020204030204" pitchFamily="34" charset="0"/>
                <a:ea typeface="SimSun" panose="02010600030101010101" pitchFamily="2" charset="-122"/>
                <a:cs typeface="Arial" panose="020B0604020202020204" pitchFamily="34" charset="0"/>
              </a:rPr>
              <a:t> </a:t>
            </a:r>
            <a:r>
              <a:rPr lang="en-GB" b="1" u="sng" dirty="0" err="1">
                <a:solidFill>
                  <a:prstClr val="black"/>
                </a:solidFill>
                <a:latin typeface="Calibri" panose="020F0502020204030204" pitchFamily="34" charset="0"/>
                <a:ea typeface="SimSun" panose="02010600030101010101" pitchFamily="2" charset="-122"/>
                <a:cs typeface="Arial" panose="020B0604020202020204" pitchFamily="34" charset="0"/>
              </a:rPr>
              <a:t>inapropriadas</a:t>
            </a:r>
            <a:r>
              <a:rPr lang="en-GB" b="1" u="sng" dirty="0">
                <a:solidFill>
                  <a:prstClr val="black"/>
                </a:solidFill>
                <a:latin typeface="Calibri" panose="020F0502020204030204" pitchFamily="34" charset="0"/>
                <a:ea typeface="SimSun" panose="02010600030101010101" pitchFamily="2" charset="-122"/>
                <a:cs typeface="Arial" panose="020B0604020202020204" pitchFamily="34" charset="0"/>
              </a:rPr>
              <a:t> e </a:t>
            </a:r>
            <a:r>
              <a:rPr lang="en-GB" b="1" u="sng" dirty="0" err="1">
                <a:solidFill>
                  <a:prstClr val="black"/>
                </a:solidFill>
                <a:latin typeface="Calibri" panose="020F0502020204030204" pitchFamily="34" charset="0"/>
                <a:ea typeface="SimSun" panose="02010600030101010101" pitchFamily="2" charset="-122"/>
                <a:cs typeface="Arial" panose="020B0604020202020204" pitchFamily="34" charset="0"/>
              </a:rPr>
              <a:t>ineficazes</a:t>
            </a:r>
            <a:r>
              <a:rPr lang="en-GB" b="1" u="sng" dirty="0">
                <a:solidFill>
                  <a:prstClr val="black"/>
                </a:solidFill>
                <a:latin typeface="Calibri" panose="020F0502020204030204" pitchFamily="34" charset="0"/>
                <a:ea typeface="SimSun" panose="02010600030101010101" pitchFamily="2" charset="-122"/>
                <a:cs typeface="Arial" panose="020B0604020202020204" pitchFamily="34" charset="0"/>
              </a:rPr>
              <a:t> (b)</a:t>
            </a:r>
          </a:p>
          <a:p>
            <a:pPr>
              <a:lnSpc>
                <a:spcPct val="115000"/>
              </a:lnSpc>
            </a:pPr>
            <a:endParaRPr lang="en-GB" b="1"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err="1">
                <a:latin typeface="Calibri" panose="020F0502020204030204" pitchFamily="34" charset="0"/>
                <a:ea typeface="SimSun" panose="02010600030101010101" pitchFamily="2" charset="-122"/>
                <a:cs typeface="Arial" panose="020B0604020202020204" pitchFamily="34" charset="0"/>
              </a:rPr>
              <a:t>Manuseio</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forçado</a:t>
            </a:r>
            <a:r>
              <a:rPr lang="en-GB" b="1" dirty="0">
                <a:latin typeface="Calibri" panose="020F0502020204030204" pitchFamily="34" charset="0"/>
                <a:ea typeface="SimSun" panose="02010600030101010101" pitchFamily="2" charset="-122"/>
                <a:cs typeface="Arial" panose="020B0604020202020204" pitchFamily="34" charset="0"/>
              </a:rPr>
              <a:t> </a:t>
            </a: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inclui</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empurrar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agarrar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puxar</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outras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formas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força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física</a:t>
            </a:r>
            <a:r>
              <a:rPr lang="en-GB" dirty="0">
                <a:latin typeface="Calibri" panose="020F0502020204030204" pitchFamily="34" charset="0"/>
                <a:ea typeface="SimSun" panose="02010600030101010101" pitchFamily="2" charset="-122"/>
                <a:cs typeface="Arial" panose="020B0604020202020204" pitchFamily="34" charset="0"/>
              </a:rPr>
              <a:t>.</a:t>
            </a:r>
            <a:endParaRPr lang="en-CH">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 podem causar ferimentos.</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 podem rapidamente agravar uma situação e levar à violência. </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Medicação </a:t>
            </a:r>
            <a:r>
              <a:rPr lang="en-GB" b="1" dirty="0" err="1">
                <a:solidFill>
                  <a:srgbClr val="000000"/>
                </a:solidFill>
                <a:latin typeface="Calibri" panose="020F0502020204030204" pitchFamily="34" charset="0"/>
                <a:ea typeface="SimSun" panose="02010600030101010101" pitchFamily="2" charset="-122"/>
                <a:cs typeface="Arial" panose="020B0604020202020204" pitchFamily="34" charset="0"/>
              </a:rPr>
              <a:t>forçada</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é</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frequentemente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usada</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para resolver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uma</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situação</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de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tensão</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ou</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para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evitar</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que as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pessoas</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comportem</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de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uma</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forma que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seja</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percebida</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como</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desafiadora</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por</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exemplo</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sedação</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pode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ter</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impactos</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negativos</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sobre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saúde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das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pessoas</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pode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prejudicar</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seriamente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relação</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entre o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indivíduo</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os</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funcionários</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p>
          <a:p>
            <a:endParaRPr lang="en-CH" dirty="0"/>
          </a:p>
        </p:txBody>
      </p:sp>
    </p:spTree>
    <p:extLst>
      <p:ext uri="{BB962C8B-B14F-4D97-AF65-F5344CB8AC3E}">
        <p14:creationId xmlns:p14="http://schemas.microsoft.com/office/powerpoint/2010/main" val="31817283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7825"/>
            <a:ext cx="5486400" cy="3086100"/>
          </a:xfrm>
        </p:spPr>
      </p:sp>
      <p:sp>
        <p:nvSpPr>
          <p:cNvPr id="3" name="Notes Placeholder 2"/>
          <p:cNvSpPr>
            <a:spLocks noGrp="1"/>
          </p:cNvSpPr>
          <p:nvPr>
            <p:ph type="body" idx="1"/>
          </p:nvPr>
        </p:nvSpPr>
        <p:spPr>
          <a:xfrm>
            <a:off x="685800" y="3651041"/>
            <a:ext cx="5486400" cy="5034171"/>
          </a:xfrm>
        </p:spPr>
        <p:txBody>
          <a:bodyPr/>
          <a:lstStyle/>
          <a:p>
            <a:pPr lvl="0">
              <a:lnSpc>
                <a:spcPct val="115000"/>
              </a:lnSpc>
            </a:pPr>
            <a:r>
              <a:rPr lang="en-GB" b="1" u="sng" dirty="0">
                <a:solidFill>
                  <a:prstClr val="black"/>
                </a:solidFill>
                <a:latin typeface="Calibri" panose="020F0502020204030204" pitchFamily="34" charset="0"/>
                <a:ea typeface="SimSun" panose="02010600030101010101" pitchFamily="2" charset="-122"/>
                <a:cs typeface="Arial" panose="020B0604020202020204" pitchFamily="34" charset="0"/>
              </a:rPr>
              <a:t>Respostas ou práticas inadequadas e ineficazes (c)</a:t>
            </a:r>
            <a:endParaRPr lang="en-GB" b="1"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Isolamento e </a:t>
            </a:r>
            <a:r>
              <a:rPr lang="en-GB" b="1" dirty="0" err="1">
                <a:latin typeface="Calibri" panose="020F0502020204030204" pitchFamily="34" charset="0"/>
                <a:ea typeface="SimSun" panose="02010600030101010101" pitchFamily="2" charset="-122"/>
                <a:cs typeface="Arial" panose="020B0604020202020204" pitchFamily="34" charset="0"/>
              </a:rPr>
              <a:t>contenção</a:t>
            </a:r>
            <a:endParaRPr lang="en-GB"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err="1">
                <a:latin typeface="Calibri" panose="020F0502020204030204" pitchFamily="34" charset="0"/>
                <a:ea typeface="SimSun" panose="02010600030101010101" pitchFamily="2" charset="-122"/>
                <a:cs typeface="Arial" panose="020B0604020202020204" pitchFamily="34" charset="0"/>
              </a:rPr>
              <a:t>Muitas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vezes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pioram</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situação</a:t>
            </a:r>
            <a:r>
              <a:rPr lang="en-GB" dirty="0">
                <a:latin typeface="Calibri" panose="020F0502020204030204" pitchFamily="34" charset="0"/>
                <a:ea typeface="SimSun" panose="02010600030101010101" pitchFamily="2" charset="-122"/>
                <a:cs typeface="Arial" panose="020B0604020202020204" pitchFamily="34" charset="0"/>
              </a:rPr>
              <a:t>. </a:t>
            </a: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err="1">
                <a:latin typeface="Calibri" panose="020F0502020204030204" pitchFamily="34" charset="0"/>
                <a:ea typeface="SimSun" panose="02010600030101010101" pitchFamily="2" charset="-122"/>
                <a:cs typeface="Arial" panose="020B0604020202020204" pitchFamily="34" charset="0"/>
              </a:rPr>
              <a:t>Não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há</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evidências</a:t>
            </a:r>
            <a:r>
              <a:rPr lang="en-GB" dirty="0">
                <a:latin typeface="Calibri" panose="020F0502020204030204" pitchFamily="34" charset="0"/>
                <a:ea typeface="SimSun" panose="02010600030101010101" pitchFamily="2" charset="-122"/>
                <a:cs typeface="Arial" panose="020B0604020202020204" pitchFamily="34" charset="0"/>
              </a:rPr>
              <a:t> de que </a:t>
            </a:r>
            <a:r>
              <a:rPr lang="en-GB" dirty="0" err="1">
                <a:latin typeface="Calibri" panose="020F0502020204030204" pitchFamily="34" charset="0"/>
                <a:ea typeface="SimSun" panose="02010600030101010101" pitchFamily="2" charset="-122"/>
                <a:cs typeface="Arial" panose="020B0604020202020204" pitchFamily="34" charset="0"/>
              </a:rPr>
              <a:t>estas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práticas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ajudem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indivíduos</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melhorar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seu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autocontrole</a:t>
            </a:r>
            <a:r>
              <a:rPr lang="en-GB" dirty="0">
                <a:latin typeface="Calibri" panose="020F0502020204030204" pitchFamily="34" charset="0"/>
                <a:ea typeface="SimSun" panose="02010600030101010101" pitchFamily="2" charset="-122"/>
                <a:cs typeface="Arial" panose="020B0604020202020204" pitchFamily="34" charset="0"/>
              </a:rPr>
              <a:t>. </a:t>
            </a: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err="1">
                <a:latin typeface="Calibri" panose="020F0502020204030204" pitchFamily="34" charset="0"/>
                <a:ea typeface="SimSun" panose="02010600030101010101" pitchFamily="2" charset="-122"/>
                <a:cs typeface="Arial" panose="020B0604020202020204" pitchFamily="34" charset="0"/>
              </a:rPr>
              <a:t>Não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há</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benefício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terapêutico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impacto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positivo</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longo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prazo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mudança</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comportamento</a:t>
            </a:r>
            <a:r>
              <a:rPr lang="en-GB" dirty="0">
                <a:latin typeface="Calibri" panose="020F0502020204030204" pitchFamily="34" charset="0"/>
                <a:ea typeface="SimSun" panose="02010600030101010101" pitchFamily="2" charset="-122"/>
                <a:cs typeface="Arial" panose="020B0604020202020204" pitchFamily="34" charset="0"/>
              </a:rPr>
              <a:t>. </a:t>
            </a: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err="1">
                <a:latin typeface="Calibri" panose="020F0502020204030204" pitchFamily="34" charset="0"/>
                <a:ea typeface="SimSun" panose="02010600030101010101" pitchFamily="2" charset="-122"/>
                <a:cs typeface="Arial" panose="020B0604020202020204" pitchFamily="34" charset="0"/>
              </a:rPr>
              <a:t>Podem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aumentar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sentimentos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impotência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medo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angústia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frustração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raiva</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ressentimento</a:t>
            </a:r>
            <a:r>
              <a:rPr lang="en-GB" dirty="0">
                <a:latin typeface="Calibri" panose="020F0502020204030204" pitchFamily="34" charset="0"/>
                <a:ea typeface="SimSun" panose="02010600030101010101" pitchFamily="2" charset="-122"/>
                <a:cs typeface="Arial" panose="020B0604020202020204" pitchFamily="34" charset="0"/>
              </a:rPr>
              <a:t>. </a:t>
            </a: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err="1">
                <a:latin typeface="Calibri" panose="020F0502020204030204" pitchFamily="34" charset="0"/>
                <a:ea typeface="SimSun" panose="02010600030101010101" pitchFamily="2" charset="-122"/>
                <a:cs typeface="Arial" panose="020B0604020202020204" pitchFamily="34" charset="0"/>
              </a:rPr>
              <a:t>Podem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levar</a:t>
            </a:r>
            <a:r>
              <a:rPr lang="en-GB" dirty="0">
                <a:latin typeface="Calibri" panose="020F0502020204030204" pitchFamily="34" charset="0"/>
                <a:ea typeface="SimSun" panose="02010600030101010101" pitchFamily="2" charset="-122"/>
                <a:cs typeface="Arial" panose="020B0604020202020204" pitchFamily="34" charset="0"/>
              </a:rPr>
              <a:t> à </a:t>
            </a:r>
            <a:r>
              <a:rPr lang="en-GB" dirty="0" err="1">
                <a:latin typeface="Calibri" panose="020F0502020204030204" pitchFamily="34" charset="0"/>
                <a:ea typeface="SimSun" panose="02010600030101010101" pitchFamily="2" charset="-122"/>
                <a:cs typeface="Arial" panose="020B0604020202020204" pitchFamily="34" charset="0"/>
              </a:rPr>
              <a:t>deterioração</a:t>
            </a:r>
            <a:r>
              <a:rPr lang="en-GB" dirty="0">
                <a:latin typeface="Calibri" panose="020F0502020204030204" pitchFamily="34" charset="0"/>
                <a:ea typeface="SimSun" panose="02010600030101010101" pitchFamily="2" charset="-122"/>
                <a:cs typeface="Arial" panose="020B0604020202020204" pitchFamily="34" charset="0"/>
              </a:rPr>
              <a:t> da </a:t>
            </a:r>
            <a:r>
              <a:rPr lang="en-GB" dirty="0" err="1">
                <a:latin typeface="Calibri" panose="020F0502020204030204" pitchFamily="34" charset="0"/>
                <a:ea typeface="SimSun" panose="02010600030101010101" pitchFamily="2" charset="-122"/>
                <a:cs typeface="Arial" panose="020B0604020202020204" pitchFamily="34" charset="0"/>
              </a:rPr>
              <a:t>saúde</a:t>
            </a:r>
            <a:r>
              <a:rPr lang="en-GB" dirty="0">
                <a:latin typeface="Calibri" panose="020F0502020204030204" pitchFamily="34" charset="0"/>
                <a:ea typeface="SimSun" panose="02010600030101010101" pitchFamily="2" charset="-122"/>
                <a:cs typeface="Arial" panose="020B0604020202020204" pitchFamily="34" charset="0"/>
              </a:rPr>
              <a:t> mental de </a:t>
            </a:r>
            <a:r>
              <a:rPr lang="en-GB" dirty="0" err="1">
                <a:latin typeface="Calibri" panose="020F0502020204030204" pitchFamily="34" charset="0"/>
                <a:ea typeface="SimSun" panose="02010600030101010101" pitchFamily="2" charset="-122"/>
                <a:cs typeface="Arial" panose="020B0604020202020204" pitchFamily="34" charset="0"/>
              </a:rPr>
              <a:t>uma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pessoa</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prejudicar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seriamente</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recuperação</a:t>
            </a:r>
            <a:r>
              <a:rPr lang="en-GB" dirty="0">
                <a:latin typeface="Calibri" panose="020F0502020204030204" pitchFamily="34" charset="0"/>
                <a:ea typeface="SimSun" panose="02010600030101010101" pitchFamily="2" charset="-122"/>
                <a:cs typeface="Arial" panose="020B0604020202020204" pitchFamily="34" charset="0"/>
              </a:rPr>
              <a:t>. </a:t>
            </a: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As </a:t>
            </a:r>
            <a:r>
              <a:rPr lang="en-GB" dirty="0" err="1">
                <a:latin typeface="Calibri" panose="020F0502020204030204" pitchFamily="34" charset="0"/>
                <a:ea typeface="SimSun" panose="02010600030101010101" pitchFamily="2" charset="-122"/>
                <a:cs typeface="Arial" panose="020B0604020202020204" pitchFamily="34" charset="0"/>
              </a:rPr>
              <a:t>práticas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podem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resultar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sofrimento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ferimentos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até</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mesmo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morte</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que </a:t>
            </a:r>
            <a:r>
              <a:rPr lang="en-GB" dirty="0" err="1">
                <a:latin typeface="Calibri" panose="020F0502020204030204" pitchFamily="34" charset="0"/>
                <a:ea typeface="SimSun" panose="02010600030101010101" pitchFamily="2" charset="-122"/>
                <a:cs typeface="Arial" panose="020B0604020202020204" pitchFamily="34" charset="0"/>
              </a:rPr>
              <a:t>estão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utilizando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serviços</a:t>
            </a:r>
            <a:r>
              <a:rPr lang="en-GB" dirty="0">
                <a:latin typeface="Calibri" panose="020F0502020204030204" pitchFamily="34" charset="0"/>
                <a:ea typeface="SimSun" panose="02010600030101010101" pitchFamily="2" charset="-122"/>
                <a:cs typeface="Arial" panose="020B0604020202020204" pitchFamily="34" charset="0"/>
              </a:rPr>
              <a:t>. </a:t>
            </a: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err="1">
                <a:latin typeface="Calibri" panose="020F0502020204030204" pitchFamily="34" charset="0"/>
                <a:ea typeface="SimSun" panose="02010600030101010101" pitchFamily="2" charset="-122"/>
                <a:cs typeface="Arial" panose="020B0604020202020204" pitchFamily="34" charset="0"/>
              </a:rPr>
              <a:t>Podem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prejudicar</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relação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terapêutica</a:t>
            </a:r>
            <a:r>
              <a:rPr lang="en-GB" dirty="0">
                <a:latin typeface="Calibri" panose="020F0502020204030204" pitchFamily="34" charset="0"/>
                <a:ea typeface="SimSun" panose="02010600030101010101" pitchFamily="2" charset="-122"/>
                <a:cs typeface="Arial" panose="020B0604020202020204" pitchFamily="34" charset="0"/>
              </a:rPr>
              <a:t> entre o </a:t>
            </a:r>
            <a:r>
              <a:rPr lang="en-GB" dirty="0" err="1">
                <a:latin typeface="Calibri" panose="020F0502020204030204" pitchFamily="34" charset="0"/>
                <a:ea typeface="SimSun" panose="02010600030101010101" pitchFamily="2" charset="-122"/>
                <a:cs typeface="Arial" panose="020B0604020202020204" pitchFamily="34" charset="0"/>
              </a:rPr>
              <a:t>indivíduo</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funcionários</a:t>
            </a:r>
            <a:r>
              <a:rPr lang="en-GB" dirty="0">
                <a:latin typeface="Calibri" panose="020F0502020204030204" pitchFamily="34" charset="0"/>
                <a:ea typeface="SimSun" panose="02010600030101010101" pitchFamily="2" charset="-122"/>
                <a:cs typeface="Arial" panose="020B0604020202020204" pitchFamily="34" charset="0"/>
              </a:rPr>
              <a:t>. </a:t>
            </a: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err="1">
                <a:latin typeface="Calibri" panose="020F0502020204030204" pitchFamily="34" charset="0"/>
                <a:ea typeface="SimSun" panose="02010600030101010101" pitchFamily="2" charset="-122"/>
                <a:cs typeface="Arial" panose="020B0604020202020204" pitchFamily="34" charset="0"/>
              </a:rPr>
              <a:t>Podem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também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deixar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feridas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psicológicas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funcionários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familiares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outros que </a:t>
            </a:r>
            <a:r>
              <a:rPr lang="en-GB" dirty="0" err="1">
                <a:latin typeface="Calibri" panose="020F0502020204030204" pitchFamily="34" charset="0"/>
                <a:ea typeface="SimSun" panose="02010600030101010101" pitchFamily="2" charset="-122"/>
                <a:cs typeface="Arial" panose="020B0604020202020204" pitchFamily="34" charset="0"/>
              </a:rPr>
              <a:t>testemunhem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imponham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estas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medidas</a:t>
            </a:r>
            <a:r>
              <a:rPr lang="en-GB" dirty="0">
                <a:latin typeface="Calibri" panose="020F0502020204030204" pitchFamily="34" charset="0"/>
                <a:ea typeface="SimSun" panose="02010600030101010101" pitchFamily="2" charset="-122"/>
                <a:cs typeface="Arial" panose="020B0604020202020204" pitchFamily="34" charset="0"/>
              </a:rPr>
              <a:t>. </a:t>
            </a:r>
          </a:p>
          <a:p>
            <a:endParaRPr lang="en-CH" dirty="0"/>
          </a:p>
        </p:txBody>
      </p:sp>
    </p:spTree>
    <p:extLst>
      <p:ext uri="{BB962C8B-B14F-4D97-AF65-F5344CB8AC3E}">
        <p14:creationId xmlns:p14="http://schemas.microsoft.com/office/powerpoint/2010/main" val="23839348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u="sng" dirty="0" err="1">
                <a:latin typeface="Calibri" panose="020F0502020204030204" pitchFamily="34" charset="0"/>
                <a:ea typeface="SimSun" panose="02010600030101010101" pitchFamily="2" charset="-122"/>
                <a:cs typeface="Arial" panose="020B0604020202020204" pitchFamily="34" charset="0"/>
              </a:rPr>
              <a:t>Respostas</a:t>
            </a:r>
            <a:r>
              <a:rPr lang="en-GB" b="1" u="sng" dirty="0">
                <a:latin typeface="Calibri" panose="020F0502020204030204" pitchFamily="34" charset="0"/>
                <a:ea typeface="SimSun" panose="02010600030101010101" pitchFamily="2" charset="-122"/>
                <a:cs typeface="Arial" panose="020B0604020202020204" pitchFamily="34" charset="0"/>
              </a:rPr>
              <a:t> </a:t>
            </a:r>
            <a:r>
              <a:rPr lang="en-GB" b="1" u="sng" dirty="0" err="1">
                <a:latin typeface="Calibri" panose="020F0502020204030204" pitchFamily="34" charset="0"/>
                <a:ea typeface="SimSun" panose="02010600030101010101" pitchFamily="2" charset="-122"/>
                <a:cs typeface="Arial" panose="020B0604020202020204" pitchFamily="34" charset="0"/>
              </a:rPr>
              <a:t>apropriadas</a:t>
            </a:r>
            <a:r>
              <a:rPr lang="en-GB" b="1" u="sng" dirty="0">
                <a:latin typeface="Calibri" panose="020F0502020204030204" pitchFamily="34" charset="0"/>
                <a:ea typeface="SimSun" panose="02010600030101010101" pitchFamily="2" charset="-122"/>
                <a:cs typeface="Arial" panose="020B0604020202020204" pitchFamily="34" charset="0"/>
              </a:rPr>
              <a:t> e eficazes (a)</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Muitas pessoas que utilizam serviços de saúde mental passaram por traumas em suas vidas. Quando ocorrem violência, coerção e abusos nos serviços de saúde mental, esses serviços não só deixam de ajudar as pessoas, como agravam as dificuldades originais, retraumatizando as pessoas que utilizam o serviço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Sweeney A, 2016 #396"/>
              </a:rPr>
              <a:t>26</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É muito importante que os profissionais de saúde mental e outros profissionais aprendam a reagir a situações tensas de forma sensível ao trauma, sem causar danos ou ser contraproducente.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Um bom começo pode ser perguntar primeiro à pessoa em sofrimento o que poderia trazer alívio (por exemplo, se há uma pessoa preferida que possa ser contatada ou se há uma necessidade específica).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Como a maioria das tensões começa com desconforto e impotência, ouvir com atenção e reduzir a impotência são fundamentais.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Além disso, responder rapidamente reduz as chances de que a situação se transforme em um conflito.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3589671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38188"/>
            <a:ext cx="5486400" cy="3086100"/>
          </a:xfrm>
        </p:spPr>
      </p:sp>
      <p:sp>
        <p:nvSpPr>
          <p:cNvPr id="3" name="Notes Placeholder 2"/>
          <p:cNvSpPr>
            <a:spLocks noGrp="1"/>
          </p:cNvSpPr>
          <p:nvPr>
            <p:ph type="body" idx="1"/>
          </p:nvPr>
        </p:nvSpPr>
        <p:spPr>
          <a:xfrm>
            <a:off x="685800" y="4002947"/>
            <a:ext cx="5486400" cy="4503607"/>
          </a:xfrm>
        </p:spPr>
        <p:txBody>
          <a:bodyPr/>
          <a:lstStyle/>
          <a:p>
            <a:pPr>
              <a:lnSpc>
                <a:spcPct val="115000"/>
              </a:lnSpc>
            </a:pPr>
            <a:r>
              <a:rPr lang="en-GB" b="1" dirty="0">
                <a:solidFill>
                  <a:srgbClr val="4F81BD"/>
                </a:solidFill>
                <a:latin typeface="Calibri" panose="020F0502020204030204" pitchFamily="34" charset="0"/>
                <a:ea typeface="SimSun" panose="02010600030101010101" pitchFamily="2" charset="-122"/>
                <a:cs typeface="Calibri" panose="020F0502020204030204" pitchFamily="34" charset="0"/>
              </a:rPr>
              <a:t>Temas abordados </a:t>
            </a:r>
            <a:endParaRPr lang="en-CH" dirty="0">
              <a:latin typeface="Calibri" panose="020F0502020204030204" pitchFamily="34" charset="0"/>
              <a:ea typeface="SimSun" panose="02010600030101010101" pitchFamily="2" charset="-122"/>
              <a:cs typeface="Arial" panose="020B0604020202020204" pitchFamily="34" charset="0"/>
            </a:endParaRPr>
          </a:p>
          <a:p>
            <a:r>
              <a:rPr lang="en-GB" sz="1200" b="1" kern="1200" dirty="0">
                <a:solidFill>
                  <a:schemeClr val="tx1"/>
                </a:solidFill>
                <a:effectLst/>
                <a:latin typeface="+mn-lt"/>
                <a:ea typeface="+mn-ea"/>
                <a:cs typeface="+mn-cs"/>
              </a:rPr>
              <a:t>Tema 1: </a:t>
            </a:r>
            <a:r>
              <a:rPr lang="en-GB" sz="1200" kern="1200" dirty="0">
                <a:solidFill>
                  <a:schemeClr val="tx1"/>
                </a:solidFill>
                <a:effectLst/>
                <a:latin typeface="+mn-lt"/>
                <a:ea typeface="+mn-ea"/>
                <a:cs typeface="+mn-cs"/>
              </a:rPr>
              <a:t>O que são violência, coerção e abuso? (30 minutos)</a:t>
            </a:r>
          </a:p>
          <a:p>
            <a:r>
              <a:rPr lang="en-GB" sz="1200" b="1" kern="1200" dirty="0">
                <a:solidFill>
                  <a:schemeClr val="tx1"/>
                </a:solidFill>
                <a:effectLst/>
                <a:latin typeface="+mn-lt"/>
                <a:ea typeface="+mn-ea"/>
                <a:cs typeface="+mn-cs"/>
              </a:rPr>
              <a:t>Tema 2: </a:t>
            </a:r>
            <a:r>
              <a:rPr lang="en-GB" sz="1200" kern="1200" dirty="0">
                <a:solidFill>
                  <a:schemeClr val="tx1"/>
                </a:solidFill>
                <a:effectLst/>
                <a:latin typeface="+mn-lt"/>
                <a:ea typeface="+mn-ea"/>
                <a:cs typeface="+mn-cs"/>
              </a:rPr>
              <a:t>O que diz a CDPD sobre violência, coerção e abuso? (20 minutos) </a:t>
            </a:r>
          </a:p>
          <a:p>
            <a:r>
              <a:rPr lang="en-GB" sz="1200" b="1" kern="1200" dirty="0">
                <a:solidFill>
                  <a:schemeClr val="tx1"/>
                </a:solidFill>
                <a:effectLst/>
                <a:latin typeface="+mn-lt"/>
                <a:ea typeface="+mn-ea"/>
                <a:cs typeface="+mn-cs"/>
              </a:rPr>
              <a:t>Tema 3</a:t>
            </a:r>
            <a:r>
              <a:rPr lang="en-GB" sz="1200" kern="1200" dirty="0">
                <a:solidFill>
                  <a:schemeClr val="tx1"/>
                </a:solidFill>
                <a:effectLst/>
                <a:latin typeface="+mn-lt"/>
                <a:ea typeface="+mn-ea"/>
                <a:cs typeface="+mn-cs"/>
              </a:rPr>
              <a:t>: Quais são os impactos da violência, coerção e abuso? (</a:t>
            </a:r>
            <a:r>
              <a:rPr lang="en-US" sz="1200" kern="1200" dirty="0">
                <a:solidFill>
                  <a:schemeClr val="tx1"/>
                </a:solidFill>
                <a:effectLst/>
                <a:latin typeface="+mn-lt"/>
                <a:ea typeface="+mn-ea"/>
                <a:cs typeface="+mn-cs"/>
              </a:rPr>
              <a:t>1 hora e 50 minutos ou 1 hora e 25 minutos</a:t>
            </a:r>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Tema 4</a:t>
            </a:r>
            <a:r>
              <a:rPr lang="en-GB" sz="1200" kern="1200" dirty="0">
                <a:solidFill>
                  <a:schemeClr val="tx1"/>
                </a:solidFill>
                <a:effectLst/>
                <a:latin typeface="+mn-lt"/>
                <a:ea typeface="+mn-ea"/>
                <a:cs typeface="+mn-cs"/>
              </a:rPr>
              <a:t>: Por que essas práticas estão ocorrendo? (30 minutos) </a:t>
            </a:r>
          </a:p>
          <a:p>
            <a:r>
              <a:rPr lang="en-GB" sz="1200" b="1" kern="1200" dirty="0">
                <a:solidFill>
                  <a:schemeClr val="tx1"/>
                </a:solidFill>
                <a:effectLst/>
                <a:latin typeface="+mn-lt"/>
                <a:ea typeface="+mn-ea"/>
                <a:cs typeface="+mn-cs"/>
              </a:rPr>
              <a:t>Tema 5</a:t>
            </a:r>
            <a:r>
              <a:rPr lang="en-GB" sz="1200" kern="1200" dirty="0">
                <a:solidFill>
                  <a:schemeClr val="tx1"/>
                </a:solidFill>
                <a:effectLst/>
                <a:latin typeface="+mn-lt"/>
                <a:ea typeface="+mn-ea"/>
                <a:cs typeface="+mn-cs"/>
              </a:rPr>
              <a:t>: Compreender atitudes e relações de poder (55 minutos)</a:t>
            </a:r>
          </a:p>
          <a:p>
            <a:r>
              <a:rPr lang="en-GB" sz="1200" b="1" kern="1200" dirty="0">
                <a:solidFill>
                  <a:schemeClr val="tx1"/>
                </a:solidFill>
                <a:effectLst/>
                <a:latin typeface="+mn-lt"/>
                <a:ea typeface="+mn-ea"/>
                <a:cs typeface="+mn-cs"/>
              </a:rPr>
              <a:t>Tema 6</a:t>
            </a:r>
            <a:r>
              <a:rPr lang="en-GB" sz="1200" kern="1200" dirty="0">
                <a:solidFill>
                  <a:schemeClr val="tx1"/>
                </a:solidFill>
                <a:effectLst/>
                <a:latin typeface="+mn-lt"/>
                <a:ea typeface="+mn-ea"/>
                <a:cs typeface="+mn-cs"/>
              </a:rPr>
              <a:t>: Estratégias-chave para evitar e neutralizar situações conflituosas (30 minutos) </a:t>
            </a:r>
          </a:p>
          <a:p>
            <a:r>
              <a:rPr lang="en-GB" sz="1200" b="1" kern="1200" dirty="0">
                <a:solidFill>
                  <a:schemeClr val="tx1"/>
                </a:solidFill>
                <a:effectLst/>
                <a:latin typeface="+mn-lt"/>
                <a:ea typeface="+mn-ea"/>
                <a:cs typeface="+mn-cs"/>
              </a:rPr>
              <a:t>Tema 7</a:t>
            </a:r>
            <a:r>
              <a:rPr lang="en-GB" sz="1200" kern="1200" dirty="0">
                <a:solidFill>
                  <a:schemeClr val="tx1"/>
                </a:solidFill>
                <a:effectLst/>
                <a:latin typeface="+mn-lt"/>
                <a:ea typeface="+mn-ea"/>
                <a:cs typeface="+mn-cs"/>
              </a:rPr>
              <a:t>: Técnicas de comunicação (40 minutos) </a:t>
            </a:r>
          </a:p>
          <a:p>
            <a:r>
              <a:rPr lang="en-GB" sz="1200" b="1" kern="1200" dirty="0">
                <a:solidFill>
                  <a:schemeClr val="tx1"/>
                </a:solidFill>
                <a:effectLst/>
                <a:latin typeface="+mn-lt"/>
                <a:ea typeface="+mn-ea"/>
                <a:cs typeface="+mn-cs"/>
              </a:rPr>
              <a:t>Tema 8: </a:t>
            </a:r>
            <a:r>
              <a:rPr lang="en-GB" sz="1200" kern="1200" dirty="0">
                <a:solidFill>
                  <a:schemeClr val="tx1"/>
                </a:solidFill>
                <a:effectLst/>
                <a:latin typeface="+mn-lt"/>
                <a:ea typeface="+mn-ea"/>
                <a:cs typeface="+mn-cs"/>
              </a:rPr>
              <a:t>Ambientes de apoio e uso de salas de conforto (5 minutos)</a:t>
            </a:r>
          </a:p>
          <a:p>
            <a:r>
              <a:rPr lang="en-GB" sz="1200" b="1" kern="1200" dirty="0">
                <a:solidFill>
                  <a:schemeClr val="tx1"/>
                </a:solidFill>
                <a:effectLst/>
                <a:latin typeface="+mn-lt"/>
                <a:ea typeface="+mn-ea"/>
                <a:cs typeface="+mn-cs"/>
              </a:rPr>
              <a:t>Tema 9: </a:t>
            </a:r>
            <a:r>
              <a:rPr lang="en-GB" sz="1200" kern="1200" dirty="0">
                <a:solidFill>
                  <a:schemeClr val="tx1"/>
                </a:solidFill>
                <a:effectLst/>
                <a:latin typeface="+mn-lt"/>
                <a:ea typeface="+mn-ea"/>
                <a:cs typeface="+mn-cs"/>
              </a:rPr>
              <a:t>Criando uma cultura de “sim” e “eu posso” (10 minutos)</a:t>
            </a:r>
          </a:p>
          <a:p>
            <a:r>
              <a:rPr lang="en-GB" sz="1200" b="1" kern="1200" dirty="0">
                <a:solidFill>
                  <a:schemeClr val="tx1"/>
                </a:solidFill>
                <a:effectLst/>
                <a:latin typeface="+mn-lt"/>
                <a:ea typeface="+mn-ea"/>
                <a:cs typeface="+mn-cs"/>
              </a:rPr>
              <a:t>Tema 10: </a:t>
            </a:r>
            <a:r>
              <a:rPr lang="en-GB" sz="1200" kern="1200" dirty="0">
                <a:solidFill>
                  <a:schemeClr val="tx1"/>
                </a:solidFill>
                <a:effectLst/>
                <a:latin typeface="+mn-lt"/>
                <a:ea typeface="+mn-ea"/>
                <a:cs typeface="+mn-cs"/>
              </a:rPr>
              <a:t>Planos individualizados para explorar e responder a sensibilidades e sinais de angústia (55 minutos)</a:t>
            </a:r>
          </a:p>
          <a:p>
            <a:r>
              <a:rPr lang="en-GB" sz="1200" b="1" kern="1200" dirty="0">
                <a:solidFill>
                  <a:schemeClr val="tx1"/>
                </a:solidFill>
                <a:effectLst/>
                <a:latin typeface="+mn-lt"/>
                <a:ea typeface="+mn-ea"/>
                <a:cs typeface="+mn-cs"/>
              </a:rPr>
              <a:t>Tema 11: </a:t>
            </a:r>
            <a:r>
              <a:rPr lang="en-GB" sz="1200" kern="1200" dirty="0">
                <a:solidFill>
                  <a:schemeClr val="tx1"/>
                </a:solidFill>
                <a:effectLst/>
                <a:latin typeface="+mn-lt"/>
                <a:ea typeface="+mn-ea"/>
                <a:cs typeface="+mn-cs"/>
              </a:rPr>
              <a:t>Equipes de resposta (1 hora)</a:t>
            </a:r>
          </a:p>
          <a:p>
            <a:r>
              <a:rPr lang="en-GB" sz="1200" b="1" kern="1200" dirty="0">
                <a:solidFill>
                  <a:schemeClr val="tx1"/>
                </a:solidFill>
                <a:effectLst/>
                <a:latin typeface="+mn-lt"/>
                <a:ea typeface="+mn-ea"/>
                <a:cs typeface="+mn-cs"/>
              </a:rPr>
              <a:t>Tema 12: </a:t>
            </a:r>
            <a:r>
              <a:rPr lang="en-GB" sz="1200" kern="1200" dirty="0">
                <a:solidFill>
                  <a:schemeClr val="tx1"/>
                </a:solidFill>
                <a:effectLst/>
                <a:latin typeface="+mn-lt"/>
                <a:ea typeface="+mn-ea"/>
                <a:cs typeface="+mn-cs"/>
              </a:rPr>
              <a:t>Reclamações e procedimentos de denúncia (35 minutos)</a:t>
            </a:r>
          </a:p>
          <a:p>
            <a:r>
              <a:rPr lang="en-GB" sz="1200" b="1" kern="1200" dirty="0">
                <a:solidFill>
                  <a:schemeClr val="tx1"/>
                </a:solidFill>
                <a:effectLst/>
                <a:latin typeface="+mn-lt"/>
                <a:ea typeface="+mn-ea"/>
                <a:cs typeface="+mn-cs"/>
              </a:rPr>
              <a:t>Tema 13</a:t>
            </a:r>
            <a:r>
              <a:rPr lang="en-GB" sz="1200" kern="1200" dirty="0">
                <a:solidFill>
                  <a:schemeClr val="tx1"/>
                </a:solidFill>
                <a:effectLst/>
                <a:latin typeface="+mn-lt"/>
                <a:ea typeface="+mn-ea"/>
                <a:cs typeface="+mn-cs"/>
              </a:rPr>
              <a:t>: Acabar com a violência, a coerção e o abuso nos meus serviços de saúde mental ou sociais (25 minutos)</a:t>
            </a:r>
          </a:p>
          <a:p>
            <a:endParaRPr lang="en-CH" dirty="0">
              <a:latin typeface="Calibri" panose="020F0502020204030204" pitchFamily="34" charset="0"/>
              <a:ea typeface="SimSun" panose="02010600030101010101" pitchFamily="2" charset="-122"/>
              <a:cs typeface="Arial" panose="020B0604020202020204" pitchFamily="34" charset="0"/>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n-GB" b="1" dirty="0">
                <a:latin typeface="Calibri" panose="020F0502020204030204" pitchFamily="34" charset="0"/>
                <a:ea typeface="SimSun" panose="02010600030101010101" pitchFamily="2" charset="-122"/>
                <a:cs typeface="Arial" panose="020B0604020202020204" pitchFamily="34" charset="0"/>
              </a:rPr>
              <a:t>Nota: A </a:t>
            </a:r>
            <a:r>
              <a:rPr lang="en-GB" b="1" dirty="0" err="1">
                <a:latin typeface="Calibri" panose="020F0502020204030204" pitchFamily="34" charset="0"/>
                <a:ea typeface="SimSun" panose="02010600030101010101" pitchFamily="2" charset="-122"/>
                <a:cs typeface="Arial" panose="020B0604020202020204" pitchFamily="34" charset="0"/>
              </a:rPr>
              <a:t>questão</a:t>
            </a:r>
            <a:r>
              <a:rPr lang="en-GB" b="1" dirty="0">
                <a:latin typeface="Calibri" panose="020F0502020204030204" pitchFamily="34" charset="0"/>
                <a:ea typeface="SimSun" panose="02010600030101010101" pitchFamily="2" charset="-122"/>
                <a:cs typeface="Arial" panose="020B0604020202020204" pitchFamily="34" charset="0"/>
              </a:rPr>
              <a:t> do </a:t>
            </a:r>
            <a:r>
              <a:rPr lang="en-GB" b="1" dirty="0" err="1">
                <a:latin typeface="Calibri" panose="020F0502020204030204" pitchFamily="34" charset="0"/>
                <a:ea typeface="SimSun" panose="02010600030101010101" pitchFamily="2" charset="-122"/>
                <a:cs typeface="Arial" panose="020B0604020202020204" pitchFamily="34" charset="0"/>
              </a:rPr>
              <a:t>isolamento</a:t>
            </a:r>
            <a:r>
              <a:rPr lang="en-GB" b="1" dirty="0">
                <a:latin typeface="Calibri" panose="020F0502020204030204" pitchFamily="34" charset="0"/>
                <a:ea typeface="SimSun" panose="02010600030101010101" pitchFamily="2" charset="-122"/>
                <a:cs typeface="Arial" panose="020B0604020202020204" pitchFamily="34" charset="0"/>
              </a:rPr>
              <a:t> e da </a:t>
            </a:r>
            <a:r>
              <a:rPr lang="en-GB" b="1" dirty="0" err="1">
                <a:latin typeface="Calibri" panose="020F0502020204030204" pitchFamily="34" charset="0"/>
                <a:ea typeface="SimSun" panose="02010600030101010101" pitchFamily="2" charset="-122"/>
                <a:cs typeface="Arial" panose="020B0604020202020204" pitchFamily="34" charset="0"/>
              </a:rPr>
              <a:t>contenção</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será</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tratada</a:t>
            </a:r>
            <a:r>
              <a:rPr lang="en-GB" b="1" dirty="0">
                <a:latin typeface="Calibri" panose="020F0502020204030204" pitchFamily="34" charset="0"/>
                <a:ea typeface="SimSun" panose="02010600030101010101" pitchFamily="2" charset="-122"/>
                <a:cs typeface="Arial" panose="020B0604020202020204" pitchFamily="34" charset="0"/>
              </a:rPr>
              <a:t> de forma </a:t>
            </a:r>
            <a:r>
              <a:rPr lang="en-GB" b="1" dirty="0" err="1">
                <a:latin typeface="Calibri" panose="020F0502020204030204" pitchFamily="34" charset="0"/>
                <a:ea typeface="SimSun" panose="02010600030101010101" pitchFamily="2" charset="-122"/>
                <a:cs typeface="Arial" panose="020B0604020202020204" pitchFamily="34" charset="0"/>
              </a:rPr>
              <a:t>aprofundada</a:t>
            </a:r>
            <a:r>
              <a:rPr lang="en-GB" b="1" dirty="0">
                <a:latin typeface="Calibri" panose="020F0502020204030204" pitchFamily="34" charset="0"/>
                <a:ea typeface="SimSun" panose="02010600030101010101" pitchFamily="2" charset="-122"/>
                <a:cs typeface="Arial" panose="020B0604020202020204" pitchFamily="34" charset="0"/>
              </a:rPr>
              <a:t> no </a:t>
            </a:r>
            <a:r>
              <a:rPr lang="en-GB" b="1" dirty="0" err="1">
                <a:latin typeface="Calibri" panose="020F0502020204030204" pitchFamily="34" charset="0"/>
                <a:ea typeface="SimSun" panose="02010600030101010101" pitchFamily="2" charset="-122"/>
                <a:cs typeface="Arial" panose="020B0604020202020204" pitchFamily="34" charset="0"/>
              </a:rPr>
              <a:t>módulo</a:t>
            </a:r>
            <a:r>
              <a:rPr lang="en-GB" b="1" dirty="0">
                <a:latin typeface="Calibri" panose="020F0502020204030204" pitchFamily="34" charset="0"/>
                <a:ea typeface="SimSun" panose="02010600030101010101" pitchFamily="2" charset="-122"/>
                <a:cs typeface="Arial" panose="020B0604020202020204" pitchFamily="34" charset="0"/>
              </a:rPr>
              <a:t> </a:t>
            </a:r>
            <a:r>
              <a:rPr lang="en-GB" b="1" i="1" dirty="0" err="1">
                <a:latin typeface="Calibri" panose="020F0502020204030204" pitchFamily="34" charset="0"/>
                <a:ea typeface="SimSun" panose="02010600030101010101" pitchFamily="2" charset="-122"/>
                <a:cs typeface="Arial" panose="020B0604020202020204" pitchFamily="34" charset="0"/>
              </a:rPr>
              <a:t>Estratégias</a:t>
            </a:r>
            <a:r>
              <a:rPr lang="en-GB" b="1" i="1" dirty="0">
                <a:latin typeface="Calibri" panose="020F0502020204030204" pitchFamily="34" charset="0"/>
                <a:ea typeface="SimSun" panose="02010600030101010101" pitchFamily="2" charset="-122"/>
                <a:cs typeface="Arial" panose="020B0604020202020204" pitchFamily="34" charset="0"/>
              </a:rPr>
              <a:t> para </a:t>
            </a:r>
            <a:r>
              <a:rPr lang="en-GB" b="1" i="1" dirty="0" err="1">
                <a:latin typeface="Calibri" panose="020F0502020204030204" pitchFamily="34" charset="0"/>
                <a:ea typeface="SimSun" panose="02010600030101010101" pitchFamily="2" charset="-122"/>
                <a:cs typeface="Arial" panose="020B0604020202020204" pitchFamily="34" charset="0"/>
              </a:rPr>
              <a:t>acabar</a:t>
            </a:r>
            <a:r>
              <a:rPr lang="en-GB" b="1" i="1" dirty="0">
                <a:latin typeface="Calibri" panose="020F0502020204030204" pitchFamily="34" charset="0"/>
                <a:ea typeface="SimSun" panose="02010600030101010101" pitchFamily="2" charset="-122"/>
                <a:cs typeface="Arial" panose="020B0604020202020204" pitchFamily="34" charset="0"/>
              </a:rPr>
              <a:t> com o </a:t>
            </a:r>
            <a:r>
              <a:rPr lang="en-GB" b="1" i="1" dirty="0" err="1">
                <a:latin typeface="Calibri" panose="020F0502020204030204" pitchFamily="34" charset="0"/>
                <a:ea typeface="SimSun" panose="02010600030101010101" pitchFamily="2" charset="-122"/>
                <a:cs typeface="Arial" panose="020B0604020202020204" pitchFamily="34" charset="0"/>
              </a:rPr>
              <a:t>isolamento</a:t>
            </a:r>
            <a:r>
              <a:rPr lang="en-GB" b="1" i="1" dirty="0">
                <a:latin typeface="Calibri" panose="020F0502020204030204" pitchFamily="34" charset="0"/>
                <a:ea typeface="SimSun" panose="02010600030101010101" pitchFamily="2" charset="-122"/>
                <a:cs typeface="Arial" panose="020B0604020202020204" pitchFamily="34" charset="0"/>
              </a:rPr>
              <a:t> e a </a:t>
            </a:r>
            <a:r>
              <a:rPr lang="en-GB" b="1" i="1" dirty="0" err="1">
                <a:latin typeface="Calibri" panose="020F0502020204030204" pitchFamily="34" charset="0"/>
                <a:ea typeface="SimSun" panose="02010600030101010101" pitchFamily="2" charset="-122"/>
                <a:cs typeface="Arial" panose="020B0604020202020204" pitchFamily="34" charset="0"/>
              </a:rPr>
              <a:t>contenção</a:t>
            </a:r>
            <a:r>
              <a:rPr lang="en-GB" b="1" dirty="0">
                <a:latin typeface="Calibri" panose="020F0502020204030204" pitchFamily="34" charset="0"/>
                <a:ea typeface="SimSun" panose="02010600030101010101" pitchFamily="2" charset="-122"/>
                <a:cs typeface="Arial" panose="020B0604020202020204" pitchFamily="34" charset="0"/>
              </a:rPr>
              <a:t>. </a:t>
            </a:r>
          </a:p>
          <a:p>
            <a:pPr marL="0" marR="0" indent="0" algn="just" defTabSz="914400" rtl="0" eaLnBrk="1" fontAlgn="auto" latinLnBrk="0" hangingPunct="1">
              <a:lnSpc>
                <a:spcPct val="115000"/>
              </a:lnSpc>
              <a:spcBef>
                <a:spcPts val="0"/>
              </a:spcBef>
              <a:spcAft>
                <a:spcPts val="0"/>
              </a:spcAft>
              <a:buClrTx/>
              <a:buSzTx/>
              <a:buFontTx/>
              <a:buNone/>
              <a:tabLst/>
              <a:defRPr/>
            </a:pPr>
            <a:endParaRPr lang="en-GB" b="1" i="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en-US" b="1" i="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b="1" dirty="0">
                <a:solidFill>
                  <a:srgbClr val="4F81BD"/>
                </a:solidFill>
                <a:latin typeface="Calibri" panose="020F0502020204030204" pitchFamily="34" charset="0"/>
                <a:ea typeface="SimSun" panose="02010600030101010101" pitchFamily="2" charset="-122"/>
                <a:cs typeface="Arial" panose="020B0604020202020204" pitchFamily="34" charset="0"/>
              </a:rPr>
              <a:t>Para </a:t>
            </a:r>
            <a:r>
              <a:rPr lang="en-US" b="1" dirty="0" err="1">
                <a:solidFill>
                  <a:srgbClr val="4F81BD"/>
                </a:solidFill>
                <a:latin typeface="Calibri" panose="020F0502020204030204" pitchFamily="34" charset="0"/>
                <a:ea typeface="SimSun" panose="02010600030101010101" pitchFamily="2" charset="-122"/>
                <a:cs typeface="Arial" panose="020B0604020202020204" pitchFamily="34" charset="0"/>
              </a:rPr>
              <a:t>obter</a:t>
            </a:r>
            <a:r>
              <a:rPr lang="en-US" b="1" dirty="0">
                <a:solidFill>
                  <a:srgbClr val="4F81BD"/>
                </a:solidFill>
                <a:latin typeface="Calibri" panose="020F0502020204030204" pitchFamily="34" charset="0"/>
                <a:ea typeface="SimSun" panose="02010600030101010101" pitchFamily="2" charset="-122"/>
                <a:cs typeface="Arial" panose="020B0604020202020204" pitchFamily="34" charset="0"/>
              </a:rPr>
              <a:t> a </a:t>
            </a:r>
            <a:r>
              <a:rPr lang="en-US" b="1" dirty="0" err="1">
                <a:solidFill>
                  <a:srgbClr val="4F81BD"/>
                </a:solidFill>
                <a:latin typeface="Calibri" panose="020F0502020204030204" pitchFamily="34" charset="0"/>
                <a:ea typeface="SimSun" panose="02010600030101010101" pitchFamily="2" charset="-122"/>
                <a:cs typeface="Arial" panose="020B0604020202020204" pitchFamily="34" charset="0"/>
              </a:rPr>
              <a:t>lista</a:t>
            </a:r>
            <a:r>
              <a:rPr lang="en-US" b="1"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US" b="1" dirty="0" err="1">
                <a:solidFill>
                  <a:srgbClr val="4F81BD"/>
                </a:solidFill>
                <a:latin typeface="Calibri" panose="020F0502020204030204" pitchFamily="34" charset="0"/>
                <a:ea typeface="SimSun" panose="02010600030101010101" pitchFamily="2" charset="-122"/>
                <a:cs typeface="Arial" panose="020B0604020202020204" pitchFamily="34" charset="0"/>
              </a:rPr>
              <a:t>completa</a:t>
            </a:r>
            <a:r>
              <a:rPr lang="en-US" b="1"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US" b="1" dirty="0" err="1">
                <a:solidFill>
                  <a:srgbClr val="4F81BD"/>
                </a:solidFill>
                <a:latin typeface="Calibri" panose="020F0502020204030204" pitchFamily="34" charset="0"/>
                <a:ea typeface="SimSun" panose="02010600030101010101" pitchFamily="2" charset="-122"/>
                <a:cs typeface="Arial" panose="020B0604020202020204" pitchFamily="34" charset="0"/>
              </a:rPr>
              <a:t>referências</a:t>
            </a:r>
            <a:r>
              <a:rPr lang="en-US" b="1"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US" b="1" dirty="0" err="1">
                <a:solidFill>
                  <a:srgbClr val="4F81BD"/>
                </a:solidFill>
                <a:latin typeface="Calibri" panose="020F0502020204030204" pitchFamily="34" charset="0"/>
                <a:ea typeface="SimSun" panose="02010600030101010101" pitchFamily="2" charset="-122"/>
                <a:cs typeface="Arial" panose="020B0604020202020204" pitchFamily="34" charset="0"/>
              </a:rPr>
              <a:t>incluídas</a:t>
            </a:r>
            <a:r>
              <a:rPr lang="en-US" b="1"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US" b="1" dirty="0" err="1">
                <a:solidFill>
                  <a:srgbClr val="4F81BD"/>
                </a:solidFill>
                <a:latin typeface="Calibri" panose="020F0502020204030204" pitchFamily="34" charset="0"/>
                <a:ea typeface="SimSun" panose="02010600030101010101" pitchFamily="2" charset="-122"/>
                <a:cs typeface="Arial" panose="020B0604020202020204" pitchFamily="34" charset="0"/>
              </a:rPr>
              <a:t>nas</a:t>
            </a:r>
            <a:r>
              <a:rPr lang="en-US" b="1"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US" b="1" dirty="0" err="1">
                <a:solidFill>
                  <a:srgbClr val="4F81BD"/>
                </a:solidFill>
                <a:latin typeface="Calibri" panose="020F0502020204030204" pitchFamily="34" charset="0"/>
                <a:ea typeface="SimSun" panose="02010600030101010101" pitchFamily="2" charset="-122"/>
                <a:cs typeface="Arial" panose="020B0604020202020204" pitchFamily="34" charset="0"/>
              </a:rPr>
              <a:t>páginas</a:t>
            </a:r>
            <a:r>
              <a:rPr lang="en-US" b="1"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US" b="1" dirty="0" err="1">
                <a:solidFill>
                  <a:srgbClr val="4F81BD"/>
                </a:solidFill>
                <a:latin typeface="Calibri" panose="020F0502020204030204" pitchFamily="34" charset="0"/>
                <a:ea typeface="SimSun" panose="02010600030101010101" pitchFamily="2" charset="-122"/>
                <a:cs typeface="Arial" panose="020B0604020202020204" pitchFamily="34" charset="0"/>
              </a:rPr>
              <a:t>notas</a:t>
            </a:r>
            <a:r>
              <a:rPr lang="en-US" b="1"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US" b="1" dirty="0" err="1">
                <a:solidFill>
                  <a:srgbClr val="4F81BD"/>
                </a:solidFill>
                <a:latin typeface="Calibri" panose="020F0502020204030204" pitchFamily="34" charset="0"/>
                <a:ea typeface="SimSun" panose="02010600030101010101" pitchFamily="2" charset="-122"/>
                <a:cs typeface="Arial" panose="020B0604020202020204" pitchFamily="34" charset="0"/>
              </a:rPr>
              <a:t>destes</a:t>
            </a:r>
            <a:r>
              <a:rPr lang="en-US" b="1" dirty="0">
                <a:solidFill>
                  <a:srgbClr val="4F81BD"/>
                </a:solidFill>
                <a:latin typeface="Calibri" panose="020F0502020204030204" pitchFamily="34" charset="0"/>
                <a:ea typeface="SimSun" panose="02010600030101010101" pitchFamily="2" charset="-122"/>
                <a:cs typeface="Arial" panose="020B0604020202020204" pitchFamily="34" charset="0"/>
              </a:rPr>
              <a:t> slides, </a:t>
            </a:r>
            <a:r>
              <a:rPr lang="en-US" b="1" dirty="0" err="1">
                <a:solidFill>
                  <a:srgbClr val="4F81BD"/>
                </a:solidFill>
                <a:latin typeface="Calibri" panose="020F0502020204030204" pitchFamily="34" charset="0"/>
                <a:ea typeface="SimSun" panose="02010600030101010101" pitchFamily="2" charset="-122"/>
                <a:cs typeface="Arial" panose="020B0604020202020204" pitchFamily="34" charset="0"/>
              </a:rPr>
              <a:t>consulte</a:t>
            </a:r>
            <a:r>
              <a:rPr lang="en-US" b="1" dirty="0">
                <a:solidFill>
                  <a:srgbClr val="4F81BD"/>
                </a:solidFill>
                <a:latin typeface="Calibri" panose="020F0502020204030204" pitchFamily="34" charset="0"/>
                <a:ea typeface="SimSun" panose="02010600030101010101" pitchFamily="2" charset="-122"/>
                <a:cs typeface="Arial" panose="020B0604020202020204" pitchFamily="34" charset="0"/>
              </a:rPr>
              <a:t> o </a:t>
            </a:r>
            <a:r>
              <a:rPr lang="en-US" b="1" dirty="0" err="1">
                <a:solidFill>
                  <a:srgbClr val="4F81BD"/>
                </a:solidFill>
                <a:latin typeface="Calibri" panose="020F0502020204030204" pitchFamily="34" charset="0"/>
                <a:ea typeface="SimSun" panose="02010600030101010101" pitchFamily="2" charset="-122"/>
                <a:cs typeface="Arial" panose="020B0604020202020204" pitchFamily="34" charset="0"/>
              </a:rPr>
              <a:t>módulo</a:t>
            </a:r>
            <a:r>
              <a:rPr lang="en-US" b="1"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US" b="1" dirty="0" err="1">
                <a:solidFill>
                  <a:srgbClr val="4F81BD"/>
                </a:solidFill>
                <a:latin typeface="Calibri" panose="020F0502020204030204" pitchFamily="34" charset="0"/>
                <a:ea typeface="SimSun" panose="02010600030101010101" pitchFamily="2" charset="-122"/>
                <a:cs typeface="Arial" panose="020B0604020202020204" pitchFamily="34" charset="0"/>
              </a:rPr>
              <a:t>correspondente</a:t>
            </a:r>
            <a:r>
              <a:rPr lang="en-US" b="1" dirty="0">
                <a:solidFill>
                  <a:srgbClr val="4F81BD"/>
                </a:solidFill>
                <a:latin typeface="Calibri" panose="020F0502020204030204" pitchFamily="34" charset="0"/>
                <a:ea typeface="SimSun" panose="02010600030101010101" pitchFamily="2" charset="-122"/>
                <a:cs typeface="Arial" panose="020B0604020202020204" pitchFamily="34" charset="0"/>
              </a:rPr>
              <a:t>.</a:t>
            </a:r>
          </a:p>
          <a:p>
            <a:pPr algn="just">
              <a:lnSpc>
                <a:spcPct val="115000"/>
              </a:lnSpc>
            </a:pP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9180940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err="1">
                <a:solidFill>
                  <a:prstClr val="black"/>
                </a:solidFill>
                <a:latin typeface="Calibri" panose="020F0502020204030204" pitchFamily="34" charset="0"/>
                <a:ea typeface="SimSun" panose="02010600030101010101" pitchFamily="2" charset="-122"/>
                <a:cs typeface="Arial" panose="020B0604020202020204" pitchFamily="34" charset="0"/>
              </a:rPr>
              <a:t>Respostas</a:t>
            </a:r>
            <a:r>
              <a:rPr lang="en-GB" b="1" u="sng" dirty="0">
                <a:solidFill>
                  <a:prstClr val="black"/>
                </a:solidFill>
                <a:latin typeface="Calibri" panose="020F0502020204030204" pitchFamily="34" charset="0"/>
                <a:ea typeface="SimSun" panose="02010600030101010101" pitchFamily="2" charset="-122"/>
                <a:cs typeface="Arial" panose="020B0604020202020204" pitchFamily="34" charset="0"/>
              </a:rPr>
              <a:t> </a:t>
            </a:r>
            <a:r>
              <a:rPr lang="en-GB" b="1" u="sng" dirty="0" err="1">
                <a:solidFill>
                  <a:prstClr val="black"/>
                </a:solidFill>
                <a:latin typeface="Calibri" panose="020F0502020204030204" pitchFamily="34" charset="0"/>
                <a:ea typeface="SimSun" panose="02010600030101010101" pitchFamily="2" charset="-122"/>
                <a:cs typeface="Arial" panose="020B0604020202020204" pitchFamily="34" charset="0"/>
              </a:rPr>
              <a:t>apropriadas</a:t>
            </a:r>
            <a:r>
              <a:rPr lang="en-GB" b="1" u="sng" dirty="0">
                <a:solidFill>
                  <a:prstClr val="black"/>
                </a:solidFill>
                <a:latin typeface="Calibri" panose="020F0502020204030204" pitchFamily="34" charset="0"/>
                <a:ea typeface="SimSun" panose="02010600030101010101" pitchFamily="2" charset="-122"/>
                <a:cs typeface="Arial" panose="020B0604020202020204" pitchFamily="34" charset="0"/>
              </a:rPr>
              <a:t> e eficazes (b)</a:t>
            </a:r>
          </a:p>
          <a:p>
            <a:r>
              <a:rPr lang="pt-BR" sz="1200" kern="1200" dirty="0">
                <a:solidFill>
                  <a:schemeClr val="tx1"/>
                </a:solidFill>
                <a:effectLst/>
                <a:latin typeface="+mn-lt"/>
                <a:ea typeface="+mn-ea"/>
                <a:cs typeface="+mn-cs"/>
              </a:rPr>
              <a:t>Uma resposta apropriada e eficaz a uma situação tensa envolve: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Perguntar à pessoa como ela quer ser apoiada/tratada;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Tratar a pessoa em questão com respeito e empatia;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Prestar atenção ao histórico anterior de traumas ou abusos;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Ouvir suas preocupações e desejos;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Tentar compreender como ela se sente reconhecendo seus sentimentos;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Ser paciente e solidário;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Ser tranquilizador;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Dar à pessoa espaço e tempo;</a:t>
            </a:r>
            <a:endParaRPr lang="pt-BR" dirty="0">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Manter a calma; </a:t>
            </a:r>
          </a:p>
          <a:p>
            <a:pPr marL="171450" indent="-171450">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Encontrar uma solução não violenta para os problemas. </a:t>
            </a:r>
          </a:p>
          <a:p>
            <a:pPr algn="just">
              <a:lnSpc>
                <a:spcPct val="115000"/>
              </a:lnSpc>
            </a:pPr>
            <a:endParaRPr lang="en-GB" dirty="0">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mn-lt"/>
                <a:ea typeface="+mn-ea"/>
                <a:cs typeface="+mn-cs"/>
              </a:rPr>
              <a:t>Ao lidar com situações tensas, pode ser necessário pensar na segurança de todas as pessoas ao redor (por exemplo, pedir às pessoas cuja presença não é necessária para sair do recinto ou para ficar a uma distância segura). </a:t>
            </a:r>
          </a:p>
          <a:p>
            <a:endParaRPr lang="en-CH" dirty="0"/>
          </a:p>
        </p:txBody>
      </p:sp>
    </p:spTree>
    <p:extLst>
      <p:ext uri="{BB962C8B-B14F-4D97-AF65-F5344CB8AC3E}">
        <p14:creationId xmlns:p14="http://schemas.microsoft.com/office/powerpoint/2010/main" val="22380404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Reconhecer e responder </a:t>
            </a:r>
            <a:r>
              <a:rPr lang="en-GB" b="1" dirty="0" err="1">
                <a:latin typeface="Calibri" panose="020F0502020204030204" pitchFamily="34" charset="0"/>
                <a:ea typeface="SimSun" panose="02010600030101010101" pitchFamily="2" charset="-122"/>
                <a:cs typeface="Arial" panose="020B0604020202020204" pitchFamily="34" charset="0"/>
              </a:rPr>
              <a:t>às</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sensibilidades</a:t>
            </a:r>
            <a:r>
              <a:rPr lang="en-GB" b="1" dirty="0">
                <a:latin typeface="Calibri" panose="020F0502020204030204" pitchFamily="34" charset="0"/>
                <a:ea typeface="SimSun" panose="02010600030101010101" pitchFamily="2" charset="-122"/>
                <a:cs typeface="Arial" panose="020B0604020202020204" pitchFamily="34" charset="0"/>
              </a:rPr>
              <a:t> e sinais de angústia (a)</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en-GB"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Sensibilidades são situações ou estímulos que podem levar a uma gama de emoções dependendo da pessoa, incluindo angústia, frustração ou raiva. </a:t>
            </a:r>
          </a:p>
          <a:p>
            <a:pPr marL="171450" indent="-171450" algn="just">
              <a:lnSpc>
                <a:spcPct val="115000"/>
              </a:lnSpc>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A identificação de sensibilidades e sinais de angústia não deve ser feita somente em relação às pessoas que utilizam os serviços. </a:t>
            </a:r>
          </a:p>
          <a:p>
            <a:pPr marL="171450" indent="-171450" algn="just">
              <a:lnSpc>
                <a:spcPct val="115000"/>
              </a:lnSpc>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Também deve ser realizada em relação aos funcionários, familiares e outros porque eles também podem ter sensibilidades e sinais de angústia que podem ser identificados, a fim de evitar o desenvolvimento de um conflito. </a:t>
            </a:r>
          </a:p>
          <a:p>
            <a:pPr marL="171450" indent="-171450" algn="just">
              <a:lnSpc>
                <a:spcPct val="115000"/>
              </a:lnSpc>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Os funcionários de serviços sociais ou de saúde mental também podem se beneficiar de treinamento adicional sobre como gerenciar seus próprios níveis de estresse ou raiva e sobre como permanecer calmos em situações difíceis. </a:t>
            </a:r>
          </a:p>
          <a:p>
            <a:pPr marL="171450" indent="-171450" algn="just">
              <a:lnSpc>
                <a:spcPct val="115000"/>
              </a:lnSpc>
              <a:buFont typeface="Arial" panose="020B0604020202020204" pitchFamily="34" charset="0"/>
              <a:buChar char="•"/>
            </a:pP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33375804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5000"/>
              </a:lnSpc>
            </a:pPr>
            <a:r>
              <a:rPr lang="en-GB" b="1" dirty="0" err="1">
                <a:latin typeface="Calibri" panose="020F0502020204030204" pitchFamily="34" charset="0"/>
                <a:ea typeface="SimSun" panose="02010600030101010101" pitchFamily="2" charset="-122"/>
                <a:cs typeface="Arial" panose="020B0604020202020204" pitchFamily="34" charset="0"/>
              </a:rPr>
              <a:t>Reconhecer</a:t>
            </a:r>
            <a:r>
              <a:rPr lang="en-GB" b="1" dirty="0">
                <a:latin typeface="Calibri" panose="020F0502020204030204" pitchFamily="34" charset="0"/>
                <a:ea typeface="SimSun" panose="02010600030101010101" pitchFamily="2" charset="-122"/>
                <a:cs typeface="Arial" panose="020B0604020202020204" pitchFamily="34" charset="0"/>
              </a:rPr>
              <a:t> e responder </a:t>
            </a:r>
            <a:r>
              <a:rPr lang="en-GB" b="1" dirty="0" err="1">
                <a:latin typeface="Calibri" panose="020F0502020204030204" pitchFamily="34" charset="0"/>
                <a:ea typeface="SimSun" panose="02010600030101010101" pitchFamily="2" charset="-122"/>
                <a:cs typeface="Arial" panose="020B0604020202020204" pitchFamily="34" charset="0"/>
              </a:rPr>
              <a:t>às</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sensibilidades</a:t>
            </a:r>
            <a:r>
              <a:rPr lang="en-GB" b="1" dirty="0">
                <a:latin typeface="Calibri" panose="020F0502020204030204" pitchFamily="34" charset="0"/>
                <a:ea typeface="SimSun" panose="02010600030101010101" pitchFamily="2" charset="-122"/>
                <a:cs typeface="Arial" panose="020B0604020202020204" pitchFamily="34" charset="0"/>
              </a:rPr>
              <a:t> e </a:t>
            </a:r>
            <a:r>
              <a:rPr lang="en-GB" b="1" dirty="0" err="1">
                <a:latin typeface="Calibri" panose="020F0502020204030204" pitchFamily="34" charset="0"/>
                <a:ea typeface="SimSun" panose="02010600030101010101" pitchFamily="2" charset="-122"/>
                <a:cs typeface="Arial" panose="020B0604020202020204" pitchFamily="34" charset="0"/>
              </a:rPr>
              <a:t>sinais</a:t>
            </a:r>
            <a:r>
              <a:rPr lang="en-GB" b="1" dirty="0">
                <a:latin typeface="Calibri" panose="020F0502020204030204" pitchFamily="34" charset="0"/>
                <a:ea typeface="SimSun" panose="02010600030101010101" pitchFamily="2" charset="-122"/>
                <a:cs typeface="Arial" panose="020B0604020202020204" pitchFamily="34" charset="0"/>
              </a:rPr>
              <a:t> de </a:t>
            </a:r>
            <a:r>
              <a:rPr lang="en-GB" b="1" dirty="0" err="1">
                <a:latin typeface="Calibri" panose="020F0502020204030204" pitchFamily="34" charset="0"/>
                <a:ea typeface="SimSun" panose="02010600030101010101" pitchFamily="2" charset="-122"/>
                <a:cs typeface="Arial" panose="020B0604020202020204" pitchFamily="34" charset="0"/>
              </a:rPr>
              <a:t>angústia</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(b)</a:t>
            </a:r>
            <a:endParaRPr lang="en-CH"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pt-BR" sz="1200" kern="1200" dirty="0">
                <a:solidFill>
                  <a:schemeClr val="tx1"/>
                </a:solidFill>
                <a:effectLst/>
                <a:latin typeface="+mn-lt"/>
                <a:ea typeface="+mn-ea"/>
                <a:cs typeface="+mn-cs"/>
              </a:rPr>
              <a:t>É importante tentar identificar as sensibilidades e sinais de angústia, raiva ou frustração de uma pessoa o mais rápido possível, a fim de evitar um agravamento da situação para um conflito. Isso precisa ser feito de uma forma holística e respeitosa. </a:t>
            </a:r>
          </a:p>
          <a:p>
            <a:pPr marL="171450" marR="0" lvl="0" indent="-1714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pt-BR" sz="1200" kern="1200" dirty="0">
                <a:solidFill>
                  <a:schemeClr val="tx1"/>
                </a:solidFill>
                <a:effectLst/>
                <a:latin typeface="+mn-lt"/>
                <a:ea typeface="+mn-ea"/>
                <a:cs typeface="+mn-cs"/>
              </a:rPr>
              <a:t>É importante não considerar sensibilidades e sinais de angústia ou raiva como estímulos ou comportamentos que simplesmente devem ser eliminados ou reprimidos. Podem ter um significado e uma explicação mais profunda para as pessoas, que é importante tentar compreender. </a:t>
            </a:r>
          </a:p>
          <a:p>
            <a:pPr marL="171450" marR="0" lvl="0" indent="-1714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pt-BR" sz="1200" kern="1200" dirty="0">
                <a:solidFill>
                  <a:schemeClr val="tx1"/>
                </a:solidFill>
                <a:effectLst/>
                <a:latin typeface="+mn-lt"/>
                <a:ea typeface="+mn-ea"/>
                <a:cs typeface="+mn-cs"/>
              </a:rPr>
              <a:t>Além disso, sensibilidades e sinais de angústia ou raiva não são necessariamente o resultado de uma situação específica, mas podem estar ligados a questões mais profundas na situação de vida da pessoa. </a:t>
            </a:r>
          </a:p>
          <a:p>
            <a:pPr marL="171450" marR="0" lvl="0" indent="-1714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pt-BR" sz="1200" kern="1200" dirty="0">
                <a:solidFill>
                  <a:schemeClr val="tx1"/>
                </a:solidFill>
                <a:effectLst/>
                <a:latin typeface="+mn-lt"/>
                <a:ea typeface="+mn-ea"/>
                <a:cs typeface="+mn-cs"/>
              </a:rPr>
              <a:t>Pode então ser necessário apoiar a pessoa para abordar estas questões relativas ao contexto mais amplo. </a:t>
            </a:r>
          </a:p>
          <a:p>
            <a:pPr marL="171450" indent="-171450" algn="just">
              <a:lnSpc>
                <a:spcPct val="115000"/>
              </a:lnSpc>
              <a:buFont typeface="Arial" panose="020B0604020202020204" pitchFamily="34" charset="0"/>
              <a:buChar char="•"/>
            </a:pP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391867607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419100"/>
            <a:ext cx="4797425" cy="2698750"/>
          </a:xfrm>
        </p:spPr>
      </p:sp>
      <p:sp>
        <p:nvSpPr>
          <p:cNvPr id="3" name="Notes Placeholder 2"/>
          <p:cNvSpPr>
            <a:spLocks noGrp="1"/>
          </p:cNvSpPr>
          <p:nvPr>
            <p:ph type="body" idx="1"/>
          </p:nvPr>
        </p:nvSpPr>
        <p:spPr>
          <a:xfrm>
            <a:off x="524678" y="3668617"/>
            <a:ext cx="5808643" cy="3934123"/>
          </a:xfrm>
        </p:spPr>
        <p:txBody>
          <a:bodyPr/>
          <a:lstStyle/>
          <a:p>
            <a:pPr lvl="0">
              <a:lnSpc>
                <a:spcPct val="115000"/>
              </a:lnSpc>
            </a:pP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Reconhecer e responder a sensibilidades e sinais de angústia (c)</a:t>
            </a:r>
            <a:endParaRPr lang="en-CH"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err="1">
                <a:latin typeface="Calibri" panose="020F0502020204030204" pitchFamily="34" charset="0"/>
                <a:ea typeface="SimSun" panose="02010600030101010101" pitchFamily="2" charset="-122"/>
                <a:cs typeface="Arial" panose="020B0604020202020204" pitchFamily="34" charset="0"/>
              </a:rPr>
              <a:t>Sensibilidades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múltiplas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sendo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ativadas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em</a:t>
            </a:r>
            <a:r>
              <a:rPr lang="en-GB" dirty="0">
                <a:latin typeface="Calibri" panose="020F0502020204030204" pitchFamily="34" charset="0"/>
                <a:ea typeface="SimSun" panose="02010600030101010101" pitchFamily="2" charset="-122"/>
                <a:cs typeface="Arial" panose="020B0604020202020204" pitchFamily="34" charset="0"/>
              </a:rPr>
              <a:t> um </a:t>
            </a:r>
            <a:r>
              <a:rPr lang="en-GB" dirty="0" err="1">
                <a:latin typeface="Calibri" panose="020F0502020204030204" pitchFamily="34" charset="0"/>
                <a:ea typeface="SimSun" panose="02010600030101010101" pitchFamily="2" charset="-122"/>
                <a:cs typeface="Arial" panose="020B0604020202020204" pitchFamily="34" charset="0"/>
              </a:rPr>
              <a:t>curto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espaço</a:t>
            </a:r>
            <a:r>
              <a:rPr lang="en-GB" dirty="0">
                <a:latin typeface="Calibri" panose="020F0502020204030204" pitchFamily="34" charset="0"/>
                <a:ea typeface="SimSun" panose="02010600030101010101" pitchFamily="2" charset="-122"/>
                <a:cs typeface="Arial" panose="020B0604020202020204" pitchFamily="34" charset="0"/>
              </a:rPr>
              <a:t> de tempo </a:t>
            </a:r>
            <a:r>
              <a:rPr lang="en-GB" dirty="0" err="1">
                <a:latin typeface="Calibri" panose="020F0502020204030204" pitchFamily="34" charset="0"/>
                <a:ea typeface="SimSun" panose="02010600030101010101" pitchFamily="2" charset="-122"/>
                <a:cs typeface="Arial" panose="020B0604020202020204" pitchFamily="34" charset="0"/>
              </a:rPr>
              <a:t>podem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causar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grande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angústia</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uma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pessoa</a:t>
            </a:r>
            <a:r>
              <a:rPr lang="en-GB" dirty="0">
                <a:latin typeface="Calibri" panose="020F0502020204030204" pitchFamily="34" charset="0"/>
                <a:ea typeface="SimSun" panose="02010600030101010101" pitchFamily="2" charset="-122"/>
                <a:cs typeface="Arial" panose="020B0604020202020204" pitchFamily="34" charset="0"/>
              </a:rPr>
              <a:t>, e as </a:t>
            </a:r>
            <a:r>
              <a:rPr lang="en-GB" dirty="0" err="1">
                <a:latin typeface="Calibri" panose="020F0502020204030204" pitchFamily="34" charset="0"/>
                <a:ea typeface="SimSun" panose="02010600030101010101" pitchFamily="2" charset="-122"/>
                <a:cs typeface="Arial" panose="020B0604020202020204" pitchFamily="34" charset="0"/>
              </a:rPr>
              <a:t>sensibilidades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muitas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sendo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ativadas</a:t>
            </a:r>
            <a:r>
              <a:rPr lang="en-GB" dirty="0">
                <a:latin typeface="Calibri" panose="020F0502020204030204" pitchFamily="34" charset="0"/>
                <a:ea typeface="SimSun" panose="02010600030101010101" pitchFamily="2" charset="-122"/>
                <a:cs typeface="Arial" panose="020B0604020202020204" pitchFamily="34" charset="0"/>
              </a:rPr>
              <a:t> com altos </a:t>
            </a:r>
            <a:r>
              <a:rPr lang="en-GB" dirty="0" err="1">
                <a:latin typeface="Calibri" panose="020F0502020204030204" pitchFamily="34" charset="0"/>
                <a:ea typeface="SimSun" panose="02010600030101010101" pitchFamily="2" charset="-122"/>
                <a:cs typeface="Arial" panose="020B0604020202020204" pitchFamily="34" charset="0"/>
              </a:rPr>
              <a:t>níveis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angústia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podem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levar</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uma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situação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tensa</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conflituosa</a:t>
            </a:r>
            <a:r>
              <a:rPr lang="en-GB" dirty="0">
                <a:latin typeface="Calibri" panose="020F0502020204030204" pitchFamily="34" charset="0"/>
                <a:ea typeface="SimSun" panose="02010600030101010101" pitchFamily="2" charset="-122"/>
                <a:cs typeface="Arial" panose="020B0604020202020204" pitchFamily="34" charset="0"/>
              </a:rPr>
              <a:t>. </a:t>
            </a:r>
          </a:p>
          <a:p>
            <a:pPr algn="just">
              <a:spcAft>
                <a:spcPts val="600"/>
              </a:spcAft>
            </a:pPr>
            <a:r>
              <a:rPr lang="en-GB" dirty="0">
                <a:latin typeface="Calibri" panose="020F0502020204030204" pitchFamily="34" charset="0"/>
                <a:ea typeface="SimSun" panose="02010600030101010101" pitchFamily="2" charset="-122"/>
                <a:cs typeface="Arial" panose="020B0604020202020204" pitchFamily="34" charset="0"/>
              </a:rPr>
              <a:t>Por </a:t>
            </a:r>
            <a:r>
              <a:rPr lang="en-GB" dirty="0" err="1">
                <a:latin typeface="Calibri" panose="020F0502020204030204" pitchFamily="34" charset="0"/>
                <a:ea typeface="SimSun" panose="02010600030101010101" pitchFamily="2" charset="-122"/>
                <a:cs typeface="Arial" panose="020B0604020202020204" pitchFamily="34" charset="0"/>
              </a:rPr>
              <a:t>exemplo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algumas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sensibilidades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podem</a:t>
            </a:r>
            <a:r>
              <a:rPr lang="en-GB" dirty="0">
                <a:latin typeface="Calibri" panose="020F0502020204030204" pitchFamily="34" charset="0"/>
                <a:ea typeface="SimSun" panose="02010600030101010101" pitchFamily="2" charset="-122"/>
                <a:cs typeface="Arial" panose="020B0604020202020204" pitchFamily="34" charset="0"/>
              </a:rPr>
              <a:t> ser: </a:t>
            </a:r>
          </a:p>
          <a:p>
            <a:pPr marL="171450" indent="-171450" algn="just">
              <a:spcAft>
                <a:spcPts val="600"/>
              </a:spcAft>
              <a:buFont typeface="Arial" panose="020B0604020202020204" pitchFamily="34" charset="0"/>
              <a:buChar char="•"/>
            </a:pPr>
            <a:r>
              <a:rPr lang="en-GB" dirty="0" err="1">
                <a:latin typeface="Calibri" panose="020F0502020204030204" pitchFamily="34" charset="0"/>
                <a:ea typeface="SimSun" panose="02010600030101010101" pitchFamily="2" charset="-122"/>
                <a:cs typeface="Arial" panose="020B0604020202020204" pitchFamily="34" charset="0"/>
              </a:rPr>
              <a:t>não</a:t>
            </a:r>
            <a:r>
              <a:rPr lang="en-GB" dirty="0">
                <a:latin typeface="Calibri" panose="020F0502020204030204" pitchFamily="34" charset="0"/>
                <a:ea typeface="SimSun" panose="02010600030101010101" pitchFamily="2" charset="-122"/>
                <a:cs typeface="Arial" panose="020B0604020202020204" pitchFamily="34" charset="0"/>
              </a:rPr>
              <a:t> se </a:t>
            </a:r>
            <a:r>
              <a:rPr lang="en-GB" dirty="0" err="1">
                <a:latin typeface="Calibri" panose="020F0502020204030204" pitchFamily="34" charset="0"/>
                <a:ea typeface="SimSun" panose="02010600030101010101" pitchFamily="2" charset="-122"/>
                <a:cs typeface="Arial" panose="020B0604020202020204" pitchFamily="34" charset="0"/>
              </a:rPr>
              <a:t>sentir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ouvido</a:t>
            </a:r>
            <a:r>
              <a:rPr lang="en-GB" dirty="0">
                <a:latin typeface="Calibri" panose="020F0502020204030204" pitchFamily="34" charset="0"/>
                <a:ea typeface="SimSun" panose="02010600030101010101" pitchFamily="2" charset="-122"/>
                <a:cs typeface="Arial" panose="020B0604020202020204" pitchFamily="34" charset="0"/>
              </a:rPr>
              <a:t>; </a:t>
            </a:r>
          </a:p>
          <a:p>
            <a:pPr marL="171450" indent="-171450" algn="just">
              <a:spcAft>
                <a:spcPts val="600"/>
              </a:spcAft>
              <a:buFont typeface="Arial" panose="020B0604020202020204" pitchFamily="34" charset="0"/>
              <a:buChar char="•"/>
            </a:pP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falando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desrespeitosamente</a:t>
            </a:r>
            <a:r>
              <a:rPr lang="en-GB" dirty="0">
                <a:latin typeface="Calibri" panose="020F0502020204030204" pitchFamily="34" charset="0"/>
                <a:ea typeface="SimSun" panose="02010600030101010101" pitchFamily="2" charset="-122"/>
                <a:cs typeface="Arial" panose="020B0604020202020204" pitchFamily="34" charset="0"/>
              </a:rPr>
              <a:t> com a </a:t>
            </a:r>
            <a:r>
              <a:rPr lang="en-GB" dirty="0" err="1">
                <a:latin typeface="Calibri" panose="020F0502020204030204" pitchFamily="34" charset="0"/>
                <a:ea typeface="SimSun" panose="02010600030101010101" pitchFamily="2" charset="-122"/>
                <a:cs typeface="Arial" panose="020B0604020202020204" pitchFamily="34" charset="0"/>
              </a:rPr>
              <a:t>pessoa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questão</a:t>
            </a:r>
            <a:r>
              <a:rPr lang="en-GB" dirty="0">
                <a:latin typeface="Calibri" panose="020F0502020204030204" pitchFamily="34" charset="0"/>
                <a:ea typeface="SimSun" panose="02010600030101010101" pitchFamily="2" charset="-122"/>
                <a:cs typeface="Arial" panose="020B0604020202020204" pitchFamily="34" charset="0"/>
              </a:rPr>
              <a:t>; </a:t>
            </a:r>
          </a:p>
          <a:p>
            <a:pPr marL="171450" indent="-171450" algn="just">
              <a:spcAft>
                <a:spcPts val="600"/>
              </a:spcAft>
              <a:buFont typeface="Arial" panose="020B0604020202020204" pitchFamily="34" charset="0"/>
              <a:buChar char="•"/>
            </a:pPr>
            <a:r>
              <a:rPr lang="en-GB" dirty="0" err="1">
                <a:latin typeface="Calibri" panose="020F0502020204030204" pitchFamily="34" charset="0"/>
                <a:ea typeface="SimSun" panose="02010600030101010101" pitchFamily="2" charset="-122"/>
                <a:cs typeface="Arial" panose="020B0604020202020204" pitchFamily="34" charset="0"/>
              </a:rPr>
              <a:t>outras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usando</a:t>
            </a:r>
            <a:r>
              <a:rPr lang="en-GB" dirty="0">
                <a:latin typeface="Calibri" panose="020F0502020204030204" pitchFamily="34" charset="0"/>
                <a:ea typeface="SimSun" panose="02010600030101010101" pitchFamily="2" charset="-122"/>
                <a:cs typeface="Arial" panose="020B0604020202020204" pitchFamily="34" charset="0"/>
              </a:rPr>
              <a:t> as </a:t>
            </a:r>
            <a:r>
              <a:rPr lang="en-GB" dirty="0" err="1">
                <a:latin typeface="Calibri" panose="020F0502020204030204" pitchFamily="34" charset="0"/>
                <a:ea typeface="SimSun" panose="02010600030101010101" pitchFamily="2" charset="-122"/>
                <a:cs typeface="Arial" panose="020B0604020202020204" pitchFamily="34" charset="0"/>
              </a:rPr>
              <a:t>coisas</a:t>
            </a:r>
            <a:r>
              <a:rPr lang="en-GB" dirty="0">
                <a:latin typeface="Calibri" panose="020F0502020204030204" pitchFamily="34" charset="0"/>
                <a:ea typeface="SimSun" panose="02010600030101010101" pitchFamily="2" charset="-122"/>
                <a:cs typeface="Arial" panose="020B0604020202020204" pitchFamily="34" charset="0"/>
              </a:rPr>
              <a:t> da </a:t>
            </a:r>
            <a:r>
              <a:rPr lang="en-GB" dirty="0" err="1">
                <a:latin typeface="Calibri" panose="020F0502020204030204" pitchFamily="34" charset="0"/>
                <a:ea typeface="SimSun" panose="02010600030101010101" pitchFamily="2" charset="-122"/>
                <a:cs typeface="Arial" panose="020B0604020202020204" pitchFamily="34" charset="0"/>
              </a:rPr>
              <a:t>pessoa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questão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permissão</a:t>
            </a:r>
            <a:r>
              <a:rPr lang="en-GB" dirty="0">
                <a:latin typeface="Calibri" panose="020F0502020204030204" pitchFamily="34" charset="0"/>
                <a:ea typeface="SimSun" panose="02010600030101010101" pitchFamily="2" charset="-122"/>
                <a:cs typeface="Arial" panose="020B0604020202020204" pitchFamily="34" charset="0"/>
              </a:rPr>
              <a:t>; </a:t>
            </a:r>
          </a:p>
          <a:p>
            <a:pPr marL="171450" indent="-171450" algn="just">
              <a:spcAft>
                <a:spcPts val="600"/>
              </a:spcAft>
              <a:buFont typeface="Arial" panose="020B0604020202020204" pitchFamily="34" charset="0"/>
              <a:buChar char="•"/>
            </a:pPr>
            <a:r>
              <a:rPr lang="en-GB" dirty="0" err="1">
                <a:latin typeface="Calibri" panose="020F0502020204030204" pitchFamily="34" charset="0"/>
                <a:ea typeface="SimSun" panose="02010600030101010101" pitchFamily="2" charset="-122"/>
                <a:cs typeface="Arial" panose="020B0604020202020204" pitchFamily="34" charset="0"/>
              </a:rPr>
              <a:t>barulhos</a:t>
            </a:r>
            <a:r>
              <a:rPr lang="en-GB" dirty="0">
                <a:latin typeface="Calibri" panose="020F0502020204030204" pitchFamily="34" charset="0"/>
                <a:ea typeface="SimSun" panose="02010600030101010101" pitchFamily="2" charset="-122"/>
                <a:cs typeface="Arial" panose="020B0604020202020204" pitchFamily="34" charset="0"/>
              </a:rPr>
              <a:t> altos;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ser </a:t>
            </a:r>
            <a:r>
              <a:rPr lang="en-GB" dirty="0" err="1">
                <a:latin typeface="Calibri" panose="020F0502020204030204" pitchFamily="34" charset="0"/>
                <a:ea typeface="SimSun" panose="02010600030101010101" pitchFamily="2" charset="-122"/>
                <a:cs typeface="Arial" panose="020B0604020202020204" pitchFamily="34" charset="0"/>
              </a:rPr>
              <a:t>tocado</a:t>
            </a:r>
            <a:r>
              <a:rPr lang="en-GB" dirty="0">
                <a:latin typeface="Calibri" panose="020F0502020204030204" pitchFamily="34" charset="0"/>
                <a:ea typeface="SimSun" panose="02010600030101010101" pitchFamily="2" charset="-122"/>
                <a:cs typeface="Arial" panose="020B0604020202020204" pitchFamily="34" charset="0"/>
              </a:rPr>
              <a:t>; </a:t>
            </a:r>
          </a:p>
          <a:p>
            <a:pPr marL="171450" indent="-171450" algn="just">
              <a:spcAft>
                <a:spcPts val="600"/>
              </a:spcAft>
              <a:buFont typeface="Arial" panose="020B0604020202020204" pitchFamily="34" charset="0"/>
              <a:buChar char="•"/>
            </a:pPr>
            <a:r>
              <a:rPr lang="en-GB" dirty="0" err="1">
                <a:latin typeface="Calibri" panose="020F0502020204030204" pitchFamily="34" charset="0"/>
                <a:ea typeface="SimSun" panose="02010600030101010101" pitchFamily="2" charset="-122"/>
                <a:cs typeface="Arial" panose="020B0604020202020204" pitchFamily="34" charset="0"/>
              </a:rPr>
              <a:t>não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ter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escolha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controle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entrada. </a:t>
            </a:r>
          </a:p>
          <a:p>
            <a:endParaRPr lang="en-CH" dirty="0"/>
          </a:p>
        </p:txBody>
      </p:sp>
    </p:spTree>
    <p:extLst>
      <p:ext uri="{BB962C8B-B14F-4D97-AF65-F5344CB8AC3E}">
        <p14:creationId xmlns:p14="http://schemas.microsoft.com/office/powerpoint/2010/main" val="2449865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2725" y="304800"/>
            <a:ext cx="3813175" cy="2144713"/>
          </a:xfrm>
        </p:spPr>
      </p:sp>
      <p:sp>
        <p:nvSpPr>
          <p:cNvPr id="3" name="Notes Placeholder 2"/>
          <p:cNvSpPr>
            <a:spLocks noGrp="1"/>
          </p:cNvSpPr>
          <p:nvPr>
            <p:ph type="body" idx="1"/>
          </p:nvPr>
        </p:nvSpPr>
        <p:spPr>
          <a:xfrm>
            <a:off x="487496" y="2918910"/>
            <a:ext cx="5486400" cy="5920740"/>
          </a:xfrm>
        </p:spPr>
        <p:txBody>
          <a:bodyPr/>
          <a:lstStyle/>
          <a:p>
            <a:pPr lvl="0">
              <a:lnSpc>
                <a:spcPct val="115000"/>
              </a:lnSpc>
            </a:pP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Reconhecer e responder a sensibilidades e sinais de angústia (c)</a:t>
            </a:r>
            <a:endParaRPr lang="en-CH"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en-US" dirty="0" err="1"/>
              <a:t>Sinais</a:t>
            </a:r>
            <a:r>
              <a:rPr lang="en-US" dirty="0"/>
              <a:t> de </a:t>
            </a:r>
            <a:r>
              <a:rPr lang="en-US" dirty="0" err="1"/>
              <a:t>angústia</a:t>
            </a:r>
            <a:r>
              <a:rPr lang="en-US" dirty="0"/>
              <a:t> </a:t>
            </a:r>
            <a:r>
              <a:rPr lang="en-US" dirty="0" err="1"/>
              <a:t>são</a:t>
            </a:r>
            <a:r>
              <a:rPr lang="en-US" dirty="0"/>
              <a:t> </a:t>
            </a:r>
            <a:r>
              <a:rPr lang="en-US" dirty="0" err="1"/>
              <a:t>sinais</a:t>
            </a:r>
            <a:r>
              <a:rPr lang="en-US" dirty="0"/>
              <a:t> </a:t>
            </a:r>
            <a:r>
              <a:rPr lang="en-US" dirty="0" err="1"/>
              <a:t>físicos</a:t>
            </a:r>
            <a:r>
              <a:rPr lang="en-US" dirty="0"/>
              <a:t> </a:t>
            </a:r>
            <a:r>
              <a:rPr lang="en-US" dirty="0" err="1"/>
              <a:t>ou</a:t>
            </a:r>
            <a:r>
              <a:rPr lang="en-US" dirty="0"/>
              <a:t> </a:t>
            </a:r>
            <a:r>
              <a:rPr lang="en-US" dirty="0" err="1"/>
              <a:t>externos</a:t>
            </a:r>
            <a:r>
              <a:rPr lang="en-US" dirty="0"/>
              <a:t> de que </a:t>
            </a:r>
            <a:r>
              <a:rPr lang="en-US" dirty="0" err="1"/>
              <a:t>alguém</a:t>
            </a:r>
            <a:r>
              <a:rPr lang="en-US" dirty="0"/>
              <a:t> </a:t>
            </a:r>
            <a:r>
              <a:rPr lang="en-US" dirty="0" err="1"/>
              <a:t>pode</a:t>
            </a:r>
            <a:r>
              <a:rPr lang="en-US" dirty="0"/>
              <a:t> </a:t>
            </a:r>
            <a:r>
              <a:rPr lang="en-US" dirty="0" err="1"/>
              <a:t>estar</a:t>
            </a:r>
            <a:r>
              <a:rPr lang="en-US" dirty="0"/>
              <a:t> </a:t>
            </a:r>
            <a:r>
              <a:rPr lang="en-US" dirty="0" err="1"/>
              <a:t>vivenciando</a:t>
            </a:r>
            <a:r>
              <a:rPr lang="en-US" dirty="0"/>
              <a:t> </a:t>
            </a:r>
            <a:r>
              <a:rPr lang="en-US" dirty="0" err="1"/>
              <a:t>angústia</a:t>
            </a:r>
            <a:r>
              <a:rPr lang="en-US" dirty="0"/>
              <a:t>. </a:t>
            </a:r>
          </a:p>
          <a:p>
            <a:pPr marL="171450" indent="-171450">
              <a:buFont typeface="Arial" panose="020B0604020202020204" pitchFamily="34" charset="0"/>
              <a:buChar char="•"/>
            </a:pPr>
            <a:r>
              <a:rPr lang="en-US" dirty="0" err="1"/>
              <a:t>Sinais</a:t>
            </a:r>
            <a:r>
              <a:rPr lang="en-US" dirty="0"/>
              <a:t> </a:t>
            </a:r>
            <a:r>
              <a:rPr lang="en-US" dirty="0" err="1"/>
              <a:t>físicos</a:t>
            </a:r>
            <a:r>
              <a:rPr lang="en-US" dirty="0"/>
              <a:t> de </a:t>
            </a:r>
            <a:r>
              <a:rPr lang="en-US" dirty="0" err="1"/>
              <a:t>angústia</a:t>
            </a:r>
            <a:r>
              <a:rPr lang="en-US" dirty="0"/>
              <a:t> </a:t>
            </a:r>
            <a:r>
              <a:rPr lang="en-US" dirty="0" err="1"/>
              <a:t>exigem</a:t>
            </a:r>
            <a:r>
              <a:rPr lang="en-US" dirty="0"/>
              <a:t> </a:t>
            </a:r>
            <a:r>
              <a:rPr lang="en-US" dirty="0" err="1"/>
              <a:t>uma</a:t>
            </a:r>
            <a:r>
              <a:rPr lang="en-US" dirty="0"/>
              <a:t> </a:t>
            </a:r>
            <a:r>
              <a:rPr lang="en-US" dirty="0" err="1"/>
              <a:t>resposta</a:t>
            </a:r>
            <a:r>
              <a:rPr lang="en-US" dirty="0"/>
              <a:t> </a:t>
            </a:r>
            <a:r>
              <a:rPr lang="en-US" dirty="0" err="1"/>
              <a:t>sensível</a:t>
            </a:r>
            <a:r>
              <a:rPr lang="en-US" dirty="0"/>
              <a:t> e de </a:t>
            </a:r>
            <a:r>
              <a:rPr lang="en-US" dirty="0" err="1"/>
              <a:t>apoio</a:t>
            </a:r>
            <a:r>
              <a:rPr lang="en-US" dirty="0"/>
              <a:t>, com o </a:t>
            </a:r>
            <a:r>
              <a:rPr lang="en-US" dirty="0" err="1"/>
              <a:t>objetivo</a:t>
            </a:r>
            <a:r>
              <a:rPr lang="en-US" dirty="0"/>
              <a:t> de </a:t>
            </a:r>
            <a:r>
              <a:rPr lang="en-US" dirty="0" err="1"/>
              <a:t>identificar</a:t>
            </a:r>
            <a:r>
              <a:rPr lang="en-US" dirty="0"/>
              <a:t> e remover a causa da </a:t>
            </a:r>
            <a:r>
              <a:rPr lang="en-US" dirty="0" err="1"/>
              <a:t>angústia</a:t>
            </a:r>
            <a:r>
              <a:rPr lang="en-US" dirty="0"/>
              <a:t>, </a:t>
            </a:r>
            <a:r>
              <a:rPr lang="en-US" dirty="0" err="1"/>
              <a:t>proporcionar</a:t>
            </a:r>
            <a:r>
              <a:rPr lang="en-US" dirty="0"/>
              <a:t> </a:t>
            </a:r>
            <a:r>
              <a:rPr lang="en-US" dirty="0" err="1"/>
              <a:t>conforto</a:t>
            </a:r>
            <a:r>
              <a:rPr lang="en-US" dirty="0"/>
              <a:t> </a:t>
            </a:r>
            <a:r>
              <a:rPr lang="en-US" dirty="0" err="1"/>
              <a:t>ou</a:t>
            </a:r>
            <a:r>
              <a:rPr lang="en-US" dirty="0"/>
              <a:t> de </a:t>
            </a:r>
            <a:r>
              <a:rPr lang="en-US" dirty="0" err="1"/>
              <a:t>outra</a:t>
            </a:r>
            <a:r>
              <a:rPr lang="en-US" dirty="0"/>
              <a:t> forma </a:t>
            </a:r>
            <a:r>
              <a:rPr lang="en-US" dirty="0" err="1"/>
              <a:t>ajudar</a:t>
            </a:r>
            <a:r>
              <a:rPr lang="en-US" dirty="0"/>
              <a:t> a </a:t>
            </a:r>
            <a:r>
              <a:rPr lang="en-US" dirty="0" err="1"/>
              <a:t>pessoa</a:t>
            </a:r>
            <a:r>
              <a:rPr lang="en-US" dirty="0"/>
              <a:t>. </a:t>
            </a:r>
          </a:p>
          <a:p>
            <a:pPr marL="171450" indent="-171450">
              <a:buFont typeface="Arial" panose="020B0604020202020204" pitchFamily="34" charset="0"/>
              <a:buChar char="•"/>
            </a:pPr>
            <a:r>
              <a:rPr lang="en-US" dirty="0" err="1"/>
              <a:t>Alguns</a:t>
            </a:r>
            <a:r>
              <a:rPr lang="en-US" dirty="0"/>
              <a:t> </a:t>
            </a:r>
            <a:r>
              <a:rPr lang="en-US" dirty="0" err="1"/>
              <a:t>exemplos</a:t>
            </a:r>
            <a:r>
              <a:rPr lang="en-US" dirty="0"/>
              <a:t> </a:t>
            </a:r>
            <a:r>
              <a:rPr lang="en-US" dirty="0" err="1"/>
              <a:t>comuns</a:t>
            </a:r>
            <a:r>
              <a:rPr lang="en-US" dirty="0"/>
              <a:t> (27):</a:t>
            </a:r>
          </a:p>
          <a:p>
            <a:pPr marL="685800" lvl="1" indent="-228600">
              <a:buFont typeface="Arial" panose="020B0604020202020204" pitchFamily="34" charset="0"/>
              <a:buChar char="•"/>
            </a:pPr>
            <a:r>
              <a:rPr lang="en-US" dirty="0"/>
              <a:t>Inquietude; </a:t>
            </a:r>
          </a:p>
          <a:p>
            <a:pPr marL="685800" lvl="1" indent="-228600">
              <a:buFont typeface="Arial" panose="020B0604020202020204" pitchFamily="34" charset="0"/>
              <a:buChar char="•"/>
            </a:pPr>
            <a:r>
              <a:rPr lang="en-US" dirty="0" err="1"/>
              <a:t>Agitação</a:t>
            </a:r>
            <a:r>
              <a:rPr lang="en-US" dirty="0"/>
              <a:t>; </a:t>
            </a:r>
          </a:p>
          <a:p>
            <a:pPr marL="685800" lvl="1" indent="-228600">
              <a:buFont typeface="Arial" panose="020B0604020202020204" pitchFamily="34" charset="0"/>
              <a:buChar char="•"/>
            </a:pPr>
            <a:r>
              <a:rPr lang="en-US" dirty="0" err="1"/>
              <a:t>Ansiedade</a:t>
            </a:r>
            <a:r>
              <a:rPr lang="en-US" dirty="0"/>
              <a:t>; </a:t>
            </a:r>
          </a:p>
          <a:p>
            <a:pPr marL="685800" lvl="1" indent="-228600">
              <a:buFont typeface="Arial" panose="020B0604020202020204" pitchFamily="34" charset="0"/>
              <a:buChar char="•"/>
            </a:pPr>
            <a:r>
              <a:rPr lang="en-US" dirty="0"/>
              <a:t>Falta de </a:t>
            </a:r>
            <a:r>
              <a:rPr lang="en-US" dirty="0" err="1"/>
              <a:t>ar</a:t>
            </a:r>
            <a:r>
              <a:rPr lang="en-US" dirty="0"/>
              <a:t> </a:t>
            </a:r>
            <a:r>
              <a:rPr lang="en-US" dirty="0" err="1"/>
              <a:t>ou</a:t>
            </a:r>
            <a:r>
              <a:rPr lang="en-US" dirty="0"/>
              <a:t> </a:t>
            </a:r>
            <a:r>
              <a:rPr lang="en-US" dirty="0" err="1"/>
              <a:t>respiração</a:t>
            </a:r>
            <a:r>
              <a:rPr lang="en-US" dirty="0"/>
              <a:t> </a:t>
            </a:r>
            <a:r>
              <a:rPr lang="en-US" dirty="0" err="1"/>
              <a:t>rápida</a:t>
            </a:r>
            <a:r>
              <a:rPr lang="en-US" dirty="0"/>
              <a:t>; </a:t>
            </a:r>
          </a:p>
          <a:p>
            <a:pPr marL="685800" lvl="1" indent="-228600">
              <a:buFont typeface="Arial" panose="020B0604020202020204" pitchFamily="34" charset="0"/>
              <a:buChar char="•"/>
            </a:pPr>
            <a:r>
              <a:rPr lang="en-US" dirty="0" err="1"/>
              <a:t>Aperto</a:t>
            </a:r>
            <a:r>
              <a:rPr lang="en-US" dirty="0"/>
              <a:t> no </a:t>
            </a:r>
            <a:r>
              <a:rPr lang="en-US" dirty="0" err="1"/>
              <a:t>peito</a:t>
            </a:r>
            <a:r>
              <a:rPr lang="en-US" dirty="0"/>
              <a:t>; </a:t>
            </a:r>
          </a:p>
          <a:p>
            <a:pPr marL="685800" lvl="1" indent="-228600">
              <a:buFont typeface="Arial" panose="020B0604020202020204" pitchFamily="34" charset="0"/>
              <a:buChar char="•"/>
            </a:pPr>
            <a:r>
              <a:rPr lang="en-US" dirty="0" err="1"/>
              <a:t>Suor</a:t>
            </a:r>
            <a:r>
              <a:rPr lang="en-US" dirty="0"/>
              <a:t>; </a:t>
            </a:r>
          </a:p>
          <a:p>
            <a:pPr marL="685800" lvl="1" indent="-228600">
              <a:buFont typeface="Arial" panose="020B0604020202020204" pitchFamily="34" charset="0"/>
              <a:buChar char="•"/>
            </a:pPr>
            <a:r>
              <a:rPr lang="en-US" dirty="0" err="1"/>
              <a:t>Dentes</a:t>
            </a:r>
            <a:r>
              <a:rPr lang="en-US" dirty="0"/>
              <a:t> </a:t>
            </a:r>
            <a:r>
              <a:rPr lang="en-US" dirty="0" err="1"/>
              <a:t>cerrados</a:t>
            </a:r>
            <a:r>
              <a:rPr lang="en-US" dirty="0"/>
              <a:t>;</a:t>
            </a:r>
          </a:p>
          <a:p>
            <a:pPr marL="685800" lvl="1" indent="-228600">
              <a:buFont typeface="Arial" panose="020B0604020202020204" pitchFamily="34" charset="0"/>
              <a:buChar char="•"/>
            </a:pPr>
            <a:r>
              <a:rPr lang="en-US" dirty="0"/>
              <a:t>Choro; </a:t>
            </a:r>
          </a:p>
          <a:p>
            <a:pPr marL="685800" lvl="1" indent="-228600">
              <a:buFont typeface="Arial" panose="020B0604020202020204" pitchFamily="34" charset="0"/>
              <a:buChar char="•"/>
            </a:pPr>
            <a:r>
              <a:rPr lang="en-US" dirty="0" err="1"/>
              <a:t>Torcer</a:t>
            </a:r>
            <a:r>
              <a:rPr lang="en-US" dirty="0"/>
              <a:t> as </a:t>
            </a:r>
            <a:r>
              <a:rPr lang="en-US" dirty="0" err="1"/>
              <a:t>mãos</a:t>
            </a:r>
            <a:r>
              <a:rPr lang="en-US" dirty="0"/>
              <a:t>; </a:t>
            </a:r>
          </a:p>
          <a:p>
            <a:pPr marL="685800" lvl="1" indent="-228600">
              <a:buFont typeface="Arial" panose="020B0604020202020204" pitchFamily="34" charset="0"/>
              <a:buChar char="•"/>
            </a:pPr>
            <a:r>
              <a:rPr lang="en-US" dirty="0" err="1"/>
              <a:t>Balançar</a:t>
            </a:r>
            <a:r>
              <a:rPr lang="en-US" dirty="0"/>
              <a:t>; </a:t>
            </a:r>
          </a:p>
          <a:p>
            <a:pPr marL="685800" lvl="1" indent="-228600">
              <a:buFont typeface="Arial" panose="020B0604020202020204" pitchFamily="34" charset="0"/>
              <a:buChar char="•"/>
            </a:pPr>
            <a:r>
              <a:rPr lang="en-US" dirty="0" err="1"/>
              <a:t>Retraimento</a:t>
            </a:r>
            <a:r>
              <a:rPr lang="en-US" dirty="0"/>
              <a:t>, </a:t>
            </a:r>
            <a:r>
              <a:rPr lang="en-US" dirty="0" err="1"/>
              <a:t>medo</a:t>
            </a:r>
            <a:r>
              <a:rPr lang="en-US" dirty="0"/>
              <a:t>, </a:t>
            </a:r>
            <a:r>
              <a:rPr lang="en-US" dirty="0" err="1"/>
              <a:t>irritação</a:t>
            </a:r>
            <a:r>
              <a:rPr lang="en-US" dirty="0"/>
              <a:t>; </a:t>
            </a:r>
          </a:p>
          <a:p>
            <a:pPr marL="685800" lvl="1" indent="-228600">
              <a:buFont typeface="Arial" panose="020B0604020202020204" pitchFamily="34" charset="0"/>
              <a:buChar char="•"/>
            </a:pPr>
            <a:r>
              <a:rPr lang="en-US" dirty="0" err="1"/>
              <a:t>Contato</a:t>
            </a:r>
            <a:r>
              <a:rPr lang="en-US" dirty="0"/>
              <a:t> visual </a:t>
            </a:r>
            <a:r>
              <a:rPr lang="en-US" dirty="0" err="1"/>
              <a:t>prolongado</a:t>
            </a:r>
            <a:r>
              <a:rPr lang="en-US" dirty="0"/>
              <a:t>; </a:t>
            </a:r>
          </a:p>
          <a:p>
            <a:pPr marL="685800" lvl="1" indent="-228600">
              <a:buFont typeface="Arial" panose="020B0604020202020204" pitchFamily="34" charset="0"/>
              <a:buChar char="•"/>
            </a:pPr>
            <a:r>
              <a:rPr lang="en-US" dirty="0" err="1"/>
              <a:t>Aumento</a:t>
            </a:r>
            <a:r>
              <a:rPr lang="en-US" dirty="0"/>
              <a:t> do volume da </a:t>
            </a:r>
            <a:r>
              <a:rPr lang="en-US" dirty="0" err="1"/>
              <a:t>fala</a:t>
            </a:r>
            <a:r>
              <a:rPr lang="en-US" dirty="0"/>
              <a:t>; </a:t>
            </a:r>
          </a:p>
          <a:p>
            <a:pPr marL="685800" lvl="1" indent="-228600">
              <a:buFont typeface="Arial" panose="020B0604020202020204" pitchFamily="34" charset="0"/>
              <a:buChar char="•"/>
            </a:pPr>
            <a:r>
              <a:rPr lang="en-US" dirty="0" err="1"/>
              <a:t>Agressão</a:t>
            </a:r>
            <a:r>
              <a:rPr lang="en-US" dirty="0"/>
              <a:t>; </a:t>
            </a:r>
          </a:p>
          <a:p>
            <a:pPr marL="685800" lvl="1" indent="-228600">
              <a:buFont typeface="Arial" panose="020B0604020202020204" pitchFamily="34" charset="0"/>
              <a:buChar char="•"/>
            </a:pPr>
            <a:r>
              <a:rPr lang="en-US" dirty="0" err="1"/>
              <a:t>Ameaça</a:t>
            </a:r>
            <a:r>
              <a:rPr lang="en-US" dirty="0"/>
              <a:t> de </a:t>
            </a:r>
            <a:r>
              <a:rPr lang="en-US" dirty="0" err="1"/>
              <a:t>danos</a:t>
            </a:r>
            <a:r>
              <a:rPr lang="en-US" dirty="0"/>
              <a:t>. </a:t>
            </a:r>
          </a:p>
          <a:p>
            <a:endParaRPr lang="en-CH" dirty="0"/>
          </a:p>
        </p:txBody>
      </p:sp>
    </p:spTree>
    <p:extLst>
      <p:ext uri="{BB962C8B-B14F-4D97-AF65-F5344CB8AC3E}">
        <p14:creationId xmlns:p14="http://schemas.microsoft.com/office/powerpoint/2010/main" val="34255065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6200" y="1143000"/>
            <a:ext cx="3740150" cy="2103438"/>
          </a:xfrm>
        </p:spPr>
      </p:sp>
      <p:sp>
        <p:nvSpPr>
          <p:cNvPr id="3" name="Notes Placeholder 2"/>
          <p:cNvSpPr>
            <a:spLocks noGrp="1"/>
          </p:cNvSpPr>
          <p:nvPr>
            <p:ph type="body" idx="1"/>
          </p:nvPr>
        </p:nvSpPr>
        <p:spPr>
          <a:xfrm>
            <a:off x="685800" y="3646170"/>
            <a:ext cx="5486400" cy="4354830"/>
          </a:xfrm>
        </p:spPr>
        <p:txBody>
          <a:bodyPr/>
          <a:lstStyle/>
          <a:p>
            <a:pPr lvl="0">
              <a:lnSpc>
                <a:spcPct val="115000"/>
              </a:lnSpc>
            </a:pPr>
            <a:r>
              <a:rPr lang="en-GB" b="1" dirty="0" err="1">
                <a:solidFill>
                  <a:prstClr val="black"/>
                </a:solidFill>
                <a:latin typeface="Calibri" panose="020F0502020204030204" pitchFamily="34" charset="0"/>
                <a:ea typeface="SimSun" panose="02010600030101010101" pitchFamily="2" charset="-122"/>
                <a:cs typeface="Arial" panose="020B0604020202020204" pitchFamily="34" charset="0"/>
              </a:rPr>
              <a:t>Reconhecer</a:t>
            </a: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 e responder </a:t>
            </a:r>
            <a:r>
              <a:rPr lang="en-GB" b="1" dirty="0" err="1">
                <a:solidFill>
                  <a:prstClr val="black"/>
                </a:solidFill>
                <a:latin typeface="Calibri" panose="020F0502020204030204" pitchFamily="34" charset="0"/>
                <a:ea typeface="SimSun" panose="02010600030101010101" pitchFamily="2" charset="-122"/>
                <a:cs typeface="Arial" panose="020B0604020202020204" pitchFamily="34" charset="0"/>
              </a:rPr>
              <a:t>às</a:t>
            </a: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 </a:t>
            </a:r>
            <a:r>
              <a:rPr lang="en-GB" b="1" dirty="0" err="1">
                <a:solidFill>
                  <a:prstClr val="black"/>
                </a:solidFill>
                <a:latin typeface="Calibri" panose="020F0502020204030204" pitchFamily="34" charset="0"/>
                <a:ea typeface="SimSun" panose="02010600030101010101" pitchFamily="2" charset="-122"/>
                <a:cs typeface="Arial" panose="020B0604020202020204" pitchFamily="34" charset="0"/>
              </a:rPr>
              <a:t>sensibilidades</a:t>
            </a: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 e </a:t>
            </a:r>
            <a:r>
              <a:rPr lang="en-GB" b="1" dirty="0" err="1">
                <a:solidFill>
                  <a:prstClr val="black"/>
                </a:solidFill>
                <a:latin typeface="Calibri" panose="020F0502020204030204" pitchFamily="34" charset="0"/>
                <a:ea typeface="SimSun" panose="02010600030101010101" pitchFamily="2" charset="-122"/>
                <a:cs typeface="Arial" panose="020B0604020202020204" pitchFamily="34" charset="0"/>
              </a:rPr>
              <a:t>sinais</a:t>
            </a: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 de </a:t>
            </a:r>
            <a:r>
              <a:rPr lang="en-GB" b="1" dirty="0" err="1">
                <a:solidFill>
                  <a:prstClr val="black"/>
                </a:solidFill>
                <a:latin typeface="Calibri" panose="020F0502020204030204" pitchFamily="34" charset="0"/>
                <a:ea typeface="SimSun" panose="02010600030101010101" pitchFamily="2" charset="-122"/>
                <a:cs typeface="Arial" panose="020B0604020202020204" pitchFamily="34" charset="0"/>
              </a:rPr>
              <a:t>angústia</a:t>
            </a: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 (e)</a:t>
            </a:r>
            <a:endParaRPr lang="en-CH"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0" marR="0" lvl="0" indent="0" algn="just" defTabSz="914400" rtl="0" eaLnBrk="1" fontAlgn="auto" latinLnBrk="0" hangingPunct="1">
              <a:lnSpc>
                <a:spcPct val="115000"/>
              </a:lnSpc>
              <a:spcBef>
                <a:spcPts val="0"/>
              </a:spcBef>
              <a:spcAft>
                <a:spcPts val="1200"/>
              </a:spcAft>
              <a:buClrTx/>
              <a:buSzTx/>
              <a:buFontTx/>
              <a:buNone/>
              <a:tabLst/>
              <a:defRPr/>
            </a:pPr>
            <a:r>
              <a:rPr lang="en-GB" dirty="0">
                <a:latin typeface="Calibri" panose="020F0502020204030204" pitchFamily="34" charset="0"/>
                <a:ea typeface="SimSun" panose="02010600030101010101" pitchFamily="2" charset="-122"/>
                <a:cs typeface="Arial" panose="020B0604020202020204" pitchFamily="34" charset="0"/>
              </a:rPr>
              <a:t>Quando se </a:t>
            </a:r>
            <a:r>
              <a:rPr lang="en-GB" dirty="0" err="1">
                <a:latin typeface="Calibri" panose="020F0502020204030204" pitchFamily="34" charset="0"/>
                <a:ea typeface="SimSun" panose="02010600030101010101" pitchFamily="2" charset="-122"/>
                <a:cs typeface="Arial" panose="020B0604020202020204" pitchFamily="34" charset="0"/>
              </a:rPr>
              <a:t>identificam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sensibilidades</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sinais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angústia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existem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estratégias-chave</a:t>
            </a:r>
            <a:r>
              <a:rPr lang="en-GB" dirty="0">
                <a:latin typeface="Calibri" panose="020F0502020204030204" pitchFamily="34" charset="0"/>
                <a:ea typeface="SimSun" panose="02010600030101010101" pitchFamily="2" charset="-122"/>
                <a:cs typeface="Arial" panose="020B0604020202020204" pitchFamily="34" charset="0"/>
              </a:rPr>
              <a:t> para responder à </a:t>
            </a:r>
            <a:r>
              <a:rPr lang="en-GB" dirty="0" err="1">
                <a:latin typeface="Calibri" panose="020F0502020204030204" pitchFamily="34" charset="0"/>
                <a:ea typeface="SimSun" panose="02010600030101010101" pitchFamily="2" charset="-122"/>
                <a:cs typeface="Arial" panose="020B0604020202020204" pitchFamily="34" charset="0"/>
              </a:rPr>
              <a:t>situação</a:t>
            </a:r>
            <a:r>
              <a:rPr lang="en-GB" dirty="0">
                <a:latin typeface="Calibri" panose="020F0502020204030204" pitchFamily="34" charset="0"/>
                <a:ea typeface="SimSun" panose="02010600030101010101" pitchFamily="2" charset="-122"/>
                <a:cs typeface="Arial" panose="020B0604020202020204" pitchFamily="34" charset="0"/>
              </a:rPr>
              <a:t> e para </a:t>
            </a:r>
            <a:r>
              <a:rPr lang="en-GB" dirty="0" err="1">
                <a:latin typeface="Calibri" panose="020F0502020204030204" pitchFamily="34" charset="0"/>
                <a:ea typeface="SimSun" panose="02010600030101010101" pitchFamily="2" charset="-122"/>
                <a:cs typeface="Arial" panose="020B0604020202020204" pitchFamily="34" charset="0"/>
              </a:rPr>
              <a:t>evitar</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desarmar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situações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conflito</a:t>
            </a:r>
            <a:r>
              <a:rPr lang="en-GB" dirty="0">
                <a:latin typeface="Calibri" panose="020F0502020204030204" pitchFamily="34" charset="0"/>
                <a:ea typeface="SimSun" panose="02010600030101010101" pitchFamily="2" charset="-122"/>
                <a:cs typeface="Arial" panose="020B0604020202020204" pitchFamily="34" charset="0"/>
              </a:rPr>
              <a:t>. Elas </a:t>
            </a:r>
            <a:r>
              <a:rPr lang="en-GB" dirty="0" err="1">
                <a:latin typeface="Calibri" panose="020F0502020204030204" pitchFamily="34" charset="0"/>
                <a:ea typeface="SimSun" panose="02010600030101010101" pitchFamily="2" charset="-122"/>
                <a:cs typeface="Arial" panose="020B0604020202020204" pitchFamily="34" charset="0"/>
              </a:rPr>
              <a:t>incluem</a:t>
            </a:r>
            <a:r>
              <a:rPr lang="en-GB" dirty="0">
                <a:latin typeface="Calibri" panose="020F0502020204030204" pitchFamily="34" charset="0"/>
                <a:ea typeface="SimSun" panose="02010600030101010101" pitchFamily="2" charset="-122"/>
                <a:cs typeface="Arial" panose="020B0604020202020204" pitchFamily="34" charset="0"/>
              </a:rPr>
              <a:t>: </a:t>
            </a:r>
          </a:p>
          <a:p>
            <a:r>
              <a:rPr lang="pt-BR" sz="1200" kern="1200" dirty="0">
                <a:solidFill>
                  <a:schemeClr val="tx1"/>
                </a:solidFill>
                <a:effectLst/>
                <a:latin typeface="+mn-lt"/>
                <a:ea typeface="+mn-ea"/>
                <a:cs typeface="+mn-cs"/>
              </a:rPr>
              <a:t>1. Técnicas de comunicação; </a:t>
            </a:r>
          </a:p>
          <a:p>
            <a:r>
              <a:rPr lang="pt-BR" sz="1200" kern="1200" dirty="0">
                <a:solidFill>
                  <a:schemeClr val="tx1"/>
                </a:solidFill>
                <a:effectLst/>
                <a:latin typeface="+mn-lt"/>
                <a:ea typeface="+mn-ea"/>
                <a:cs typeface="+mn-cs"/>
              </a:rPr>
              <a:t>2. Ambientes de apoio e salas de acolhimento; </a:t>
            </a:r>
          </a:p>
          <a:p>
            <a:r>
              <a:rPr lang="pt-BR" sz="1200" kern="1200" dirty="0">
                <a:solidFill>
                  <a:schemeClr val="tx1"/>
                </a:solidFill>
                <a:effectLst/>
                <a:latin typeface="+mn-lt"/>
                <a:ea typeface="+mn-ea"/>
                <a:cs typeface="+mn-cs"/>
              </a:rPr>
              <a:t>3. Criação de uma cultura de dizer “sim” e “posso fazer”; </a:t>
            </a:r>
          </a:p>
          <a:p>
            <a:r>
              <a:rPr lang="pt-BR" sz="1200" kern="1200" dirty="0">
                <a:solidFill>
                  <a:schemeClr val="tx1"/>
                </a:solidFill>
                <a:effectLst/>
                <a:latin typeface="+mn-lt"/>
                <a:ea typeface="+mn-ea"/>
                <a:cs typeface="+mn-cs"/>
              </a:rPr>
              <a:t>4. Planos individualizados para explorar sensibilidades e sinais de angústia; </a:t>
            </a:r>
          </a:p>
          <a:p>
            <a:r>
              <a:rPr lang="pt-BR" sz="1200" kern="1200" dirty="0">
                <a:solidFill>
                  <a:schemeClr val="tx1"/>
                </a:solidFill>
                <a:effectLst/>
                <a:latin typeface="+mn-lt"/>
                <a:ea typeface="+mn-ea"/>
                <a:cs typeface="+mn-cs"/>
              </a:rPr>
              <a:t>5. Equipes de resposta. </a:t>
            </a:r>
          </a:p>
          <a:p>
            <a:pPr>
              <a:lnSpc>
                <a:spcPct val="115000"/>
              </a:lnSpc>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mn-lt"/>
                <a:ea typeface="+mn-ea"/>
                <a:cs typeface="+mn-cs"/>
              </a:rPr>
              <a:t>Cada uma dessas estratégias será elaborada nos temas que serão desenvolvidos a seguir.</a:t>
            </a:r>
          </a:p>
          <a:p>
            <a:pPr>
              <a:lnSpc>
                <a:spcPct val="115000"/>
              </a:lnSpc>
            </a:pPr>
            <a:endParaRPr lang="en-US"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Estas questões também são exploradas em maior profundidade no módulo sobre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Estratégias para acabar com o isolamento e a contenção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 em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Transformar os serviços e promover os direitos.</a:t>
            </a:r>
          </a:p>
          <a:p>
            <a:pPr>
              <a:lnSpc>
                <a:spcPct val="115000"/>
              </a:lnSpc>
            </a:pP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26166478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Tempo para </a:t>
            </a:r>
            <a:r>
              <a:rPr lang="en-US" b="1"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este</a:t>
            </a: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r>
              <a:rPr lang="en-US" b="1"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tema</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Aproximadamente 30 minutos.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23301836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Apresentação: Habilidades de comunicação (15 min.)</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Boas habilidades de comunicação são essenciais para o funcionamento diário de um serviço eficaz e que responda às necessidades das pessoas. Os funcionários devem ter tempo para se comunicar e entrar em contato com as pessoas que utilizam o serviço.</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Boas habilidades de comunicação também são essenciais ao lidar com situações tensas. Usar essas habilidades é uma das maneiras mais eficazes de gerenciar situações tensas e conflituosas de forma respeitosa e evitando práticas coercivas.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Essas técnicas visam fazer com que a pessoa se sinta respeitada, ouvida, valorizada e apoiada.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Quando as pessoas sentem que estão sendo ouvidas, são mais propensas a se comunicar de forma mais aberta e clara, permitindo uma resolução pacífica da situação. A comunicação é interpessoal por natureza. Portanto, se os esforços para uma comunicação significativa não parecem ter sucesso com uma pessoa, é aconselhável pedir a outra (um colega, um par ou outro apoiador) para tentar estabelecer um contato significativo.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20436354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dirty="0">
                <a:latin typeface="Calibri" panose="020F0502020204030204" pitchFamily="34" charset="0"/>
                <a:ea typeface="SimSun" panose="02010600030101010101" pitchFamily="2" charset="-122"/>
                <a:cs typeface="Arial" panose="020B0604020202020204" pitchFamily="34" charset="0"/>
              </a:rPr>
              <a:t>Aqui está uma citação sobre a importância da comunicação como meio de evitar a coerção:</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US" i="1"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457200" marR="0">
              <a:lnSpc>
                <a:spcPct val="115000"/>
              </a:lnSpc>
              <a:spcBef>
                <a:spcPts val="0"/>
              </a:spcBef>
              <a:spcAft>
                <a:spcPts val="0"/>
              </a:spcAft>
            </a:pPr>
            <a:r>
              <a:rPr lang="en-US" i="1" dirty="0">
                <a:latin typeface="Calibri" panose="020F0502020204030204" pitchFamily="34" charset="0"/>
                <a:ea typeface="SimSun" panose="02010600030101010101" pitchFamily="2" charset="-122"/>
                <a:cs typeface="Arial" panose="020B0604020202020204" pitchFamily="34" charset="0"/>
              </a:rPr>
              <a:t>“Não tenho certeza se são as palavras exatas que são mais importantes, mas sim o </a:t>
            </a:r>
            <a:r>
              <a:rPr lang="en-US" b="1" i="1" dirty="0">
                <a:latin typeface="Calibri" panose="020F0502020204030204" pitchFamily="34" charset="0"/>
                <a:ea typeface="SimSun" panose="02010600030101010101" pitchFamily="2" charset="-122"/>
                <a:cs typeface="Arial" panose="020B0604020202020204" pitchFamily="34" charset="0"/>
              </a:rPr>
              <a:t>tom </a:t>
            </a:r>
            <a:r>
              <a:rPr lang="en-US" i="1" dirty="0">
                <a:latin typeface="Calibri" panose="020F0502020204030204" pitchFamily="34" charset="0"/>
                <a:ea typeface="SimSun" panose="02010600030101010101" pitchFamily="2" charset="-122"/>
                <a:cs typeface="Arial" panose="020B0604020202020204" pitchFamily="34" charset="0"/>
              </a:rPr>
              <a:t>de voz, </a:t>
            </a:r>
            <a:r>
              <a:rPr lang="en-US" b="1" i="1" dirty="0">
                <a:latin typeface="Calibri" panose="020F0502020204030204" pitchFamily="34" charset="0"/>
                <a:ea typeface="SimSun" panose="02010600030101010101" pitchFamily="2" charset="-122"/>
                <a:cs typeface="Arial" panose="020B0604020202020204" pitchFamily="34" charset="0"/>
              </a:rPr>
              <a:t>a linguagem corporal </a:t>
            </a:r>
            <a:r>
              <a:rPr lang="en-US" i="1" dirty="0">
                <a:latin typeface="Calibri" panose="020F0502020204030204" pitchFamily="34" charset="0"/>
                <a:ea typeface="SimSun" panose="02010600030101010101" pitchFamily="2" charset="-122"/>
                <a:cs typeface="Arial" panose="020B0604020202020204" pitchFamily="34" charset="0"/>
              </a:rPr>
              <a:t>e o </a:t>
            </a:r>
            <a:r>
              <a:rPr lang="en-US" b="1" i="1" dirty="0">
                <a:latin typeface="Calibri" panose="020F0502020204030204" pitchFamily="34" charset="0"/>
                <a:ea typeface="SimSun" panose="02010600030101010101" pitchFamily="2" charset="-122"/>
                <a:cs typeface="Arial" panose="020B0604020202020204" pitchFamily="34" charset="0"/>
              </a:rPr>
              <a:t>ambiente</a:t>
            </a:r>
            <a:r>
              <a:rPr lang="en-US" i="1" dirty="0">
                <a:latin typeface="Calibri" panose="020F0502020204030204" pitchFamily="34" charset="0"/>
                <a:ea typeface="SimSun" panose="02010600030101010101" pitchFamily="2" charset="-122"/>
                <a:cs typeface="Arial" panose="020B0604020202020204" pitchFamily="34" charset="0"/>
              </a:rPr>
              <a:t> físico da verbalização...” (</a:t>
            </a:r>
            <a:r>
              <a:rPr lang="en-US"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ction="ppaction://hlinkfile" tooltip="Substance Abuse and Mental Health Servies Administration (SAMHSA), 2005 #117">
                  <a:extLst>
                    <a:ext uri="{A12FA001-AC4F-418D-AE19-62706E023703}">
                      <ahyp:hlinkClr xmlns:ahyp="http://schemas.microsoft.com/office/drawing/2018/hyperlinkcolor" val="tx"/>
                    </a:ext>
                  </a:extLst>
                </a:hlinkClick>
              </a:rPr>
              <a:t>28</a:t>
            </a:r>
            <a:r>
              <a:rPr lang="en-US" i="1" dirty="0">
                <a:latin typeface="Calibri" panose="020F0502020204030204" pitchFamily="34" charset="0"/>
                <a:ea typeface="SimSun" panose="02010600030101010101" pitchFamily="2" charset="-122"/>
                <a:cs typeface="Arial" panose="020B0604020202020204" pitchFamily="34" charset="0"/>
              </a:rPr>
              <a:t>)</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i="1"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mn-lt"/>
                <a:ea typeface="+mn-ea"/>
                <a:cs typeface="+mn-cs"/>
              </a:rPr>
              <a:t>A citação destaca que há muito mais na comunicação do que as palavras que usamos.</a:t>
            </a:r>
          </a:p>
          <a:p>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A boa comunicação pode ajudar a evitar e resolver situações tensas. </a:t>
            </a:r>
          </a:p>
          <a:p>
            <a:endParaRPr lang="en-CH" dirty="0"/>
          </a:p>
        </p:txBody>
      </p:sp>
    </p:spTree>
    <p:extLst>
      <p:ext uri="{BB962C8B-B14F-4D97-AF65-F5344CB8AC3E}">
        <p14:creationId xmlns:p14="http://schemas.microsoft.com/office/powerpoint/2010/main" val="227188371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A </a:t>
            </a:r>
            <a:r>
              <a:rPr lang="en-GB" dirty="0" err="1">
                <a:latin typeface="Calibri" panose="020F0502020204030204" pitchFamily="34" charset="0"/>
                <a:ea typeface="SimSun" panose="02010600030101010101" pitchFamily="2" charset="-122"/>
                <a:cs typeface="Arial" panose="020B0604020202020204" pitchFamily="34" charset="0"/>
              </a:rPr>
              <a:t>comunicação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deveria</a:t>
            </a:r>
            <a:r>
              <a:rPr lang="en-GB" dirty="0">
                <a:latin typeface="Calibri" panose="020F0502020204030204" pitchFamily="34" charset="0"/>
                <a:ea typeface="SimSun" panose="02010600030101010101" pitchFamily="2" charset="-122"/>
                <a:cs typeface="Arial" panose="020B0604020202020204" pitchFamily="34" charset="0"/>
              </a:rPr>
              <a:t> ser:</a:t>
            </a:r>
            <a:endParaRPr lang="en-CH" dirty="0">
              <a:latin typeface="Calibri" panose="020F0502020204030204" pitchFamily="34" charset="0"/>
              <a:ea typeface="SimSun" panose="02010600030101010101" pitchFamily="2" charset="-122"/>
              <a:cs typeface="Arial" panose="020B0604020202020204" pitchFamily="34" charset="0"/>
            </a:endParaRPr>
          </a:p>
          <a:p>
            <a:endParaRPr lang="pt-BR" sz="1200" kern="1200" dirty="0">
              <a:solidFill>
                <a:schemeClr val="tx1"/>
              </a:solidFill>
              <a:effectLst/>
              <a:latin typeface="+mn-lt"/>
              <a:ea typeface="+mn-ea"/>
              <a:cs typeface="+mn-cs"/>
            </a:endParaRPr>
          </a:p>
          <a:p>
            <a:pPr marL="171450" indent="-171450">
              <a:buFont typeface="Arial" panose="020B0604020202020204" pitchFamily="34" charset="0"/>
              <a:buChar char="•"/>
            </a:pPr>
            <a:r>
              <a:rPr lang="pt-BR" sz="1200" b="1" kern="1200" dirty="0">
                <a:solidFill>
                  <a:schemeClr val="tx1"/>
                </a:solidFill>
                <a:effectLst/>
                <a:latin typeface="+mn-lt"/>
                <a:ea typeface="+mn-ea"/>
                <a:cs typeface="+mn-cs"/>
              </a:rPr>
              <a:t>Respeitosa</a:t>
            </a:r>
            <a:r>
              <a:rPr lang="pt-BR" sz="1200" kern="1200" dirty="0">
                <a:solidFill>
                  <a:schemeClr val="tx1"/>
                </a:solidFill>
                <a:effectLst/>
                <a:latin typeface="+mn-lt"/>
                <a:ea typeface="+mn-ea"/>
                <a:cs typeface="+mn-cs"/>
              </a:rPr>
              <a:t>: tratar a todos na situação com respeito e dignidade. </a:t>
            </a:r>
          </a:p>
          <a:p>
            <a:pPr marL="171450" indent="-171450">
              <a:buFont typeface="Arial" panose="020B0604020202020204" pitchFamily="34" charset="0"/>
              <a:buChar char="•"/>
            </a:pPr>
            <a:r>
              <a:rPr lang="pt-BR" sz="1200" b="1" kern="1200" dirty="0">
                <a:solidFill>
                  <a:schemeClr val="tx1"/>
                </a:solidFill>
                <a:effectLst/>
                <a:latin typeface="+mn-lt"/>
                <a:ea typeface="+mn-ea"/>
                <a:cs typeface="+mn-cs"/>
              </a:rPr>
              <a:t>Atenta</a:t>
            </a:r>
            <a:r>
              <a:rPr lang="pt-BR" sz="1200" kern="1200" dirty="0">
                <a:solidFill>
                  <a:schemeClr val="tx1"/>
                </a:solidFill>
                <a:effectLst/>
                <a:latin typeface="+mn-lt"/>
                <a:ea typeface="+mn-ea"/>
                <a:cs typeface="+mn-cs"/>
              </a:rPr>
              <a:t>: dedicar total atenção às pessoas envolvidas. </a:t>
            </a:r>
          </a:p>
          <a:p>
            <a:pPr marL="171450" indent="-171450">
              <a:buFont typeface="Arial" panose="020B0604020202020204" pitchFamily="34" charset="0"/>
              <a:buChar char="•"/>
            </a:pPr>
            <a:r>
              <a:rPr lang="pt-BR" sz="1200" b="1" kern="1200" dirty="0">
                <a:solidFill>
                  <a:schemeClr val="tx1"/>
                </a:solidFill>
                <a:effectLst/>
                <a:latin typeface="+mn-lt"/>
                <a:ea typeface="+mn-ea"/>
                <a:cs typeface="+mn-cs"/>
              </a:rPr>
              <a:t>Afirmativa</a:t>
            </a:r>
            <a:r>
              <a:rPr lang="pt-BR" sz="1200" kern="1200" dirty="0">
                <a:solidFill>
                  <a:schemeClr val="tx1"/>
                </a:solidFill>
                <a:effectLst/>
                <a:latin typeface="+mn-lt"/>
                <a:ea typeface="+mn-ea"/>
                <a:cs typeface="+mn-cs"/>
              </a:rPr>
              <a:t>: apoiar e encorajar a capacidade das pessoas de encontrar formas de se acalmar e resolver a situação. </a:t>
            </a:r>
          </a:p>
          <a:p>
            <a:pPr marL="171450" indent="-171450">
              <a:buFont typeface="Arial" panose="020B0604020202020204" pitchFamily="34" charset="0"/>
              <a:buChar char="•"/>
            </a:pPr>
            <a:r>
              <a:rPr lang="pt-BR" sz="1200" b="1" kern="1200" dirty="0">
                <a:solidFill>
                  <a:schemeClr val="tx1"/>
                </a:solidFill>
                <a:effectLst/>
                <a:latin typeface="+mn-lt"/>
                <a:ea typeface="+mn-ea"/>
                <a:cs typeface="+mn-cs"/>
              </a:rPr>
              <a:t>Positiva</a:t>
            </a:r>
            <a:r>
              <a:rPr lang="pt-BR" sz="1200" kern="1200" dirty="0">
                <a:solidFill>
                  <a:schemeClr val="tx1"/>
                </a:solidFill>
                <a:effectLst/>
                <a:latin typeface="+mn-lt"/>
                <a:ea typeface="+mn-ea"/>
                <a:cs typeface="+mn-cs"/>
              </a:rPr>
              <a:t>: encorajar as pessoas a terem confiança de que sua situação pode mudar ou de que podem encontrar maneiras de superá-la. </a:t>
            </a:r>
          </a:p>
          <a:p>
            <a:pPr marL="171450" indent="-171450">
              <a:buFont typeface="Arial" panose="020B0604020202020204" pitchFamily="34" charset="0"/>
              <a:buChar char="•"/>
            </a:pPr>
            <a:r>
              <a:rPr lang="pt-BR" sz="1200" b="1" kern="1200" dirty="0">
                <a:solidFill>
                  <a:schemeClr val="tx1"/>
                </a:solidFill>
                <a:effectLst/>
                <a:latin typeface="+mn-lt"/>
                <a:ea typeface="+mn-ea"/>
                <a:cs typeface="+mn-cs"/>
              </a:rPr>
              <a:t>Empática</a:t>
            </a:r>
            <a:r>
              <a:rPr lang="pt-BR" sz="1200" kern="1200" dirty="0">
                <a:solidFill>
                  <a:schemeClr val="tx1"/>
                </a:solidFill>
                <a:effectLst/>
                <a:latin typeface="+mn-lt"/>
                <a:ea typeface="+mn-ea"/>
                <a:cs typeface="+mn-cs"/>
              </a:rPr>
              <a:t>: esforçar-se para compreender os pensamentos e sentimentos de todos os envolvidos. </a:t>
            </a:r>
          </a:p>
          <a:p>
            <a:pPr marL="171450" indent="-171450">
              <a:buFont typeface="Arial" panose="020B0604020202020204" pitchFamily="34" charset="0"/>
              <a:buChar char="•"/>
            </a:pPr>
            <a:r>
              <a:rPr lang="pt-BR" sz="1200" b="1" kern="1200" dirty="0">
                <a:solidFill>
                  <a:schemeClr val="tx1"/>
                </a:solidFill>
                <a:effectLst/>
                <a:latin typeface="+mn-lt"/>
                <a:ea typeface="+mn-ea"/>
                <a:cs typeface="+mn-cs"/>
              </a:rPr>
              <a:t>Paciente</a:t>
            </a:r>
            <a:r>
              <a:rPr lang="pt-BR" sz="1200" kern="1200" dirty="0">
                <a:solidFill>
                  <a:schemeClr val="tx1"/>
                </a:solidFill>
                <a:effectLst/>
                <a:latin typeface="+mn-lt"/>
                <a:ea typeface="+mn-ea"/>
                <a:cs typeface="+mn-cs"/>
              </a:rPr>
              <a:t>: levar o tempo necessário para ouvir as preocupações das pessoas envolvidas e chegar a uma solução justa e pacífica para a situação.</a:t>
            </a:r>
            <a:endParaRPr lang="pt-BR" dirty="0">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pt-BR" b="1" dirty="0">
                <a:latin typeface="Calibri" panose="020F0502020204030204" pitchFamily="34" charset="0"/>
                <a:ea typeface="SimSun" panose="02010600030101010101" pitchFamily="2" charset="-122"/>
                <a:cs typeface="Arial" panose="020B0604020202020204" pitchFamily="34" charset="0"/>
              </a:rPr>
              <a:t>Sensível culturalmente</a:t>
            </a:r>
            <a:r>
              <a:rPr lang="pt-BR" dirty="0">
                <a:latin typeface="Calibri" panose="020F0502020204030204" pitchFamily="34" charset="0"/>
                <a:ea typeface="SimSun" panose="02010600030101010101" pitchFamily="2" charset="-122"/>
                <a:cs typeface="Arial" panose="020B0604020202020204" pitchFamily="34" charset="0"/>
              </a:rPr>
              <a:t>: é importante estar atento aos antecedentes e à história da pessoa, reconhecendo que múltiplos fatores moldaram suas experiências e conhecimentos, tais como cultura, gênero, status de migrante, orientação sexual ou outro status. </a:t>
            </a:r>
          </a:p>
          <a:p>
            <a:pPr marL="171450" indent="-171450">
              <a:buFont typeface="Arial" panose="020B0604020202020204" pitchFamily="34" charset="0"/>
              <a:buChar char="•"/>
            </a:pP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2670515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Tempo para </a:t>
            </a:r>
            <a:r>
              <a:rPr lang="en-US" b="1"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este</a:t>
            </a: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r>
              <a:rPr lang="en-US" b="1"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tema</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Aproximadamente 30 minutos.</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O objetivo desta seção é que os participantes explorem os diferentes tipos de violência, coerção e abuso que podem ser vivenciados no âmbito da saúde mental e dos serviços sociais.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288028478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comunicação também pode ser melhorada através da atenção dada aos elementos estruturais que contribuem para a saúde mental e ao contexto mais amplo do indivíduo (por exemplo, racismo, pobreza, políticas de bem-estar social, formas contemporâneas de segregação, etc.) (</a:t>
            </a:r>
            <a:r>
              <a:rPr lang="en-GB" dirty="0">
                <a:latin typeface="Calibri" panose="020F0502020204030204" pitchFamily="34" charset="0"/>
                <a:ea typeface="SimSun" panose="02010600030101010101" pitchFamily="2" charset="-122"/>
                <a:cs typeface="Arial" panose="020B0604020202020204" pitchFamily="34" charset="0"/>
                <a:hlinkClick r:id="rId3" action="ppaction://hlinkfile" tooltip="Metzl JM, 2014 #409"/>
              </a:rPr>
              <a:t>29</a:t>
            </a:r>
            <a:r>
              <a:rPr lang="en-GB"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hlinkClick r:id="rId4" action="ppaction://hlinkfile" tooltip="Donald CA, 2017 #410"/>
              </a:rPr>
              <a:t>30</a:t>
            </a:r>
            <a:r>
              <a:rPr lang="en-GB"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hlinkClick r:id="rId5" action="ppaction://hlinkfile" tooltip="Jones N, 2015 #411"/>
              </a:rPr>
              <a:t>31</a:t>
            </a:r>
            <a:r>
              <a:rPr lang="en-GB" dirty="0">
                <a:latin typeface="Calibri" panose="020F0502020204030204" pitchFamily="34" charset="0"/>
                <a:ea typeface="SimSun" panose="02010600030101010101" pitchFamily="2" charset="-122"/>
                <a:cs typeface="Arial" panose="020B0604020202020204" pitchFamily="34" charset="0"/>
              </a:rPr>
              <a:t>). </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Isso pode incluir convidar as pessoas a compartilhar informações relacionadas às suas identidades, contextos e necessidades, conforme considerarem relevante.</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boa comunicação pode ser uma habilidade que algumas pessoas têm naturalmente, enquanto para outras requer mais prática e treinamento.</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7691661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b="1" dirty="0">
                <a:latin typeface="Calibri" panose="020F0502020204030204" pitchFamily="34" charset="0"/>
                <a:ea typeface="SimSun" panose="02010600030101010101" pitchFamily="2" charset="-122"/>
                <a:cs typeface="Arial" panose="020B0604020202020204" pitchFamily="34" charset="0"/>
              </a:rPr>
              <a:t>Escuta ativa (</a:t>
            </a:r>
            <a:r>
              <a:rPr lang="en-GB" b="1" dirty="0">
                <a:latin typeface="Calibri" panose="020F0502020204030204" pitchFamily="34" charset="0"/>
                <a:ea typeface="SimSun" panose="02010600030101010101" pitchFamily="2" charset="-122"/>
                <a:cs typeface="Arial" panose="020B0604020202020204" pitchFamily="34" charset="0"/>
                <a:hlinkClick r:id="rId3" action="ppaction://hlinkfile" tooltip="International Online Training Program On Intractable Conflict, 1998 #118"/>
              </a:rPr>
              <a:t>32</a:t>
            </a:r>
            <a:r>
              <a:rPr lang="en-GB" b="1" dirty="0">
                <a:latin typeface="Calibri" panose="020F0502020204030204" pitchFamily="34" charset="0"/>
                <a:ea typeface="SimSun" panose="02010600030101010101" pitchFamily="2" charset="-122"/>
                <a:cs typeface="Arial" panose="020B0604020202020204" pitchFamily="34" charset="0"/>
              </a:rPr>
              <a:t>)</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escuta ativa é um aspecto essencial da boa comunicação e ajuda as pessoas a se sentirem ouvidas e compreendidas. </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escuta ativa </a:t>
            </a:r>
            <a:r>
              <a:rPr lang="en-GB" dirty="0" err="1">
                <a:latin typeface="Calibri" panose="020F0502020204030204" pitchFamily="34" charset="0"/>
                <a:ea typeface="SimSun" panose="02010600030101010101" pitchFamily="2" charset="-122"/>
                <a:cs typeface="Arial" panose="020B0604020202020204" pitchFamily="34" charset="0"/>
              </a:rPr>
              <a:t>é</a:t>
            </a:r>
            <a:r>
              <a:rPr lang="en-GB" dirty="0">
                <a:latin typeface="Calibri" panose="020F0502020204030204" pitchFamily="34" charset="0"/>
                <a:ea typeface="SimSun" panose="02010600030101010101" pitchFamily="2" charset="-122"/>
                <a:cs typeface="Arial" panose="020B0604020202020204" pitchFamily="34" charset="0"/>
              </a:rPr>
              <a:t> fundamental </a:t>
            </a:r>
            <a:r>
              <a:rPr lang="en-GB" u="sng" dirty="0">
                <a:latin typeface="Calibri" panose="020F0502020204030204" pitchFamily="34" charset="0"/>
                <a:ea typeface="SimSun" panose="02010600030101010101" pitchFamily="2" charset="-122"/>
                <a:cs typeface="Arial" panose="020B0604020202020204" pitchFamily="34" charset="0"/>
              </a:rPr>
              <a:t>para </a:t>
            </a:r>
            <a:r>
              <a:rPr lang="en-GB" dirty="0">
                <a:latin typeface="Calibri" panose="020F0502020204030204" pitchFamily="34" charset="0"/>
                <a:ea typeface="SimSun" panose="02010600030101010101" pitchFamily="2" charset="-122"/>
                <a:cs typeface="Arial" panose="020B0604020202020204" pitchFamily="34" charset="0"/>
              </a:rPr>
              <a:t>que</a:t>
            </a:r>
            <a:r>
              <a:rPr lang="en-GB" u="sng" dirty="0">
                <a:latin typeface="Calibri" panose="020F0502020204030204" pitchFamily="34" charset="0"/>
                <a:ea typeface="SimSun" panose="02010600030101010101" pitchFamily="2" charset="-122"/>
                <a:cs typeface="Arial" panose="020B0604020202020204" pitchFamily="34" charset="0"/>
              </a:rPr>
              <a:t> as pessoas que utilizam serviços de saúde mental e sociais </a:t>
            </a:r>
            <a:r>
              <a:rPr lang="en-GB" dirty="0">
                <a:latin typeface="Calibri" panose="020F0502020204030204" pitchFamily="34" charset="0"/>
                <a:ea typeface="SimSun" panose="02010600030101010101" pitchFamily="2" charset="-122"/>
                <a:cs typeface="Arial" panose="020B0604020202020204" pitchFamily="34" charset="0"/>
              </a:rPr>
              <a:t>tenham suas preocupações, histórias e pontos de vista ouvidos.</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 Para que a escuta ativa funcione, o ouvinte precisa estar genuinamente interessado no que o interlocutor está dizendo.</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24256849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6900" y="458788"/>
            <a:ext cx="5486400" cy="3086100"/>
          </a:xfrm>
        </p:spPr>
      </p:sp>
      <p:sp>
        <p:nvSpPr>
          <p:cNvPr id="3" name="Notes Placeholder 2"/>
          <p:cNvSpPr>
            <a:spLocks noGrp="1"/>
          </p:cNvSpPr>
          <p:nvPr>
            <p:ph type="body" idx="1"/>
          </p:nvPr>
        </p:nvSpPr>
        <p:spPr>
          <a:xfrm>
            <a:off x="430270" y="3544888"/>
            <a:ext cx="5819660" cy="5374260"/>
          </a:xfrm>
        </p:spPr>
        <p:txBody>
          <a:bodyPr/>
          <a:lstStyle/>
          <a:p>
            <a:pPr marL="228600" marR="0" lvl="0" indent="-228600">
              <a:lnSpc>
                <a:spcPct val="115000"/>
              </a:lnSpc>
              <a:spcBef>
                <a:spcPts val="0"/>
              </a:spcBef>
              <a:spcAft>
                <a:spcPts val="1000"/>
              </a:spcAft>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A escuta ativa é uma forma estruturada de escuta que focaliza a atenção no orador. </a:t>
            </a:r>
          </a:p>
          <a:p>
            <a:pPr marL="228600" marR="0" lvl="0" indent="-228600">
              <a:lnSpc>
                <a:spcPct val="115000"/>
              </a:lnSpc>
              <a:spcBef>
                <a:spcPts val="0"/>
              </a:spcBef>
              <a:spcAft>
                <a:spcPts val="1000"/>
              </a:spcAft>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O ouvinte dá total atenção ao orador. </a:t>
            </a:r>
          </a:p>
          <a:p>
            <a:pPr marL="685800" marR="0" lvl="1" indent="-228600">
              <a:lnSpc>
                <a:spcPct val="115000"/>
              </a:lnSpc>
              <a:spcBef>
                <a:spcPts val="0"/>
              </a:spcBef>
              <a:spcAft>
                <a:spcPts val="1000"/>
              </a:spcAft>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Ao prestar total atenção ao orador, o ouvinte será capaz de fazer perguntas relevantes porque está ativamente engajado na conversa. </a:t>
            </a:r>
          </a:p>
          <a:p>
            <a:pPr marL="685800" marR="0" lvl="1" indent="-228600">
              <a:lnSpc>
                <a:spcPct val="115000"/>
              </a:lnSpc>
              <a:spcBef>
                <a:spcPts val="0"/>
              </a:spcBef>
              <a:spcAft>
                <a:spcPts val="1000"/>
              </a:spcAft>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Isto também é importante para a construção da confiança. </a:t>
            </a:r>
          </a:p>
          <a:p>
            <a:pPr marL="228600" marR="0" lvl="0" indent="-228600">
              <a:lnSpc>
                <a:spcPct val="115000"/>
              </a:lnSpc>
              <a:spcBef>
                <a:spcPts val="0"/>
              </a:spcBef>
              <a:spcAft>
                <a:spcPts val="1000"/>
              </a:spcAft>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A escuta ativa pode ser demonstrada por ações não verbais (acenar com a cabeça, olhar nos olhos, linguagem corporal aberta, por exemplo, braços descruzados). </a:t>
            </a:r>
          </a:p>
          <a:p>
            <a:pPr marL="228600" marR="0" lvl="0" indent="-228600">
              <a:lnSpc>
                <a:spcPct val="115000"/>
              </a:lnSpc>
              <a:spcBef>
                <a:spcPts val="0"/>
              </a:spcBef>
              <a:spcAft>
                <a:spcPts val="1000"/>
              </a:spcAft>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O ouvinte repete com palavras próprias o que pensa que o orador disse (por exemplo: “Parece que você...”). </a:t>
            </a:r>
          </a:p>
          <a:p>
            <a:pPr marL="685800" marR="0" lvl="1" indent="-228600">
              <a:lnSpc>
                <a:spcPct val="115000"/>
              </a:lnSpc>
              <a:spcBef>
                <a:spcPts val="0"/>
              </a:spcBef>
              <a:spcAft>
                <a:spcPts val="1000"/>
              </a:spcAft>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Isso é importante porque muitas vezes ouvimos o que esperamos ouvir e não o que realmente foi dito. </a:t>
            </a:r>
          </a:p>
          <a:p>
            <a:pPr marL="685800" marR="0" lvl="1" indent="-228600">
              <a:lnSpc>
                <a:spcPct val="115000"/>
              </a:lnSpc>
              <a:spcBef>
                <a:spcPts val="0"/>
              </a:spcBef>
              <a:spcAft>
                <a:spcPts val="1000"/>
              </a:spcAft>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Assim, parafraseando o que foi dito, o ouvinte pode garantir que ele tenha realmente compreendido o que a pessoa disse. </a:t>
            </a:r>
          </a:p>
          <a:p>
            <a:pPr marL="685800" marR="0" lvl="1" indent="-228600">
              <a:lnSpc>
                <a:spcPct val="115000"/>
              </a:lnSpc>
              <a:spcBef>
                <a:spcPts val="0"/>
              </a:spcBef>
              <a:spcAft>
                <a:spcPts val="1000"/>
              </a:spcAft>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Não se trata de repetir o que a pessoa disse. Trata-se de compreender o significado verdadeiro ou implícito do que foi dito. </a:t>
            </a:r>
          </a:p>
          <a:p>
            <a:pPr marL="228600" marR="0" lvl="0" indent="-228600">
              <a:lnSpc>
                <a:spcPct val="115000"/>
              </a:lnSpc>
              <a:spcBef>
                <a:spcPts val="0"/>
              </a:spcBef>
              <a:spcAft>
                <a:spcPts val="1000"/>
              </a:spcAft>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O ouvinte não concorda ou discorda, mas reafirma o que o orador disse. </a:t>
            </a:r>
          </a:p>
          <a:p>
            <a:pPr marL="228600" marR="0" lvl="0" indent="-228600">
              <a:lnSpc>
                <a:spcPct val="115000"/>
              </a:lnSpc>
              <a:spcBef>
                <a:spcPts val="0"/>
              </a:spcBef>
              <a:spcAft>
                <a:spcPts val="1000"/>
              </a:spcAft>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Este tipo de diálogo leva a uma maior compreensão dos pensamentos, sentimentos e motivações do orador. </a:t>
            </a:r>
          </a:p>
          <a:p>
            <a:pPr marL="228600" marR="0" lvl="0" indent="-228600">
              <a:lnSpc>
                <a:spcPct val="115000"/>
              </a:lnSpc>
              <a:spcBef>
                <a:spcPts val="0"/>
              </a:spcBef>
              <a:spcAft>
                <a:spcPts val="1000"/>
              </a:spcAft>
              <a:buFont typeface="Arial" panose="020B0604020202020204" pitchFamily="34" charset="0"/>
              <a:buChar char="•"/>
            </a:pP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130217099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b="1" dirty="0">
                <a:latin typeface="Calibri" panose="020F0502020204030204" pitchFamily="34" charset="0"/>
                <a:ea typeface="SimSun" panose="02010600030101010101" pitchFamily="2" charset="-122"/>
                <a:cs typeface="Arial" panose="020B0604020202020204" pitchFamily="34" charset="0"/>
              </a:rPr>
              <a:t>Benefícios da </a:t>
            </a:r>
            <a:r>
              <a:rPr lang="en-GB" b="1" dirty="0" err="1">
                <a:latin typeface="Calibri" panose="020F0502020204030204" pitchFamily="34" charset="0"/>
                <a:ea typeface="SimSun" panose="02010600030101010101" pitchFamily="2" charset="-122"/>
                <a:cs typeface="Arial" panose="020B0604020202020204" pitchFamily="34" charset="0"/>
              </a:rPr>
              <a:t>escuta</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ativa</a:t>
            </a:r>
            <a:endParaRPr lang="en-GB"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GB" dirty="0" err="1">
                <a:latin typeface="Calibri" panose="020F0502020204030204" pitchFamily="34" charset="0"/>
                <a:ea typeface="SimSun" panose="02010600030101010101" pitchFamily="2" charset="-122"/>
                <a:cs typeface="Arial" panose="020B0604020202020204" pitchFamily="34" charset="0"/>
              </a:rPr>
              <a:t>Promove</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atenção</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demonstra</a:t>
            </a:r>
            <a:r>
              <a:rPr lang="en-GB" dirty="0">
                <a:latin typeface="Calibri" panose="020F0502020204030204" pitchFamily="34" charset="0"/>
                <a:ea typeface="SimSun" panose="02010600030101010101" pitchFamily="2" charset="-122"/>
                <a:cs typeface="Arial" panose="020B0604020202020204" pitchFamily="34" charset="0"/>
              </a:rPr>
              <a:t> interesse e </a:t>
            </a:r>
            <a:r>
              <a:rPr lang="en-GB" dirty="0" err="1">
                <a:latin typeface="Calibri" panose="020F0502020204030204" pitchFamily="34" charset="0"/>
                <a:ea typeface="SimSun" panose="02010600030101010101" pitchFamily="2" charset="-122"/>
                <a:cs typeface="Arial" panose="020B0604020202020204" pitchFamily="34" charset="0"/>
              </a:rPr>
              <a:t>respeito</a:t>
            </a:r>
            <a:r>
              <a:rPr lang="en-GB" dirty="0">
                <a:latin typeface="Calibri" panose="020F0502020204030204" pitchFamily="34" charset="0"/>
                <a:ea typeface="SimSun" panose="02010600030101010101" pitchFamily="2" charset="-122"/>
                <a:cs typeface="Arial" panose="020B0604020202020204" pitchFamily="34" charset="0"/>
              </a:rPr>
              <a:t> pela </a:t>
            </a:r>
            <a:r>
              <a:rPr lang="en-GB" dirty="0" err="1">
                <a:latin typeface="Calibri" panose="020F0502020204030204" pitchFamily="34" charset="0"/>
                <a:ea typeface="SimSun" panose="02010600030101010101" pitchFamily="2" charset="-122"/>
                <a:cs typeface="Arial" panose="020B0604020202020204" pitchFamily="34" charset="0"/>
              </a:rPr>
              <a:t>pessoa</a:t>
            </a:r>
            <a:r>
              <a:rPr lang="en-GB" dirty="0">
                <a:latin typeface="Calibri" panose="020F0502020204030204" pitchFamily="34" charset="0"/>
                <a:ea typeface="SimSun" panose="02010600030101010101" pitchFamily="2" charset="-122"/>
                <a:cs typeface="Arial" panose="020B0604020202020204" pitchFamily="34" charset="0"/>
              </a:rPr>
              <a:t>. </a:t>
            </a:r>
          </a:p>
          <a:p>
            <a:pPr marL="228600" marR="0" lvl="0" indent="-2286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Evita mal-</a:t>
            </a:r>
            <a:r>
              <a:rPr lang="en-GB" dirty="0" err="1">
                <a:latin typeface="Calibri" panose="020F0502020204030204" pitchFamily="34" charset="0"/>
                <a:ea typeface="SimSun" panose="02010600030101010101" pitchFamily="2" charset="-122"/>
                <a:cs typeface="Arial" panose="020B0604020202020204" pitchFamily="34" charset="0"/>
              </a:rPr>
              <a:t>entendidos</a:t>
            </a:r>
            <a:r>
              <a:rPr lang="en-GB" dirty="0">
                <a:latin typeface="Calibri" panose="020F0502020204030204" pitchFamily="34" charset="0"/>
                <a:ea typeface="SimSun" panose="02010600030101010101" pitchFamily="2" charset="-122"/>
                <a:cs typeface="Arial" panose="020B0604020202020204" pitchFamily="34" charset="0"/>
              </a:rPr>
              <a:t>. </a:t>
            </a:r>
          </a:p>
          <a:p>
            <a:pPr marL="228600" marR="0" lvl="0" indent="-228600">
              <a:spcBef>
                <a:spcPts val="0"/>
              </a:spcBef>
              <a:spcAft>
                <a:spcPts val="600"/>
              </a:spcAft>
              <a:buFont typeface="Symbol" panose="05050102010706020507" pitchFamily="18" charset="2"/>
              <a:buChar char=""/>
            </a:pPr>
            <a:r>
              <a:rPr lang="en-GB" dirty="0" err="1">
                <a:latin typeface="Calibri" panose="020F0502020204030204" pitchFamily="34" charset="0"/>
                <a:ea typeface="SimSun" panose="02010600030101010101" pitchFamily="2" charset="-122"/>
                <a:cs typeface="Arial" panose="020B0604020202020204" pitchFamily="34" charset="0"/>
              </a:rPr>
              <a:t>Incentiva</a:t>
            </a:r>
            <a:r>
              <a:rPr lang="en-GB" dirty="0">
                <a:latin typeface="Calibri" panose="020F0502020204030204" pitchFamily="34" charset="0"/>
                <a:ea typeface="SimSun" panose="02010600030101010101" pitchFamily="2" charset="-122"/>
                <a:cs typeface="Arial" panose="020B0604020202020204" pitchFamily="34" charset="0"/>
              </a:rPr>
              <a:t> as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a se </a:t>
            </a:r>
            <a:r>
              <a:rPr lang="en-GB" dirty="0" err="1">
                <a:latin typeface="Calibri" panose="020F0502020204030204" pitchFamily="34" charset="0"/>
                <a:ea typeface="SimSun" panose="02010600030101010101" pitchFamily="2" charset="-122"/>
                <a:cs typeface="Arial" panose="020B0604020202020204" pitchFamily="34" charset="0"/>
              </a:rPr>
              <a:t>abrirem</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dizerem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mais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transmitindo</a:t>
            </a:r>
            <a:r>
              <a:rPr lang="en-GB" dirty="0">
                <a:latin typeface="Calibri" panose="020F0502020204030204" pitchFamily="34" charset="0"/>
                <a:ea typeface="SimSun" panose="02010600030101010101" pitchFamily="2" charset="-122"/>
                <a:cs typeface="Arial" panose="020B0604020202020204" pitchFamily="34" charset="0"/>
              </a:rPr>
              <a:t> que o que </a:t>
            </a:r>
            <a:r>
              <a:rPr lang="en-GB" dirty="0" err="1">
                <a:latin typeface="Calibri" panose="020F0502020204030204" pitchFamily="34" charset="0"/>
                <a:ea typeface="SimSun" panose="02010600030101010101" pitchFamily="2" charset="-122"/>
                <a:cs typeface="Arial" panose="020B0604020202020204" pitchFamily="34" charset="0"/>
              </a:rPr>
              <a:t>elas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têm</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dizer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tem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valor</a:t>
            </a:r>
            <a:r>
              <a:rPr lang="en-GB" dirty="0">
                <a:latin typeface="Calibri" panose="020F0502020204030204" pitchFamily="34" charset="0"/>
                <a:ea typeface="SimSun" panose="02010600030101010101" pitchFamily="2" charset="-122"/>
                <a:cs typeface="Arial" panose="020B0604020202020204" pitchFamily="34" charset="0"/>
              </a:rPr>
              <a:t>. </a:t>
            </a:r>
          </a:p>
          <a:p>
            <a:pPr marL="228600" marR="0" lvl="0" indent="-228600">
              <a:spcBef>
                <a:spcPts val="0"/>
              </a:spcBef>
              <a:spcAft>
                <a:spcPts val="600"/>
              </a:spcAft>
              <a:buFont typeface="Symbol" panose="05050102010706020507" pitchFamily="18" charset="2"/>
              <a:buChar char=""/>
            </a:pPr>
            <a:r>
              <a:rPr lang="en-GB" dirty="0" err="1">
                <a:latin typeface="Calibri" panose="020F0502020204030204" pitchFamily="34" charset="0"/>
                <a:ea typeface="SimSun" panose="02010600030101010101" pitchFamily="2" charset="-122"/>
                <a:cs typeface="Arial" panose="020B0604020202020204" pitchFamily="34" charset="0"/>
              </a:rPr>
              <a:t>Incentiva</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expressão</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emoções</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sentimentos</a:t>
            </a:r>
            <a:r>
              <a:rPr lang="en-GB" dirty="0">
                <a:latin typeface="Calibri" panose="020F0502020204030204" pitchFamily="34" charset="0"/>
                <a:ea typeface="SimSun" panose="02010600030101010101" pitchFamily="2" charset="-122"/>
                <a:cs typeface="Arial" panose="020B0604020202020204" pitchFamily="34" charset="0"/>
              </a:rPr>
              <a:t>. </a:t>
            </a:r>
          </a:p>
          <a:p>
            <a:pPr marL="228600" marR="0" lvl="0" indent="-2286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Evita o </a:t>
            </a:r>
            <a:r>
              <a:rPr lang="en-GB" dirty="0" err="1">
                <a:latin typeface="Calibri" panose="020F0502020204030204" pitchFamily="34" charset="0"/>
                <a:ea typeface="SimSun" panose="02010600030101010101" pitchFamily="2" charset="-122"/>
                <a:cs typeface="Arial" panose="020B0604020202020204" pitchFamily="34" charset="0"/>
              </a:rPr>
              <a:t>agravamento</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uma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situação</a:t>
            </a:r>
            <a:r>
              <a:rPr lang="en-GB" dirty="0">
                <a:latin typeface="Calibri" panose="020F0502020204030204" pitchFamily="34" charset="0"/>
                <a:ea typeface="SimSun" panose="02010600030101010101" pitchFamily="2" charset="-122"/>
                <a:cs typeface="Arial" panose="020B0604020202020204" pitchFamily="34" charset="0"/>
              </a:rPr>
              <a:t>. </a:t>
            </a:r>
          </a:p>
          <a:p>
            <a:pPr marL="228600" marR="0" lvl="0" indent="-228600">
              <a:spcBef>
                <a:spcPts val="0"/>
              </a:spcBef>
              <a:spcAft>
                <a:spcPts val="600"/>
              </a:spcAft>
              <a:buFont typeface="Symbol" panose="05050102010706020507" pitchFamily="18" charset="2"/>
              <a:buChar char=""/>
            </a:pPr>
            <a:r>
              <a:rPr lang="en-GB" dirty="0" err="1">
                <a:latin typeface="Calibri" panose="020F0502020204030204" pitchFamily="34" charset="0"/>
                <a:ea typeface="SimSun" panose="02010600030101010101" pitchFamily="2" charset="-122"/>
                <a:cs typeface="Arial" panose="020B0604020202020204" pitchFamily="34" charset="0"/>
              </a:rPr>
              <a:t>É</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mais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provável</a:t>
            </a:r>
            <a:r>
              <a:rPr lang="en-GB" dirty="0">
                <a:latin typeface="Calibri" panose="020F0502020204030204" pitchFamily="34" charset="0"/>
                <a:ea typeface="SimSun" panose="02010600030101010101" pitchFamily="2" charset="-122"/>
                <a:cs typeface="Arial" panose="020B0604020202020204" pitchFamily="34" charset="0"/>
              </a:rPr>
              <a:t> que </a:t>
            </a:r>
            <a:r>
              <a:rPr lang="en-GB" dirty="0" err="1">
                <a:latin typeface="Calibri" panose="020F0502020204030204" pitchFamily="34" charset="0"/>
                <a:ea typeface="SimSun" panose="02010600030101010101" pitchFamily="2" charset="-122"/>
                <a:cs typeface="Arial" panose="020B0604020202020204" pitchFamily="34" charset="0"/>
              </a:rPr>
              <a:t>ajude</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desenvolver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uma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solução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centrada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pessoa</a:t>
            </a:r>
            <a:r>
              <a:rPr lang="en-GB" dirty="0">
                <a:latin typeface="Calibri" panose="020F0502020204030204" pitchFamily="34" charset="0"/>
                <a:ea typeface="SimSun" panose="02010600030101010101" pitchFamily="2" charset="-122"/>
                <a:cs typeface="Arial" panose="020B0604020202020204" pitchFamily="34" charset="0"/>
              </a:rPr>
              <a:t> para </a:t>
            </a:r>
            <a:r>
              <a:rPr lang="en-GB" dirty="0" err="1">
                <a:latin typeface="Calibri" panose="020F0502020204030204" pitchFamily="34" charset="0"/>
                <a:ea typeface="SimSun" panose="02010600030101010101" pitchFamily="2" charset="-122"/>
                <a:cs typeface="Arial" panose="020B0604020202020204" pitchFamily="34" charset="0"/>
              </a:rPr>
              <a:t>uma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situação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problema</a:t>
            </a:r>
            <a:r>
              <a:rPr lang="en-GB" dirty="0">
                <a:latin typeface="Calibri" panose="020F0502020204030204" pitchFamily="34" charset="0"/>
                <a:ea typeface="SimSun" panose="02010600030101010101" pitchFamily="2" charset="-122"/>
                <a:cs typeface="Arial" panose="020B0604020202020204" pitchFamily="34" charset="0"/>
              </a:rPr>
              <a:t>.</a:t>
            </a:r>
          </a:p>
          <a:p>
            <a:endParaRPr lang="en-CH" dirty="0"/>
          </a:p>
        </p:txBody>
      </p:sp>
    </p:spTree>
    <p:extLst>
      <p:ext uri="{BB962C8B-B14F-4D97-AF65-F5344CB8AC3E}">
        <p14:creationId xmlns:p14="http://schemas.microsoft.com/office/powerpoint/2010/main" val="117926188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7025" y="44450"/>
            <a:ext cx="3373438" cy="1898650"/>
          </a:xfrm>
        </p:spPr>
      </p:sp>
      <p:sp>
        <p:nvSpPr>
          <p:cNvPr id="3" name="Notes Placeholder 2"/>
          <p:cNvSpPr>
            <a:spLocks noGrp="1"/>
          </p:cNvSpPr>
          <p:nvPr>
            <p:ph type="body" idx="1"/>
          </p:nvPr>
        </p:nvSpPr>
        <p:spPr>
          <a:xfrm>
            <a:off x="330506" y="2184400"/>
            <a:ext cx="6356733" cy="6640111"/>
          </a:xfrm>
        </p:spPr>
        <p:txBody>
          <a:bodyPr/>
          <a:lstStyle/>
          <a:p>
            <a:pPr>
              <a:spcAft>
                <a:spcPts val="600"/>
              </a:spcAft>
            </a:pPr>
            <a:r>
              <a:rPr lang="en-GB" sz="1100" b="1" i="1" dirty="0">
                <a:latin typeface="Calibri" panose="020F0502020204030204" pitchFamily="34" charset="0"/>
                <a:ea typeface="SimSun" panose="02010600030101010101" pitchFamily="2" charset="-122"/>
                <a:cs typeface="Arial" panose="020B0604020202020204" pitchFamily="34" charset="0"/>
              </a:rPr>
              <a:t>Exercício 7.1: Frases para acalmar uma situação tensa (</a:t>
            </a:r>
            <a:r>
              <a:rPr lang="en-GB" sz="1100" b="1" i="1" dirty="0">
                <a:latin typeface="Calibri" panose="020F0502020204030204" pitchFamily="34" charset="0"/>
                <a:ea typeface="SimSun" panose="02010600030101010101" pitchFamily="2" charset="-122"/>
                <a:cs typeface="Arial" panose="020B0604020202020204" pitchFamily="34" charset="0"/>
                <a:hlinkClick r:id="rId3" action="ppaction://hlinkfile" tooltip="Substance Abuse and Mental Health Servies Administration (SAMHSA), 2005 #119"/>
              </a:rPr>
              <a:t>33</a:t>
            </a:r>
            <a:r>
              <a:rPr lang="en-GB" sz="1100" b="1" i="1" dirty="0">
                <a:latin typeface="Calibri" panose="020F0502020204030204" pitchFamily="34" charset="0"/>
                <a:ea typeface="SimSun" panose="02010600030101010101" pitchFamily="2" charset="-122"/>
                <a:cs typeface="Arial" panose="020B0604020202020204" pitchFamily="34" charset="0"/>
              </a:rPr>
              <a:t>) (25 min.)</a:t>
            </a:r>
            <a:endParaRPr lang="en-CH" sz="1100" dirty="0">
              <a:latin typeface="Calibri" panose="020F0502020204030204" pitchFamily="34"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pt-BR" sz="1200" kern="1200" dirty="0">
                <a:solidFill>
                  <a:schemeClr val="tx1"/>
                </a:solidFill>
                <a:effectLst/>
                <a:latin typeface="+mn-lt"/>
                <a:ea typeface="+mn-ea"/>
                <a:cs typeface="+mn-cs"/>
              </a:rPr>
              <a:t>Este exercício foi projetado para ajudar os participantes a pensar sobre as reações que todos têm a certas frases. O exercício mostra como as frases comuns utilizadas pelos profissionais de saúde mental e outros profissionais podem evocar reações emocionais poderosas (e, às vezes, negativas). </a:t>
            </a:r>
          </a:p>
          <a:p>
            <a:pPr>
              <a:spcAft>
                <a:spcPts val="600"/>
              </a:spcAft>
            </a:pPr>
            <a:endParaRPr lang="en-CH" sz="1100"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sz="1100" b="1" dirty="0">
                <a:latin typeface="Calibri" panose="020F0502020204030204" pitchFamily="34" charset="0"/>
                <a:ea typeface="SimSun" panose="02010600030101010101" pitchFamily="2" charset="-122"/>
                <a:cs typeface="Arial" panose="020B0604020202020204" pitchFamily="34" charset="0"/>
              </a:rPr>
              <a:t>Leia as seguintes frases:</a:t>
            </a:r>
            <a:endParaRPr lang="en-CH" sz="1100" dirty="0">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mn-lt"/>
                <a:ea typeface="+mn-ea"/>
                <a:cs typeface="+mn-cs"/>
              </a:rPr>
              <a:t>1. Seria útil para você se nós nos sentássemos e falássemos sobre o problema juntos? </a:t>
            </a:r>
          </a:p>
          <a:p>
            <a:r>
              <a:rPr lang="pt-BR" sz="1200" kern="1200" dirty="0">
                <a:solidFill>
                  <a:schemeClr val="tx1"/>
                </a:solidFill>
                <a:effectLst/>
                <a:latin typeface="+mn-lt"/>
                <a:ea typeface="+mn-ea"/>
                <a:cs typeface="+mn-cs"/>
              </a:rPr>
              <a:t>2. Se você não se acalmar, eu terei que contê-lo. </a:t>
            </a:r>
          </a:p>
          <a:p>
            <a:r>
              <a:rPr lang="pt-BR" sz="1200" kern="1200" dirty="0">
                <a:solidFill>
                  <a:schemeClr val="tx1"/>
                </a:solidFill>
                <a:effectLst/>
                <a:latin typeface="+mn-lt"/>
                <a:ea typeface="+mn-ea"/>
                <a:cs typeface="+mn-cs"/>
              </a:rPr>
              <a:t>3. Você vai ficar bem. </a:t>
            </a:r>
          </a:p>
          <a:p>
            <a:r>
              <a:rPr lang="pt-BR" sz="1200" kern="1200" dirty="0">
                <a:solidFill>
                  <a:schemeClr val="tx1"/>
                </a:solidFill>
                <a:effectLst/>
                <a:latin typeface="+mn-lt"/>
                <a:ea typeface="+mn-ea"/>
                <a:cs typeface="+mn-cs"/>
              </a:rPr>
              <a:t>4. Acalme-se! </a:t>
            </a:r>
          </a:p>
          <a:p>
            <a:r>
              <a:rPr lang="pt-BR" sz="1200" kern="1200" dirty="0">
                <a:solidFill>
                  <a:schemeClr val="tx1"/>
                </a:solidFill>
                <a:effectLst/>
                <a:latin typeface="+mn-lt"/>
                <a:ea typeface="+mn-ea"/>
                <a:cs typeface="+mn-cs"/>
              </a:rPr>
              <a:t>5. Eu estou aqui para ajudá-lo. </a:t>
            </a:r>
          </a:p>
          <a:p>
            <a:r>
              <a:rPr lang="pt-BR" sz="1200" kern="1200" dirty="0">
                <a:solidFill>
                  <a:schemeClr val="tx1"/>
                </a:solidFill>
                <a:effectLst/>
                <a:latin typeface="+mn-lt"/>
                <a:ea typeface="+mn-ea"/>
                <a:cs typeface="+mn-cs"/>
              </a:rPr>
              <a:t>6. Você está sendo insensato. </a:t>
            </a:r>
          </a:p>
          <a:p>
            <a:r>
              <a:rPr lang="pt-BR" sz="1200" kern="1200" dirty="0">
                <a:solidFill>
                  <a:schemeClr val="tx1"/>
                </a:solidFill>
                <a:effectLst/>
                <a:latin typeface="+mn-lt"/>
                <a:ea typeface="+mn-ea"/>
                <a:cs typeface="+mn-cs"/>
              </a:rPr>
              <a:t>7. Podemos resolver este problema juntos. </a:t>
            </a:r>
          </a:p>
          <a:p>
            <a:r>
              <a:rPr lang="pt-BR" sz="1200" kern="1200" dirty="0">
                <a:solidFill>
                  <a:schemeClr val="tx1"/>
                </a:solidFill>
                <a:effectLst/>
                <a:latin typeface="+mn-lt"/>
                <a:ea typeface="+mn-ea"/>
                <a:cs typeface="+mn-cs"/>
              </a:rPr>
              <a:t>8. Você quer falar sobre como você está se sentindo? </a:t>
            </a:r>
          </a:p>
          <a:p>
            <a:r>
              <a:rPr lang="pt-BR" sz="1200" kern="1200" dirty="0">
                <a:solidFill>
                  <a:schemeClr val="tx1"/>
                </a:solidFill>
                <a:effectLst/>
                <a:latin typeface="+mn-lt"/>
                <a:ea typeface="+mn-ea"/>
                <a:cs typeface="+mn-cs"/>
              </a:rPr>
              <a:t>9. Você está sendo infantil. </a:t>
            </a:r>
          </a:p>
          <a:p>
            <a:r>
              <a:rPr lang="pt-BR" sz="1200" kern="1200" dirty="0">
                <a:solidFill>
                  <a:schemeClr val="tx1"/>
                </a:solidFill>
                <a:effectLst/>
                <a:latin typeface="+mn-lt"/>
                <a:ea typeface="+mn-ea"/>
                <a:cs typeface="+mn-cs"/>
              </a:rPr>
              <a:t>10. O que posso fazer para ajudar? </a:t>
            </a:r>
          </a:p>
          <a:p>
            <a:r>
              <a:rPr lang="pt-BR" sz="1200" kern="1200" dirty="0">
                <a:solidFill>
                  <a:schemeClr val="tx1"/>
                </a:solidFill>
                <a:effectLst/>
                <a:latin typeface="+mn-lt"/>
                <a:ea typeface="+mn-ea"/>
                <a:cs typeface="+mn-cs"/>
              </a:rPr>
              <a:t>11. Você está se saindo bem. </a:t>
            </a:r>
          </a:p>
          <a:p>
            <a:r>
              <a:rPr lang="pt-BR" sz="1200" kern="1200" dirty="0">
                <a:solidFill>
                  <a:schemeClr val="tx1"/>
                </a:solidFill>
                <a:effectLst/>
                <a:latin typeface="+mn-lt"/>
                <a:ea typeface="+mn-ea"/>
                <a:cs typeface="+mn-cs"/>
              </a:rPr>
              <a:t>12. Sei que isso é temporário e que você se sentirá melhor em breve. </a:t>
            </a:r>
          </a:p>
          <a:p>
            <a:r>
              <a:rPr lang="pt-BR" sz="1200" kern="1200" dirty="0">
                <a:solidFill>
                  <a:schemeClr val="tx1"/>
                </a:solidFill>
                <a:effectLst/>
                <a:latin typeface="+mn-lt"/>
                <a:ea typeface="+mn-ea"/>
                <a:cs typeface="+mn-cs"/>
              </a:rPr>
              <a:t>13. Conte comigo. </a:t>
            </a:r>
          </a:p>
          <a:p>
            <a:r>
              <a:rPr lang="pt-BR" sz="1200" kern="1200" dirty="0">
                <a:solidFill>
                  <a:schemeClr val="tx1"/>
                </a:solidFill>
                <a:effectLst/>
                <a:latin typeface="+mn-lt"/>
                <a:ea typeface="+mn-ea"/>
                <a:cs typeface="+mn-cs"/>
              </a:rPr>
              <a:t>14. Você não precisa provar nada pra ninguém. </a:t>
            </a:r>
          </a:p>
          <a:p>
            <a:r>
              <a:rPr lang="pt-BR" sz="1200" kern="1200" dirty="0">
                <a:solidFill>
                  <a:schemeClr val="tx1"/>
                </a:solidFill>
                <a:effectLst/>
                <a:latin typeface="+mn-lt"/>
                <a:ea typeface="+mn-ea"/>
                <a:cs typeface="+mn-cs"/>
              </a:rPr>
              <a:t>15. Eu sei que você vai superar isso. </a:t>
            </a:r>
          </a:p>
          <a:p>
            <a:r>
              <a:rPr lang="pt-BR" sz="1200" kern="1200" dirty="0">
                <a:solidFill>
                  <a:schemeClr val="tx1"/>
                </a:solidFill>
                <a:effectLst/>
                <a:latin typeface="+mn-lt"/>
                <a:ea typeface="+mn-ea"/>
                <a:cs typeface="+mn-cs"/>
              </a:rPr>
              <a:t>16. Você é uma pessoa muito valiosa. </a:t>
            </a:r>
          </a:p>
          <a:p>
            <a:r>
              <a:rPr lang="pt-BR" sz="1200" kern="1200" dirty="0">
                <a:solidFill>
                  <a:schemeClr val="tx1"/>
                </a:solidFill>
                <a:effectLst/>
                <a:latin typeface="+mn-lt"/>
                <a:ea typeface="+mn-ea"/>
                <a:cs typeface="+mn-cs"/>
              </a:rPr>
              <a:t>17. Lembre-se de suas conquistas... não apenas de seus problemas. </a:t>
            </a:r>
          </a:p>
          <a:p>
            <a:r>
              <a:rPr lang="pt-BR" sz="1200" kern="1200" dirty="0">
                <a:solidFill>
                  <a:schemeClr val="tx1"/>
                </a:solidFill>
                <a:effectLst/>
                <a:latin typeface="+mn-lt"/>
                <a:ea typeface="+mn-ea"/>
                <a:cs typeface="+mn-cs"/>
              </a:rPr>
              <a:t>18. Diga-me o que você quer/precisa? </a:t>
            </a:r>
          </a:p>
          <a:p>
            <a:r>
              <a:rPr lang="pt-BR" sz="1200" kern="1200" dirty="0">
                <a:solidFill>
                  <a:schemeClr val="tx1"/>
                </a:solidFill>
                <a:effectLst/>
                <a:latin typeface="+mn-lt"/>
                <a:ea typeface="+mn-ea"/>
                <a:cs typeface="+mn-cs"/>
              </a:rPr>
              <a:t>19. Respeito seus pontos de vista. </a:t>
            </a:r>
          </a:p>
          <a:p>
            <a:r>
              <a:rPr lang="pt-BR" sz="1200" kern="1200" dirty="0">
                <a:solidFill>
                  <a:schemeClr val="tx1"/>
                </a:solidFill>
                <a:effectLst/>
                <a:latin typeface="+mn-lt"/>
                <a:ea typeface="+mn-ea"/>
                <a:cs typeface="+mn-cs"/>
              </a:rPr>
              <a:t>20. Podemos trabalhar juntos nisto. </a:t>
            </a:r>
          </a:p>
          <a:p>
            <a:r>
              <a:rPr lang="pt-BR" sz="1200" kern="1200" dirty="0">
                <a:solidFill>
                  <a:schemeClr val="tx1"/>
                </a:solidFill>
                <a:effectLst/>
                <a:latin typeface="+mn-lt"/>
                <a:ea typeface="+mn-ea"/>
                <a:cs typeface="+mn-cs"/>
              </a:rPr>
              <a:t>21. Está tudo bem em se sentir assim. </a:t>
            </a:r>
          </a:p>
          <a:p>
            <a:r>
              <a:rPr lang="pt-BR" sz="1200" kern="1200" dirty="0">
                <a:solidFill>
                  <a:schemeClr val="tx1"/>
                </a:solidFill>
                <a:effectLst/>
                <a:latin typeface="+mn-lt"/>
                <a:ea typeface="+mn-ea"/>
                <a:cs typeface="+mn-cs"/>
              </a:rPr>
              <a:t>22. Não desista. </a:t>
            </a:r>
          </a:p>
          <a:p>
            <a:r>
              <a:rPr lang="pt-BR" sz="1200" kern="1200" dirty="0">
                <a:solidFill>
                  <a:schemeClr val="tx1"/>
                </a:solidFill>
                <a:effectLst/>
                <a:latin typeface="+mn-lt"/>
                <a:ea typeface="+mn-ea"/>
                <a:cs typeface="+mn-cs"/>
              </a:rPr>
              <a:t>23. Não posso prometer, mas farei o meu melhor para ajudar. </a:t>
            </a:r>
          </a:p>
          <a:p>
            <a:r>
              <a:rPr lang="pt-BR" sz="1200" kern="1200" dirty="0">
                <a:solidFill>
                  <a:schemeClr val="tx1"/>
                </a:solidFill>
                <a:effectLst/>
                <a:latin typeface="+mn-lt"/>
                <a:ea typeface="+mn-ea"/>
                <a:cs typeface="+mn-cs"/>
              </a:rPr>
              <a:t>24. Você pode confiar em si mesmo e em sua capacidade de recuperação. </a:t>
            </a:r>
          </a:p>
          <a:p>
            <a:pPr marL="342900" marR="0" lvl="0" indent="-342900">
              <a:spcBef>
                <a:spcPts val="0"/>
              </a:spcBef>
              <a:spcAft>
                <a:spcPts val="0"/>
              </a:spcAft>
              <a:buFont typeface="+mj-lt"/>
              <a:buAutoNum type="arabicPeriod"/>
            </a:pPr>
            <a:endParaRPr lang="en-US" sz="1100" dirty="0">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mn-lt"/>
                <a:ea typeface="+mn-ea"/>
                <a:cs typeface="+mn-cs"/>
              </a:rPr>
              <a:t>Revise cada frase com os participantes, perguntando o seguinte: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Como estas palavras fazem você se sentir?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Você pensa que isso seria útil para acalmar uma situação tensa? Por que ou por que não?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Existe alguma frase que funcione para todos? </a:t>
            </a:r>
          </a:p>
          <a:p>
            <a:pPr marR="0" lvl="0">
              <a:spcBef>
                <a:spcPts val="0"/>
              </a:spcBef>
              <a:spcAft>
                <a:spcPts val="0"/>
              </a:spcAft>
            </a:pPr>
            <a:endParaRPr lang="en-CH" sz="1100" dirty="0">
              <a:latin typeface="Calibri" panose="020F0502020204030204" pitchFamily="34" charset="0"/>
              <a:ea typeface="SimSun" panose="02010600030101010101" pitchFamily="2" charset="-122"/>
              <a:cs typeface="Arial" panose="020B0604020202020204" pitchFamily="34" charset="0"/>
            </a:endParaRPr>
          </a:p>
          <a:p>
            <a:endParaRPr lang="en-CH" sz="1100" dirty="0"/>
          </a:p>
        </p:txBody>
      </p:sp>
    </p:spTree>
    <p:extLst>
      <p:ext uri="{BB962C8B-B14F-4D97-AF65-F5344CB8AC3E}">
        <p14:creationId xmlns:p14="http://schemas.microsoft.com/office/powerpoint/2010/main" val="10489398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dirty="0">
                <a:solidFill>
                  <a:schemeClr val="tx1"/>
                </a:solidFill>
                <a:effectLst/>
                <a:latin typeface="+mn-lt"/>
                <a:ea typeface="+mn-ea"/>
                <a:cs typeface="+mn-cs"/>
              </a:rPr>
              <a:t>Depois de passar por todas as frases, pergunte aos participantes o seguinte: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Você usa atualmente este tipo de frases quando é confrontado com uma situação difícil?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Você pode pensar em outras coisas para dizer que podem ajudar a acalmar situações tensas?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Quais são algumas coisas que você já ouviu outros dizer que não são úteis?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Pode pensar em palavras úteis para dizer ao invés dessas palavras que não ajudam?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Como seu tom de voz, linguagem corporal e postura podem se comunicar além das palavras?</a:t>
            </a:r>
          </a:p>
        </p:txBody>
      </p:sp>
    </p:spTree>
    <p:extLst>
      <p:ext uri="{BB962C8B-B14F-4D97-AF65-F5344CB8AC3E}">
        <p14:creationId xmlns:p14="http://schemas.microsoft.com/office/powerpoint/2010/main" val="265413089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dirty="0">
                <a:solidFill>
                  <a:schemeClr val="tx1"/>
                </a:solidFill>
                <a:effectLst/>
                <a:latin typeface="+mn-lt"/>
                <a:ea typeface="+mn-ea"/>
                <a:cs typeface="+mn-cs"/>
              </a:rPr>
              <a:t>Conclua este exercício dizendo aos participantes o seguinte: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Mesmo através destas simples frases, podemos ver que as palavras que usamos têm poder e causam um impacto importante no modo como as pessoas se sentem. Isso é particularmente verdadeiro em situações tensas.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Frases simples como esta podem nos fazer sentir mais calmos/menos ameaçados, ou então podem fazer com que nos sintamos mais tensos e chateados.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Cabe destacar que o que parece ser uma frase tranquilizadora para algumas pessoas pode não o ser para outras. O contexto, a cultura, quem está dizendo a frase e também a intenção por trás da frase, determinam como ela é recebida por outros.</a:t>
            </a:r>
          </a:p>
        </p:txBody>
      </p:sp>
    </p:spTree>
    <p:extLst>
      <p:ext uri="{BB962C8B-B14F-4D97-AF65-F5344CB8AC3E}">
        <p14:creationId xmlns:p14="http://schemas.microsoft.com/office/powerpoint/2010/main" val="394013020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Tempo para </a:t>
            </a:r>
            <a:r>
              <a:rPr lang="en-US" b="1"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este</a:t>
            </a: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r>
              <a:rPr lang="en-US" b="1"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tema</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Aproximadamente 5 minutos.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en-GB" dirty="0"/>
          </a:p>
        </p:txBody>
      </p:sp>
    </p:spTree>
    <p:extLst>
      <p:ext uri="{BB962C8B-B14F-4D97-AF65-F5344CB8AC3E}">
        <p14:creationId xmlns:p14="http://schemas.microsoft.com/office/powerpoint/2010/main" val="33682792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2371" y="4400550"/>
            <a:ext cx="6125378" cy="3983286"/>
          </a:xfrm>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b="1" i="1" dirty="0">
                <a:latin typeface="Calibri" panose="020F0502020204030204" pitchFamily="34" charset="0"/>
                <a:ea typeface="SimSun" panose="02010600030101010101" pitchFamily="2" charset="-122"/>
                <a:cs typeface="Arial" panose="020B0604020202020204" pitchFamily="34" charset="0"/>
              </a:rPr>
              <a:t>Apresentação: Ambientes de </a:t>
            </a:r>
            <a:r>
              <a:rPr lang="en-GB" b="1" i="1" dirty="0" err="1">
                <a:latin typeface="Calibri" panose="020F0502020204030204" pitchFamily="34" charset="0"/>
                <a:ea typeface="SimSun" panose="02010600030101010101" pitchFamily="2" charset="-122"/>
                <a:cs typeface="Arial" panose="020B0604020202020204" pitchFamily="34" charset="0"/>
              </a:rPr>
              <a:t>apoio</a:t>
            </a:r>
            <a:r>
              <a:rPr lang="en-GB" b="1" i="1" dirty="0">
                <a:latin typeface="Calibri" panose="020F0502020204030204" pitchFamily="34" charset="0"/>
                <a:ea typeface="SimSun" panose="02010600030101010101" pitchFamily="2" charset="-122"/>
                <a:cs typeface="Arial" panose="020B0604020202020204" pitchFamily="34" charset="0"/>
              </a:rPr>
              <a:t> e salas de </a:t>
            </a:r>
            <a:r>
              <a:rPr lang="en-GB" b="1" i="1" dirty="0" err="1">
                <a:latin typeface="Calibri" panose="020F0502020204030204" pitchFamily="34" charset="0"/>
                <a:ea typeface="SimSun" panose="02010600030101010101" pitchFamily="2" charset="-122"/>
                <a:cs typeface="Arial" panose="020B0604020202020204" pitchFamily="34" charset="0"/>
              </a:rPr>
              <a:t>acolhimento</a:t>
            </a:r>
            <a:r>
              <a:rPr lang="en-GB" b="1" i="1" dirty="0">
                <a:latin typeface="Calibri" panose="020F0502020204030204" pitchFamily="34" charset="0"/>
                <a:ea typeface="SimSun" panose="02010600030101010101" pitchFamily="2" charset="-122"/>
                <a:cs typeface="Arial" panose="020B0604020202020204" pitchFamily="34" charset="0"/>
              </a:rPr>
              <a:t> (</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Champagne, 2004 #114"/>
              </a:rPr>
              <a:t>34</a:t>
            </a:r>
            <a:r>
              <a:rPr lang="en-GB" b="1" i="1" dirty="0">
                <a:latin typeface="Calibri" panose="020F0502020204030204" pitchFamily="34" charset="0"/>
                <a:ea typeface="SimSun" panose="02010600030101010101" pitchFamily="2" charset="-122"/>
                <a:cs typeface="Arial" panose="020B0604020202020204" pitchFamily="34" charset="0"/>
              </a:rPr>
              <a:t>) 5 min.</a:t>
            </a:r>
            <a:r>
              <a:rPr lang="en-GB" b="1" i="1"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O ambiente de um serviço pode desempenhar um papel importante no aumento ou na redução das tensões. </a:t>
            </a:r>
          </a:p>
          <a:p>
            <a:pPr marL="628650" lvl="1"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Um ambiente coercitivo ou opressivo pode aumentar os conflitos e a escalada </a:t>
            </a:r>
          </a:p>
          <a:p>
            <a:pPr marL="628650" lvl="1" indent="-171450" algn="just">
              <a:lnSpc>
                <a:spcPct val="115000"/>
              </a:lnSpc>
              <a:spcAft>
                <a:spcPts val="1200"/>
              </a:spcAft>
              <a:buFont typeface="Arial" panose="020B0604020202020204" pitchFamily="34" charset="0"/>
              <a:buChar char="•"/>
            </a:pPr>
            <a:r>
              <a:rPr lang="en-GB" dirty="0" err="1">
                <a:latin typeface="Calibri" panose="020F0502020204030204" pitchFamily="34" charset="0"/>
                <a:ea typeface="SimSun" panose="02010600030101010101" pitchFamily="2" charset="-122"/>
                <a:cs typeface="Arial" panose="020B0604020202020204" pitchFamily="34" charset="0"/>
              </a:rPr>
              <a:t>Enquanto</a:t>
            </a:r>
            <a:r>
              <a:rPr lang="en-GB" dirty="0">
                <a:latin typeface="Calibri" panose="020F0502020204030204" pitchFamily="34" charset="0"/>
                <a:ea typeface="SimSun" panose="02010600030101010101" pitchFamily="2" charset="-122"/>
                <a:cs typeface="Arial" panose="020B0604020202020204" pitchFamily="34" charset="0"/>
              </a:rPr>
              <a:t> um ambiente confortável e acolhedor pode promover e apoiar a recuperação, o bem-estar, a inclusão, a esperança, a resiliência, a interação social, etc.</a:t>
            </a:r>
          </a:p>
          <a:p>
            <a:pPr marL="171450" lvl="0"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Embora o ambiente geral deva ser acolhedor, uma ilustração prática pode ser a criação de uma sala de conforto no serviço. </a:t>
            </a:r>
          </a:p>
          <a:p>
            <a:pPr marL="628650" lvl="1"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Uma sala de conforto proporciona um refúgio do estresse e permite que as pessoas experimentem seus sentimentos e aliviem desconfortos em privacidade. Ela pode ser oferecida a qualquer momento e pode ajudar a prevenir a escalada.</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Uma sala de conforto deve ser usada voluntariamente e não deve ser usada como um local de isolamento. As pessoas nunca devem ser trancadas na sala ou impedidas de sair.</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118003586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Outro exemplo é o uso de abordagens sensoriais. As abordagens sensoriais podem, por vezes, ser úteis, dependendo da pessoa, para reduzir a ansiedade e o sofrimento e para acalmar. As abordagens sensoriais destinam-se a estimular diferentes sentidos (tato, audição, olfato, visão, paladar).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As </a:t>
            </a:r>
            <a:r>
              <a:rPr lang="en-GB" dirty="0" err="1">
                <a:latin typeface="Calibri" panose="020F0502020204030204" pitchFamily="34" charset="0"/>
                <a:ea typeface="SimSun" panose="02010600030101010101" pitchFamily="2" charset="-122"/>
                <a:cs typeface="Arial" panose="020B0604020202020204" pitchFamily="34" charset="0"/>
              </a:rPr>
              <a:t>abordagens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sensoriais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também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devem</a:t>
            </a:r>
            <a:r>
              <a:rPr lang="en-GB" dirty="0">
                <a:latin typeface="Calibri" panose="020F0502020204030204" pitchFamily="34" charset="0"/>
                <a:ea typeface="SimSun" panose="02010600030101010101" pitchFamily="2" charset="-122"/>
                <a:cs typeface="Arial" panose="020B0604020202020204" pitchFamily="34" charset="0"/>
              </a:rPr>
              <a:t> ser </a:t>
            </a:r>
            <a:r>
              <a:rPr lang="en-GB" dirty="0" err="1">
                <a:latin typeface="Calibri" panose="020F0502020204030204" pitchFamily="34" charset="0"/>
                <a:ea typeface="SimSun" panose="02010600030101010101" pitchFamily="2" charset="-122"/>
                <a:cs typeface="Arial" panose="020B0604020202020204" pitchFamily="34" charset="0"/>
              </a:rPr>
              <a:t>utilizadas</a:t>
            </a:r>
            <a:r>
              <a:rPr lang="en-GB" dirty="0">
                <a:latin typeface="Calibri" panose="020F0502020204030204" pitchFamily="34" charset="0"/>
                <a:ea typeface="SimSun" panose="02010600030101010101" pitchFamily="2" charset="-122"/>
                <a:cs typeface="Arial" panose="020B0604020202020204" pitchFamily="34" charset="0"/>
              </a:rPr>
              <a:t> </a:t>
            </a:r>
            <a:r>
              <a:rPr lang="en-GB" b="1" u="sng" dirty="0" err="1">
                <a:latin typeface="Calibri" panose="020F0502020204030204" pitchFamily="34" charset="0"/>
                <a:ea typeface="SimSun" panose="02010600030101010101" pitchFamily="2" charset="-122"/>
                <a:cs typeface="Arial" panose="020B0604020202020204" pitchFamily="34" charset="0"/>
              </a:rPr>
              <a:t>somente</a:t>
            </a:r>
            <a:r>
              <a:rPr lang="en-GB" b="1" u="sng" dirty="0">
                <a:latin typeface="Calibri" panose="020F0502020204030204" pitchFamily="34" charset="0"/>
                <a:ea typeface="SimSun" panose="02010600030101010101" pitchFamily="2" charset="-122"/>
                <a:cs typeface="Arial" panose="020B0604020202020204" pitchFamily="34" charset="0"/>
              </a:rPr>
              <a:t> com o </a:t>
            </a:r>
            <a:r>
              <a:rPr lang="en-GB" b="1" u="sng" dirty="0" err="1">
                <a:latin typeface="Calibri" panose="020F0502020204030204" pitchFamily="34" charset="0"/>
                <a:ea typeface="SimSun" panose="02010600030101010101" pitchFamily="2" charset="-122"/>
                <a:cs typeface="Arial" panose="020B0604020202020204" pitchFamily="34" charset="0"/>
              </a:rPr>
              <a:t>consentimento</a:t>
            </a:r>
            <a:r>
              <a:rPr lang="en-GB" b="1" u="sng" dirty="0">
                <a:latin typeface="Calibri" panose="020F0502020204030204" pitchFamily="34" charset="0"/>
                <a:ea typeface="SimSun" panose="02010600030101010101" pitchFamily="2" charset="-122"/>
                <a:cs typeface="Arial" panose="020B0604020202020204" pitchFamily="34" charset="0"/>
              </a:rPr>
              <a:t> </a:t>
            </a:r>
            <a:r>
              <a:rPr lang="en-GB" b="1" u="sng" dirty="0" err="1">
                <a:latin typeface="Calibri" panose="020F0502020204030204" pitchFamily="34" charset="0"/>
                <a:ea typeface="SimSun" panose="02010600030101010101" pitchFamily="2" charset="-122"/>
                <a:cs typeface="Arial" panose="020B0604020202020204" pitchFamily="34" charset="0"/>
              </a:rPr>
              <a:t>informado</a:t>
            </a:r>
            <a:r>
              <a:rPr lang="en-GB" b="1" u="sng"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da  </a:t>
            </a:r>
            <a:r>
              <a:rPr lang="en-GB" dirty="0" err="1">
                <a:latin typeface="Calibri" panose="020F0502020204030204" pitchFamily="34" charset="0"/>
                <a:ea typeface="SimSun" panose="02010600030101010101" pitchFamily="2" charset="-122"/>
                <a:cs typeface="Arial" panose="020B0604020202020204" pitchFamily="34" charset="0"/>
              </a:rPr>
              <a:t>pessoa</a:t>
            </a:r>
            <a:r>
              <a:rPr lang="en-GB" dirty="0">
                <a:latin typeface="Calibri" panose="020F0502020204030204" pitchFamily="34" charset="0"/>
                <a:ea typeface="SimSun" panose="02010600030101010101" pitchFamily="2" charset="-122"/>
                <a:cs typeface="Arial" panose="020B0604020202020204" pitchFamily="34" charset="0"/>
              </a:rPr>
              <a:t> e se </a:t>
            </a:r>
            <a:r>
              <a:rPr lang="en-GB" dirty="0" err="1">
                <a:latin typeface="Calibri" panose="020F0502020204030204" pitchFamily="34" charset="0"/>
                <a:ea typeface="SimSun" panose="02010600030101010101" pitchFamily="2" charset="-122"/>
                <a:cs typeface="Arial" panose="020B0604020202020204" pitchFamily="34" charset="0"/>
              </a:rPr>
              <a:t>forem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identificadas</a:t>
            </a:r>
            <a:r>
              <a:rPr lang="en-GB" dirty="0">
                <a:latin typeface="Calibri" panose="020F0502020204030204" pitchFamily="34" charset="0"/>
                <a:ea typeface="SimSun" panose="02010600030101010101" pitchFamily="2" charset="-122"/>
                <a:cs typeface="Arial" panose="020B0604020202020204" pitchFamily="34" charset="0"/>
              </a:rPr>
              <a:t> pela </a:t>
            </a:r>
            <a:r>
              <a:rPr lang="en-GB" dirty="0" err="1">
                <a:latin typeface="Calibri" panose="020F0502020204030204" pitchFamily="34" charset="0"/>
                <a:ea typeface="SimSun" panose="02010600030101010101" pitchFamily="2" charset="-122"/>
                <a:cs typeface="Arial" panose="020B0604020202020204" pitchFamily="34" charset="0"/>
              </a:rPr>
              <a:t>pessoa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como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úteis</a:t>
            </a:r>
            <a:r>
              <a:rPr lang="en-GB" dirty="0">
                <a:latin typeface="Calibri" panose="020F0502020204030204" pitchFamily="34" charset="0"/>
                <a:ea typeface="SimSun" panose="02010600030101010101" pitchFamily="2" charset="-122"/>
                <a:cs typeface="Arial" panose="020B0604020202020204" pitchFamily="34" charset="0"/>
              </a:rPr>
              <a:t>.</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err="1">
                <a:latin typeface="Calibri" panose="020F0502020204030204" pitchFamily="34" charset="0"/>
                <a:ea typeface="SimSun" panose="02010600030101010101" pitchFamily="2" charset="-122"/>
                <a:cs typeface="Arial" panose="020B0604020202020204" pitchFamily="34" charset="0"/>
              </a:rPr>
              <a:t>Alguns</a:t>
            </a:r>
            <a:r>
              <a:rPr lang="en-GB" dirty="0">
                <a:latin typeface="Calibri" panose="020F0502020204030204" pitchFamily="34" charset="0"/>
                <a:ea typeface="SimSun" panose="02010600030101010101" pitchFamily="2" charset="-122"/>
                <a:cs typeface="Arial" panose="020B0604020202020204" pitchFamily="34" charset="0"/>
              </a:rPr>
              <a:t> exemplos incluem:</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270510" algn="l"/>
              </a:tabLst>
            </a:pPr>
            <a:r>
              <a:rPr lang="en-GB" dirty="0">
                <a:latin typeface="Calibri" panose="020F0502020204030204" pitchFamily="34" charset="0"/>
                <a:ea typeface="SimSun" panose="02010600030101010101" pitchFamily="2" charset="-122"/>
                <a:cs typeface="Arial" panose="020B0604020202020204" pitchFamily="34" charset="0"/>
              </a:rPr>
              <a:t>Música</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270510" algn="l"/>
              </a:tabLst>
            </a:pPr>
            <a:r>
              <a:rPr lang="en-GB" dirty="0">
                <a:latin typeface="Calibri" panose="020F0502020204030204" pitchFamily="34" charset="0"/>
                <a:ea typeface="SimSun" panose="02010600030101010101" pitchFamily="2" charset="-122"/>
                <a:cs typeface="Arial" panose="020B0604020202020204" pitchFamily="34" charset="0"/>
              </a:rPr>
              <a:t>Massagem</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270510" algn="l"/>
              </a:tabLst>
            </a:pPr>
            <a:r>
              <a:rPr lang="en-GB" dirty="0">
                <a:latin typeface="Calibri" panose="020F0502020204030204" pitchFamily="34" charset="0"/>
                <a:ea typeface="SimSun" panose="02010600030101010101" pitchFamily="2" charset="-122"/>
                <a:cs typeface="Arial" panose="020B0604020202020204" pitchFamily="34" charset="0"/>
              </a:rPr>
              <a:t>Água morna</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270510" algn="l"/>
              </a:tabLst>
            </a:pPr>
            <a:r>
              <a:rPr lang="en-GB" dirty="0">
                <a:latin typeface="Calibri" panose="020F0502020204030204" pitchFamily="34" charset="0"/>
                <a:ea typeface="SimSun" panose="02010600030101010101" pitchFamily="2" charset="-122"/>
                <a:cs typeface="Arial" panose="020B0604020202020204" pitchFamily="34" charset="0"/>
              </a:rPr>
              <a:t>Cobertores macios, tapetes ou almofadas</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270510" algn="l"/>
              </a:tabLst>
            </a:pPr>
            <a:r>
              <a:rPr lang="en-GB" dirty="0">
                <a:latin typeface="Calibri" panose="020F0502020204030204" pitchFamily="34" charset="0"/>
                <a:ea typeface="SimSun" panose="02010600030101010101" pitchFamily="2" charset="-122"/>
                <a:cs typeface="Arial" panose="020B0604020202020204" pitchFamily="34" charset="0"/>
              </a:rPr>
              <a:t>Cores suaves</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270510" algn="l"/>
              </a:tabLst>
            </a:pPr>
            <a:r>
              <a:rPr lang="en-GB" dirty="0">
                <a:latin typeface="Calibri" panose="020F0502020204030204" pitchFamily="34" charset="0"/>
                <a:ea typeface="SimSun" panose="02010600030101010101" pitchFamily="2" charset="-122"/>
                <a:cs typeface="Arial" panose="020B0604020202020204" pitchFamily="34" charset="0"/>
              </a:rPr>
              <a:t>Baixa </a:t>
            </a:r>
            <a:r>
              <a:rPr lang="en-GB" dirty="0" err="1">
                <a:latin typeface="Calibri" panose="020F0502020204030204" pitchFamily="34" charset="0"/>
                <a:ea typeface="SimSun" panose="02010600030101010101" pitchFamily="2" charset="-122"/>
                <a:cs typeface="Arial" panose="020B0604020202020204" pitchFamily="34" charset="0"/>
              </a:rPr>
              <a:t>iluminação</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270510" algn="l"/>
              </a:tabLst>
            </a:pPr>
            <a:r>
              <a:rPr lang="en-GB" dirty="0">
                <a:latin typeface="Calibri" panose="020F0502020204030204" pitchFamily="34" charset="0"/>
                <a:ea typeface="SimSun" panose="02010600030101010101" pitchFamily="2" charset="-122"/>
                <a:cs typeface="Arial" panose="020B0604020202020204" pitchFamily="34" charset="0"/>
              </a:rPr>
              <a:t>Cadeiras de balanço</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270510" algn="l"/>
              </a:tabLst>
            </a:pPr>
            <a:r>
              <a:rPr lang="en-GB" dirty="0">
                <a:latin typeface="Calibri" panose="020F0502020204030204" pitchFamily="34" charset="0"/>
                <a:ea typeface="SimSun" panose="02010600030101010101" pitchFamily="2" charset="-122"/>
                <a:cs typeface="Arial" panose="020B0604020202020204" pitchFamily="34" charset="0"/>
              </a:rPr>
              <a:t>Aromaterapia</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270510" algn="l"/>
              </a:tabLst>
            </a:pPr>
            <a:r>
              <a:rPr lang="en-GB" dirty="0">
                <a:latin typeface="Calibri" panose="020F0502020204030204" pitchFamily="34" charset="0"/>
                <a:ea typeface="SimSun" panose="02010600030101010101" pitchFamily="2" charset="-122"/>
                <a:cs typeface="Arial" panose="020B0604020202020204" pitchFamily="34" charset="0"/>
              </a:rPr>
              <a:t>Animais (se apropriado).</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3495714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446088"/>
            <a:ext cx="4978400" cy="2800350"/>
          </a:xfrm>
        </p:spPr>
      </p:sp>
      <p:sp>
        <p:nvSpPr>
          <p:cNvPr id="3" name="Notes Placeholder 2"/>
          <p:cNvSpPr>
            <a:spLocks noGrp="1"/>
          </p:cNvSpPr>
          <p:nvPr>
            <p:ph type="body" idx="1"/>
          </p:nvPr>
        </p:nvSpPr>
        <p:spPr>
          <a:xfrm>
            <a:off x="464085" y="3414981"/>
            <a:ext cx="5929829" cy="4965164"/>
          </a:xfrm>
        </p:spPr>
        <p:txBody>
          <a:bodyPr/>
          <a:lstStyle/>
          <a:p>
            <a:pPr algn="just">
              <a:lnSpc>
                <a:spcPct val="115000"/>
              </a:lnSpc>
              <a:spcAft>
                <a:spcPts val="600"/>
              </a:spcAft>
            </a:pPr>
            <a:r>
              <a:rPr lang="en-GB" b="1" i="1" dirty="0">
                <a:latin typeface="Calibri" panose="020F0502020204030204" pitchFamily="34" charset="0"/>
                <a:ea typeface="SimSun" panose="02010600030101010101" pitchFamily="2" charset="-122"/>
                <a:cs typeface="Calibri" panose="020F0502020204030204" pitchFamily="34" charset="0"/>
              </a:rPr>
              <a:t>Apresentação: Introdução a este módulo (5 min.)</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9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Embora este módulo se aplique principalmente ao contexto dos serviços de saúde mental e sociais, muitos dos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temas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 estratégias discutidos também são relevantes para contextos comunitários. Em particular, as pessoas podem sofrer violência, coerção e abuso mesmo antes de acederem ao serviço (por exemplo, em sua casa, na esquadra da polícia, no serviço de urgências de um hospital geral).</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9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O principal objetivo dos serviços de saúde mental e sociais é promover a saúde mental e o bem-estar e apoiar as pessoas que utilizam os serviços. </a:t>
            </a:r>
          </a:p>
          <a:p>
            <a:pPr marL="171450" marR="0" lvl="0" indent="-171450" algn="just" defTabSz="914400" rtl="0" eaLnBrk="1" fontAlgn="auto" latinLnBrk="0" hangingPunct="1">
              <a:lnSpc>
                <a:spcPct val="95000"/>
              </a:lnSpc>
              <a:spcBef>
                <a:spcPts val="0"/>
              </a:spcBef>
              <a:spcAft>
                <a:spcPts val="600"/>
              </a:spcAft>
              <a:buClrTx/>
              <a:buSzTx/>
              <a:buFont typeface="Arial" panose="020B0604020202020204" pitchFamily="34" charset="0"/>
              <a:buChar char="•"/>
              <a:tabLst/>
              <a:defRPr/>
            </a:pPr>
            <a:r>
              <a:rPr lang="pt-BR" sz="1200" kern="1200" dirty="0">
                <a:solidFill>
                  <a:schemeClr val="tx1"/>
                </a:solidFill>
                <a:effectLst/>
                <a:latin typeface="+mn-lt"/>
                <a:ea typeface="+mn-ea"/>
                <a:cs typeface="+mn-cs"/>
              </a:rPr>
              <a:t>Entretanto</a:t>
            </a:r>
            <a:r>
              <a:rPr lang="en-GB" dirty="0">
                <a:latin typeface="Calibri" panose="020F0502020204030204" pitchFamily="34" charset="0"/>
                <a:ea typeface="SimSun" panose="02010600030101010101" pitchFamily="2" charset="-122"/>
                <a:cs typeface="Arial" panose="020B0604020202020204" pitchFamily="34" charset="0"/>
              </a:rPr>
              <a:t>, nos serviços prestados em países de todo o mundo, as pessoas sofrem violência, abuso e práticas coercivas, tais como internamento e tratamento involuntários.</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9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Para resolver estas falhas nos sistemas de saúde mental e afins, é essencial trabalhar no sentido de promover uma cultura de segurança, abertura e transparência nos serviços e dispor de estratégias para prevenir a violência, a coerção e os abusos. </a:t>
            </a:r>
          </a:p>
          <a:p>
            <a:pPr marL="171450" indent="-171450" algn="just">
              <a:lnSpc>
                <a:spcPct val="9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Quando tais eventos ocorrem, também é necessário abordá-los imediatamente e de forma eficaz.</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9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Uma forma importante de pôr fim a estas práticas nos serviços é respeitar os direitos das pessoas ao abrigo da Convenção sobre os Direitos das Pessoas com </a:t>
            </a:r>
            <a:r>
              <a:rPr lang="en-GB" dirty="0" err="1">
                <a:latin typeface="Calibri" panose="020F0502020204030204" pitchFamily="34" charset="0"/>
                <a:ea typeface="SimSun" panose="02010600030101010101" pitchFamily="2" charset="-122"/>
                <a:cs typeface="Arial" panose="020B0604020202020204" pitchFamily="34" charset="0"/>
              </a:rPr>
              <a:t>Deficiência</a:t>
            </a:r>
            <a:r>
              <a:rPr lang="en-GB" dirty="0">
                <a:latin typeface="Calibri" panose="020F0502020204030204" pitchFamily="34" charset="0"/>
                <a:ea typeface="SimSun" panose="02010600030101010101" pitchFamily="2" charset="-122"/>
                <a:cs typeface="Arial" panose="020B0604020202020204" pitchFamily="34" charset="0"/>
              </a:rPr>
              <a:t> (CDPD), incluindo o direito de fazer as suas próprias escolhas. </a:t>
            </a:r>
          </a:p>
          <a:p>
            <a:pPr marL="171450" indent="-171450" algn="just">
              <a:lnSpc>
                <a:spcPct val="9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Este direito também inclui a decisão de querer receber apoio e onde o querem receber.</a:t>
            </a:r>
            <a:endParaRPr lang="en-CH" dirty="0">
              <a:latin typeface="Calibri" panose="020F0502020204030204" pitchFamily="34" charset="0"/>
              <a:ea typeface="SimSun" panose="02010600030101010101" pitchFamily="2" charset="-122"/>
              <a:cs typeface="Arial" panose="020B0604020202020204" pitchFamily="34" charset="0"/>
            </a:endParaRPr>
          </a:p>
          <a:p>
            <a:pPr marL="628650" lvl="1"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Este módulo fornece os conhecimentos e as ferramentas para atingir esses objetivos.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180613914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Tempo para </a:t>
            </a:r>
            <a:r>
              <a:rPr lang="en-US" b="1"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este</a:t>
            </a: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r>
              <a:rPr lang="en-US" b="1"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tema</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Aproximadamente 10 minutos.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en-GB" dirty="0"/>
          </a:p>
        </p:txBody>
      </p:sp>
    </p:spTree>
    <p:extLst>
      <p:ext uri="{BB962C8B-B14F-4D97-AF65-F5344CB8AC3E}">
        <p14:creationId xmlns:p14="http://schemas.microsoft.com/office/powerpoint/2010/main" val="106154309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lang="en-GB" b="1" i="1" dirty="0">
                <a:latin typeface="Calibri" panose="020F0502020204030204" pitchFamily="34" charset="0"/>
                <a:ea typeface="SimSun" panose="02010600030101010101" pitchFamily="2" charset="-122"/>
                <a:cs typeface="Arial" panose="020B0604020202020204" pitchFamily="34" charset="0"/>
              </a:rPr>
              <a:t>Apresentação: </a:t>
            </a:r>
            <a:r>
              <a:rPr lang="en-GB" b="1" i="1" dirty="0" err="1">
                <a:latin typeface="Calibri" panose="020F0502020204030204" pitchFamily="34" charset="0"/>
                <a:ea typeface="SimSun" panose="02010600030101010101" pitchFamily="2" charset="-122"/>
                <a:cs typeface="Arial" panose="020B0604020202020204" pitchFamily="34" charset="0"/>
              </a:rPr>
              <a:t>Criar</a:t>
            </a:r>
            <a:r>
              <a:rPr lang="en-GB" b="1" i="1" dirty="0">
                <a:latin typeface="Calibri" panose="020F0502020204030204" pitchFamily="34" charset="0"/>
                <a:ea typeface="SimSun" panose="02010600030101010101" pitchFamily="2" charset="-122"/>
                <a:cs typeface="Arial" panose="020B0604020202020204" pitchFamily="34" charset="0"/>
              </a:rPr>
              <a:t> </a:t>
            </a:r>
            <a:r>
              <a:rPr lang="en-GB" b="1" i="1" dirty="0" err="1">
                <a:latin typeface="Calibri" panose="020F0502020204030204" pitchFamily="34" charset="0"/>
                <a:ea typeface="SimSun" panose="02010600030101010101" pitchFamily="2" charset="-122"/>
                <a:cs typeface="Arial" panose="020B0604020202020204" pitchFamily="34" charset="0"/>
              </a:rPr>
              <a:t>uma</a:t>
            </a:r>
            <a:r>
              <a:rPr lang="en-GB" b="1" i="1" dirty="0">
                <a:latin typeface="Calibri" panose="020F0502020204030204" pitchFamily="34" charset="0"/>
                <a:ea typeface="SimSun" panose="02010600030101010101" pitchFamily="2" charset="-122"/>
                <a:cs typeface="Arial" panose="020B0604020202020204" pitchFamily="34" charset="0"/>
              </a:rPr>
              <a:t> </a:t>
            </a:r>
            <a:r>
              <a:rPr lang="en-GB" b="1" i="1" dirty="0" err="1">
                <a:latin typeface="Calibri" panose="020F0502020204030204" pitchFamily="34" charset="0"/>
                <a:ea typeface="SimSun" panose="02010600030101010101" pitchFamily="2" charset="-122"/>
                <a:cs typeface="Arial" panose="020B0604020202020204" pitchFamily="34" charset="0"/>
              </a:rPr>
              <a:t>cultura</a:t>
            </a:r>
            <a:r>
              <a:rPr lang="en-GB" b="1" i="1" dirty="0">
                <a:latin typeface="Calibri" panose="020F0502020204030204" pitchFamily="34" charset="0"/>
                <a:ea typeface="SimSun" panose="02010600030101010101" pitchFamily="2" charset="-122"/>
                <a:cs typeface="Arial" panose="020B0604020202020204" pitchFamily="34" charset="0"/>
              </a:rPr>
              <a:t> de </a:t>
            </a:r>
            <a:r>
              <a:rPr lang="en-GB" b="1" i="1" dirty="0" err="1">
                <a:latin typeface="Calibri" panose="020F0502020204030204" pitchFamily="34" charset="0"/>
                <a:ea typeface="SimSun" panose="02010600030101010101" pitchFamily="2" charset="-122"/>
                <a:cs typeface="Arial" panose="020B0604020202020204" pitchFamily="34" charset="0"/>
              </a:rPr>
              <a:t>dizer</a:t>
            </a:r>
            <a:r>
              <a:rPr lang="en-GB" b="1" i="1" dirty="0">
                <a:latin typeface="Calibri" panose="020F0502020204030204" pitchFamily="34" charset="0"/>
                <a:ea typeface="SimSun" panose="02010600030101010101" pitchFamily="2" charset="-122"/>
                <a:cs typeface="Arial" panose="020B0604020202020204" pitchFamily="34" charset="0"/>
              </a:rPr>
              <a:t> “sim” e “</a:t>
            </a:r>
            <a:r>
              <a:rPr lang="en-GB" b="1" i="1" dirty="0" err="1">
                <a:latin typeface="Calibri" panose="020F0502020204030204" pitchFamily="34" charset="0"/>
                <a:ea typeface="SimSun" panose="02010600030101010101" pitchFamily="2" charset="-122"/>
                <a:cs typeface="Arial" panose="020B0604020202020204" pitchFamily="34" charset="0"/>
              </a:rPr>
              <a:t>posso</a:t>
            </a:r>
            <a:r>
              <a:rPr lang="en-GB" b="1" i="1" dirty="0">
                <a:latin typeface="Calibri" panose="020F0502020204030204" pitchFamily="34" charset="0"/>
                <a:ea typeface="SimSun" panose="02010600030101010101" pitchFamily="2" charset="-122"/>
                <a:cs typeface="Arial" panose="020B0604020202020204" pitchFamily="34" charset="0"/>
              </a:rPr>
              <a:t> </a:t>
            </a:r>
            <a:r>
              <a:rPr lang="en-GB" b="1" i="1" dirty="0" err="1">
                <a:latin typeface="Calibri" panose="020F0502020204030204" pitchFamily="34" charset="0"/>
                <a:ea typeface="SimSun" panose="02010600030101010101" pitchFamily="2" charset="-122"/>
                <a:cs typeface="Arial" panose="020B0604020202020204" pitchFamily="34" charset="0"/>
              </a:rPr>
              <a:t>fazer</a:t>
            </a:r>
            <a:r>
              <a:rPr lang="en-GB" b="1" i="1" dirty="0">
                <a:latin typeface="Calibri" panose="020F0502020204030204" pitchFamily="34" charset="0"/>
                <a:ea typeface="SimSun" panose="02010600030101010101" pitchFamily="2" charset="-122"/>
                <a:cs typeface="Arial" panose="020B0604020202020204" pitchFamily="34" charset="0"/>
              </a:rPr>
              <a:t>” (10 min.)</a:t>
            </a:r>
            <a:endParaRPr lang="en-CH" dirty="0">
              <a:latin typeface="Calibri" panose="020F0502020204030204" pitchFamily="34" charset="0"/>
              <a:ea typeface="SimSun" panose="02010600030101010101" pitchFamily="2" charset="-122"/>
              <a:cs typeface="Arial" panose="020B0604020202020204" pitchFamily="34" charset="0"/>
            </a:endParaRPr>
          </a:p>
          <a:p>
            <a:pPr marL="171450" marR="0" lvl="0" indent="-171450" algn="just" defTabSz="914400" rtl="0" eaLnBrk="1" fontAlgn="auto" latinLnBrk="0" hangingPunct="1">
              <a:lnSpc>
                <a:spcPct val="115000"/>
              </a:lnSpc>
              <a:spcBef>
                <a:spcPts val="0"/>
              </a:spcBef>
              <a:spcAft>
                <a:spcPts val="1200"/>
              </a:spcAft>
              <a:buClrTx/>
              <a:buSzTx/>
              <a:buFont typeface="Arial" panose="020B0604020202020204" pitchFamily="34" charset="0"/>
              <a:buChar char="•"/>
              <a:tabLst/>
              <a:defRPr/>
            </a:pPr>
            <a:r>
              <a:rPr lang="en-GB" dirty="0" err="1">
                <a:latin typeface="Calibri" panose="020F0502020204030204" pitchFamily="34" charset="0"/>
                <a:ea typeface="SimSun" panose="02010600030101010101" pitchFamily="2" charset="-122"/>
                <a:cs typeface="Arial" panose="020B0604020202020204" pitchFamily="34" charset="0"/>
              </a:rPr>
              <a: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serviços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sociais</a:t>
            </a:r>
            <a:r>
              <a:rPr lang="en-GB" dirty="0">
                <a:latin typeface="Calibri" panose="020F0502020204030204" pitchFamily="34" charset="0"/>
                <a:ea typeface="SimSun" panose="02010600030101010101" pitchFamily="2" charset="-122"/>
                <a:cs typeface="Arial" panose="020B0604020202020204" pitchFamily="34" charset="0"/>
              </a:rPr>
              <a:t> e de </a:t>
            </a:r>
            <a:r>
              <a:rPr lang="en-GB" dirty="0" err="1">
                <a:latin typeface="Calibri" panose="020F0502020204030204" pitchFamily="34" charset="0"/>
                <a:ea typeface="SimSun" panose="02010600030101010101" pitchFamily="2" charset="-122"/>
                <a:cs typeface="Arial" panose="020B0604020202020204" pitchFamily="34" charset="0"/>
              </a:rPr>
              <a:t>saúde</a:t>
            </a:r>
            <a:r>
              <a:rPr lang="en-GB" dirty="0">
                <a:latin typeface="Calibri" panose="020F0502020204030204" pitchFamily="34" charset="0"/>
                <a:ea typeface="SimSun" panose="02010600030101010101" pitchFamily="2" charset="-122"/>
                <a:cs typeface="Arial" panose="020B0604020202020204" pitchFamily="34" charset="0"/>
              </a:rPr>
              <a:t> mental </a:t>
            </a:r>
            <a:r>
              <a:rPr lang="en-GB" dirty="0" err="1">
                <a:latin typeface="Calibri" panose="020F0502020204030204" pitchFamily="34" charset="0"/>
                <a:ea typeface="SimSun" panose="02010600030101010101" pitchFamily="2" charset="-122"/>
                <a:cs typeface="Arial" panose="020B0604020202020204" pitchFamily="34" charset="0"/>
              </a:rPr>
              <a:t>precisam</a:t>
            </a:r>
            <a:r>
              <a:rPr lang="en-GB" dirty="0">
                <a:latin typeface="Calibri" panose="020F0502020204030204" pitchFamily="34" charset="0"/>
                <a:ea typeface="SimSun" panose="02010600030101010101" pitchFamily="2" charset="-122"/>
                <a:cs typeface="Arial" panose="020B0604020202020204" pitchFamily="34" charset="0"/>
              </a:rPr>
              <a:t> mudar de </a:t>
            </a:r>
            <a:r>
              <a:rPr lang="en-GB" dirty="0" err="1">
                <a:latin typeface="Calibri" panose="020F0502020204030204" pitchFamily="34" charset="0"/>
                <a:ea typeface="SimSun" panose="02010600030101010101" pitchFamily="2" charset="-122"/>
                <a:cs typeface="Arial" panose="020B0604020202020204" pitchFamily="34" charset="0"/>
              </a:rPr>
              <a:t>uma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cultura</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gerenciamento</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controle</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para </a:t>
            </a:r>
            <a:r>
              <a:rPr lang="en-GB" dirty="0" err="1">
                <a:latin typeface="Calibri" panose="020F0502020204030204" pitchFamily="34" charset="0"/>
                <a:ea typeface="SimSun" panose="02010600030101010101" pitchFamily="2" charset="-122"/>
                <a:cs typeface="Arial" panose="020B0604020202020204" pitchFamily="34" charset="0"/>
              </a:rPr>
              <a:t>uma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abordagem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orientada</a:t>
            </a:r>
            <a:r>
              <a:rPr lang="en-GB" dirty="0">
                <a:latin typeface="Calibri" panose="020F0502020204030204" pitchFamily="34" charset="0"/>
                <a:ea typeface="SimSun" panose="02010600030101010101" pitchFamily="2" charset="-122"/>
                <a:cs typeface="Arial" panose="020B0604020202020204" pitchFamily="34" charset="0"/>
              </a:rPr>
              <a:t> para a </a:t>
            </a:r>
            <a:r>
              <a:rPr lang="en-GB" dirty="0" err="1">
                <a:latin typeface="Calibri" panose="020F0502020204030204" pitchFamily="34" charset="0"/>
                <a:ea typeface="SimSun" panose="02010600030101010101" pitchFamily="2" charset="-122"/>
                <a:cs typeface="Arial" panose="020B0604020202020204" pitchFamily="34" charset="0"/>
              </a:rPr>
              <a:t>recuperação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em</a:t>
            </a:r>
            <a:r>
              <a:rPr lang="en-GB" dirty="0">
                <a:latin typeface="Calibri" panose="020F0502020204030204" pitchFamily="34" charset="0"/>
                <a:ea typeface="SimSun" panose="02010600030101010101" pitchFamily="2" charset="-122"/>
                <a:cs typeface="Arial" panose="020B0604020202020204" pitchFamily="34" charset="0"/>
              </a:rPr>
              <a:t> que o </a:t>
            </a:r>
            <a:r>
              <a:rPr lang="en-GB" dirty="0" err="1">
                <a:latin typeface="Calibri" panose="020F0502020204030204" pitchFamily="34" charset="0"/>
                <a:ea typeface="SimSun" panose="02010600030101010101" pitchFamily="2" charset="-122"/>
                <a:cs typeface="Arial" panose="020B0604020202020204" pitchFamily="34" charset="0"/>
              </a:rPr>
              <a:t>objetivo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é</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apoiar</a:t>
            </a:r>
            <a:r>
              <a:rPr lang="en-GB" dirty="0">
                <a:latin typeface="Calibri" panose="020F0502020204030204" pitchFamily="34" charset="0"/>
                <a:ea typeface="SimSun" panose="02010600030101010101" pitchFamily="2" charset="-122"/>
                <a:cs typeface="Arial" panose="020B0604020202020204" pitchFamily="34" charset="0"/>
              </a:rPr>
              <a:t> as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atender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suas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necessidades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quando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elas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querem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apoio</a:t>
            </a:r>
            <a:r>
              <a:rPr lang="en-GB" dirty="0">
                <a:latin typeface="Calibri" panose="020F0502020204030204" pitchFamily="34" charset="0"/>
                <a:ea typeface="SimSun" panose="02010600030101010101" pitchFamily="2" charset="-122"/>
                <a:cs typeface="Arial" panose="020B0604020202020204" pitchFamily="34" charset="0"/>
              </a:rPr>
              <a:t> para </a:t>
            </a:r>
            <a:r>
              <a:rPr lang="en-GB" dirty="0" err="1">
                <a:latin typeface="Calibri" panose="020F0502020204030204" pitchFamily="34" charset="0"/>
                <a:ea typeface="SimSun" panose="02010600030101010101" pitchFamily="2" charset="-122"/>
                <a:cs typeface="Arial" panose="020B0604020202020204" pitchFamily="34" charset="0"/>
              </a:rPr>
              <a:t>isso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exemplo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necessidade</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alívio</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circunstâncias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difíceis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necessidade</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conexão</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conforto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humano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necessidade</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trabalhar</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recuperação</a:t>
            </a:r>
            <a:r>
              <a:rPr lang="en-GB" dirty="0">
                <a:latin typeface="Calibri" panose="020F0502020204030204" pitchFamily="34" charset="0"/>
                <a:ea typeface="SimSun" panose="02010600030101010101" pitchFamily="2" charset="-122"/>
                <a:cs typeface="Arial" panose="020B0604020202020204" pitchFamily="34" charset="0"/>
              </a:rPr>
              <a:t> fora do </a:t>
            </a:r>
            <a:r>
              <a:rPr lang="en-GB" dirty="0" err="1">
                <a:latin typeface="Calibri" panose="020F0502020204030204" pitchFamily="34" charset="0"/>
                <a:ea typeface="SimSun" panose="02010600030101010101" pitchFamily="2" charset="-122"/>
                <a:cs typeface="Arial" panose="020B0604020202020204" pitchFamily="34" charset="0"/>
              </a:rPr>
              <a:t>espaço</a:t>
            </a:r>
            <a:r>
              <a:rPr lang="en-GB" dirty="0">
                <a:latin typeface="Calibri" panose="020F0502020204030204" pitchFamily="34" charset="0"/>
                <a:ea typeface="SimSun" panose="02010600030101010101" pitchFamily="2" charset="-122"/>
                <a:cs typeface="Arial" panose="020B0604020202020204" pitchFamily="34" charset="0"/>
              </a:rPr>
              <a:t> e da </a:t>
            </a:r>
            <a:r>
              <a:rPr lang="en-GB" dirty="0" err="1">
                <a:latin typeface="Calibri" panose="020F0502020204030204" pitchFamily="34" charset="0"/>
                <a:ea typeface="SimSun" panose="02010600030101010101" pitchFamily="2" charset="-122"/>
                <a:cs typeface="Arial" panose="020B0604020202020204" pitchFamily="34" charset="0"/>
              </a:rPr>
              <a:t>rotina</a:t>
            </a:r>
            <a:r>
              <a:rPr lang="en-GB" dirty="0">
                <a:latin typeface="Calibri" panose="020F0502020204030204" pitchFamily="34" charset="0"/>
                <a:ea typeface="SimSun" panose="02010600030101010101" pitchFamily="2" charset="-122"/>
                <a:cs typeface="Arial" panose="020B0604020202020204" pitchFamily="34" charset="0"/>
              </a:rPr>
              <a:t> habitual de </a:t>
            </a:r>
            <a:r>
              <a:rPr lang="en-GB" dirty="0" err="1">
                <a:latin typeface="Calibri" panose="020F0502020204030204" pitchFamily="34" charset="0"/>
                <a:ea typeface="SimSun" panose="02010600030101010101" pitchFamily="2" charset="-122"/>
                <a:cs typeface="Arial" panose="020B0604020202020204" pitchFamily="34" charset="0"/>
              </a:rPr>
              <a:t>cada</a:t>
            </a:r>
            <a:r>
              <a:rPr lang="en-GB" dirty="0">
                <a:latin typeface="Calibri" panose="020F0502020204030204" pitchFamily="34" charset="0"/>
                <a:ea typeface="SimSun" panose="02010600030101010101" pitchFamily="2" charset="-122"/>
                <a:cs typeface="Arial" panose="020B0604020202020204" pitchFamily="34" charset="0"/>
              </a:rPr>
              <a:t> um). Para </a:t>
            </a:r>
            <a:r>
              <a:rPr lang="en-GB" dirty="0" err="1">
                <a:latin typeface="Calibri" panose="020F0502020204030204" pitchFamily="34" charset="0"/>
                <a:ea typeface="SimSun" panose="02010600030101010101" pitchFamily="2" charset="-122"/>
                <a:cs typeface="Arial" panose="020B0604020202020204" pitchFamily="34" charset="0"/>
              </a:rPr>
              <a:t>alcançar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tal</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mudança</a:t>
            </a:r>
            <a:r>
              <a:rPr lang="en-GB" dirty="0">
                <a:latin typeface="Calibri" panose="020F0502020204030204" pitchFamily="34" charset="0"/>
                <a:ea typeface="SimSun" panose="02010600030101010101" pitchFamily="2" charset="-122"/>
                <a:cs typeface="Arial" panose="020B0604020202020204" pitchFamily="34" charset="0"/>
              </a:rPr>
              <a:t> cultural, </a:t>
            </a:r>
            <a:r>
              <a:rPr lang="en-GB" dirty="0" err="1">
                <a:latin typeface="Calibri" panose="020F0502020204030204" pitchFamily="34" charset="0"/>
                <a:ea typeface="SimSun" panose="02010600030101010101" pitchFamily="2" charset="-122"/>
                <a:cs typeface="Arial" panose="020B0604020202020204" pitchFamily="34" charset="0"/>
              </a:rPr>
              <a:t>é</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essencial</a:t>
            </a:r>
            <a:r>
              <a:rPr lang="en-GB" dirty="0">
                <a:latin typeface="Calibri" panose="020F0502020204030204" pitchFamily="34" charset="0"/>
                <a:ea typeface="SimSun" panose="02010600030101010101" pitchFamily="2" charset="-122"/>
                <a:cs typeface="Arial" panose="020B0604020202020204" pitchFamily="34" charset="0"/>
              </a:rPr>
              <a:t> que </a:t>
            </a:r>
            <a:r>
              <a:rPr lang="en-GB" dirty="0" err="1">
                <a:latin typeface="Calibri" panose="020F0502020204030204" pitchFamily="34" charset="0"/>
                <a:ea typeface="SimSun" panose="02010600030101010101" pitchFamily="2" charset="-122"/>
                <a:cs typeface="Arial" panose="020B0604020202020204" pitchFamily="34" charset="0"/>
              </a:rPr>
              <a: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funcionários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trabalhem</a:t>
            </a:r>
            <a:r>
              <a:rPr lang="en-GB" dirty="0">
                <a:latin typeface="Calibri" panose="020F0502020204030204" pitchFamily="34" charset="0"/>
                <a:ea typeface="SimSun" panose="02010600030101010101" pitchFamily="2" charset="-122"/>
                <a:cs typeface="Arial" panose="020B0604020202020204" pitchFamily="34" charset="0"/>
              </a:rPr>
              <a:t> com as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para </a:t>
            </a:r>
            <a:r>
              <a:rPr lang="en-GB" dirty="0" err="1">
                <a:latin typeface="Calibri" panose="020F0502020204030204" pitchFamily="34" charset="0"/>
                <a:ea typeface="SimSun" panose="02010600030101010101" pitchFamily="2" charset="-122"/>
                <a:cs typeface="Arial" panose="020B0604020202020204" pitchFamily="34" charset="0"/>
              </a:rPr>
              <a:t>atender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às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necessidades</a:t>
            </a:r>
            <a:r>
              <a:rPr lang="en-GB" dirty="0">
                <a:latin typeface="Calibri" panose="020F0502020204030204" pitchFamily="34" charset="0"/>
                <a:ea typeface="SimSun" panose="02010600030101010101" pitchFamily="2" charset="-122"/>
                <a:cs typeface="Arial" panose="020B0604020202020204" pitchFamily="34" charset="0"/>
              </a:rPr>
              <a:t> delas.  </a:t>
            </a:r>
            <a:endParaRPr lang="pt-BR" sz="1200" kern="12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p>
            <a:pPr marL="171450" marR="0" lvl="0" indent="-171450" algn="just" defTabSz="914400" rtl="0" eaLnBrk="1" fontAlgn="auto" latinLnBrk="0" hangingPunct="1">
              <a:lnSpc>
                <a:spcPct val="115000"/>
              </a:lnSpc>
              <a:spcBef>
                <a:spcPts val="0"/>
              </a:spcBef>
              <a:spcAft>
                <a:spcPts val="1200"/>
              </a:spcAft>
              <a:buClrTx/>
              <a:buSzTx/>
              <a:buFont typeface="Arial" panose="020B0604020202020204" pitchFamily="34" charset="0"/>
              <a:buChar char="•"/>
              <a:tabLst/>
              <a:defRPr/>
            </a:pPr>
            <a:r>
              <a:rPr lang="pt-BR" sz="1200" kern="1200" dirty="0">
                <a:solidFill>
                  <a:schemeClr val="tx1"/>
                </a:solidFill>
                <a:effectLst/>
                <a:latin typeface="+mn-lt"/>
                <a:ea typeface="+mn-ea"/>
                <a:cs typeface="+mn-cs"/>
              </a:rPr>
              <a:t>Frequentemente, porém, no momento da internação em um serviço, as pessoas que utilizam serviços com uma cultura institucional e aquelas levadas contra sua vontade são obrigadas a ceder um controle considerável à equipe do serviço </a:t>
            </a:r>
          </a:p>
          <a:p>
            <a:endParaRPr lang="en-CH" dirty="0"/>
          </a:p>
        </p:txBody>
      </p:sp>
    </p:spTree>
    <p:extLst>
      <p:ext uri="{BB962C8B-B14F-4D97-AF65-F5344CB8AC3E}">
        <p14:creationId xmlns:p14="http://schemas.microsoft.com/office/powerpoint/2010/main" val="275526314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just"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GB" dirty="0">
                <a:latin typeface="Calibri" panose="020F0502020204030204" pitchFamily="34" charset="0"/>
                <a:ea typeface="SimSun" panose="02010600030101010101" pitchFamily="2" charset="-122"/>
                <a:cs typeface="Arial" panose="020B0604020202020204" pitchFamily="34" charset="0"/>
              </a:rPr>
              <a:t>Ser colocado em uma situação de perda de controle e “dependência” da equipe para seu conforto, segurança e bem-estar pode causar medo, angústia, ansiedade e frustração, podendo levar a situações conflituosas.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Esses sentimentos podem ser ainda mais intensificados pelo fato de que os profissionais de saúde mental e outros profissionais muitas vezes dizem “não” aos pedidos das pessoas ou atrasam o atendimento desses pedidos, muitas vezes sem explicação. </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Isso pode ser devido à carga de trabalho pesada, falta de pessoal, treinamento inadequado ou à crença de que atender a um pedido não é do “interesse” da pessoa. Também pode ser devido a regulamentos do serviço ou a uma cultura de indiferença no serviço de maneira mais geral.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Uma estratégia útil para fazer essa mudança cultural é criar uma cultura de “dizer sim” e “é possível” dentro de um serviço. Isso envolve a criação de um espaço </a:t>
            </a:r>
            <a:r>
              <a:rPr lang="en-GB" dirty="0" err="1">
                <a:latin typeface="Calibri" panose="020F0502020204030204" pitchFamily="34" charset="0"/>
                <a:ea typeface="SimSun" panose="02010600030101010101" pitchFamily="2" charset="-122"/>
                <a:cs typeface="Arial" panose="020B0604020202020204" pitchFamily="34" charset="0"/>
              </a:rPr>
              <a:t>sem julgamentos </a:t>
            </a:r>
            <a:r>
              <a:rPr lang="en-GB" dirty="0">
                <a:latin typeface="Calibri" panose="020F0502020204030204" pitchFamily="34" charset="0"/>
                <a:ea typeface="SimSun" panose="02010600030101010101" pitchFamily="2" charset="-122"/>
                <a:cs typeface="Arial" panose="020B0604020202020204" pitchFamily="34" charset="0"/>
              </a:rPr>
              <a:t>para refletir sobre como as decisões são tomadas e se é possível dizer “sim” em vez de “não” em resposta a um pedido das pessoas que utilizam os serviços.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85693372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pt-BR" sz="1200" kern="1200" dirty="0">
                <a:solidFill>
                  <a:schemeClr val="tx1"/>
                </a:solidFill>
                <a:effectLst/>
                <a:latin typeface="+mn-lt"/>
                <a:ea typeface="+mn-ea"/>
                <a:cs typeface="+mn-cs"/>
              </a:rPr>
              <a:t>Antes de dizer “não” aos pedidos das pessoas que estão utilizando os serviços, os funcionários devem primeiro R.E.F.L.E.C.T (“refletir”, em inglês)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Ray, 2016 #189"/>
              </a:rPr>
              <a:t>35</a:t>
            </a:r>
            <a:r>
              <a:rPr lang="en-GB" i="1" dirty="0">
                <a:latin typeface="Calibri" panose="020F0502020204030204" pitchFamily="34" charset="0"/>
                <a:ea typeface="SimSun" panose="02010600030101010101" pitchFamily="2" charset="-122"/>
                <a:cs typeface="Arial" panose="020B0604020202020204" pitchFamily="34" charset="0"/>
              </a:rPr>
              <a:t>) </a:t>
            </a:r>
            <a:r>
              <a:rPr lang="pt-BR" sz="1200" kern="1200" dirty="0">
                <a:solidFill>
                  <a:schemeClr val="tx1"/>
                </a:solidFill>
                <a:effectLst/>
                <a:latin typeface="+mn-lt"/>
                <a:ea typeface="+mn-ea"/>
                <a:cs typeface="+mn-cs"/>
              </a:rPr>
              <a:t>sobre o pedido. Pensem nisso: </a:t>
            </a:r>
          </a:p>
          <a:p>
            <a:pPr marL="457200" marR="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R – </a:t>
            </a:r>
            <a:r>
              <a:rPr lang="en-GB" b="0" dirty="0" err="1">
                <a:latin typeface="Calibri" panose="020F0502020204030204" pitchFamily="34" charset="0"/>
                <a:ea typeface="SimSun" panose="02010600030101010101" pitchFamily="2" charset="-122"/>
                <a:cs typeface="Arial" panose="020B0604020202020204" pitchFamily="34" charset="0"/>
              </a:rPr>
              <a:t>Reformular</a:t>
            </a:r>
            <a:r>
              <a:rPr lang="en-GB" b="0" dirty="0">
                <a:latin typeface="Calibri" panose="020F0502020204030204" pitchFamily="34" charset="0"/>
                <a:ea typeface="SimSun" panose="02010600030101010101" pitchFamily="2" charset="-122"/>
                <a:cs typeface="Arial" panose="020B0604020202020204" pitchFamily="34" charset="0"/>
              </a:rPr>
              <a:t>: O que </a:t>
            </a:r>
            <a:r>
              <a:rPr lang="en-GB" b="0" dirty="0" err="1">
                <a:latin typeface="Calibri" panose="020F0502020204030204" pitchFamily="34" charset="0"/>
                <a:ea typeface="SimSun" panose="02010600030101010101" pitchFamily="2" charset="-122"/>
                <a:cs typeface="Arial" panose="020B0604020202020204" pitchFamily="34" charset="0"/>
              </a:rPr>
              <a:t>é</a:t>
            </a:r>
            <a:r>
              <a:rPr lang="en-GB" b="0" dirty="0">
                <a:latin typeface="Calibri" panose="020F0502020204030204" pitchFamily="34" charset="0"/>
                <a:ea typeface="SimSun" panose="02010600030101010101" pitchFamily="2" charset="-122"/>
                <a:cs typeface="Arial" panose="020B0604020202020204" pitchFamily="34" charset="0"/>
              </a:rPr>
              <a:t> </a:t>
            </a:r>
            <a:r>
              <a:rPr lang="en-GB" b="0" dirty="0" err="1">
                <a:latin typeface="Calibri" panose="020F0502020204030204" pitchFamily="34" charset="0"/>
                <a:ea typeface="SimSun" panose="02010600030101010101" pitchFamily="2" charset="-122"/>
                <a:cs typeface="Arial" panose="020B0604020202020204" pitchFamily="34" charset="0"/>
              </a:rPr>
              <a:t>preciso</a:t>
            </a:r>
            <a:r>
              <a:rPr lang="en-GB" b="0" dirty="0">
                <a:latin typeface="Calibri" panose="020F0502020204030204" pitchFamily="34" charset="0"/>
                <a:ea typeface="SimSun" panose="02010600030101010101" pitchFamily="2" charset="-122"/>
                <a:cs typeface="Arial" panose="020B0604020202020204" pitchFamily="34" charset="0"/>
              </a:rPr>
              <a:t> para </a:t>
            </a:r>
            <a:r>
              <a:rPr lang="en-GB" b="0" dirty="0" err="1">
                <a:latin typeface="Calibri" panose="020F0502020204030204" pitchFamily="34" charset="0"/>
                <a:ea typeface="SimSun" panose="02010600030101010101" pitchFamily="2" charset="-122"/>
                <a:cs typeface="Arial" panose="020B0604020202020204" pitchFamily="34" charset="0"/>
              </a:rPr>
              <a:t>dizer</a:t>
            </a:r>
            <a:r>
              <a:rPr lang="en-GB" b="0" dirty="0">
                <a:latin typeface="Calibri" panose="020F0502020204030204" pitchFamily="34" charset="0"/>
                <a:ea typeface="SimSun" panose="02010600030101010101" pitchFamily="2" charset="-122"/>
                <a:cs typeface="Arial" panose="020B0604020202020204" pitchFamily="34" charset="0"/>
              </a:rPr>
              <a:t> sim? </a:t>
            </a:r>
          </a:p>
          <a:p>
            <a:pPr marL="457200" marR="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E</a:t>
            </a:r>
            <a:r>
              <a:rPr lang="en-GB" b="0" dirty="0">
                <a:latin typeface="Calibri" panose="020F0502020204030204" pitchFamily="34" charset="0"/>
                <a:ea typeface="SimSun" panose="02010600030101010101" pitchFamily="2" charset="-122"/>
                <a:cs typeface="Arial" panose="020B0604020202020204" pitchFamily="34" charset="0"/>
              </a:rPr>
              <a:t> – </a:t>
            </a:r>
            <a:r>
              <a:rPr lang="en-GB" b="0" dirty="0" err="1">
                <a:latin typeface="Calibri" panose="020F0502020204030204" pitchFamily="34" charset="0"/>
                <a:ea typeface="SimSun" panose="02010600030101010101" pitchFamily="2" charset="-122"/>
                <a:cs typeface="Arial" panose="020B0604020202020204" pitchFamily="34" charset="0"/>
              </a:rPr>
              <a:t>Fácil</a:t>
            </a:r>
            <a:r>
              <a:rPr lang="en-GB" b="0" dirty="0">
                <a:latin typeface="Calibri" panose="020F0502020204030204" pitchFamily="34" charset="0"/>
                <a:ea typeface="SimSun" panose="02010600030101010101" pitchFamily="2" charset="-122"/>
                <a:cs typeface="Arial" panose="020B0604020202020204" pitchFamily="34" charset="0"/>
              </a:rPr>
              <a:t> (Easy): A </a:t>
            </a:r>
            <a:r>
              <a:rPr lang="en-GB" b="0" dirty="0" err="1">
                <a:latin typeface="Calibri" panose="020F0502020204030204" pitchFamily="34" charset="0"/>
                <a:ea typeface="SimSun" panose="02010600030101010101" pitchFamily="2" charset="-122"/>
                <a:cs typeface="Arial" panose="020B0604020202020204" pitchFamily="34" charset="0"/>
              </a:rPr>
              <a:t>opção</a:t>
            </a:r>
            <a:r>
              <a:rPr lang="en-GB" b="0" dirty="0">
                <a:latin typeface="Calibri" panose="020F0502020204030204" pitchFamily="34" charset="0"/>
                <a:ea typeface="SimSun" panose="02010600030101010101" pitchFamily="2" charset="-122"/>
                <a:cs typeface="Arial" panose="020B0604020202020204" pitchFamily="34" charset="0"/>
              </a:rPr>
              <a:t> “</a:t>
            </a:r>
            <a:r>
              <a:rPr lang="en-GB" b="0" dirty="0" err="1">
                <a:latin typeface="Calibri" panose="020F0502020204030204" pitchFamily="34" charset="0"/>
                <a:ea typeface="SimSun" panose="02010600030101010101" pitchFamily="2" charset="-122"/>
                <a:cs typeface="Arial" panose="020B0604020202020204" pitchFamily="34" charset="0"/>
              </a:rPr>
              <a:t>não</a:t>
            </a:r>
            <a:r>
              <a:rPr lang="en-GB" b="0" dirty="0">
                <a:latin typeface="Calibri" panose="020F0502020204030204" pitchFamily="34" charset="0"/>
                <a:ea typeface="SimSun" panose="02010600030101010101" pitchFamily="2" charset="-122"/>
                <a:cs typeface="Arial" panose="020B0604020202020204" pitchFamily="34" charset="0"/>
              </a:rPr>
              <a:t>” </a:t>
            </a:r>
            <a:r>
              <a:rPr lang="en-GB" b="0" dirty="0" err="1">
                <a:latin typeface="Calibri" panose="020F0502020204030204" pitchFamily="34" charset="0"/>
                <a:ea typeface="SimSun" panose="02010600030101010101" pitchFamily="2" charset="-122"/>
                <a:cs typeface="Arial" panose="020B0604020202020204" pitchFamily="34" charset="0"/>
              </a:rPr>
              <a:t>é</a:t>
            </a:r>
            <a:r>
              <a:rPr lang="en-GB" b="0" dirty="0">
                <a:latin typeface="Calibri" panose="020F0502020204030204" pitchFamily="34" charset="0"/>
                <a:ea typeface="SimSun" panose="02010600030101010101" pitchFamily="2" charset="-122"/>
                <a:cs typeface="Arial" panose="020B0604020202020204" pitchFamily="34" charset="0"/>
              </a:rPr>
              <a:t> a </a:t>
            </a:r>
            <a:r>
              <a:rPr lang="en-GB" b="0" dirty="0" err="1">
                <a:latin typeface="Calibri" panose="020F0502020204030204" pitchFamily="34" charset="0"/>
                <a:ea typeface="SimSun" panose="02010600030101010101" pitchFamily="2" charset="-122"/>
                <a:cs typeface="Arial" panose="020B0604020202020204" pitchFamily="34" charset="0"/>
              </a:rPr>
              <a:t>mais</a:t>
            </a:r>
            <a:r>
              <a:rPr lang="en-GB" b="0" dirty="0">
                <a:latin typeface="Calibri" panose="020F0502020204030204" pitchFamily="34" charset="0"/>
                <a:ea typeface="SimSun" panose="02010600030101010101" pitchFamily="2" charset="-122"/>
                <a:cs typeface="Arial" panose="020B0604020202020204" pitchFamily="34" charset="0"/>
              </a:rPr>
              <a:t> </a:t>
            </a:r>
            <a:r>
              <a:rPr lang="en-GB" b="0" dirty="0" err="1">
                <a:latin typeface="Calibri" panose="020F0502020204030204" pitchFamily="34" charset="0"/>
                <a:ea typeface="SimSun" panose="02010600030101010101" pitchFamily="2" charset="-122"/>
                <a:cs typeface="Arial" panose="020B0604020202020204" pitchFamily="34" charset="0"/>
              </a:rPr>
              <a:t>fácil</a:t>
            </a:r>
            <a:r>
              <a:rPr lang="en-GB" b="0" dirty="0">
                <a:latin typeface="Calibri" panose="020F0502020204030204" pitchFamily="34" charset="0"/>
                <a:ea typeface="SimSun" panose="02010600030101010101" pitchFamily="2" charset="-122"/>
                <a:cs typeface="Arial" panose="020B0604020202020204" pitchFamily="34" charset="0"/>
              </a:rPr>
              <a:t>? </a:t>
            </a:r>
          </a:p>
          <a:p>
            <a:pPr marL="457200" marR="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F</a:t>
            </a:r>
            <a:r>
              <a:rPr lang="en-GB" b="0" dirty="0">
                <a:latin typeface="Calibri" panose="020F0502020204030204" pitchFamily="34" charset="0"/>
                <a:ea typeface="SimSun" panose="02010600030101010101" pitchFamily="2" charset="-122"/>
                <a:cs typeface="Arial" panose="020B0604020202020204" pitchFamily="34" charset="0"/>
              </a:rPr>
              <a:t> – </a:t>
            </a:r>
            <a:r>
              <a:rPr lang="en-GB" b="0" dirty="0" err="1">
                <a:latin typeface="Calibri" panose="020F0502020204030204" pitchFamily="34" charset="0"/>
                <a:ea typeface="SimSun" panose="02010600030101010101" pitchFamily="2" charset="-122"/>
                <a:cs typeface="Arial" panose="020B0604020202020204" pitchFamily="34" charset="0"/>
              </a:rPr>
              <a:t>Sentimento</a:t>
            </a:r>
            <a:r>
              <a:rPr lang="en-GB" b="0" dirty="0">
                <a:latin typeface="Calibri" panose="020F0502020204030204" pitchFamily="34" charset="0"/>
                <a:ea typeface="SimSun" panose="02010600030101010101" pitchFamily="2" charset="-122"/>
                <a:cs typeface="Arial" panose="020B0604020202020204" pitchFamily="34" charset="0"/>
              </a:rPr>
              <a:t> (Feeling): Como seria para a </a:t>
            </a:r>
            <a:r>
              <a:rPr lang="en-GB" b="0" dirty="0" err="1">
                <a:latin typeface="Calibri" panose="020F0502020204030204" pitchFamily="34" charset="0"/>
                <a:ea typeface="SimSun" panose="02010600030101010101" pitchFamily="2" charset="-122"/>
                <a:cs typeface="Arial" panose="020B0604020202020204" pitchFamily="34" charset="0"/>
              </a:rPr>
              <a:t>pessoa</a:t>
            </a:r>
            <a:r>
              <a:rPr lang="en-GB" b="0" dirty="0">
                <a:latin typeface="Calibri" panose="020F0502020204030204" pitchFamily="34" charset="0"/>
                <a:ea typeface="SimSun" panose="02010600030101010101" pitchFamily="2" charset="-122"/>
                <a:cs typeface="Arial" panose="020B0604020202020204" pitchFamily="34" charset="0"/>
              </a:rPr>
              <a:t> se </a:t>
            </a:r>
            <a:r>
              <a:rPr lang="en-GB" b="0" dirty="0" err="1">
                <a:latin typeface="Calibri" panose="020F0502020204030204" pitchFamily="34" charset="0"/>
                <a:ea typeface="SimSun" panose="02010600030101010101" pitchFamily="2" charset="-122"/>
                <a:cs typeface="Arial" panose="020B0604020202020204" pitchFamily="34" charset="0"/>
              </a:rPr>
              <a:t>eu</a:t>
            </a:r>
            <a:r>
              <a:rPr lang="en-GB" b="0" dirty="0">
                <a:latin typeface="Calibri" panose="020F0502020204030204" pitchFamily="34" charset="0"/>
                <a:ea typeface="SimSun" panose="02010600030101010101" pitchFamily="2" charset="-122"/>
                <a:cs typeface="Arial" panose="020B0604020202020204" pitchFamily="34" charset="0"/>
              </a:rPr>
              <a:t> </a:t>
            </a:r>
            <a:r>
              <a:rPr lang="en-GB" b="0" dirty="0" err="1">
                <a:latin typeface="Calibri" panose="020F0502020204030204" pitchFamily="34" charset="0"/>
                <a:ea typeface="SimSun" panose="02010600030101010101" pitchFamily="2" charset="-122"/>
                <a:cs typeface="Arial" panose="020B0604020202020204" pitchFamily="34" charset="0"/>
              </a:rPr>
              <a:t>disser</a:t>
            </a:r>
            <a:r>
              <a:rPr lang="en-GB" b="0" dirty="0">
                <a:latin typeface="Calibri" panose="020F0502020204030204" pitchFamily="34" charset="0"/>
                <a:ea typeface="SimSun" panose="02010600030101010101" pitchFamily="2" charset="-122"/>
                <a:cs typeface="Arial" panose="020B0604020202020204" pitchFamily="34" charset="0"/>
              </a:rPr>
              <a:t> “</a:t>
            </a:r>
            <a:r>
              <a:rPr lang="en-GB" b="0" dirty="0" err="1">
                <a:latin typeface="Calibri" panose="020F0502020204030204" pitchFamily="34" charset="0"/>
                <a:ea typeface="SimSun" panose="02010600030101010101" pitchFamily="2" charset="-122"/>
                <a:cs typeface="Arial" panose="020B0604020202020204" pitchFamily="34" charset="0"/>
              </a:rPr>
              <a:t>não</a:t>
            </a:r>
            <a:r>
              <a:rPr lang="en-GB" b="0" dirty="0">
                <a:latin typeface="Calibri" panose="020F0502020204030204" pitchFamily="34" charset="0"/>
                <a:ea typeface="SimSun" panose="02010600030101010101" pitchFamily="2" charset="-122"/>
                <a:cs typeface="Arial" panose="020B0604020202020204" pitchFamily="34" charset="0"/>
              </a:rPr>
              <a:t>”? </a:t>
            </a:r>
          </a:p>
          <a:p>
            <a:pPr marL="457200" marR="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L</a:t>
            </a:r>
            <a:r>
              <a:rPr lang="en-GB" b="0" dirty="0">
                <a:latin typeface="Calibri" panose="020F0502020204030204" pitchFamily="34" charset="0"/>
                <a:ea typeface="SimSun" panose="02010600030101010101" pitchFamily="2" charset="-122"/>
                <a:cs typeface="Arial" panose="020B0604020202020204" pitchFamily="34" charset="0"/>
              </a:rPr>
              <a:t> – </a:t>
            </a:r>
            <a:r>
              <a:rPr lang="en-GB" b="0" dirty="0" err="1">
                <a:latin typeface="Calibri" panose="020F0502020204030204" pitchFamily="34" charset="0"/>
                <a:ea typeface="SimSun" panose="02010600030101010101" pitchFamily="2" charset="-122"/>
                <a:cs typeface="Arial" panose="020B0604020202020204" pitchFamily="34" charset="0"/>
              </a:rPr>
              <a:t>Ouvir</a:t>
            </a:r>
            <a:r>
              <a:rPr lang="en-GB" b="0" dirty="0">
                <a:latin typeface="Calibri" panose="020F0502020204030204" pitchFamily="34" charset="0"/>
                <a:ea typeface="SimSun" panose="02010600030101010101" pitchFamily="2" charset="-122"/>
                <a:cs typeface="Arial" panose="020B0604020202020204" pitchFamily="34" charset="0"/>
              </a:rPr>
              <a:t> (Listen): </a:t>
            </a:r>
            <a:r>
              <a:rPr lang="en-GB" b="0" dirty="0" err="1">
                <a:latin typeface="Calibri" panose="020F0502020204030204" pitchFamily="34" charset="0"/>
                <a:ea typeface="SimSun" panose="02010600030101010101" pitchFamily="2" charset="-122"/>
                <a:cs typeface="Arial" panose="020B0604020202020204" pitchFamily="34" charset="0"/>
              </a:rPr>
              <a:t>Será</a:t>
            </a:r>
            <a:r>
              <a:rPr lang="en-GB" b="0" dirty="0">
                <a:latin typeface="Calibri" panose="020F0502020204030204" pitchFamily="34" charset="0"/>
                <a:ea typeface="SimSun" panose="02010600030101010101" pitchFamily="2" charset="-122"/>
                <a:cs typeface="Arial" panose="020B0604020202020204" pitchFamily="34" charset="0"/>
              </a:rPr>
              <a:t> que </a:t>
            </a:r>
            <a:r>
              <a:rPr lang="en-GB" b="0" dirty="0" err="1">
                <a:latin typeface="Calibri" panose="020F0502020204030204" pitchFamily="34" charset="0"/>
                <a:ea typeface="SimSun" panose="02010600030101010101" pitchFamily="2" charset="-122"/>
                <a:cs typeface="Arial" panose="020B0604020202020204" pitchFamily="34" charset="0"/>
              </a:rPr>
              <a:t>escutei</a:t>
            </a:r>
            <a:r>
              <a:rPr lang="en-GB" b="0" dirty="0">
                <a:latin typeface="Calibri" panose="020F0502020204030204" pitchFamily="34" charset="0"/>
                <a:ea typeface="SimSun" panose="02010600030101010101" pitchFamily="2" charset="-122"/>
                <a:cs typeface="Arial" panose="020B0604020202020204" pitchFamily="34" charset="0"/>
              </a:rPr>
              <a:t> </a:t>
            </a:r>
            <a:r>
              <a:rPr lang="en-GB" b="0" dirty="0" err="1">
                <a:latin typeface="Calibri" panose="020F0502020204030204" pitchFamily="34" charset="0"/>
                <a:ea typeface="SimSun" panose="02010600030101010101" pitchFamily="2" charset="-122"/>
                <a:cs typeface="Arial" panose="020B0604020202020204" pitchFamily="34" charset="0"/>
              </a:rPr>
              <a:t>realmente</a:t>
            </a:r>
            <a:r>
              <a:rPr lang="en-GB" b="0" dirty="0">
                <a:latin typeface="Calibri" panose="020F0502020204030204" pitchFamily="34" charset="0"/>
                <a:ea typeface="SimSun" panose="02010600030101010101" pitchFamily="2" charset="-122"/>
                <a:cs typeface="Arial" panose="020B0604020202020204" pitchFamily="34" charset="0"/>
              </a:rPr>
              <a:t> a </a:t>
            </a:r>
            <a:r>
              <a:rPr lang="en-GB" b="0" dirty="0" err="1">
                <a:latin typeface="Calibri" panose="020F0502020204030204" pitchFamily="34" charset="0"/>
                <a:ea typeface="SimSun" panose="02010600030101010101" pitchFamily="2" charset="-122"/>
                <a:cs typeface="Arial" panose="020B0604020202020204" pitchFamily="34" charset="0"/>
              </a:rPr>
              <a:t>pessoa</a:t>
            </a:r>
            <a:r>
              <a:rPr lang="en-GB" b="0" dirty="0">
                <a:latin typeface="Calibri" panose="020F0502020204030204" pitchFamily="34" charset="0"/>
                <a:ea typeface="SimSun" panose="02010600030101010101" pitchFamily="2" charset="-122"/>
                <a:cs typeface="Arial" panose="020B0604020202020204" pitchFamily="34" charset="0"/>
              </a:rPr>
              <a:t> </a:t>
            </a:r>
            <a:r>
              <a:rPr lang="en-GB" b="0" dirty="0" err="1">
                <a:latin typeface="Calibri" panose="020F0502020204030204" pitchFamily="34" charset="0"/>
                <a:ea typeface="SimSun" panose="02010600030101010101" pitchFamily="2" charset="-122"/>
                <a:cs typeface="Arial" panose="020B0604020202020204" pitchFamily="34" charset="0"/>
              </a:rPr>
              <a:t>em</a:t>
            </a:r>
            <a:r>
              <a:rPr lang="en-GB" b="0" dirty="0">
                <a:latin typeface="Calibri" panose="020F0502020204030204" pitchFamily="34" charset="0"/>
                <a:ea typeface="SimSun" panose="02010600030101010101" pitchFamily="2" charset="-122"/>
                <a:cs typeface="Arial" panose="020B0604020202020204" pitchFamily="34" charset="0"/>
              </a:rPr>
              <a:t> </a:t>
            </a:r>
            <a:r>
              <a:rPr lang="en-GB" b="0" dirty="0" err="1">
                <a:latin typeface="Calibri" panose="020F0502020204030204" pitchFamily="34" charset="0"/>
                <a:ea typeface="SimSun" panose="02010600030101010101" pitchFamily="2" charset="-122"/>
                <a:cs typeface="Arial" panose="020B0604020202020204" pitchFamily="34" charset="0"/>
              </a:rPr>
              <a:t>questão</a:t>
            </a:r>
            <a:r>
              <a:rPr lang="en-GB" b="0" dirty="0">
                <a:latin typeface="Calibri" panose="020F0502020204030204" pitchFamily="34" charset="0"/>
                <a:ea typeface="SimSun" panose="02010600030101010101" pitchFamily="2" charset="-122"/>
                <a:cs typeface="Arial" panose="020B0604020202020204" pitchFamily="34" charset="0"/>
              </a:rPr>
              <a:t> e o que </a:t>
            </a:r>
            <a:r>
              <a:rPr lang="en-GB" b="0" dirty="0" err="1">
                <a:latin typeface="Calibri" panose="020F0502020204030204" pitchFamily="34" charset="0"/>
                <a:ea typeface="SimSun" panose="02010600030101010101" pitchFamily="2" charset="-122"/>
                <a:cs typeface="Arial" panose="020B0604020202020204" pitchFamily="34" charset="0"/>
              </a:rPr>
              <a:t>ela</a:t>
            </a:r>
            <a:r>
              <a:rPr lang="en-GB" b="0" dirty="0">
                <a:latin typeface="Calibri" panose="020F0502020204030204" pitchFamily="34" charset="0"/>
                <a:ea typeface="SimSun" panose="02010600030101010101" pitchFamily="2" charset="-122"/>
                <a:cs typeface="Arial" panose="020B0604020202020204" pitchFamily="34" charset="0"/>
              </a:rPr>
              <a:t> </a:t>
            </a:r>
            <a:r>
              <a:rPr lang="en-GB" b="0" dirty="0" err="1">
                <a:latin typeface="Calibri" panose="020F0502020204030204" pitchFamily="34" charset="0"/>
                <a:ea typeface="SimSun" panose="02010600030101010101" pitchFamily="2" charset="-122"/>
                <a:cs typeface="Arial" panose="020B0604020202020204" pitchFamily="34" charset="0"/>
              </a:rPr>
              <a:t>está</a:t>
            </a:r>
            <a:r>
              <a:rPr lang="en-GB" b="0" dirty="0">
                <a:latin typeface="Calibri" panose="020F0502020204030204" pitchFamily="34" charset="0"/>
                <a:ea typeface="SimSun" panose="02010600030101010101" pitchFamily="2" charset="-122"/>
                <a:cs typeface="Arial" panose="020B0604020202020204" pitchFamily="34" charset="0"/>
              </a:rPr>
              <a:t> </a:t>
            </a:r>
            <a:r>
              <a:rPr lang="en-GB" b="0" dirty="0" err="1">
                <a:latin typeface="Calibri" panose="020F0502020204030204" pitchFamily="34" charset="0"/>
                <a:ea typeface="SimSun" panose="02010600030101010101" pitchFamily="2" charset="-122"/>
                <a:cs typeface="Arial" panose="020B0604020202020204" pitchFamily="34" charset="0"/>
              </a:rPr>
              <a:t>pedindo</a:t>
            </a:r>
            <a:r>
              <a:rPr lang="en-GB" b="0" dirty="0">
                <a:latin typeface="Calibri" panose="020F0502020204030204" pitchFamily="34" charset="0"/>
                <a:ea typeface="SimSun" panose="02010600030101010101" pitchFamily="2" charset="-122"/>
                <a:cs typeface="Arial" panose="020B0604020202020204" pitchFamily="34" charset="0"/>
              </a:rPr>
              <a:t>? </a:t>
            </a:r>
          </a:p>
          <a:p>
            <a:pPr marL="457200" marR="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E</a:t>
            </a:r>
            <a:r>
              <a:rPr lang="en-GB" b="0" dirty="0">
                <a:latin typeface="Calibri" panose="020F0502020204030204" pitchFamily="34" charset="0"/>
                <a:ea typeface="SimSun" panose="02010600030101010101" pitchFamily="2" charset="-122"/>
                <a:cs typeface="Arial" panose="020B0604020202020204" pitchFamily="34" charset="0"/>
              </a:rPr>
              <a:t> – </a:t>
            </a:r>
            <a:r>
              <a:rPr lang="en-GB" b="0" dirty="0" err="1">
                <a:latin typeface="Calibri" panose="020F0502020204030204" pitchFamily="34" charset="0"/>
                <a:ea typeface="SimSun" panose="02010600030101010101" pitchFamily="2" charset="-122"/>
                <a:cs typeface="Arial" panose="020B0604020202020204" pitchFamily="34" charset="0"/>
              </a:rPr>
              <a:t>Explicar</a:t>
            </a:r>
            <a:r>
              <a:rPr lang="en-GB" b="0" dirty="0">
                <a:latin typeface="Calibri" panose="020F0502020204030204" pitchFamily="34" charset="0"/>
                <a:ea typeface="SimSun" panose="02010600030101010101" pitchFamily="2" charset="-122"/>
                <a:cs typeface="Arial" panose="020B0604020202020204" pitchFamily="34" charset="0"/>
              </a:rPr>
              <a:t>: Posso </a:t>
            </a:r>
            <a:r>
              <a:rPr lang="en-GB" b="0" dirty="0" err="1">
                <a:latin typeface="Calibri" panose="020F0502020204030204" pitchFamily="34" charset="0"/>
                <a:ea typeface="SimSun" panose="02010600030101010101" pitchFamily="2" charset="-122"/>
                <a:cs typeface="Arial" panose="020B0604020202020204" pitchFamily="34" charset="0"/>
              </a:rPr>
              <a:t>explicar</a:t>
            </a:r>
            <a:r>
              <a:rPr lang="en-GB" b="0" dirty="0">
                <a:latin typeface="Calibri" panose="020F0502020204030204" pitchFamily="34" charset="0"/>
                <a:ea typeface="SimSun" panose="02010600030101010101" pitchFamily="2" charset="-122"/>
                <a:cs typeface="Arial" panose="020B0604020202020204" pitchFamily="34" charset="0"/>
              </a:rPr>
              <a:t> à </a:t>
            </a:r>
            <a:r>
              <a:rPr lang="en-GB" b="0" dirty="0" err="1">
                <a:latin typeface="Calibri" panose="020F0502020204030204" pitchFamily="34" charset="0"/>
                <a:ea typeface="SimSun" panose="02010600030101010101" pitchFamily="2" charset="-122"/>
                <a:cs typeface="Arial" panose="020B0604020202020204" pitchFamily="34" charset="0"/>
              </a:rPr>
              <a:t>pessoa</a:t>
            </a:r>
            <a:r>
              <a:rPr lang="en-GB" b="0" dirty="0">
                <a:latin typeface="Calibri" panose="020F0502020204030204" pitchFamily="34" charset="0"/>
                <a:ea typeface="SimSun" panose="02010600030101010101" pitchFamily="2" charset="-122"/>
                <a:cs typeface="Arial" panose="020B0604020202020204" pitchFamily="34" charset="0"/>
              </a:rPr>
              <a:t> </a:t>
            </a:r>
            <a:r>
              <a:rPr lang="en-GB" b="0" dirty="0" err="1">
                <a:latin typeface="Calibri" panose="020F0502020204030204" pitchFamily="34" charset="0"/>
                <a:ea typeface="SimSun" panose="02010600030101010101" pitchFamily="2" charset="-122"/>
                <a:cs typeface="Arial" panose="020B0604020202020204" pitchFamily="34" charset="0"/>
              </a:rPr>
              <a:t>em</a:t>
            </a:r>
            <a:r>
              <a:rPr lang="en-GB" b="0" dirty="0">
                <a:latin typeface="Calibri" panose="020F0502020204030204" pitchFamily="34" charset="0"/>
                <a:ea typeface="SimSun" panose="02010600030101010101" pitchFamily="2" charset="-122"/>
                <a:cs typeface="Arial" panose="020B0604020202020204" pitchFamily="34" charset="0"/>
              </a:rPr>
              <a:t> </a:t>
            </a:r>
            <a:r>
              <a:rPr lang="en-GB" b="0" dirty="0" err="1">
                <a:latin typeface="Calibri" panose="020F0502020204030204" pitchFamily="34" charset="0"/>
                <a:ea typeface="SimSun" panose="02010600030101010101" pitchFamily="2" charset="-122"/>
                <a:cs typeface="Arial" panose="020B0604020202020204" pitchFamily="34" charset="0"/>
              </a:rPr>
              <a:t>questão</a:t>
            </a:r>
            <a:r>
              <a:rPr lang="en-GB" b="0" dirty="0">
                <a:latin typeface="Calibri" panose="020F0502020204030204" pitchFamily="34" charset="0"/>
                <a:ea typeface="SimSun" panose="02010600030101010101" pitchFamily="2" charset="-122"/>
                <a:cs typeface="Arial" panose="020B0604020202020204" pitchFamily="34" charset="0"/>
              </a:rPr>
              <a:t> </a:t>
            </a:r>
            <a:r>
              <a:rPr lang="en-GB" b="0" dirty="0" err="1">
                <a:latin typeface="Calibri" panose="020F0502020204030204" pitchFamily="34" charset="0"/>
                <a:ea typeface="SimSun" panose="02010600030101010101" pitchFamily="2" charset="-122"/>
                <a:cs typeface="Arial" panose="020B0604020202020204" pitchFamily="34" charset="0"/>
              </a:rPr>
              <a:t>por</a:t>
            </a:r>
            <a:r>
              <a:rPr lang="en-GB" b="0" dirty="0">
                <a:latin typeface="Calibri" panose="020F0502020204030204" pitchFamily="34" charset="0"/>
                <a:ea typeface="SimSun" panose="02010600030101010101" pitchFamily="2" charset="-122"/>
                <a:cs typeface="Arial" panose="020B0604020202020204" pitchFamily="34" charset="0"/>
              </a:rPr>
              <a:t> que </a:t>
            </a:r>
            <a:r>
              <a:rPr lang="en-GB" b="0" dirty="0" err="1">
                <a:latin typeface="Calibri" panose="020F0502020204030204" pitchFamily="34" charset="0"/>
                <a:ea typeface="SimSun" panose="02010600030101010101" pitchFamily="2" charset="-122"/>
                <a:cs typeface="Arial" panose="020B0604020202020204" pitchFamily="34" charset="0"/>
              </a:rPr>
              <a:t>não</a:t>
            </a:r>
            <a:r>
              <a:rPr lang="en-GB" b="0" dirty="0">
                <a:latin typeface="Calibri" panose="020F0502020204030204" pitchFamily="34" charset="0"/>
                <a:ea typeface="SimSun" panose="02010600030101010101" pitchFamily="2" charset="-122"/>
                <a:cs typeface="Arial" panose="020B0604020202020204" pitchFamily="34" charset="0"/>
              </a:rPr>
              <a:t> </a:t>
            </a:r>
            <a:r>
              <a:rPr lang="en-GB" b="0" dirty="0" err="1">
                <a:latin typeface="Calibri" panose="020F0502020204030204" pitchFamily="34" charset="0"/>
                <a:ea typeface="SimSun" panose="02010600030101010101" pitchFamily="2" charset="-122"/>
                <a:cs typeface="Arial" panose="020B0604020202020204" pitchFamily="34" charset="0"/>
              </a:rPr>
              <a:t>posso</a:t>
            </a:r>
            <a:r>
              <a:rPr lang="en-GB" b="0" dirty="0">
                <a:latin typeface="Calibri" panose="020F0502020204030204" pitchFamily="34" charset="0"/>
                <a:ea typeface="SimSun" panose="02010600030101010101" pitchFamily="2" charset="-122"/>
                <a:cs typeface="Arial" panose="020B0604020202020204" pitchFamily="34" charset="0"/>
              </a:rPr>
              <a:t> </a:t>
            </a:r>
            <a:r>
              <a:rPr lang="en-GB" b="0" dirty="0" err="1">
                <a:latin typeface="Calibri" panose="020F0502020204030204" pitchFamily="34" charset="0"/>
                <a:ea typeface="SimSun" panose="02010600030101010101" pitchFamily="2" charset="-122"/>
                <a:cs typeface="Arial" panose="020B0604020202020204" pitchFamily="34" charset="0"/>
              </a:rPr>
              <a:t>atender</a:t>
            </a:r>
            <a:r>
              <a:rPr lang="en-GB" b="0" dirty="0">
                <a:latin typeface="Calibri" panose="020F0502020204030204" pitchFamily="34" charset="0"/>
                <a:ea typeface="SimSun" panose="02010600030101010101" pitchFamily="2" charset="-122"/>
                <a:cs typeface="Arial" panose="020B0604020202020204" pitchFamily="34" charset="0"/>
              </a:rPr>
              <a:t> </a:t>
            </a:r>
            <a:r>
              <a:rPr lang="en-GB" b="0" dirty="0" err="1">
                <a:latin typeface="Calibri" panose="020F0502020204030204" pitchFamily="34" charset="0"/>
                <a:ea typeface="SimSun" panose="02010600030101010101" pitchFamily="2" charset="-122"/>
                <a:cs typeface="Arial" panose="020B0604020202020204" pitchFamily="34" charset="0"/>
              </a:rPr>
              <a:t>ao</a:t>
            </a:r>
            <a:r>
              <a:rPr lang="en-GB" b="0" dirty="0">
                <a:latin typeface="Calibri" panose="020F0502020204030204" pitchFamily="34" charset="0"/>
                <a:ea typeface="SimSun" panose="02010600030101010101" pitchFamily="2" charset="-122"/>
                <a:cs typeface="Arial" panose="020B0604020202020204" pitchFamily="34" charset="0"/>
              </a:rPr>
              <a:t> </a:t>
            </a:r>
            <a:r>
              <a:rPr lang="en-GB" b="0" dirty="0" err="1">
                <a:latin typeface="Calibri" panose="020F0502020204030204" pitchFamily="34" charset="0"/>
                <a:ea typeface="SimSun" panose="02010600030101010101" pitchFamily="2" charset="-122"/>
                <a:cs typeface="Arial" panose="020B0604020202020204" pitchFamily="34" charset="0"/>
              </a:rPr>
              <a:t>seu</a:t>
            </a:r>
            <a:r>
              <a:rPr lang="en-GB" b="0" dirty="0">
                <a:latin typeface="Calibri" panose="020F0502020204030204" pitchFamily="34" charset="0"/>
                <a:ea typeface="SimSun" panose="02010600030101010101" pitchFamily="2" charset="-122"/>
                <a:cs typeface="Arial" panose="020B0604020202020204" pitchFamily="34" charset="0"/>
              </a:rPr>
              <a:t> </a:t>
            </a:r>
            <a:r>
              <a:rPr lang="en-GB" b="0" dirty="0" err="1">
                <a:latin typeface="Calibri" panose="020F0502020204030204" pitchFamily="34" charset="0"/>
                <a:ea typeface="SimSun" panose="02010600030101010101" pitchFamily="2" charset="-122"/>
                <a:cs typeface="Arial" panose="020B0604020202020204" pitchFamily="34" charset="0"/>
              </a:rPr>
              <a:t>pedido</a:t>
            </a:r>
            <a:r>
              <a:rPr lang="en-GB" b="0" dirty="0">
                <a:latin typeface="Calibri" panose="020F0502020204030204" pitchFamily="34" charset="0"/>
                <a:ea typeface="SimSun" panose="02010600030101010101" pitchFamily="2" charset="-122"/>
                <a:cs typeface="Arial" panose="020B0604020202020204" pitchFamily="34" charset="0"/>
              </a:rPr>
              <a:t>? </a:t>
            </a:r>
          </a:p>
          <a:p>
            <a:pPr marL="457200" marR="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C</a:t>
            </a:r>
            <a:r>
              <a:rPr lang="en-GB" b="0" dirty="0">
                <a:latin typeface="Calibri" panose="020F0502020204030204" pitchFamily="34" charset="0"/>
                <a:ea typeface="SimSun" panose="02010600030101010101" pitchFamily="2" charset="-122"/>
                <a:cs typeface="Arial" panose="020B0604020202020204" pitchFamily="34" charset="0"/>
              </a:rPr>
              <a:t> – </a:t>
            </a:r>
            <a:r>
              <a:rPr lang="en-GB" b="0" dirty="0" err="1">
                <a:latin typeface="Calibri" panose="020F0502020204030204" pitchFamily="34" charset="0"/>
                <a:ea typeface="SimSun" panose="02010600030101010101" pitchFamily="2" charset="-122"/>
                <a:cs typeface="Arial" panose="020B0604020202020204" pitchFamily="34" charset="0"/>
              </a:rPr>
              <a:t>Criativo</a:t>
            </a:r>
            <a:r>
              <a:rPr lang="en-GB" b="0" dirty="0">
                <a:latin typeface="Calibri" panose="020F0502020204030204" pitchFamily="34" charset="0"/>
                <a:ea typeface="SimSun" panose="02010600030101010101" pitchFamily="2" charset="-122"/>
                <a:cs typeface="Arial" panose="020B0604020202020204" pitchFamily="34" charset="0"/>
              </a:rPr>
              <a:t>: </a:t>
            </a:r>
            <a:r>
              <a:rPr lang="en-GB" b="0" dirty="0" err="1">
                <a:latin typeface="Calibri" panose="020F0502020204030204" pitchFamily="34" charset="0"/>
                <a:ea typeface="SimSun" panose="02010600030101010101" pitchFamily="2" charset="-122"/>
                <a:cs typeface="Arial" panose="020B0604020202020204" pitchFamily="34" charset="0"/>
              </a:rPr>
              <a:t>Existem</a:t>
            </a:r>
            <a:r>
              <a:rPr lang="en-GB" b="0" dirty="0">
                <a:latin typeface="Calibri" panose="020F0502020204030204" pitchFamily="34" charset="0"/>
                <a:ea typeface="SimSun" panose="02010600030101010101" pitchFamily="2" charset="-122"/>
                <a:cs typeface="Arial" panose="020B0604020202020204" pitchFamily="34" charset="0"/>
              </a:rPr>
              <a:t> </a:t>
            </a:r>
            <a:r>
              <a:rPr lang="en-GB" b="0" dirty="0" err="1">
                <a:latin typeface="Calibri" panose="020F0502020204030204" pitchFamily="34" charset="0"/>
                <a:ea typeface="SimSun" panose="02010600030101010101" pitchFamily="2" charset="-122"/>
                <a:cs typeface="Arial" panose="020B0604020202020204" pitchFamily="34" charset="0"/>
              </a:rPr>
              <a:t>maneiras</a:t>
            </a:r>
            <a:r>
              <a:rPr lang="en-GB" b="0" dirty="0">
                <a:latin typeface="Calibri" panose="020F0502020204030204" pitchFamily="34" charset="0"/>
                <a:ea typeface="SimSun" panose="02010600030101010101" pitchFamily="2" charset="-122"/>
                <a:cs typeface="Arial" panose="020B0604020202020204" pitchFamily="34" charset="0"/>
              </a:rPr>
              <a:t> </a:t>
            </a:r>
            <a:r>
              <a:rPr lang="en-GB" b="0" dirty="0" err="1">
                <a:latin typeface="Calibri" panose="020F0502020204030204" pitchFamily="34" charset="0"/>
                <a:ea typeface="SimSun" panose="02010600030101010101" pitchFamily="2" charset="-122"/>
                <a:cs typeface="Arial" panose="020B0604020202020204" pitchFamily="34" charset="0"/>
              </a:rPr>
              <a:t>criativas</a:t>
            </a:r>
            <a:r>
              <a:rPr lang="en-GB" b="0" dirty="0">
                <a:latin typeface="Calibri" panose="020F0502020204030204" pitchFamily="34" charset="0"/>
                <a:ea typeface="SimSun" panose="02010600030101010101" pitchFamily="2" charset="-122"/>
                <a:cs typeface="Arial" panose="020B0604020202020204" pitchFamily="34" charset="0"/>
              </a:rPr>
              <a:t> de </a:t>
            </a:r>
            <a:r>
              <a:rPr lang="en-GB" b="0" dirty="0" err="1">
                <a:latin typeface="Calibri" panose="020F0502020204030204" pitchFamily="34" charset="0"/>
                <a:ea typeface="SimSun" panose="02010600030101010101" pitchFamily="2" charset="-122"/>
                <a:cs typeface="Arial" panose="020B0604020202020204" pitchFamily="34" charset="0"/>
              </a:rPr>
              <a:t>atender</a:t>
            </a:r>
            <a:r>
              <a:rPr lang="en-GB" b="0" dirty="0">
                <a:latin typeface="Calibri" panose="020F0502020204030204" pitchFamily="34" charset="0"/>
                <a:ea typeface="SimSun" panose="02010600030101010101" pitchFamily="2" charset="-122"/>
                <a:cs typeface="Arial" panose="020B0604020202020204" pitchFamily="34" charset="0"/>
              </a:rPr>
              <a:t> </a:t>
            </a:r>
            <a:r>
              <a:rPr lang="en-GB" b="0" dirty="0" err="1">
                <a:latin typeface="Calibri" panose="020F0502020204030204" pitchFamily="34" charset="0"/>
                <a:ea typeface="SimSun" panose="02010600030101010101" pitchFamily="2" charset="-122"/>
                <a:cs typeface="Arial" panose="020B0604020202020204" pitchFamily="34" charset="0"/>
              </a:rPr>
              <a:t>ao</a:t>
            </a:r>
            <a:r>
              <a:rPr lang="en-GB" b="0" dirty="0">
                <a:latin typeface="Calibri" panose="020F0502020204030204" pitchFamily="34" charset="0"/>
                <a:ea typeface="SimSun" panose="02010600030101010101" pitchFamily="2" charset="-122"/>
                <a:cs typeface="Arial" panose="020B0604020202020204" pitchFamily="34" charset="0"/>
              </a:rPr>
              <a:t> </a:t>
            </a:r>
            <a:r>
              <a:rPr lang="en-GB" b="0" dirty="0" err="1">
                <a:latin typeface="Calibri" panose="020F0502020204030204" pitchFamily="34" charset="0"/>
                <a:ea typeface="SimSun" panose="02010600030101010101" pitchFamily="2" charset="-122"/>
                <a:cs typeface="Arial" panose="020B0604020202020204" pitchFamily="34" charset="0"/>
              </a:rPr>
              <a:t>pedido</a:t>
            </a:r>
            <a:r>
              <a:rPr lang="en-GB" b="0" dirty="0">
                <a:latin typeface="Calibri" panose="020F0502020204030204" pitchFamily="34" charset="0"/>
                <a:ea typeface="SimSun" panose="02010600030101010101" pitchFamily="2" charset="-122"/>
                <a:cs typeface="Arial" panose="020B0604020202020204" pitchFamily="34" charset="0"/>
              </a:rPr>
              <a:t> da </a:t>
            </a:r>
            <a:r>
              <a:rPr lang="en-GB" b="0" dirty="0" err="1">
                <a:latin typeface="Calibri" panose="020F0502020204030204" pitchFamily="34" charset="0"/>
                <a:ea typeface="SimSun" panose="02010600030101010101" pitchFamily="2" charset="-122"/>
                <a:cs typeface="Arial" panose="020B0604020202020204" pitchFamily="34" charset="0"/>
              </a:rPr>
              <a:t>pessoa</a:t>
            </a:r>
            <a:r>
              <a:rPr lang="en-GB" b="0" dirty="0">
                <a:latin typeface="Calibri" panose="020F0502020204030204" pitchFamily="34" charset="0"/>
                <a:ea typeface="SimSun" panose="02010600030101010101" pitchFamily="2" charset="-122"/>
                <a:cs typeface="Arial" panose="020B0604020202020204" pitchFamily="34" charset="0"/>
              </a:rPr>
              <a:t>? </a:t>
            </a:r>
          </a:p>
          <a:p>
            <a:pPr marL="457200" marR="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T </a:t>
            </a:r>
            <a:r>
              <a:rPr lang="en-GB" b="0" dirty="0">
                <a:latin typeface="Calibri" panose="020F0502020204030204" pitchFamily="34" charset="0"/>
                <a:ea typeface="SimSun" panose="02010600030101010101" pitchFamily="2" charset="-122"/>
                <a:cs typeface="Arial" panose="020B0604020202020204" pitchFamily="34" charset="0"/>
              </a:rPr>
              <a:t>– Tempo: </a:t>
            </a:r>
            <a:r>
              <a:rPr lang="en-GB" b="0" dirty="0" err="1">
                <a:latin typeface="Calibri" panose="020F0502020204030204" pitchFamily="34" charset="0"/>
                <a:ea typeface="SimSun" panose="02010600030101010101" pitchFamily="2" charset="-122"/>
                <a:cs typeface="Arial" panose="020B0604020202020204" pitchFamily="34" charset="0"/>
              </a:rPr>
              <a:t>Estou</a:t>
            </a:r>
            <a:r>
              <a:rPr lang="en-GB" b="0" dirty="0">
                <a:latin typeface="Calibri" panose="020F0502020204030204" pitchFamily="34" charset="0"/>
                <a:ea typeface="SimSun" panose="02010600030101010101" pitchFamily="2" charset="-122"/>
                <a:cs typeface="Arial" panose="020B0604020202020204" pitchFamily="34" charset="0"/>
              </a:rPr>
              <a:t> </a:t>
            </a:r>
            <a:r>
              <a:rPr lang="en-GB" b="0" dirty="0" err="1">
                <a:latin typeface="Calibri" panose="020F0502020204030204" pitchFamily="34" charset="0"/>
                <a:ea typeface="SimSun" panose="02010600030101010101" pitchFamily="2" charset="-122"/>
                <a:cs typeface="Arial" panose="020B0604020202020204" pitchFamily="34" charset="0"/>
              </a:rPr>
              <a:t>dando</a:t>
            </a:r>
            <a:r>
              <a:rPr lang="en-GB" b="0" dirty="0">
                <a:latin typeface="Calibri" panose="020F0502020204030204" pitchFamily="34" charset="0"/>
                <a:ea typeface="SimSun" panose="02010600030101010101" pitchFamily="2" charset="-122"/>
                <a:cs typeface="Arial" panose="020B0604020202020204" pitchFamily="34" charset="0"/>
              </a:rPr>
              <a:t> tempo </a:t>
            </a:r>
            <a:r>
              <a:rPr lang="en-GB" b="0" dirty="0" err="1">
                <a:latin typeface="Calibri" panose="020F0502020204030204" pitchFamily="34" charset="0"/>
                <a:ea typeface="SimSun" panose="02010600030101010101" pitchFamily="2" charset="-122"/>
                <a:cs typeface="Arial" panose="020B0604020202020204" pitchFamily="34" charset="0"/>
              </a:rPr>
              <a:t>suficiente</a:t>
            </a:r>
            <a:r>
              <a:rPr lang="en-GB" b="0" dirty="0">
                <a:latin typeface="Calibri" panose="020F0502020204030204" pitchFamily="34" charset="0"/>
                <a:ea typeface="SimSun" panose="02010600030101010101" pitchFamily="2" charset="-122"/>
                <a:cs typeface="Arial" panose="020B0604020202020204" pitchFamily="34" charset="0"/>
              </a:rPr>
              <a:t> para </a:t>
            </a:r>
            <a:r>
              <a:rPr lang="en-GB" b="0" dirty="0" err="1">
                <a:latin typeface="Calibri" panose="020F0502020204030204" pitchFamily="34" charset="0"/>
                <a:ea typeface="SimSun" panose="02010600030101010101" pitchFamily="2" charset="-122"/>
                <a:cs typeface="Arial" panose="020B0604020202020204" pitchFamily="34" charset="0"/>
              </a:rPr>
              <a:t>considerar</a:t>
            </a:r>
            <a:r>
              <a:rPr lang="en-GB" b="0" dirty="0">
                <a:latin typeface="Calibri" panose="020F0502020204030204" pitchFamily="34" charset="0"/>
                <a:ea typeface="SimSun" panose="02010600030101010101" pitchFamily="2" charset="-122"/>
                <a:cs typeface="Arial" panose="020B0604020202020204" pitchFamily="34" charset="0"/>
              </a:rPr>
              <a:t> o </a:t>
            </a:r>
            <a:r>
              <a:rPr lang="en-GB" b="0" dirty="0" err="1">
                <a:latin typeface="Calibri" panose="020F0502020204030204" pitchFamily="34" charset="0"/>
                <a:ea typeface="SimSun" panose="02010600030101010101" pitchFamily="2" charset="-122"/>
                <a:cs typeface="Arial" panose="020B0604020202020204" pitchFamily="34" charset="0"/>
              </a:rPr>
              <a:t>pedido</a:t>
            </a:r>
            <a:r>
              <a:rPr lang="en-GB" b="0" dirty="0">
                <a:latin typeface="Calibri" panose="020F0502020204030204" pitchFamily="34" charset="0"/>
                <a:ea typeface="SimSun" panose="02010600030101010101" pitchFamily="2" charset="-122"/>
                <a:cs typeface="Arial" panose="020B0604020202020204" pitchFamily="34" charset="0"/>
              </a:rPr>
              <a:t>? </a:t>
            </a:r>
          </a:p>
          <a:p>
            <a:pPr marL="457200" marR="0">
              <a:lnSpc>
                <a:spcPct val="115000"/>
              </a:lnSpc>
              <a:spcBef>
                <a:spcPts val="0"/>
              </a:spcBef>
              <a:spcAft>
                <a:spcPts val="0"/>
              </a:spcAft>
            </a:pP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142286530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buFont typeface="Arial" panose="020B0604020202020204" pitchFamily="34" charset="0"/>
              <a:buChar char="•"/>
            </a:pPr>
            <a:r>
              <a:rPr lang="en-GB" dirty="0" err="1">
                <a:latin typeface="Calibri" panose="020F0502020204030204" pitchFamily="34" charset="0"/>
                <a:ea typeface="SimSun" panose="02010600030101010101" pitchFamily="2" charset="-122"/>
                <a:cs typeface="Arial" panose="020B0604020202020204" pitchFamily="34" charset="0"/>
              </a:rPr>
              <a:t>É</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importante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reconhecer</a:t>
            </a:r>
            <a:r>
              <a:rPr lang="en-GB" dirty="0">
                <a:latin typeface="Calibri" panose="020F0502020204030204" pitchFamily="34" charset="0"/>
                <a:ea typeface="SimSun" panose="02010600030101010101" pitchFamily="2" charset="-122"/>
                <a:cs typeface="Arial" panose="020B0604020202020204" pitchFamily="34" charset="0"/>
              </a:rPr>
              <a:t> que </a:t>
            </a:r>
            <a:r>
              <a:rPr lang="en-GB" dirty="0" err="1">
                <a:latin typeface="Calibri" panose="020F0502020204030204" pitchFamily="34" charset="0"/>
                <a:ea typeface="SimSun" panose="02010600030101010101" pitchFamily="2" charset="-122"/>
                <a:cs typeface="Arial" panose="020B0604020202020204" pitchFamily="34" charset="0"/>
              </a:rPr>
              <a:t>às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vezes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serviços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podem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não</a:t>
            </a:r>
            <a:r>
              <a:rPr lang="en-GB" dirty="0">
                <a:latin typeface="Calibri" panose="020F0502020204030204" pitchFamily="34" charset="0"/>
                <a:ea typeface="SimSun" panose="02010600030101010101" pitchFamily="2" charset="-122"/>
                <a:cs typeface="Arial" panose="020B0604020202020204" pitchFamily="34" charset="0"/>
              </a:rPr>
              <a:t> ser </a:t>
            </a:r>
            <a:r>
              <a:rPr lang="en-GB" dirty="0" err="1">
                <a:latin typeface="Calibri" panose="020F0502020204030204" pitchFamily="34" charset="0"/>
                <a:ea typeface="SimSun" panose="02010600030101010101" pitchFamily="2" charset="-122"/>
                <a:cs typeface="Arial" panose="020B0604020202020204" pitchFamily="34" charset="0"/>
              </a:rPr>
              <a:t>capazes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atender</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certas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necessidades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podem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não</a:t>
            </a:r>
            <a:r>
              <a:rPr lang="en-GB" dirty="0">
                <a:latin typeface="Calibri" panose="020F0502020204030204" pitchFamily="34" charset="0"/>
                <a:ea typeface="SimSun" panose="02010600030101010101" pitchFamily="2" charset="-122"/>
                <a:cs typeface="Arial" panose="020B0604020202020204" pitchFamily="34" charset="0"/>
              </a:rPr>
              <a:t> ser </a:t>
            </a:r>
            <a:r>
              <a:rPr lang="en-GB" dirty="0" err="1">
                <a:latin typeface="Calibri" panose="020F0502020204030204" pitchFamily="34" charset="0"/>
                <a:ea typeface="SimSun" panose="02010600030101010101" pitchFamily="2" charset="-122"/>
                <a:cs typeface="Arial" panose="020B0604020202020204" pitchFamily="34" charset="0"/>
              </a:rPr>
              <a:t>capazes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atendê</a:t>
            </a:r>
            <a:r>
              <a:rPr lang="en-GB" dirty="0">
                <a:latin typeface="Calibri" panose="020F0502020204030204" pitchFamily="34" charset="0"/>
                <a:ea typeface="SimSun" panose="02010600030101010101" pitchFamily="2" charset="-122"/>
                <a:cs typeface="Arial" panose="020B0604020202020204" pitchFamily="34" charset="0"/>
              </a:rPr>
              <a:t>-las </a:t>
            </a:r>
            <a:r>
              <a:rPr lang="en-GB" dirty="0" err="1">
                <a:latin typeface="Calibri" panose="020F0502020204030204" pitchFamily="34" charset="0"/>
                <a:ea typeface="SimSun" panose="02010600030101010101" pitchFamily="2" charset="-122"/>
                <a:cs typeface="Arial" panose="020B0604020202020204" pitchFamily="34" charset="0"/>
              </a:rPr>
              <a:t>imediatamente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Isso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deve</a:t>
            </a:r>
            <a:r>
              <a:rPr lang="en-GB" dirty="0">
                <a:latin typeface="Calibri" panose="020F0502020204030204" pitchFamily="34" charset="0"/>
                <a:ea typeface="SimSun" panose="02010600030101010101" pitchFamily="2" charset="-122"/>
                <a:cs typeface="Arial" panose="020B0604020202020204" pitchFamily="34" charset="0"/>
              </a:rPr>
              <a:t> ser </a:t>
            </a:r>
            <a:r>
              <a:rPr lang="en-GB" dirty="0" err="1">
                <a:latin typeface="Calibri" panose="020F0502020204030204" pitchFamily="34" charset="0"/>
                <a:ea typeface="SimSun" panose="02010600030101010101" pitchFamily="2" charset="-122"/>
                <a:cs typeface="Arial" panose="020B0604020202020204" pitchFamily="34" charset="0"/>
              </a:rPr>
              <a:t>discutido</a:t>
            </a:r>
            <a:r>
              <a:rPr lang="en-GB" dirty="0">
                <a:latin typeface="Calibri" panose="020F0502020204030204" pitchFamily="34" charset="0"/>
                <a:ea typeface="SimSun" panose="02010600030101010101" pitchFamily="2" charset="-122"/>
                <a:cs typeface="Arial" panose="020B0604020202020204" pitchFamily="34" charset="0"/>
              </a:rPr>
              <a:t> com a </a:t>
            </a:r>
            <a:r>
              <a:rPr lang="en-GB" dirty="0" err="1">
                <a:latin typeface="Calibri" panose="020F0502020204030204" pitchFamily="34" charset="0"/>
                <a:ea typeface="SimSun" panose="02010600030101010101" pitchFamily="2" charset="-122"/>
                <a:cs typeface="Arial" panose="020B0604020202020204" pitchFamily="34" charset="0"/>
              </a:rPr>
              <a:t>pessoa</a:t>
            </a:r>
            <a:r>
              <a:rPr lang="en-GB" dirty="0">
                <a:latin typeface="Calibri" panose="020F0502020204030204" pitchFamily="34" charset="0"/>
                <a:ea typeface="SimSun" panose="02010600030101010101" pitchFamily="2" charset="-122"/>
                <a:cs typeface="Arial" panose="020B0604020202020204" pitchFamily="34" charset="0"/>
              </a:rPr>
              <a:t>. </a:t>
            </a:r>
          </a:p>
          <a:p>
            <a:pPr marL="171450" indent="-171450" algn="just">
              <a:lnSpc>
                <a:spcPct val="115000"/>
              </a:lnSpc>
              <a:buFont typeface="Arial" panose="020B0604020202020204" pitchFamily="34" charset="0"/>
              <a:buChar char="•"/>
            </a:pPr>
            <a:r>
              <a:rPr lang="en-GB" dirty="0" err="1">
                <a:latin typeface="Calibri" panose="020F0502020204030204" pitchFamily="34" charset="0"/>
                <a:ea typeface="SimSun" panose="02010600030101010101" pitchFamily="2" charset="-122"/>
                <a:cs typeface="Arial" panose="020B0604020202020204" pitchFamily="34" charset="0"/>
              </a:rPr>
              <a:t>Além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disso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gerentes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serviço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devem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garantir</a:t>
            </a:r>
            <a:r>
              <a:rPr lang="en-GB" dirty="0">
                <a:latin typeface="Calibri" panose="020F0502020204030204" pitchFamily="34" charset="0"/>
                <a:ea typeface="SimSun" panose="02010600030101010101" pitchFamily="2" charset="-122"/>
                <a:cs typeface="Arial" panose="020B0604020202020204" pitchFamily="34" charset="0"/>
              </a:rPr>
              <a:t> que </a:t>
            </a:r>
            <a:r>
              <a:rPr lang="en-GB" dirty="0" err="1">
                <a:latin typeface="Calibri" panose="020F0502020204030204" pitchFamily="34" charset="0"/>
                <a:ea typeface="SimSun" panose="02010600030101010101" pitchFamily="2" charset="-122"/>
                <a:cs typeface="Arial" panose="020B0604020202020204" pitchFamily="34" charset="0"/>
              </a:rPr>
              <a: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funcionários</a:t>
            </a:r>
            <a:r>
              <a:rPr lang="en-GB" dirty="0">
                <a:latin typeface="Calibri" panose="020F0502020204030204" pitchFamily="34" charset="0"/>
                <a:ea typeface="SimSun" panose="02010600030101010101" pitchFamily="2" charset="-122"/>
                <a:cs typeface="Arial" panose="020B0604020202020204" pitchFamily="34" charset="0"/>
              </a:rPr>
              <a:t> do </a:t>
            </a:r>
            <a:r>
              <a:rPr lang="en-GB" dirty="0" err="1">
                <a:latin typeface="Calibri" panose="020F0502020204030204" pitchFamily="34" charset="0"/>
                <a:ea typeface="SimSun" panose="02010600030101010101" pitchFamily="2" charset="-122"/>
                <a:cs typeface="Arial" panose="020B0604020202020204" pitchFamily="34" charset="0"/>
              </a:rPr>
              <a:t>serviço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tenham</a:t>
            </a:r>
            <a:r>
              <a:rPr lang="en-GB" dirty="0">
                <a:latin typeface="Calibri" panose="020F0502020204030204" pitchFamily="34" charset="0"/>
                <a:ea typeface="SimSun" panose="02010600030101010101" pitchFamily="2" charset="-122"/>
                <a:cs typeface="Arial" panose="020B0604020202020204" pitchFamily="34" charset="0"/>
              </a:rPr>
              <a:t> as </a:t>
            </a:r>
            <a:r>
              <a:rPr lang="en-GB" dirty="0" err="1">
                <a:latin typeface="Calibri" panose="020F0502020204030204" pitchFamily="34" charset="0"/>
                <a:ea typeface="SimSun" panose="02010600030101010101" pitchFamily="2" charset="-122"/>
                <a:cs typeface="Arial" panose="020B0604020202020204" pitchFamily="34" charset="0"/>
              </a:rPr>
              <a:t>condições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trabalho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necessárias</a:t>
            </a:r>
            <a:r>
              <a:rPr lang="en-GB" dirty="0">
                <a:latin typeface="Calibri" panose="020F0502020204030204" pitchFamily="34" charset="0"/>
                <a:ea typeface="SimSun" panose="02010600030101010101" pitchFamily="2" charset="-122"/>
                <a:cs typeface="Arial" panose="020B0604020202020204" pitchFamily="34" charset="0"/>
              </a:rPr>
              <a:t> para </a:t>
            </a:r>
            <a:r>
              <a:rPr lang="en-GB" dirty="0" err="1">
                <a:latin typeface="Calibri" panose="020F0502020204030204" pitchFamily="34" charset="0"/>
                <a:ea typeface="SimSun" panose="02010600030101010101" pitchFamily="2" charset="-122"/>
                <a:cs typeface="Arial" panose="020B0604020202020204" pitchFamily="34" charset="0"/>
              </a:rPr>
              <a:t>capacitá-los</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empoderá-los</a:t>
            </a:r>
            <a:r>
              <a:rPr lang="en-GB" dirty="0">
                <a:latin typeface="Calibri" panose="020F0502020204030204" pitchFamily="34" charset="0"/>
                <a:ea typeface="SimSun" panose="02010600030101010101" pitchFamily="2" charset="-122"/>
                <a:cs typeface="Arial" panose="020B0604020202020204" pitchFamily="34" charset="0"/>
              </a:rPr>
              <a:t> a se </a:t>
            </a:r>
            <a:r>
              <a:rPr lang="en-GB" dirty="0" err="1">
                <a:latin typeface="Calibri" panose="020F0502020204030204" pitchFamily="34" charset="0"/>
                <a:ea typeface="SimSun" panose="02010600030101010101" pitchFamily="2" charset="-122"/>
                <a:cs typeface="Arial" panose="020B0604020202020204" pitchFamily="34" charset="0"/>
              </a:rPr>
              <a:t>engajar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efetivamente</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atender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às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necessidades</a:t>
            </a:r>
            <a:r>
              <a:rPr lang="en-GB" dirty="0">
                <a:latin typeface="Calibri" panose="020F0502020204030204" pitchFamily="34" charset="0"/>
                <a:ea typeface="SimSun" panose="02010600030101010101" pitchFamily="2" charset="-122"/>
                <a:cs typeface="Arial" panose="020B0604020202020204" pitchFamily="34" charset="0"/>
              </a:rPr>
              <a:t> das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que </a:t>
            </a:r>
            <a:r>
              <a:rPr lang="en-GB" dirty="0" err="1">
                <a:latin typeface="Calibri" panose="020F0502020204030204" pitchFamily="34" charset="0"/>
                <a:ea typeface="SimSun" panose="02010600030101010101" pitchFamily="2" charset="-122"/>
                <a:cs typeface="Arial" panose="020B0604020202020204" pitchFamily="34" charset="0"/>
              </a:rPr>
              <a:t>utilizam</a:t>
            </a:r>
            <a:r>
              <a:rPr lang="en-GB" dirty="0">
                <a:latin typeface="Calibri" panose="020F0502020204030204" pitchFamily="34" charset="0"/>
                <a:ea typeface="SimSun" panose="02010600030101010101" pitchFamily="2" charset="-122"/>
                <a:cs typeface="Arial" panose="020B0604020202020204" pitchFamily="34" charset="0"/>
              </a:rPr>
              <a:t> o </a:t>
            </a:r>
            <a:r>
              <a:rPr lang="en-GB" dirty="0" err="1">
                <a:latin typeface="Calibri" panose="020F0502020204030204" pitchFamily="34" charset="0"/>
                <a:ea typeface="SimSun" panose="02010600030101010101" pitchFamily="2" charset="-122"/>
                <a:cs typeface="Arial" panose="020B0604020202020204" pitchFamily="34" charset="0"/>
              </a:rPr>
              <a:t>serviço</a:t>
            </a:r>
            <a:r>
              <a:rPr lang="en-GB" dirty="0">
                <a:latin typeface="Calibri" panose="020F0502020204030204" pitchFamily="34" charset="0"/>
                <a:ea typeface="SimSun" panose="02010600030101010101" pitchFamily="2" charset="-122"/>
                <a:cs typeface="Arial" panose="020B0604020202020204" pitchFamily="34" charset="0"/>
              </a:rPr>
              <a:t>. </a:t>
            </a:r>
          </a:p>
          <a:p>
            <a:pPr marL="171450" indent="-171450" algn="just">
              <a:lnSpc>
                <a:spcPct val="115000"/>
              </a:lnSpc>
              <a:buFont typeface="Arial" panose="020B0604020202020204" pitchFamily="34" charset="0"/>
              <a:buChar char="•"/>
            </a:pP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142235498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Tempo para </a:t>
            </a:r>
            <a:r>
              <a:rPr lang="en-US" b="1"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este</a:t>
            </a: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r>
              <a:rPr lang="en-US" b="1"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tema</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Aproximadamente 55 minutos.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43877563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0675" y="4400549"/>
            <a:ext cx="5731525" cy="4192607"/>
          </a:xfrm>
        </p:spPr>
        <p:txBody>
          <a:bodyPr/>
          <a:lstStyle/>
          <a:p>
            <a:pPr>
              <a:spcAft>
                <a:spcPts val="1200"/>
              </a:spcAft>
            </a:pPr>
            <a:r>
              <a:rPr lang="en-GB" b="1" i="1" dirty="0">
                <a:latin typeface="Calibri" panose="020F0502020204030204" pitchFamily="34" charset="0"/>
                <a:ea typeface="SimSun" panose="02010600030101010101" pitchFamily="2" charset="-122"/>
                <a:cs typeface="Helvetica" panose="020B0604020202020204" pitchFamily="34" charset="0"/>
              </a:rPr>
              <a:t>Apresentação</a:t>
            </a:r>
            <a:r>
              <a:rPr lang="en-GB" i="1" dirty="0">
                <a:latin typeface="Calibri" panose="020F0502020204030204" pitchFamily="34" charset="0"/>
                <a:ea typeface="SimSun" panose="02010600030101010101" pitchFamily="2" charset="-122"/>
                <a:cs typeface="Helvetica" panose="020B0604020202020204" pitchFamily="34" charset="0"/>
              </a:rPr>
              <a:t>: </a:t>
            </a:r>
            <a:r>
              <a:rPr lang="en-GB" b="1" i="1" dirty="0">
                <a:latin typeface="Calibri" panose="020F0502020204030204" pitchFamily="34" charset="0"/>
                <a:ea typeface="SimSun" panose="02010600030101010101" pitchFamily="2" charset="-122"/>
                <a:cs typeface="Arial" panose="020B0604020202020204" pitchFamily="34" charset="0"/>
              </a:rPr>
              <a:t>Planos individualizados para explorar sensibilidades e sinais de angústia (</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Substance Abuse and Mental Health Servies Administration (SAMHSA), 2005 #149"/>
              </a:rPr>
              <a:t>36</a:t>
            </a:r>
            <a:r>
              <a:rPr lang="en-GB" b="1" i="1" dirty="0">
                <a:latin typeface="Calibri" panose="020F0502020204030204" pitchFamily="34" charset="0"/>
                <a:ea typeface="SimSun" panose="02010600030101010101" pitchFamily="2" charset="-122"/>
                <a:cs typeface="Arial" panose="020B0604020202020204" pitchFamily="34" charset="0"/>
              </a:rPr>
              <a:t>) (15 min.)</a:t>
            </a:r>
            <a:endParaRPr lang="en-CH" dirty="0">
              <a:latin typeface="Calibri" panose="020F0502020204030204" pitchFamily="34" charset="0"/>
              <a:ea typeface="SimSun" panose="02010600030101010101" pitchFamily="2" charset="-122"/>
              <a:cs typeface="Arial" panose="020B0604020202020204" pitchFamily="34" charset="0"/>
            </a:endParaRPr>
          </a:p>
          <a:p>
            <a:pPr>
              <a:spcAft>
                <a:spcPts val="1200"/>
              </a:spcAft>
            </a:pPr>
            <a:r>
              <a:rPr lang="en-GB" b="1" dirty="0">
                <a:latin typeface="Calibri" panose="020F0502020204030204" pitchFamily="34" charset="0"/>
                <a:ea typeface="SimSun" panose="02010600030101010101" pitchFamily="2" charset="-122"/>
                <a:cs typeface="Arial" panose="020B0604020202020204" pitchFamily="34" charset="0"/>
              </a:rPr>
              <a:t>O que é um plano individualizado?</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Um plano individualizado é um documento no qual a pessoa identifica suas sensibilidades e sinais de angústia, bem como estratégias e ações que ela mesma ou outras pessoas podem adotar para responder à situação e aliviar a angústia, a ansiedade, a frustração ou a raiva.</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Pode não ser relevante desenvolver planos individualizados específicos para explorar sensibilidades e sinais de angústia para todas as pessoas – nem todas as pessoas vão querer ou precisar deles.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1200"/>
              </a:spcAft>
              <a:buFont typeface="Arial" panose="020B0604020202020204" pitchFamily="34" charset="0"/>
              <a:buChar char="•"/>
            </a:pPr>
            <a:r>
              <a:rPr lang="en-GB" dirty="0" err="1">
                <a:latin typeface="Calibri" panose="020F0502020204030204" pitchFamily="34" charset="0"/>
                <a:ea typeface="SimSun" panose="02010600030101010101" pitchFamily="2" charset="-122"/>
                <a:cs typeface="Arial" panose="020B0604020202020204" pitchFamily="34" charset="0"/>
              </a:rPr>
              <a:t>Entretanto</a:t>
            </a:r>
            <a:r>
              <a:rPr lang="en-GB" dirty="0">
                <a:latin typeface="Calibri" panose="020F0502020204030204" pitchFamily="34" charset="0"/>
                <a:ea typeface="SimSun" panose="02010600030101010101" pitchFamily="2" charset="-122"/>
                <a:cs typeface="Arial" panose="020B0604020202020204" pitchFamily="34" charset="0"/>
              </a:rPr>
              <a:t>, para </a:t>
            </a:r>
            <a:r>
              <a:rPr lang="en-GB" dirty="0" err="1">
                <a:latin typeface="Calibri" panose="020F0502020204030204" pitchFamily="34" charset="0"/>
                <a:ea typeface="SimSun" panose="02010600030101010101" pitchFamily="2" charset="-122"/>
                <a:cs typeface="Arial" panose="020B0604020202020204" pitchFamily="34" charset="0"/>
              </a:rPr>
              <a:t>algumas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o </a:t>
            </a:r>
            <a:r>
              <a:rPr lang="en-GB" dirty="0" err="1">
                <a:latin typeface="Calibri" panose="020F0502020204030204" pitchFamily="34" charset="0"/>
                <a:ea typeface="SimSun" panose="02010600030101010101" pitchFamily="2" charset="-122"/>
                <a:cs typeface="Arial" panose="020B0604020202020204" pitchFamily="34" charset="0"/>
              </a:rPr>
              <a:t>desenvolvimento</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planos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individualizados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pode</a:t>
            </a:r>
            <a:r>
              <a:rPr lang="en-GB" dirty="0">
                <a:latin typeface="Calibri" panose="020F0502020204030204" pitchFamily="34" charset="0"/>
                <a:ea typeface="SimSun" panose="02010600030101010101" pitchFamily="2" charset="-122"/>
                <a:cs typeface="Arial" panose="020B0604020202020204" pitchFamily="34" charset="0"/>
              </a:rPr>
              <a:t> ser </a:t>
            </a:r>
            <a:r>
              <a:rPr lang="en-GB" dirty="0" err="1">
                <a:latin typeface="Calibri" panose="020F0502020204030204" pitchFamily="34" charset="0"/>
                <a:ea typeface="SimSun" panose="02010600030101010101" pitchFamily="2" charset="-122"/>
                <a:cs typeface="Arial" panose="020B0604020202020204" pitchFamily="34" charset="0"/>
              </a:rPr>
              <a:t>útil</a:t>
            </a:r>
            <a:r>
              <a:rPr lang="en-GB" dirty="0">
                <a:latin typeface="Calibri" panose="020F0502020204030204" pitchFamily="34" charset="0"/>
                <a:ea typeface="SimSun" panose="02010600030101010101" pitchFamily="2" charset="-122"/>
                <a:cs typeface="Arial" panose="020B0604020202020204" pitchFamily="34" charset="0"/>
              </a:rPr>
              <a:t> para </a:t>
            </a:r>
            <a:r>
              <a:rPr lang="en-GB" dirty="0" err="1">
                <a:latin typeface="Calibri" panose="020F0502020204030204" pitchFamily="34" charset="0"/>
                <a:ea typeface="SimSun" panose="02010600030101010101" pitchFamily="2" charset="-122"/>
                <a:cs typeface="Arial" panose="020B0604020202020204" pitchFamily="34" charset="0"/>
              </a:rPr>
              <a:t>compreender</a:t>
            </a:r>
            <a:r>
              <a:rPr lang="en-GB" dirty="0">
                <a:latin typeface="Calibri" panose="020F0502020204030204" pitchFamily="34" charset="0"/>
                <a:ea typeface="SimSun" panose="02010600030101010101" pitchFamily="2" charset="-122"/>
                <a:cs typeface="Arial" panose="020B0604020202020204" pitchFamily="34" charset="0"/>
              </a:rPr>
              <a:t> o que as </a:t>
            </a:r>
            <a:r>
              <a:rPr lang="en-GB" dirty="0" err="1">
                <a:latin typeface="Calibri" panose="020F0502020204030204" pitchFamily="34" charset="0"/>
                <a:ea typeface="SimSun" panose="02010600030101010101" pitchFamily="2" charset="-122"/>
                <a:cs typeface="Arial" panose="020B0604020202020204" pitchFamily="34" charset="0"/>
              </a:rPr>
              <a:t>faz</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sentir</a:t>
            </a:r>
            <a:r>
              <a:rPr lang="en-GB" dirty="0">
                <a:latin typeface="Calibri" panose="020F0502020204030204" pitchFamily="34" charset="0"/>
                <a:ea typeface="SimSun" panose="02010600030101010101" pitchFamily="2" charset="-122"/>
                <a:cs typeface="Arial" panose="020B0604020202020204" pitchFamily="34" charset="0"/>
              </a:rPr>
              <a:t>-se </a:t>
            </a:r>
            <a:r>
              <a:rPr lang="en-GB" dirty="0" err="1">
                <a:latin typeface="Calibri" panose="020F0502020204030204" pitchFamily="34" charset="0"/>
                <a:ea typeface="SimSun" panose="02010600030101010101" pitchFamily="2" charset="-122"/>
                <a:cs typeface="Arial" panose="020B0604020202020204" pitchFamily="34" charset="0"/>
              </a:rPr>
              <a:t>angustiadas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ansiosas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com </a:t>
            </a:r>
            <a:r>
              <a:rPr lang="en-GB" dirty="0" err="1">
                <a:latin typeface="Calibri" panose="020F0502020204030204" pitchFamily="34" charset="0"/>
                <a:ea typeface="SimSun" panose="02010600030101010101" pitchFamily="2" charset="-122"/>
                <a:cs typeface="Arial" panose="020B0604020202020204" pitchFamily="34" charset="0"/>
              </a:rPr>
              <a:t>raiva</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como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outras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podem</a:t>
            </a:r>
            <a:r>
              <a:rPr lang="en-GB" dirty="0">
                <a:latin typeface="Calibri" panose="020F0502020204030204" pitchFamily="34" charset="0"/>
                <a:ea typeface="SimSun" panose="02010600030101010101" pitchFamily="2" charset="-122"/>
                <a:cs typeface="Arial" panose="020B0604020202020204" pitchFamily="34" charset="0"/>
              </a:rPr>
              <a:t> responder </a:t>
            </a:r>
            <a:r>
              <a:rPr lang="en-GB" dirty="0" err="1">
                <a:latin typeface="Calibri" panose="020F0502020204030204" pitchFamily="34" charset="0"/>
                <a:ea typeface="SimSun" panose="02010600030101010101" pitchFamily="2" charset="-122"/>
                <a:cs typeface="Arial" panose="020B0604020202020204" pitchFamily="34" charset="0"/>
              </a:rPr>
              <a:t>nessas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situações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uma</a:t>
            </a:r>
            <a:r>
              <a:rPr lang="en-GB" dirty="0">
                <a:latin typeface="Calibri" panose="020F0502020204030204" pitchFamily="34" charset="0"/>
                <a:ea typeface="SimSun" panose="02010600030101010101" pitchFamily="2" charset="-122"/>
                <a:cs typeface="Arial" panose="020B0604020202020204" pitchFamily="34" charset="0"/>
              </a:rPr>
              <a:t> forma que </a:t>
            </a:r>
            <a:r>
              <a:rPr lang="en-GB" dirty="0" err="1">
                <a:latin typeface="Calibri" panose="020F0502020204030204" pitchFamily="34" charset="0"/>
                <a:ea typeface="SimSun" panose="02010600030101010101" pitchFamily="2" charset="-122"/>
                <a:cs typeface="Arial" panose="020B0604020202020204" pitchFamily="34" charset="0"/>
              </a:rPr>
              <a:t>respeite</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pessoa</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seus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desejos</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preferências</a:t>
            </a:r>
            <a:r>
              <a:rPr lang="en-GB" dirty="0">
                <a:latin typeface="Calibri" panose="020F0502020204030204" pitchFamily="34" charset="0"/>
                <a:ea typeface="SimSun" panose="02010600030101010101" pitchFamily="2" charset="-122"/>
                <a:cs typeface="Arial" panose="020B0604020202020204" pitchFamily="34" charset="0"/>
              </a:rPr>
              <a:t>. </a:t>
            </a:r>
          </a:p>
          <a:p>
            <a:pPr marL="171450" indent="-171450" algn="just">
              <a:spcAft>
                <a:spcPts val="1200"/>
              </a:spcAft>
              <a:buFont typeface="Arial" panose="020B0604020202020204" pitchFamily="34" charset="0"/>
              <a:buChar char="•"/>
            </a:pPr>
            <a:r>
              <a:rPr lang="en-GB" dirty="0" err="1">
                <a:latin typeface="Calibri" panose="020F0502020204030204" pitchFamily="34" charset="0"/>
                <a:ea typeface="SimSun" panose="02010600030101010101" pitchFamily="2" charset="-122"/>
                <a:cs typeface="Arial" panose="020B0604020202020204" pitchFamily="34" charset="0"/>
              </a:rPr>
              <a:t>Algumas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podem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querer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desenvolver</a:t>
            </a:r>
            <a:r>
              <a:rPr lang="en-GB" dirty="0">
                <a:latin typeface="Calibri" panose="020F0502020204030204" pitchFamily="34" charset="0"/>
                <a:ea typeface="SimSun" panose="02010600030101010101" pitchFamily="2" charset="-122"/>
                <a:cs typeface="Arial" panose="020B0604020202020204" pitchFamily="34" charset="0"/>
              </a:rPr>
              <a:t> um plano </a:t>
            </a:r>
            <a:r>
              <a:rPr lang="en-GB" dirty="0" err="1">
                <a:latin typeface="Calibri" panose="020F0502020204030204" pitchFamily="34" charset="0"/>
                <a:ea typeface="SimSun" panose="02010600030101010101" pitchFamily="2" charset="-122"/>
                <a:cs typeface="Arial" panose="020B0604020202020204" pitchFamily="34" charset="0"/>
              </a:rPr>
              <a:t>por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conta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própria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enquanto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outras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podem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querer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envolver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confiança</a:t>
            </a:r>
            <a:r>
              <a:rPr lang="en-GB" dirty="0">
                <a:latin typeface="Calibri" panose="020F0502020204030204" pitchFamily="34" charset="0"/>
                <a:ea typeface="SimSun" panose="02010600030101010101" pitchFamily="2" charset="-122"/>
                <a:cs typeface="Arial" panose="020B0604020202020204" pitchFamily="34" charset="0"/>
              </a:rPr>
              <a:t> no </a:t>
            </a:r>
            <a:r>
              <a:rPr lang="en-GB" dirty="0" err="1">
                <a:latin typeface="Calibri" panose="020F0502020204030204" pitchFamily="34" charset="0"/>
                <a:ea typeface="SimSun" panose="02010600030101010101" pitchFamily="2" charset="-122"/>
                <a:cs typeface="Arial" panose="020B0604020202020204" pitchFamily="34" charset="0"/>
              </a:rPr>
              <a:t>processo</a:t>
            </a:r>
            <a:r>
              <a:rPr lang="en-GB" dirty="0">
                <a:latin typeface="Calibri" panose="020F0502020204030204" pitchFamily="34" charset="0"/>
                <a:ea typeface="SimSun" panose="02010600030101010101" pitchFamily="2" charset="-122"/>
                <a:cs typeface="Arial" panose="020B0604020202020204" pitchFamily="34" charset="0"/>
              </a:rPr>
              <a:t>. </a:t>
            </a:r>
          </a:p>
          <a:p>
            <a:pPr marL="171450" indent="-171450" algn="just">
              <a:spcAft>
                <a:spcPts val="1200"/>
              </a:spcAft>
              <a:buFont typeface="Arial" panose="020B0604020202020204" pitchFamily="34" charset="0"/>
              <a:buChar char="•"/>
            </a:pP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298250233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Desenvolver um plano é uma oportunidade para que os outros compreendam quais são as emoções e os sentimentos da pessoa em determinadas situações e discutam formas eficazes de satisfazer as suas necessidades quando essa situação ocorrer e a longo prazo.</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err="1">
                <a:latin typeface="Calibri" panose="020F0502020204030204" pitchFamily="34" charset="0"/>
                <a:ea typeface="SimSun" panose="02010600030101010101" pitchFamily="2" charset="-122"/>
                <a:cs typeface="Arial" panose="020B0604020202020204" pitchFamily="34" charset="0"/>
              </a:rPr>
              <a:t>Portanto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planos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individualizados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podem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ajudar</a:t>
            </a:r>
            <a:r>
              <a:rPr lang="en-GB" dirty="0">
                <a:latin typeface="Calibri" panose="020F0502020204030204" pitchFamily="34" charset="0"/>
                <a:ea typeface="SimSun" panose="02010600030101010101" pitchFamily="2" charset="-122"/>
                <a:cs typeface="Arial" panose="020B0604020202020204" pitchFamily="34" charset="0"/>
              </a:rPr>
              <a:t> a resolver </a:t>
            </a:r>
            <a:r>
              <a:rPr lang="en-GB" dirty="0" err="1">
                <a:latin typeface="Calibri" panose="020F0502020204030204" pitchFamily="34" charset="0"/>
                <a:ea typeface="SimSun" panose="02010600030101010101" pitchFamily="2" charset="-122"/>
                <a:cs typeface="Arial" panose="020B0604020202020204" pitchFamily="34" charset="0"/>
              </a:rPr>
              <a:t>situações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tensas</a:t>
            </a:r>
            <a:r>
              <a:rPr lang="en-GB" dirty="0">
                <a:latin typeface="Calibri" panose="020F0502020204030204" pitchFamily="34" charset="0"/>
                <a:ea typeface="SimSun" panose="02010600030101010101" pitchFamily="2" charset="-122"/>
                <a:cs typeface="Arial" panose="020B0604020202020204" pitchFamily="34" charset="0"/>
              </a:rPr>
              <a:t> de forma </a:t>
            </a:r>
            <a:r>
              <a:rPr lang="en-GB" dirty="0" err="1">
                <a:latin typeface="Calibri" panose="020F0502020204030204" pitchFamily="34" charset="0"/>
                <a:ea typeface="SimSun" panose="02010600030101010101" pitchFamily="2" charset="-122"/>
                <a:cs typeface="Arial" panose="020B0604020202020204" pitchFamily="34" charset="0"/>
              </a:rPr>
              <a:t>mais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eficaz</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sem</a:t>
            </a:r>
            <a:r>
              <a:rPr lang="en-GB" dirty="0">
                <a:latin typeface="Calibri" panose="020F0502020204030204" pitchFamily="34" charset="0"/>
                <a:ea typeface="SimSun" panose="02010600030101010101" pitchFamily="2" charset="-122"/>
                <a:cs typeface="Arial" panose="020B0604020202020204" pitchFamily="34" charset="0"/>
              </a:rPr>
              <a:t> o </a:t>
            </a:r>
            <a:r>
              <a:rPr lang="en-GB" dirty="0" err="1">
                <a:latin typeface="Calibri" panose="020F0502020204030204" pitchFamily="34" charset="0"/>
                <a:ea typeface="SimSun" panose="02010600030101010101" pitchFamily="2" charset="-122"/>
                <a:cs typeface="Arial" panose="020B0604020202020204" pitchFamily="34" charset="0"/>
              </a:rPr>
              <a:t>uso</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coerção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abuso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violência</a:t>
            </a:r>
            <a:r>
              <a:rPr lang="en-GB" dirty="0">
                <a:latin typeface="Calibri" panose="020F0502020204030204" pitchFamily="34" charset="0"/>
                <a:ea typeface="SimSun" panose="02010600030101010101" pitchFamily="2" charset="-122"/>
                <a:cs typeface="Arial" panose="020B0604020202020204" pitchFamily="34" charset="0"/>
              </a:rPr>
              <a:t>. </a:t>
            </a: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O </a:t>
            </a:r>
            <a:r>
              <a:rPr lang="en-GB" dirty="0" err="1">
                <a:latin typeface="Calibri" panose="020F0502020204030204" pitchFamily="34" charset="0"/>
                <a:ea typeface="SimSun" panose="02010600030101010101" pitchFamily="2" charset="-122"/>
                <a:cs typeface="Arial" panose="020B0604020202020204" pitchFamily="34" charset="0"/>
              </a:rPr>
              <a:t>responsável</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pelo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desenvolvimento</a:t>
            </a:r>
            <a:r>
              <a:rPr lang="en-GB" dirty="0">
                <a:latin typeface="Calibri" panose="020F0502020204030204" pitchFamily="34" charset="0"/>
                <a:ea typeface="SimSun" panose="02010600030101010101" pitchFamily="2" charset="-122"/>
                <a:cs typeface="Arial" panose="020B0604020202020204" pitchFamily="34" charset="0"/>
              </a:rPr>
              <a:t> do plano </a:t>
            </a:r>
            <a:r>
              <a:rPr lang="en-GB" dirty="0" err="1">
                <a:latin typeface="Calibri" panose="020F0502020204030204" pitchFamily="34" charset="0"/>
                <a:ea typeface="SimSun" panose="02010600030101010101" pitchFamily="2" charset="-122"/>
                <a:cs typeface="Arial" panose="020B0604020202020204" pitchFamily="34" charset="0"/>
              </a:rPr>
              <a:t>deve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ter</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possibilidade</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deixar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todas</a:t>
            </a:r>
            <a:r>
              <a:rPr lang="en-GB" dirty="0">
                <a:latin typeface="Calibri" panose="020F0502020204030204" pitchFamily="34" charset="0"/>
                <a:ea typeface="SimSun" panose="02010600030101010101" pitchFamily="2" charset="-122"/>
                <a:cs typeface="Arial" panose="020B0604020202020204" pitchFamily="34" charset="0"/>
              </a:rPr>
              <a:t> as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relevantes</a:t>
            </a:r>
            <a:r>
              <a:rPr lang="en-GB" dirty="0">
                <a:latin typeface="Calibri" panose="020F0502020204030204" pitchFamily="34" charset="0"/>
                <a:ea typeface="SimSun" panose="02010600030101010101" pitchFamily="2" charset="-122"/>
                <a:cs typeface="Arial" panose="020B0604020202020204" pitchFamily="34" charset="0"/>
              </a:rPr>
              <a:t> – </a:t>
            </a:r>
            <a:r>
              <a:rPr lang="en-GB" dirty="0" err="1">
                <a:latin typeface="Calibri" panose="020F0502020204030204" pitchFamily="34" charset="0"/>
                <a:ea typeface="SimSun" panose="02010600030101010101" pitchFamily="2" charset="-122"/>
                <a:cs typeface="Arial" panose="020B0604020202020204" pitchFamily="34" charset="0"/>
              </a:rPr>
              <a:t>incluindo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profissionais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saúde</a:t>
            </a:r>
            <a:r>
              <a:rPr lang="en-GB" dirty="0">
                <a:latin typeface="Calibri" panose="020F0502020204030204" pitchFamily="34" charset="0"/>
                <a:ea typeface="SimSun" panose="02010600030101010101" pitchFamily="2" charset="-122"/>
                <a:cs typeface="Arial" panose="020B0604020202020204" pitchFamily="34" charset="0"/>
              </a:rPr>
              <a:t> mental e outros </a:t>
            </a:r>
            <a:r>
              <a:rPr lang="en-GB" dirty="0" err="1">
                <a:latin typeface="Calibri" panose="020F0502020204030204" pitchFamily="34" charset="0"/>
                <a:ea typeface="SimSun" panose="02010600030101010101" pitchFamily="2" charset="-122"/>
                <a:cs typeface="Arial" panose="020B0604020202020204" pitchFamily="34" charset="0"/>
              </a:rPr>
              <a:t>profissionais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familiares</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parceiros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cuidados</a:t>
            </a:r>
            <a:r>
              <a:rPr lang="en-GB" dirty="0">
                <a:latin typeface="Calibri" panose="020F0502020204030204" pitchFamily="34" charset="0"/>
                <a:ea typeface="SimSun" panose="02010600030101010101" pitchFamily="2" charset="-122"/>
                <a:cs typeface="Arial" panose="020B0604020202020204" pitchFamily="34" charset="0"/>
              </a:rPr>
              <a:t> – </a:t>
            </a:r>
            <a:r>
              <a:rPr lang="en-GB" dirty="0" err="1">
                <a:latin typeface="Calibri" panose="020F0502020204030204" pitchFamily="34" charset="0"/>
                <a:ea typeface="SimSun" panose="02010600030101010101" pitchFamily="2" charset="-122"/>
                <a:cs typeface="Arial" panose="020B0604020202020204" pitchFamily="34" charset="0"/>
              </a:rPr>
              <a:t>saberem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sobre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sua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existência</a:t>
            </a:r>
            <a:r>
              <a:rPr lang="en-GB" dirty="0">
                <a:latin typeface="Calibri" panose="020F0502020204030204" pitchFamily="34" charset="0"/>
                <a:ea typeface="SimSun" panose="02010600030101010101" pitchFamily="2" charset="-122"/>
                <a:cs typeface="Arial" panose="020B0604020202020204" pitchFamily="34" charset="0"/>
              </a:rPr>
              <a:t>, para que </a:t>
            </a:r>
            <a:r>
              <a:rPr lang="en-GB" dirty="0" err="1">
                <a:latin typeface="Calibri" panose="020F0502020204030204" pitchFamily="34" charset="0"/>
                <a:ea typeface="SimSun" panose="02010600030101010101" pitchFamily="2" charset="-122"/>
                <a:cs typeface="Arial" panose="020B0604020202020204" pitchFamily="34" charset="0"/>
              </a:rPr>
              <a:t>saibam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como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apoiar</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pessoa</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uma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maneira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eficaz</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aceitável</a:t>
            </a:r>
            <a:r>
              <a:rPr lang="en-GB"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341747137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Os profissionais da saúde mental e outros profissionais, familiares e apoiadores também podem desenvolver seus próprios planos individualizados; eles também podem ter sensibilidades que podem afetar seu comportamento em situações de conflito. </a:t>
            </a:r>
          </a:p>
          <a:p>
            <a:pPr marL="171450" indent="-171450" algn="just">
              <a:lnSpc>
                <a:spcPct val="115000"/>
              </a:lnSpc>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É importante que eles compreendam suas próprias sensibilidades e identifiquem métodos calmantes que também funcionem para eles, para que não contribuam para criar uma situação tensa ou piorar uma situação. </a:t>
            </a:r>
          </a:p>
          <a:p>
            <a:pPr marL="171450" indent="-171450" algn="just">
              <a:lnSpc>
                <a:spcPct val="115000"/>
              </a:lnSpc>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Quando um plano individualizado é bem feito, para uma pessoa que se sente confortável em receber este tipo de apoio para lidar com fontes típicas de angústia, ele pode ser benéfico para todos os envolvidos e pode proporcionar um melhor ambiente dentro do serviço social ou de saúde mental ou em casa. </a:t>
            </a:r>
          </a:p>
          <a:p>
            <a:pPr marL="171450" indent="-171450" algn="just">
              <a:lnSpc>
                <a:spcPct val="115000"/>
              </a:lnSpc>
              <a:buFont typeface="Arial" panose="020B0604020202020204" pitchFamily="34" charset="0"/>
              <a:buChar char="•"/>
            </a:pPr>
            <a:endParaRPr lang="en-CH">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363408648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3725" y="327025"/>
            <a:ext cx="5046663" cy="2838450"/>
          </a:xfrm>
        </p:spPr>
      </p:sp>
      <p:sp>
        <p:nvSpPr>
          <p:cNvPr id="3" name="Notes Placeholder 2"/>
          <p:cNvSpPr>
            <a:spLocks noGrp="1"/>
          </p:cNvSpPr>
          <p:nvPr>
            <p:ph type="body" idx="1"/>
          </p:nvPr>
        </p:nvSpPr>
        <p:spPr>
          <a:xfrm>
            <a:off x="685800" y="3166110"/>
            <a:ext cx="5486400" cy="5109210"/>
          </a:xfrm>
        </p:spPr>
        <p:txBody>
          <a:bodyPr/>
          <a:lstStyle/>
          <a:p>
            <a:pPr algn="just">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Estratégias calmantes devem ser introduzidas no plano individualizado</a:t>
            </a:r>
            <a:endParaRPr lang="en-GB" dirty="0">
              <a:latin typeface="Calibri" panose="020F0502020204030204" pitchFamily="34" charset="0"/>
              <a:ea typeface="SimSun" panose="02010600030101010101" pitchFamily="2" charset="-122"/>
              <a:cs typeface="Arial" panose="020B0604020202020204" pitchFamily="34" charset="0"/>
            </a:endParaRPr>
          </a:p>
          <a:p>
            <a:pPr marL="171450" marR="0" lvl="0" indent="-1714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en-GB" dirty="0" err="1">
                <a:latin typeface="Calibri" panose="020F0502020204030204" pitchFamily="34" charset="0"/>
                <a:ea typeface="SimSun" panose="02010600030101010101" pitchFamily="2" charset="-122"/>
                <a:cs typeface="Arial" panose="020B0604020202020204" pitchFamily="34" charset="0"/>
              </a:rPr>
              <a:t>Após</a:t>
            </a:r>
            <a:r>
              <a:rPr lang="en-GB" dirty="0">
                <a:latin typeface="Calibri" panose="020F0502020204030204" pitchFamily="34" charset="0"/>
                <a:ea typeface="SimSun" panose="02010600030101010101" pitchFamily="2" charset="-122"/>
                <a:cs typeface="Arial" panose="020B0604020202020204" pitchFamily="34" charset="0"/>
              </a:rPr>
              <a:t> as </a:t>
            </a:r>
            <a:r>
              <a:rPr lang="en-GB" dirty="0" err="1">
                <a:latin typeface="Calibri" panose="020F0502020204030204" pitchFamily="34" charset="0"/>
                <a:ea typeface="SimSun" panose="02010600030101010101" pitchFamily="2" charset="-122"/>
                <a:cs typeface="Arial" panose="020B0604020202020204" pitchFamily="34" charset="0"/>
              </a:rPr>
              <a:t>sensibilidades</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sinais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angústia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terem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sido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identificados</a:t>
            </a:r>
            <a:r>
              <a:rPr lang="en-GB" dirty="0">
                <a:latin typeface="Calibri" panose="020F0502020204030204" pitchFamily="34" charset="0"/>
                <a:ea typeface="SimSun" panose="02010600030101010101" pitchFamily="2" charset="-122"/>
                <a:cs typeface="Arial" panose="020B0604020202020204" pitchFamily="34" charset="0"/>
              </a:rPr>
              <a:t>, as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devem</a:t>
            </a:r>
            <a:r>
              <a:rPr lang="en-GB" dirty="0">
                <a:latin typeface="Calibri" panose="020F0502020204030204" pitchFamily="34" charset="0"/>
                <a:ea typeface="SimSun" panose="02010600030101010101" pitchFamily="2" charset="-122"/>
                <a:cs typeface="Arial" panose="020B0604020202020204" pitchFamily="34" charset="0"/>
              </a:rPr>
              <a:t> ser </a:t>
            </a:r>
            <a:r>
              <a:rPr lang="en-GB" dirty="0" err="1">
                <a:latin typeface="Calibri" panose="020F0502020204030204" pitchFamily="34" charset="0"/>
                <a:ea typeface="SimSun" panose="02010600030101010101" pitchFamily="2" charset="-122"/>
                <a:cs typeface="Arial" panose="020B0604020202020204" pitchFamily="34" charset="0"/>
              </a:rPr>
              <a:t>incentivadas</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apoiadas</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explorar</a:t>
            </a:r>
            <a:r>
              <a:rPr lang="en-GB" dirty="0">
                <a:latin typeface="Calibri" panose="020F0502020204030204" pitchFamily="34" charset="0"/>
                <a:ea typeface="SimSun" panose="02010600030101010101" pitchFamily="2" charset="-122"/>
                <a:cs typeface="Arial" panose="020B0604020202020204" pitchFamily="34" charset="0"/>
              </a:rPr>
              <a:t> o que as </a:t>
            </a:r>
            <a:r>
              <a:rPr lang="en-GB" dirty="0" err="1">
                <a:latin typeface="Calibri" panose="020F0502020204030204" pitchFamily="34" charset="0"/>
                <a:ea typeface="SimSun" panose="02010600030101010101" pitchFamily="2" charset="-122"/>
                <a:cs typeface="Arial" panose="020B0604020202020204" pitchFamily="34" charset="0"/>
              </a:rPr>
              <a:t>ajuda</a:t>
            </a:r>
            <a:r>
              <a:rPr lang="en-GB" dirty="0">
                <a:latin typeface="Calibri" panose="020F0502020204030204" pitchFamily="34" charset="0"/>
                <a:ea typeface="SimSun" panose="02010600030101010101" pitchFamily="2" charset="-122"/>
                <a:cs typeface="Arial" panose="020B0604020202020204" pitchFamily="34" charset="0"/>
              </a:rPr>
              <a:t> a se </a:t>
            </a:r>
            <a:r>
              <a:rPr lang="en-GB" dirty="0" err="1">
                <a:latin typeface="Calibri" panose="020F0502020204030204" pitchFamily="34" charset="0"/>
                <a:ea typeface="SimSun" panose="02010600030101010101" pitchFamily="2" charset="-122"/>
                <a:cs typeface="Arial" panose="020B0604020202020204" pitchFamily="34" charset="0"/>
              </a:rPr>
              <a:t>sentir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melhor</a:t>
            </a:r>
            <a:r>
              <a:rPr lang="en-GB" dirty="0">
                <a:latin typeface="Calibri" panose="020F0502020204030204" pitchFamily="34" charset="0"/>
                <a:ea typeface="SimSun" panose="02010600030101010101" pitchFamily="2" charset="-122"/>
                <a:cs typeface="Arial" panose="020B0604020202020204" pitchFamily="34" charset="0"/>
              </a:rPr>
              <a:t> e a </a:t>
            </a:r>
            <a:r>
              <a:rPr lang="en-GB" dirty="0" err="1">
                <a:latin typeface="Calibri" panose="020F0502020204030204" pitchFamily="34" charset="0"/>
                <a:ea typeface="SimSun" panose="02010600030101010101" pitchFamily="2" charset="-122"/>
                <a:cs typeface="Arial" panose="020B0604020202020204" pitchFamily="34" charset="0"/>
              </a:rPr>
              <a:t>retomar</a:t>
            </a:r>
            <a:r>
              <a:rPr lang="en-GB" dirty="0">
                <a:latin typeface="Calibri" panose="020F0502020204030204" pitchFamily="34" charset="0"/>
                <a:ea typeface="SimSun" panose="02010600030101010101" pitchFamily="2" charset="-122"/>
                <a:cs typeface="Arial" panose="020B0604020202020204" pitchFamily="34" charset="0"/>
              </a:rPr>
              <a:t> o </a:t>
            </a:r>
            <a:r>
              <a:rPr lang="en-GB" dirty="0" err="1">
                <a:latin typeface="Calibri" panose="020F0502020204030204" pitchFamily="34" charset="0"/>
                <a:ea typeface="SimSun" panose="02010600030101010101" pitchFamily="2" charset="-122"/>
                <a:cs typeface="Arial" panose="020B0604020202020204" pitchFamily="34" charset="0"/>
              </a:rPr>
              <a:t>controle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Liste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estas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opções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seus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planos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individualizados</a:t>
            </a:r>
            <a:r>
              <a:rPr lang="en-GB"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Alguns exemplos podem incluir:</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360045" algn="l"/>
              </a:tabLst>
            </a:pPr>
            <a:r>
              <a:rPr lang="pt-BR" dirty="0">
                <a:latin typeface="Calibri" panose="020F0502020204030204" pitchFamily="34" charset="0"/>
                <a:ea typeface="SimSun" panose="02010600030101010101" pitchFamily="2" charset="-122"/>
                <a:cs typeface="Arial" panose="020B0604020202020204" pitchFamily="34" charset="0"/>
              </a:rPr>
              <a:t>Dar uma caminhada/tomar um pouco de ar fresco; </a:t>
            </a:r>
          </a:p>
          <a:p>
            <a:pPr marL="742950" marR="0" lvl="1" indent="-285750">
              <a:lnSpc>
                <a:spcPct val="115000"/>
              </a:lnSpc>
              <a:spcBef>
                <a:spcPts val="0"/>
              </a:spcBef>
              <a:spcAft>
                <a:spcPts val="0"/>
              </a:spcAft>
              <a:buFont typeface="Symbol" panose="05050102010706020507" pitchFamily="18" charset="2"/>
              <a:buChar char=""/>
              <a:tabLst>
                <a:tab pos="360045" algn="l"/>
              </a:tabLst>
            </a:pPr>
            <a:r>
              <a:rPr lang="pt-BR" dirty="0">
                <a:latin typeface="Calibri" panose="020F0502020204030204" pitchFamily="34" charset="0"/>
                <a:ea typeface="SimSun" panose="02010600030101010101" pitchFamily="2" charset="-122"/>
                <a:cs typeface="Arial" panose="020B0604020202020204" pitchFamily="34" charset="0"/>
              </a:rPr>
              <a:t>Ter alguém que reconheça meus sentimentos; </a:t>
            </a:r>
          </a:p>
          <a:p>
            <a:pPr marL="742950" marR="0" lvl="1" indent="-285750">
              <a:lnSpc>
                <a:spcPct val="115000"/>
              </a:lnSpc>
              <a:spcBef>
                <a:spcPts val="0"/>
              </a:spcBef>
              <a:spcAft>
                <a:spcPts val="0"/>
              </a:spcAft>
              <a:buFont typeface="Symbol" panose="05050102010706020507" pitchFamily="18" charset="2"/>
              <a:buChar char=""/>
              <a:tabLst>
                <a:tab pos="360045" algn="l"/>
              </a:tabLst>
            </a:pPr>
            <a:r>
              <a:rPr lang="pt-BR" dirty="0">
                <a:latin typeface="Calibri" panose="020F0502020204030204" pitchFamily="34" charset="0"/>
                <a:ea typeface="SimSun" panose="02010600030101010101" pitchFamily="2" charset="-122"/>
                <a:cs typeface="Arial" panose="020B0604020202020204" pitchFamily="34" charset="0"/>
              </a:rPr>
              <a:t>Respirar devagar e profundamente; </a:t>
            </a:r>
          </a:p>
          <a:p>
            <a:pPr marL="742950" marR="0" lvl="1" indent="-285750">
              <a:lnSpc>
                <a:spcPct val="115000"/>
              </a:lnSpc>
              <a:spcBef>
                <a:spcPts val="0"/>
              </a:spcBef>
              <a:spcAft>
                <a:spcPts val="0"/>
              </a:spcAft>
              <a:buFont typeface="Symbol" panose="05050102010706020507" pitchFamily="18" charset="2"/>
              <a:buChar char=""/>
              <a:tabLst>
                <a:tab pos="360045" algn="l"/>
              </a:tabLst>
            </a:pPr>
            <a:r>
              <a:rPr lang="pt-BR" dirty="0">
                <a:latin typeface="Calibri" panose="020F0502020204030204" pitchFamily="34" charset="0"/>
                <a:ea typeface="SimSun" panose="02010600030101010101" pitchFamily="2" charset="-122"/>
                <a:cs typeface="Arial" panose="020B0604020202020204" pitchFamily="34" charset="0"/>
              </a:rPr>
              <a:t>Apertar uma bola ou um cobertor; </a:t>
            </a:r>
          </a:p>
          <a:p>
            <a:pPr marL="742950" marR="0" lvl="1" indent="-285750">
              <a:lnSpc>
                <a:spcPct val="115000"/>
              </a:lnSpc>
              <a:spcBef>
                <a:spcPts val="0"/>
              </a:spcBef>
              <a:spcAft>
                <a:spcPts val="0"/>
              </a:spcAft>
              <a:buFont typeface="Symbol" panose="05050102010706020507" pitchFamily="18" charset="2"/>
              <a:buChar char=""/>
              <a:tabLst>
                <a:tab pos="360045" algn="l"/>
              </a:tabLst>
            </a:pPr>
            <a:r>
              <a:rPr lang="pt-BR" dirty="0">
                <a:latin typeface="Calibri" panose="020F0502020204030204" pitchFamily="34" charset="0"/>
                <a:ea typeface="SimSun" panose="02010600030101010101" pitchFamily="2" charset="-122"/>
                <a:cs typeface="Arial" panose="020B0604020202020204" pitchFamily="34" charset="0"/>
              </a:rPr>
              <a:t>Ser capaz de gritar ou chorar; </a:t>
            </a:r>
          </a:p>
          <a:p>
            <a:pPr marL="742950" marR="0" lvl="1" indent="-285750">
              <a:lnSpc>
                <a:spcPct val="115000"/>
              </a:lnSpc>
              <a:spcBef>
                <a:spcPts val="0"/>
              </a:spcBef>
              <a:spcAft>
                <a:spcPts val="0"/>
              </a:spcAft>
              <a:buFont typeface="Symbol" panose="05050102010706020507" pitchFamily="18" charset="2"/>
              <a:buChar char=""/>
              <a:tabLst>
                <a:tab pos="360045" algn="l"/>
              </a:tabLst>
            </a:pPr>
            <a:r>
              <a:rPr lang="pt-BR" dirty="0">
                <a:latin typeface="Calibri" panose="020F0502020204030204" pitchFamily="34" charset="0"/>
                <a:ea typeface="SimSun" panose="02010600030101010101" pitchFamily="2" charset="-122"/>
                <a:cs typeface="Arial" panose="020B0604020202020204" pitchFamily="34" charset="0"/>
              </a:rPr>
              <a:t>Passar um tempo na sala de acolhimento; </a:t>
            </a:r>
          </a:p>
          <a:p>
            <a:pPr marL="742950" marR="0" lvl="1" indent="-285750">
              <a:lnSpc>
                <a:spcPct val="115000"/>
              </a:lnSpc>
              <a:spcBef>
                <a:spcPts val="0"/>
              </a:spcBef>
              <a:spcAft>
                <a:spcPts val="0"/>
              </a:spcAft>
              <a:buFont typeface="Symbol" panose="05050102010706020507" pitchFamily="18" charset="2"/>
              <a:buChar char=""/>
              <a:tabLst>
                <a:tab pos="360045" algn="l"/>
              </a:tabLst>
            </a:pPr>
            <a:r>
              <a:rPr lang="pt-BR" dirty="0">
                <a:latin typeface="Calibri" panose="020F0502020204030204" pitchFamily="34" charset="0"/>
                <a:ea typeface="SimSun" panose="02010600030101010101" pitchFamily="2" charset="-122"/>
                <a:cs typeface="Arial" panose="020B0604020202020204" pitchFamily="34" charset="0"/>
              </a:rPr>
              <a:t>Ligar para um amigo ou membro da família; </a:t>
            </a:r>
          </a:p>
          <a:p>
            <a:pPr marL="742950" marR="0" lvl="1" indent="-285750">
              <a:lnSpc>
                <a:spcPct val="115000"/>
              </a:lnSpc>
              <a:spcBef>
                <a:spcPts val="0"/>
              </a:spcBef>
              <a:spcAft>
                <a:spcPts val="0"/>
              </a:spcAft>
              <a:buFont typeface="Symbol" panose="05050102010706020507" pitchFamily="18" charset="2"/>
              <a:buChar char=""/>
              <a:tabLst>
                <a:tab pos="360045" algn="l"/>
              </a:tabLst>
            </a:pPr>
            <a:r>
              <a:rPr lang="pt-BR" dirty="0">
                <a:latin typeface="Calibri" panose="020F0502020204030204" pitchFamily="34" charset="0"/>
                <a:ea typeface="SimSun" panose="02010600030101010101" pitchFamily="2" charset="-122"/>
                <a:cs typeface="Arial" panose="020B0604020202020204" pitchFamily="34" charset="0"/>
              </a:rPr>
              <a:t>Praticar esportes ou exercícios; </a:t>
            </a:r>
          </a:p>
          <a:p>
            <a:pPr marL="742950" marR="0" lvl="1" indent="-285750">
              <a:lnSpc>
                <a:spcPct val="115000"/>
              </a:lnSpc>
              <a:spcBef>
                <a:spcPts val="0"/>
              </a:spcBef>
              <a:spcAft>
                <a:spcPts val="0"/>
              </a:spcAft>
              <a:buFont typeface="Symbol" panose="05050102010706020507" pitchFamily="18" charset="2"/>
              <a:buChar char=""/>
              <a:tabLst>
                <a:tab pos="360045" algn="l"/>
              </a:tabLst>
            </a:pPr>
            <a:r>
              <a:rPr lang="pt-BR" dirty="0">
                <a:latin typeface="Calibri" panose="020F0502020204030204" pitchFamily="34" charset="0"/>
                <a:ea typeface="SimSun" panose="02010600030101010101" pitchFamily="2" charset="-122"/>
                <a:cs typeface="Arial" panose="020B0604020202020204" pitchFamily="34" charset="0"/>
              </a:rPr>
              <a:t>Música, arte e criatividade; </a:t>
            </a:r>
          </a:p>
          <a:p>
            <a:pPr marL="742950" marR="0" lvl="1" indent="-285750">
              <a:lnSpc>
                <a:spcPct val="115000"/>
              </a:lnSpc>
              <a:spcBef>
                <a:spcPts val="0"/>
              </a:spcBef>
              <a:spcAft>
                <a:spcPts val="0"/>
              </a:spcAft>
              <a:buFont typeface="Symbol" panose="05050102010706020507" pitchFamily="18" charset="2"/>
              <a:buChar char=""/>
              <a:tabLst>
                <a:tab pos="360045" algn="l"/>
              </a:tabLst>
            </a:pPr>
            <a:r>
              <a:rPr lang="pt-BR" dirty="0">
                <a:latin typeface="Calibri" panose="020F0502020204030204" pitchFamily="34" charset="0"/>
                <a:ea typeface="SimSun" panose="02010600030101010101" pitchFamily="2" charset="-122"/>
                <a:cs typeface="Arial" panose="020B0604020202020204" pitchFamily="34" charset="0"/>
              </a:rPr>
              <a:t>Jardinagem; </a:t>
            </a:r>
          </a:p>
          <a:p>
            <a:pPr marL="742950" marR="0" lvl="1" indent="-285750">
              <a:lnSpc>
                <a:spcPct val="115000"/>
              </a:lnSpc>
              <a:spcBef>
                <a:spcPts val="0"/>
              </a:spcBef>
              <a:spcAft>
                <a:spcPts val="0"/>
              </a:spcAft>
              <a:buFont typeface="Symbol" panose="05050102010706020507" pitchFamily="18" charset="2"/>
              <a:buChar char=""/>
              <a:tabLst>
                <a:tab pos="360045" algn="l"/>
              </a:tabLst>
            </a:pPr>
            <a:r>
              <a:rPr lang="pt-BR" dirty="0">
                <a:latin typeface="Calibri" panose="020F0502020204030204" pitchFamily="34" charset="0"/>
                <a:ea typeface="SimSun" panose="02010600030101010101" pitchFamily="2" charset="-122"/>
                <a:cs typeface="Arial" panose="020B0604020202020204" pitchFamily="34" charset="0"/>
              </a:rPr>
              <a:t>Interação com animais de estimação e outros animais. </a:t>
            </a:r>
          </a:p>
          <a:p>
            <a:pPr marL="742950" marR="0" lvl="1" indent="-285750">
              <a:lnSpc>
                <a:spcPct val="115000"/>
              </a:lnSpc>
              <a:spcBef>
                <a:spcPts val="0"/>
              </a:spcBef>
              <a:spcAft>
                <a:spcPts val="0"/>
              </a:spcAft>
              <a:buFont typeface="Symbol" panose="05050102010706020507" pitchFamily="18" charset="2"/>
              <a:buChar char=""/>
              <a:tabLst>
                <a:tab pos="360045" algn="l"/>
              </a:tabLst>
            </a:pP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Se </a:t>
            </a:r>
            <a:r>
              <a:rPr lang="en-GB" dirty="0" err="1">
                <a:latin typeface="Calibri" panose="020F0502020204030204" pitchFamily="34" charset="0"/>
                <a:ea typeface="SimSun" panose="02010600030101010101" pitchFamily="2" charset="-122"/>
                <a:cs typeface="Arial" panose="020B0604020202020204" pitchFamily="34" charset="0"/>
              </a:rPr>
              <a:t>planos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individualizados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forem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compartilhados</a:t>
            </a:r>
            <a:r>
              <a:rPr lang="en-GB" dirty="0">
                <a:latin typeface="Calibri" panose="020F0502020204030204" pitchFamily="34" charset="0"/>
                <a:ea typeface="SimSun" panose="02010600030101010101" pitchFamily="2" charset="-122"/>
                <a:cs typeface="Arial" panose="020B0604020202020204" pitchFamily="34" charset="0"/>
              </a:rPr>
              <a:t> com </a:t>
            </a:r>
            <a:r>
              <a:rPr lang="en-GB" dirty="0" err="1">
                <a:latin typeface="Calibri" panose="020F0502020204030204" pitchFamily="34" charset="0"/>
                <a:ea typeface="SimSun" panose="02010600030101010101" pitchFamily="2" charset="-122"/>
                <a:cs typeface="Arial" panose="020B0604020202020204" pitchFamily="34" charset="0"/>
              </a:rPr>
              <a:t>prestadores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serviços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eles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devem</a:t>
            </a:r>
            <a:r>
              <a:rPr lang="en-GB" dirty="0">
                <a:latin typeface="Calibri" panose="020F0502020204030204" pitchFamily="34" charset="0"/>
                <a:ea typeface="SimSun" panose="02010600030101010101" pitchFamily="2" charset="-122"/>
                <a:cs typeface="Arial" panose="020B0604020202020204" pitchFamily="34" charset="0"/>
              </a:rPr>
              <a:t> ser </a:t>
            </a:r>
            <a:r>
              <a:rPr lang="en-GB" dirty="0" err="1">
                <a:latin typeface="Calibri" panose="020F0502020204030204" pitchFamily="34" charset="0"/>
                <a:ea typeface="SimSun" panose="02010600030101010101" pitchFamily="2" charset="-122"/>
                <a:cs typeface="Arial" panose="020B0604020202020204" pitchFamily="34" charset="0"/>
              </a:rPr>
              <a:t>acessíveis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durante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situações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tensas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exemplo</a:t>
            </a:r>
            <a:r>
              <a:rPr lang="en-GB" dirty="0">
                <a:latin typeface="Calibri" panose="020F0502020204030204" pitchFamily="34" charset="0"/>
                <a:ea typeface="SimSun" panose="02010600030101010101" pitchFamily="2" charset="-122"/>
                <a:cs typeface="Arial" panose="020B0604020202020204" pitchFamily="34" charset="0"/>
              </a:rPr>
              <a:t>, as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devem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ter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permissão</a:t>
            </a:r>
            <a:r>
              <a:rPr lang="en-GB" dirty="0">
                <a:latin typeface="Calibri" panose="020F0502020204030204" pitchFamily="34" charset="0"/>
                <a:ea typeface="SimSun" panose="02010600030101010101" pitchFamily="2" charset="-122"/>
                <a:cs typeface="Arial" panose="020B0604020202020204" pitchFamily="34" charset="0"/>
              </a:rPr>
              <a:t> para </a:t>
            </a:r>
            <a:r>
              <a:rPr lang="en-GB" dirty="0" err="1">
                <a:latin typeface="Calibri" panose="020F0502020204030204" pitchFamily="34" charset="0"/>
                <a:ea typeface="SimSun" panose="02010600030101010101" pitchFamily="2" charset="-122"/>
                <a:cs typeface="Arial" panose="020B0604020202020204" pitchFamily="34" charset="0"/>
              </a:rPr>
              <a:t>manter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sua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própria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cópia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tê</a:t>
            </a:r>
            <a:r>
              <a:rPr lang="en-GB" dirty="0">
                <a:latin typeface="Calibri" panose="020F0502020204030204" pitchFamily="34" charset="0"/>
                <a:ea typeface="SimSun" panose="02010600030101010101" pitchFamily="2" charset="-122"/>
                <a:cs typeface="Arial" panose="020B0604020202020204" pitchFamily="34" charset="0"/>
              </a:rPr>
              <a:t>-la no </a:t>
            </a:r>
            <a:r>
              <a:rPr lang="en-GB" dirty="0" err="1">
                <a:latin typeface="Calibri" panose="020F0502020204030204" pitchFamily="34" charset="0"/>
                <a:ea typeface="SimSun" panose="02010600030101010101" pitchFamily="2" charset="-122"/>
                <a:cs typeface="Arial" panose="020B0604020202020204" pitchFamily="34" charset="0"/>
              </a:rPr>
              <a:t>registro</a:t>
            </a:r>
            <a:r>
              <a:rPr lang="en-GB" dirty="0">
                <a:latin typeface="Calibri" panose="020F0502020204030204" pitchFamily="34" charset="0"/>
                <a:ea typeface="SimSun" panose="02010600030101010101" pitchFamily="2" charset="-122"/>
                <a:cs typeface="Arial" panose="020B0604020202020204" pitchFamily="34" charset="0"/>
              </a:rPr>
              <a:t> do </a:t>
            </a:r>
            <a:r>
              <a:rPr lang="en-GB" dirty="0" err="1">
                <a:latin typeface="Calibri" panose="020F0502020204030204" pitchFamily="34" charset="0"/>
                <a:ea typeface="SimSun" panose="02010600030101010101" pitchFamily="2" charset="-122"/>
                <a:cs typeface="Arial" panose="020B0604020202020204" pitchFamily="34" charset="0"/>
              </a:rPr>
              <a:t>serviço</a:t>
            </a:r>
            <a:r>
              <a:rPr lang="en-GB" dirty="0">
                <a:latin typeface="Calibri" panose="020F0502020204030204" pitchFamily="34" charset="0"/>
                <a:ea typeface="SimSun" panose="02010600030101010101" pitchFamily="2" charset="-122"/>
                <a:cs typeface="Arial" panose="020B0604020202020204" pitchFamily="34" charset="0"/>
              </a:rPr>
              <a:t>, no </a:t>
            </a:r>
            <a:r>
              <a:rPr lang="en-GB" dirty="0" err="1">
                <a:latin typeface="Calibri" panose="020F0502020204030204" pitchFamily="34" charset="0"/>
                <a:ea typeface="SimSun" panose="02010600030101010101" pitchFamily="2" charset="-122"/>
                <a:cs typeface="Arial" panose="020B0604020202020204" pitchFamily="34" charset="0"/>
              </a:rPr>
              <a:t>registro</a:t>
            </a:r>
            <a:r>
              <a:rPr lang="en-GB" dirty="0">
                <a:latin typeface="Calibri" panose="020F0502020204030204" pitchFamily="34" charset="0"/>
                <a:ea typeface="SimSun" panose="02010600030101010101" pitchFamily="2" charset="-122"/>
                <a:cs typeface="Arial" panose="020B0604020202020204" pitchFamily="34" charset="0"/>
              </a:rPr>
              <a:t> on-line, etc.). </a:t>
            </a: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Eles </a:t>
            </a:r>
            <a:r>
              <a:rPr lang="en-GB" dirty="0" err="1">
                <a:latin typeface="Calibri" panose="020F0502020204030204" pitchFamily="34" charset="0"/>
                <a:ea typeface="SimSun" panose="02010600030101010101" pitchFamily="2" charset="-122"/>
                <a:cs typeface="Arial" panose="020B0604020202020204" pitchFamily="34" charset="0"/>
              </a:rPr>
              <a:t>podem</a:t>
            </a:r>
            <a:r>
              <a:rPr lang="en-GB" dirty="0">
                <a:latin typeface="Calibri" panose="020F0502020204030204" pitchFamily="34" charset="0"/>
                <a:ea typeface="SimSun" panose="02010600030101010101" pitchFamily="2" charset="-122"/>
                <a:cs typeface="Arial" panose="020B0604020202020204" pitchFamily="34" charset="0"/>
              </a:rPr>
              <a:t> ser </a:t>
            </a:r>
            <a:r>
              <a:rPr lang="en-GB" dirty="0" err="1">
                <a:latin typeface="Calibri" panose="020F0502020204030204" pitchFamily="34" charset="0"/>
                <a:ea typeface="SimSun" panose="02010600030101010101" pitchFamily="2" charset="-122"/>
                <a:cs typeface="Arial" panose="020B0604020202020204" pitchFamily="34" charset="0"/>
              </a:rPr>
              <a:t>desenvolvidos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como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documentos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autônomos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como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parte</a:t>
            </a:r>
            <a:r>
              <a:rPr lang="en-GB" dirty="0">
                <a:latin typeface="Calibri" panose="020F0502020204030204" pitchFamily="34" charset="0"/>
                <a:ea typeface="SimSun" panose="02010600030101010101" pitchFamily="2" charset="-122"/>
                <a:cs typeface="Arial" panose="020B0604020202020204" pitchFamily="34" charset="0"/>
              </a:rPr>
              <a:t> de um plano de </a:t>
            </a:r>
            <a:r>
              <a:rPr lang="en-GB" dirty="0" err="1">
                <a:latin typeface="Calibri" panose="020F0502020204030204" pitchFamily="34" charset="0"/>
                <a:ea typeface="SimSun" panose="02010600030101010101" pitchFamily="2" charset="-122"/>
                <a:cs typeface="Arial" panose="020B0604020202020204" pitchFamily="34" charset="0"/>
              </a:rPr>
              <a:t>recuperação</a:t>
            </a:r>
            <a:r>
              <a:rPr lang="en-GB" dirty="0">
                <a:latin typeface="Calibri" panose="020F0502020204030204" pitchFamily="34" charset="0"/>
                <a:ea typeface="SimSun" panose="02010600030101010101" pitchFamily="2" charset="-122"/>
                <a:cs typeface="Arial" panose="020B0604020202020204" pitchFamily="34" charset="0"/>
              </a:rPr>
              <a:t> global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de um plano/</a:t>
            </a:r>
            <a:r>
              <a:rPr lang="en-GB" dirty="0" err="1">
                <a:latin typeface="Calibri" panose="020F0502020204030204" pitchFamily="34" charset="0"/>
                <a:ea typeface="SimSun" panose="02010600030101010101" pitchFamily="2" charset="-122"/>
                <a:cs typeface="Arial" panose="020B0604020202020204" pitchFamily="34" charset="0"/>
              </a:rPr>
              <a:t>diretiva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antecipada</a:t>
            </a:r>
            <a:r>
              <a:rPr lang="en-GB" dirty="0">
                <a:latin typeface="Calibri" panose="020F0502020204030204" pitchFamily="34" charset="0"/>
                <a:ea typeface="SimSun" panose="02010600030101010101" pitchFamily="2" charset="-122"/>
                <a:cs typeface="Arial" panose="020B0604020202020204" pitchFamily="34" charset="0"/>
              </a:rPr>
              <a:t> </a:t>
            </a:r>
            <a:endParaRPr lang="en-CH">
              <a:latin typeface="Calibri" panose="020F0502020204030204" pitchFamily="34" charset="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193361935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themeOverride" Target="../theme/themeOverride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0.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hemeOverride" Target="../theme/themeOverride11.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hemeOverride" Target="../theme/themeOverride12.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3.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hemeOverride" Target="../theme/themeOverride14.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hemeOverride" Target="../theme/themeOverride15.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6.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hemeOverride" Target="../theme/themeOverride17.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8.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hemeOverride" Target="../theme/themeOverride19.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hemeOverride" Target="../theme/themeOverride20.x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3.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6.xml"/><Relationship Id="rId1" Type="http://schemas.openxmlformats.org/officeDocument/2006/relationships/themeOverride" Target="../theme/themeOverride4.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7.xml"/><Relationship Id="rId1" Type="http://schemas.openxmlformats.org/officeDocument/2006/relationships/themeOverride" Target="../theme/themeOverride5.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9.xml"/><Relationship Id="rId7" Type="http://schemas.openxmlformats.org/officeDocument/2006/relationships/image" Target="../media/image1.emf"/><Relationship Id="rId2" Type="http://schemas.openxmlformats.org/officeDocument/2006/relationships/tags" Target="../tags/tag8.xml"/><Relationship Id="rId1" Type="http://schemas.openxmlformats.org/officeDocument/2006/relationships/themeOverride" Target="../theme/themeOverride6.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hemeOverride" Target="../theme/themeOverride7.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hemeOverride" Target="../theme/themeOverride8.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hemeOverride" Target="../theme/themeOverride9.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accent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297372852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Content" preserve="1" userDrawn="1">
  <p:cSld name="1_Title &amp;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07205" y="6623100"/>
            <a:ext cx="9018587" cy="216000"/>
          </a:xfrm>
          <a:prstGeom prst="rect">
            <a:avLst/>
          </a:prstGeom>
        </p:spPr>
        <p:txBody>
          <a:bodyPr/>
          <a:lstStyle/>
          <a:p>
            <a:endParaRPr lang="en-US"/>
          </a:p>
        </p:txBody>
      </p:sp>
      <p:sp>
        <p:nvSpPr>
          <p:cNvPr id="6" name="Slide Number Placeholder 5"/>
          <p:cNvSpPr>
            <a:spLocks noGrp="1"/>
          </p:cNvSpPr>
          <p:nvPr>
            <p:ph type="sldNum" sz="quarter" idx="12"/>
          </p:nvPr>
        </p:nvSpPr>
        <p:spPr>
          <a:xfrm>
            <a:off x="10034587" y="6623100"/>
            <a:ext cx="1648619" cy="216000"/>
          </a:xfrm>
          <a:prstGeom prst="rect">
            <a:avLst/>
          </a:prstGeom>
        </p:spPr>
        <p:txBody>
          <a:bodyPr/>
          <a:lstStyle/>
          <a:p>
            <a:fld id="{04260D4A-DEC1-45DD-8AB2-A3349BAAA59E}" type="slidenum">
              <a:rPr lang="en-US" smtClean="0"/>
              <a:pPr/>
              <a:t>‹nº›</a:t>
            </a:fld>
            <a:endParaRPr lang="en-US"/>
          </a:p>
        </p:txBody>
      </p:sp>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6413" y="1739788"/>
            <a:ext cx="11174412"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36954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Footer Image" preserve="1" userDrawn="1">
  <p:cSld name="Content with Footer Imag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696337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Footer Placeholder 5"/>
          <p:cNvSpPr>
            <a:spLocks noGrp="1"/>
          </p:cNvSpPr>
          <p:nvPr>
            <p:ph type="ftr" sz="quarter" idx="11"/>
          </p:nvPr>
        </p:nvSpPr>
        <p:spPr>
          <a:xfrm>
            <a:off x="507205" y="5322420"/>
            <a:ext cx="9018587" cy="216000"/>
          </a:xfrm>
          <a:prstGeom prst="rect">
            <a:avLst/>
          </a:prstGeom>
        </p:spPr>
        <p:txBody>
          <a:bodyPr/>
          <a:lstStyle/>
          <a:p>
            <a:endParaRPr lang="en-US"/>
          </a:p>
        </p:txBody>
      </p:sp>
      <p:sp>
        <p:nvSpPr>
          <p:cNvPr id="17" name="Slide Number Placeholder 6"/>
          <p:cNvSpPr>
            <a:spLocks noGrp="1"/>
          </p:cNvSpPr>
          <p:nvPr>
            <p:ph type="sldNum" sz="quarter" idx="12"/>
          </p:nvPr>
        </p:nvSpPr>
        <p:spPr>
          <a:xfrm>
            <a:off x="10034587" y="5322420"/>
            <a:ext cx="1648619" cy="216000"/>
          </a:xfrm>
          <a:prstGeom prst="rect">
            <a:avLst/>
          </a:prstGeom>
        </p:spPr>
        <p:txBody>
          <a:bodyPr/>
          <a:lstStyle/>
          <a:p>
            <a:fld id="{1F160D6B-B452-452F-87E9-4ABE62E0932F}" type="slidenum">
              <a:rPr lang="en-US" smtClean="0"/>
              <a:pPr/>
              <a:t>‹nº›</a:t>
            </a:fld>
            <a:endParaRPr lang="en-US"/>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3" name="Content Placeholder 3"/>
          <p:cNvSpPr>
            <a:spLocks noGrp="1"/>
          </p:cNvSpPr>
          <p:nvPr>
            <p:ph sz="quarter" idx="16"/>
          </p:nvPr>
        </p:nvSpPr>
        <p:spPr>
          <a:xfrm>
            <a:off x="506413" y="1739788"/>
            <a:ext cx="111744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CB2D54E0-3E1E-4F70-B38D-8ED3D23EEDB9}"/>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14" name="Picture Placeholder 6">
            <a:extLst>
              <a:ext uri="{FF2B5EF4-FFF2-40B4-BE49-F238E27FC236}">
                <a16:creationId xmlns:a16="http://schemas.microsoft.com/office/drawing/2014/main" id="{39602443-3D83-4C9B-8DEB-C3B2A2AF8DB6}"/>
              </a:ext>
            </a:extLst>
          </p:cNvPr>
          <p:cNvSpPr>
            <a:spLocks noGrp="1"/>
          </p:cNvSpPr>
          <p:nvPr>
            <p:ph type="pic" sz="quarter" idx="17"/>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99285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25662405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62088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507205" y="6623100"/>
            <a:ext cx="9018587" cy="216000"/>
          </a:xfrm>
          <a:prstGeom prst="rect">
            <a:avLst/>
          </a:prstGeom>
        </p:spPr>
        <p:txBody>
          <a:bodyPr/>
          <a:lstStyle/>
          <a:p>
            <a:endParaRPr lang="en-US"/>
          </a:p>
        </p:txBody>
      </p:sp>
      <p:sp>
        <p:nvSpPr>
          <p:cNvPr id="7" name="Slide Number Placeholder 6"/>
          <p:cNvSpPr>
            <a:spLocks noGrp="1"/>
          </p:cNvSpPr>
          <p:nvPr>
            <p:ph type="sldNum" sz="quarter" idx="12"/>
          </p:nvPr>
        </p:nvSpPr>
        <p:spPr>
          <a:xfrm>
            <a:off x="10034587" y="6623100"/>
            <a:ext cx="1648619" cy="216000"/>
          </a:xfrm>
          <a:prstGeom prst="rect">
            <a:avLst/>
          </a:prstGeom>
        </p:spPr>
        <p:txBody>
          <a:bodyPr/>
          <a:lstStyle/>
          <a:p>
            <a:fld id="{3ED22FC0-9634-43A5-A9BA-3774A5BBC19E}" type="slidenum">
              <a:rPr lang="en-US" smtClean="0"/>
              <a:pPr/>
              <a:t>‹nº›</a:t>
            </a:fld>
            <a:endParaRPr lang="en-US"/>
          </a:p>
        </p:txBody>
      </p:sp>
      <p:sp>
        <p:nvSpPr>
          <p:cNvPr id="9"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77699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amp; Subheading" preserve="1" userDrawn="1">
  <p:cSld name="Two Content &amp; Subheadin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07205" y="6623100"/>
            <a:ext cx="9018587" cy="216000"/>
          </a:xfrm>
          <a:prstGeom prst="rect">
            <a:avLst/>
          </a:prstGeom>
        </p:spPr>
        <p:txBody>
          <a:bodyPr/>
          <a:lstStyle/>
          <a:p>
            <a:endParaRPr lang="en-US"/>
          </a:p>
        </p:txBody>
      </p:sp>
      <p:sp>
        <p:nvSpPr>
          <p:cNvPr id="7" name="Slide Number Placeholder 6"/>
          <p:cNvSpPr>
            <a:spLocks noGrp="1"/>
          </p:cNvSpPr>
          <p:nvPr>
            <p:ph type="sldNum" sz="quarter" idx="12"/>
          </p:nvPr>
        </p:nvSpPr>
        <p:spPr>
          <a:xfrm>
            <a:off x="10034587" y="6623100"/>
            <a:ext cx="1648619" cy="216000"/>
          </a:xfrm>
          <a:prstGeom prst="rect">
            <a:avLst/>
          </a:prstGeom>
        </p:spPr>
        <p:txBody>
          <a:bodyPr/>
          <a:lstStyle/>
          <a:p>
            <a:fld id="{DB4DF69D-9676-48A4-9665-621E7C899CF3}" type="slidenum">
              <a:rPr lang="en-US" smtClean="0"/>
              <a:pPr/>
              <a:t>‹nº›</a:t>
            </a:fld>
            <a:endParaRPr lang="en-US"/>
          </a:p>
        </p:txBody>
      </p:sp>
      <p:sp>
        <p:nvSpPr>
          <p:cNvPr id="4"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2"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11"/>
          <p:cNvSpPr>
            <a:spLocks noGrp="1"/>
          </p:cNvSpPr>
          <p:nvPr>
            <p:ph sz="quarter" idx="18"/>
          </p:nvPr>
        </p:nvSpPr>
        <p:spPr>
          <a:xfrm>
            <a:off x="62088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p:cNvSpPr>
            <a:spLocks noGrp="1"/>
          </p:cNvSpPr>
          <p:nvPr>
            <p:ph sz="quarter" idx="19"/>
          </p:nvPr>
        </p:nvSpPr>
        <p:spPr>
          <a:xfrm>
            <a:off x="5064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016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with Footer Image" preserve="1" userDrawn="1">
  <p:cSld name="Two Content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398489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Footer Placeholder 5"/>
          <p:cNvSpPr>
            <a:spLocks noGrp="1"/>
          </p:cNvSpPr>
          <p:nvPr>
            <p:ph type="ftr" sz="quarter" idx="11"/>
          </p:nvPr>
        </p:nvSpPr>
        <p:spPr>
          <a:xfrm>
            <a:off x="507205" y="5322420"/>
            <a:ext cx="9018587" cy="216000"/>
          </a:xfrm>
          <a:prstGeom prst="rect">
            <a:avLst/>
          </a:prstGeom>
        </p:spPr>
        <p:txBody>
          <a:bodyPr/>
          <a:lstStyle/>
          <a:p>
            <a:endParaRPr lang="en-US"/>
          </a:p>
        </p:txBody>
      </p:sp>
      <p:sp>
        <p:nvSpPr>
          <p:cNvPr id="17" name="Slide Number Placeholder 6"/>
          <p:cNvSpPr>
            <a:spLocks noGrp="1"/>
          </p:cNvSpPr>
          <p:nvPr>
            <p:ph type="sldNum" sz="quarter" idx="12"/>
          </p:nvPr>
        </p:nvSpPr>
        <p:spPr>
          <a:xfrm>
            <a:off x="10034587" y="5322420"/>
            <a:ext cx="1648619" cy="216000"/>
          </a:xfrm>
          <a:prstGeom prst="rect">
            <a:avLst/>
          </a:prstGeom>
        </p:spPr>
        <p:txBody>
          <a:bodyPr/>
          <a:lstStyle/>
          <a:p>
            <a:fld id="{766EB20B-6E07-40CD-9610-8509067025E0}" type="slidenum">
              <a:rPr lang="en-US" smtClean="0"/>
              <a:pPr/>
              <a:t>‹nº›</a:t>
            </a:fld>
            <a:endParaRPr lang="en-US"/>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2" name="Content Placeholder 11"/>
          <p:cNvSpPr>
            <a:spLocks noGrp="1"/>
          </p:cNvSpPr>
          <p:nvPr>
            <p:ph sz="quarter" idx="17"/>
          </p:nvPr>
        </p:nvSpPr>
        <p:spPr>
          <a:xfrm>
            <a:off x="62088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6"/>
          </p:nvPr>
        </p:nvSpPr>
        <p:spPr>
          <a:xfrm>
            <a:off x="5064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8" name="Rectangle 17">
            <a:extLst>
              <a:ext uri="{FF2B5EF4-FFF2-40B4-BE49-F238E27FC236}">
                <a16:creationId xmlns:a16="http://schemas.microsoft.com/office/drawing/2014/main" id="{5D1E51BA-E24D-4B4B-A497-99E485FACBC8}"/>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19" name="Picture Placeholder 6">
            <a:extLst>
              <a:ext uri="{FF2B5EF4-FFF2-40B4-BE49-F238E27FC236}">
                <a16:creationId xmlns:a16="http://schemas.microsoft.com/office/drawing/2014/main" id="{9C5CF255-E0CB-4777-BEE9-D8859B96E8F0}"/>
              </a:ext>
            </a:extLst>
          </p:cNvPr>
          <p:cNvSpPr>
            <a:spLocks noGrp="1"/>
          </p:cNvSpPr>
          <p:nvPr>
            <p:ph type="pic" sz="quarter" idx="18"/>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3802106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amp; Subheading with Footer Image" preserve="1" userDrawn="1">
  <p:cSld name="Two Content &amp; Subheading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471246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Footer Placeholder 5"/>
          <p:cNvSpPr>
            <a:spLocks noGrp="1"/>
          </p:cNvSpPr>
          <p:nvPr>
            <p:ph type="ftr" sz="quarter" idx="11"/>
          </p:nvPr>
        </p:nvSpPr>
        <p:spPr>
          <a:xfrm>
            <a:off x="507205" y="5322420"/>
            <a:ext cx="9018587" cy="216000"/>
          </a:xfrm>
          <a:prstGeom prst="rect">
            <a:avLst/>
          </a:prstGeom>
        </p:spPr>
        <p:txBody>
          <a:bodyPr/>
          <a:lstStyle/>
          <a:p>
            <a:endParaRPr lang="en-US"/>
          </a:p>
        </p:txBody>
      </p:sp>
      <p:sp>
        <p:nvSpPr>
          <p:cNvPr id="17" name="Slide Number Placeholder 6"/>
          <p:cNvSpPr>
            <a:spLocks noGrp="1"/>
          </p:cNvSpPr>
          <p:nvPr>
            <p:ph type="sldNum" sz="quarter" idx="12"/>
          </p:nvPr>
        </p:nvSpPr>
        <p:spPr>
          <a:xfrm>
            <a:off x="10034587" y="5322420"/>
            <a:ext cx="1648619" cy="216000"/>
          </a:xfrm>
          <a:prstGeom prst="rect">
            <a:avLst/>
          </a:prstGeom>
        </p:spPr>
        <p:txBody>
          <a:bodyPr/>
          <a:lstStyle/>
          <a:p>
            <a:fld id="{8D0FA728-8260-4C2F-BD34-DE0A091495A5}" type="slidenum">
              <a:rPr lang="en-US" smtClean="0"/>
              <a:pPr/>
              <a:t>‹nº›</a:t>
            </a:fld>
            <a:endParaRPr lang="en-US"/>
          </a:p>
        </p:txBody>
      </p:sp>
      <p:sp>
        <p:nvSpPr>
          <p:cNvPr id="18"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9"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1" name="Content Placeholder 11"/>
          <p:cNvSpPr>
            <a:spLocks noGrp="1"/>
          </p:cNvSpPr>
          <p:nvPr>
            <p:ph sz="quarter" idx="18"/>
          </p:nvPr>
        </p:nvSpPr>
        <p:spPr>
          <a:xfrm>
            <a:off x="62088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19"/>
          </p:nvPr>
        </p:nvSpPr>
        <p:spPr>
          <a:xfrm>
            <a:off x="5064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4" name="Rectangle 13">
            <a:extLst>
              <a:ext uri="{FF2B5EF4-FFF2-40B4-BE49-F238E27FC236}">
                <a16:creationId xmlns:a16="http://schemas.microsoft.com/office/drawing/2014/main" id="{B86F8A8D-F06D-4254-940A-4900AE70556F}"/>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23" name="Picture Placeholder 6">
            <a:extLst>
              <a:ext uri="{FF2B5EF4-FFF2-40B4-BE49-F238E27FC236}">
                <a16:creationId xmlns:a16="http://schemas.microsoft.com/office/drawing/2014/main" id="{44552720-1B07-4E51-89A6-86FF24149F89}"/>
              </a:ext>
            </a:extLst>
          </p:cNvPr>
          <p:cNvSpPr>
            <a:spLocks noGrp="1"/>
          </p:cNvSpPr>
          <p:nvPr>
            <p:ph type="pic" sz="quarter" idx="20"/>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1921565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amp; Image" preserve="1" userDrawn="1">
  <p:cSld name="Text &amp;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ED0D464-5A16-420B-9773-6DD4CDBF333B}"/>
              </a:ext>
            </a:extLst>
          </p:cNvPr>
          <p:cNvSpPr>
            <a:spLocks noGrp="1"/>
          </p:cNvSpPr>
          <p:nvPr>
            <p:ph type="pic" sz="quarter" idx="13"/>
          </p:nvPr>
        </p:nvSpPr>
        <p:spPr>
          <a:xfrm>
            <a:off x="6208813" y="1739788"/>
            <a:ext cx="5472000" cy="3600000"/>
          </a:xfrm>
          <a:prstGeom prst="rect">
            <a:avLst/>
          </a:prstGeom>
          <a:solidFill>
            <a:schemeClr val="bg1">
              <a:lumMod val="95000"/>
            </a:schemeClr>
          </a:solidFill>
        </p:spPr>
        <p:txBody>
          <a:bodyPr/>
          <a:lstStyle>
            <a:lvl1pPr marL="0" indent="0">
              <a:buNone/>
              <a:defRPr/>
            </a:lvl1pPr>
          </a:lstStyle>
          <a:p>
            <a:r>
              <a:rPr lang="en-US"/>
              <a:t>Click icon to add picture</a:t>
            </a:r>
          </a:p>
        </p:txBody>
      </p:sp>
      <p:sp>
        <p:nvSpPr>
          <p:cNvPr id="6" name="Footer Placeholder 5"/>
          <p:cNvSpPr>
            <a:spLocks noGrp="1"/>
          </p:cNvSpPr>
          <p:nvPr>
            <p:ph type="ftr" sz="quarter" idx="11"/>
          </p:nvPr>
        </p:nvSpPr>
        <p:spPr>
          <a:xfrm>
            <a:off x="507205" y="6623100"/>
            <a:ext cx="9018587" cy="216000"/>
          </a:xfrm>
          <a:prstGeom prst="rect">
            <a:avLst/>
          </a:prstGeom>
        </p:spPr>
        <p:txBody>
          <a:bodyPr/>
          <a:lstStyle/>
          <a:p>
            <a:endParaRPr lang="en-US"/>
          </a:p>
        </p:txBody>
      </p:sp>
      <p:sp>
        <p:nvSpPr>
          <p:cNvPr id="7" name="Slide Number Placeholder 6"/>
          <p:cNvSpPr>
            <a:spLocks noGrp="1"/>
          </p:cNvSpPr>
          <p:nvPr>
            <p:ph type="sldNum" sz="quarter" idx="12"/>
          </p:nvPr>
        </p:nvSpPr>
        <p:spPr>
          <a:xfrm>
            <a:off x="10034587" y="6623100"/>
            <a:ext cx="1648619" cy="216000"/>
          </a:xfrm>
          <a:prstGeom prst="rect">
            <a:avLst/>
          </a:prstGeom>
        </p:spPr>
        <p:txBody>
          <a:bodyPr/>
          <a:lstStyle/>
          <a:p>
            <a:fld id="{02D2E3F0-9556-40D5-9E7E-C8276249C65E}" type="slidenum">
              <a:rPr lang="en-US" smtClean="0"/>
              <a:pPr/>
              <a:t>‹nº›</a:t>
            </a:fld>
            <a:endParaRPr lang="en-US"/>
          </a:p>
        </p:txBody>
      </p:sp>
      <p:sp>
        <p:nvSpPr>
          <p:cNvPr id="10" name="Text Placeholder 13"/>
          <p:cNvSpPr>
            <a:spLocks noGrp="1"/>
          </p:cNvSpPr>
          <p:nvPr>
            <p:ph type="body" sz="quarter" idx="18"/>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154EE074-434E-419C-AD07-3EDE2AAF45E6}"/>
              </a:ext>
            </a:extLst>
          </p:cNvPr>
          <p:cNvSpPr>
            <a:spLocks noGrp="1"/>
          </p:cNvSpPr>
          <p:nvPr>
            <p:ph type="body" sz="quarter" idx="19"/>
          </p:nvPr>
        </p:nvSpPr>
        <p:spPr>
          <a:xfrm>
            <a:off x="6208813" y="5542310"/>
            <a:ext cx="5472000" cy="697479"/>
          </a:xfrm>
        </p:spPr>
        <p:txBody>
          <a:bodyPr/>
          <a:lstStyle>
            <a:lvl1pPr marL="0" indent="0">
              <a:spcAft>
                <a:spcPts val="0"/>
              </a:spcAft>
              <a:buFontTx/>
              <a:buNone/>
              <a:defRPr sz="1400" b="1">
                <a:solidFill>
                  <a:schemeClr val="accent2"/>
                </a:solidFill>
                <a:latin typeface="Calibri" panose="020F0502020204030204" pitchFamily="34" charset="0"/>
                <a:cs typeface="Calibri" panose="020F0502020204030204" pitchFamily="34" charset="0"/>
              </a:defRPr>
            </a:lvl1pPr>
            <a:lvl2pPr marL="198000" indent="-198000">
              <a:defRPr sz="1400"/>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74505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20801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Footer Placeholder 3"/>
          <p:cNvSpPr>
            <a:spLocks noGrp="1"/>
          </p:cNvSpPr>
          <p:nvPr>
            <p:ph type="ftr" sz="quarter" idx="11"/>
          </p:nvPr>
        </p:nvSpPr>
        <p:spPr>
          <a:xfrm>
            <a:off x="507205" y="6623100"/>
            <a:ext cx="9018587" cy="216000"/>
          </a:xfrm>
          <a:prstGeom prst="rect">
            <a:avLst/>
          </a:prstGeom>
        </p:spPr>
        <p:txBody>
          <a:bodyPr/>
          <a:lstStyle/>
          <a:p>
            <a:endParaRPr lang="en-US"/>
          </a:p>
        </p:txBody>
      </p:sp>
      <p:sp>
        <p:nvSpPr>
          <p:cNvPr id="5" name="Slide Number Placeholder 4"/>
          <p:cNvSpPr>
            <a:spLocks noGrp="1"/>
          </p:cNvSpPr>
          <p:nvPr>
            <p:ph type="sldNum" sz="quarter" idx="12"/>
          </p:nvPr>
        </p:nvSpPr>
        <p:spPr>
          <a:xfrm>
            <a:off x="10034587" y="6623100"/>
            <a:ext cx="1648619" cy="216000"/>
          </a:xfrm>
          <a:prstGeom prst="rect">
            <a:avLst/>
          </a:prstGeom>
        </p:spPr>
        <p:txBody>
          <a:bodyPr/>
          <a:lstStyle/>
          <a:p>
            <a:fld id="{F169E07F-9A80-405D-B06A-876E4D356B83}" type="slidenum">
              <a:rPr lang="en-US" smtClean="0"/>
              <a:pPr/>
              <a:t>‹nº›</a:t>
            </a:fld>
            <a:endParaRPr lang="en-US"/>
          </a:p>
        </p:txBody>
      </p:sp>
      <p:sp>
        <p:nvSpPr>
          <p:cNvPr id="6"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46138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7205" y="6623100"/>
            <a:ext cx="9018587" cy="216000"/>
          </a:xfrm>
          <a:prstGeom prst="rect">
            <a:avLst/>
          </a:prstGeom>
        </p:spPr>
        <p:txBody>
          <a:bodyPr/>
          <a:lstStyle/>
          <a:p>
            <a:endParaRPr lang="en-US"/>
          </a:p>
        </p:txBody>
      </p:sp>
      <p:sp>
        <p:nvSpPr>
          <p:cNvPr id="4" name="Slide Number Placeholder 3"/>
          <p:cNvSpPr>
            <a:spLocks noGrp="1"/>
          </p:cNvSpPr>
          <p:nvPr>
            <p:ph type="sldNum" sz="quarter" idx="12"/>
          </p:nvPr>
        </p:nvSpPr>
        <p:spPr>
          <a:xfrm>
            <a:off x="10034587" y="6623100"/>
            <a:ext cx="1648619" cy="216000"/>
          </a:xfrm>
          <a:prstGeom prst="rect">
            <a:avLst/>
          </a:prstGeom>
        </p:spPr>
        <p:txBody>
          <a:bodyPr/>
          <a:lstStyle/>
          <a:p>
            <a:fld id="{6D047E35-150C-4319-9FA5-9DC1536F505F}" type="slidenum">
              <a:rPr lang="en-US" smtClean="0"/>
              <a:pPr/>
              <a:t>‹nº›</a:t>
            </a:fld>
            <a:endParaRPr lang="en-US"/>
          </a:p>
        </p:txBody>
      </p:sp>
    </p:spTree>
    <p:extLst>
      <p:ext uri="{BB962C8B-B14F-4D97-AF65-F5344CB8AC3E}">
        <p14:creationId xmlns:p14="http://schemas.microsoft.com/office/powerpoint/2010/main" val="1333165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340593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Footer Placeholder 3"/>
          <p:cNvSpPr>
            <a:spLocks noGrp="1"/>
          </p:cNvSpPr>
          <p:nvPr>
            <p:ph type="ftr" sz="quarter" idx="11"/>
          </p:nvPr>
        </p:nvSpPr>
        <p:spPr>
          <a:xfrm>
            <a:off x="507205" y="6623100"/>
            <a:ext cx="9018587" cy="216000"/>
          </a:xfrm>
          <a:prstGeom prst="rect">
            <a:avLst/>
          </a:prstGeom>
        </p:spPr>
        <p:txBody>
          <a:bodyPr/>
          <a:lstStyle/>
          <a:p>
            <a:endParaRPr lang="en-US"/>
          </a:p>
        </p:txBody>
      </p:sp>
      <p:sp>
        <p:nvSpPr>
          <p:cNvPr id="5" name="Slide Number Placeholder 4"/>
          <p:cNvSpPr>
            <a:spLocks noGrp="1"/>
          </p:cNvSpPr>
          <p:nvPr>
            <p:ph type="sldNum" sz="quarter" idx="12"/>
          </p:nvPr>
        </p:nvSpPr>
        <p:spPr>
          <a:xfrm>
            <a:off x="10034587" y="6623100"/>
            <a:ext cx="1648619" cy="216000"/>
          </a:xfrm>
          <a:prstGeom prst="rect">
            <a:avLst/>
          </a:prstGeom>
        </p:spPr>
        <p:txBody>
          <a:bodyPr/>
          <a:lstStyle/>
          <a:p>
            <a:fld id="{C17884EE-EDE3-44F5-A102-3C97972BE00F}" type="slidenum">
              <a:rPr lang="en-US" smtClean="0"/>
              <a:pPr/>
              <a:t>‹nº›</a:t>
            </a:fld>
            <a:endParaRPr lang="en-US"/>
          </a:p>
        </p:txBody>
      </p:sp>
      <p:sp>
        <p:nvSpPr>
          <p:cNvPr id="6"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14790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7195" y="1511188"/>
            <a:ext cx="11174412" cy="4500000"/>
          </a:xfrm>
        </p:spPr>
        <p:txBody>
          <a:bodyPr/>
          <a:lstStyle>
            <a:lvl1pPr>
              <a:defRPr sz="22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sz="3000"/>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C62BEDE9-A43C-A14D-BFE7-B85F455EE8F8}"/>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436051"/>
            <a:ext cx="982980" cy="1122363"/>
          </a:xfrm>
          <a:prstGeom prst="rect">
            <a:avLst/>
          </a:prstGeom>
          <a:noFill/>
          <a:ln>
            <a:noFill/>
          </a:ln>
        </p:spPr>
      </p:pic>
      <p:sp>
        <p:nvSpPr>
          <p:cNvPr id="13" name="Slide Number Placeholder 1">
            <a:extLst>
              <a:ext uri="{FF2B5EF4-FFF2-40B4-BE49-F238E27FC236}">
                <a16:creationId xmlns:a16="http://schemas.microsoft.com/office/drawing/2014/main" id="{7E6315B5-6F39-784A-B0A5-46E7D3427B85}"/>
              </a:ext>
            </a:extLst>
          </p:cNvPr>
          <p:cNvSpPr txBox="1">
            <a:spLocks/>
          </p:cNvSpPr>
          <p:nvPr userDrawn="1"/>
        </p:nvSpPr>
        <p:spPr>
          <a:xfrm>
            <a:off x="10180630" y="6623100"/>
            <a:ext cx="1648619" cy="216000"/>
          </a:xfrm>
          <a:prstGeom prst="rect">
            <a:avLst/>
          </a:prstGeom>
        </p:spPr>
        <p:txBody>
          <a:bodyPr vert="horz" lIns="0" tIns="0" rIns="0" bIns="0" rtlCol="0" anchor="ctr" anchorCtr="0">
            <a:noAutofit/>
          </a:bodyPr>
          <a:lstStyle>
            <a:defPPr>
              <a:defRPr lang="en-CH"/>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‹nº›</a:t>
            </a:fld>
            <a:endParaRPr lang="en-US" dirty="0"/>
          </a:p>
        </p:txBody>
      </p:sp>
      <p:pic>
        <p:nvPicPr>
          <p:cNvPr id="3" name="Imagem 2" descr="Logotipo&#10;&#10;O conteúdo gerado por IA pode estar incorreto.">
            <a:extLst>
              <a:ext uri="{FF2B5EF4-FFF2-40B4-BE49-F238E27FC236}">
                <a16:creationId xmlns:a16="http://schemas.microsoft.com/office/drawing/2014/main" id="{82F15A2B-D69A-A1D9-E3BD-7C2DD1A2CE4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04939" y="5550368"/>
            <a:ext cx="982980" cy="893728"/>
          </a:xfrm>
          <a:prstGeom prst="rect">
            <a:avLst/>
          </a:prstGeom>
        </p:spPr>
      </p:pic>
    </p:spTree>
    <p:extLst>
      <p:ext uri="{BB962C8B-B14F-4D97-AF65-F5344CB8AC3E}">
        <p14:creationId xmlns:p14="http://schemas.microsoft.com/office/powerpoint/2010/main" val="3089702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losing" preserve="1" userDrawn="1">
  <p:cSld name="Closin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831022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3E8E94F3-9FBF-45F5-9848-3D8FC241580A}"/>
              </a:ext>
            </a:extLst>
          </p:cNvPr>
          <p:cNvSpPr/>
          <p:nvPr userDrawn="1"/>
        </p:nvSpPr>
        <p:spPr>
          <a:xfrm>
            <a:off x="0" y="0"/>
            <a:ext cx="12192000" cy="68580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 name="Footer Placeholder 2"/>
          <p:cNvSpPr>
            <a:spLocks noGrp="1"/>
          </p:cNvSpPr>
          <p:nvPr>
            <p:ph type="ftr" sz="quarter" idx="11"/>
          </p:nvPr>
        </p:nvSpPr>
        <p:spPr>
          <a:xfrm>
            <a:off x="507205" y="6623100"/>
            <a:ext cx="9018587" cy="216000"/>
          </a:xfrm>
          <a:prstGeom prst="rect">
            <a:avLst/>
          </a:prstGeom>
        </p:spPr>
        <p:txBody>
          <a:bodyPr/>
          <a:lstStyle/>
          <a:p>
            <a:endParaRPr lang="en-US"/>
          </a:p>
        </p:txBody>
      </p:sp>
      <p:sp>
        <p:nvSpPr>
          <p:cNvPr id="4" name="Slide Number Placeholder 3"/>
          <p:cNvSpPr>
            <a:spLocks noGrp="1"/>
          </p:cNvSpPr>
          <p:nvPr>
            <p:ph type="sldNum" sz="quarter" idx="12"/>
          </p:nvPr>
        </p:nvSpPr>
        <p:spPr>
          <a:xfrm>
            <a:off x="10034587" y="6623100"/>
            <a:ext cx="1648619" cy="216000"/>
          </a:xfrm>
          <a:prstGeom prst="rect">
            <a:avLst/>
          </a:prstGeom>
        </p:spPr>
        <p:txBody>
          <a:bodyPr/>
          <a:lstStyle/>
          <a:p>
            <a:fld id="{082FAF88-7A9D-4D47-9197-6E5F7D59321B}" type="slidenum">
              <a:rPr lang="en-US" smtClean="0"/>
              <a:pPr/>
              <a:t>‹nº›</a:t>
            </a:fld>
            <a:endParaRPr lang="en-US"/>
          </a:p>
        </p:txBody>
      </p:sp>
      <p:sp>
        <p:nvSpPr>
          <p:cNvPr id="9" name="Text Placeholder 8"/>
          <p:cNvSpPr>
            <a:spLocks noGrp="1"/>
          </p:cNvSpPr>
          <p:nvPr>
            <p:ph type="body" sz="quarter" idx="13"/>
          </p:nvPr>
        </p:nvSpPr>
        <p:spPr>
          <a:xfrm>
            <a:off x="1295398" y="2547938"/>
            <a:ext cx="9579600" cy="1778400"/>
          </a:xfrm>
        </p:spPr>
        <p:txBody>
          <a:bodyPr/>
          <a:lstStyle>
            <a:lvl1pPr marL="0" indent="0" algn="ctr">
              <a:buNone/>
              <a:defRPr lang="en-US" sz="6600" b="1" kern="1200" spc="-182" dirty="0" smtClean="0">
                <a:solidFill>
                  <a:schemeClr val="bg1"/>
                </a:solidFill>
                <a:latin typeface="+mj-lt"/>
                <a:ea typeface="Arial" charset="0"/>
                <a:cs typeface="Arial" charset="0"/>
              </a:defRPr>
            </a:lvl1pPr>
            <a:lvl2pPr marL="0" indent="0" algn="ctr">
              <a:buNone/>
              <a:defRPr lang="en-US" sz="3600" b="1" kern="1200" spc="-136" dirty="0" smtClean="0">
                <a:solidFill>
                  <a:schemeClr val="bg1"/>
                </a:solidFill>
                <a:latin typeface="+mj-lt"/>
                <a:ea typeface="Arial" charset="0"/>
                <a:cs typeface="Arial" charset="0"/>
              </a:defRPr>
            </a:lvl2pPr>
            <a:lvl3pPr>
              <a:defRPr lang="en-US" sz="6600" b="1" kern="1200" spc="-182" dirty="0" smtClean="0">
                <a:solidFill>
                  <a:schemeClr val="bg1"/>
                </a:solidFill>
                <a:latin typeface="+mj-lt"/>
                <a:ea typeface="Arial" charset="0"/>
                <a:cs typeface="Arial" charset="0"/>
              </a:defRPr>
            </a:lvl3pPr>
            <a:lvl4pPr>
              <a:defRPr lang="en-US" sz="6600" b="1" kern="1200" spc="-182" dirty="0" smtClean="0">
                <a:solidFill>
                  <a:schemeClr val="bg1"/>
                </a:solidFill>
                <a:latin typeface="+mj-lt"/>
                <a:ea typeface="Arial" charset="0"/>
                <a:cs typeface="Arial" charset="0"/>
              </a:defRPr>
            </a:lvl4pPr>
            <a:lvl5pPr>
              <a:defRPr lang="en-US" sz="6600" b="1" kern="1200" spc="-182" dirty="0">
                <a:solidFill>
                  <a:schemeClr val="bg1"/>
                </a:solidFill>
                <a:latin typeface="+mj-lt"/>
                <a:ea typeface="Arial" charset="0"/>
                <a:cs typeface="Arial" charset="0"/>
              </a:defRPr>
            </a:lvl5pPr>
          </a:lstStyle>
          <a:p>
            <a:pPr lvl="0"/>
            <a:r>
              <a:rPr lang="en-US"/>
              <a:t>Click to edit Master text styles</a:t>
            </a:r>
          </a:p>
          <a:p>
            <a:pPr lvl="1"/>
            <a:r>
              <a:rPr lang="en-US"/>
              <a:t>Second level</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1921262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2DE9-5F77-4538-9A47-EA21E6B19F97}"/>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30AB3F9C-D6E1-4D62-B01B-E65D1EF6B5D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D121EFFA-5052-45D6-9E12-3BE55EA15657}"/>
              </a:ext>
            </a:extLst>
          </p:cNvPr>
          <p:cNvSpPr>
            <a:spLocks noGrp="1"/>
          </p:cNvSpPr>
          <p:nvPr>
            <p:ph type="dt" sz="half" idx="10"/>
          </p:nvPr>
        </p:nvSpPr>
        <p:spPr/>
        <p:txBody>
          <a:bodyPr/>
          <a:lstStyle/>
          <a:p>
            <a:fld id="{E5040962-3628-41C6-8141-A22E9BF405AC}" type="datetime1">
              <a:rPr lang="en-US" smtClean="0"/>
              <a:t>8/31/2025</a:t>
            </a:fld>
            <a:endParaRPr lang="en-CH"/>
          </a:p>
        </p:txBody>
      </p:sp>
      <p:sp>
        <p:nvSpPr>
          <p:cNvPr id="5" name="Footer Placeholder 4">
            <a:extLst>
              <a:ext uri="{FF2B5EF4-FFF2-40B4-BE49-F238E27FC236}">
                <a16:creationId xmlns:a16="http://schemas.microsoft.com/office/drawing/2014/main" id="{A20E105F-EDE1-4C00-A310-6FC5DAB62D9F}"/>
              </a:ext>
            </a:extLst>
          </p:cNvPr>
          <p:cNvSpPr>
            <a:spLocks noGrp="1"/>
          </p:cNvSpPr>
          <p:nvPr>
            <p:ph type="ftr" sz="quarter" idx="11"/>
          </p:nvPr>
        </p:nvSpPr>
        <p:spPr>
          <a:xfrm>
            <a:off x="507205" y="6623100"/>
            <a:ext cx="9018587" cy="216000"/>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C110D5D1-95DA-48C5-8559-429A98FBF50B}"/>
              </a:ext>
            </a:extLst>
          </p:cNvPr>
          <p:cNvSpPr>
            <a:spLocks noGrp="1"/>
          </p:cNvSpPr>
          <p:nvPr>
            <p:ph type="sldNum" sz="quarter" idx="12"/>
          </p:nvPr>
        </p:nvSpPr>
        <p:spPr>
          <a:xfrm>
            <a:off x="10034587" y="6623100"/>
            <a:ext cx="1648619" cy="216000"/>
          </a:xfrm>
          <a:prstGeom prst="rect">
            <a:avLst/>
          </a:prstGeom>
        </p:spPr>
        <p:txBody>
          <a:bodyPr/>
          <a:lstStyle/>
          <a:p>
            <a:fld id="{39C7B30D-D25F-4DF3-AE47-BDF3EC9675EC}" type="slidenum">
              <a:rPr lang="en-CH" smtClean="0"/>
              <a:t>‹nº›</a:t>
            </a:fld>
            <a:endParaRPr lang="en-CH"/>
          </a:p>
        </p:txBody>
      </p:sp>
      <p:pic>
        <p:nvPicPr>
          <p:cNvPr id="7" name="Picture 6">
            <a:extLst>
              <a:ext uri="{FF2B5EF4-FFF2-40B4-BE49-F238E27FC236}">
                <a16:creationId xmlns:a16="http://schemas.microsoft.com/office/drawing/2014/main" id="{CF95AEC8-AEE7-4D23-AE00-B67DCD8F3909}"/>
              </a:ext>
            </a:extLst>
          </p:cNvPr>
          <p:cNvPicPr>
            <a:picLocks noChangeAspect="1"/>
          </p:cNvPicPr>
          <p:nvPr userDrawn="1"/>
        </p:nvPicPr>
        <p:blipFill>
          <a:blip r:embed="rId2"/>
          <a:stretch>
            <a:fillRect/>
          </a:stretch>
        </p:blipFill>
        <p:spPr>
          <a:xfrm>
            <a:off x="0" y="5705776"/>
            <a:ext cx="841321" cy="1121761"/>
          </a:xfrm>
          <a:prstGeom prst="rect">
            <a:avLst/>
          </a:prstGeom>
        </p:spPr>
      </p:pic>
      <p:pic>
        <p:nvPicPr>
          <p:cNvPr id="8" name="Picture 7">
            <a:extLst>
              <a:ext uri="{FF2B5EF4-FFF2-40B4-BE49-F238E27FC236}">
                <a16:creationId xmlns:a16="http://schemas.microsoft.com/office/drawing/2014/main" id="{DB0EA716-85A3-434E-A3EB-584F97FD183A}"/>
              </a:ext>
            </a:extLst>
          </p:cNvPr>
          <p:cNvPicPr>
            <a:picLocks noChangeAspect="1"/>
          </p:cNvPicPr>
          <p:nvPr userDrawn="1"/>
        </p:nvPicPr>
        <p:blipFill>
          <a:blip r:embed="rId3"/>
          <a:stretch>
            <a:fillRect/>
          </a:stretch>
        </p:blipFill>
        <p:spPr>
          <a:xfrm>
            <a:off x="10215262" y="6223981"/>
            <a:ext cx="1871634" cy="603556"/>
          </a:xfrm>
          <a:prstGeom prst="rect">
            <a:avLst/>
          </a:prstGeom>
        </p:spPr>
      </p:pic>
    </p:spTree>
    <p:extLst>
      <p:ext uri="{BB962C8B-B14F-4D97-AF65-F5344CB8AC3E}">
        <p14:creationId xmlns:p14="http://schemas.microsoft.com/office/powerpoint/2010/main" val="4151719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A10-C085-4206-AFB5-18755B64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FAA974-0611-43C4-A30F-71BA28245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D47BC-B231-42C9-8F77-21A0F3808773}"/>
              </a:ext>
            </a:extLst>
          </p:cNvPr>
          <p:cNvSpPr>
            <a:spLocks noGrp="1"/>
          </p:cNvSpPr>
          <p:nvPr>
            <p:ph type="dt" sz="half" idx="10"/>
          </p:nvPr>
        </p:nvSpPr>
        <p:spPr/>
        <p:txBody>
          <a:bodyPr/>
          <a:lstStyle/>
          <a:p>
            <a:fld id="{FAF425FF-E8F6-4057-9159-62419E1D8E52}" type="datetime1">
              <a:rPr lang="en-US" smtClean="0"/>
              <a:t>8/31/2025</a:t>
            </a:fld>
            <a:endParaRPr lang="en-US"/>
          </a:p>
        </p:txBody>
      </p:sp>
      <p:sp>
        <p:nvSpPr>
          <p:cNvPr id="5" name="Footer Placeholder 4">
            <a:extLst>
              <a:ext uri="{FF2B5EF4-FFF2-40B4-BE49-F238E27FC236}">
                <a16:creationId xmlns:a16="http://schemas.microsoft.com/office/drawing/2014/main" id="{63CFF2B6-7746-4D3B-885E-284D900DE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89FA9-6E54-4B03-AFAE-7A8452D0DAFB}"/>
              </a:ext>
            </a:extLst>
          </p:cNvPr>
          <p:cNvSpPr>
            <a:spLocks noGrp="1"/>
          </p:cNvSpPr>
          <p:nvPr>
            <p:ph type="sldNum" sz="quarter" idx="12"/>
          </p:nvPr>
        </p:nvSpPr>
        <p:spPr/>
        <p:txBody>
          <a:bodyPr/>
          <a:lstStyle/>
          <a:p>
            <a:fld id="{CFE7C01E-97B8-4569-8908-63AB0F06FED5}" type="slidenum">
              <a:rPr lang="en-US" smtClean="0"/>
              <a:t>‹nº›</a:t>
            </a:fld>
            <a:endParaRPr lang="en-US"/>
          </a:p>
        </p:txBody>
      </p:sp>
    </p:spTree>
    <p:extLst>
      <p:ext uri="{BB962C8B-B14F-4D97-AF65-F5344CB8AC3E}">
        <p14:creationId xmlns:p14="http://schemas.microsoft.com/office/powerpoint/2010/main" val="175767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Content" preserve="1" userDrawn="1">
  <p:cSld name="1_Title &amp; Cont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7195" y="1511188"/>
            <a:ext cx="11174412" cy="4500000"/>
          </a:xfrm>
        </p:spPr>
        <p:txBody>
          <a:bodyPr/>
          <a:lstStyle>
            <a:lvl1pPr marL="0" indent="0" algn="ctr">
              <a:buNone/>
              <a:defRPr sz="2500" b="1" i="1"/>
            </a:lvl1pPr>
            <a:lvl2pPr>
              <a:defRPr sz="2000" b="1" i="1"/>
            </a:lvl2pPr>
            <a:lvl3pPr>
              <a:defRPr sz="2000" b="1" i="1"/>
            </a:lvl3pPr>
            <a:lvl4pPr>
              <a:defRPr sz="2000" b="1" i="1"/>
            </a:lvl4pPr>
            <a:lvl5pPr>
              <a:defRPr sz="2000" b="1" i="1"/>
            </a:lvl5pPr>
          </a:lstStyle>
          <a:p>
            <a:pPr lvl="0"/>
            <a:endParaRPr lang="en-US" dirty="0"/>
          </a:p>
          <a:p>
            <a:pPr lvl="0"/>
            <a:endParaRPr lang="en-US" dirty="0"/>
          </a:p>
          <a:p>
            <a:pPr lvl="0"/>
            <a:endParaRPr lang="en-US" dirty="0"/>
          </a:p>
          <a:p>
            <a:pPr lvl="0"/>
            <a:r>
              <a:rPr lang="en-US" dirty="0"/>
              <a:t>Click to edit Master text styles</a:t>
            </a:r>
          </a:p>
        </p:txBody>
      </p:sp>
      <p:sp>
        <p:nvSpPr>
          <p:cNvPr id="2" name="Title 1"/>
          <p:cNvSpPr>
            <a:spLocks noGrp="1"/>
          </p:cNvSpPr>
          <p:nvPr>
            <p:ph type="title"/>
          </p:nvPr>
        </p:nvSpPr>
        <p:spPr/>
        <p:txBody>
          <a:bodyPr/>
          <a:lstStyle>
            <a:lvl1pPr>
              <a:defRPr sz="3000"/>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C62BEDE9-A43C-A14D-BFE7-B85F455EE8F8}"/>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436051"/>
            <a:ext cx="982980" cy="1122363"/>
          </a:xfrm>
          <a:prstGeom prst="rect">
            <a:avLst/>
          </a:prstGeom>
          <a:noFill/>
          <a:ln>
            <a:noFill/>
          </a:ln>
        </p:spPr>
      </p:pic>
      <p:sp>
        <p:nvSpPr>
          <p:cNvPr id="6" name="Slide Number Placeholder 5"/>
          <p:cNvSpPr>
            <a:spLocks noGrp="1"/>
          </p:cNvSpPr>
          <p:nvPr>
            <p:ph type="sldNum" sz="quarter" idx="12"/>
          </p:nvPr>
        </p:nvSpPr>
        <p:spPr>
          <a:xfrm>
            <a:off x="10034587" y="6623100"/>
            <a:ext cx="1648619" cy="216000"/>
          </a:xfrm>
          <a:prstGeom prst="rect">
            <a:avLst/>
          </a:prstGeom>
        </p:spPr>
        <p:txBody>
          <a:bodyPr/>
          <a:lstStyle/>
          <a:p>
            <a:fld id="{04260D4A-DEC1-45DD-8AB2-A3349BAAA59E}" type="slidenum">
              <a:rPr lang="en-US" smtClean="0"/>
              <a:pPr/>
              <a:t>‹nº›</a:t>
            </a:fld>
            <a:endParaRPr lang="en-US"/>
          </a:p>
        </p:txBody>
      </p:sp>
      <p:sp>
        <p:nvSpPr>
          <p:cNvPr id="9" name="Slide Number Placeholder 1">
            <a:extLst>
              <a:ext uri="{FF2B5EF4-FFF2-40B4-BE49-F238E27FC236}">
                <a16:creationId xmlns:a16="http://schemas.microsoft.com/office/drawing/2014/main" id="{908D36E9-CC14-5647-8129-BDDE6AF6B455}"/>
              </a:ext>
            </a:extLst>
          </p:cNvPr>
          <p:cNvSpPr txBox="1">
            <a:spLocks/>
          </p:cNvSpPr>
          <p:nvPr userDrawn="1"/>
        </p:nvSpPr>
        <p:spPr>
          <a:xfrm>
            <a:off x="10180630" y="6623100"/>
            <a:ext cx="1648619" cy="216000"/>
          </a:xfrm>
          <a:prstGeom prst="rect">
            <a:avLst/>
          </a:prstGeom>
        </p:spPr>
        <p:txBody>
          <a:bodyPr vert="horz" lIns="0" tIns="0" rIns="0" bIns="0" rtlCol="0" anchor="ctr" anchorCtr="0">
            <a:noAutofit/>
          </a:bodyPr>
          <a:lstStyle>
            <a:defPPr>
              <a:defRPr lang="en-CH"/>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‹nº›</a:t>
            </a:fld>
            <a:endParaRPr lang="en-US" dirty="0"/>
          </a:p>
        </p:txBody>
      </p:sp>
      <p:pic>
        <p:nvPicPr>
          <p:cNvPr id="3" name="Imagem 2" descr="Logotipo&#10;&#10;O conteúdo gerado por IA pode estar incorreto.">
            <a:extLst>
              <a:ext uri="{FF2B5EF4-FFF2-40B4-BE49-F238E27FC236}">
                <a16:creationId xmlns:a16="http://schemas.microsoft.com/office/drawing/2014/main" id="{04743E6C-114D-2A57-D734-84FA146DED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04939" y="5550368"/>
            <a:ext cx="982980" cy="893728"/>
          </a:xfrm>
          <a:prstGeom prst="rect">
            <a:avLst/>
          </a:prstGeom>
        </p:spPr>
      </p:pic>
    </p:spTree>
    <p:extLst>
      <p:ext uri="{BB962C8B-B14F-4D97-AF65-F5344CB8AC3E}">
        <p14:creationId xmlns:p14="http://schemas.microsoft.com/office/powerpoint/2010/main" val="73005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818810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a:xfrm>
            <a:off x="507206" y="2313946"/>
            <a:ext cx="9792000" cy="432000"/>
          </a:xfrm>
        </p:spPr>
        <p:txBody>
          <a:bodyPr/>
          <a:lstStyle>
            <a:lvl1pPr>
              <a:defRPr sz="4000"/>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
        <p:nvSpPr>
          <p:cNvPr id="10" name="Slide Number Placeholder 5">
            <a:extLst>
              <a:ext uri="{FF2B5EF4-FFF2-40B4-BE49-F238E27FC236}">
                <a16:creationId xmlns:a16="http://schemas.microsoft.com/office/drawing/2014/main" id="{FCABCE7B-DECF-314E-A724-F9E872A5BF81}"/>
              </a:ext>
            </a:extLst>
          </p:cNvPr>
          <p:cNvSpPr>
            <a:spLocks noGrp="1"/>
          </p:cNvSpPr>
          <p:nvPr>
            <p:ph type="sldNum" sz="quarter" idx="12"/>
          </p:nvPr>
        </p:nvSpPr>
        <p:spPr>
          <a:xfrm>
            <a:off x="10034587" y="6623100"/>
            <a:ext cx="1648619" cy="216000"/>
          </a:xfrm>
          <a:prstGeom prst="rect">
            <a:avLst/>
          </a:prstGeom>
        </p:spPr>
        <p:txBody>
          <a:bodyPr/>
          <a:lstStyle/>
          <a:p>
            <a:fld id="{04260D4A-DEC1-45DD-8AB2-A3349BAAA59E}" type="slidenum">
              <a:rPr lang="en-US" smtClean="0"/>
              <a:pPr/>
              <a:t>‹nº›</a:t>
            </a:fld>
            <a:endParaRPr lang="en-US"/>
          </a:p>
        </p:txBody>
      </p:sp>
      <p:pic>
        <p:nvPicPr>
          <p:cNvPr id="3" name="Imagem 2" descr="Logotipo&#10;&#10;O conteúdo gerado por IA pode estar incorreto.">
            <a:extLst>
              <a:ext uri="{FF2B5EF4-FFF2-40B4-BE49-F238E27FC236}">
                <a16:creationId xmlns:a16="http://schemas.microsoft.com/office/drawing/2014/main" id="{32E765D7-6B0B-EAC7-4DDF-6EC2EC23514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004939" y="5550368"/>
            <a:ext cx="982980" cy="893728"/>
          </a:xfrm>
          <a:prstGeom prst="rect">
            <a:avLst/>
          </a:prstGeom>
        </p:spPr>
      </p:pic>
    </p:spTree>
    <p:extLst>
      <p:ext uri="{BB962C8B-B14F-4D97-AF65-F5344CB8AC3E}">
        <p14:creationId xmlns:p14="http://schemas.microsoft.com/office/powerpoint/2010/main" val="889126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37602903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62088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6"/>
          </p:nvPr>
        </p:nvSpPr>
        <p:spPr>
          <a:xfrm>
            <a:off x="506413" y="1739788"/>
            <a:ext cx="5472000" cy="45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10034587" y="6623100"/>
            <a:ext cx="1648619" cy="216000"/>
          </a:xfrm>
          <a:prstGeom prst="rect">
            <a:avLst/>
          </a:prstGeom>
        </p:spPr>
        <p:txBody>
          <a:bodyPr/>
          <a:lstStyle/>
          <a:p>
            <a:fld id="{3ED22FC0-9634-43A5-A9BA-3774A5BBC19E}" type="slidenum">
              <a:rPr lang="en-US" smtClean="0"/>
              <a:pPr/>
              <a:t>‹nº›</a:t>
            </a:fld>
            <a:endParaRPr lang="en-US"/>
          </a:p>
        </p:txBody>
      </p:sp>
      <p:sp>
        <p:nvSpPr>
          <p:cNvPr id="9"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pic>
        <p:nvPicPr>
          <p:cNvPr id="11" name="Picture 10">
            <a:extLst>
              <a:ext uri="{FF2B5EF4-FFF2-40B4-BE49-F238E27FC236}">
                <a16:creationId xmlns:a16="http://schemas.microsoft.com/office/drawing/2014/main" id="{DE400620-BF18-F449-8186-530021EB6486}"/>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pic>
        <p:nvPicPr>
          <p:cNvPr id="3" name="Imagem 2" descr="Logotipo&#10;&#10;O conteúdo gerado por IA pode estar incorreto.">
            <a:extLst>
              <a:ext uri="{FF2B5EF4-FFF2-40B4-BE49-F238E27FC236}">
                <a16:creationId xmlns:a16="http://schemas.microsoft.com/office/drawing/2014/main" id="{5177DFCB-BB33-E825-6558-B6CC1693D0F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004939" y="5550368"/>
            <a:ext cx="982980" cy="893728"/>
          </a:xfrm>
          <a:prstGeom prst="rect">
            <a:avLst/>
          </a:prstGeom>
        </p:spPr>
      </p:pic>
    </p:spTree>
    <p:extLst>
      <p:ext uri="{BB962C8B-B14F-4D97-AF65-F5344CB8AC3E}">
        <p14:creationId xmlns:p14="http://schemas.microsoft.com/office/powerpoint/2010/main" val="4174316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bwMode="gray">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0705748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53" imgH="353" progId="TCLayout.ActiveDocument.1">
                  <p:embed/>
                </p:oleObj>
              </mc:Choice>
              <mc:Fallback>
                <p:oleObj name="think-cell Slide" r:id="rId6" imgW="353" imgH="353" progId="TCLayout.ActiveDocument.1">
                  <p:embed/>
                  <p:pic>
                    <p:nvPicPr>
                      <p:cNvPr id="4" name="Object 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bg1"/>
                </a:solidFill>
                <a:effectLst/>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bg1"/>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507206" y="6189212"/>
            <a:ext cx="11088000" cy="216000"/>
          </a:xfrm>
          <a:prstGeom prst="rect">
            <a:avLst/>
          </a:prstGeom>
        </p:spPr>
        <p:txBody>
          <a:bodyPr/>
          <a:lstStyle>
            <a:lvl1pPr>
              <a:defRPr>
                <a:solidFill>
                  <a:schemeClr val="bg1"/>
                </a:solidFill>
              </a:defRPr>
            </a:lvl1pPr>
          </a:lstStyle>
          <a:p>
            <a:endParaRPr lang="en-US"/>
          </a:p>
        </p:txBody>
      </p:sp>
      <p:pic>
        <p:nvPicPr>
          <p:cNvPr id="11" name="Picture 10"/>
          <p:cNvPicPr>
            <a:picLocks noChangeAspect="1"/>
          </p:cNvPicPr>
          <p:nvPr userDrawn="1">
            <p:custDataLst>
              <p:tags r:id="rId3"/>
            </p:custDataLst>
          </p:nvPr>
        </p:nvPicPr>
        <p:blipFill rotWithShape="1">
          <a:blip r:embed="rId8" cstate="screen">
            <a:extLst>
              <a:ext uri="{28A0092B-C50C-407E-A947-70E740481C1C}">
                <a14:useLocalDpi xmlns:a14="http://schemas.microsoft.com/office/drawing/2010/main"/>
              </a:ext>
            </a:extLst>
          </a:blip>
          <a:srcRect t="52019" b="11065"/>
          <a:stretch/>
        </p:blipFill>
        <p:spPr>
          <a:xfrm>
            <a:off x="10566637" y="319827"/>
            <a:ext cx="1400400" cy="539074"/>
          </a:xfrm>
          <a:prstGeom prst="rect">
            <a:avLst/>
          </a:prstGeom>
        </p:spPr>
      </p:pic>
      <p:sp>
        <p:nvSpPr>
          <p:cNvPr id="7" name="Picture Placeholder 6">
            <a:extLst>
              <a:ext uri="{FF2B5EF4-FFF2-40B4-BE49-F238E27FC236}">
                <a16:creationId xmlns:a16="http://schemas.microsoft.com/office/drawing/2014/main" id="{EA29A920-9560-4468-9FE3-AF0D9FBE7230}"/>
              </a:ext>
            </a:extLst>
          </p:cNvPr>
          <p:cNvSpPr>
            <a:spLocks noGrp="1"/>
          </p:cNvSpPr>
          <p:nvPr>
            <p:ph type="pic" sz="quarter" idx="12" hasCustomPrompt="1"/>
          </p:nvPr>
        </p:nvSpPr>
        <p:spPr>
          <a:xfrm>
            <a:off x="776" y="-1"/>
            <a:ext cx="12191224" cy="5557336"/>
          </a:xfrm>
        </p:spPr>
        <p:txBody>
          <a:bodyPr/>
          <a:lstStyle>
            <a:lvl1pPr marL="0" indent="0">
              <a:buNone/>
              <a:defRPr/>
            </a:lvl1pPr>
          </a:lstStyle>
          <a:p>
            <a:r>
              <a:rPr lang="en-US"/>
              <a:t> </a:t>
            </a:r>
          </a:p>
        </p:txBody>
      </p:sp>
      <p:sp>
        <p:nvSpPr>
          <p:cNvPr id="9" name="Classification" hidden="1"/>
          <p:cNvSpPr txBox="1">
            <a:spLocks/>
          </p:cNvSpPr>
          <p:nvPr userDrawn="1">
            <p:custDataLst>
              <p:tags r:id="rId4"/>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1558552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bg>
      <p:bgPr>
        <a:gradFill>
          <a:gsLst>
            <a:gs pos="0">
              <a:schemeClr val="accent2"/>
            </a:gs>
            <a:gs pos="100000">
              <a:schemeClr val="accent1"/>
            </a:gs>
          </a:gsLst>
          <a:lin ang="0" scaled="0"/>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295888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07207" y="720000"/>
            <a:ext cx="11088000" cy="2350800"/>
          </a:xfrm>
        </p:spPr>
        <p:txBody>
          <a:bodyPr anchor="b"/>
          <a:lstStyle>
            <a:lvl1pPr>
              <a:lnSpc>
                <a:spcPts val="6500"/>
              </a:lnSpc>
              <a:defRPr sz="66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a:xfrm>
            <a:off x="507205" y="5013294"/>
            <a:ext cx="11088000" cy="216000"/>
          </a:xfrm>
          <a:prstGeom prst="rect">
            <a:avLst/>
          </a:prstGeom>
        </p:spPr>
        <p:txBody>
          <a:bodyPr/>
          <a:lstStyle>
            <a:lvl1pPr>
              <a:defRPr>
                <a:solidFill>
                  <a:schemeClr val="bg1"/>
                </a:solidFill>
              </a:defRPr>
            </a:lvl1pPr>
          </a:lstStyle>
          <a:p>
            <a:endParaRPr lang="en-US"/>
          </a:p>
        </p:txBody>
      </p:sp>
      <p:sp>
        <p:nvSpPr>
          <p:cNvPr id="8" name="Subtitle 2"/>
          <p:cNvSpPr>
            <a:spLocks noGrp="1"/>
          </p:cNvSpPr>
          <p:nvPr>
            <p:ph type="subTitle" idx="1"/>
          </p:nvPr>
        </p:nvSpPr>
        <p:spPr>
          <a:xfrm>
            <a:off x="507205" y="3097533"/>
            <a:ext cx="11088000" cy="1617074"/>
          </a:xfrm>
          <a:prstGeom prst="rect">
            <a:avLst/>
          </a:prstGeom>
        </p:spPr>
        <p:txBody>
          <a:bodyPr lIns="0" rIns="0" anchor="t">
            <a:noAutofit/>
          </a:bodyPr>
          <a:lstStyle>
            <a:lvl1pPr marL="0" indent="0" algn="l">
              <a:buNone/>
              <a:defRPr lang="en-US" sz="4000" b="1" kern="1200" spc="-100" baseline="0" dirty="0">
                <a:solidFill>
                  <a:schemeClr val="bg1"/>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Rectangle 2">
            <a:extLst>
              <a:ext uri="{FF2B5EF4-FFF2-40B4-BE49-F238E27FC236}">
                <a16:creationId xmlns:a16="http://schemas.microsoft.com/office/drawing/2014/main" id="{35A64986-086E-4506-8BC0-4199515F6AEE}"/>
              </a:ext>
            </a:extLst>
          </p:cNvPr>
          <p:cNvSpPr>
            <a:spLocks/>
          </p:cNvSpPr>
          <p:nvPr userDrawn="1"/>
        </p:nvSpPr>
        <p:spPr>
          <a:xfrm>
            <a:off x="-1" y="5303519"/>
            <a:ext cx="12192000" cy="1554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7" name="Picture Placeholder 6">
            <a:extLst>
              <a:ext uri="{FF2B5EF4-FFF2-40B4-BE49-F238E27FC236}">
                <a16:creationId xmlns:a16="http://schemas.microsoft.com/office/drawing/2014/main" id="{D1118E30-C84F-4ECE-B3F0-A514C0D64440}"/>
              </a:ext>
            </a:extLst>
          </p:cNvPr>
          <p:cNvSpPr>
            <a:spLocks noGrp="1"/>
          </p:cNvSpPr>
          <p:nvPr>
            <p:ph type="pic" sz="quarter" idx="12"/>
          </p:nvPr>
        </p:nvSpPr>
        <p:spPr>
          <a:xfrm>
            <a:off x="0" y="5303520"/>
            <a:ext cx="12192000" cy="1554480"/>
          </a:xfrm>
        </p:spPr>
        <p:txBody>
          <a:bodyPr tIns="648000" anchor="ctr"/>
          <a:lstStyle>
            <a:lvl1pPr marL="0" indent="0" algn="ctr">
              <a:buNone/>
              <a:defRPr/>
            </a:lvl1pPr>
          </a:lstStyle>
          <a:p>
            <a:r>
              <a:rPr lang="en-US"/>
              <a:t>Click icon to add picture</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1506341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 Internal" preserve="1" userDrawn="1">
  <p:cSld name="Title Slide - Internal">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07207" y="720000"/>
            <a:ext cx="11088000" cy="2350800"/>
          </a:xfrm>
        </p:spPr>
        <p:txBody>
          <a:bodyPr anchor="b"/>
          <a:lstStyle>
            <a:lvl1pPr>
              <a:lnSpc>
                <a:spcPts val="6500"/>
              </a:lnSpc>
              <a:defRPr sz="6600">
                <a:solidFill>
                  <a:schemeClr val="accent1"/>
                </a:solidFill>
              </a:defRPr>
            </a:lvl1pPr>
          </a:lstStyle>
          <a:p>
            <a:r>
              <a:rPr lang="en-US"/>
              <a:t>Click to edit Master title style</a:t>
            </a:r>
          </a:p>
        </p:txBody>
      </p:sp>
      <p:sp>
        <p:nvSpPr>
          <p:cNvPr id="5" name="Footer Placeholder 4"/>
          <p:cNvSpPr>
            <a:spLocks noGrp="1"/>
          </p:cNvSpPr>
          <p:nvPr>
            <p:ph type="ftr" sz="quarter" idx="11"/>
          </p:nvPr>
        </p:nvSpPr>
        <p:spPr>
          <a:xfrm>
            <a:off x="507205" y="5013294"/>
            <a:ext cx="11088000" cy="216000"/>
          </a:xfrm>
          <a:prstGeom prst="rect">
            <a:avLst/>
          </a:prstGeom>
        </p:spPr>
        <p:txBody>
          <a:bodyPr/>
          <a:lstStyle>
            <a:lvl1pPr>
              <a:defRPr>
                <a:solidFill>
                  <a:schemeClr val="accent1"/>
                </a:solidFill>
              </a:defRPr>
            </a:lvl1pPr>
          </a:lstStyle>
          <a:p>
            <a:endParaRPr lang="en-US"/>
          </a:p>
        </p:txBody>
      </p:sp>
      <p:sp>
        <p:nvSpPr>
          <p:cNvPr id="8" name="Subtitle 2"/>
          <p:cNvSpPr>
            <a:spLocks noGrp="1"/>
          </p:cNvSpPr>
          <p:nvPr>
            <p:ph type="subTitle" idx="1"/>
          </p:nvPr>
        </p:nvSpPr>
        <p:spPr>
          <a:xfrm>
            <a:off x="507205" y="3097533"/>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Rectangle 8">
            <a:extLst>
              <a:ext uri="{FF2B5EF4-FFF2-40B4-BE49-F238E27FC236}">
                <a16:creationId xmlns:a16="http://schemas.microsoft.com/office/drawing/2014/main" id="{092397B8-F9BC-43C0-88B4-BA4387BCC22D}"/>
              </a:ext>
            </a:extLst>
          </p:cNvPr>
          <p:cNvSpPr>
            <a:spLocks/>
          </p:cNvSpPr>
          <p:nvPr userDrawn="1"/>
        </p:nvSpPr>
        <p:spPr>
          <a:xfrm>
            <a:off x="-1" y="5303519"/>
            <a:ext cx="12192000" cy="1554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12" name="Picture Placeholder 6">
            <a:extLst>
              <a:ext uri="{FF2B5EF4-FFF2-40B4-BE49-F238E27FC236}">
                <a16:creationId xmlns:a16="http://schemas.microsoft.com/office/drawing/2014/main" id="{33E50F41-ABD8-415B-91AA-C043E8A69846}"/>
              </a:ext>
            </a:extLst>
          </p:cNvPr>
          <p:cNvSpPr>
            <a:spLocks noGrp="1"/>
          </p:cNvSpPr>
          <p:nvPr>
            <p:ph type="pic" sz="quarter" idx="12"/>
          </p:nvPr>
        </p:nvSpPr>
        <p:spPr>
          <a:xfrm>
            <a:off x="0" y="5303520"/>
            <a:ext cx="12192000" cy="1554480"/>
          </a:xfrm>
        </p:spPr>
        <p:txBody>
          <a:bodyPr tIns="648000" anchor="ctr"/>
          <a:lstStyle>
            <a:lvl1pPr marL="0" indent="0" algn="ctr">
              <a:buNone/>
              <a:defRPr/>
            </a:lvl1pPr>
          </a:lstStyle>
          <a:p>
            <a:r>
              <a:rPr lang="en-US"/>
              <a:t>Click icon to add picture</a:t>
            </a:r>
          </a:p>
        </p:txBody>
      </p:sp>
      <p:sp>
        <p:nvSpPr>
          <p:cNvPr id="11"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274395981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1_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accent1"/>
                </a:solidFill>
                <a:effectLst/>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507206" y="6189212"/>
            <a:ext cx="11088000" cy="216000"/>
          </a:xfrm>
          <a:prstGeom prst="rect">
            <a:avLst/>
          </a:prstGeom>
        </p:spPr>
        <p:txBody>
          <a:bodyPr/>
          <a:lstStyle>
            <a:lvl1pPr>
              <a:defRPr>
                <a:solidFill>
                  <a:schemeClr val="bg1"/>
                </a:solidFill>
              </a:defRPr>
            </a:lvl1pPr>
          </a:lstStyle>
          <a:p>
            <a:endParaRPr lang="en-US"/>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12826422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539C22-4094-45FE-99A0-CFA512581487}"/>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graphicFrame>
        <p:nvGraphicFramePr>
          <p:cNvPr id="7" name="Object 6" hidden="1"/>
          <p:cNvGraphicFramePr>
            <a:graphicFrameLocks noChangeAspect="1"/>
          </p:cNvGraphicFramePr>
          <p:nvPr userDrawn="1">
            <p:custDataLst>
              <p:tags r:id="rId24"/>
            </p:custDataLst>
            <p:extLst>
              <p:ext uri="{D42A27DB-BD31-4B8C-83A1-F6EECF244321}">
                <p14:modId xmlns:p14="http://schemas.microsoft.com/office/powerpoint/2010/main" val="23919870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7" imgW="353" imgH="353" progId="TCLayout.ActiveDocument.1">
                  <p:embed/>
                </p:oleObj>
              </mc:Choice>
              <mc:Fallback>
                <p:oleObj name="think-cell Slide" r:id="rId27" imgW="353" imgH="353" progId="TCLayout.ActiveDocument.1">
                  <p:embed/>
                  <p:pic>
                    <p:nvPicPr>
                      <p:cNvPr id="7" name="Object 6" hidden="1"/>
                      <p:cNvPicPr/>
                      <p:nvPr/>
                    </p:nvPicPr>
                    <p:blipFill>
                      <a:blip r:embed="rId28"/>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507206" y="506412"/>
            <a:ext cx="9792000" cy="432000"/>
          </a:xfrm>
          <a:prstGeom prst="rect">
            <a:avLst/>
          </a:prstGeom>
        </p:spPr>
        <p:txBody>
          <a:bodyPr vert="horz" lIns="0" tIns="0" rIns="0" bIns="0" rtlCol="0" anchor="t" anchorCtr="0">
            <a:noAutofit/>
          </a:bodyPr>
          <a:lstStyle/>
          <a:p>
            <a:r>
              <a:rPr lang="en-US"/>
              <a:t>Clique para editar o estilo do título principal</a:t>
            </a:r>
          </a:p>
        </p:txBody>
      </p:sp>
      <p:sp>
        <p:nvSpPr>
          <p:cNvPr id="6" name="Slide Number Placeholder 5"/>
          <p:cNvSpPr>
            <a:spLocks noGrp="1"/>
          </p:cNvSpPr>
          <p:nvPr>
            <p:ph type="sldNum" sz="quarter" idx="4"/>
          </p:nvPr>
        </p:nvSpPr>
        <p:spPr>
          <a:xfrm>
            <a:off x="10034587" y="6623100"/>
            <a:ext cx="1648619" cy="216000"/>
          </a:xfrm>
          <a:prstGeom prst="rect">
            <a:avLst/>
          </a:prstGeom>
        </p:spPr>
        <p:txBody>
          <a:bodyPr vert="horz" lIns="0" tIns="0" rIns="0" bIns="0" rtlCol="0" anchor="ctr" anchorCtr="0">
            <a:noAutofit/>
          </a:bodyPr>
          <a:lstStyle>
            <a:lvl1pPr algn="r">
              <a:defRPr sz="1000">
                <a:solidFill>
                  <a:schemeClr val="bg1"/>
                </a:solidFill>
                <a:latin typeface="Calibri" panose="020F0502020204030204" pitchFamily="34" charset="0"/>
                <a:cs typeface="Calibri" panose="020F0502020204030204" pitchFamily="34" charset="0"/>
              </a:defRPr>
            </a:lvl1pPr>
          </a:lstStyle>
          <a:p>
            <a:fld id="{7FB918AD-5F4D-49AE-B18F-E06A9462217A}" type="slidenum">
              <a:rPr lang="en-US" smtClean="0"/>
              <a:t>‹nº›</a:t>
            </a:fld>
            <a:endParaRPr lang="en-US"/>
          </a:p>
        </p:txBody>
      </p:sp>
      <p:sp>
        <p:nvSpPr>
          <p:cNvPr id="10" name="Text Placeholder 9"/>
          <p:cNvSpPr>
            <a:spLocks noGrp="1"/>
          </p:cNvSpPr>
          <p:nvPr>
            <p:ph type="body" idx="1"/>
          </p:nvPr>
        </p:nvSpPr>
        <p:spPr>
          <a:xfrm>
            <a:off x="507205" y="1739788"/>
            <a:ext cx="11175995" cy="4500000"/>
          </a:xfrm>
          <a:prstGeom prst="rect">
            <a:avLst/>
          </a:prstGeom>
        </p:spPr>
        <p:txBody>
          <a:bodyPr vert="horz" lIns="0" tIns="46800" rIns="0" bIns="45720" rtlCol="0">
            <a:noAutofit/>
          </a:bodyPr>
          <a:lstStyle/>
          <a:p>
            <a:pPr lvl="0"/>
            <a:r>
              <a:rPr lang="en-US"/>
              <a:t>Clique para editar os estilos do texto principal</a:t>
            </a:r>
          </a:p>
          <a:p>
            <a:pPr lvl="1"/>
            <a:r>
              <a:rPr lang="en-US"/>
              <a:t>Segundo nível</a:t>
            </a:r>
          </a:p>
          <a:p>
            <a:pPr lvl="2"/>
            <a:r>
              <a:rPr lang="en-US"/>
              <a:t>Terceiro nível</a:t>
            </a:r>
          </a:p>
          <a:p>
            <a:pPr lvl="3"/>
            <a:r>
              <a:rPr lang="en-US"/>
              <a:t>Quarto nível</a:t>
            </a:r>
          </a:p>
          <a:p>
            <a:pPr lvl="4"/>
            <a:r>
              <a:rPr lang="en-US"/>
              <a:t>Quinto nível</a:t>
            </a:r>
          </a:p>
        </p:txBody>
      </p:sp>
      <p:sp>
        <p:nvSpPr>
          <p:cNvPr id="3" name="txtSource">
            <a:extLst>
              <a:ext uri="{FF2B5EF4-FFF2-40B4-BE49-F238E27FC236}">
                <a16:creationId xmlns:a16="http://schemas.microsoft.com/office/drawing/2014/main" id="{96CEB2EB-90E8-444A-934C-7B59C14ECE37}"/>
              </a:ext>
            </a:extLst>
          </p:cNvPr>
          <p:cNvSpPr txBox="1"/>
          <p:nvPr userDrawn="1">
            <p:custDataLst>
              <p:tags r:id="rId25"/>
            </p:custDataLst>
          </p:nvPr>
        </p:nvSpPr>
        <p:spPr bwMode="gray">
          <a:xfrm>
            <a:off x="507204" y="6085900"/>
            <a:ext cx="11175995" cy="153888"/>
          </a:xfrm>
          <a:prstGeom prst="rect">
            <a:avLst/>
          </a:prstGeom>
          <a:noFill/>
        </p:spPr>
        <p:txBody>
          <a:bodyPr wrap="square" lIns="0" tIns="0" rIns="0" bIns="0" rtlCol="0" anchor="b">
            <a:spAutoFit/>
          </a:bodyPr>
          <a:lstStyle/>
          <a:p>
            <a:pPr algn="l"/>
            <a:r>
              <a:rPr lang="en-US" sz="1000">
                <a:solidFill>
                  <a:schemeClr val="tx1"/>
                </a:solidFill>
              </a:rPr>
              <a:t> </a:t>
            </a:r>
          </a:p>
        </p:txBody>
      </p:sp>
      <p:sp>
        <p:nvSpPr>
          <p:cNvPr id="11" name="Classification" hidden="1"/>
          <p:cNvSpPr txBox="1">
            <a:spLocks/>
          </p:cNvSpPr>
          <p:nvPr userDrawn="1">
            <p:custDataLst>
              <p:tags r:id="rId26"/>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Estritamente confidencial</a:t>
            </a:r>
          </a:p>
        </p:txBody>
      </p:sp>
    </p:spTree>
    <p:extLst>
      <p:ext uri="{BB962C8B-B14F-4D97-AF65-F5344CB8AC3E}">
        <p14:creationId xmlns:p14="http://schemas.microsoft.com/office/powerpoint/2010/main" val="2917160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92" r:id="rId3"/>
    <p:sldLayoutId id="2147483675" r:id="rId4"/>
    <p:sldLayoutId id="2147483693"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4" r:id="rId22"/>
  </p:sldLayoutIdLst>
  <p:hf sldNum="0" hdr="0" ftr="0" dt="0"/>
  <p:txStyles>
    <p:title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3840">
          <p15:clr>
            <a:srgbClr val="F26B43"/>
          </p15:clr>
        </p15:guide>
        <p15:guide id="3" pos="320">
          <p15:clr>
            <a:srgbClr val="F26B43"/>
          </p15:clr>
        </p15:guide>
        <p15:guide id="4" pos="7360">
          <p15:clr>
            <a:srgbClr val="F26B43"/>
          </p15:clr>
        </p15:guide>
        <p15:guide id="5" orient="horz" pos="319">
          <p15:clr>
            <a:srgbClr val="F26B43"/>
          </p15:clr>
        </p15:guide>
        <p15:guide id="6" orient="horz" pos="4001">
          <p15:clr>
            <a:srgbClr val="F26B43"/>
          </p15:clr>
        </p15:guide>
        <p15:guide id="7" orient="horz" pos="1200">
          <p15:clr>
            <a:srgbClr val="F26B43"/>
          </p15:clr>
        </p15:guide>
        <p15:guide id="8" orient="horz" pos="2160">
          <p15:clr>
            <a:srgbClr val="F26B43"/>
          </p15:clr>
        </p15:guide>
        <p15:guide id="9" pos="3761">
          <p15:clr>
            <a:srgbClr val="F26B43"/>
          </p15:clr>
        </p15:guide>
        <p15:guide id="10" pos="3920">
          <p15:clr>
            <a:srgbClr val="F26B43"/>
          </p15:clr>
        </p15:guide>
        <p15:guide id="11" pos="2718">
          <p15:clr>
            <a:srgbClr val="F26B43"/>
          </p15:clr>
        </p15:guide>
        <p15:guide id="12" pos="2560">
          <p15:clr>
            <a:srgbClr val="F26B43"/>
          </p15:clr>
        </p15:guide>
        <p15:guide id="13" pos="1518">
          <p15:clr>
            <a:srgbClr val="F26B43"/>
          </p15:clr>
        </p15:guide>
        <p15:guide id="14" pos="1360">
          <p15:clr>
            <a:srgbClr val="F26B43"/>
          </p15:clr>
        </p15:guide>
        <p15:guide id="15" pos="4961">
          <p15:clr>
            <a:srgbClr val="F26B43"/>
          </p15:clr>
        </p15:guide>
        <p15:guide id="16" pos="5120">
          <p15:clr>
            <a:srgbClr val="F26B43"/>
          </p15:clr>
        </p15:guide>
        <p15:guide id="17" pos="6163">
          <p15:clr>
            <a:srgbClr val="F26B43"/>
          </p15:clr>
        </p15:guide>
        <p15:guide id="18" pos="63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hyperlink" Target="https://www.who.int/publications-detail/who-qualityrights-guidance-and-training-tools"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www.abc.net.au/news/2017-05-01/bupa-adelaide-nursing-home-accused-of-poor-care/8487694" TargetMode="External"/><Relationship Id="rId3" Type="http://schemas.openxmlformats.org/officeDocument/2006/relationships/hyperlink" Target="https://youtu.be/NZBxI9pNYHw" TargetMode="External"/><Relationship Id="rId7" Type="http://schemas.openxmlformats.org/officeDocument/2006/relationships/hyperlink" Target="https://youtu.be/slr_SvB1uyU"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youtu.be/wTGV4s2fktQ" TargetMode="External"/><Relationship Id="rId5" Type="http://schemas.openxmlformats.org/officeDocument/2006/relationships/hyperlink" Target="https://youtu.be/8kZMaUZ7wm0" TargetMode="External"/><Relationship Id="rId4" Type="http://schemas.openxmlformats.org/officeDocument/2006/relationships/hyperlink" Target="http://www.bbc.com/news/uk-england-37427665"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2CD1F2-D650-4424-A62C-57538559B475}"/>
              </a:ext>
            </a:extLst>
          </p:cNvPr>
          <p:cNvSpPr/>
          <p:nvPr/>
        </p:nvSpPr>
        <p:spPr>
          <a:xfrm>
            <a:off x="14514" y="5002306"/>
            <a:ext cx="12192000" cy="1870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solidFill>
                <a:schemeClr val="bg1"/>
              </a:solidFill>
            </a:endParaRPr>
          </a:p>
        </p:txBody>
      </p:sp>
      <p:pic>
        <p:nvPicPr>
          <p:cNvPr id="5" name="Picture 3">
            <a:extLst>
              <a:ext uri="{FF2B5EF4-FFF2-40B4-BE49-F238E27FC236}">
                <a16:creationId xmlns:a16="http://schemas.microsoft.com/office/drawing/2014/main" id="{9A6E0113-B30B-4220-8312-A5C0350224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 t="16821" r="-268" b="40992"/>
          <a:stretch/>
        </p:blipFill>
        <p:spPr bwMode="auto">
          <a:xfrm>
            <a:off x="-14514" y="0"/>
            <a:ext cx="12221028" cy="342900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sx="0" sy="0" algn="ctr" rotWithShape="0">
                    <a:srgbClr val="DCD6D4">
                      <a:alpha val="0"/>
                    </a:srgbClr>
                  </a:outerShdw>
                </a:effectLst>
              </a14:hiddenEffects>
            </a:ext>
          </a:extLst>
        </p:spPr>
      </p:pic>
      <p:grpSp>
        <p:nvGrpSpPr>
          <p:cNvPr id="6" name="Group 5">
            <a:extLst>
              <a:ext uri="{FF2B5EF4-FFF2-40B4-BE49-F238E27FC236}">
                <a16:creationId xmlns:a16="http://schemas.microsoft.com/office/drawing/2014/main" id="{E9DFEB22-E759-4243-81A0-025B8746DE33}"/>
              </a:ext>
            </a:extLst>
          </p:cNvPr>
          <p:cNvGrpSpPr/>
          <p:nvPr/>
        </p:nvGrpSpPr>
        <p:grpSpPr>
          <a:xfrm>
            <a:off x="395133" y="2745561"/>
            <a:ext cx="7533842" cy="2143938"/>
            <a:chOff x="438676" y="5057052"/>
            <a:chExt cx="7030682" cy="2029099"/>
          </a:xfrm>
        </p:grpSpPr>
        <p:sp>
          <p:nvSpPr>
            <p:cNvPr id="7" name="Text Box 4">
              <a:extLst>
                <a:ext uri="{FF2B5EF4-FFF2-40B4-BE49-F238E27FC236}">
                  <a16:creationId xmlns:a16="http://schemas.microsoft.com/office/drawing/2014/main" id="{71C7B2CF-40C4-4F8D-9157-A9B81ECA204C}"/>
                </a:ext>
              </a:extLst>
            </p:cNvPr>
            <p:cNvSpPr txBox="1">
              <a:spLocks noChangeArrowheads="1"/>
            </p:cNvSpPr>
            <p:nvPr/>
          </p:nvSpPr>
          <p:spPr bwMode="auto">
            <a:xfrm>
              <a:off x="438676" y="5367549"/>
              <a:ext cx="6426581" cy="1718602"/>
            </a:xfrm>
            <a:prstGeom prst="rect">
              <a:avLst/>
            </a:prstGeom>
            <a:solidFill>
              <a:srgbClr val="00B0F0"/>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13783919-5700-4482-AC88-BBF203D64302}"/>
                </a:ext>
              </a:extLst>
            </p:cNvPr>
            <p:cNvSpPr txBox="1">
              <a:spLocks noChangeArrowheads="1"/>
            </p:cNvSpPr>
            <p:nvPr/>
          </p:nvSpPr>
          <p:spPr bwMode="auto">
            <a:xfrm>
              <a:off x="505516" y="5057052"/>
              <a:ext cx="6963842" cy="116979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34925" lvl="0" indent="0" algn="l" defTabSz="914400" rtl="0" eaLnBrk="0" fontAlgn="base" latinLnBrk="0" hangingPunct="0">
                <a:lnSpc>
                  <a:spcPct val="128000"/>
                </a:lnSpc>
                <a:spcBef>
                  <a:spcPct val="0"/>
                </a:spcBef>
                <a:spcAft>
                  <a:spcPct val="0"/>
                </a:spcAft>
                <a:buClrTx/>
                <a:buSzTx/>
                <a:buFontTx/>
                <a:buNone/>
                <a:tabLst/>
              </a:pPr>
              <a:endParaRPr kumimoji="0" lang="en-US" altLang="en-US" sz="2400" b="1" i="0" u="none" strike="noStrike" cap="none" normalizeH="0" baseline="0" dirty="0">
                <a:ln>
                  <a:noFill/>
                </a:ln>
                <a:solidFill>
                  <a:srgbClr val="FFFFFE"/>
                </a:solidFill>
                <a:effectLst/>
                <a:latin typeface="Calibri" panose="020F0502020204030204" pitchFamily="34" charset="0"/>
              </a:endParaRPr>
            </a:p>
            <a:p>
              <a:pPr lvl="0" eaLnBrk="0" fontAlgn="base" hangingPunct="0">
                <a:spcBef>
                  <a:spcPct val="0"/>
                </a:spcBef>
                <a:spcAft>
                  <a:spcPct val="0"/>
                </a:spcAft>
              </a:pPr>
              <a:r>
                <a:rPr kumimoji="0" lang="en-US" altLang="en-US" sz="4800" b="1" i="0" u="none" strike="noStrike" cap="none" normalizeH="0" baseline="0" dirty="0" err="1">
                  <a:ln>
                    <a:noFill/>
                  </a:ln>
                  <a:solidFill>
                    <a:srgbClr val="FFFFFE"/>
                  </a:solidFill>
                  <a:effectLst/>
                  <a:latin typeface="Calibri" panose="020F0502020204030204" pitchFamily="34" charset="0"/>
                </a:rPr>
                <a:t>Proteção</a:t>
              </a:r>
              <a:r>
                <a:rPr kumimoji="0" lang="en-US" altLang="en-US" sz="4800" b="1" i="0" u="none" strike="noStrike" cap="none" normalizeH="0" baseline="0" dirty="0">
                  <a:ln>
                    <a:noFill/>
                  </a:ln>
                  <a:solidFill>
                    <a:srgbClr val="FFFFFE"/>
                  </a:solidFill>
                  <a:effectLst/>
                  <a:latin typeface="Calibri" panose="020F0502020204030204" pitchFamily="34" charset="0"/>
                </a:rPr>
                <a:t> contra coerção, violência e abuso</a:t>
              </a:r>
            </a:p>
          </p:txBody>
        </p:sp>
      </p:grpSp>
      <p:sp>
        <p:nvSpPr>
          <p:cNvPr id="9" name="Rectangle 6">
            <a:extLst>
              <a:ext uri="{FF2B5EF4-FFF2-40B4-BE49-F238E27FC236}">
                <a16:creationId xmlns:a16="http://schemas.microsoft.com/office/drawing/2014/main" id="{3B18EFA3-65A5-4B8E-B37E-CC057EFE6E71}"/>
              </a:ext>
            </a:extLst>
          </p:cNvPr>
          <p:cNvSpPr>
            <a:spLocks noChangeArrowheads="1"/>
          </p:cNvSpPr>
          <p:nvPr/>
        </p:nvSpPr>
        <p:spPr bwMode="auto">
          <a:xfrm rot="16200000">
            <a:off x="4974267" y="-359385"/>
            <a:ext cx="2243467" cy="12221030"/>
          </a:xfrm>
          <a:prstGeom prst="rect">
            <a:avLst/>
          </a:prstGeom>
          <a:gradFill rotWithShape="1">
            <a:gsLst>
              <a:gs pos="0">
                <a:srgbClr val="00B0F0">
                  <a:gamma/>
                  <a:shade val="60000"/>
                  <a:invGamma/>
                </a:srgbClr>
              </a:gs>
              <a:gs pos="100000">
                <a:srgbClr val="00B0F0">
                  <a:alpha val="0"/>
                </a:srgbClr>
              </a:gs>
            </a:gsLst>
            <a:lin ang="0" scaled="1"/>
          </a:gradFill>
          <a:ln w="31750" algn="ctr">
            <a:solidFill>
              <a:srgbClr val="DCD6D4">
                <a:alpha val="0"/>
              </a:srgbClr>
            </a:solidFill>
            <a:miter lim="800000"/>
            <a:headEnd/>
            <a:tailEnd/>
          </a:ln>
          <a:effectLst/>
          <a:extLst>
            <a:ext uri="{AF507438-7753-43E0-B8FC-AC1667EBCBE1}">
              <a14:hiddenEffects xmlns:a14="http://schemas.microsoft.com/office/drawing/2010/main">
                <a:effectLst>
                  <a:outerShdw blurRad="63500"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13">
            <a:extLst>
              <a:ext uri="{FF2B5EF4-FFF2-40B4-BE49-F238E27FC236}">
                <a16:creationId xmlns:a16="http://schemas.microsoft.com/office/drawing/2014/main" id="{52C9B636-449C-4024-AA96-839452621A79}"/>
              </a:ext>
            </a:extLst>
          </p:cNvPr>
          <p:cNvSpPr txBox="1">
            <a:spLocks noChangeArrowheads="1"/>
          </p:cNvSpPr>
          <p:nvPr/>
        </p:nvSpPr>
        <p:spPr bwMode="auto">
          <a:xfrm>
            <a:off x="9898742" y="249572"/>
            <a:ext cx="2293258" cy="514692"/>
          </a:xfrm>
          <a:prstGeom prst="rect">
            <a:avLst/>
          </a:prstGeom>
          <a:solidFill>
            <a:srgbClr val="00B0F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0" u="none" strike="noStrike" cap="none" normalizeH="0" baseline="0" dirty="0">
                <a:ln>
                  <a:noFill/>
                </a:ln>
                <a:solidFill>
                  <a:srgbClr val="FFFFFE"/>
                </a:solidFill>
                <a:effectLst/>
                <a:latin typeface="Calibri" panose="020F0502020204030204" pitchFamily="34" charset="0"/>
              </a:rPr>
              <a:t>Slides do curso</a:t>
            </a:r>
            <a:endParaRPr kumimoji="0" lang="en-US" altLang="en-US" sz="2800" b="0" u="none" strike="noStrike" cap="none" normalizeH="0" baseline="0" dirty="0">
              <a:ln>
                <a:noFill/>
              </a:ln>
              <a:solidFill>
                <a:schemeClr val="tx1"/>
              </a:solidFill>
              <a:effectLst/>
              <a:latin typeface="Arial" panose="020B0604020202020204" pitchFamily="34" charset="0"/>
            </a:endParaRPr>
          </a:p>
        </p:txBody>
      </p:sp>
      <p:sp>
        <p:nvSpPr>
          <p:cNvPr id="2" name="Text Box 2">
            <a:extLst>
              <a:ext uri="{FF2B5EF4-FFF2-40B4-BE49-F238E27FC236}">
                <a16:creationId xmlns:a16="http://schemas.microsoft.com/office/drawing/2014/main" id="{8D831CA2-97ED-4188-AC51-968860B9906C}"/>
              </a:ext>
            </a:extLst>
          </p:cNvPr>
          <p:cNvSpPr txBox="1">
            <a:spLocks noChangeArrowheads="1"/>
          </p:cNvSpPr>
          <p:nvPr/>
        </p:nvSpPr>
        <p:spPr bwMode="auto">
          <a:xfrm>
            <a:off x="461972" y="4889499"/>
            <a:ext cx="8339127" cy="52546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r>
              <a:rPr kumimoji="0" lang="en-GB" altLang="en-US" sz="3000" b="0" i="0" u="none" strike="noStrike" cap="none" normalizeH="0" baseline="0" dirty="0" err="1">
                <a:ln>
                  <a:noFill/>
                </a:ln>
                <a:solidFill>
                  <a:srgbClr val="00B0F0"/>
                </a:solidFill>
                <a:effectLst/>
                <a:latin typeface="Calibri" panose="020F0502020204030204" pitchFamily="34" charset="0"/>
              </a:rPr>
              <a:t>Treinamento</a:t>
            </a:r>
            <a:r>
              <a:rPr kumimoji="0" lang="en-GB" altLang="en-US" sz="3000" b="0" i="0" u="none" strike="noStrike" cap="none" normalizeH="0" baseline="0" dirty="0">
                <a:ln>
                  <a:noFill/>
                </a:ln>
                <a:solidFill>
                  <a:srgbClr val="00B0F0"/>
                </a:solidFill>
                <a:effectLst/>
                <a:latin typeface="Calibri" panose="020F0502020204030204" pitchFamily="34" charset="0"/>
              </a:rPr>
              <a:t> principal </a:t>
            </a:r>
            <a:r>
              <a:rPr lang="en-GB" altLang="en-US" sz="3000" i="1" dirty="0" err="1">
                <a:solidFill>
                  <a:srgbClr val="00B0F0"/>
                </a:solidFill>
                <a:latin typeface="Calibri" panose="020F0502020204030204" pitchFamily="34" charset="0"/>
              </a:rPr>
              <a:t>QualityRights</a:t>
            </a:r>
            <a:r>
              <a:rPr lang="en-GB" altLang="en-US" sz="3000" i="1" dirty="0">
                <a:solidFill>
                  <a:srgbClr val="00B0F0"/>
                </a:solidFill>
                <a:latin typeface="Calibri" panose="020F0502020204030204" pitchFamily="34" charset="0"/>
              </a:rPr>
              <a:t> </a:t>
            </a:r>
            <a:r>
              <a:rPr lang="en-GB" altLang="en-US" sz="3000" dirty="0">
                <a:solidFill>
                  <a:srgbClr val="00B0F0"/>
                </a:solidFill>
                <a:latin typeface="Calibri" panose="020F0502020204030204" pitchFamily="34" charset="0"/>
              </a:rPr>
              <a:t>da OMS </a:t>
            </a:r>
            <a:r>
              <a:rPr kumimoji="0" lang="en-GB" altLang="en-US" sz="3000" b="0" i="0" u="none" strike="noStrike" cap="none" normalizeH="0" baseline="0" dirty="0">
                <a:ln>
                  <a:noFill/>
                </a:ln>
                <a:solidFill>
                  <a:srgbClr val="00B0F0"/>
                </a:solidFill>
                <a:effectLst/>
                <a:latin typeface="Calibri" panose="020F0502020204030204" pitchFamily="34" charset="0"/>
              </a:rPr>
              <a:t>: saúde mental e serviços sociais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 Box 2">
            <a:extLst>
              <a:ext uri="{FF2B5EF4-FFF2-40B4-BE49-F238E27FC236}">
                <a16:creationId xmlns:a16="http://schemas.microsoft.com/office/drawing/2014/main" id="{D7E62671-12F7-4AB4-B452-72A81A898E00}"/>
              </a:ext>
            </a:extLst>
          </p:cNvPr>
          <p:cNvSpPr txBox="1">
            <a:spLocks noChangeArrowheads="1"/>
          </p:cNvSpPr>
          <p:nvPr/>
        </p:nvSpPr>
        <p:spPr bwMode="auto">
          <a:xfrm>
            <a:off x="10931638" y="3178174"/>
            <a:ext cx="1509712" cy="250826"/>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FFFE"/>
                </a:solidFill>
                <a:effectLst/>
                <a:latin typeface="Calibri" panose="020F0502020204030204" pitchFamily="34" charset="0"/>
              </a:rPr>
              <a:t>CBM/Cathy </a:t>
            </a:r>
            <a:r>
              <a:rPr kumimoji="0" lang="en-US" altLang="en-US" sz="1000" b="0" i="0" u="none" strike="noStrike" cap="none" normalizeH="0" baseline="0" dirty="0" err="1">
                <a:ln>
                  <a:noFill/>
                </a:ln>
                <a:solidFill>
                  <a:srgbClr val="FFFFFE"/>
                </a:solidFill>
                <a:effectLst/>
                <a:latin typeface="Calibri" panose="020F0502020204030204" pitchFamily="34" charset="0"/>
              </a:rPr>
              <a:t>Greenblat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11" name="Agrupar 10">
            <a:extLst>
              <a:ext uri="{FF2B5EF4-FFF2-40B4-BE49-F238E27FC236}">
                <a16:creationId xmlns:a16="http://schemas.microsoft.com/office/drawing/2014/main" id="{5EF6A453-B996-39FF-3962-93CC47A16FD4}"/>
              </a:ext>
            </a:extLst>
          </p:cNvPr>
          <p:cNvGrpSpPr/>
          <p:nvPr/>
        </p:nvGrpSpPr>
        <p:grpSpPr>
          <a:xfrm>
            <a:off x="7698941" y="5441619"/>
            <a:ext cx="4279232" cy="1238986"/>
            <a:chOff x="7698941" y="5441619"/>
            <a:chExt cx="4279232" cy="1238986"/>
          </a:xfrm>
        </p:grpSpPr>
        <p:grpSp>
          <p:nvGrpSpPr>
            <p:cNvPr id="16" name="Group 12">
              <a:extLst>
                <a:ext uri="{FF2B5EF4-FFF2-40B4-BE49-F238E27FC236}">
                  <a16:creationId xmlns:a16="http://schemas.microsoft.com/office/drawing/2014/main" id="{7F6496F2-AF71-3F31-073B-EC693D2ECB8D}"/>
                </a:ext>
              </a:extLst>
            </p:cNvPr>
            <p:cNvGrpSpPr/>
            <p:nvPr/>
          </p:nvGrpSpPr>
          <p:grpSpPr>
            <a:xfrm>
              <a:off x="10685742" y="5441619"/>
              <a:ext cx="1292431" cy="1238986"/>
              <a:chOff x="158998" y="5422506"/>
              <a:chExt cx="1133135" cy="1128709"/>
            </a:xfrm>
          </p:grpSpPr>
          <p:pic>
            <p:nvPicPr>
              <p:cNvPr id="19" name="Picture 8">
                <a:extLst>
                  <a:ext uri="{FF2B5EF4-FFF2-40B4-BE49-F238E27FC236}">
                    <a16:creationId xmlns:a16="http://schemas.microsoft.com/office/drawing/2014/main" id="{0FB93A69-FE00-58AD-5AEE-8F9A0BF467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998" y="5422506"/>
                <a:ext cx="1133135" cy="93965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0" name="TextBox 14">
                <a:extLst>
                  <a:ext uri="{FF2B5EF4-FFF2-40B4-BE49-F238E27FC236}">
                    <a16:creationId xmlns:a16="http://schemas.microsoft.com/office/drawing/2014/main" id="{37EEF64E-BF72-5DE5-4CC3-2C3860C96BFE}"/>
                  </a:ext>
                </a:extLst>
              </p:cNvPr>
              <p:cNvSpPr txBox="1"/>
              <p:nvPr/>
            </p:nvSpPr>
            <p:spPr>
              <a:xfrm>
                <a:off x="290136" y="6375666"/>
                <a:ext cx="870857" cy="175549"/>
              </a:xfrm>
              <a:prstGeom prst="rect">
                <a:avLst/>
              </a:prstGeom>
              <a:noFill/>
            </p:spPr>
            <p:txBody>
              <a:bodyPr wrap="square" lIns="0" tIns="0" rIns="0" bIns="0">
                <a:noAutofit/>
              </a:bodyPr>
              <a:lstStyle/>
              <a:p>
                <a:pPr algn="ctr">
                  <a:defRPr sz="1400">
                    <a:solidFill>
                      <a:srgbClr val="FF0000"/>
                    </a:solidFill>
                  </a:defRPr>
                </a:pPr>
                <a:r>
                  <a:t>QualityRights</a:t>
                </a:r>
              </a:p>
            </p:txBody>
          </p:sp>
        </p:grpSp>
        <p:pic>
          <p:nvPicPr>
            <p:cNvPr id="17" name="Imagem 16" descr="Logotipo&#10;&#10;O conteúdo gerado por IA pode estar incorreto.">
              <a:extLst>
                <a:ext uri="{FF2B5EF4-FFF2-40B4-BE49-F238E27FC236}">
                  <a16:creationId xmlns:a16="http://schemas.microsoft.com/office/drawing/2014/main" id="{469BCFAF-C0C7-CE4E-2EC5-B68F7C50E2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0682" y="5925258"/>
              <a:ext cx="1295744" cy="755347"/>
            </a:xfrm>
            <a:prstGeom prst="rect">
              <a:avLst/>
            </a:prstGeom>
          </p:spPr>
        </p:pic>
        <p:pic>
          <p:nvPicPr>
            <p:cNvPr id="18" name="Imagem 17" descr="Logotipo&#10;&#10;O conteúdo gerado por IA pode estar incorreto.">
              <a:extLst>
                <a:ext uri="{FF2B5EF4-FFF2-40B4-BE49-F238E27FC236}">
                  <a16:creationId xmlns:a16="http://schemas.microsoft.com/office/drawing/2014/main" id="{26336AC5-9749-BDF0-55F9-74A64717D6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8941" y="5505524"/>
              <a:ext cx="1292431" cy="1175081"/>
            </a:xfrm>
            <a:prstGeom prst="rect">
              <a:avLst/>
            </a:prstGeom>
          </p:spPr>
        </p:pic>
      </p:grpSp>
    </p:spTree>
    <p:extLst>
      <p:ext uri="{BB962C8B-B14F-4D97-AF65-F5344CB8AC3E}">
        <p14:creationId xmlns:p14="http://schemas.microsoft.com/office/powerpoint/2010/main" val="1362350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FC71F7-959D-41D7-8E40-1E93A50DB9C2}"/>
              </a:ext>
            </a:extLst>
          </p:cNvPr>
          <p:cNvSpPr>
            <a:spLocks noGrp="1"/>
          </p:cNvSpPr>
          <p:nvPr>
            <p:ph sz="quarter" idx="14"/>
          </p:nvPr>
        </p:nvSpPr>
        <p:spPr>
          <a:xfrm>
            <a:off x="717282" y="1904277"/>
            <a:ext cx="10757435" cy="1956723"/>
          </a:xfrm>
        </p:spPr>
        <p:txBody>
          <a:bodyPr/>
          <a:lstStyle/>
          <a:p>
            <a:pPr algn="just">
              <a:spcBef>
                <a:spcPts val="600"/>
              </a:spcBef>
              <a:spcAft>
                <a:spcPts val="0"/>
              </a:spcAft>
            </a:pPr>
            <a:r>
              <a:rPr lang="en-GB" sz="2000" dirty="0"/>
              <a:t>A necessidade de abordar as questões da violência, coerção e abuso nos serviços de saúde mental e sociais não implica que: </a:t>
            </a:r>
          </a:p>
          <a:p>
            <a:pPr lvl="3" algn="just">
              <a:spcBef>
                <a:spcPts val="600"/>
              </a:spcBef>
              <a:spcAft>
                <a:spcPts val="0"/>
              </a:spcAft>
            </a:pPr>
            <a:r>
              <a:rPr lang="en-GB" dirty="0"/>
              <a:t>as pessoas com deficiências psicossociais, intelectuais ou cognitivas sejam inerentemente violentas. </a:t>
            </a:r>
          </a:p>
          <a:p>
            <a:pPr lvl="3" algn="just">
              <a:spcBef>
                <a:spcPts val="600"/>
              </a:spcBef>
              <a:spcAft>
                <a:spcPts val="0"/>
              </a:spcAft>
            </a:pPr>
            <a:r>
              <a:rPr lang="en-GB" dirty="0"/>
              <a:t>todos os serviços e profissionais sejam sistematicamente abusivos e violentos. </a:t>
            </a:r>
            <a:endParaRPr lang="en-CH" dirty="0"/>
          </a:p>
        </p:txBody>
      </p:sp>
      <p:sp>
        <p:nvSpPr>
          <p:cNvPr id="2" name="Title 1">
            <a:extLst>
              <a:ext uri="{FF2B5EF4-FFF2-40B4-BE49-F238E27FC236}">
                <a16:creationId xmlns:a16="http://schemas.microsoft.com/office/drawing/2014/main" id="{929AF639-E7D8-4551-B22D-B7366470855C}"/>
              </a:ext>
            </a:extLst>
          </p:cNvPr>
          <p:cNvSpPr>
            <a:spLocks noGrp="1"/>
          </p:cNvSpPr>
          <p:nvPr>
            <p:ph type="title"/>
          </p:nvPr>
        </p:nvSpPr>
        <p:spPr>
          <a:xfrm>
            <a:off x="507205" y="506412"/>
            <a:ext cx="10967511" cy="432000"/>
          </a:xfrm>
        </p:spPr>
        <p:txBody>
          <a:bodyPr/>
          <a:lstStyle/>
          <a:p>
            <a:pPr algn="ctr"/>
            <a:r>
              <a:rPr lang="en-GB" dirty="0"/>
              <a:t>Apresentação: Introdução a este módulo - 2</a:t>
            </a:r>
            <a:endParaRPr lang="en-CH" dirty="0"/>
          </a:p>
        </p:txBody>
      </p:sp>
    </p:spTree>
    <p:extLst>
      <p:ext uri="{BB962C8B-B14F-4D97-AF65-F5344CB8AC3E}">
        <p14:creationId xmlns:p14="http://schemas.microsoft.com/office/powerpoint/2010/main" val="16043215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15D7CEC-209A-C54B-BB04-0F62F8B710DC}"/>
              </a:ext>
            </a:extLst>
          </p:cNvPr>
          <p:cNvSpPr>
            <a:spLocks noGrp="1"/>
          </p:cNvSpPr>
          <p:nvPr>
            <p:ph type="body" sz="quarter" idx="13"/>
          </p:nvPr>
        </p:nvSpPr>
        <p:spPr>
          <a:xfrm>
            <a:off x="507207" y="1477023"/>
            <a:ext cx="11174400" cy="360000"/>
          </a:xfrm>
        </p:spPr>
        <p:txBody>
          <a:bodyPr/>
          <a:lstStyle/>
          <a:p>
            <a:r>
              <a:rPr lang="en-US" kern="0" spc="0" dirty="0" err="1"/>
              <a:t>Estratégias</a:t>
            </a:r>
            <a:r>
              <a:rPr lang="en-US" kern="0" spc="0" dirty="0"/>
              <a:t> </a:t>
            </a:r>
            <a:r>
              <a:rPr lang="en-US" kern="0" spc="0" dirty="0" err="1"/>
              <a:t>calmantes</a:t>
            </a:r>
            <a:r>
              <a:rPr lang="en-US" kern="0" spc="0" dirty="0"/>
              <a:t> </a:t>
            </a:r>
            <a:r>
              <a:rPr lang="en-US" kern="0" spc="0" dirty="0" err="1"/>
              <a:t>devem</a:t>
            </a:r>
            <a:r>
              <a:rPr lang="en-US" kern="0" spc="0" dirty="0"/>
              <a:t> ser </a:t>
            </a:r>
            <a:r>
              <a:rPr lang="en-US" kern="0" spc="0" dirty="0" err="1"/>
              <a:t>introduzidas</a:t>
            </a:r>
            <a:r>
              <a:rPr lang="en-US" kern="0" spc="0" dirty="0"/>
              <a:t> no plano </a:t>
            </a:r>
            <a:r>
              <a:rPr lang="en-US" kern="0" spc="0" dirty="0" err="1"/>
              <a:t>individualizado</a:t>
            </a:r>
            <a:r>
              <a:rPr lang="en-US" kern="0" spc="0" dirty="0"/>
              <a:t> (b)</a:t>
            </a:r>
          </a:p>
        </p:txBody>
      </p:sp>
      <p:sp>
        <p:nvSpPr>
          <p:cNvPr id="3" name="Content Placeholder 2">
            <a:extLst>
              <a:ext uri="{FF2B5EF4-FFF2-40B4-BE49-F238E27FC236}">
                <a16:creationId xmlns:a16="http://schemas.microsoft.com/office/drawing/2014/main" id="{333ADB1B-0E76-475B-8E4E-10059404F057}"/>
              </a:ext>
            </a:extLst>
          </p:cNvPr>
          <p:cNvSpPr>
            <a:spLocks noGrp="1"/>
          </p:cNvSpPr>
          <p:nvPr>
            <p:ph sz="quarter" idx="14"/>
          </p:nvPr>
        </p:nvSpPr>
        <p:spPr>
          <a:xfrm>
            <a:off x="999460" y="1973178"/>
            <a:ext cx="10245714" cy="4038009"/>
          </a:xfrm>
        </p:spPr>
        <p:txBody>
          <a:bodyPr/>
          <a:lstStyle/>
          <a:p>
            <a:pPr marL="0" indent="0" algn="just">
              <a:spcBef>
                <a:spcPts val="600"/>
              </a:spcBef>
              <a:spcAft>
                <a:spcPts val="0"/>
              </a:spcAft>
              <a:buNone/>
            </a:pPr>
            <a:r>
              <a:rPr lang="en-US" sz="2000" dirty="0"/>
              <a:t>Em </a:t>
            </a:r>
            <a:r>
              <a:rPr lang="en-US" sz="2000" dirty="0" err="1"/>
              <a:t>suma</a:t>
            </a:r>
            <a:r>
              <a:rPr lang="en-US" sz="2000" dirty="0"/>
              <a:t>: </a:t>
            </a:r>
          </a:p>
          <a:p>
            <a:pPr marL="0" indent="0" algn="just">
              <a:spcBef>
                <a:spcPts val="600"/>
              </a:spcBef>
              <a:spcAft>
                <a:spcPts val="0"/>
              </a:spcAft>
              <a:buNone/>
            </a:pPr>
            <a:r>
              <a:rPr lang="en-US" sz="2000" dirty="0" err="1"/>
              <a:t>Os</a:t>
            </a:r>
            <a:r>
              <a:rPr lang="en-US" sz="2000" dirty="0"/>
              <a:t> </a:t>
            </a:r>
            <a:r>
              <a:rPr lang="en-US" sz="2000" dirty="0" err="1"/>
              <a:t>planos</a:t>
            </a:r>
            <a:r>
              <a:rPr lang="en-US" sz="2000" dirty="0"/>
              <a:t> </a:t>
            </a:r>
            <a:r>
              <a:rPr lang="en-US" sz="2000" dirty="0" err="1"/>
              <a:t>individualizados</a:t>
            </a:r>
            <a:r>
              <a:rPr lang="en-US" sz="2000" dirty="0"/>
              <a:t> </a:t>
            </a:r>
            <a:r>
              <a:rPr lang="en-US" sz="2000" dirty="0" err="1"/>
              <a:t>são</a:t>
            </a:r>
            <a:r>
              <a:rPr lang="en-US" sz="2000" dirty="0"/>
              <a:t> </a:t>
            </a:r>
            <a:r>
              <a:rPr lang="en-US" sz="2000" dirty="0" err="1"/>
              <a:t>exclusivos</a:t>
            </a:r>
            <a:r>
              <a:rPr lang="en-US" sz="2000" dirty="0"/>
              <a:t> para </a:t>
            </a:r>
            <a:r>
              <a:rPr lang="en-US" sz="2000" dirty="0" err="1"/>
              <a:t>cada</a:t>
            </a:r>
            <a:r>
              <a:rPr lang="en-US" sz="2000" dirty="0"/>
              <a:t> </a:t>
            </a:r>
            <a:r>
              <a:rPr lang="en-US" sz="2000" dirty="0" err="1"/>
              <a:t>pessoa</a:t>
            </a:r>
            <a:r>
              <a:rPr lang="en-US" sz="2000" dirty="0"/>
              <a:t>. Eles </a:t>
            </a:r>
            <a:r>
              <a:rPr lang="en-US" sz="2000" dirty="0" err="1"/>
              <a:t>focam</a:t>
            </a:r>
            <a:r>
              <a:rPr lang="en-US" sz="2000" dirty="0"/>
              <a:t> </a:t>
            </a:r>
            <a:r>
              <a:rPr lang="en-US" sz="2000" dirty="0" err="1"/>
              <a:t>nas</a:t>
            </a:r>
            <a:r>
              <a:rPr lang="en-US" sz="2000" dirty="0"/>
              <a:t> </a:t>
            </a:r>
            <a:r>
              <a:rPr lang="en-US" sz="2000" dirty="0" err="1"/>
              <a:t>necessidades</a:t>
            </a:r>
            <a:r>
              <a:rPr lang="en-US" sz="2000" dirty="0"/>
              <a:t> do </a:t>
            </a:r>
            <a:r>
              <a:rPr lang="en-US" sz="2000" dirty="0" err="1"/>
              <a:t>indivíduo</a:t>
            </a:r>
            <a:r>
              <a:rPr lang="en-US" sz="2000" dirty="0"/>
              <a:t> e </a:t>
            </a:r>
            <a:r>
              <a:rPr lang="en-US" sz="2000" dirty="0" err="1"/>
              <a:t>não</a:t>
            </a:r>
            <a:r>
              <a:rPr lang="en-US" sz="2000" dirty="0"/>
              <a:t> </a:t>
            </a:r>
            <a:r>
              <a:rPr lang="en-US" sz="2000" dirty="0" err="1"/>
              <a:t>nas</a:t>
            </a:r>
            <a:r>
              <a:rPr lang="en-US" sz="2000" dirty="0"/>
              <a:t> </a:t>
            </a:r>
            <a:r>
              <a:rPr lang="en-US" sz="2000" dirty="0" err="1"/>
              <a:t>necessidades</a:t>
            </a:r>
            <a:r>
              <a:rPr lang="en-US" sz="2000" dirty="0"/>
              <a:t> do </a:t>
            </a:r>
            <a:r>
              <a:rPr lang="en-US" sz="2000" dirty="0" err="1"/>
              <a:t>serviço</a:t>
            </a:r>
            <a:r>
              <a:rPr lang="en-US" sz="2000" dirty="0"/>
              <a:t>. </a:t>
            </a:r>
            <a:r>
              <a:rPr lang="en-US" sz="2000" dirty="0" err="1"/>
              <a:t>Muitas</a:t>
            </a:r>
            <a:r>
              <a:rPr lang="en-US" sz="2000" dirty="0"/>
              <a:t> </a:t>
            </a:r>
            <a:r>
              <a:rPr lang="en-US" sz="2000" dirty="0" err="1"/>
              <a:t>vezes</a:t>
            </a:r>
            <a:r>
              <a:rPr lang="en-US" sz="2000" dirty="0"/>
              <a:t> </a:t>
            </a:r>
            <a:r>
              <a:rPr lang="en-US" sz="2000" dirty="0" err="1"/>
              <a:t>os</a:t>
            </a:r>
            <a:r>
              <a:rPr lang="en-US" sz="2000" dirty="0"/>
              <a:t> </a:t>
            </a:r>
            <a:r>
              <a:rPr lang="en-US" sz="2000" dirty="0" err="1"/>
              <a:t>serviços</a:t>
            </a:r>
            <a:r>
              <a:rPr lang="en-US" sz="2000" dirty="0"/>
              <a:t> </a:t>
            </a:r>
            <a:r>
              <a:rPr lang="en-US" sz="2000" dirty="0" err="1"/>
              <a:t>são</a:t>
            </a:r>
            <a:r>
              <a:rPr lang="en-US" sz="2000" dirty="0"/>
              <a:t> </a:t>
            </a:r>
            <a:r>
              <a:rPr lang="en-US" sz="2000" dirty="0" err="1"/>
              <a:t>orientados</a:t>
            </a:r>
            <a:r>
              <a:rPr lang="en-US" sz="2000" dirty="0"/>
              <a:t> a </a:t>
            </a:r>
            <a:r>
              <a:rPr lang="en-US" sz="2000" dirty="0" err="1"/>
              <a:t>seguir</a:t>
            </a:r>
            <a:r>
              <a:rPr lang="en-US" sz="2000" dirty="0"/>
              <a:t> </a:t>
            </a:r>
            <a:r>
              <a:rPr lang="en-US" sz="2000" dirty="0" err="1"/>
              <a:t>procedimentos</a:t>
            </a:r>
            <a:r>
              <a:rPr lang="en-US" sz="2000" dirty="0"/>
              <a:t> </a:t>
            </a:r>
            <a:r>
              <a:rPr lang="en-US" sz="2000" dirty="0" err="1"/>
              <a:t>ou</a:t>
            </a:r>
            <a:r>
              <a:rPr lang="en-US" sz="2000" dirty="0"/>
              <a:t> a </a:t>
            </a:r>
            <a:r>
              <a:rPr lang="en-US" sz="2000" dirty="0" err="1"/>
              <a:t>fazer</a:t>
            </a:r>
            <a:r>
              <a:rPr lang="en-US" sz="2000" dirty="0"/>
              <a:t> </a:t>
            </a:r>
            <a:r>
              <a:rPr lang="en-US" sz="2000" dirty="0" err="1"/>
              <a:t>coisas</a:t>
            </a:r>
            <a:r>
              <a:rPr lang="en-US" sz="2000" dirty="0"/>
              <a:t> </a:t>
            </a:r>
            <a:r>
              <a:rPr lang="en-US" sz="2000" dirty="0" err="1"/>
              <a:t>mais</a:t>
            </a:r>
            <a:r>
              <a:rPr lang="en-US" sz="2000" dirty="0"/>
              <a:t> </a:t>
            </a:r>
            <a:r>
              <a:rPr lang="en-US" sz="2000" dirty="0" err="1"/>
              <a:t>fáceis</a:t>
            </a:r>
            <a:r>
              <a:rPr lang="en-US" sz="2000" dirty="0"/>
              <a:t>. Um plano </a:t>
            </a:r>
            <a:r>
              <a:rPr lang="en-US" sz="2000" dirty="0" err="1"/>
              <a:t>requer</a:t>
            </a:r>
            <a:r>
              <a:rPr lang="en-US" sz="2000" dirty="0"/>
              <a:t> </a:t>
            </a:r>
            <a:r>
              <a:rPr lang="en-US" sz="2000" dirty="0" err="1"/>
              <a:t>adaptabilidade</a:t>
            </a:r>
            <a:r>
              <a:rPr lang="en-US" sz="2000" dirty="0"/>
              <a:t>, </a:t>
            </a:r>
            <a:r>
              <a:rPr lang="en-US" sz="2000" dirty="0" err="1"/>
              <a:t>flexibilidade</a:t>
            </a:r>
            <a:r>
              <a:rPr lang="en-US" sz="2000" dirty="0"/>
              <a:t> e </a:t>
            </a:r>
            <a:r>
              <a:rPr lang="en-US" sz="2000" dirty="0" err="1"/>
              <a:t>também</a:t>
            </a:r>
            <a:r>
              <a:rPr lang="en-US" sz="2000" dirty="0"/>
              <a:t> </a:t>
            </a:r>
            <a:r>
              <a:rPr lang="en-US" sz="2000" dirty="0" err="1"/>
              <a:t>criatividade</a:t>
            </a:r>
            <a:r>
              <a:rPr lang="en-US" sz="2000" dirty="0"/>
              <a:t>. </a:t>
            </a:r>
          </a:p>
          <a:p>
            <a:pPr marL="0" indent="0" algn="just">
              <a:spcBef>
                <a:spcPts val="600"/>
              </a:spcBef>
              <a:spcAft>
                <a:spcPts val="0"/>
              </a:spcAft>
              <a:buNone/>
            </a:pPr>
            <a:r>
              <a:rPr lang="en-US" sz="2000" dirty="0" err="1"/>
              <a:t>Os</a:t>
            </a:r>
            <a:r>
              <a:rPr lang="en-US" sz="2000" dirty="0"/>
              <a:t> </a:t>
            </a:r>
            <a:r>
              <a:rPr lang="en-US" sz="2000" dirty="0" err="1"/>
              <a:t>planos</a:t>
            </a:r>
            <a:r>
              <a:rPr lang="en-US" sz="2000" dirty="0"/>
              <a:t> </a:t>
            </a:r>
            <a:r>
              <a:rPr lang="en-US" sz="2000" dirty="0" err="1"/>
              <a:t>individualizados</a:t>
            </a:r>
            <a:r>
              <a:rPr lang="en-US" sz="2000" dirty="0"/>
              <a:t> </a:t>
            </a:r>
            <a:r>
              <a:rPr lang="en-US" sz="2000" dirty="0" err="1"/>
              <a:t>são</a:t>
            </a:r>
            <a:r>
              <a:rPr lang="en-US" sz="2000" dirty="0"/>
              <a:t> </a:t>
            </a:r>
            <a:r>
              <a:rPr lang="en-US" sz="2000" dirty="0" err="1"/>
              <a:t>desenvolvidos</a:t>
            </a:r>
            <a:r>
              <a:rPr lang="en-US" sz="2000" dirty="0"/>
              <a:t> pela </a:t>
            </a:r>
            <a:r>
              <a:rPr lang="en-US" sz="2000" dirty="0" err="1"/>
              <a:t>pessoa</a:t>
            </a:r>
            <a:r>
              <a:rPr lang="en-US" sz="2000" dirty="0"/>
              <a:t> </a:t>
            </a:r>
            <a:r>
              <a:rPr lang="en-US" sz="2000" dirty="0" err="1"/>
              <a:t>em</a:t>
            </a:r>
            <a:r>
              <a:rPr lang="en-US" sz="2000" dirty="0"/>
              <a:t> </a:t>
            </a:r>
            <a:r>
              <a:rPr lang="en-US" sz="2000" dirty="0" err="1"/>
              <a:t>questão</a:t>
            </a:r>
            <a:r>
              <a:rPr lang="en-US" sz="2000" dirty="0"/>
              <a:t> e, se </a:t>
            </a:r>
            <a:r>
              <a:rPr lang="en-US" sz="2000" dirty="0" err="1"/>
              <a:t>ela</a:t>
            </a:r>
            <a:r>
              <a:rPr lang="en-US" sz="2000" dirty="0"/>
              <a:t> </a:t>
            </a:r>
            <a:r>
              <a:rPr lang="en-US" sz="2000" dirty="0" err="1"/>
              <a:t>desejar</a:t>
            </a:r>
            <a:r>
              <a:rPr lang="en-US" sz="2000" dirty="0"/>
              <a:t>, </a:t>
            </a:r>
            <a:r>
              <a:rPr lang="en-US" sz="2000" dirty="0" err="1"/>
              <a:t>por</a:t>
            </a:r>
            <a:r>
              <a:rPr lang="en-US" sz="2000" dirty="0"/>
              <a:t> </a:t>
            </a:r>
            <a:r>
              <a:rPr lang="en-US" sz="2000" dirty="0" err="1"/>
              <a:t>outras</a:t>
            </a:r>
            <a:r>
              <a:rPr lang="en-US" sz="2000" dirty="0"/>
              <a:t> </a:t>
            </a:r>
            <a:r>
              <a:rPr lang="en-US" sz="2000" dirty="0" err="1"/>
              <a:t>pessoas</a:t>
            </a:r>
            <a:r>
              <a:rPr lang="en-US" sz="2000" dirty="0"/>
              <a:t> que </a:t>
            </a:r>
            <a:r>
              <a:rPr lang="en-US" sz="2000" dirty="0" err="1"/>
              <a:t>ela</a:t>
            </a:r>
            <a:r>
              <a:rPr lang="en-US" sz="2000" dirty="0"/>
              <a:t> </a:t>
            </a:r>
            <a:r>
              <a:rPr lang="en-US" sz="2000" dirty="0" err="1"/>
              <a:t>queira</a:t>
            </a:r>
            <a:r>
              <a:rPr lang="en-US" sz="2000" dirty="0"/>
              <a:t> </a:t>
            </a:r>
            <a:r>
              <a:rPr lang="en-US" sz="2000" dirty="0" err="1"/>
              <a:t>envolver</a:t>
            </a:r>
            <a:r>
              <a:rPr lang="en-US" sz="2000" dirty="0"/>
              <a:t>. Estes </a:t>
            </a:r>
            <a:r>
              <a:rPr lang="en-US" sz="2000" dirty="0" err="1"/>
              <a:t>podem</a:t>
            </a:r>
            <a:r>
              <a:rPr lang="en-US" sz="2000" dirty="0"/>
              <a:t> </a:t>
            </a:r>
            <a:r>
              <a:rPr lang="en-US" sz="2000" dirty="0" err="1"/>
              <a:t>incluir</a:t>
            </a:r>
            <a:r>
              <a:rPr lang="en-US" sz="2000" dirty="0"/>
              <a:t> </a:t>
            </a:r>
            <a:r>
              <a:rPr lang="en-US" sz="2000" dirty="0" err="1"/>
              <a:t>membros</a:t>
            </a:r>
            <a:r>
              <a:rPr lang="en-US" sz="2000" dirty="0"/>
              <a:t> da </a:t>
            </a:r>
            <a:r>
              <a:rPr lang="en-US" sz="2000" dirty="0" err="1"/>
              <a:t>família</a:t>
            </a:r>
            <a:r>
              <a:rPr lang="en-US" sz="2000" dirty="0"/>
              <a:t> e outros </a:t>
            </a:r>
            <a:r>
              <a:rPr lang="en-US" sz="2000" dirty="0" err="1"/>
              <a:t>parceiros</a:t>
            </a:r>
            <a:r>
              <a:rPr lang="en-US" sz="2000" dirty="0"/>
              <a:t> de </a:t>
            </a:r>
            <a:r>
              <a:rPr lang="en-US" sz="2000" dirty="0" err="1"/>
              <a:t>cuidado</a:t>
            </a:r>
            <a:r>
              <a:rPr lang="en-US" sz="2000" dirty="0"/>
              <a:t>, amigos, </a:t>
            </a:r>
            <a:r>
              <a:rPr lang="en-US" sz="2000" dirty="0" err="1"/>
              <a:t>colegas</a:t>
            </a:r>
            <a:r>
              <a:rPr lang="en-US" sz="2000" dirty="0"/>
              <a:t>, </a:t>
            </a:r>
            <a:r>
              <a:rPr lang="en-US" sz="2000" dirty="0" err="1"/>
              <a:t>apoiadores</a:t>
            </a:r>
            <a:r>
              <a:rPr lang="en-US" sz="2000" dirty="0"/>
              <a:t> entre pares, </a:t>
            </a:r>
            <a:r>
              <a:rPr lang="en-US" sz="2000" dirty="0" err="1"/>
              <a:t>profissionais</a:t>
            </a:r>
            <a:r>
              <a:rPr lang="en-US" sz="2000" dirty="0"/>
              <a:t> de </a:t>
            </a:r>
            <a:r>
              <a:rPr lang="en-US" sz="2000" dirty="0" err="1"/>
              <a:t>saúde</a:t>
            </a:r>
            <a:r>
              <a:rPr lang="en-US" sz="2000" dirty="0"/>
              <a:t> mental e outros </a:t>
            </a:r>
            <a:r>
              <a:rPr lang="en-US" sz="2000" dirty="0" err="1"/>
              <a:t>profissionais</a:t>
            </a:r>
            <a:r>
              <a:rPr lang="en-US" sz="2000" dirty="0"/>
              <a:t>, etc. </a:t>
            </a:r>
          </a:p>
          <a:p>
            <a:pPr marL="0" indent="0" algn="just">
              <a:spcBef>
                <a:spcPts val="600"/>
              </a:spcBef>
              <a:spcAft>
                <a:spcPts val="0"/>
              </a:spcAft>
              <a:buNone/>
            </a:pPr>
            <a:r>
              <a:rPr lang="en-US" sz="2000" dirty="0" err="1"/>
              <a:t>Os</a:t>
            </a:r>
            <a:r>
              <a:rPr lang="en-US" sz="2000" dirty="0"/>
              <a:t> </a:t>
            </a:r>
            <a:r>
              <a:rPr lang="en-US" sz="2000" dirty="0" err="1"/>
              <a:t>planos</a:t>
            </a:r>
            <a:r>
              <a:rPr lang="en-US" sz="2000" dirty="0"/>
              <a:t> </a:t>
            </a:r>
            <a:r>
              <a:rPr lang="en-US" sz="2000" dirty="0" err="1"/>
              <a:t>individualizados</a:t>
            </a:r>
            <a:r>
              <a:rPr lang="en-US" sz="2000" dirty="0"/>
              <a:t> </a:t>
            </a:r>
            <a:r>
              <a:rPr lang="en-US" sz="2000" dirty="0" err="1"/>
              <a:t>identificam</a:t>
            </a:r>
            <a:r>
              <a:rPr lang="en-US" sz="2000" dirty="0"/>
              <a:t> </a:t>
            </a:r>
            <a:r>
              <a:rPr lang="en-US" sz="2000" dirty="0" err="1"/>
              <a:t>sensibilidades</a:t>
            </a:r>
            <a:r>
              <a:rPr lang="en-US" sz="2000" dirty="0"/>
              <a:t> e </a:t>
            </a:r>
            <a:r>
              <a:rPr lang="en-US" sz="2000" dirty="0" err="1"/>
              <a:t>sinais</a:t>
            </a:r>
            <a:r>
              <a:rPr lang="en-US" sz="2000" dirty="0"/>
              <a:t> de </a:t>
            </a:r>
            <a:r>
              <a:rPr lang="en-US" sz="2000" dirty="0" err="1"/>
              <a:t>angústia</a:t>
            </a:r>
            <a:r>
              <a:rPr lang="en-US" sz="2000" dirty="0"/>
              <a:t>. </a:t>
            </a:r>
          </a:p>
          <a:p>
            <a:pPr marL="0" indent="0" algn="just">
              <a:spcBef>
                <a:spcPts val="600"/>
              </a:spcBef>
              <a:spcAft>
                <a:spcPts val="0"/>
              </a:spcAft>
              <a:buNone/>
            </a:pPr>
            <a:r>
              <a:rPr lang="en-US" sz="2000" dirty="0" err="1"/>
              <a:t>Os</a:t>
            </a:r>
            <a:r>
              <a:rPr lang="en-US" sz="2000" dirty="0"/>
              <a:t> </a:t>
            </a:r>
            <a:r>
              <a:rPr lang="en-US" sz="2000" dirty="0" err="1"/>
              <a:t>planos</a:t>
            </a:r>
            <a:r>
              <a:rPr lang="en-US" sz="2000" dirty="0"/>
              <a:t> </a:t>
            </a:r>
            <a:r>
              <a:rPr lang="en-US" sz="2000" dirty="0" err="1"/>
              <a:t>individualizados</a:t>
            </a:r>
            <a:r>
              <a:rPr lang="en-US" sz="2000" dirty="0"/>
              <a:t> </a:t>
            </a:r>
            <a:r>
              <a:rPr lang="en-US" sz="2000" dirty="0" err="1"/>
              <a:t>incluem</a:t>
            </a:r>
            <a:r>
              <a:rPr lang="en-US" sz="2000" dirty="0"/>
              <a:t> </a:t>
            </a:r>
            <a:r>
              <a:rPr lang="en-US" sz="2000" dirty="0" err="1"/>
              <a:t>estratégias</a:t>
            </a:r>
            <a:r>
              <a:rPr lang="en-US" sz="2000" dirty="0"/>
              <a:t> para responder </a:t>
            </a:r>
            <a:r>
              <a:rPr lang="en-US" sz="2000" dirty="0" err="1"/>
              <a:t>às</a:t>
            </a:r>
            <a:r>
              <a:rPr lang="en-US" sz="2000" dirty="0"/>
              <a:t> </a:t>
            </a:r>
            <a:r>
              <a:rPr lang="en-US" sz="2000" dirty="0" err="1"/>
              <a:t>sensibilidades</a:t>
            </a:r>
            <a:r>
              <a:rPr lang="en-US" sz="2000" dirty="0"/>
              <a:t> antes que </a:t>
            </a:r>
            <a:r>
              <a:rPr lang="en-US" sz="2000" dirty="0" err="1"/>
              <a:t>uma</a:t>
            </a:r>
            <a:r>
              <a:rPr lang="en-US" sz="2000" dirty="0"/>
              <a:t> </a:t>
            </a:r>
            <a:r>
              <a:rPr lang="en-US" sz="2000" dirty="0" err="1"/>
              <a:t>situação</a:t>
            </a:r>
            <a:r>
              <a:rPr lang="en-US" sz="2000" dirty="0"/>
              <a:t> se </a:t>
            </a:r>
            <a:r>
              <a:rPr lang="en-US" sz="2000" dirty="0" err="1"/>
              <a:t>agrave</a:t>
            </a:r>
            <a:r>
              <a:rPr lang="en-US" sz="2000" dirty="0"/>
              <a:t>. </a:t>
            </a:r>
          </a:p>
        </p:txBody>
      </p:sp>
      <p:sp>
        <p:nvSpPr>
          <p:cNvPr id="2" name="Title 1">
            <a:extLst>
              <a:ext uri="{FF2B5EF4-FFF2-40B4-BE49-F238E27FC236}">
                <a16:creationId xmlns:a16="http://schemas.microsoft.com/office/drawing/2014/main" id="{4AA0D87B-D858-477D-9DCF-BD66D2F09C21}"/>
              </a:ext>
            </a:extLst>
          </p:cNvPr>
          <p:cNvSpPr>
            <a:spLocks noGrp="1"/>
          </p:cNvSpPr>
          <p:nvPr>
            <p:ph type="title"/>
          </p:nvPr>
        </p:nvSpPr>
        <p:spPr>
          <a:xfrm>
            <a:off x="507206" y="506412"/>
            <a:ext cx="11174400" cy="360000"/>
          </a:xfrm>
        </p:spPr>
        <p:txBody>
          <a:bodyPr/>
          <a:lstStyle/>
          <a:p>
            <a:pPr algn="ctr"/>
            <a:r>
              <a:rPr lang="en-GB" dirty="0"/>
              <a:t>Apresentação: Planos individualizados para explorar sensibilidades e sinais de angústia – 5</a:t>
            </a:r>
            <a:endParaRPr lang="en-CH" dirty="0"/>
          </a:p>
        </p:txBody>
      </p:sp>
    </p:spTree>
    <p:extLst>
      <p:ext uri="{BB962C8B-B14F-4D97-AF65-F5344CB8AC3E}">
        <p14:creationId xmlns:p14="http://schemas.microsoft.com/office/powerpoint/2010/main" val="2471388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93F2B0-625A-48A0-A7F7-6E773A6D3AA4}"/>
              </a:ext>
            </a:extLst>
          </p:cNvPr>
          <p:cNvSpPr>
            <a:spLocks noGrp="1"/>
          </p:cNvSpPr>
          <p:nvPr>
            <p:ph sz="quarter" idx="14"/>
          </p:nvPr>
        </p:nvSpPr>
        <p:spPr>
          <a:xfrm>
            <a:off x="507206" y="1821653"/>
            <a:ext cx="11174412" cy="1216969"/>
          </a:xfrm>
        </p:spPr>
        <p:txBody>
          <a:bodyPr/>
          <a:lstStyle/>
          <a:p>
            <a:pPr algn="just">
              <a:spcBef>
                <a:spcPts val="600"/>
              </a:spcBef>
              <a:spcAft>
                <a:spcPts val="0"/>
              </a:spcAft>
            </a:pPr>
            <a:r>
              <a:rPr lang="en-US" sz="2000" dirty="0" err="1"/>
              <a:t>Comece</a:t>
            </a:r>
            <a:r>
              <a:rPr lang="en-US" sz="2000" dirty="0"/>
              <a:t> o </a:t>
            </a:r>
            <a:r>
              <a:rPr lang="en-US" sz="2000" dirty="0" err="1"/>
              <a:t>exercício</a:t>
            </a:r>
            <a:r>
              <a:rPr lang="en-US" sz="2000" dirty="0"/>
              <a:t> com </a:t>
            </a:r>
            <a:r>
              <a:rPr lang="en-US" sz="2000" dirty="0" err="1"/>
              <a:t>uma</a:t>
            </a:r>
            <a:r>
              <a:rPr lang="en-US" sz="2000" dirty="0"/>
              <a:t> </a:t>
            </a:r>
            <a:r>
              <a:rPr lang="en-US" sz="2000" dirty="0" err="1"/>
              <a:t>pessoa</a:t>
            </a:r>
            <a:r>
              <a:rPr lang="en-US" sz="2000" dirty="0"/>
              <a:t> </a:t>
            </a:r>
            <a:r>
              <a:rPr lang="en-US" sz="2000" dirty="0" err="1"/>
              <a:t>em</a:t>
            </a:r>
            <a:r>
              <a:rPr lang="en-US" sz="2000" dirty="0"/>
              <a:t> </a:t>
            </a:r>
            <a:r>
              <a:rPr lang="en-US" sz="2000" dirty="0" err="1"/>
              <a:t>cada</a:t>
            </a:r>
            <a:r>
              <a:rPr lang="en-US" sz="2000" dirty="0"/>
              <a:t> par </a:t>
            </a:r>
            <a:r>
              <a:rPr lang="en-US" sz="2000" dirty="0" err="1"/>
              <a:t>entrevistando</a:t>
            </a:r>
            <a:r>
              <a:rPr lang="en-US" sz="2000" dirty="0"/>
              <a:t> a </a:t>
            </a:r>
            <a:r>
              <a:rPr lang="en-US" sz="2000" dirty="0" err="1"/>
              <a:t>outra</a:t>
            </a:r>
            <a:r>
              <a:rPr lang="en-US" sz="2000" dirty="0"/>
              <a:t> </a:t>
            </a:r>
            <a:r>
              <a:rPr lang="en-US" sz="2000" dirty="0" err="1"/>
              <a:t>sobre</a:t>
            </a:r>
            <a:r>
              <a:rPr lang="en-US" sz="2000" dirty="0"/>
              <a:t> o que a </a:t>
            </a:r>
            <a:r>
              <a:rPr lang="en-US" sz="2000" dirty="0" err="1"/>
              <a:t>faz</a:t>
            </a:r>
            <a:r>
              <a:rPr lang="en-US" sz="2000" dirty="0"/>
              <a:t> </a:t>
            </a:r>
            <a:r>
              <a:rPr lang="en-US" sz="2000" dirty="0" err="1"/>
              <a:t>sentir</a:t>
            </a:r>
            <a:r>
              <a:rPr lang="en-US" sz="2000" dirty="0"/>
              <a:t>-se </a:t>
            </a:r>
            <a:r>
              <a:rPr lang="en-US" sz="2000" dirty="0" err="1"/>
              <a:t>angustiada</a:t>
            </a:r>
            <a:r>
              <a:rPr lang="en-US" sz="2000" dirty="0"/>
              <a:t>, </a:t>
            </a:r>
            <a:r>
              <a:rPr lang="en-US" sz="2000" dirty="0" err="1"/>
              <a:t>frustrada</a:t>
            </a:r>
            <a:r>
              <a:rPr lang="en-US" sz="2000" dirty="0"/>
              <a:t>, </a:t>
            </a:r>
            <a:r>
              <a:rPr lang="en-US" sz="2000" dirty="0" err="1"/>
              <a:t>ansiosa</a:t>
            </a:r>
            <a:r>
              <a:rPr lang="en-US" sz="2000" dirty="0"/>
              <a:t> </a:t>
            </a:r>
            <a:r>
              <a:rPr lang="en-US" sz="2000" dirty="0" err="1"/>
              <a:t>ou</a:t>
            </a:r>
            <a:r>
              <a:rPr lang="en-US" sz="2000" dirty="0"/>
              <a:t> com </a:t>
            </a:r>
            <a:r>
              <a:rPr lang="en-US" sz="2000" dirty="0" err="1"/>
              <a:t>raiva</a:t>
            </a:r>
            <a:r>
              <a:rPr lang="en-US" sz="2000" dirty="0"/>
              <a:t>. </a:t>
            </a:r>
          </a:p>
          <a:p>
            <a:pPr algn="just">
              <a:spcBef>
                <a:spcPts val="600"/>
              </a:spcBef>
              <a:spcAft>
                <a:spcPts val="0"/>
              </a:spcAft>
            </a:pPr>
            <a:r>
              <a:rPr lang="en-US" sz="2000" dirty="0"/>
              <a:t>Em </a:t>
            </a:r>
            <a:r>
              <a:rPr lang="en-US" sz="2000" dirty="0" err="1"/>
              <a:t>seguida</a:t>
            </a:r>
            <a:r>
              <a:rPr lang="en-US" sz="2000" dirty="0"/>
              <a:t>, </a:t>
            </a:r>
            <a:r>
              <a:rPr lang="en-US" sz="2000" dirty="0" err="1"/>
              <a:t>discuta</a:t>
            </a:r>
            <a:r>
              <a:rPr lang="en-US" sz="2000" dirty="0"/>
              <a:t> o que </a:t>
            </a:r>
            <a:r>
              <a:rPr lang="en-US" sz="2000" dirty="0" err="1"/>
              <a:t>ajuda</a:t>
            </a:r>
            <a:r>
              <a:rPr lang="en-US" sz="2000" dirty="0"/>
              <a:t> a </a:t>
            </a:r>
            <a:r>
              <a:rPr lang="en-US" sz="2000" dirty="0" err="1"/>
              <a:t>outra</a:t>
            </a:r>
            <a:r>
              <a:rPr lang="en-US" sz="2000" dirty="0"/>
              <a:t> </a:t>
            </a:r>
            <a:r>
              <a:rPr lang="en-US" sz="2000" dirty="0" err="1"/>
              <a:t>pessoa</a:t>
            </a:r>
            <a:r>
              <a:rPr lang="en-US" sz="2000" dirty="0"/>
              <a:t> a se </a:t>
            </a:r>
            <a:r>
              <a:rPr lang="en-US" sz="2000" dirty="0" err="1"/>
              <a:t>acalmar</a:t>
            </a:r>
            <a:r>
              <a:rPr lang="en-US" sz="2000" dirty="0"/>
              <a:t> </a:t>
            </a:r>
            <a:r>
              <a:rPr lang="en-US" sz="2000" dirty="0" err="1"/>
              <a:t>durante</a:t>
            </a:r>
            <a:r>
              <a:rPr lang="en-US" sz="2000" dirty="0"/>
              <a:t> </a:t>
            </a:r>
            <a:r>
              <a:rPr lang="en-US" sz="2000" dirty="0" err="1"/>
              <a:t>situações</a:t>
            </a:r>
            <a:r>
              <a:rPr lang="en-US" sz="2000" dirty="0"/>
              <a:t> </a:t>
            </a:r>
            <a:r>
              <a:rPr lang="en-US" sz="2000" dirty="0" err="1"/>
              <a:t>estressantes</a:t>
            </a:r>
            <a:r>
              <a:rPr lang="en-US" sz="2000" dirty="0"/>
              <a:t>. </a:t>
            </a:r>
          </a:p>
          <a:p>
            <a:endParaRPr lang="en-CH" dirty="0"/>
          </a:p>
        </p:txBody>
      </p:sp>
      <p:sp>
        <p:nvSpPr>
          <p:cNvPr id="2" name="Title 1">
            <a:extLst>
              <a:ext uri="{FF2B5EF4-FFF2-40B4-BE49-F238E27FC236}">
                <a16:creationId xmlns:a16="http://schemas.microsoft.com/office/drawing/2014/main" id="{7302A377-1B84-4D56-B939-9A2082C18805}"/>
              </a:ext>
            </a:extLst>
          </p:cNvPr>
          <p:cNvSpPr>
            <a:spLocks noGrp="1"/>
          </p:cNvSpPr>
          <p:nvPr>
            <p:ph type="title"/>
          </p:nvPr>
        </p:nvSpPr>
        <p:spPr>
          <a:xfrm>
            <a:off x="507205" y="425302"/>
            <a:ext cx="11401259" cy="513110"/>
          </a:xfrm>
        </p:spPr>
        <p:txBody>
          <a:bodyPr/>
          <a:lstStyle/>
          <a:p>
            <a:pPr algn="ctr"/>
            <a:r>
              <a:rPr lang="en-GB" dirty="0"/>
              <a:t>Exercício 10.1: </a:t>
            </a:r>
            <a:r>
              <a:rPr lang="pt-BR" dirty="0"/>
              <a:t>Fazer planos individualizados </a:t>
            </a:r>
            <a:r>
              <a:rPr lang="en-GB" dirty="0"/>
              <a:t>- 1 </a:t>
            </a:r>
            <a:endParaRPr lang="en-CH" dirty="0"/>
          </a:p>
        </p:txBody>
      </p:sp>
    </p:spTree>
    <p:extLst>
      <p:ext uri="{BB962C8B-B14F-4D97-AF65-F5344CB8AC3E}">
        <p14:creationId xmlns:p14="http://schemas.microsoft.com/office/powerpoint/2010/main" val="25426282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87EB96-1E05-4060-9495-EC3F077607CD}"/>
              </a:ext>
            </a:extLst>
          </p:cNvPr>
          <p:cNvSpPr>
            <a:spLocks noGrp="1"/>
          </p:cNvSpPr>
          <p:nvPr>
            <p:ph sz="quarter" idx="14"/>
          </p:nvPr>
        </p:nvSpPr>
        <p:spPr>
          <a:xfrm>
            <a:off x="508794" y="1768971"/>
            <a:ext cx="11174412" cy="1660029"/>
          </a:xfrm>
        </p:spPr>
        <p:txBody>
          <a:bodyPr/>
          <a:lstStyle/>
          <a:p>
            <a:pPr marL="0" indent="0" algn="just">
              <a:spcBef>
                <a:spcPts val="600"/>
              </a:spcBef>
              <a:spcAft>
                <a:spcPts val="0"/>
              </a:spcAft>
              <a:buNone/>
            </a:pPr>
            <a:r>
              <a:rPr lang="en-GB" sz="2000" dirty="0"/>
              <a:t>Entreviste seu parceiro:</a:t>
            </a:r>
            <a:endParaRPr lang="en-CH" sz="2000" dirty="0"/>
          </a:p>
          <a:p>
            <a:pPr marL="457200" indent="-457200" algn="just">
              <a:spcBef>
                <a:spcPts val="600"/>
              </a:spcBef>
              <a:spcAft>
                <a:spcPts val="0"/>
              </a:spcAft>
              <a:buFont typeface="Arial" panose="020B0604020202020204" pitchFamily="34" charset="0"/>
              <a:buAutoNum type="alphaUcParenR"/>
            </a:pPr>
            <a:r>
              <a:rPr lang="en-GB" sz="2000" dirty="0"/>
              <a:t>O que </a:t>
            </a:r>
            <a:r>
              <a:rPr lang="en-GB" sz="2000" dirty="0" err="1"/>
              <a:t>te</a:t>
            </a:r>
            <a:r>
              <a:rPr lang="en-GB" sz="2000" dirty="0"/>
              <a:t> </a:t>
            </a:r>
            <a:r>
              <a:rPr lang="en-GB" sz="2000" dirty="0" err="1"/>
              <a:t>faz</a:t>
            </a:r>
            <a:r>
              <a:rPr lang="en-GB" sz="2000" dirty="0"/>
              <a:t> </a:t>
            </a:r>
            <a:r>
              <a:rPr lang="en-GB" sz="2000" dirty="0" err="1"/>
              <a:t>sentir</a:t>
            </a:r>
            <a:r>
              <a:rPr lang="en-GB" sz="2000" dirty="0"/>
              <a:t> </a:t>
            </a:r>
            <a:r>
              <a:rPr lang="en-GB" sz="2000" dirty="0" err="1"/>
              <a:t>frustrado</a:t>
            </a:r>
            <a:r>
              <a:rPr lang="en-GB" sz="2000" dirty="0"/>
              <a:t>, </a:t>
            </a:r>
            <a:r>
              <a:rPr lang="en-GB" sz="2000" dirty="0" err="1"/>
              <a:t>ansioso</a:t>
            </a:r>
            <a:r>
              <a:rPr lang="en-GB" sz="2000" dirty="0"/>
              <a:t> </a:t>
            </a:r>
            <a:r>
              <a:rPr lang="en-GB" sz="2000" dirty="0" err="1"/>
              <a:t>ou</a:t>
            </a:r>
            <a:r>
              <a:rPr lang="en-GB" sz="2000" dirty="0"/>
              <a:t> com </a:t>
            </a:r>
            <a:r>
              <a:rPr lang="en-GB" sz="2000" dirty="0" err="1"/>
              <a:t>raiva</a:t>
            </a:r>
            <a:r>
              <a:rPr lang="en-GB" sz="2000" dirty="0"/>
              <a:t>?</a:t>
            </a:r>
          </a:p>
          <a:p>
            <a:pPr marL="457200" indent="-457200" algn="just">
              <a:spcBef>
                <a:spcPts val="600"/>
              </a:spcBef>
              <a:spcAft>
                <a:spcPts val="0"/>
              </a:spcAft>
              <a:buFont typeface="Arial" panose="020B0604020202020204" pitchFamily="34" charset="0"/>
              <a:buAutoNum type="alphaUcParenR"/>
            </a:pPr>
            <a:r>
              <a:rPr lang="pt-BR" sz="2000" dirty="0"/>
              <a:t>O que te ajuda a acalmar em situações estressantes? </a:t>
            </a:r>
          </a:p>
          <a:p>
            <a:pPr marL="457200" indent="-457200" algn="just">
              <a:buFont typeface="Arial" panose="020B0604020202020204" pitchFamily="34" charset="0"/>
              <a:buAutoNum type="alphaUcParenR"/>
            </a:pPr>
            <a:endParaRPr lang="en-CH" dirty="0"/>
          </a:p>
          <a:p>
            <a:pPr marL="0" lvl="0" indent="0">
              <a:buNone/>
            </a:pPr>
            <a:endParaRPr lang="en-CH" dirty="0"/>
          </a:p>
        </p:txBody>
      </p:sp>
      <p:sp>
        <p:nvSpPr>
          <p:cNvPr id="2" name="Title 1">
            <a:extLst>
              <a:ext uri="{FF2B5EF4-FFF2-40B4-BE49-F238E27FC236}">
                <a16:creationId xmlns:a16="http://schemas.microsoft.com/office/drawing/2014/main" id="{580CDCF1-2A1A-4AC1-B3C5-D92D68B487E4}"/>
              </a:ext>
            </a:extLst>
          </p:cNvPr>
          <p:cNvSpPr>
            <a:spLocks noGrp="1"/>
          </p:cNvSpPr>
          <p:nvPr>
            <p:ph type="title"/>
          </p:nvPr>
        </p:nvSpPr>
        <p:spPr>
          <a:xfrm>
            <a:off x="507205" y="506412"/>
            <a:ext cx="11174411" cy="432000"/>
          </a:xfrm>
        </p:spPr>
        <p:txBody>
          <a:bodyPr/>
          <a:lstStyle/>
          <a:p>
            <a:pPr algn="ctr"/>
            <a:r>
              <a:rPr lang="en-GB" dirty="0" err="1"/>
              <a:t>Exercício</a:t>
            </a:r>
            <a:r>
              <a:rPr lang="en-GB" dirty="0"/>
              <a:t> 10.1: </a:t>
            </a:r>
            <a:r>
              <a:rPr lang="pt-BR" dirty="0"/>
              <a:t>Fazer planos individualizados </a:t>
            </a:r>
            <a:r>
              <a:rPr lang="en-GB" dirty="0"/>
              <a:t>- 2</a:t>
            </a:r>
            <a:endParaRPr lang="en-CH" dirty="0"/>
          </a:p>
        </p:txBody>
      </p:sp>
    </p:spTree>
    <p:extLst>
      <p:ext uri="{BB962C8B-B14F-4D97-AF65-F5344CB8AC3E}">
        <p14:creationId xmlns:p14="http://schemas.microsoft.com/office/powerpoint/2010/main" val="25100160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148FDA-C429-4522-9CD8-B2F140511C50}"/>
              </a:ext>
            </a:extLst>
          </p:cNvPr>
          <p:cNvSpPr>
            <a:spLocks noGrp="1"/>
          </p:cNvSpPr>
          <p:nvPr>
            <p:ph sz="quarter" idx="14"/>
          </p:nvPr>
        </p:nvSpPr>
        <p:spPr>
          <a:xfrm>
            <a:off x="507195" y="1511188"/>
            <a:ext cx="11174412" cy="1917812"/>
          </a:xfrm>
        </p:spPr>
        <p:txBody>
          <a:bodyPr/>
          <a:lstStyle/>
          <a:p>
            <a:pPr>
              <a:spcBef>
                <a:spcPts val="600"/>
              </a:spcBef>
              <a:spcAft>
                <a:spcPts val="0"/>
              </a:spcAft>
            </a:pPr>
            <a:r>
              <a:rPr lang="pt-BR" sz="2000" dirty="0"/>
              <a:t>Após discutir estratégias como as mencionadas acima, use o Anexo 2 para fazer um plano individualizado com seu parceiro. </a:t>
            </a:r>
          </a:p>
          <a:p>
            <a:pPr>
              <a:spcBef>
                <a:spcPts val="600"/>
              </a:spcBef>
              <a:spcAft>
                <a:spcPts val="0"/>
              </a:spcAft>
            </a:pPr>
            <a:r>
              <a:rPr lang="pt-BR" sz="2000" dirty="0"/>
              <a:t>Liste as sensibilidades e os sinais de angústia. </a:t>
            </a:r>
          </a:p>
          <a:p>
            <a:pPr>
              <a:spcBef>
                <a:spcPts val="600"/>
              </a:spcBef>
              <a:spcAft>
                <a:spcPts val="0"/>
              </a:spcAft>
            </a:pPr>
            <a:r>
              <a:rPr lang="pt-BR" sz="2000" dirty="0"/>
              <a:t>Liste as estratégias calmantes. </a:t>
            </a:r>
          </a:p>
          <a:p>
            <a:pPr>
              <a:spcBef>
                <a:spcPts val="600"/>
              </a:spcBef>
              <a:spcAft>
                <a:spcPts val="0"/>
              </a:spcAft>
            </a:pPr>
            <a:r>
              <a:rPr lang="pt-BR" sz="2000" dirty="0"/>
              <a:t>Após esta primeira rodada, faça com que os pares troquem de papéis e repita o exercício.</a:t>
            </a:r>
          </a:p>
        </p:txBody>
      </p:sp>
      <p:sp>
        <p:nvSpPr>
          <p:cNvPr id="2" name="Title 1">
            <a:extLst>
              <a:ext uri="{FF2B5EF4-FFF2-40B4-BE49-F238E27FC236}">
                <a16:creationId xmlns:a16="http://schemas.microsoft.com/office/drawing/2014/main" id="{72094C00-C911-45B2-9458-B1458E56B373}"/>
              </a:ext>
            </a:extLst>
          </p:cNvPr>
          <p:cNvSpPr>
            <a:spLocks noGrp="1"/>
          </p:cNvSpPr>
          <p:nvPr>
            <p:ph type="title"/>
          </p:nvPr>
        </p:nvSpPr>
        <p:spPr>
          <a:xfrm>
            <a:off x="507205" y="506412"/>
            <a:ext cx="11004437" cy="432000"/>
          </a:xfrm>
        </p:spPr>
        <p:txBody>
          <a:bodyPr/>
          <a:lstStyle/>
          <a:p>
            <a:pPr algn="ctr"/>
            <a:r>
              <a:rPr lang="en-GB" dirty="0" err="1"/>
              <a:t>Exercício</a:t>
            </a:r>
            <a:r>
              <a:rPr lang="en-GB" dirty="0"/>
              <a:t> 10.1: </a:t>
            </a:r>
            <a:r>
              <a:rPr lang="pt-BR" dirty="0"/>
              <a:t>Fazer planos individualizados </a:t>
            </a:r>
            <a:r>
              <a:rPr lang="en-GB" dirty="0"/>
              <a:t>- 3</a:t>
            </a:r>
            <a:endParaRPr lang="en-CH" dirty="0"/>
          </a:p>
        </p:txBody>
      </p:sp>
    </p:spTree>
    <p:extLst>
      <p:ext uri="{BB962C8B-B14F-4D97-AF65-F5344CB8AC3E}">
        <p14:creationId xmlns:p14="http://schemas.microsoft.com/office/powerpoint/2010/main" val="36683463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2D7A2-186F-4A99-BBFE-9C07A5D09AD8}"/>
              </a:ext>
            </a:extLst>
          </p:cNvPr>
          <p:cNvSpPr>
            <a:spLocks noGrp="1"/>
          </p:cNvSpPr>
          <p:nvPr>
            <p:ph type="title"/>
          </p:nvPr>
        </p:nvSpPr>
        <p:spPr>
          <a:xfrm>
            <a:off x="563475" y="2798025"/>
            <a:ext cx="11351859" cy="432000"/>
          </a:xfrm>
        </p:spPr>
        <p:txBody>
          <a:bodyPr/>
          <a:lstStyle/>
          <a:p>
            <a:pPr algn="ctr"/>
            <a:r>
              <a:rPr lang="en-GB" dirty="0"/>
              <a:t>Tema 11: Equipes de resposta</a:t>
            </a:r>
            <a:br>
              <a:rPr lang="en-CH" dirty="0"/>
            </a:br>
            <a:endParaRPr lang="en-CH" dirty="0"/>
          </a:p>
        </p:txBody>
      </p:sp>
    </p:spTree>
    <p:extLst>
      <p:ext uri="{BB962C8B-B14F-4D97-AF65-F5344CB8AC3E}">
        <p14:creationId xmlns:p14="http://schemas.microsoft.com/office/powerpoint/2010/main" val="56122594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2D53471-9638-6948-9C83-841109B91A6D}"/>
              </a:ext>
            </a:extLst>
          </p:cNvPr>
          <p:cNvSpPr>
            <a:spLocks noGrp="1"/>
          </p:cNvSpPr>
          <p:nvPr>
            <p:ph type="body" sz="quarter" idx="13"/>
          </p:nvPr>
        </p:nvSpPr>
        <p:spPr>
          <a:xfrm>
            <a:off x="507206" y="1338622"/>
            <a:ext cx="11174400" cy="360000"/>
          </a:xfrm>
        </p:spPr>
        <p:txBody>
          <a:bodyPr/>
          <a:lstStyle/>
          <a:p>
            <a:r>
              <a:rPr lang="en-US" kern="0" spc="0" dirty="0"/>
              <a:t> O que é uma equipe de resposta? (a)</a:t>
            </a:r>
          </a:p>
        </p:txBody>
      </p:sp>
      <p:sp>
        <p:nvSpPr>
          <p:cNvPr id="3" name="Content Placeholder 2">
            <a:extLst>
              <a:ext uri="{FF2B5EF4-FFF2-40B4-BE49-F238E27FC236}">
                <a16:creationId xmlns:a16="http://schemas.microsoft.com/office/drawing/2014/main" id="{FD3CAF59-039D-45D6-B08D-515635940E1E}"/>
              </a:ext>
            </a:extLst>
          </p:cNvPr>
          <p:cNvSpPr>
            <a:spLocks noGrp="1"/>
          </p:cNvSpPr>
          <p:nvPr>
            <p:ph sz="quarter" idx="14"/>
          </p:nvPr>
        </p:nvSpPr>
        <p:spPr>
          <a:xfrm>
            <a:off x="508794" y="2098832"/>
            <a:ext cx="11174412" cy="3101112"/>
          </a:xfrm>
        </p:spPr>
        <p:txBody>
          <a:bodyPr/>
          <a:lstStyle/>
          <a:p>
            <a:pPr algn="just">
              <a:spcBef>
                <a:spcPts val="600"/>
              </a:spcBef>
              <a:spcAft>
                <a:spcPts val="0"/>
              </a:spcAft>
            </a:pPr>
            <a:r>
              <a:rPr lang="en-GB" sz="2000" dirty="0"/>
              <a:t>As equipes de resposta estão sendo utilizadas em diferentes países, onde alcançaram uma redução significativa no uso de medidas coercitivas em hospitais psiquiátricos e unidades forenses.</a:t>
            </a:r>
            <a:endParaRPr lang="en-CH" sz="2000" dirty="0"/>
          </a:p>
          <a:p>
            <a:pPr algn="just">
              <a:spcBef>
                <a:spcPts val="600"/>
              </a:spcBef>
              <a:spcAft>
                <a:spcPts val="0"/>
              </a:spcAft>
            </a:pPr>
            <a:r>
              <a:rPr lang="en-US" sz="2000" dirty="0"/>
              <a:t>Uma equipe de resposta é um grupo central de pessoas treinadas, responsáveis por intervir/responder quando há probabilidade de ocorrer uma situação de emergência considerada incontrolável pelos presentes.</a:t>
            </a:r>
          </a:p>
          <a:p>
            <a:pPr algn="just">
              <a:spcBef>
                <a:spcPts val="600"/>
              </a:spcBef>
              <a:spcAft>
                <a:spcPts val="0"/>
              </a:spcAft>
            </a:pPr>
            <a:r>
              <a:rPr lang="en-US" sz="2000" dirty="0"/>
              <a:t>As equipes de resposta são treinadas para responder a situações conflituosas usando habilidades de comunicação e desaceleração para acalmar e resolver a situação com segurança. </a:t>
            </a:r>
          </a:p>
          <a:p>
            <a:pPr algn="just">
              <a:spcBef>
                <a:spcPts val="600"/>
              </a:spcBef>
              <a:spcAft>
                <a:spcPts val="0"/>
              </a:spcAft>
            </a:pPr>
            <a:r>
              <a:rPr lang="en-US" sz="2000" dirty="0"/>
              <a:t>À medida que as equipes de resposta ganham mais experiência prática, sua eficácia em neutralizar situações conflituosas aumenta com o tempo. </a:t>
            </a:r>
          </a:p>
        </p:txBody>
      </p:sp>
      <p:sp>
        <p:nvSpPr>
          <p:cNvPr id="2" name="Title 1">
            <a:extLst>
              <a:ext uri="{FF2B5EF4-FFF2-40B4-BE49-F238E27FC236}">
                <a16:creationId xmlns:a16="http://schemas.microsoft.com/office/drawing/2014/main" id="{7BB2837A-E9BB-47C2-8C1E-458206B1DC5E}"/>
              </a:ext>
            </a:extLst>
          </p:cNvPr>
          <p:cNvSpPr>
            <a:spLocks noGrp="1"/>
          </p:cNvSpPr>
          <p:nvPr>
            <p:ph type="title"/>
          </p:nvPr>
        </p:nvSpPr>
        <p:spPr>
          <a:xfrm>
            <a:off x="507206" y="506412"/>
            <a:ext cx="11174400" cy="432000"/>
          </a:xfrm>
        </p:spPr>
        <p:txBody>
          <a:bodyPr/>
          <a:lstStyle/>
          <a:p>
            <a:pPr algn="ctr"/>
            <a:r>
              <a:rPr lang="en-GB" dirty="0"/>
              <a:t>Apresentação: Equipes de resposta - 1</a:t>
            </a:r>
            <a:endParaRPr lang="en-CH" dirty="0"/>
          </a:p>
        </p:txBody>
      </p:sp>
    </p:spTree>
    <p:extLst>
      <p:ext uri="{BB962C8B-B14F-4D97-AF65-F5344CB8AC3E}">
        <p14:creationId xmlns:p14="http://schemas.microsoft.com/office/powerpoint/2010/main" val="99277322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ED98F5E-661D-E644-AFBD-0089B447914C}"/>
              </a:ext>
            </a:extLst>
          </p:cNvPr>
          <p:cNvSpPr>
            <a:spLocks noGrp="1"/>
          </p:cNvSpPr>
          <p:nvPr>
            <p:ph type="body" sz="quarter" idx="13"/>
          </p:nvPr>
        </p:nvSpPr>
        <p:spPr>
          <a:xfrm>
            <a:off x="507207" y="1277354"/>
            <a:ext cx="11174400" cy="360000"/>
          </a:xfrm>
        </p:spPr>
        <p:txBody>
          <a:bodyPr/>
          <a:lstStyle/>
          <a:p>
            <a:r>
              <a:rPr lang="en-US" kern="0" spc="0" dirty="0"/>
              <a:t> O que é uma equipe de </a:t>
            </a:r>
            <a:r>
              <a:rPr lang="en-US" kern="0" spc="0" dirty="0" err="1"/>
              <a:t>resposta</a:t>
            </a:r>
            <a:r>
              <a:rPr lang="en-US" kern="0" spc="0" dirty="0"/>
              <a:t>? (b)</a:t>
            </a:r>
          </a:p>
        </p:txBody>
      </p:sp>
      <p:sp>
        <p:nvSpPr>
          <p:cNvPr id="3" name="Content Placeholder 2">
            <a:extLst>
              <a:ext uri="{FF2B5EF4-FFF2-40B4-BE49-F238E27FC236}">
                <a16:creationId xmlns:a16="http://schemas.microsoft.com/office/drawing/2014/main" id="{4D25A1CC-981D-4348-905D-0772B22D445C}"/>
              </a:ext>
            </a:extLst>
          </p:cNvPr>
          <p:cNvSpPr>
            <a:spLocks noGrp="1"/>
          </p:cNvSpPr>
          <p:nvPr>
            <p:ph sz="quarter" idx="14"/>
          </p:nvPr>
        </p:nvSpPr>
        <p:spPr>
          <a:xfrm>
            <a:off x="507182" y="2416717"/>
            <a:ext cx="11174412" cy="3372097"/>
          </a:xfrm>
        </p:spPr>
        <p:txBody>
          <a:bodyPr/>
          <a:lstStyle/>
          <a:p>
            <a:pPr algn="just">
              <a:spcBef>
                <a:spcPts val="600"/>
              </a:spcBef>
              <a:spcAft>
                <a:spcPts val="0"/>
              </a:spcAft>
            </a:pPr>
            <a:r>
              <a:rPr lang="en-GB" sz="2000" dirty="0"/>
              <a:t>O objetivo das equipes é </a:t>
            </a:r>
            <a:r>
              <a:rPr lang="en-GB" sz="2000" u="sng" dirty="0"/>
              <a:t>sempre </a:t>
            </a:r>
            <a:r>
              <a:rPr lang="en-GB" sz="2000" dirty="0"/>
              <a:t>responder a situações conflituosas de maneira não violenta e não coercitiva. </a:t>
            </a:r>
          </a:p>
          <a:p>
            <a:pPr algn="just">
              <a:spcBef>
                <a:spcPts val="600"/>
              </a:spcBef>
              <a:spcAft>
                <a:spcPts val="0"/>
              </a:spcAft>
            </a:pPr>
            <a:r>
              <a:rPr lang="en-GB" sz="2000" dirty="0"/>
              <a:t>É importante garantir que a equipe de resposta </a:t>
            </a:r>
            <a:r>
              <a:rPr lang="en-GB" sz="2000" u="sng" dirty="0"/>
              <a:t>não </a:t>
            </a:r>
            <a:r>
              <a:rPr lang="en-GB" sz="2000" dirty="0"/>
              <a:t>se transforme, com o tempo, em uma equipe que utilize medidas coercivas e violentas para gerenciar situações tensas e conflituosas. </a:t>
            </a:r>
          </a:p>
          <a:p>
            <a:pPr algn="just">
              <a:spcBef>
                <a:spcPts val="600"/>
              </a:spcBef>
              <a:spcAft>
                <a:spcPts val="0"/>
              </a:spcAft>
            </a:pPr>
            <a:r>
              <a:rPr lang="en-GB" sz="2000" dirty="0"/>
              <a:t>Uma equipe de resposta só é necessária em determinadas situações de crise em que outras estratégias não são adequadas ou não funcionaram. </a:t>
            </a:r>
          </a:p>
          <a:p>
            <a:pPr algn="just">
              <a:spcBef>
                <a:spcPts val="600"/>
              </a:spcBef>
              <a:spcAft>
                <a:spcPts val="0"/>
              </a:spcAft>
            </a:pPr>
            <a:r>
              <a:rPr lang="en-GB" sz="2000" dirty="0"/>
              <a:t>Em muitos casos, as pessoas podem simplesmente precisar de algum tempo e espaço para superar seu sofrimento por conta própria ou com o apoio da equipe e de outras pessoas.</a:t>
            </a:r>
            <a:endParaRPr lang="en-CH" sz="2000" dirty="0"/>
          </a:p>
          <a:p>
            <a:endParaRPr lang="en-CH" dirty="0"/>
          </a:p>
        </p:txBody>
      </p:sp>
      <p:sp>
        <p:nvSpPr>
          <p:cNvPr id="2" name="Title 1">
            <a:extLst>
              <a:ext uri="{FF2B5EF4-FFF2-40B4-BE49-F238E27FC236}">
                <a16:creationId xmlns:a16="http://schemas.microsoft.com/office/drawing/2014/main" id="{E7365B21-E996-496C-B301-9CED407D1F82}"/>
              </a:ext>
            </a:extLst>
          </p:cNvPr>
          <p:cNvSpPr>
            <a:spLocks noGrp="1"/>
          </p:cNvSpPr>
          <p:nvPr>
            <p:ph type="title"/>
          </p:nvPr>
        </p:nvSpPr>
        <p:spPr>
          <a:xfrm>
            <a:off x="507205" y="506412"/>
            <a:ext cx="11174389" cy="432000"/>
          </a:xfrm>
        </p:spPr>
        <p:txBody>
          <a:bodyPr/>
          <a:lstStyle/>
          <a:p>
            <a:pPr algn="ctr"/>
            <a:r>
              <a:rPr lang="en-GB" dirty="0"/>
              <a:t>Apresentação: Equipes de resposta - 2</a:t>
            </a:r>
            <a:endParaRPr lang="en-CH" dirty="0"/>
          </a:p>
        </p:txBody>
      </p:sp>
    </p:spTree>
    <p:extLst>
      <p:ext uri="{BB962C8B-B14F-4D97-AF65-F5344CB8AC3E}">
        <p14:creationId xmlns:p14="http://schemas.microsoft.com/office/powerpoint/2010/main" val="15217960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6764314-BBF1-A049-9217-E9C79BB927C8}"/>
              </a:ext>
            </a:extLst>
          </p:cNvPr>
          <p:cNvSpPr>
            <a:spLocks noGrp="1"/>
          </p:cNvSpPr>
          <p:nvPr>
            <p:ph type="body" sz="quarter" idx="13"/>
          </p:nvPr>
        </p:nvSpPr>
        <p:spPr>
          <a:xfrm>
            <a:off x="507207" y="1218988"/>
            <a:ext cx="11174400" cy="360000"/>
          </a:xfrm>
        </p:spPr>
        <p:txBody>
          <a:bodyPr/>
          <a:lstStyle/>
          <a:p>
            <a:r>
              <a:rPr lang="en-US" kern="0" spc="0" dirty="0"/>
              <a:t>Quem pode fazer parte de uma equipe de resposta?</a:t>
            </a:r>
          </a:p>
        </p:txBody>
      </p:sp>
      <p:sp>
        <p:nvSpPr>
          <p:cNvPr id="3" name="Content Placeholder 2">
            <a:extLst>
              <a:ext uri="{FF2B5EF4-FFF2-40B4-BE49-F238E27FC236}">
                <a16:creationId xmlns:a16="http://schemas.microsoft.com/office/drawing/2014/main" id="{968263DF-9F65-46AF-9F37-A33DA98CBB1F}"/>
              </a:ext>
            </a:extLst>
          </p:cNvPr>
          <p:cNvSpPr>
            <a:spLocks noGrp="1"/>
          </p:cNvSpPr>
          <p:nvPr>
            <p:ph sz="quarter" idx="14"/>
          </p:nvPr>
        </p:nvSpPr>
        <p:spPr>
          <a:xfrm>
            <a:off x="700391" y="1819442"/>
            <a:ext cx="11174400" cy="4091944"/>
          </a:xfrm>
        </p:spPr>
        <p:txBody>
          <a:bodyPr/>
          <a:lstStyle/>
          <a:p>
            <a:pPr marL="0" indent="0" algn="just">
              <a:spcBef>
                <a:spcPts val="600"/>
              </a:spcBef>
              <a:spcAft>
                <a:spcPts val="0"/>
              </a:spcAft>
              <a:buNone/>
            </a:pPr>
            <a:r>
              <a:rPr lang="en-US" sz="2000" dirty="0"/>
              <a:t>O grupo pode incluir:</a:t>
            </a:r>
          </a:p>
          <a:p>
            <a:pPr lvl="2" algn="just">
              <a:spcBef>
                <a:spcPts val="600"/>
              </a:spcBef>
              <a:spcAft>
                <a:spcPts val="0"/>
              </a:spcAft>
            </a:pPr>
            <a:r>
              <a:rPr lang="en-US" dirty="0"/>
              <a:t>Profissionais de saúde mental e outros profissionais (auxiliares, enfermeiros, médicos e outros). </a:t>
            </a:r>
          </a:p>
          <a:p>
            <a:pPr lvl="2" algn="just">
              <a:spcBef>
                <a:spcPts val="600"/>
              </a:spcBef>
              <a:spcAft>
                <a:spcPts val="0"/>
              </a:spcAft>
            </a:pPr>
            <a:r>
              <a:rPr lang="en-US" dirty="0"/>
              <a:t>Outros membros (incluindo colegas de apoio, defensores da comunidade e familiares/</a:t>
            </a:r>
            <a:r>
              <a:rPr lang="en-US" dirty="0" err="1"/>
              <a:t>cuidadores</a:t>
            </a:r>
            <a:r>
              <a:rPr lang="en-US" dirty="0"/>
              <a:t>).</a:t>
            </a:r>
          </a:p>
          <a:p>
            <a:pPr lvl="2" algn="just">
              <a:spcBef>
                <a:spcPts val="600"/>
              </a:spcBef>
              <a:spcAft>
                <a:spcPts val="0"/>
              </a:spcAft>
            </a:pPr>
            <a:r>
              <a:rPr lang="en-US" dirty="0"/>
              <a:t>Um grupo principal é designado para o serviço diariamente, cobrindo os turnos diurnos e noturnos.</a:t>
            </a:r>
          </a:p>
          <a:p>
            <a:pPr marL="0" indent="0" algn="just">
              <a:spcBef>
                <a:spcPts val="600"/>
              </a:spcBef>
              <a:spcAft>
                <a:spcPts val="0"/>
              </a:spcAft>
              <a:buNone/>
            </a:pPr>
            <a:r>
              <a:rPr lang="en-US" sz="2000" dirty="0"/>
              <a:t>Além disso, há também membros de plantão: </a:t>
            </a:r>
          </a:p>
          <a:p>
            <a:pPr lvl="2" algn="just">
              <a:spcBef>
                <a:spcPts val="600"/>
              </a:spcBef>
              <a:spcAft>
                <a:spcPts val="0"/>
              </a:spcAft>
            </a:pPr>
            <a:r>
              <a:rPr lang="en-US" dirty="0"/>
              <a:t>estes não permanecem permanentemente no serviço;</a:t>
            </a:r>
          </a:p>
          <a:p>
            <a:pPr lvl="2" algn="just">
              <a:spcBef>
                <a:spcPts val="600"/>
              </a:spcBef>
              <a:spcAft>
                <a:spcPts val="0"/>
              </a:spcAft>
            </a:pPr>
            <a:r>
              <a:rPr lang="en-US" dirty="0"/>
              <a:t>são chamados conforme a necessidade;</a:t>
            </a:r>
          </a:p>
          <a:p>
            <a:pPr lvl="2" algn="just">
              <a:spcBef>
                <a:spcPts val="600"/>
              </a:spcBef>
              <a:spcAft>
                <a:spcPts val="0"/>
              </a:spcAft>
            </a:pPr>
            <a:r>
              <a:rPr lang="en-US" dirty="0"/>
              <a:t>podem ser chamados a curto prazo e devem ser capazes de se apresentar rapidamente no local da </a:t>
            </a:r>
            <a:r>
              <a:rPr lang="en-US" dirty="0" err="1"/>
              <a:t>emergência</a:t>
            </a:r>
            <a:r>
              <a:rPr lang="en-US" dirty="0"/>
              <a:t>.</a:t>
            </a:r>
          </a:p>
          <a:p>
            <a:pPr lvl="2" algn="just">
              <a:spcBef>
                <a:spcPts val="600"/>
              </a:spcBef>
              <a:spcAft>
                <a:spcPts val="0"/>
              </a:spcAft>
            </a:pPr>
            <a:r>
              <a:rPr lang="en-US" dirty="0"/>
              <a:t>É importante garantir que a composição da equipe de resposta seja adaptada às necessidades da(s) pessoa(s).</a:t>
            </a:r>
          </a:p>
          <a:p>
            <a:endParaRPr lang="en-CH" sz="1900" dirty="0"/>
          </a:p>
        </p:txBody>
      </p:sp>
      <p:sp>
        <p:nvSpPr>
          <p:cNvPr id="2" name="Title 1">
            <a:extLst>
              <a:ext uri="{FF2B5EF4-FFF2-40B4-BE49-F238E27FC236}">
                <a16:creationId xmlns:a16="http://schemas.microsoft.com/office/drawing/2014/main" id="{52419495-6DD0-4545-B0B9-873221BA067C}"/>
              </a:ext>
            </a:extLst>
          </p:cNvPr>
          <p:cNvSpPr>
            <a:spLocks noGrp="1"/>
          </p:cNvSpPr>
          <p:nvPr>
            <p:ph type="title"/>
          </p:nvPr>
        </p:nvSpPr>
        <p:spPr>
          <a:xfrm>
            <a:off x="507206" y="506412"/>
            <a:ext cx="11174400" cy="432000"/>
          </a:xfrm>
        </p:spPr>
        <p:txBody>
          <a:bodyPr/>
          <a:lstStyle/>
          <a:p>
            <a:pPr algn="ctr"/>
            <a:r>
              <a:rPr lang="en-GB" dirty="0"/>
              <a:t>Apresentação: Equipes de resposta - 3</a:t>
            </a:r>
            <a:endParaRPr lang="en-CH" dirty="0"/>
          </a:p>
        </p:txBody>
      </p:sp>
    </p:spTree>
    <p:extLst>
      <p:ext uri="{BB962C8B-B14F-4D97-AF65-F5344CB8AC3E}">
        <p14:creationId xmlns:p14="http://schemas.microsoft.com/office/powerpoint/2010/main" val="129371730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62F511B-2C5A-B44A-AB6F-B7F3FF4269B0}"/>
              </a:ext>
            </a:extLst>
          </p:cNvPr>
          <p:cNvSpPr>
            <a:spLocks noGrp="1"/>
          </p:cNvSpPr>
          <p:nvPr>
            <p:ph type="body" sz="quarter" idx="13"/>
          </p:nvPr>
        </p:nvSpPr>
        <p:spPr>
          <a:xfrm>
            <a:off x="577346" y="1322076"/>
            <a:ext cx="11174400" cy="360000"/>
          </a:xfrm>
        </p:spPr>
        <p:txBody>
          <a:bodyPr/>
          <a:lstStyle/>
          <a:p>
            <a:r>
              <a:rPr lang="en-US" kern="0" spc="0" dirty="0"/>
              <a:t>Como funciona uma equipe de resposta? (a)</a:t>
            </a:r>
          </a:p>
        </p:txBody>
      </p:sp>
      <p:sp>
        <p:nvSpPr>
          <p:cNvPr id="3" name="Content Placeholder 2">
            <a:extLst>
              <a:ext uri="{FF2B5EF4-FFF2-40B4-BE49-F238E27FC236}">
                <a16:creationId xmlns:a16="http://schemas.microsoft.com/office/drawing/2014/main" id="{EE5539AA-8BA2-497D-9B63-71CC339BACF2}"/>
              </a:ext>
            </a:extLst>
          </p:cNvPr>
          <p:cNvSpPr>
            <a:spLocks noGrp="1"/>
          </p:cNvSpPr>
          <p:nvPr>
            <p:ph sz="quarter" idx="14"/>
          </p:nvPr>
        </p:nvSpPr>
        <p:spPr>
          <a:xfrm>
            <a:off x="508794" y="2065741"/>
            <a:ext cx="11174412" cy="2931573"/>
          </a:xfrm>
        </p:spPr>
        <p:txBody>
          <a:bodyPr/>
          <a:lstStyle/>
          <a:p>
            <a:pPr algn="just">
              <a:spcBef>
                <a:spcPts val="600"/>
              </a:spcBef>
              <a:spcAft>
                <a:spcPts val="0"/>
              </a:spcAft>
            </a:pPr>
            <a:r>
              <a:rPr lang="en-US" sz="2000" dirty="0"/>
              <a:t>As equipes de resposta chegam ao local da emergência em um curto período de tempo.</a:t>
            </a:r>
          </a:p>
          <a:p>
            <a:pPr algn="just">
              <a:spcBef>
                <a:spcPts val="600"/>
              </a:spcBef>
              <a:spcAft>
                <a:spcPts val="0"/>
              </a:spcAft>
            </a:pPr>
            <a:r>
              <a:rPr lang="en-US" sz="2000" dirty="0"/>
              <a:t>A sua intervenção principal consiste em desenvolver uma relação não intrusiva, não controladora, não conflituosa e ativamente empática com as pessoas, sem recorrer a medidas coercivas.</a:t>
            </a:r>
          </a:p>
          <a:p>
            <a:pPr algn="just">
              <a:spcBef>
                <a:spcPts val="600"/>
              </a:spcBef>
              <a:spcAft>
                <a:spcPts val="0"/>
              </a:spcAft>
            </a:pPr>
            <a:r>
              <a:rPr lang="en-US" sz="2000" dirty="0"/>
              <a:t>A equipe de resposta começa com uma abordagem de recuperação – demonstrando esperança, calma, afirmação positiva e confiança em sua capacidade de evitar, prevenir e acalmar uma situação de crise sem violência. </a:t>
            </a:r>
          </a:p>
          <a:p>
            <a:pPr algn="just">
              <a:spcBef>
                <a:spcPts val="600"/>
              </a:spcBef>
              <a:spcAft>
                <a:spcPts val="0"/>
              </a:spcAft>
            </a:pPr>
            <a:r>
              <a:rPr lang="en-US" sz="2000" dirty="0"/>
              <a:t>Os membros da equipe trabalham para construir um relacionamento com as pessoas, colaborando com elas para compreender as circunstâncias imediatas e os antecedentes relevantes da crise. </a:t>
            </a:r>
          </a:p>
        </p:txBody>
      </p:sp>
      <p:sp>
        <p:nvSpPr>
          <p:cNvPr id="2" name="Title 1">
            <a:extLst>
              <a:ext uri="{FF2B5EF4-FFF2-40B4-BE49-F238E27FC236}">
                <a16:creationId xmlns:a16="http://schemas.microsoft.com/office/drawing/2014/main" id="{B92DEACF-E523-4627-9216-3CA2026AE53C}"/>
              </a:ext>
            </a:extLst>
          </p:cNvPr>
          <p:cNvSpPr>
            <a:spLocks noGrp="1"/>
          </p:cNvSpPr>
          <p:nvPr>
            <p:ph type="title"/>
          </p:nvPr>
        </p:nvSpPr>
        <p:spPr>
          <a:xfrm>
            <a:off x="507206" y="506412"/>
            <a:ext cx="11314680" cy="432000"/>
          </a:xfrm>
        </p:spPr>
        <p:txBody>
          <a:bodyPr/>
          <a:lstStyle/>
          <a:p>
            <a:pPr algn="ctr"/>
            <a:r>
              <a:rPr lang="en-GB" dirty="0"/>
              <a:t>Apresentação: Equipes de resposta - 4</a:t>
            </a:r>
            <a:endParaRPr lang="en-CH" dirty="0"/>
          </a:p>
        </p:txBody>
      </p:sp>
    </p:spTree>
    <p:extLst>
      <p:ext uri="{BB962C8B-B14F-4D97-AF65-F5344CB8AC3E}">
        <p14:creationId xmlns:p14="http://schemas.microsoft.com/office/powerpoint/2010/main" val="38224288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94E2D21-9820-DD44-B0F8-7B5CB5E319B1}"/>
              </a:ext>
            </a:extLst>
          </p:cNvPr>
          <p:cNvSpPr>
            <a:spLocks noGrp="1"/>
          </p:cNvSpPr>
          <p:nvPr>
            <p:ph type="body" sz="quarter" idx="13"/>
          </p:nvPr>
        </p:nvSpPr>
        <p:spPr>
          <a:xfrm>
            <a:off x="508806" y="1482135"/>
            <a:ext cx="11174400" cy="360000"/>
          </a:xfrm>
        </p:spPr>
        <p:txBody>
          <a:bodyPr/>
          <a:lstStyle/>
          <a:p>
            <a:r>
              <a:rPr lang="en-US" kern="0" spc="0" dirty="0"/>
              <a:t>Como </a:t>
            </a:r>
            <a:r>
              <a:rPr lang="en-US" kern="0" spc="0" dirty="0" err="1"/>
              <a:t>funciona</a:t>
            </a:r>
            <a:r>
              <a:rPr lang="en-US" kern="0" spc="0" dirty="0"/>
              <a:t> uma equipe de </a:t>
            </a:r>
            <a:r>
              <a:rPr lang="en-US" kern="0" spc="0" dirty="0" err="1"/>
              <a:t>resposta</a:t>
            </a:r>
            <a:r>
              <a:rPr lang="en-US" kern="0" spc="0" dirty="0"/>
              <a:t>? (b)</a:t>
            </a:r>
          </a:p>
        </p:txBody>
      </p:sp>
      <p:sp>
        <p:nvSpPr>
          <p:cNvPr id="3" name="Content Placeholder 2">
            <a:extLst>
              <a:ext uri="{FF2B5EF4-FFF2-40B4-BE49-F238E27FC236}">
                <a16:creationId xmlns:a16="http://schemas.microsoft.com/office/drawing/2014/main" id="{27180DF0-7BB7-4047-8487-0FC549D1CA69}"/>
              </a:ext>
            </a:extLst>
          </p:cNvPr>
          <p:cNvSpPr>
            <a:spLocks noGrp="1"/>
          </p:cNvSpPr>
          <p:nvPr>
            <p:ph sz="quarter" idx="14"/>
          </p:nvPr>
        </p:nvSpPr>
        <p:spPr>
          <a:xfrm>
            <a:off x="508794" y="2385858"/>
            <a:ext cx="11174412" cy="2613340"/>
          </a:xfrm>
        </p:spPr>
        <p:txBody>
          <a:bodyPr/>
          <a:lstStyle/>
          <a:p>
            <a:pPr algn="just">
              <a:spcBef>
                <a:spcPts val="600"/>
              </a:spcBef>
              <a:spcAft>
                <a:spcPts val="0"/>
              </a:spcAft>
            </a:pPr>
            <a:r>
              <a:rPr lang="en-US" sz="2000" dirty="0"/>
              <a:t>As </a:t>
            </a:r>
            <a:r>
              <a:rPr lang="en-US" sz="2000" dirty="0" err="1"/>
              <a:t>pessoas</a:t>
            </a:r>
            <a:r>
              <a:rPr lang="en-US" sz="2000" dirty="0"/>
              <a:t> </a:t>
            </a:r>
            <a:r>
              <a:rPr lang="en-US" sz="2000" dirty="0" err="1"/>
              <a:t>podem</a:t>
            </a:r>
            <a:r>
              <a:rPr lang="en-US" sz="2000" dirty="0"/>
              <a:t> </a:t>
            </a:r>
            <a:r>
              <a:rPr lang="en-US" sz="2000" dirty="0" err="1"/>
              <a:t>escolher</a:t>
            </a:r>
            <a:r>
              <a:rPr lang="en-US" sz="2000" dirty="0"/>
              <a:t> </a:t>
            </a:r>
            <a:r>
              <a:rPr lang="en-US" sz="2000" dirty="0" err="1"/>
              <a:t>dar</a:t>
            </a:r>
            <a:r>
              <a:rPr lang="en-US" sz="2000" dirty="0"/>
              <a:t> à equipe de </a:t>
            </a:r>
            <a:r>
              <a:rPr lang="en-US" sz="2000" dirty="0" err="1"/>
              <a:t>resposta</a:t>
            </a:r>
            <a:r>
              <a:rPr lang="en-US" sz="2000" dirty="0"/>
              <a:t> </a:t>
            </a:r>
            <a:r>
              <a:rPr lang="en-US" sz="2000" dirty="0" err="1"/>
              <a:t>acesso</a:t>
            </a:r>
            <a:r>
              <a:rPr lang="en-US" sz="2000" dirty="0"/>
              <a:t> a </a:t>
            </a:r>
            <a:r>
              <a:rPr lang="en-US" sz="2000" dirty="0" err="1"/>
              <a:t>planos</a:t>
            </a:r>
            <a:r>
              <a:rPr lang="en-US" sz="2000" dirty="0"/>
              <a:t> </a:t>
            </a:r>
            <a:r>
              <a:rPr lang="en-US" sz="2000" dirty="0" err="1"/>
              <a:t>individualizados</a:t>
            </a:r>
            <a:r>
              <a:rPr lang="en-US" sz="2000" dirty="0"/>
              <a:t>, </a:t>
            </a:r>
            <a:r>
              <a:rPr lang="en-US" sz="2000" dirty="0" err="1"/>
              <a:t>planejamentos</a:t>
            </a:r>
            <a:r>
              <a:rPr lang="en-US" sz="2000" dirty="0"/>
              <a:t> </a:t>
            </a:r>
            <a:r>
              <a:rPr lang="en-US" sz="2000" dirty="0" err="1"/>
              <a:t>antecipados</a:t>
            </a:r>
            <a:r>
              <a:rPr lang="en-US" sz="2000" dirty="0"/>
              <a:t> e/</a:t>
            </a:r>
            <a:r>
              <a:rPr lang="en-US" sz="2000" dirty="0" err="1"/>
              <a:t>ou</a:t>
            </a:r>
            <a:r>
              <a:rPr lang="en-US" sz="2000" dirty="0"/>
              <a:t> </a:t>
            </a:r>
            <a:r>
              <a:rPr lang="en-US" sz="2000" dirty="0" err="1"/>
              <a:t>planos</a:t>
            </a:r>
            <a:r>
              <a:rPr lang="en-US" sz="2000" dirty="0"/>
              <a:t> de </a:t>
            </a:r>
            <a:r>
              <a:rPr lang="en-US" sz="2000" dirty="0" err="1"/>
              <a:t>recuperação</a:t>
            </a:r>
            <a:r>
              <a:rPr lang="en-US" sz="2000" dirty="0"/>
              <a:t> para que </a:t>
            </a:r>
            <a:r>
              <a:rPr lang="en-US" sz="2000" dirty="0" err="1"/>
              <a:t>possam</a:t>
            </a:r>
            <a:r>
              <a:rPr lang="en-US" sz="2000" dirty="0"/>
              <a:t> </a:t>
            </a:r>
            <a:r>
              <a:rPr lang="en-US" sz="2000" dirty="0" err="1"/>
              <a:t>determinar</a:t>
            </a:r>
            <a:r>
              <a:rPr lang="en-US" sz="2000" dirty="0"/>
              <a:t> qual </a:t>
            </a:r>
            <a:r>
              <a:rPr lang="en-US" sz="2000" dirty="0" err="1"/>
              <a:t>é</a:t>
            </a:r>
            <a:r>
              <a:rPr lang="en-US" sz="2000" dirty="0"/>
              <a:t> a </a:t>
            </a:r>
            <a:r>
              <a:rPr lang="en-US" sz="2000" dirty="0" err="1"/>
              <a:t>resposta</a:t>
            </a:r>
            <a:r>
              <a:rPr lang="en-US" sz="2000" dirty="0"/>
              <a:t> </a:t>
            </a:r>
            <a:r>
              <a:rPr lang="en-US" sz="2000" dirty="0" err="1"/>
              <a:t>mais</a:t>
            </a:r>
            <a:r>
              <a:rPr lang="en-US" sz="2000" dirty="0"/>
              <a:t> </a:t>
            </a:r>
            <a:r>
              <a:rPr lang="en-US" sz="2000" dirty="0" err="1"/>
              <a:t>eficaz</a:t>
            </a:r>
            <a:r>
              <a:rPr lang="en-US" sz="2000" dirty="0"/>
              <a:t> de </a:t>
            </a:r>
            <a:r>
              <a:rPr lang="en-US" sz="2000" dirty="0" err="1"/>
              <a:t>acordo</a:t>
            </a:r>
            <a:r>
              <a:rPr lang="en-US" sz="2000" dirty="0"/>
              <a:t> com a </a:t>
            </a:r>
            <a:r>
              <a:rPr lang="en-US" sz="2000" dirty="0" err="1"/>
              <a:t>vontade</a:t>
            </a:r>
            <a:r>
              <a:rPr lang="en-US" sz="2000" dirty="0"/>
              <a:t> e </a:t>
            </a:r>
            <a:r>
              <a:rPr lang="en-US" sz="2000" dirty="0" err="1"/>
              <a:t>preferências</a:t>
            </a:r>
            <a:r>
              <a:rPr lang="en-US" sz="2000" dirty="0"/>
              <a:t> das </a:t>
            </a:r>
            <a:r>
              <a:rPr lang="en-US" sz="2000" dirty="0" err="1"/>
              <a:t>pessoas</a:t>
            </a:r>
            <a:r>
              <a:rPr lang="en-US" sz="2000" dirty="0"/>
              <a:t>. </a:t>
            </a:r>
          </a:p>
          <a:p>
            <a:pPr algn="just">
              <a:spcBef>
                <a:spcPts val="600"/>
              </a:spcBef>
              <a:spcAft>
                <a:spcPts val="0"/>
              </a:spcAft>
            </a:pPr>
            <a:r>
              <a:rPr lang="en-US" sz="2000" dirty="0"/>
              <a:t>A equipe de </a:t>
            </a:r>
            <a:r>
              <a:rPr lang="en-US" sz="2000" dirty="0" err="1"/>
              <a:t>resposta</a:t>
            </a:r>
            <a:r>
              <a:rPr lang="en-US" sz="2000" dirty="0"/>
              <a:t> </a:t>
            </a:r>
            <a:r>
              <a:rPr lang="en-US" sz="2000" dirty="0" err="1"/>
              <a:t>também</a:t>
            </a:r>
            <a:r>
              <a:rPr lang="en-US" sz="2000" dirty="0"/>
              <a:t> </a:t>
            </a:r>
            <a:r>
              <a:rPr lang="en-US" sz="2000" dirty="0" err="1"/>
              <a:t>deve</a:t>
            </a:r>
            <a:r>
              <a:rPr lang="en-US" sz="2000" dirty="0"/>
              <a:t> </a:t>
            </a:r>
            <a:r>
              <a:rPr lang="en-US" sz="2000" dirty="0" err="1"/>
              <a:t>perguntar</a:t>
            </a:r>
            <a:r>
              <a:rPr lang="en-US" sz="2000" dirty="0"/>
              <a:t> se a </a:t>
            </a:r>
            <a:r>
              <a:rPr lang="en-US" sz="2000" dirty="0" err="1"/>
              <a:t>pessoa</a:t>
            </a:r>
            <a:r>
              <a:rPr lang="en-US" sz="2000" dirty="0"/>
              <a:t> </a:t>
            </a:r>
            <a:r>
              <a:rPr lang="en-US" sz="2000" dirty="0" err="1"/>
              <a:t>tem</a:t>
            </a:r>
            <a:r>
              <a:rPr lang="en-US" sz="2000" dirty="0"/>
              <a:t> </a:t>
            </a:r>
            <a:r>
              <a:rPr lang="en-US" sz="2000" dirty="0" err="1"/>
              <a:t>planejamentos</a:t>
            </a:r>
            <a:r>
              <a:rPr lang="en-US" sz="2000" dirty="0"/>
              <a:t> </a:t>
            </a:r>
            <a:r>
              <a:rPr lang="en-US" sz="2000" dirty="0" err="1"/>
              <a:t>antecipados</a:t>
            </a:r>
            <a:r>
              <a:rPr lang="en-US" sz="2000" dirty="0"/>
              <a:t>, </a:t>
            </a:r>
            <a:r>
              <a:rPr lang="en-US" sz="2000" dirty="0" err="1"/>
              <a:t>ou</a:t>
            </a:r>
            <a:r>
              <a:rPr lang="en-US" sz="2000" dirty="0"/>
              <a:t> se </a:t>
            </a:r>
            <a:r>
              <a:rPr lang="en-US" sz="2000" dirty="0" err="1"/>
              <a:t>tem</a:t>
            </a:r>
            <a:r>
              <a:rPr lang="en-US" sz="2000" dirty="0"/>
              <a:t> </a:t>
            </a:r>
            <a:r>
              <a:rPr lang="en-US" sz="2000" dirty="0" err="1"/>
              <a:t>preferência</a:t>
            </a:r>
            <a:r>
              <a:rPr lang="en-US" sz="2000" dirty="0"/>
              <a:t> </a:t>
            </a:r>
            <a:r>
              <a:rPr lang="en-US" sz="2000" dirty="0" err="1"/>
              <a:t>por</a:t>
            </a:r>
            <a:r>
              <a:rPr lang="en-US" sz="2000" dirty="0"/>
              <a:t> </a:t>
            </a:r>
            <a:r>
              <a:rPr lang="en-US" sz="2000" dirty="0" err="1"/>
              <a:t>alguma</a:t>
            </a:r>
            <a:r>
              <a:rPr lang="en-US" sz="2000" dirty="0"/>
              <a:t> </a:t>
            </a:r>
            <a:r>
              <a:rPr lang="en-US" sz="2000" dirty="0" err="1"/>
              <a:t>pessoa</a:t>
            </a:r>
            <a:r>
              <a:rPr lang="en-US" sz="2000" dirty="0"/>
              <a:t> que </a:t>
            </a:r>
            <a:r>
              <a:rPr lang="en-US" sz="2000" dirty="0" err="1"/>
              <a:t>possa</a:t>
            </a:r>
            <a:r>
              <a:rPr lang="en-US" sz="2000" dirty="0"/>
              <a:t> ser </a:t>
            </a:r>
            <a:r>
              <a:rPr lang="en-US" sz="2000" dirty="0" err="1"/>
              <a:t>contatada</a:t>
            </a:r>
            <a:r>
              <a:rPr lang="en-US" sz="2000" dirty="0"/>
              <a:t>. </a:t>
            </a:r>
          </a:p>
          <a:p>
            <a:pPr algn="just">
              <a:spcBef>
                <a:spcPts val="600"/>
              </a:spcBef>
              <a:spcAft>
                <a:spcPts val="0"/>
              </a:spcAft>
            </a:pPr>
            <a:r>
              <a:rPr lang="en-US" sz="2000" dirty="0"/>
              <a:t>As equipes de </a:t>
            </a:r>
            <a:r>
              <a:rPr lang="en-US" sz="2000" dirty="0" err="1"/>
              <a:t>resposta</a:t>
            </a:r>
            <a:r>
              <a:rPr lang="en-US" sz="2000" dirty="0"/>
              <a:t> </a:t>
            </a:r>
            <a:r>
              <a:rPr lang="en-US" sz="2000" dirty="0" err="1"/>
              <a:t>devem</a:t>
            </a:r>
            <a:r>
              <a:rPr lang="en-US" sz="2000" dirty="0"/>
              <a:t> </a:t>
            </a:r>
            <a:r>
              <a:rPr lang="en-US" sz="2000" dirty="0" err="1"/>
              <a:t>dispor</a:t>
            </a:r>
            <a:r>
              <a:rPr lang="en-US" sz="2000" dirty="0"/>
              <a:t> de tanto tempo </a:t>
            </a:r>
            <a:r>
              <a:rPr lang="en-US" sz="2000" dirty="0" err="1"/>
              <a:t>quanto</a:t>
            </a:r>
            <a:r>
              <a:rPr lang="en-US" sz="2000" dirty="0"/>
              <a:t> for </a:t>
            </a:r>
            <a:r>
              <a:rPr lang="en-US" sz="2000" dirty="0" err="1"/>
              <a:t>necessário</a:t>
            </a:r>
            <a:r>
              <a:rPr lang="en-US" sz="2000" dirty="0"/>
              <a:t> para resolver </a:t>
            </a:r>
            <a:r>
              <a:rPr lang="en-US" sz="2000" dirty="0" err="1"/>
              <a:t>uma</a:t>
            </a:r>
            <a:r>
              <a:rPr lang="en-US" sz="2000" dirty="0"/>
              <a:t> </a:t>
            </a:r>
            <a:r>
              <a:rPr lang="en-US" sz="2000" dirty="0" err="1"/>
              <a:t>determinada</a:t>
            </a:r>
            <a:r>
              <a:rPr lang="en-US" sz="2000" dirty="0"/>
              <a:t> </a:t>
            </a:r>
            <a:r>
              <a:rPr lang="en-US" sz="2000" dirty="0" err="1"/>
              <a:t>situação</a:t>
            </a:r>
            <a:r>
              <a:rPr lang="en-US" sz="2000" dirty="0"/>
              <a:t>. </a:t>
            </a:r>
          </a:p>
        </p:txBody>
      </p:sp>
      <p:sp>
        <p:nvSpPr>
          <p:cNvPr id="2" name="Title 1">
            <a:extLst>
              <a:ext uri="{FF2B5EF4-FFF2-40B4-BE49-F238E27FC236}">
                <a16:creationId xmlns:a16="http://schemas.microsoft.com/office/drawing/2014/main" id="{01EAB9D4-6615-4985-A658-3944554D04EE}"/>
              </a:ext>
            </a:extLst>
          </p:cNvPr>
          <p:cNvSpPr>
            <a:spLocks noGrp="1"/>
          </p:cNvSpPr>
          <p:nvPr>
            <p:ph type="title"/>
          </p:nvPr>
        </p:nvSpPr>
        <p:spPr>
          <a:xfrm>
            <a:off x="507205" y="506412"/>
            <a:ext cx="11053423" cy="432000"/>
          </a:xfrm>
        </p:spPr>
        <p:txBody>
          <a:bodyPr/>
          <a:lstStyle/>
          <a:p>
            <a:pPr algn="ctr"/>
            <a:r>
              <a:rPr lang="en-GB" dirty="0"/>
              <a:t>Apresentação: Equipes de resposta - 5</a:t>
            </a:r>
            <a:endParaRPr lang="en-CH" dirty="0"/>
          </a:p>
        </p:txBody>
      </p:sp>
    </p:spTree>
    <p:extLst>
      <p:ext uri="{BB962C8B-B14F-4D97-AF65-F5344CB8AC3E}">
        <p14:creationId xmlns:p14="http://schemas.microsoft.com/office/powerpoint/2010/main" val="389779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2DBDBC-8AEC-445D-AB55-E585EFF35CCD}"/>
              </a:ext>
            </a:extLst>
          </p:cNvPr>
          <p:cNvSpPr>
            <a:spLocks noGrp="1"/>
          </p:cNvSpPr>
          <p:nvPr>
            <p:ph sz="quarter" idx="14"/>
          </p:nvPr>
        </p:nvSpPr>
        <p:spPr/>
        <p:txBody>
          <a:bodyPr/>
          <a:lstStyle/>
          <a:p>
            <a:endParaRPr lang="en-US" dirty="0"/>
          </a:p>
          <a:p>
            <a:endParaRPr lang="en-US" dirty="0"/>
          </a:p>
          <a:p>
            <a:pPr marL="0" indent="0" algn="ctr">
              <a:buNone/>
            </a:pPr>
            <a:r>
              <a:rPr lang="en-US" sz="2500" b="1" i="1" dirty="0"/>
              <a:t>Você pode dar exemplos de violência, coerção e abuso que ocorrem em contextos de prestação de serviços com os quais você está familiarizado?</a:t>
            </a:r>
          </a:p>
          <a:p>
            <a:endParaRPr lang="en-CH" dirty="0"/>
          </a:p>
        </p:txBody>
      </p:sp>
      <p:sp>
        <p:nvSpPr>
          <p:cNvPr id="2" name="Title 1">
            <a:extLst>
              <a:ext uri="{FF2B5EF4-FFF2-40B4-BE49-F238E27FC236}">
                <a16:creationId xmlns:a16="http://schemas.microsoft.com/office/drawing/2014/main" id="{F403FB69-8F11-4E34-BB08-290ACCF00B50}"/>
              </a:ext>
            </a:extLst>
          </p:cNvPr>
          <p:cNvSpPr>
            <a:spLocks noGrp="1"/>
          </p:cNvSpPr>
          <p:nvPr>
            <p:ph type="title"/>
          </p:nvPr>
        </p:nvSpPr>
        <p:spPr>
          <a:xfrm>
            <a:off x="507206" y="506412"/>
            <a:ext cx="10943896" cy="432000"/>
          </a:xfrm>
        </p:spPr>
        <p:txBody>
          <a:bodyPr/>
          <a:lstStyle/>
          <a:p>
            <a:pPr algn="ctr"/>
            <a:r>
              <a:rPr lang="en-GB" dirty="0"/>
              <a:t>Exercício 1.1: Formas de violência, coerção e abuso - 1 </a:t>
            </a:r>
            <a:endParaRPr lang="en-CH" dirty="0"/>
          </a:p>
        </p:txBody>
      </p:sp>
    </p:spTree>
    <p:extLst>
      <p:ext uri="{BB962C8B-B14F-4D97-AF65-F5344CB8AC3E}">
        <p14:creationId xmlns:p14="http://schemas.microsoft.com/office/powerpoint/2010/main" val="310288394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AD47F53-583C-3B40-8E6B-48DCE0A16C37}"/>
              </a:ext>
            </a:extLst>
          </p:cNvPr>
          <p:cNvSpPr>
            <a:spLocks noGrp="1"/>
          </p:cNvSpPr>
          <p:nvPr>
            <p:ph type="body" sz="quarter" idx="13"/>
          </p:nvPr>
        </p:nvSpPr>
        <p:spPr>
          <a:xfrm>
            <a:off x="507218" y="1387665"/>
            <a:ext cx="11174400" cy="360000"/>
          </a:xfrm>
        </p:spPr>
        <p:txBody>
          <a:bodyPr/>
          <a:lstStyle/>
          <a:p>
            <a:r>
              <a:rPr lang="en-US" kern="0" spc="0" dirty="0"/>
              <a:t>Como </a:t>
            </a:r>
            <a:r>
              <a:rPr lang="en-US" kern="0" spc="0" dirty="0" err="1"/>
              <a:t>funciona</a:t>
            </a:r>
            <a:r>
              <a:rPr lang="en-US" kern="0" spc="0" dirty="0"/>
              <a:t> uma equipe de </a:t>
            </a:r>
            <a:r>
              <a:rPr lang="en-US" kern="0" spc="0" dirty="0" err="1"/>
              <a:t>resposta</a:t>
            </a:r>
            <a:r>
              <a:rPr lang="en-US" kern="0" spc="0" dirty="0"/>
              <a:t>? (c)</a:t>
            </a:r>
          </a:p>
        </p:txBody>
      </p:sp>
      <p:sp>
        <p:nvSpPr>
          <p:cNvPr id="3" name="Content Placeholder 2">
            <a:extLst>
              <a:ext uri="{FF2B5EF4-FFF2-40B4-BE49-F238E27FC236}">
                <a16:creationId xmlns:a16="http://schemas.microsoft.com/office/drawing/2014/main" id="{0358A9B4-EA89-4420-BF66-02E76D2500C7}"/>
              </a:ext>
            </a:extLst>
          </p:cNvPr>
          <p:cNvSpPr>
            <a:spLocks noGrp="1"/>
          </p:cNvSpPr>
          <p:nvPr>
            <p:ph sz="quarter" idx="14"/>
          </p:nvPr>
        </p:nvSpPr>
        <p:spPr>
          <a:xfrm>
            <a:off x="507206" y="2328312"/>
            <a:ext cx="11174412" cy="1718395"/>
          </a:xfrm>
        </p:spPr>
        <p:txBody>
          <a:bodyPr/>
          <a:lstStyle/>
          <a:p>
            <a:pPr algn="just"/>
            <a:r>
              <a:rPr lang="pt-BR" sz="2000" dirty="0"/>
              <a:t>Uma vez que a situação tenha sido resolvida: </a:t>
            </a:r>
          </a:p>
          <a:p>
            <a:pPr algn="just"/>
            <a:r>
              <a:rPr lang="pt-BR" sz="2000" dirty="0"/>
              <a:t>Deveria ser realizada uma sessão de avaliação entre os membros da equipe para discutir a resposta, rever o resultado e determinar o que funcionou, o que não funcionou e como as coisas podem ser melhor gerenciadas caso surja uma situação semelhante. </a:t>
            </a:r>
          </a:p>
          <a:p>
            <a:endParaRPr lang="en-CH" dirty="0"/>
          </a:p>
        </p:txBody>
      </p:sp>
      <p:sp>
        <p:nvSpPr>
          <p:cNvPr id="2" name="Title 1">
            <a:extLst>
              <a:ext uri="{FF2B5EF4-FFF2-40B4-BE49-F238E27FC236}">
                <a16:creationId xmlns:a16="http://schemas.microsoft.com/office/drawing/2014/main" id="{D8CA5A5E-2EBD-4772-BDC9-396BE579359F}"/>
              </a:ext>
            </a:extLst>
          </p:cNvPr>
          <p:cNvSpPr>
            <a:spLocks noGrp="1"/>
          </p:cNvSpPr>
          <p:nvPr>
            <p:ph type="title"/>
          </p:nvPr>
        </p:nvSpPr>
        <p:spPr>
          <a:xfrm>
            <a:off x="507206" y="506412"/>
            <a:ext cx="11174400" cy="360000"/>
          </a:xfrm>
        </p:spPr>
        <p:txBody>
          <a:bodyPr/>
          <a:lstStyle/>
          <a:p>
            <a:pPr algn="ctr"/>
            <a:r>
              <a:rPr lang="en-GB" dirty="0"/>
              <a:t>Apresentação: Equipes de resposta - 6</a:t>
            </a:r>
            <a:endParaRPr lang="en-CH" dirty="0"/>
          </a:p>
        </p:txBody>
      </p:sp>
    </p:spTree>
    <p:extLst>
      <p:ext uri="{BB962C8B-B14F-4D97-AF65-F5344CB8AC3E}">
        <p14:creationId xmlns:p14="http://schemas.microsoft.com/office/powerpoint/2010/main" val="51813398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36DA386-8AD0-5646-A947-9981308E60FC}"/>
              </a:ext>
            </a:extLst>
          </p:cNvPr>
          <p:cNvSpPr>
            <a:spLocks noGrp="1"/>
          </p:cNvSpPr>
          <p:nvPr>
            <p:ph type="body" sz="quarter" idx="13"/>
          </p:nvPr>
        </p:nvSpPr>
        <p:spPr>
          <a:xfrm>
            <a:off x="507206" y="1502000"/>
            <a:ext cx="11174400" cy="360000"/>
          </a:xfrm>
        </p:spPr>
        <p:txBody>
          <a:bodyPr/>
          <a:lstStyle/>
          <a:p>
            <a:r>
              <a:rPr lang="en-US" kern="0" spc="0" dirty="0"/>
              <a:t>Como </a:t>
            </a:r>
            <a:r>
              <a:rPr lang="en-US" kern="0" spc="0" dirty="0" err="1"/>
              <a:t>funciona</a:t>
            </a:r>
            <a:r>
              <a:rPr lang="en-US" kern="0" spc="0" dirty="0"/>
              <a:t> uma equipe de </a:t>
            </a:r>
            <a:r>
              <a:rPr lang="en-US" kern="0" spc="0" dirty="0" err="1"/>
              <a:t>resposta</a:t>
            </a:r>
            <a:r>
              <a:rPr lang="en-US" kern="0" spc="0" dirty="0"/>
              <a:t>? (d)</a:t>
            </a:r>
          </a:p>
        </p:txBody>
      </p:sp>
      <p:sp>
        <p:nvSpPr>
          <p:cNvPr id="3" name="Content Placeholder 2">
            <a:extLst>
              <a:ext uri="{FF2B5EF4-FFF2-40B4-BE49-F238E27FC236}">
                <a16:creationId xmlns:a16="http://schemas.microsoft.com/office/drawing/2014/main" id="{9AA1B5F0-996F-4BBA-9296-3F8FAE1EE045}"/>
              </a:ext>
            </a:extLst>
          </p:cNvPr>
          <p:cNvSpPr>
            <a:spLocks noGrp="1"/>
          </p:cNvSpPr>
          <p:nvPr>
            <p:ph sz="quarter" idx="14"/>
          </p:nvPr>
        </p:nvSpPr>
        <p:spPr>
          <a:xfrm>
            <a:off x="507206" y="2425588"/>
            <a:ext cx="11174412" cy="3002446"/>
          </a:xfrm>
        </p:spPr>
        <p:txBody>
          <a:bodyPr/>
          <a:lstStyle/>
          <a:p>
            <a:pPr algn="just">
              <a:spcBef>
                <a:spcPts val="600"/>
              </a:spcBef>
              <a:spcAft>
                <a:spcPts val="0"/>
              </a:spcAft>
            </a:pPr>
            <a:r>
              <a:rPr lang="en-US" sz="2000" dirty="0"/>
              <a:t>Deve ser </a:t>
            </a:r>
            <a:r>
              <a:rPr lang="en-US" sz="2000" dirty="0" err="1"/>
              <a:t>oferecida</a:t>
            </a:r>
            <a:r>
              <a:rPr lang="en-US" sz="2000" dirty="0"/>
              <a:t> </a:t>
            </a:r>
            <a:r>
              <a:rPr lang="en-US" sz="2000" dirty="0" err="1"/>
              <a:t>uma</a:t>
            </a:r>
            <a:r>
              <a:rPr lang="en-US" sz="2000" dirty="0"/>
              <a:t> </a:t>
            </a:r>
            <a:r>
              <a:rPr lang="en-US" sz="2000" dirty="0" err="1"/>
              <a:t>sessão</a:t>
            </a:r>
            <a:r>
              <a:rPr lang="en-US" sz="2000" dirty="0"/>
              <a:t> de </a:t>
            </a:r>
            <a:r>
              <a:rPr lang="en-US" sz="2000" dirty="0" err="1"/>
              <a:t>avaliação</a:t>
            </a:r>
            <a:r>
              <a:rPr lang="en-US" sz="2000" dirty="0"/>
              <a:t> </a:t>
            </a:r>
            <a:r>
              <a:rPr lang="en-US" sz="2000" dirty="0" err="1"/>
              <a:t>separada</a:t>
            </a:r>
            <a:r>
              <a:rPr lang="en-US" sz="2000" dirty="0"/>
              <a:t> à </a:t>
            </a:r>
            <a:r>
              <a:rPr lang="en-US" sz="2000" dirty="0" err="1"/>
              <a:t>pessoa</a:t>
            </a:r>
            <a:r>
              <a:rPr lang="en-US" sz="2000" dirty="0"/>
              <a:t> que </a:t>
            </a:r>
            <a:r>
              <a:rPr lang="en-US" sz="2000" dirty="0" err="1"/>
              <a:t>está</a:t>
            </a:r>
            <a:r>
              <a:rPr lang="en-US" sz="2000" dirty="0"/>
              <a:t> </a:t>
            </a:r>
            <a:r>
              <a:rPr lang="en-US" sz="2000" dirty="0" err="1"/>
              <a:t>em</a:t>
            </a:r>
            <a:r>
              <a:rPr lang="en-US" sz="2000" dirty="0"/>
              <a:t> crise, </a:t>
            </a:r>
            <a:r>
              <a:rPr lang="en-US" sz="2000" dirty="0" err="1"/>
              <a:t>quando</a:t>
            </a:r>
            <a:r>
              <a:rPr lang="en-US" sz="2000" dirty="0"/>
              <a:t> </a:t>
            </a:r>
            <a:r>
              <a:rPr lang="en-US" sz="2000" dirty="0" err="1"/>
              <a:t>ela</a:t>
            </a:r>
            <a:r>
              <a:rPr lang="en-US" sz="2000" dirty="0"/>
              <a:t> se </a:t>
            </a:r>
            <a:r>
              <a:rPr lang="en-US" sz="2000" dirty="0" err="1"/>
              <a:t>sentir</a:t>
            </a:r>
            <a:r>
              <a:rPr lang="en-US" sz="2000" dirty="0"/>
              <a:t> </a:t>
            </a:r>
            <a:r>
              <a:rPr lang="en-US" sz="2000" dirty="0" err="1"/>
              <a:t>pronta</a:t>
            </a:r>
            <a:r>
              <a:rPr lang="en-US" sz="2000" dirty="0"/>
              <a:t>, a </a:t>
            </a:r>
            <a:r>
              <a:rPr lang="en-US" sz="2000" dirty="0" err="1"/>
              <a:t>fim</a:t>
            </a:r>
            <a:r>
              <a:rPr lang="en-US" sz="2000" dirty="0"/>
              <a:t> de </a:t>
            </a:r>
            <a:r>
              <a:rPr lang="en-US" sz="2000" dirty="0" err="1"/>
              <a:t>compreender</a:t>
            </a:r>
            <a:r>
              <a:rPr lang="en-US" sz="2000" dirty="0"/>
              <a:t> </a:t>
            </a:r>
            <a:r>
              <a:rPr lang="en-US" sz="2000" dirty="0" err="1"/>
              <a:t>melhor</a:t>
            </a:r>
            <a:r>
              <a:rPr lang="en-US" sz="2000" dirty="0"/>
              <a:t> o que a </a:t>
            </a:r>
            <a:r>
              <a:rPr lang="en-US" sz="2000" dirty="0" err="1"/>
              <a:t>pessoa</a:t>
            </a:r>
            <a:r>
              <a:rPr lang="en-US" sz="2000" dirty="0"/>
              <a:t> </a:t>
            </a:r>
            <a:r>
              <a:rPr lang="en-US" sz="2000" dirty="0" err="1"/>
              <a:t>passou</a:t>
            </a:r>
            <a:r>
              <a:rPr lang="en-US" sz="2000" dirty="0"/>
              <a:t>, o que </a:t>
            </a:r>
            <a:r>
              <a:rPr lang="en-US" sz="2000" dirty="0" err="1"/>
              <a:t>provocou</a:t>
            </a:r>
            <a:r>
              <a:rPr lang="en-US" sz="2000" dirty="0"/>
              <a:t> </a:t>
            </a:r>
            <a:r>
              <a:rPr lang="en-US" sz="2000" dirty="0" err="1"/>
              <a:t>sua</a:t>
            </a:r>
            <a:r>
              <a:rPr lang="en-US" sz="2000" dirty="0"/>
              <a:t> </a:t>
            </a:r>
            <a:r>
              <a:rPr lang="en-US" sz="2000" dirty="0" err="1"/>
              <a:t>angústia</a:t>
            </a:r>
            <a:r>
              <a:rPr lang="en-US" sz="2000" dirty="0"/>
              <a:t>, as </a:t>
            </a:r>
            <a:r>
              <a:rPr lang="en-US" sz="2000" dirty="0" err="1"/>
              <a:t>razões</a:t>
            </a:r>
            <a:r>
              <a:rPr lang="en-US" sz="2000" dirty="0"/>
              <a:t> </a:t>
            </a:r>
            <a:r>
              <a:rPr lang="en-US" sz="2000" dirty="0" err="1"/>
              <a:t>por</a:t>
            </a:r>
            <a:r>
              <a:rPr lang="en-US" sz="2000" dirty="0"/>
              <a:t> </a:t>
            </a:r>
            <a:r>
              <a:rPr lang="en-US" sz="2000" dirty="0" err="1"/>
              <a:t>trás</a:t>
            </a:r>
            <a:r>
              <a:rPr lang="en-US" sz="2000" dirty="0"/>
              <a:t> de </a:t>
            </a:r>
            <a:r>
              <a:rPr lang="en-US" sz="2000" dirty="0" err="1"/>
              <a:t>sua</a:t>
            </a:r>
            <a:r>
              <a:rPr lang="en-US" sz="2000" dirty="0"/>
              <a:t> </a:t>
            </a:r>
            <a:r>
              <a:rPr lang="en-US" sz="2000" dirty="0" err="1"/>
              <a:t>reação</a:t>
            </a:r>
            <a:r>
              <a:rPr lang="en-US" sz="2000" dirty="0"/>
              <a:t>, o </a:t>
            </a:r>
            <a:r>
              <a:rPr lang="en-US" sz="2000" dirty="0" err="1"/>
              <a:t>quão</a:t>
            </a:r>
            <a:r>
              <a:rPr lang="en-US" sz="2000" dirty="0"/>
              <a:t> </a:t>
            </a:r>
            <a:r>
              <a:rPr lang="en-US" sz="2000" dirty="0" err="1"/>
              <a:t>apropriadamente</a:t>
            </a:r>
            <a:r>
              <a:rPr lang="en-US" sz="2000" dirty="0"/>
              <a:t> </a:t>
            </a:r>
            <a:r>
              <a:rPr lang="en-US" sz="2000" dirty="0" err="1"/>
              <a:t>ela</a:t>
            </a:r>
            <a:r>
              <a:rPr lang="en-US" sz="2000" dirty="0"/>
              <a:t> </a:t>
            </a:r>
            <a:r>
              <a:rPr lang="en-US" sz="2000" dirty="0" err="1"/>
              <a:t>pensa</a:t>
            </a:r>
            <a:r>
              <a:rPr lang="en-US" sz="2000" dirty="0"/>
              <a:t> que a equipe </a:t>
            </a:r>
            <a:r>
              <a:rPr lang="en-US" sz="2000" dirty="0" err="1"/>
              <a:t>lidou</a:t>
            </a:r>
            <a:r>
              <a:rPr lang="en-US" sz="2000" dirty="0"/>
              <a:t> com a </a:t>
            </a:r>
            <a:r>
              <a:rPr lang="en-US" sz="2000" dirty="0" err="1"/>
              <a:t>situação</a:t>
            </a:r>
            <a:r>
              <a:rPr lang="en-US" sz="2000" dirty="0"/>
              <a:t> e </a:t>
            </a:r>
            <a:r>
              <a:rPr lang="en-US" sz="2000" dirty="0" err="1"/>
              <a:t>como</a:t>
            </a:r>
            <a:r>
              <a:rPr lang="en-US" sz="2000" dirty="0"/>
              <a:t> </a:t>
            </a:r>
            <a:r>
              <a:rPr lang="en-US" sz="2000" dirty="0" err="1"/>
              <a:t>ela</a:t>
            </a:r>
            <a:r>
              <a:rPr lang="en-US" sz="2000" dirty="0"/>
              <a:t> </a:t>
            </a:r>
            <a:r>
              <a:rPr lang="en-US" sz="2000" dirty="0" err="1"/>
              <a:t>pode</a:t>
            </a:r>
            <a:r>
              <a:rPr lang="en-US" sz="2000" dirty="0"/>
              <a:t> </a:t>
            </a:r>
            <a:r>
              <a:rPr lang="en-US" sz="2000" dirty="0" err="1"/>
              <a:t>melhorar</a:t>
            </a:r>
            <a:r>
              <a:rPr lang="en-US" sz="2000" dirty="0"/>
              <a:t>. </a:t>
            </a:r>
          </a:p>
          <a:p>
            <a:pPr algn="just">
              <a:spcBef>
                <a:spcPts val="600"/>
              </a:spcBef>
              <a:spcAft>
                <a:spcPts val="0"/>
              </a:spcAft>
            </a:pPr>
            <a:r>
              <a:rPr lang="en-US" sz="2000" dirty="0"/>
              <a:t>As </a:t>
            </a:r>
            <a:r>
              <a:rPr lang="en-US" sz="2000" dirty="0" err="1"/>
              <a:t>pessoas</a:t>
            </a:r>
            <a:r>
              <a:rPr lang="en-US" sz="2000" dirty="0"/>
              <a:t> </a:t>
            </a:r>
            <a:r>
              <a:rPr lang="en-US" sz="2000" dirty="0" err="1"/>
              <a:t>envolvidas</a:t>
            </a:r>
            <a:r>
              <a:rPr lang="en-US" sz="2000" dirty="0"/>
              <a:t> </a:t>
            </a:r>
            <a:r>
              <a:rPr lang="en-US" sz="2000" dirty="0" err="1"/>
              <a:t>devem</a:t>
            </a:r>
            <a:r>
              <a:rPr lang="en-US" sz="2000" dirty="0"/>
              <a:t> </a:t>
            </a:r>
            <a:r>
              <a:rPr lang="en-US" sz="2000" dirty="0" err="1"/>
              <a:t>ter</a:t>
            </a:r>
            <a:r>
              <a:rPr lang="en-US" sz="2000" dirty="0"/>
              <a:t> a </a:t>
            </a:r>
            <a:r>
              <a:rPr lang="en-US" sz="2000" dirty="0" err="1"/>
              <a:t>oportunidade</a:t>
            </a:r>
            <a:r>
              <a:rPr lang="en-US" sz="2000" dirty="0"/>
              <a:t> de </a:t>
            </a:r>
            <a:r>
              <a:rPr lang="en-US" sz="2000" dirty="0" err="1"/>
              <a:t>escrever</a:t>
            </a:r>
            <a:r>
              <a:rPr lang="en-US" sz="2000" dirty="0"/>
              <a:t> </a:t>
            </a:r>
            <a:r>
              <a:rPr lang="en-US" sz="2000" dirty="0" err="1"/>
              <a:t>sua</a:t>
            </a:r>
            <a:r>
              <a:rPr lang="en-US" sz="2000" dirty="0"/>
              <a:t> </a:t>
            </a:r>
            <a:r>
              <a:rPr lang="en-US" sz="2000" dirty="0" err="1"/>
              <a:t>própria</a:t>
            </a:r>
            <a:r>
              <a:rPr lang="en-US" sz="2000" dirty="0"/>
              <a:t> </a:t>
            </a:r>
            <a:r>
              <a:rPr lang="en-US" sz="2000" dirty="0" err="1"/>
              <a:t>perspectiva</a:t>
            </a:r>
            <a:r>
              <a:rPr lang="en-US" sz="2000" dirty="0"/>
              <a:t> </a:t>
            </a:r>
            <a:r>
              <a:rPr lang="en-US" sz="2000" dirty="0" err="1"/>
              <a:t>pessoal</a:t>
            </a:r>
            <a:r>
              <a:rPr lang="en-US" sz="2000" dirty="0"/>
              <a:t> </a:t>
            </a:r>
            <a:r>
              <a:rPr lang="en-US" sz="2000" dirty="0" err="1"/>
              <a:t>sobre</a:t>
            </a:r>
            <a:r>
              <a:rPr lang="en-US" sz="2000" dirty="0"/>
              <a:t> o </a:t>
            </a:r>
            <a:r>
              <a:rPr lang="en-US" sz="2000" dirty="0" err="1"/>
              <a:t>incidente</a:t>
            </a:r>
            <a:r>
              <a:rPr lang="en-US" sz="2000" dirty="0"/>
              <a:t> e o que </a:t>
            </a:r>
            <a:r>
              <a:rPr lang="en-US" sz="2000" dirty="0" err="1"/>
              <a:t>deve</a:t>
            </a:r>
            <a:r>
              <a:rPr lang="en-US" sz="2000" dirty="0"/>
              <a:t> </a:t>
            </a:r>
            <a:r>
              <a:rPr lang="en-US" sz="2000" dirty="0" err="1"/>
              <a:t>acontecer</a:t>
            </a:r>
            <a:r>
              <a:rPr lang="en-US" sz="2000" dirty="0"/>
              <a:t> </a:t>
            </a:r>
            <a:r>
              <a:rPr lang="en-US" sz="2000" dirty="0" err="1"/>
              <a:t>em</a:t>
            </a:r>
            <a:r>
              <a:rPr lang="en-US" sz="2000" dirty="0"/>
              <a:t> </a:t>
            </a:r>
            <a:r>
              <a:rPr lang="en-US" sz="2000" dirty="0" err="1"/>
              <a:t>situações</a:t>
            </a:r>
            <a:r>
              <a:rPr lang="en-US" sz="2000" dirty="0"/>
              <a:t> </a:t>
            </a:r>
            <a:r>
              <a:rPr lang="en-US" sz="2000" dirty="0" err="1"/>
              <a:t>similares</a:t>
            </a:r>
            <a:r>
              <a:rPr lang="en-US" sz="2000" dirty="0"/>
              <a:t> no </a:t>
            </a:r>
            <a:r>
              <a:rPr lang="en-US" sz="2000" dirty="0" err="1"/>
              <a:t>futuro</a:t>
            </a:r>
            <a:r>
              <a:rPr lang="en-US" sz="2000" dirty="0"/>
              <a:t>. </a:t>
            </a:r>
          </a:p>
          <a:p>
            <a:pPr algn="just">
              <a:spcBef>
                <a:spcPts val="600"/>
              </a:spcBef>
              <a:spcAft>
                <a:spcPts val="0"/>
              </a:spcAft>
            </a:pPr>
            <a:r>
              <a:rPr lang="en-US" sz="2000" dirty="0"/>
              <a:t>Esta </a:t>
            </a:r>
            <a:r>
              <a:rPr lang="en-US" sz="2000" dirty="0" err="1"/>
              <a:t>é</a:t>
            </a:r>
            <a:r>
              <a:rPr lang="en-US" sz="2000" dirty="0"/>
              <a:t> </a:t>
            </a:r>
            <a:r>
              <a:rPr lang="en-US" sz="2000" dirty="0" err="1"/>
              <a:t>também</a:t>
            </a:r>
            <a:r>
              <a:rPr lang="en-US" sz="2000" dirty="0"/>
              <a:t> </a:t>
            </a:r>
            <a:r>
              <a:rPr lang="en-US" sz="2000" dirty="0" err="1"/>
              <a:t>uma</a:t>
            </a:r>
            <a:r>
              <a:rPr lang="en-US" sz="2000" dirty="0"/>
              <a:t> </a:t>
            </a:r>
            <a:r>
              <a:rPr lang="en-US" sz="2000" dirty="0" err="1"/>
              <a:t>oportunidade</a:t>
            </a:r>
            <a:r>
              <a:rPr lang="en-US" sz="2000" dirty="0"/>
              <a:t> para </a:t>
            </a:r>
            <a:r>
              <a:rPr lang="en-US" sz="2000" dirty="0" err="1"/>
              <a:t>desenvolver</a:t>
            </a:r>
            <a:r>
              <a:rPr lang="en-US" sz="2000" dirty="0"/>
              <a:t> </a:t>
            </a:r>
            <a:r>
              <a:rPr lang="en-US" sz="2000" dirty="0" err="1"/>
              <a:t>ou</a:t>
            </a:r>
            <a:r>
              <a:rPr lang="en-US" sz="2000" dirty="0"/>
              <a:t> </a:t>
            </a:r>
            <a:r>
              <a:rPr lang="en-US" sz="2000" dirty="0" err="1"/>
              <a:t>rever</a:t>
            </a:r>
            <a:r>
              <a:rPr lang="en-US" sz="2000" dirty="0"/>
              <a:t> </a:t>
            </a:r>
            <a:r>
              <a:rPr lang="en-US" sz="2000" dirty="0" err="1"/>
              <a:t>planos</a:t>
            </a:r>
            <a:r>
              <a:rPr lang="en-US" sz="2000" dirty="0"/>
              <a:t> </a:t>
            </a:r>
            <a:r>
              <a:rPr lang="en-US" sz="2000" dirty="0" err="1"/>
              <a:t>individualizados</a:t>
            </a:r>
            <a:r>
              <a:rPr lang="en-US" sz="2000" dirty="0"/>
              <a:t>. </a:t>
            </a:r>
          </a:p>
          <a:p>
            <a:pPr algn="just">
              <a:spcBef>
                <a:spcPts val="600"/>
              </a:spcBef>
              <a:spcAft>
                <a:spcPts val="0"/>
              </a:spcAft>
            </a:pPr>
            <a:r>
              <a:rPr lang="en-US" sz="2000" dirty="0" err="1"/>
              <a:t>Isso</a:t>
            </a:r>
            <a:r>
              <a:rPr lang="en-US" sz="2000" dirty="0"/>
              <a:t> </a:t>
            </a:r>
            <a:r>
              <a:rPr lang="en-US" sz="2000" dirty="0" err="1"/>
              <a:t>representa</a:t>
            </a:r>
            <a:r>
              <a:rPr lang="en-US" sz="2000" dirty="0"/>
              <a:t> </a:t>
            </a:r>
            <a:r>
              <a:rPr lang="en-US" sz="2000" dirty="0" err="1"/>
              <a:t>uma</a:t>
            </a:r>
            <a:r>
              <a:rPr lang="en-US" sz="2000" dirty="0"/>
              <a:t> </a:t>
            </a:r>
            <a:r>
              <a:rPr lang="en-US" sz="2000" dirty="0" err="1"/>
              <a:t>oportunidade</a:t>
            </a:r>
            <a:r>
              <a:rPr lang="en-US" sz="2000" dirty="0"/>
              <a:t> </a:t>
            </a:r>
            <a:r>
              <a:rPr lang="en-US" sz="2000" dirty="0" err="1"/>
              <a:t>valiosa</a:t>
            </a:r>
            <a:r>
              <a:rPr lang="en-US" sz="2000" dirty="0"/>
              <a:t> para o </a:t>
            </a:r>
            <a:r>
              <a:rPr lang="en-US" sz="2000" dirty="0" err="1"/>
              <a:t>aprendizado</a:t>
            </a:r>
            <a:r>
              <a:rPr lang="en-US" sz="2000" dirty="0"/>
              <a:t> </a:t>
            </a:r>
            <a:r>
              <a:rPr lang="en-US" sz="2000" dirty="0" err="1"/>
              <a:t>mútuo</a:t>
            </a:r>
            <a:r>
              <a:rPr lang="en-US" sz="2000" dirty="0"/>
              <a:t>. </a:t>
            </a:r>
          </a:p>
        </p:txBody>
      </p:sp>
      <p:sp>
        <p:nvSpPr>
          <p:cNvPr id="2" name="Title 1">
            <a:extLst>
              <a:ext uri="{FF2B5EF4-FFF2-40B4-BE49-F238E27FC236}">
                <a16:creationId xmlns:a16="http://schemas.microsoft.com/office/drawing/2014/main" id="{EA00D5C6-18A4-4482-89D6-EF76F35FEDCC}"/>
              </a:ext>
            </a:extLst>
          </p:cNvPr>
          <p:cNvSpPr>
            <a:spLocks noGrp="1"/>
          </p:cNvSpPr>
          <p:nvPr>
            <p:ph type="title"/>
          </p:nvPr>
        </p:nvSpPr>
        <p:spPr>
          <a:xfrm>
            <a:off x="507206" y="506412"/>
            <a:ext cx="11174400" cy="432000"/>
          </a:xfrm>
        </p:spPr>
        <p:txBody>
          <a:bodyPr/>
          <a:lstStyle/>
          <a:p>
            <a:pPr algn="ctr"/>
            <a:r>
              <a:rPr lang="en-GB" dirty="0"/>
              <a:t>Apresentação: Equipes de resposta - 7</a:t>
            </a:r>
            <a:endParaRPr lang="en-CH" dirty="0"/>
          </a:p>
        </p:txBody>
      </p:sp>
    </p:spTree>
    <p:extLst>
      <p:ext uri="{BB962C8B-B14F-4D97-AF65-F5344CB8AC3E}">
        <p14:creationId xmlns:p14="http://schemas.microsoft.com/office/powerpoint/2010/main" val="278815138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63015F-00AD-466D-9B6F-F153156B8061}"/>
              </a:ext>
            </a:extLst>
          </p:cNvPr>
          <p:cNvSpPr>
            <a:spLocks noGrp="1"/>
          </p:cNvSpPr>
          <p:nvPr>
            <p:ph sz="quarter" idx="14"/>
          </p:nvPr>
        </p:nvSpPr>
        <p:spPr>
          <a:xfrm>
            <a:off x="508794" y="1744652"/>
            <a:ext cx="11174412" cy="2846803"/>
          </a:xfrm>
        </p:spPr>
        <p:txBody>
          <a:bodyPr/>
          <a:lstStyle/>
          <a:p>
            <a:pPr algn="just">
              <a:spcBef>
                <a:spcPts val="600"/>
              </a:spcBef>
              <a:spcAft>
                <a:spcPts val="0"/>
              </a:spcAft>
            </a:pPr>
            <a:r>
              <a:rPr lang="pt-BR" sz="2000" dirty="0"/>
              <a:t>Quem você pode envolver?</a:t>
            </a:r>
          </a:p>
          <a:p>
            <a:pPr algn="just">
              <a:spcBef>
                <a:spcPts val="600"/>
              </a:spcBef>
              <a:spcAft>
                <a:spcPts val="0"/>
              </a:spcAft>
            </a:pPr>
            <a:r>
              <a:rPr lang="pt-BR" sz="2000" dirty="0"/>
              <a:t>Como as pessoas que não são funcionárias podem ser incluídas como parte da resposta? </a:t>
            </a:r>
          </a:p>
          <a:p>
            <a:pPr algn="just">
              <a:spcBef>
                <a:spcPts val="600"/>
              </a:spcBef>
              <a:spcAft>
                <a:spcPts val="0"/>
              </a:spcAft>
            </a:pPr>
            <a:r>
              <a:rPr lang="pt-BR" sz="2000" dirty="0"/>
              <a:t>Que habilidades você pensa que seriam necessárias para os membros da equipe de resposta? </a:t>
            </a:r>
          </a:p>
          <a:p>
            <a:pPr algn="just">
              <a:spcBef>
                <a:spcPts val="600"/>
              </a:spcBef>
              <a:spcAft>
                <a:spcPts val="0"/>
              </a:spcAft>
            </a:pPr>
            <a:r>
              <a:rPr lang="pt-BR" sz="2000" dirty="0"/>
              <a:t>Como você pode organizar o treinamento para esta equipe? </a:t>
            </a:r>
          </a:p>
          <a:p>
            <a:pPr algn="just">
              <a:spcBef>
                <a:spcPts val="600"/>
              </a:spcBef>
              <a:spcAft>
                <a:spcPts val="0"/>
              </a:spcAft>
            </a:pPr>
            <a:r>
              <a:rPr lang="pt-BR" sz="2000" dirty="0"/>
              <a:t>Há custos envolvidos na criação de uma equipe de resposta e, em caso afirmativo, como pode ser financiada? </a:t>
            </a:r>
          </a:p>
          <a:p>
            <a:pPr algn="just"/>
            <a:endParaRPr lang="en-CH" dirty="0"/>
          </a:p>
        </p:txBody>
      </p:sp>
      <p:sp>
        <p:nvSpPr>
          <p:cNvPr id="2" name="Title 1">
            <a:extLst>
              <a:ext uri="{FF2B5EF4-FFF2-40B4-BE49-F238E27FC236}">
                <a16:creationId xmlns:a16="http://schemas.microsoft.com/office/drawing/2014/main" id="{D4E8632C-2647-43DA-805B-9782093E2C2F}"/>
              </a:ext>
            </a:extLst>
          </p:cNvPr>
          <p:cNvSpPr>
            <a:spLocks noGrp="1"/>
          </p:cNvSpPr>
          <p:nvPr>
            <p:ph type="title"/>
          </p:nvPr>
        </p:nvSpPr>
        <p:spPr>
          <a:xfrm>
            <a:off x="507206" y="506412"/>
            <a:ext cx="11174412" cy="432000"/>
          </a:xfrm>
        </p:spPr>
        <p:txBody>
          <a:bodyPr/>
          <a:lstStyle/>
          <a:p>
            <a:pPr algn="ctr"/>
            <a:r>
              <a:rPr lang="en-GB" dirty="0"/>
              <a:t>Exercício 11.1: Criação de uma equipe de resposta </a:t>
            </a:r>
            <a:endParaRPr lang="en-CH" dirty="0"/>
          </a:p>
        </p:txBody>
      </p:sp>
    </p:spTree>
    <p:extLst>
      <p:ext uri="{BB962C8B-B14F-4D97-AF65-F5344CB8AC3E}">
        <p14:creationId xmlns:p14="http://schemas.microsoft.com/office/powerpoint/2010/main" val="108842652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80A8-8D01-4A5C-9ADA-FD399E1192E1}"/>
              </a:ext>
            </a:extLst>
          </p:cNvPr>
          <p:cNvSpPr>
            <a:spLocks noGrp="1"/>
          </p:cNvSpPr>
          <p:nvPr>
            <p:ph type="title"/>
          </p:nvPr>
        </p:nvSpPr>
        <p:spPr>
          <a:xfrm>
            <a:off x="507206" y="2313945"/>
            <a:ext cx="11088164" cy="468165"/>
          </a:xfrm>
        </p:spPr>
        <p:txBody>
          <a:bodyPr/>
          <a:lstStyle/>
          <a:p>
            <a:pPr algn="ctr">
              <a:lnSpc>
                <a:spcPct val="100000"/>
              </a:lnSpc>
            </a:pPr>
            <a:r>
              <a:rPr lang="en-GB" dirty="0"/>
              <a:t>Tema 12: </a:t>
            </a:r>
            <a:r>
              <a:rPr lang="en-GB" dirty="0" err="1"/>
              <a:t>Procedimentos</a:t>
            </a:r>
            <a:r>
              <a:rPr lang="en-GB" dirty="0"/>
              <a:t> de </a:t>
            </a:r>
            <a:r>
              <a:rPr lang="en-GB" dirty="0" err="1"/>
              <a:t>reclamações</a:t>
            </a:r>
            <a:r>
              <a:rPr lang="en-GB" dirty="0"/>
              <a:t> e </a:t>
            </a:r>
            <a:r>
              <a:rPr lang="en-GB" dirty="0" err="1"/>
              <a:t>denúncias</a:t>
            </a:r>
            <a:endParaRPr lang="en-CH" dirty="0"/>
          </a:p>
        </p:txBody>
      </p:sp>
    </p:spTree>
    <p:extLst>
      <p:ext uri="{BB962C8B-B14F-4D97-AF65-F5344CB8AC3E}">
        <p14:creationId xmlns:p14="http://schemas.microsoft.com/office/powerpoint/2010/main" val="97956684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893F4-3F66-4657-9907-0F8C2627B503}"/>
              </a:ext>
            </a:extLst>
          </p:cNvPr>
          <p:cNvSpPr>
            <a:spLocks noGrp="1"/>
          </p:cNvSpPr>
          <p:nvPr>
            <p:ph sz="quarter" idx="14"/>
          </p:nvPr>
        </p:nvSpPr>
        <p:spPr>
          <a:xfrm>
            <a:off x="508794" y="1851589"/>
            <a:ext cx="11174412" cy="2655098"/>
          </a:xfrm>
        </p:spPr>
        <p:txBody>
          <a:bodyPr/>
          <a:lstStyle/>
          <a:p>
            <a:pPr algn="just">
              <a:spcBef>
                <a:spcPts val="600"/>
              </a:spcBef>
              <a:spcAft>
                <a:spcPts val="0"/>
              </a:spcAft>
            </a:pPr>
            <a:r>
              <a:rPr lang="en-US" sz="2000" dirty="0"/>
              <a:t>O </a:t>
            </a:r>
            <a:r>
              <a:rPr lang="en-US" sz="2000" dirty="0" err="1"/>
              <a:t>estabelecimento</a:t>
            </a:r>
            <a:r>
              <a:rPr lang="en-US" sz="2000" dirty="0"/>
              <a:t> de um </a:t>
            </a:r>
            <a:r>
              <a:rPr lang="en-US" sz="2000" dirty="0" err="1"/>
              <a:t>procedimento</a:t>
            </a:r>
            <a:r>
              <a:rPr lang="en-US" sz="2000" dirty="0"/>
              <a:t> para </a:t>
            </a:r>
            <a:r>
              <a:rPr lang="en-US" sz="2000" dirty="0" err="1"/>
              <a:t>denunciar</a:t>
            </a:r>
            <a:r>
              <a:rPr lang="en-US" sz="2000" dirty="0"/>
              <a:t> </a:t>
            </a:r>
            <a:r>
              <a:rPr lang="en-US" sz="2000" dirty="0" err="1"/>
              <a:t>reclamações</a:t>
            </a:r>
            <a:r>
              <a:rPr lang="en-US" sz="2000" dirty="0"/>
              <a:t>, </a:t>
            </a:r>
            <a:r>
              <a:rPr lang="en-US" sz="2000" dirty="0" err="1"/>
              <a:t>coerção</a:t>
            </a:r>
            <a:r>
              <a:rPr lang="en-US" sz="2000" dirty="0"/>
              <a:t>, </a:t>
            </a:r>
            <a:r>
              <a:rPr lang="en-US" sz="2000" dirty="0" err="1"/>
              <a:t>violência</a:t>
            </a:r>
            <a:r>
              <a:rPr lang="en-US" sz="2000" dirty="0"/>
              <a:t> e </a:t>
            </a:r>
            <a:r>
              <a:rPr lang="en-US" sz="2000" dirty="0" err="1"/>
              <a:t>abuso</a:t>
            </a:r>
            <a:r>
              <a:rPr lang="en-US" sz="2000" dirty="0"/>
              <a:t> </a:t>
            </a:r>
            <a:r>
              <a:rPr lang="en-US" sz="2000" dirty="0" err="1"/>
              <a:t>é</a:t>
            </a:r>
            <a:r>
              <a:rPr lang="en-US" sz="2000" dirty="0"/>
              <a:t> central para </a:t>
            </a:r>
            <a:r>
              <a:rPr lang="en-US" sz="2000" dirty="0" err="1"/>
              <a:t>prevenir</a:t>
            </a:r>
            <a:r>
              <a:rPr lang="en-US" sz="2000" dirty="0"/>
              <a:t> e </a:t>
            </a:r>
            <a:r>
              <a:rPr lang="en-US" sz="2000" dirty="0" err="1"/>
              <a:t>impedir</a:t>
            </a:r>
            <a:r>
              <a:rPr lang="en-US" sz="2000" dirty="0"/>
              <a:t> a </a:t>
            </a:r>
            <a:r>
              <a:rPr lang="en-US" sz="2000" dirty="0" err="1"/>
              <a:t>ocorrência</a:t>
            </a:r>
            <a:r>
              <a:rPr lang="en-US" sz="2000" dirty="0"/>
              <a:t> de </a:t>
            </a:r>
            <a:r>
              <a:rPr lang="en-US" sz="2000" dirty="0" err="1"/>
              <a:t>abusos</a:t>
            </a:r>
            <a:r>
              <a:rPr lang="en-US" sz="2000" dirty="0"/>
              <a:t>. </a:t>
            </a:r>
            <a:r>
              <a:rPr lang="en-US" sz="2000" dirty="0" err="1"/>
              <a:t>Procedimentos</a:t>
            </a:r>
            <a:r>
              <a:rPr lang="en-US" sz="2000" dirty="0"/>
              <a:t> de </a:t>
            </a:r>
            <a:r>
              <a:rPr lang="en-US" sz="2000" dirty="0" err="1"/>
              <a:t>reclamações</a:t>
            </a:r>
            <a:r>
              <a:rPr lang="en-US" sz="2000" dirty="0"/>
              <a:t> e </a:t>
            </a:r>
            <a:r>
              <a:rPr lang="en-US" sz="2000" dirty="0" err="1"/>
              <a:t>denúncias</a:t>
            </a:r>
            <a:r>
              <a:rPr lang="en-US" sz="2000" dirty="0"/>
              <a:t> </a:t>
            </a:r>
            <a:r>
              <a:rPr lang="en-US" sz="2000" dirty="0" err="1"/>
              <a:t>devem</a:t>
            </a:r>
            <a:r>
              <a:rPr lang="en-US" sz="2000" dirty="0"/>
              <a:t> defender </a:t>
            </a:r>
            <a:r>
              <a:rPr lang="en-US" sz="2000" dirty="0" err="1"/>
              <a:t>os</a:t>
            </a:r>
            <a:r>
              <a:rPr lang="en-US" sz="2000" dirty="0"/>
              <a:t> </a:t>
            </a:r>
            <a:r>
              <a:rPr lang="en-US" sz="2000" dirty="0" err="1"/>
              <a:t>direitos</a:t>
            </a:r>
            <a:r>
              <a:rPr lang="en-US" sz="2000" dirty="0"/>
              <a:t> da CDPD e </a:t>
            </a:r>
            <a:r>
              <a:rPr lang="en-US" sz="2000" dirty="0" err="1"/>
              <a:t>garantir</a:t>
            </a:r>
            <a:r>
              <a:rPr lang="en-US" sz="2000" dirty="0"/>
              <a:t> que </a:t>
            </a:r>
            <a:r>
              <a:rPr lang="en-US" sz="2000" dirty="0" err="1"/>
              <a:t>práticas</a:t>
            </a:r>
            <a:r>
              <a:rPr lang="en-US" sz="2000" dirty="0"/>
              <a:t> </a:t>
            </a:r>
            <a:r>
              <a:rPr lang="en-US" sz="2000" dirty="0" err="1"/>
              <a:t>como</a:t>
            </a:r>
            <a:r>
              <a:rPr lang="en-US" sz="2000" dirty="0"/>
              <a:t> </a:t>
            </a:r>
            <a:r>
              <a:rPr lang="en-US" sz="2000" dirty="0" err="1"/>
              <a:t>internação</a:t>
            </a:r>
            <a:r>
              <a:rPr lang="en-US" sz="2000" dirty="0"/>
              <a:t> e </a:t>
            </a:r>
            <a:r>
              <a:rPr lang="en-US" sz="2000" dirty="0" err="1"/>
              <a:t>tratamento</a:t>
            </a:r>
            <a:r>
              <a:rPr lang="en-US" sz="2000" dirty="0"/>
              <a:t> </a:t>
            </a:r>
            <a:r>
              <a:rPr lang="en-US" sz="2000" dirty="0" err="1"/>
              <a:t>involuntários</a:t>
            </a:r>
            <a:r>
              <a:rPr lang="en-US" sz="2000" dirty="0"/>
              <a:t>, </a:t>
            </a:r>
            <a:r>
              <a:rPr lang="en-US" sz="2000" dirty="0" err="1"/>
              <a:t>isolamento</a:t>
            </a:r>
            <a:r>
              <a:rPr lang="en-US" sz="2000" dirty="0"/>
              <a:t> e </a:t>
            </a:r>
            <a:r>
              <a:rPr lang="en-US" sz="2000" dirty="0" err="1"/>
              <a:t>contenções</a:t>
            </a:r>
            <a:r>
              <a:rPr lang="en-US" sz="2000" dirty="0"/>
              <a:t> </a:t>
            </a:r>
            <a:r>
              <a:rPr lang="en-US" sz="2000" dirty="0" err="1"/>
              <a:t>sejam</a:t>
            </a:r>
            <a:r>
              <a:rPr lang="en-US" sz="2000" dirty="0"/>
              <a:t> </a:t>
            </a:r>
            <a:r>
              <a:rPr lang="en-US" sz="2000" dirty="0" err="1"/>
              <a:t>proibidas</a:t>
            </a:r>
            <a:r>
              <a:rPr lang="en-US" sz="2000" dirty="0"/>
              <a:t>. </a:t>
            </a:r>
          </a:p>
          <a:p>
            <a:pPr algn="just">
              <a:spcBef>
                <a:spcPts val="600"/>
              </a:spcBef>
              <a:spcAft>
                <a:spcPts val="0"/>
              </a:spcAft>
            </a:pPr>
            <a:r>
              <a:rPr lang="en-US" sz="2000" dirty="0" err="1"/>
              <a:t>Muitos</a:t>
            </a:r>
            <a:r>
              <a:rPr lang="en-US" sz="2000" dirty="0"/>
              <a:t> </a:t>
            </a:r>
            <a:r>
              <a:rPr lang="en-US" sz="2000" dirty="0" err="1"/>
              <a:t>mecanismos</a:t>
            </a:r>
            <a:r>
              <a:rPr lang="en-US" sz="2000" dirty="0"/>
              <a:t> de </a:t>
            </a:r>
            <a:r>
              <a:rPr lang="en-US" sz="2000" dirty="0" err="1"/>
              <a:t>reclamação</a:t>
            </a:r>
            <a:r>
              <a:rPr lang="en-US" sz="2000" dirty="0"/>
              <a:t> e </a:t>
            </a:r>
            <a:r>
              <a:rPr lang="en-US" sz="2000" dirty="0" err="1"/>
              <a:t>denúncia</a:t>
            </a:r>
            <a:r>
              <a:rPr lang="en-US" sz="2000" dirty="0"/>
              <a:t> </a:t>
            </a:r>
            <a:r>
              <a:rPr lang="en-US" sz="2000" dirty="0" err="1"/>
              <a:t>nos</a:t>
            </a:r>
            <a:r>
              <a:rPr lang="en-US" sz="2000" dirty="0"/>
              <a:t> </a:t>
            </a:r>
            <a:r>
              <a:rPr lang="en-US" sz="2000" dirty="0" err="1"/>
              <a:t>países</a:t>
            </a:r>
            <a:r>
              <a:rPr lang="en-US" sz="2000" dirty="0"/>
              <a:t> </a:t>
            </a:r>
            <a:r>
              <a:rPr lang="en-US" sz="2000" dirty="0" err="1"/>
              <a:t>não</a:t>
            </a:r>
            <a:r>
              <a:rPr lang="en-US" sz="2000" dirty="0"/>
              <a:t> </a:t>
            </a:r>
            <a:r>
              <a:rPr lang="en-US" sz="2000" dirty="0" err="1"/>
              <a:t>protegem</a:t>
            </a:r>
            <a:r>
              <a:rPr lang="en-US" sz="2000" dirty="0"/>
              <a:t> </a:t>
            </a:r>
            <a:r>
              <a:rPr lang="en-US" sz="2000" dirty="0" err="1"/>
              <a:t>totalmente</a:t>
            </a:r>
            <a:r>
              <a:rPr lang="en-US" sz="2000" dirty="0"/>
              <a:t> </a:t>
            </a:r>
            <a:r>
              <a:rPr lang="en-US" sz="2000" dirty="0" err="1"/>
              <a:t>os</a:t>
            </a:r>
            <a:r>
              <a:rPr lang="en-US" sz="2000" dirty="0"/>
              <a:t> </a:t>
            </a:r>
            <a:r>
              <a:rPr lang="en-US" sz="2000" dirty="0" err="1"/>
              <a:t>direitos</a:t>
            </a:r>
            <a:r>
              <a:rPr lang="en-US" sz="2000" dirty="0"/>
              <a:t> da CDPD. </a:t>
            </a:r>
          </a:p>
          <a:p>
            <a:pPr algn="just">
              <a:spcBef>
                <a:spcPts val="600"/>
              </a:spcBef>
              <a:spcAft>
                <a:spcPts val="0"/>
              </a:spcAft>
            </a:pPr>
            <a:r>
              <a:rPr lang="en-US" sz="2000" dirty="0" err="1"/>
              <a:t>É</a:t>
            </a:r>
            <a:r>
              <a:rPr lang="en-US" sz="2000" dirty="0"/>
              <a:t> </a:t>
            </a:r>
            <a:r>
              <a:rPr lang="en-US" sz="2000" dirty="0" err="1"/>
              <a:t>importante</a:t>
            </a:r>
            <a:r>
              <a:rPr lang="en-US" sz="2000" dirty="0"/>
              <a:t> defender que esses </a:t>
            </a:r>
            <a:r>
              <a:rPr lang="en-US" sz="2000" dirty="0" err="1"/>
              <a:t>órgãos</a:t>
            </a:r>
            <a:r>
              <a:rPr lang="en-US" sz="2000" dirty="0"/>
              <a:t> e </a:t>
            </a:r>
            <a:r>
              <a:rPr lang="en-US" sz="2000" dirty="0" err="1"/>
              <a:t>mecanismos</a:t>
            </a:r>
            <a:r>
              <a:rPr lang="en-US" sz="2000" dirty="0"/>
              <a:t> </a:t>
            </a:r>
            <a:r>
              <a:rPr lang="en-US" sz="2000" dirty="0" err="1"/>
              <a:t>adotem</a:t>
            </a:r>
            <a:r>
              <a:rPr lang="en-US" sz="2000" dirty="0"/>
              <a:t> </a:t>
            </a:r>
            <a:r>
              <a:rPr lang="en-US" sz="2000" dirty="0" err="1"/>
              <a:t>plenamente</a:t>
            </a:r>
            <a:r>
              <a:rPr lang="en-US" sz="2000" dirty="0"/>
              <a:t> </a:t>
            </a:r>
            <a:r>
              <a:rPr lang="en-US" sz="2000" dirty="0" err="1"/>
              <a:t>os</a:t>
            </a:r>
            <a:r>
              <a:rPr lang="en-US" sz="2000" dirty="0"/>
              <a:t> </a:t>
            </a:r>
            <a:r>
              <a:rPr lang="en-US" sz="2000" dirty="0" err="1"/>
              <a:t>princípios</a:t>
            </a:r>
            <a:r>
              <a:rPr lang="en-US" sz="2000" dirty="0"/>
              <a:t> da CDPD, a </a:t>
            </a:r>
            <a:r>
              <a:rPr lang="en-US" sz="2000" dirty="0" err="1"/>
              <a:t>fim</a:t>
            </a:r>
            <a:r>
              <a:rPr lang="en-US" sz="2000" dirty="0"/>
              <a:t> de </a:t>
            </a:r>
            <a:r>
              <a:rPr lang="en-US" sz="2000" dirty="0" err="1"/>
              <a:t>garantir</a:t>
            </a:r>
            <a:r>
              <a:rPr lang="en-US" sz="2000" dirty="0"/>
              <a:t> </a:t>
            </a:r>
            <a:r>
              <a:rPr lang="en-US" sz="2000" dirty="0" err="1"/>
              <a:t>uma</a:t>
            </a:r>
            <a:r>
              <a:rPr lang="en-US" sz="2000" dirty="0"/>
              <a:t> </a:t>
            </a:r>
            <a:r>
              <a:rPr lang="en-US" sz="2000" dirty="0" err="1"/>
              <a:t>proteção</a:t>
            </a:r>
            <a:r>
              <a:rPr lang="en-US" sz="2000" dirty="0"/>
              <a:t> </a:t>
            </a:r>
            <a:r>
              <a:rPr lang="en-US" sz="2000" dirty="0" err="1"/>
              <a:t>efetiva</a:t>
            </a:r>
            <a:r>
              <a:rPr lang="en-US" sz="2000" dirty="0"/>
              <a:t> dos </a:t>
            </a:r>
            <a:r>
              <a:rPr lang="en-US" sz="2000" dirty="0" err="1"/>
              <a:t>direitos</a:t>
            </a:r>
            <a:r>
              <a:rPr lang="en-US" sz="2000" dirty="0"/>
              <a:t> das </a:t>
            </a:r>
            <a:r>
              <a:rPr lang="en-US" sz="2000" dirty="0" err="1"/>
              <a:t>pessoas</a:t>
            </a:r>
            <a:r>
              <a:rPr lang="en-US" sz="2000" dirty="0"/>
              <a:t>. </a:t>
            </a:r>
          </a:p>
          <a:p>
            <a:endParaRPr lang="en-CH" dirty="0"/>
          </a:p>
        </p:txBody>
      </p:sp>
      <p:sp>
        <p:nvSpPr>
          <p:cNvPr id="2" name="Title 1">
            <a:extLst>
              <a:ext uri="{FF2B5EF4-FFF2-40B4-BE49-F238E27FC236}">
                <a16:creationId xmlns:a16="http://schemas.microsoft.com/office/drawing/2014/main" id="{CFB0DD49-FE0B-408F-9AC9-4029AE112F9F}"/>
              </a:ext>
            </a:extLst>
          </p:cNvPr>
          <p:cNvSpPr>
            <a:spLocks noGrp="1"/>
          </p:cNvSpPr>
          <p:nvPr>
            <p:ph type="title"/>
          </p:nvPr>
        </p:nvSpPr>
        <p:spPr>
          <a:xfrm>
            <a:off x="507205" y="506412"/>
            <a:ext cx="11341083" cy="340400"/>
          </a:xfrm>
        </p:spPr>
        <p:txBody>
          <a:bodyPr/>
          <a:lstStyle/>
          <a:p>
            <a:pPr algn="ctr"/>
            <a:r>
              <a:rPr lang="en-GB" dirty="0"/>
              <a:t>Apresentação: </a:t>
            </a:r>
            <a:r>
              <a:rPr lang="en-GB" dirty="0" err="1"/>
              <a:t>Procedimento</a:t>
            </a:r>
            <a:r>
              <a:rPr lang="en-GB" dirty="0"/>
              <a:t> para </a:t>
            </a:r>
            <a:r>
              <a:rPr lang="en-GB" dirty="0" err="1"/>
              <a:t>denunciar</a:t>
            </a:r>
            <a:r>
              <a:rPr lang="en-GB" dirty="0"/>
              <a:t> </a:t>
            </a:r>
            <a:r>
              <a:rPr lang="en-GB" dirty="0" err="1"/>
              <a:t>reclamações</a:t>
            </a:r>
            <a:r>
              <a:rPr lang="en-GB" dirty="0"/>
              <a:t>, </a:t>
            </a:r>
            <a:r>
              <a:rPr lang="en-GB" dirty="0" err="1"/>
              <a:t>coerção</a:t>
            </a:r>
            <a:r>
              <a:rPr lang="en-GB" dirty="0"/>
              <a:t>, </a:t>
            </a:r>
            <a:r>
              <a:rPr lang="en-GB" dirty="0" err="1"/>
              <a:t>violência</a:t>
            </a:r>
            <a:r>
              <a:rPr lang="en-GB" dirty="0"/>
              <a:t> e </a:t>
            </a:r>
            <a:r>
              <a:rPr lang="en-GB" dirty="0" err="1"/>
              <a:t>abuso</a:t>
            </a:r>
            <a:r>
              <a:rPr lang="en-GB" dirty="0"/>
              <a:t>  - 1</a:t>
            </a:r>
            <a:endParaRPr lang="en-CH" dirty="0"/>
          </a:p>
        </p:txBody>
      </p:sp>
    </p:spTree>
    <p:extLst>
      <p:ext uri="{BB962C8B-B14F-4D97-AF65-F5344CB8AC3E}">
        <p14:creationId xmlns:p14="http://schemas.microsoft.com/office/powerpoint/2010/main" val="299089624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EC51E2A-5ADD-1C4A-B8F6-92498B9D421A}"/>
              </a:ext>
            </a:extLst>
          </p:cNvPr>
          <p:cNvSpPr>
            <a:spLocks noGrp="1"/>
          </p:cNvSpPr>
          <p:nvPr>
            <p:ph type="body" sz="quarter" idx="13"/>
          </p:nvPr>
        </p:nvSpPr>
        <p:spPr>
          <a:xfrm>
            <a:off x="507206" y="1699657"/>
            <a:ext cx="11174400" cy="360000"/>
          </a:xfrm>
        </p:spPr>
        <p:txBody>
          <a:bodyPr/>
          <a:lstStyle/>
          <a:p>
            <a:r>
              <a:rPr lang="en-US" kern="0" spc="0" dirty="0"/>
              <a:t>Elementos de um procedimento de denúncia eficaz (a)</a:t>
            </a:r>
          </a:p>
        </p:txBody>
      </p:sp>
      <p:sp>
        <p:nvSpPr>
          <p:cNvPr id="3" name="Content Placeholder 2">
            <a:extLst>
              <a:ext uri="{FF2B5EF4-FFF2-40B4-BE49-F238E27FC236}">
                <a16:creationId xmlns:a16="http://schemas.microsoft.com/office/drawing/2014/main" id="{E02E3BF9-02CD-41A6-A721-C7F3122A968D}"/>
              </a:ext>
            </a:extLst>
          </p:cNvPr>
          <p:cNvSpPr>
            <a:spLocks noGrp="1"/>
          </p:cNvSpPr>
          <p:nvPr>
            <p:ph sz="quarter" idx="14"/>
          </p:nvPr>
        </p:nvSpPr>
        <p:spPr>
          <a:xfrm>
            <a:off x="741579" y="2347853"/>
            <a:ext cx="10708841" cy="3448076"/>
          </a:xfrm>
        </p:spPr>
        <p:txBody>
          <a:bodyPr/>
          <a:lstStyle/>
          <a:p>
            <a:pPr algn="just">
              <a:spcBef>
                <a:spcPts val="600"/>
              </a:spcBef>
              <a:spcAft>
                <a:spcPts val="0"/>
              </a:spcAft>
            </a:pPr>
            <a:r>
              <a:rPr lang="en-US" sz="2000" dirty="0" err="1"/>
              <a:t>Qualquer</a:t>
            </a:r>
            <a:r>
              <a:rPr lang="en-US" sz="2000" dirty="0"/>
              <a:t> </a:t>
            </a:r>
            <a:r>
              <a:rPr lang="en-US" sz="2000" dirty="0" err="1"/>
              <a:t>procedimento</a:t>
            </a:r>
            <a:r>
              <a:rPr lang="en-US" sz="2000" dirty="0"/>
              <a:t> </a:t>
            </a:r>
            <a:r>
              <a:rPr lang="en-US" sz="2000" dirty="0" err="1"/>
              <a:t>deve</a:t>
            </a:r>
            <a:r>
              <a:rPr lang="en-US" sz="2000" dirty="0"/>
              <a:t> ser </a:t>
            </a:r>
            <a:r>
              <a:rPr lang="en-US" sz="2000" dirty="0" err="1"/>
              <a:t>independente</a:t>
            </a:r>
            <a:r>
              <a:rPr lang="en-US" sz="2000" dirty="0"/>
              <a:t> dos </a:t>
            </a:r>
            <a:r>
              <a:rPr lang="en-US" sz="2000" dirty="0" err="1"/>
              <a:t>serviços</a:t>
            </a:r>
            <a:r>
              <a:rPr lang="en-US" sz="2000" dirty="0"/>
              <a:t> de </a:t>
            </a:r>
            <a:r>
              <a:rPr lang="en-US" sz="2000" dirty="0" err="1"/>
              <a:t>saúde</a:t>
            </a:r>
            <a:r>
              <a:rPr lang="en-US" sz="2000" dirty="0"/>
              <a:t> mental </a:t>
            </a:r>
            <a:r>
              <a:rPr lang="en-US" sz="2000" dirty="0" err="1"/>
              <a:t>ou</a:t>
            </a:r>
            <a:r>
              <a:rPr lang="en-US" sz="2000" dirty="0"/>
              <a:t> </a:t>
            </a:r>
            <a:r>
              <a:rPr lang="en-US" sz="2000" dirty="0" err="1"/>
              <a:t>sociais</a:t>
            </a:r>
            <a:r>
              <a:rPr lang="en-US" sz="2000" dirty="0"/>
              <a:t> e do </a:t>
            </a:r>
            <a:r>
              <a:rPr lang="en-US" sz="2000" dirty="0" err="1"/>
              <a:t>governo</a:t>
            </a:r>
            <a:r>
              <a:rPr lang="en-US" sz="2000" dirty="0"/>
              <a:t>. </a:t>
            </a:r>
          </a:p>
          <a:p>
            <a:pPr algn="just">
              <a:spcBef>
                <a:spcPts val="600"/>
              </a:spcBef>
              <a:spcAft>
                <a:spcPts val="0"/>
              </a:spcAft>
            </a:pPr>
            <a:r>
              <a:rPr lang="en-US" sz="2000" dirty="0"/>
              <a:t>As </a:t>
            </a:r>
            <a:r>
              <a:rPr lang="en-US" sz="2000" dirty="0" err="1"/>
              <a:t>pessoas</a:t>
            </a:r>
            <a:r>
              <a:rPr lang="en-US" sz="2000" dirty="0"/>
              <a:t> </a:t>
            </a:r>
            <a:r>
              <a:rPr lang="en-US" sz="2000" dirty="0" err="1"/>
              <a:t>relutarão</a:t>
            </a:r>
            <a:r>
              <a:rPr lang="en-US" sz="2000" dirty="0"/>
              <a:t> </a:t>
            </a:r>
            <a:r>
              <a:rPr lang="en-US" sz="2000" dirty="0" err="1"/>
              <a:t>em</a:t>
            </a:r>
            <a:r>
              <a:rPr lang="en-US" sz="2000" dirty="0"/>
              <a:t> </a:t>
            </a:r>
            <a:r>
              <a:rPr lang="en-US" sz="2000" dirty="0" err="1"/>
              <a:t>apresentar</a:t>
            </a:r>
            <a:r>
              <a:rPr lang="en-US" sz="2000" dirty="0"/>
              <a:t> </a:t>
            </a:r>
            <a:r>
              <a:rPr lang="en-US" sz="2000" dirty="0" err="1"/>
              <a:t>queixas</a:t>
            </a:r>
            <a:r>
              <a:rPr lang="en-US" sz="2000" dirty="0"/>
              <a:t> </a:t>
            </a:r>
            <a:r>
              <a:rPr lang="en-US" sz="2000" dirty="0" err="1"/>
              <a:t>ou</a:t>
            </a:r>
            <a:r>
              <a:rPr lang="en-US" sz="2000" dirty="0"/>
              <a:t> </a:t>
            </a:r>
            <a:r>
              <a:rPr lang="en-US" sz="2000" dirty="0" err="1"/>
              <a:t>denunciar</a:t>
            </a:r>
            <a:r>
              <a:rPr lang="en-US" sz="2000" dirty="0"/>
              <a:t> </a:t>
            </a:r>
            <a:r>
              <a:rPr lang="en-US" sz="2000" dirty="0" err="1"/>
              <a:t>abusos</a:t>
            </a:r>
            <a:r>
              <a:rPr lang="en-US" sz="2000" dirty="0"/>
              <a:t> </a:t>
            </a:r>
            <a:r>
              <a:rPr lang="en-US" sz="2000" dirty="0" err="1"/>
              <a:t>devido</a:t>
            </a:r>
            <a:r>
              <a:rPr lang="en-US" sz="2000" dirty="0"/>
              <a:t> </a:t>
            </a:r>
            <a:r>
              <a:rPr lang="en-US" sz="2000" dirty="0" err="1"/>
              <a:t>às</a:t>
            </a:r>
            <a:r>
              <a:rPr lang="en-US" sz="2000" dirty="0"/>
              <a:t> </a:t>
            </a:r>
            <a:r>
              <a:rPr lang="en-US" sz="2000" dirty="0" err="1"/>
              <a:t>possíveis</a:t>
            </a:r>
            <a:r>
              <a:rPr lang="en-US" sz="2000" dirty="0"/>
              <a:t> </a:t>
            </a:r>
            <a:r>
              <a:rPr lang="en-US" sz="2000" dirty="0" err="1"/>
              <a:t>repercussões</a:t>
            </a:r>
            <a:r>
              <a:rPr lang="en-US" sz="2000" dirty="0"/>
              <a:t> </a:t>
            </a:r>
            <a:r>
              <a:rPr lang="en-US" sz="2000" dirty="0" err="1"/>
              <a:t>negativas</a:t>
            </a:r>
            <a:r>
              <a:rPr lang="en-US" sz="2000" dirty="0"/>
              <a:t> e </a:t>
            </a:r>
            <a:r>
              <a:rPr lang="en-US" sz="2000" dirty="0" err="1"/>
              <a:t>ao</a:t>
            </a:r>
            <a:r>
              <a:rPr lang="en-US" sz="2000" dirty="0"/>
              <a:t> </a:t>
            </a:r>
            <a:r>
              <a:rPr lang="en-US" sz="2000" dirty="0" err="1"/>
              <a:t>receio</a:t>
            </a:r>
            <a:r>
              <a:rPr lang="en-US" sz="2000" dirty="0"/>
              <a:t> de </a:t>
            </a:r>
            <a:r>
              <a:rPr lang="en-US" sz="2000" dirty="0" err="1"/>
              <a:t>retaliação</a:t>
            </a:r>
            <a:r>
              <a:rPr lang="en-US" sz="2000" dirty="0"/>
              <a:t>.</a:t>
            </a:r>
          </a:p>
          <a:p>
            <a:pPr algn="just">
              <a:spcBef>
                <a:spcPts val="600"/>
              </a:spcBef>
              <a:spcAft>
                <a:spcPts val="0"/>
              </a:spcAft>
            </a:pPr>
            <a:r>
              <a:rPr lang="en-US" sz="2000" dirty="0" err="1"/>
              <a:t>Órgãos</a:t>
            </a:r>
            <a:r>
              <a:rPr lang="en-US" sz="2000" dirty="0"/>
              <a:t> </a:t>
            </a:r>
            <a:r>
              <a:rPr lang="en-US" sz="2000" dirty="0" err="1"/>
              <a:t>independentes</a:t>
            </a:r>
            <a:r>
              <a:rPr lang="en-US" sz="2000" dirty="0"/>
              <a:t> </a:t>
            </a:r>
            <a:r>
              <a:rPr lang="en-US" sz="2000" dirty="0" err="1"/>
              <a:t>podem</a:t>
            </a:r>
            <a:r>
              <a:rPr lang="en-US" sz="2000" dirty="0"/>
              <a:t> </a:t>
            </a:r>
            <a:r>
              <a:rPr lang="en-US" sz="2000" dirty="0" err="1"/>
              <a:t>incluir</a:t>
            </a:r>
            <a:r>
              <a:rPr lang="en-US" sz="2000" dirty="0"/>
              <a:t> </a:t>
            </a:r>
            <a:r>
              <a:rPr lang="en-US" sz="2000" dirty="0" err="1"/>
              <a:t>gabinetes</a:t>
            </a:r>
            <a:r>
              <a:rPr lang="en-US" sz="2000" dirty="0"/>
              <a:t> de </a:t>
            </a:r>
            <a:r>
              <a:rPr lang="en-US" sz="2000" dirty="0" err="1"/>
              <a:t>ouvidoria</a:t>
            </a:r>
            <a:r>
              <a:rPr lang="en-US" sz="2000" dirty="0"/>
              <a:t>, </a:t>
            </a:r>
            <a:r>
              <a:rPr lang="en-US" sz="2000" dirty="0" err="1"/>
              <a:t>instituições</a:t>
            </a:r>
            <a:r>
              <a:rPr lang="en-US" sz="2000" dirty="0"/>
              <a:t>/</a:t>
            </a:r>
            <a:r>
              <a:rPr lang="en-US" sz="2000" dirty="0" err="1"/>
              <a:t>comissões</a:t>
            </a:r>
            <a:r>
              <a:rPr lang="en-US" sz="2000" dirty="0"/>
              <a:t> de </a:t>
            </a:r>
            <a:r>
              <a:rPr lang="en-US" sz="2000" dirty="0" err="1"/>
              <a:t>direitos</a:t>
            </a:r>
            <a:r>
              <a:rPr lang="en-US" sz="2000" dirty="0"/>
              <a:t> </a:t>
            </a:r>
            <a:r>
              <a:rPr lang="en-US" sz="2000" dirty="0" err="1"/>
              <a:t>humanos</a:t>
            </a:r>
            <a:r>
              <a:rPr lang="en-US" sz="2000" dirty="0"/>
              <a:t> </a:t>
            </a:r>
            <a:r>
              <a:rPr lang="en-US" sz="2000" dirty="0" err="1"/>
              <a:t>ou</a:t>
            </a:r>
            <a:r>
              <a:rPr lang="en-US" sz="2000" dirty="0"/>
              <a:t> outros </a:t>
            </a:r>
            <a:r>
              <a:rPr lang="en-US" sz="2000" dirty="0" err="1"/>
              <a:t>órgãos</a:t>
            </a:r>
            <a:r>
              <a:rPr lang="en-US" sz="2000" dirty="0"/>
              <a:t> </a:t>
            </a:r>
            <a:r>
              <a:rPr lang="en-US" sz="2000" dirty="0" err="1"/>
              <a:t>apropriados</a:t>
            </a:r>
            <a:r>
              <a:rPr lang="en-US" sz="2000" dirty="0"/>
              <a:t>. </a:t>
            </a:r>
          </a:p>
          <a:p>
            <a:pPr algn="just">
              <a:spcBef>
                <a:spcPts val="600"/>
              </a:spcBef>
              <a:spcAft>
                <a:spcPts val="0"/>
              </a:spcAft>
            </a:pPr>
            <a:r>
              <a:rPr lang="en-US" sz="2000" dirty="0"/>
              <a:t>Um </a:t>
            </a:r>
            <a:r>
              <a:rPr lang="en-US" sz="2000" dirty="0" err="1"/>
              <a:t>órgão</a:t>
            </a:r>
            <a:r>
              <a:rPr lang="en-US" sz="2000" dirty="0"/>
              <a:t> </a:t>
            </a:r>
            <a:r>
              <a:rPr lang="en-US" sz="2000" dirty="0" err="1"/>
              <a:t>ou</a:t>
            </a:r>
            <a:r>
              <a:rPr lang="en-US" sz="2000" dirty="0"/>
              <a:t> </a:t>
            </a:r>
            <a:r>
              <a:rPr lang="en-US" sz="2000" dirty="0" err="1"/>
              <a:t>pessoa</a:t>
            </a:r>
            <a:r>
              <a:rPr lang="en-US" sz="2000" dirty="0"/>
              <a:t> </a:t>
            </a:r>
            <a:r>
              <a:rPr lang="en-US" sz="2000" dirty="0" err="1"/>
              <a:t>independente</a:t>
            </a:r>
            <a:r>
              <a:rPr lang="en-US" sz="2000" dirty="0"/>
              <a:t> </a:t>
            </a:r>
            <a:r>
              <a:rPr lang="en-US" sz="2000" dirty="0" err="1"/>
              <a:t>também</a:t>
            </a:r>
            <a:r>
              <a:rPr lang="en-US" sz="2000" dirty="0"/>
              <a:t> </a:t>
            </a:r>
            <a:r>
              <a:rPr lang="en-US" sz="2000" dirty="0" err="1"/>
              <a:t>pode</a:t>
            </a:r>
            <a:r>
              <a:rPr lang="en-US" sz="2000" dirty="0"/>
              <a:t> ser </a:t>
            </a:r>
            <a:r>
              <a:rPr lang="en-US" sz="2000" dirty="0" err="1"/>
              <a:t>eficaz</a:t>
            </a:r>
            <a:r>
              <a:rPr lang="en-US" sz="2000" dirty="0"/>
              <a:t> </a:t>
            </a:r>
            <a:r>
              <a:rPr lang="en-US" sz="2000" dirty="0" err="1"/>
              <a:t>quando</a:t>
            </a:r>
            <a:r>
              <a:rPr lang="en-US" sz="2000" dirty="0"/>
              <a:t> </a:t>
            </a:r>
            <a:r>
              <a:rPr lang="en-US" sz="2000" dirty="0" err="1"/>
              <a:t>sediado</a:t>
            </a:r>
            <a:r>
              <a:rPr lang="en-US" sz="2000" dirty="0"/>
              <a:t> no </a:t>
            </a:r>
            <a:r>
              <a:rPr lang="en-US" sz="2000" dirty="0" err="1"/>
              <a:t>próprio</a:t>
            </a:r>
            <a:r>
              <a:rPr lang="en-US" sz="2000" dirty="0"/>
              <a:t> </a:t>
            </a:r>
            <a:r>
              <a:rPr lang="en-US" sz="2000" dirty="0" err="1"/>
              <a:t>serviço</a:t>
            </a:r>
            <a:r>
              <a:rPr lang="en-US" sz="2000" dirty="0"/>
              <a:t> de </a:t>
            </a:r>
            <a:r>
              <a:rPr lang="en-US" sz="2000" dirty="0" err="1"/>
              <a:t>saúde</a:t>
            </a:r>
            <a:r>
              <a:rPr lang="en-US" sz="2000" dirty="0"/>
              <a:t> mental. </a:t>
            </a:r>
          </a:p>
          <a:p>
            <a:pPr algn="just">
              <a:spcBef>
                <a:spcPts val="600"/>
              </a:spcBef>
              <a:spcAft>
                <a:spcPts val="0"/>
              </a:spcAft>
            </a:pPr>
            <a:r>
              <a:rPr lang="en-US" sz="2000" dirty="0"/>
              <a:t>A </a:t>
            </a:r>
            <a:r>
              <a:rPr lang="en-US" sz="2000" dirty="0" err="1"/>
              <a:t>chave</a:t>
            </a:r>
            <a:r>
              <a:rPr lang="en-US" sz="2000" dirty="0"/>
              <a:t> </a:t>
            </a:r>
            <a:r>
              <a:rPr lang="en-US" sz="2000" dirty="0" err="1"/>
              <a:t>é</a:t>
            </a:r>
            <a:r>
              <a:rPr lang="en-US" sz="2000" dirty="0"/>
              <a:t> que o </a:t>
            </a:r>
            <a:r>
              <a:rPr lang="en-US" sz="2000" dirty="0" err="1"/>
              <a:t>órgão</a:t>
            </a:r>
            <a:r>
              <a:rPr lang="en-US" sz="2000" dirty="0"/>
              <a:t> </a:t>
            </a:r>
            <a:r>
              <a:rPr lang="en-US" sz="2000" dirty="0" err="1"/>
              <a:t>ou</a:t>
            </a:r>
            <a:r>
              <a:rPr lang="en-US" sz="2000" dirty="0"/>
              <a:t> a </a:t>
            </a:r>
            <a:r>
              <a:rPr lang="en-US" sz="2000" dirty="0" err="1"/>
              <a:t>pessoa</a:t>
            </a:r>
            <a:r>
              <a:rPr lang="en-US" sz="2000" dirty="0"/>
              <a:t> </a:t>
            </a:r>
            <a:r>
              <a:rPr lang="en-US" sz="2000" dirty="0" err="1"/>
              <a:t>permaneça</a:t>
            </a:r>
            <a:r>
              <a:rPr lang="en-US" sz="2000" dirty="0"/>
              <a:t> </a:t>
            </a:r>
            <a:r>
              <a:rPr lang="en-US" sz="2000" dirty="0" err="1"/>
              <a:t>verdadeiramente</a:t>
            </a:r>
            <a:r>
              <a:rPr lang="en-US" sz="2000" dirty="0"/>
              <a:t> </a:t>
            </a:r>
            <a:r>
              <a:rPr lang="en-US" sz="2000" dirty="0" err="1"/>
              <a:t>independente</a:t>
            </a:r>
            <a:r>
              <a:rPr lang="en-US" sz="2000" dirty="0"/>
              <a:t> e </a:t>
            </a:r>
            <a:r>
              <a:rPr lang="en-US" sz="2000" dirty="0" err="1"/>
              <a:t>não</a:t>
            </a:r>
            <a:r>
              <a:rPr lang="en-US" sz="2000" dirty="0"/>
              <a:t> </a:t>
            </a:r>
            <a:r>
              <a:rPr lang="en-US" sz="2000" dirty="0" err="1"/>
              <a:t>seja</a:t>
            </a:r>
            <a:r>
              <a:rPr lang="en-US" sz="2000" dirty="0"/>
              <a:t> </a:t>
            </a:r>
            <a:r>
              <a:rPr lang="en-US" sz="2000" dirty="0" err="1"/>
              <a:t>pressionado</a:t>
            </a:r>
            <a:r>
              <a:rPr lang="en-US" sz="2000" dirty="0"/>
              <a:t> </a:t>
            </a:r>
            <a:r>
              <a:rPr lang="en-US" sz="2000" dirty="0" err="1"/>
              <a:t>pelos</a:t>
            </a:r>
            <a:r>
              <a:rPr lang="en-US" sz="2000" dirty="0"/>
              <a:t> </a:t>
            </a:r>
            <a:r>
              <a:rPr lang="en-US" sz="2000" dirty="0" err="1"/>
              <a:t>funcionários</a:t>
            </a:r>
            <a:r>
              <a:rPr lang="en-US" sz="2000" dirty="0"/>
              <a:t> </a:t>
            </a:r>
            <a:r>
              <a:rPr lang="en-US" sz="2000" dirty="0" err="1"/>
              <a:t>ou</a:t>
            </a:r>
            <a:r>
              <a:rPr lang="en-US" sz="2000" dirty="0"/>
              <a:t> </a:t>
            </a:r>
            <a:r>
              <a:rPr lang="en-US" sz="2000" dirty="0" err="1"/>
              <a:t>influenciado</a:t>
            </a:r>
            <a:r>
              <a:rPr lang="en-US" sz="2000" dirty="0"/>
              <a:t> </a:t>
            </a:r>
            <a:r>
              <a:rPr lang="en-US" sz="2000" dirty="0" err="1"/>
              <a:t>pelo</a:t>
            </a:r>
            <a:r>
              <a:rPr lang="en-US" sz="2000" dirty="0"/>
              <a:t> </a:t>
            </a:r>
            <a:r>
              <a:rPr lang="en-US" sz="2000" dirty="0" err="1"/>
              <a:t>ambiente</a:t>
            </a:r>
            <a:endParaRPr lang="en-CH" sz="2000" dirty="0"/>
          </a:p>
        </p:txBody>
      </p:sp>
      <p:sp>
        <p:nvSpPr>
          <p:cNvPr id="2" name="Title 1">
            <a:extLst>
              <a:ext uri="{FF2B5EF4-FFF2-40B4-BE49-F238E27FC236}">
                <a16:creationId xmlns:a16="http://schemas.microsoft.com/office/drawing/2014/main" id="{3AABEA1E-B090-4F73-A418-5E5F3E8C60E4}"/>
              </a:ext>
            </a:extLst>
          </p:cNvPr>
          <p:cNvSpPr>
            <a:spLocks noGrp="1"/>
          </p:cNvSpPr>
          <p:nvPr>
            <p:ph type="title"/>
          </p:nvPr>
        </p:nvSpPr>
        <p:spPr>
          <a:xfrm>
            <a:off x="507206" y="506412"/>
            <a:ext cx="11174400" cy="340400"/>
          </a:xfrm>
        </p:spPr>
        <p:txBody>
          <a:bodyPr/>
          <a:lstStyle/>
          <a:p>
            <a:pPr algn="ctr"/>
            <a:r>
              <a:rPr lang="en-GB" dirty="0"/>
              <a:t>Apresentação: </a:t>
            </a:r>
            <a:r>
              <a:rPr lang="en-GB" dirty="0" err="1"/>
              <a:t>Procedimento</a:t>
            </a:r>
            <a:r>
              <a:rPr lang="en-GB" dirty="0"/>
              <a:t> para </a:t>
            </a:r>
            <a:r>
              <a:rPr lang="en-GB" dirty="0" err="1"/>
              <a:t>denunciar</a:t>
            </a:r>
            <a:r>
              <a:rPr lang="en-GB" dirty="0"/>
              <a:t> </a:t>
            </a:r>
            <a:r>
              <a:rPr lang="en-GB" dirty="0" err="1"/>
              <a:t>reclamações</a:t>
            </a:r>
            <a:r>
              <a:rPr lang="en-GB" dirty="0"/>
              <a:t>, </a:t>
            </a:r>
            <a:r>
              <a:rPr lang="en-GB" dirty="0" err="1"/>
              <a:t>coerção</a:t>
            </a:r>
            <a:r>
              <a:rPr lang="en-GB" dirty="0"/>
              <a:t>, </a:t>
            </a:r>
            <a:r>
              <a:rPr lang="en-GB" dirty="0" err="1"/>
              <a:t>violência</a:t>
            </a:r>
            <a:r>
              <a:rPr lang="en-GB" dirty="0"/>
              <a:t> e </a:t>
            </a:r>
            <a:r>
              <a:rPr lang="en-GB" dirty="0" err="1"/>
              <a:t>abuso</a:t>
            </a:r>
            <a:r>
              <a:rPr lang="en-GB" dirty="0"/>
              <a:t>  – 2</a:t>
            </a:r>
            <a:endParaRPr lang="en-CH" dirty="0"/>
          </a:p>
        </p:txBody>
      </p:sp>
    </p:spTree>
    <p:extLst>
      <p:ext uri="{BB962C8B-B14F-4D97-AF65-F5344CB8AC3E}">
        <p14:creationId xmlns:p14="http://schemas.microsoft.com/office/powerpoint/2010/main" val="109876579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BB9284F-06AC-8C47-9F85-472AFDB7B97D}"/>
              </a:ext>
            </a:extLst>
          </p:cNvPr>
          <p:cNvSpPr>
            <a:spLocks noGrp="1"/>
          </p:cNvSpPr>
          <p:nvPr>
            <p:ph type="body" sz="quarter" idx="13"/>
          </p:nvPr>
        </p:nvSpPr>
        <p:spPr>
          <a:xfrm>
            <a:off x="507207" y="1701273"/>
            <a:ext cx="11174400" cy="360000"/>
          </a:xfrm>
        </p:spPr>
        <p:txBody>
          <a:bodyPr/>
          <a:lstStyle/>
          <a:p>
            <a:r>
              <a:rPr lang="en-US" kern="0" spc="0" dirty="0" err="1"/>
              <a:t>Elementos</a:t>
            </a:r>
            <a:r>
              <a:rPr lang="en-US" kern="0" spc="0" dirty="0"/>
              <a:t> de um </a:t>
            </a:r>
            <a:r>
              <a:rPr lang="en-US" kern="0" spc="0" dirty="0" err="1"/>
              <a:t>procedimento</a:t>
            </a:r>
            <a:r>
              <a:rPr lang="en-US" kern="0" spc="0" dirty="0"/>
              <a:t> de </a:t>
            </a:r>
            <a:r>
              <a:rPr lang="en-US" kern="0" spc="0" dirty="0" err="1"/>
              <a:t>denúncia</a:t>
            </a:r>
            <a:r>
              <a:rPr lang="en-US" kern="0" spc="0" dirty="0"/>
              <a:t> </a:t>
            </a:r>
            <a:r>
              <a:rPr lang="en-US" kern="0" spc="0" dirty="0" err="1"/>
              <a:t>eficaz</a:t>
            </a:r>
            <a:r>
              <a:rPr lang="en-US" kern="0" spc="0" dirty="0"/>
              <a:t> (b)</a:t>
            </a:r>
          </a:p>
        </p:txBody>
      </p:sp>
      <p:sp>
        <p:nvSpPr>
          <p:cNvPr id="3" name="Content Placeholder 2">
            <a:extLst>
              <a:ext uri="{FF2B5EF4-FFF2-40B4-BE49-F238E27FC236}">
                <a16:creationId xmlns:a16="http://schemas.microsoft.com/office/drawing/2014/main" id="{B1B27DAF-19A4-413A-9A36-DDFF62035C60}"/>
              </a:ext>
            </a:extLst>
          </p:cNvPr>
          <p:cNvSpPr>
            <a:spLocks noGrp="1"/>
          </p:cNvSpPr>
          <p:nvPr>
            <p:ph sz="quarter" idx="14"/>
          </p:nvPr>
        </p:nvSpPr>
        <p:spPr>
          <a:xfrm>
            <a:off x="786809" y="2285053"/>
            <a:ext cx="10526234" cy="3327884"/>
          </a:xfrm>
        </p:spPr>
        <p:txBody>
          <a:bodyPr/>
          <a:lstStyle/>
          <a:p>
            <a:pPr algn="just">
              <a:spcBef>
                <a:spcPts val="600"/>
              </a:spcBef>
              <a:spcAft>
                <a:spcPts val="0"/>
              </a:spcAft>
            </a:pPr>
            <a:r>
              <a:rPr lang="en-US" sz="2000" dirty="0" err="1"/>
              <a:t>Além</a:t>
            </a:r>
            <a:r>
              <a:rPr lang="en-US" sz="2000" dirty="0"/>
              <a:t> da </a:t>
            </a:r>
            <a:r>
              <a:rPr lang="en-US" sz="2000" dirty="0" err="1"/>
              <a:t>independência</a:t>
            </a:r>
            <a:r>
              <a:rPr lang="en-US" sz="2000" dirty="0"/>
              <a:t>, </a:t>
            </a:r>
            <a:r>
              <a:rPr lang="en-US" sz="2000" dirty="0" err="1"/>
              <a:t>há</a:t>
            </a:r>
            <a:r>
              <a:rPr lang="en-US" sz="2000" dirty="0"/>
              <a:t> </a:t>
            </a:r>
            <a:r>
              <a:rPr lang="en-US" sz="2000" dirty="0" err="1"/>
              <a:t>outras</a:t>
            </a:r>
            <a:r>
              <a:rPr lang="en-US" sz="2000" dirty="0"/>
              <a:t> </a:t>
            </a:r>
            <a:r>
              <a:rPr lang="en-US" sz="2000" dirty="0" err="1"/>
              <a:t>características</a:t>
            </a:r>
            <a:r>
              <a:rPr lang="en-US" sz="2000" dirty="0"/>
              <a:t> </a:t>
            </a:r>
            <a:r>
              <a:rPr lang="en-US" sz="2000" dirty="0" err="1"/>
              <a:t>importantes</a:t>
            </a:r>
            <a:r>
              <a:rPr lang="en-US" sz="2000" dirty="0"/>
              <a:t>: </a:t>
            </a:r>
          </a:p>
          <a:p>
            <a:pPr algn="just">
              <a:spcBef>
                <a:spcPts val="600"/>
              </a:spcBef>
              <a:spcAft>
                <a:spcPts val="0"/>
              </a:spcAft>
            </a:pPr>
            <a:r>
              <a:rPr lang="en-US" sz="2000" dirty="0" err="1"/>
              <a:t>Acessibilidade</a:t>
            </a:r>
            <a:r>
              <a:rPr lang="en-US" sz="2000" dirty="0"/>
              <a:t> </a:t>
            </a:r>
            <a:r>
              <a:rPr lang="en-US" sz="2000" dirty="0" err="1"/>
              <a:t>ao</a:t>
            </a:r>
            <a:r>
              <a:rPr lang="en-US" sz="2000" dirty="0"/>
              <a:t> </a:t>
            </a:r>
            <a:r>
              <a:rPr lang="en-US" sz="2000" dirty="0" err="1"/>
              <a:t>mecanismo</a:t>
            </a:r>
            <a:r>
              <a:rPr lang="en-US" sz="2000" dirty="0"/>
              <a:t> de </a:t>
            </a:r>
            <a:r>
              <a:rPr lang="en-US" sz="2000" dirty="0" err="1"/>
              <a:t>reclamações</a:t>
            </a:r>
            <a:r>
              <a:rPr lang="en-US" sz="2000" dirty="0"/>
              <a:t>. </a:t>
            </a:r>
          </a:p>
          <a:p>
            <a:pPr algn="just">
              <a:spcBef>
                <a:spcPts val="600"/>
              </a:spcBef>
              <a:spcAft>
                <a:spcPts val="0"/>
              </a:spcAft>
            </a:pPr>
            <a:r>
              <a:rPr lang="en-US" sz="2000" dirty="0" err="1"/>
              <a:t>Assistência</a:t>
            </a:r>
            <a:r>
              <a:rPr lang="en-US" sz="2000" dirty="0"/>
              <a:t> </a:t>
            </a:r>
            <a:r>
              <a:rPr lang="en-US" sz="2000" dirty="0" err="1"/>
              <a:t>por</a:t>
            </a:r>
            <a:r>
              <a:rPr lang="en-US" sz="2000" dirty="0"/>
              <a:t> </a:t>
            </a:r>
            <a:r>
              <a:rPr lang="en-US" sz="2000" dirty="0" err="1"/>
              <a:t>pessoas</a:t>
            </a:r>
            <a:r>
              <a:rPr lang="en-US" sz="2000" dirty="0"/>
              <a:t> de </a:t>
            </a:r>
            <a:r>
              <a:rPr lang="en-US" sz="2000" dirty="0" err="1"/>
              <a:t>confiança</a:t>
            </a:r>
            <a:r>
              <a:rPr lang="en-US" sz="2000" dirty="0"/>
              <a:t> (</a:t>
            </a:r>
            <a:r>
              <a:rPr lang="en-US" sz="2000" dirty="0" err="1"/>
              <a:t>por</a:t>
            </a:r>
            <a:r>
              <a:rPr lang="en-US" sz="2000" dirty="0"/>
              <a:t> </a:t>
            </a:r>
            <a:r>
              <a:rPr lang="en-US" sz="2000" dirty="0" err="1"/>
              <a:t>exemplo</a:t>
            </a:r>
            <a:r>
              <a:rPr lang="en-US" sz="2000" dirty="0"/>
              <a:t>, </a:t>
            </a:r>
            <a:r>
              <a:rPr lang="en-US" sz="2000" dirty="0" err="1"/>
              <a:t>familiares</a:t>
            </a:r>
            <a:r>
              <a:rPr lang="en-US" sz="2000" dirty="0"/>
              <a:t>, </a:t>
            </a:r>
            <a:r>
              <a:rPr lang="en-US" sz="2000" dirty="0" err="1"/>
              <a:t>colegas</a:t>
            </a:r>
            <a:r>
              <a:rPr lang="en-US" sz="2000" dirty="0"/>
              <a:t> de </a:t>
            </a:r>
            <a:r>
              <a:rPr lang="en-US" sz="2000" dirty="0" err="1"/>
              <a:t>trabalho</a:t>
            </a:r>
            <a:r>
              <a:rPr lang="en-US" sz="2000" dirty="0"/>
              <a:t>, </a:t>
            </a:r>
            <a:r>
              <a:rPr lang="en-US" sz="2000" dirty="0" err="1"/>
              <a:t>serviços</a:t>
            </a:r>
            <a:r>
              <a:rPr lang="en-US" sz="2000" dirty="0"/>
              <a:t> de </a:t>
            </a:r>
            <a:r>
              <a:rPr lang="en-US" sz="2000" dirty="0" err="1"/>
              <a:t>defesa</a:t>
            </a:r>
            <a:r>
              <a:rPr lang="en-US" sz="2000" dirty="0"/>
              <a:t> </a:t>
            </a:r>
            <a:r>
              <a:rPr lang="en-US" sz="2000" dirty="0" err="1"/>
              <a:t>independentes</a:t>
            </a:r>
            <a:r>
              <a:rPr lang="en-US" sz="2000" dirty="0"/>
              <a:t>) para </a:t>
            </a:r>
            <a:r>
              <a:rPr lang="en-US" sz="2000" dirty="0" err="1"/>
              <a:t>apoiar</a:t>
            </a:r>
            <a:r>
              <a:rPr lang="en-US" sz="2000" dirty="0"/>
              <a:t> </a:t>
            </a:r>
            <a:r>
              <a:rPr lang="en-US" sz="2000" dirty="0" err="1"/>
              <a:t>alguém</a:t>
            </a:r>
            <a:r>
              <a:rPr lang="en-US" sz="2000" dirty="0"/>
              <a:t>, de </a:t>
            </a:r>
            <a:r>
              <a:rPr lang="en-US" sz="2000" dirty="0" err="1"/>
              <a:t>acordo</a:t>
            </a:r>
            <a:r>
              <a:rPr lang="en-US" sz="2000" dirty="0"/>
              <a:t> com </a:t>
            </a:r>
            <a:r>
              <a:rPr lang="en-US" sz="2000" dirty="0" err="1"/>
              <a:t>suas</a:t>
            </a:r>
            <a:r>
              <a:rPr lang="en-US" sz="2000" dirty="0"/>
              <a:t> </a:t>
            </a:r>
            <a:r>
              <a:rPr lang="en-US" sz="2000" dirty="0" err="1"/>
              <a:t>preferências</a:t>
            </a:r>
            <a:r>
              <a:rPr lang="en-US" sz="2000" dirty="0"/>
              <a:t> e </a:t>
            </a:r>
            <a:r>
              <a:rPr lang="en-US" sz="2000" dirty="0" err="1"/>
              <a:t>necessidades</a:t>
            </a:r>
            <a:r>
              <a:rPr lang="en-US" sz="2000" dirty="0"/>
              <a:t>, para </a:t>
            </a:r>
            <a:r>
              <a:rPr lang="en-US" sz="2000" dirty="0" err="1"/>
              <a:t>apresentar</a:t>
            </a:r>
            <a:r>
              <a:rPr lang="en-US" sz="2000" dirty="0"/>
              <a:t> </a:t>
            </a:r>
            <a:r>
              <a:rPr lang="en-US" sz="2000" dirty="0" err="1"/>
              <a:t>uma</a:t>
            </a:r>
            <a:r>
              <a:rPr lang="en-US" sz="2000" dirty="0"/>
              <a:t> </a:t>
            </a:r>
            <a:r>
              <a:rPr lang="en-US" sz="2000" dirty="0" err="1"/>
              <a:t>reclamação</a:t>
            </a:r>
            <a:r>
              <a:rPr lang="en-US" sz="2000" dirty="0"/>
              <a:t> </a:t>
            </a:r>
            <a:r>
              <a:rPr lang="en-US" sz="2000" dirty="0" err="1"/>
              <a:t>ou</a:t>
            </a:r>
            <a:r>
              <a:rPr lang="en-US" sz="2000" dirty="0"/>
              <a:t> </a:t>
            </a:r>
            <a:r>
              <a:rPr lang="en-US" sz="2000" dirty="0" err="1"/>
              <a:t>denunciar</a:t>
            </a:r>
            <a:r>
              <a:rPr lang="en-US" sz="2000" dirty="0"/>
              <a:t> </a:t>
            </a:r>
            <a:r>
              <a:rPr lang="en-US" sz="2000" dirty="0" err="1"/>
              <a:t>violência</a:t>
            </a:r>
            <a:r>
              <a:rPr lang="en-US" sz="2000" dirty="0"/>
              <a:t> </a:t>
            </a:r>
            <a:r>
              <a:rPr lang="en-US" sz="2000" dirty="0" err="1"/>
              <a:t>ou</a:t>
            </a:r>
            <a:r>
              <a:rPr lang="en-US" sz="2000" dirty="0"/>
              <a:t> </a:t>
            </a:r>
            <a:r>
              <a:rPr lang="en-US" sz="2000" dirty="0" err="1"/>
              <a:t>práticas</a:t>
            </a:r>
            <a:r>
              <a:rPr lang="en-US" sz="2000" dirty="0"/>
              <a:t> </a:t>
            </a:r>
            <a:r>
              <a:rPr lang="en-US" sz="2000" dirty="0" err="1"/>
              <a:t>abusivas</a:t>
            </a:r>
            <a:r>
              <a:rPr lang="en-US" sz="2000" dirty="0"/>
              <a:t>. </a:t>
            </a:r>
          </a:p>
          <a:p>
            <a:pPr algn="just">
              <a:spcBef>
                <a:spcPts val="600"/>
              </a:spcBef>
              <a:spcAft>
                <a:spcPts val="0"/>
              </a:spcAft>
            </a:pPr>
            <a:r>
              <a:rPr lang="en-US" sz="2000" dirty="0" err="1"/>
              <a:t>Investigação</a:t>
            </a:r>
            <a:r>
              <a:rPr lang="en-US" sz="2000" dirty="0"/>
              <a:t> real e </a:t>
            </a:r>
            <a:r>
              <a:rPr lang="en-US" sz="2000" dirty="0" err="1"/>
              <a:t>eficaz</a:t>
            </a:r>
            <a:r>
              <a:rPr lang="en-US" sz="2000" dirty="0"/>
              <a:t> da </a:t>
            </a:r>
            <a:r>
              <a:rPr lang="en-US" sz="2000" dirty="0" err="1"/>
              <a:t>reclamação</a:t>
            </a:r>
            <a:r>
              <a:rPr lang="en-US" sz="2000" dirty="0"/>
              <a:t>. </a:t>
            </a:r>
          </a:p>
          <a:p>
            <a:pPr algn="just">
              <a:spcBef>
                <a:spcPts val="600"/>
              </a:spcBef>
              <a:spcAft>
                <a:spcPts val="0"/>
              </a:spcAft>
            </a:pPr>
            <a:r>
              <a:rPr lang="en-US" sz="2000" dirty="0" err="1"/>
              <a:t>Processamento</a:t>
            </a:r>
            <a:r>
              <a:rPr lang="en-US" sz="2000" dirty="0"/>
              <a:t> e </a:t>
            </a:r>
            <a:r>
              <a:rPr lang="en-US" sz="2000" dirty="0" err="1"/>
              <a:t>resposta</a:t>
            </a:r>
            <a:r>
              <a:rPr lang="en-US" sz="2000" dirty="0"/>
              <a:t> </a:t>
            </a:r>
            <a:r>
              <a:rPr lang="en-US" sz="2000" dirty="0" err="1"/>
              <a:t>às</a:t>
            </a:r>
            <a:r>
              <a:rPr lang="en-US" sz="2000" dirty="0"/>
              <a:t> </a:t>
            </a:r>
            <a:r>
              <a:rPr lang="en-US" sz="2000" dirty="0" err="1"/>
              <a:t>reclamações</a:t>
            </a:r>
            <a:r>
              <a:rPr lang="en-US" sz="2000" dirty="0"/>
              <a:t> </a:t>
            </a:r>
            <a:r>
              <a:rPr lang="en-US" sz="2000" dirty="0" err="1"/>
              <a:t>em</a:t>
            </a:r>
            <a:r>
              <a:rPr lang="en-US" sz="2000" dirty="0"/>
              <a:t> tempo </a:t>
            </a:r>
            <a:r>
              <a:rPr lang="en-US" sz="2000" dirty="0" err="1"/>
              <a:t>hábil</a:t>
            </a:r>
            <a:r>
              <a:rPr lang="en-US" sz="2000" dirty="0"/>
              <a:t>. </a:t>
            </a:r>
          </a:p>
          <a:p>
            <a:pPr algn="just">
              <a:spcBef>
                <a:spcPts val="600"/>
              </a:spcBef>
              <a:spcAft>
                <a:spcPts val="0"/>
              </a:spcAft>
            </a:pPr>
            <a:r>
              <a:rPr lang="en-US" sz="2000" dirty="0" err="1"/>
              <a:t>Além</a:t>
            </a:r>
            <a:r>
              <a:rPr lang="en-US" sz="2000" dirty="0"/>
              <a:t> </a:t>
            </a:r>
            <a:r>
              <a:rPr lang="en-US" sz="2000" dirty="0" err="1"/>
              <a:t>disso</a:t>
            </a:r>
            <a:r>
              <a:rPr lang="en-US" sz="2000" dirty="0"/>
              <a:t>, a </a:t>
            </a:r>
            <a:r>
              <a:rPr lang="en-US" sz="2000" dirty="0" err="1"/>
              <a:t>opção</a:t>
            </a:r>
            <a:r>
              <a:rPr lang="en-US" sz="2000" dirty="0"/>
              <a:t> de </a:t>
            </a:r>
            <a:r>
              <a:rPr lang="en-US" sz="2000" dirty="0" err="1"/>
              <a:t>apresentar</a:t>
            </a:r>
            <a:r>
              <a:rPr lang="en-US" sz="2000" dirty="0"/>
              <a:t> </a:t>
            </a:r>
            <a:r>
              <a:rPr lang="en-US" sz="2000" dirty="0" err="1"/>
              <a:t>reclamações</a:t>
            </a:r>
            <a:r>
              <a:rPr lang="en-US" sz="2000" dirty="0"/>
              <a:t> </a:t>
            </a:r>
            <a:r>
              <a:rPr lang="en-US" sz="2000" dirty="0" err="1"/>
              <a:t>diretamente</a:t>
            </a:r>
            <a:r>
              <a:rPr lang="en-US" sz="2000" dirty="0"/>
              <a:t> com o </a:t>
            </a:r>
            <a:r>
              <a:rPr lang="en-US" sz="2000" dirty="0" err="1"/>
              <a:t>serviço</a:t>
            </a:r>
            <a:r>
              <a:rPr lang="en-US" sz="2000" dirty="0"/>
              <a:t> </a:t>
            </a:r>
            <a:r>
              <a:rPr lang="en-US" sz="2000" dirty="0" err="1"/>
              <a:t>também</a:t>
            </a:r>
            <a:r>
              <a:rPr lang="en-US" sz="2000" dirty="0"/>
              <a:t> </a:t>
            </a:r>
            <a:r>
              <a:rPr lang="en-US" sz="2000" dirty="0" err="1"/>
              <a:t>deve</a:t>
            </a:r>
            <a:r>
              <a:rPr lang="en-US" sz="2000" dirty="0"/>
              <a:t> </a:t>
            </a:r>
            <a:r>
              <a:rPr lang="en-US" sz="2000" dirty="0" err="1"/>
              <a:t>estar</a:t>
            </a:r>
            <a:r>
              <a:rPr lang="en-US" sz="2000" dirty="0"/>
              <a:t> </a:t>
            </a:r>
            <a:r>
              <a:rPr lang="en-US" sz="2000" dirty="0" err="1"/>
              <a:t>disponível</a:t>
            </a:r>
            <a:r>
              <a:rPr lang="en-US" sz="2000" dirty="0"/>
              <a:t>, </a:t>
            </a:r>
            <a:r>
              <a:rPr lang="en-US" sz="2000" dirty="0" err="1"/>
              <a:t>uma</a:t>
            </a:r>
            <a:r>
              <a:rPr lang="en-US" sz="2000" dirty="0"/>
              <a:t> </a:t>
            </a:r>
            <a:r>
              <a:rPr lang="en-US" sz="2000" dirty="0" err="1"/>
              <a:t>vez</a:t>
            </a:r>
            <a:r>
              <a:rPr lang="en-US" sz="2000" dirty="0"/>
              <a:t> que </a:t>
            </a:r>
            <a:r>
              <a:rPr lang="en-US" sz="2000" dirty="0" err="1"/>
              <a:t>permite</a:t>
            </a:r>
            <a:r>
              <a:rPr lang="en-US" sz="2000" dirty="0"/>
              <a:t> </a:t>
            </a:r>
            <a:r>
              <a:rPr lang="en-US" sz="2000" dirty="0" err="1"/>
              <a:t>melhorias</a:t>
            </a:r>
            <a:r>
              <a:rPr lang="en-US" sz="2000" dirty="0"/>
              <a:t>. </a:t>
            </a:r>
          </a:p>
        </p:txBody>
      </p:sp>
      <p:sp>
        <p:nvSpPr>
          <p:cNvPr id="2" name="Title 1">
            <a:extLst>
              <a:ext uri="{FF2B5EF4-FFF2-40B4-BE49-F238E27FC236}">
                <a16:creationId xmlns:a16="http://schemas.microsoft.com/office/drawing/2014/main" id="{E2F4A5E2-63F7-49B3-B2F1-F127AB3F9B04}"/>
              </a:ext>
            </a:extLst>
          </p:cNvPr>
          <p:cNvSpPr>
            <a:spLocks noGrp="1"/>
          </p:cNvSpPr>
          <p:nvPr>
            <p:ph type="title"/>
          </p:nvPr>
        </p:nvSpPr>
        <p:spPr>
          <a:xfrm>
            <a:off x="507206" y="506412"/>
            <a:ext cx="11174400" cy="360000"/>
          </a:xfrm>
        </p:spPr>
        <p:txBody>
          <a:bodyPr/>
          <a:lstStyle/>
          <a:p>
            <a:pPr algn="ctr"/>
            <a:r>
              <a:rPr lang="en-GB" dirty="0"/>
              <a:t>Apresentação: </a:t>
            </a:r>
            <a:r>
              <a:rPr lang="en-GB" dirty="0" err="1"/>
              <a:t>Procedimento</a:t>
            </a:r>
            <a:r>
              <a:rPr lang="en-GB" dirty="0"/>
              <a:t> para </a:t>
            </a:r>
            <a:r>
              <a:rPr lang="en-GB" dirty="0" err="1"/>
              <a:t>denunciar</a:t>
            </a:r>
            <a:r>
              <a:rPr lang="en-GB" dirty="0"/>
              <a:t> </a:t>
            </a:r>
            <a:r>
              <a:rPr lang="en-GB" dirty="0" err="1"/>
              <a:t>reclamações</a:t>
            </a:r>
            <a:r>
              <a:rPr lang="en-GB" dirty="0"/>
              <a:t>, </a:t>
            </a:r>
            <a:r>
              <a:rPr lang="en-GB" dirty="0" err="1"/>
              <a:t>coerção</a:t>
            </a:r>
            <a:r>
              <a:rPr lang="en-GB" dirty="0"/>
              <a:t>, </a:t>
            </a:r>
            <a:r>
              <a:rPr lang="en-GB" dirty="0" err="1"/>
              <a:t>violência</a:t>
            </a:r>
            <a:r>
              <a:rPr lang="en-GB" dirty="0"/>
              <a:t> e </a:t>
            </a:r>
            <a:r>
              <a:rPr lang="en-GB" dirty="0" err="1"/>
              <a:t>abuso</a:t>
            </a:r>
            <a:r>
              <a:rPr lang="en-GB" dirty="0"/>
              <a:t>  – 3</a:t>
            </a:r>
            <a:endParaRPr lang="en-CH" dirty="0"/>
          </a:p>
        </p:txBody>
      </p:sp>
    </p:spTree>
    <p:extLst>
      <p:ext uri="{BB962C8B-B14F-4D97-AF65-F5344CB8AC3E}">
        <p14:creationId xmlns:p14="http://schemas.microsoft.com/office/powerpoint/2010/main" val="254202953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7DC6EE4-895B-A748-9576-2F9919934D01}"/>
              </a:ext>
            </a:extLst>
          </p:cNvPr>
          <p:cNvSpPr>
            <a:spLocks noGrp="1"/>
          </p:cNvSpPr>
          <p:nvPr>
            <p:ph type="body" sz="quarter" idx="13"/>
          </p:nvPr>
        </p:nvSpPr>
        <p:spPr>
          <a:xfrm>
            <a:off x="508806" y="1595259"/>
            <a:ext cx="11174400" cy="360000"/>
          </a:xfrm>
        </p:spPr>
        <p:txBody>
          <a:bodyPr/>
          <a:lstStyle/>
          <a:p>
            <a:r>
              <a:rPr lang="en-US" kern="0" spc="0" dirty="0"/>
              <a:t>Casos de grave </a:t>
            </a:r>
            <a:r>
              <a:rPr lang="en-US" kern="0" spc="0" dirty="0" err="1"/>
              <a:t>preocupação</a:t>
            </a:r>
            <a:r>
              <a:rPr lang="en-US" kern="0" spc="0" dirty="0"/>
              <a:t> legal</a:t>
            </a:r>
          </a:p>
        </p:txBody>
      </p:sp>
      <p:sp>
        <p:nvSpPr>
          <p:cNvPr id="3" name="Content Placeholder 2">
            <a:extLst>
              <a:ext uri="{FF2B5EF4-FFF2-40B4-BE49-F238E27FC236}">
                <a16:creationId xmlns:a16="http://schemas.microsoft.com/office/drawing/2014/main" id="{A32AD212-E2E0-4C01-A3D7-3BDEA70E5D07}"/>
              </a:ext>
            </a:extLst>
          </p:cNvPr>
          <p:cNvSpPr>
            <a:spLocks noGrp="1"/>
          </p:cNvSpPr>
          <p:nvPr>
            <p:ph sz="quarter" idx="14"/>
          </p:nvPr>
        </p:nvSpPr>
        <p:spPr>
          <a:xfrm>
            <a:off x="508794" y="2452326"/>
            <a:ext cx="11174412" cy="2658517"/>
          </a:xfrm>
        </p:spPr>
        <p:txBody>
          <a:bodyPr/>
          <a:lstStyle/>
          <a:p>
            <a:pPr algn="just">
              <a:spcBef>
                <a:spcPts val="600"/>
              </a:spcBef>
              <a:spcAft>
                <a:spcPts val="0"/>
              </a:spcAft>
            </a:pPr>
            <a:r>
              <a:rPr lang="en-US" sz="2000" dirty="0"/>
              <a:t>Algumas denúncias de violência, coação e abuso são de natureza criminal e exigem investigações e processos criminais. </a:t>
            </a:r>
          </a:p>
          <a:p>
            <a:pPr algn="just">
              <a:spcBef>
                <a:spcPts val="600"/>
              </a:spcBef>
              <a:spcAft>
                <a:spcPts val="0"/>
              </a:spcAft>
            </a:pPr>
            <a:r>
              <a:rPr lang="en-US" sz="2000" dirty="0"/>
              <a:t>Estes devem ser comunicados diretamente à polícia, além de serem comunicados ao organismo independente responsável pela violência, coerção e reclamações.</a:t>
            </a:r>
          </a:p>
          <a:p>
            <a:pPr algn="just">
              <a:spcBef>
                <a:spcPts val="600"/>
              </a:spcBef>
              <a:spcAft>
                <a:spcPts val="0"/>
              </a:spcAft>
            </a:pPr>
            <a:r>
              <a:rPr lang="en-US" sz="2000" dirty="0"/>
              <a:t>A legislação penal e civil do país também deve ser aplicada a incidentes ocorridos nos serviços de saúde mental e sociais, a fim de proteger contra a violência e os abusos. </a:t>
            </a:r>
          </a:p>
          <a:p>
            <a:pPr algn="just">
              <a:spcBef>
                <a:spcPts val="600"/>
              </a:spcBef>
              <a:spcAft>
                <a:spcPts val="0"/>
              </a:spcAft>
            </a:pPr>
            <a:r>
              <a:rPr lang="en-US" sz="2000" dirty="0"/>
              <a:t>A polícia, os tribunais e outros órgãos devem receber formação para lidar com queixas.</a:t>
            </a:r>
          </a:p>
          <a:p>
            <a:endParaRPr lang="en-CH" dirty="0"/>
          </a:p>
        </p:txBody>
      </p:sp>
      <p:sp>
        <p:nvSpPr>
          <p:cNvPr id="2" name="Title 1">
            <a:extLst>
              <a:ext uri="{FF2B5EF4-FFF2-40B4-BE49-F238E27FC236}">
                <a16:creationId xmlns:a16="http://schemas.microsoft.com/office/drawing/2014/main" id="{DEEC4FD2-CB4A-4B07-944D-C144991F4C40}"/>
              </a:ext>
            </a:extLst>
          </p:cNvPr>
          <p:cNvSpPr>
            <a:spLocks noGrp="1"/>
          </p:cNvSpPr>
          <p:nvPr>
            <p:ph type="title"/>
          </p:nvPr>
        </p:nvSpPr>
        <p:spPr>
          <a:xfrm>
            <a:off x="507206" y="506412"/>
            <a:ext cx="10990888" cy="591780"/>
          </a:xfrm>
        </p:spPr>
        <p:txBody>
          <a:bodyPr/>
          <a:lstStyle/>
          <a:p>
            <a:pPr algn="ctr"/>
            <a:r>
              <a:rPr lang="en-GB" dirty="0"/>
              <a:t>Apresentação: </a:t>
            </a:r>
            <a:r>
              <a:rPr lang="en-GB" dirty="0" err="1"/>
              <a:t>Procedimento</a:t>
            </a:r>
            <a:r>
              <a:rPr lang="en-GB" dirty="0"/>
              <a:t> para </a:t>
            </a:r>
            <a:r>
              <a:rPr lang="en-GB" dirty="0" err="1"/>
              <a:t>denunciar</a:t>
            </a:r>
            <a:r>
              <a:rPr lang="en-GB" dirty="0"/>
              <a:t> </a:t>
            </a:r>
            <a:r>
              <a:rPr lang="en-GB" dirty="0" err="1"/>
              <a:t>reclamações</a:t>
            </a:r>
            <a:r>
              <a:rPr lang="en-GB" dirty="0"/>
              <a:t>, </a:t>
            </a:r>
            <a:r>
              <a:rPr lang="en-GB" dirty="0" err="1"/>
              <a:t>coerção</a:t>
            </a:r>
            <a:r>
              <a:rPr lang="en-GB" dirty="0"/>
              <a:t>, </a:t>
            </a:r>
            <a:r>
              <a:rPr lang="en-GB" dirty="0" err="1"/>
              <a:t>violência</a:t>
            </a:r>
            <a:r>
              <a:rPr lang="en-GB" dirty="0"/>
              <a:t> e </a:t>
            </a:r>
            <a:r>
              <a:rPr lang="en-GB" dirty="0" err="1"/>
              <a:t>abuso</a:t>
            </a:r>
            <a:r>
              <a:rPr lang="en-GB" dirty="0"/>
              <a:t>  – 4</a:t>
            </a:r>
            <a:endParaRPr lang="en-CH" dirty="0"/>
          </a:p>
        </p:txBody>
      </p:sp>
    </p:spTree>
    <p:extLst>
      <p:ext uri="{BB962C8B-B14F-4D97-AF65-F5344CB8AC3E}">
        <p14:creationId xmlns:p14="http://schemas.microsoft.com/office/powerpoint/2010/main" val="214561452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5776A1-568C-4821-B6CB-7861F4E5F396}"/>
              </a:ext>
            </a:extLst>
          </p:cNvPr>
          <p:cNvSpPr>
            <a:spLocks noGrp="1"/>
          </p:cNvSpPr>
          <p:nvPr>
            <p:ph sz="quarter" idx="14"/>
          </p:nvPr>
        </p:nvSpPr>
        <p:spPr>
          <a:xfrm>
            <a:off x="508794" y="2234266"/>
            <a:ext cx="11174412" cy="2126957"/>
          </a:xfrm>
        </p:spPr>
        <p:txBody>
          <a:bodyPr/>
          <a:lstStyle/>
          <a:p>
            <a:pPr algn="just">
              <a:spcBef>
                <a:spcPts val="600"/>
              </a:spcBef>
              <a:spcAft>
                <a:spcPts val="0"/>
              </a:spcAft>
            </a:pPr>
            <a:r>
              <a:rPr lang="en-US" sz="2000" dirty="0"/>
              <a:t>Também é útil convidar um órgão ou serviço independente para realizar verificações periódicas, mas regulares, nas quais os membros do órgão investigador conversam com as pessoas que utilizam o serviço, as famílias e os funcionários. </a:t>
            </a:r>
          </a:p>
          <a:p>
            <a:pPr algn="just">
              <a:spcBef>
                <a:spcPts val="600"/>
              </a:spcBef>
              <a:spcAft>
                <a:spcPts val="0"/>
              </a:spcAft>
            </a:pPr>
            <a:r>
              <a:rPr lang="en-US" sz="2000" dirty="0"/>
              <a:t>Os serviços de saúde mental e sociais podem ser criativos na introdução de outros mecanismos que permitam às pessoas apresentar reclamações de uma forma que se sintam seguras.</a:t>
            </a:r>
          </a:p>
          <a:p>
            <a:endParaRPr lang="en-CH" dirty="0"/>
          </a:p>
        </p:txBody>
      </p:sp>
      <p:sp>
        <p:nvSpPr>
          <p:cNvPr id="2" name="Title 1">
            <a:extLst>
              <a:ext uri="{FF2B5EF4-FFF2-40B4-BE49-F238E27FC236}">
                <a16:creationId xmlns:a16="http://schemas.microsoft.com/office/drawing/2014/main" id="{67F689C4-6585-4687-B321-8D4958D5788F}"/>
              </a:ext>
            </a:extLst>
          </p:cNvPr>
          <p:cNvSpPr>
            <a:spLocks noGrp="1"/>
          </p:cNvSpPr>
          <p:nvPr>
            <p:ph type="title"/>
          </p:nvPr>
        </p:nvSpPr>
        <p:spPr>
          <a:xfrm>
            <a:off x="507205" y="506412"/>
            <a:ext cx="11174401" cy="340400"/>
          </a:xfrm>
        </p:spPr>
        <p:txBody>
          <a:bodyPr/>
          <a:lstStyle/>
          <a:p>
            <a:pPr algn="ctr"/>
            <a:r>
              <a:rPr lang="en-GB" dirty="0"/>
              <a:t>Apresentação: </a:t>
            </a:r>
            <a:r>
              <a:rPr lang="en-GB" dirty="0" err="1"/>
              <a:t>Estratégias</a:t>
            </a:r>
            <a:r>
              <a:rPr lang="en-GB" dirty="0"/>
              <a:t> </a:t>
            </a:r>
            <a:r>
              <a:rPr lang="en-GB" dirty="0" err="1"/>
              <a:t>complementares</a:t>
            </a:r>
            <a:r>
              <a:rPr lang="en-GB" dirty="0"/>
              <a:t> para </a:t>
            </a:r>
            <a:r>
              <a:rPr lang="en-GB" dirty="0" err="1"/>
              <a:t>abordar</a:t>
            </a:r>
            <a:r>
              <a:rPr lang="en-GB" dirty="0"/>
              <a:t> </a:t>
            </a:r>
            <a:r>
              <a:rPr lang="en-GB" dirty="0" err="1"/>
              <a:t>reclamações</a:t>
            </a:r>
            <a:r>
              <a:rPr lang="en-GB" dirty="0"/>
              <a:t>, </a:t>
            </a:r>
            <a:r>
              <a:rPr lang="en-GB" dirty="0" err="1"/>
              <a:t>coerção</a:t>
            </a:r>
            <a:r>
              <a:rPr lang="en-GB" dirty="0"/>
              <a:t>, </a:t>
            </a:r>
            <a:r>
              <a:rPr lang="en-GB" dirty="0" err="1"/>
              <a:t>violência</a:t>
            </a:r>
            <a:r>
              <a:rPr lang="en-GB" dirty="0"/>
              <a:t> e </a:t>
            </a:r>
            <a:r>
              <a:rPr lang="en-GB" dirty="0" err="1"/>
              <a:t>abuso</a:t>
            </a:r>
            <a:r>
              <a:rPr lang="en-GB" dirty="0"/>
              <a:t> - 1</a:t>
            </a:r>
            <a:endParaRPr lang="en-CH" dirty="0"/>
          </a:p>
        </p:txBody>
      </p:sp>
    </p:spTree>
    <p:extLst>
      <p:ext uri="{BB962C8B-B14F-4D97-AF65-F5344CB8AC3E}">
        <p14:creationId xmlns:p14="http://schemas.microsoft.com/office/powerpoint/2010/main" val="281752528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33C06E1-7680-254A-8701-00C7BD6DE581}"/>
              </a:ext>
            </a:extLst>
          </p:cNvPr>
          <p:cNvSpPr>
            <a:spLocks noGrp="1"/>
          </p:cNvSpPr>
          <p:nvPr>
            <p:ph type="body" sz="quarter" idx="13"/>
          </p:nvPr>
        </p:nvSpPr>
        <p:spPr>
          <a:xfrm>
            <a:off x="507206" y="1471633"/>
            <a:ext cx="11174400" cy="360000"/>
          </a:xfrm>
        </p:spPr>
        <p:txBody>
          <a:bodyPr/>
          <a:lstStyle/>
          <a:p>
            <a:r>
              <a:rPr lang="en-GB" kern="0" spc="0" dirty="0"/>
              <a:t>Cultura de serviço</a:t>
            </a:r>
            <a:endParaRPr lang="en-US" kern="0" spc="0" dirty="0"/>
          </a:p>
        </p:txBody>
      </p:sp>
      <p:sp>
        <p:nvSpPr>
          <p:cNvPr id="3" name="Content Placeholder 2">
            <a:extLst>
              <a:ext uri="{FF2B5EF4-FFF2-40B4-BE49-F238E27FC236}">
                <a16:creationId xmlns:a16="http://schemas.microsoft.com/office/drawing/2014/main" id="{2A23E132-1A0E-40C8-ABAA-962E66778189}"/>
              </a:ext>
            </a:extLst>
          </p:cNvPr>
          <p:cNvSpPr>
            <a:spLocks noGrp="1"/>
          </p:cNvSpPr>
          <p:nvPr>
            <p:ph sz="quarter" idx="14"/>
          </p:nvPr>
        </p:nvSpPr>
        <p:spPr>
          <a:xfrm>
            <a:off x="856034" y="1970954"/>
            <a:ext cx="10825572" cy="4166346"/>
          </a:xfrm>
        </p:spPr>
        <p:txBody>
          <a:bodyPr/>
          <a:lstStyle/>
          <a:p>
            <a:pPr algn="just">
              <a:spcAft>
                <a:spcPts val="0"/>
              </a:spcAft>
            </a:pPr>
            <a:r>
              <a:rPr lang="en-US" sz="2000" dirty="0"/>
              <a:t>Um mecanismo de denúncia de reclamações, violência, coerção e abuso deve ser apoiado por uma cultura de melhoria dos serviços.</a:t>
            </a:r>
          </a:p>
          <a:p>
            <a:pPr algn="just">
              <a:spcAft>
                <a:spcPts val="0"/>
              </a:spcAft>
            </a:pPr>
            <a:r>
              <a:rPr lang="en-US" sz="2000" dirty="0"/>
              <a:t>Isso significa:</a:t>
            </a:r>
          </a:p>
          <a:p>
            <a:pPr lvl="3" algn="just">
              <a:spcAft>
                <a:spcPts val="0"/>
              </a:spcAft>
            </a:pPr>
            <a:r>
              <a:rPr lang="en-US" dirty="0"/>
              <a:t>Garantir que as pessoas estejam cientes de seus direitos e de como e onde podem reclamar. </a:t>
            </a:r>
          </a:p>
          <a:p>
            <a:pPr lvl="3" algn="just">
              <a:spcAft>
                <a:spcPts val="0"/>
              </a:spcAft>
            </a:pPr>
            <a:r>
              <a:rPr lang="en-US" dirty="0" err="1"/>
              <a:t>Buscar</a:t>
            </a:r>
            <a:r>
              <a:rPr lang="en-US" dirty="0"/>
              <a:t> e aprender proativamente por meio do feedback das pessoas. </a:t>
            </a:r>
          </a:p>
          <a:p>
            <a:pPr lvl="3" algn="just">
              <a:spcAft>
                <a:spcPts val="0"/>
              </a:spcAft>
            </a:pPr>
            <a:r>
              <a:rPr lang="en-US" dirty="0"/>
              <a:t>Incentivar as pessoas a partilhar feedback, garantindo-lhes que as suas opiniões são valorizadas.</a:t>
            </a:r>
          </a:p>
          <a:p>
            <a:pPr lvl="3" algn="just">
              <a:spcAft>
                <a:spcPts val="0"/>
              </a:spcAft>
            </a:pPr>
            <a:r>
              <a:rPr lang="en-US" dirty="0"/>
              <a:t>Prestar apoio adicional às pessoas que tenham reclamações ou discordâncias em relação ao serviço.</a:t>
            </a:r>
          </a:p>
          <a:p>
            <a:pPr lvl="3" algn="just">
              <a:spcAft>
                <a:spcPts val="0"/>
              </a:spcAft>
            </a:pPr>
            <a:r>
              <a:rPr lang="en-US" dirty="0"/>
              <a:t>Estabelecer processos de reclamação justos e transparentes. </a:t>
            </a:r>
          </a:p>
          <a:p>
            <a:pPr lvl="3" algn="just">
              <a:spcAft>
                <a:spcPts val="0"/>
              </a:spcAft>
            </a:pPr>
            <a:r>
              <a:rPr lang="en-US" dirty="0"/>
              <a:t>Criar uma cultura de serviço que valorize a segurança e o bem-estar de todas as pessoas no serviço.</a:t>
            </a:r>
          </a:p>
          <a:p>
            <a:pPr lvl="3" algn="just">
              <a:spcAft>
                <a:spcPts val="0"/>
              </a:spcAft>
            </a:pPr>
            <a:r>
              <a:rPr lang="en-US" dirty="0"/>
              <a:t>Inculcar nos profissionais atitudes que considerem as reclamações como oportunidades de crescimento e melhoria.</a:t>
            </a:r>
          </a:p>
          <a:p>
            <a:pPr lvl="3" algn="just">
              <a:spcAft>
                <a:spcPts val="0"/>
              </a:spcAft>
            </a:pPr>
            <a:r>
              <a:rPr lang="en-US" dirty="0"/>
              <a:t>Garantir que as pessoas tenham acesso a serviços de defesa independentes.</a:t>
            </a:r>
          </a:p>
          <a:p>
            <a:pPr lvl="3" algn="just">
              <a:spcAft>
                <a:spcPts val="0"/>
              </a:spcAft>
            </a:pPr>
            <a:r>
              <a:rPr lang="en-US" dirty="0"/>
              <a:t>Oferecer educação adequada e relevante.</a:t>
            </a:r>
          </a:p>
        </p:txBody>
      </p:sp>
      <p:sp>
        <p:nvSpPr>
          <p:cNvPr id="2" name="Title 1">
            <a:extLst>
              <a:ext uri="{FF2B5EF4-FFF2-40B4-BE49-F238E27FC236}">
                <a16:creationId xmlns:a16="http://schemas.microsoft.com/office/drawing/2014/main" id="{D56B35C1-7314-4072-9367-65E3D76F179A}"/>
              </a:ext>
            </a:extLst>
          </p:cNvPr>
          <p:cNvSpPr>
            <a:spLocks noGrp="1"/>
          </p:cNvSpPr>
          <p:nvPr>
            <p:ph type="title"/>
          </p:nvPr>
        </p:nvSpPr>
        <p:spPr>
          <a:xfrm>
            <a:off x="507206" y="506412"/>
            <a:ext cx="11174400" cy="340400"/>
          </a:xfrm>
        </p:spPr>
        <p:txBody>
          <a:bodyPr/>
          <a:lstStyle/>
          <a:p>
            <a:pPr algn="ctr"/>
            <a:r>
              <a:rPr lang="en-GB" dirty="0" err="1"/>
              <a:t>Apresentação</a:t>
            </a:r>
            <a:r>
              <a:rPr lang="en-GB" dirty="0"/>
              <a:t>: </a:t>
            </a:r>
            <a:r>
              <a:rPr lang="en-GB" dirty="0" err="1"/>
              <a:t>Estratégias</a:t>
            </a:r>
            <a:r>
              <a:rPr lang="en-GB" dirty="0"/>
              <a:t> </a:t>
            </a:r>
            <a:r>
              <a:rPr lang="en-GB" dirty="0" err="1"/>
              <a:t>complementares</a:t>
            </a:r>
            <a:r>
              <a:rPr lang="en-GB" dirty="0"/>
              <a:t> para </a:t>
            </a:r>
            <a:r>
              <a:rPr lang="en-GB" dirty="0" err="1"/>
              <a:t>abordar</a:t>
            </a:r>
            <a:r>
              <a:rPr lang="en-GB" dirty="0"/>
              <a:t> </a:t>
            </a:r>
            <a:r>
              <a:rPr lang="en-GB" dirty="0" err="1"/>
              <a:t>reclamações</a:t>
            </a:r>
            <a:r>
              <a:rPr lang="en-GB" dirty="0"/>
              <a:t>, </a:t>
            </a:r>
            <a:r>
              <a:rPr lang="en-GB" dirty="0" err="1"/>
              <a:t>coerção</a:t>
            </a:r>
            <a:r>
              <a:rPr lang="en-GB" dirty="0"/>
              <a:t>, </a:t>
            </a:r>
            <a:r>
              <a:rPr lang="en-GB" dirty="0" err="1"/>
              <a:t>violência</a:t>
            </a:r>
            <a:r>
              <a:rPr lang="en-GB" dirty="0"/>
              <a:t> e </a:t>
            </a:r>
            <a:r>
              <a:rPr lang="en-GB" dirty="0" err="1"/>
              <a:t>abuso</a:t>
            </a:r>
            <a:r>
              <a:rPr lang="en-GB" dirty="0"/>
              <a:t> – 2</a:t>
            </a:r>
            <a:endParaRPr lang="en-CH" dirty="0"/>
          </a:p>
        </p:txBody>
      </p:sp>
    </p:spTree>
    <p:extLst>
      <p:ext uri="{BB962C8B-B14F-4D97-AF65-F5344CB8AC3E}">
        <p14:creationId xmlns:p14="http://schemas.microsoft.com/office/powerpoint/2010/main" val="2002179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FD4BB0-C927-4B3C-8E91-E30067777F0D}"/>
              </a:ext>
            </a:extLst>
          </p:cNvPr>
          <p:cNvSpPr>
            <a:spLocks noGrp="1"/>
          </p:cNvSpPr>
          <p:nvPr>
            <p:ph sz="quarter" idx="14"/>
          </p:nvPr>
        </p:nvSpPr>
        <p:spPr>
          <a:xfrm>
            <a:off x="704849" y="1792542"/>
            <a:ext cx="10976757" cy="3741748"/>
          </a:xfrm>
        </p:spPr>
        <p:txBody>
          <a:bodyPr/>
          <a:lstStyle/>
          <a:p>
            <a:pPr algn="just">
              <a:spcBef>
                <a:spcPts val="600"/>
              </a:spcBef>
              <a:spcAft>
                <a:spcPts val="0"/>
              </a:spcAft>
            </a:pPr>
            <a:r>
              <a:rPr lang="en-US" sz="2000" dirty="0"/>
              <a:t>A </a:t>
            </a:r>
            <a:r>
              <a:rPr lang="en-US" sz="2000" dirty="0" err="1"/>
              <a:t>violência</a:t>
            </a:r>
            <a:r>
              <a:rPr lang="en-US" sz="2000" dirty="0"/>
              <a:t> </a:t>
            </a:r>
            <a:r>
              <a:rPr lang="en-US" sz="2000" dirty="0" err="1"/>
              <a:t>é</a:t>
            </a:r>
            <a:r>
              <a:rPr lang="en-US" sz="2000" dirty="0"/>
              <a:t> o </a:t>
            </a:r>
            <a:r>
              <a:rPr lang="en-US" sz="2000" dirty="0" err="1"/>
              <a:t>uso</a:t>
            </a:r>
            <a:r>
              <a:rPr lang="en-US" sz="2000" dirty="0"/>
              <a:t> </a:t>
            </a:r>
            <a:r>
              <a:rPr lang="en-US" sz="2000" dirty="0" err="1"/>
              <a:t>intencional</a:t>
            </a:r>
            <a:r>
              <a:rPr lang="en-US" sz="2000" dirty="0"/>
              <a:t> de </a:t>
            </a:r>
            <a:r>
              <a:rPr lang="en-US" sz="2000" dirty="0" err="1"/>
              <a:t>força</a:t>
            </a:r>
            <a:r>
              <a:rPr lang="en-US" sz="2000" dirty="0"/>
              <a:t> </a:t>
            </a:r>
            <a:r>
              <a:rPr lang="en-US" sz="2000" dirty="0" err="1"/>
              <a:t>física</a:t>
            </a:r>
            <a:r>
              <a:rPr lang="en-US" sz="2000" dirty="0"/>
              <a:t> </a:t>
            </a:r>
            <a:r>
              <a:rPr lang="en-US" sz="2000" dirty="0" err="1"/>
              <a:t>ou</a:t>
            </a:r>
            <a:r>
              <a:rPr lang="en-US" sz="2000" dirty="0"/>
              <a:t> </a:t>
            </a:r>
            <a:r>
              <a:rPr lang="en-US" sz="2000" dirty="0" err="1"/>
              <a:t>poder</a:t>
            </a:r>
            <a:r>
              <a:rPr lang="en-US" sz="2000" dirty="0"/>
              <a:t> – </a:t>
            </a:r>
            <a:r>
              <a:rPr lang="en-US" sz="2000" dirty="0" err="1"/>
              <a:t>por</a:t>
            </a:r>
            <a:r>
              <a:rPr lang="en-US" sz="2000" dirty="0"/>
              <a:t> via de </a:t>
            </a:r>
            <a:r>
              <a:rPr lang="en-US" sz="2000" dirty="0" err="1"/>
              <a:t>ameaça</a:t>
            </a:r>
            <a:r>
              <a:rPr lang="en-US" sz="2000" dirty="0"/>
              <a:t> </a:t>
            </a:r>
            <a:r>
              <a:rPr lang="en-US" sz="2000" dirty="0" err="1"/>
              <a:t>ou</a:t>
            </a:r>
            <a:r>
              <a:rPr lang="en-US" sz="2000" dirty="0"/>
              <a:t> real – que </a:t>
            </a:r>
            <a:r>
              <a:rPr lang="en-US" sz="2000" dirty="0" err="1"/>
              <a:t>resulta</a:t>
            </a:r>
            <a:r>
              <a:rPr lang="en-US" sz="2000" dirty="0"/>
              <a:t> </a:t>
            </a:r>
            <a:r>
              <a:rPr lang="en-US" sz="2000" dirty="0" err="1"/>
              <a:t>ou</a:t>
            </a:r>
            <a:r>
              <a:rPr lang="en-US" sz="2000" dirty="0"/>
              <a:t> </a:t>
            </a:r>
            <a:r>
              <a:rPr lang="en-US" sz="2000" dirty="0" err="1"/>
              <a:t>tem</a:t>
            </a:r>
            <a:r>
              <a:rPr lang="en-US" sz="2000" dirty="0"/>
              <a:t> </a:t>
            </a:r>
            <a:r>
              <a:rPr lang="en-US" sz="2000" dirty="0" err="1"/>
              <a:t>uma</a:t>
            </a:r>
            <a:r>
              <a:rPr lang="en-US" sz="2000" dirty="0"/>
              <a:t> </a:t>
            </a:r>
            <a:r>
              <a:rPr lang="en-US" sz="2000" dirty="0" err="1"/>
              <a:t>alta</a:t>
            </a:r>
            <a:r>
              <a:rPr lang="en-US" sz="2000" dirty="0"/>
              <a:t> </a:t>
            </a:r>
            <a:r>
              <a:rPr lang="en-US" sz="2000" dirty="0" err="1"/>
              <a:t>probabilidade</a:t>
            </a:r>
            <a:r>
              <a:rPr lang="en-US" sz="2000" dirty="0"/>
              <a:t> de </a:t>
            </a:r>
            <a:r>
              <a:rPr lang="en-US" sz="2000" dirty="0" err="1"/>
              <a:t>resultar</a:t>
            </a:r>
            <a:r>
              <a:rPr lang="en-US" sz="2000" dirty="0"/>
              <a:t> </a:t>
            </a:r>
            <a:r>
              <a:rPr lang="en-US" sz="2000" dirty="0" err="1"/>
              <a:t>em</a:t>
            </a:r>
            <a:r>
              <a:rPr lang="en-US" sz="2000" dirty="0"/>
              <a:t> </a:t>
            </a:r>
            <a:r>
              <a:rPr lang="en-US" sz="2000" dirty="0" err="1"/>
              <a:t>ferimentos</a:t>
            </a:r>
            <a:r>
              <a:rPr lang="en-US" sz="2000" dirty="0"/>
              <a:t>, </a:t>
            </a:r>
            <a:r>
              <a:rPr lang="en-US" sz="2000" dirty="0" err="1"/>
              <a:t>morte</a:t>
            </a:r>
            <a:r>
              <a:rPr lang="en-US" sz="2000" dirty="0"/>
              <a:t>, </a:t>
            </a:r>
            <a:r>
              <a:rPr lang="en-US" sz="2000" dirty="0" err="1"/>
              <a:t>dano</a:t>
            </a:r>
            <a:r>
              <a:rPr lang="en-US" sz="2000" dirty="0"/>
              <a:t> </a:t>
            </a:r>
            <a:r>
              <a:rPr lang="en-US" sz="2000" dirty="0" err="1"/>
              <a:t>psicológico</a:t>
            </a:r>
            <a:r>
              <a:rPr lang="en-US" sz="2000" dirty="0"/>
              <a:t> </a:t>
            </a:r>
            <a:r>
              <a:rPr lang="en-US" sz="2000" dirty="0" err="1"/>
              <a:t>ou</a:t>
            </a:r>
            <a:r>
              <a:rPr lang="en-US" sz="2000" dirty="0"/>
              <a:t> </a:t>
            </a:r>
            <a:r>
              <a:rPr lang="en-US" sz="2000" dirty="0" err="1"/>
              <a:t>privação</a:t>
            </a:r>
            <a:r>
              <a:rPr lang="en-US" sz="2000" dirty="0"/>
              <a:t>. </a:t>
            </a:r>
          </a:p>
          <a:p>
            <a:pPr algn="just">
              <a:spcBef>
                <a:spcPts val="600"/>
              </a:spcBef>
              <a:spcAft>
                <a:spcPts val="0"/>
              </a:spcAft>
            </a:pPr>
            <a:r>
              <a:rPr lang="en-US" sz="2000" dirty="0" err="1"/>
              <a:t>Coerção</a:t>
            </a:r>
            <a:r>
              <a:rPr lang="en-US" sz="2000" dirty="0"/>
              <a:t> </a:t>
            </a:r>
            <a:r>
              <a:rPr lang="en-US" sz="2000" dirty="0" err="1"/>
              <a:t>pode</a:t>
            </a:r>
            <a:r>
              <a:rPr lang="en-US" sz="2000" dirty="0"/>
              <a:t> ser </a:t>
            </a:r>
            <a:r>
              <a:rPr lang="en-US" sz="2000" dirty="0" err="1"/>
              <a:t>compreendida</a:t>
            </a:r>
            <a:r>
              <a:rPr lang="en-US" sz="2000" dirty="0"/>
              <a:t> </a:t>
            </a:r>
            <a:r>
              <a:rPr lang="en-US" sz="2000" dirty="0" err="1"/>
              <a:t>como</a:t>
            </a:r>
            <a:r>
              <a:rPr lang="en-US" sz="2000" dirty="0"/>
              <a:t> </a:t>
            </a:r>
            <a:r>
              <a:rPr lang="en-US" sz="2000" dirty="0" err="1"/>
              <a:t>qualquer</a:t>
            </a:r>
            <a:r>
              <a:rPr lang="en-US" sz="2000" dirty="0"/>
              <a:t> </a:t>
            </a:r>
            <a:r>
              <a:rPr lang="en-US" sz="2000" dirty="0" err="1"/>
              <a:t>ação</a:t>
            </a:r>
            <a:r>
              <a:rPr lang="en-US" sz="2000" dirty="0"/>
              <a:t> </a:t>
            </a:r>
            <a:r>
              <a:rPr lang="en-US" sz="2000" dirty="0" err="1"/>
              <a:t>ou</a:t>
            </a:r>
            <a:r>
              <a:rPr lang="en-US" sz="2000" dirty="0"/>
              <a:t> </a:t>
            </a:r>
            <a:r>
              <a:rPr lang="en-US" sz="2000" dirty="0" err="1"/>
              <a:t>prática</a:t>
            </a:r>
            <a:r>
              <a:rPr lang="en-US" sz="2000" dirty="0"/>
              <a:t> </a:t>
            </a:r>
            <a:r>
              <a:rPr lang="en-US" sz="2000" dirty="0" err="1"/>
              <a:t>realizada</a:t>
            </a:r>
            <a:r>
              <a:rPr lang="en-US" sz="2000" dirty="0"/>
              <a:t> que </a:t>
            </a:r>
            <a:r>
              <a:rPr lang="en-US" sz="2000" dirty="0" err="1"/>
              <a:t>seja</a:t>
            </a:r>
            <a:r>
              <a:rPr lang="en-US" sz="2000" dirty="0"/>
              <a:t> </a:t>
            </a:r>
            <a:r>
              <a:rPr lang="en-US" sz="2000" dirty="0" err="1"/>
              <a:t>inconsistente</a:t>
            </a:r>
            <a:r>
              <a:rPr lang="en-US" sz="2000" dirty="0"/>
              <a:t> com o </a:t>
            </a:r>
            <a:r>
              <a:rPr lang="en-US" sz="2000" dirty="0" err="1"/>
              <a:t>desejo</a:t>
            </a:r>
            <a:r>
              <a:rPr lang="en-US" sz="2000" dirty="0"/>
              <a:t> da </a:t>
            </a:r>
            <a:r>
              <a:rPr lang="en-US" sz="2000" dirty="0" err="1"/>
              <a:t>pessoa</a:t>
            </a:r>
            <a:r>
              <a:rPr lang="en-US" sz="2000" dirty="0"/>
              <a:t> </a:t>
            </a:r>
            <a:r>
              <a:rPr lang="en-US" sz="2000" dirty="0" err="1"/>
              <a:t>em</a:t>
            </a:r>
            <a:r>
              <a:rPr lang="en-US" sz="2000" dirty="0"/>
              <a:t> </a:t>
            </a:r>
            <a:r>
              <a:rPr lang="en-US" sz="2000" dirty="0" err="1"/>
              <a:t>questão</a:t>
            </a:r>
            <a:r>
              <a:rPr lang="en-US" sz="2000" dirty="0"/>
              <a:t> (</a:t>
            </a:r>
            <a:r>
              <a:rPr lang="en-US" sz="2000" dirty="0" err="1"/>
              <a:t>ou</a:t>
            </a:r>
            <a:r>
              <a:rPr lang="en-US" sz="2000" dirty="0"/>
              <a:t> </a:t>
            </a:r>
            <a:r>
              <a:rPr lang="en-US" sz="2000" dirty="0" err="1"/>
              <a:t>seja</a:t>
            </a:r>
            <a:r>
              <a:rPr lang="en-US" sz="2000" dirty="0"/>
              <a:t>, </a:t>
            </a:r>
            <a:r>
              <a:rPr lang="en-US" sz="2000" dirty="0" err="1"/>
              <a:t>realizada</a:t>
            </a:r>
            <a:r>
              <a:rPr lang="en-US" sz="2000" dirty="0"/>
              <a:t> </a:t>
            </a:r>
            <a:r>
              <a:rPr lang="en-US" sz="2000" dirty="0" err="1"/>
              <a:t>sem</a:t>
            </a:r>
            <a:r>
              <a:rPr lang="en-US" sz="2000" dirty="0"/>
              <a:t> o </a:t>
            </a:r>
            <a:r>
              <a:rPr lang="en-US" sz="2000" dirty="0" err="1"/>
              <a:t>consentimento</a:t>
            </a:r>
            <a:r>
              <a:rPr lang="en-US" sz="2000" dirty="0"/>
              <a:t> </a:t>
            </a:r>
            <a:r>
              <a:rPr lang="en-US" sz="2000" dirty="0" err="1"/>
              <a:t>informado</a:t>
            </a:r>
            <a:r>
              <a:rPr lang="en-US" sz="2000" dirty="0"/>
              <a:t> da </a:t>
            </a:r>
            <a:r>
              <a:rPr lang="en-US" sz="2000" dirty="0" err="1"/>
              <a:t>pessoa</a:t>
            </a:r>
            <a:r>
              <a:rPr lang="en-US" sz="2000" dirty="0"/>
              <a:t>) para </a:t>
            </a:r>
            <a:r>
              <a:rPr lang="en-US" sz="2000" dirty="0" err="1"/>
              <a:t>fazer</a:t>
            </a:r>
            <a:r>
              <a:rPr lang="en-US" sz="2000" dirty="0"/>
              <a:t> a </a:t>
            </a:r>
            <a:r>
              <a:rPr lang="en-US" sz="2000" dirty="0" err="1"/>
              <a:t>pessoa</a:t>
            </a:r>
            <a:r>
              <a:rPr lang="en-US" sz="2000" dirty="0"/>
              <a:t> se </a:t>
            </a:r>
            <a:r>
              <a:rPr lang="en-US" sz="2000" dirty="0" err="1"/>
              <a:t>comportar</a:t>
            </a:r>
            <a:r>
              <a:rPr lang="en-US" sz="2000" dirty="0"/>
              <a:t> </a:t>
            </a:r>
            <a:r>
              <a:rPr lang="en-US" sz="2000" dirty="0" err="1"/>
              <a:t>ou</a:t>
            </a:r>
            <a:r>
              <a:rPr lang="en-US" sz="2000" dirty="0"/>
              <a:t> </a:t>
            </a:r>
            <a:r>
              <a:rPr lang="en-US" sz="2000" dirty="0" err="1"/>
              <a:t>parar</a:t>
            </a:r>
            <a:r>
              <a:rPr lang="en-US" sz="2000" dirty="0"/>
              <a:t> de se </a:t>
            </a:r>
            <a:r>
              <a:rPr lang="en-US" sz="2000" dirty="0" err="1"/>
              <a:t>comportar</a:t>
            </a:r>
            <a:r>
              <a:rPr lang="en-US" sz="2000" dirty="0"/>
              <a:t> de </a:t>
            </a:r>
            <a:r>
              <a:rPr lang="en-US" sz="2000" dirty="0" err="1"/>
              <a:t>uma</a:t>
            </a:r>
            <a:r>
              <a:rPr lang="en-US" sz="2000" dirty="0"/>
              <a:t> </a:t>
            </a:r>
            <a:r>
              <a:rPr lang="en-US" sz="2000" dirty="0" err="1"/>
              <a:t>determinada</a:t>
            </a:r>
            <a:r>
              <a:rPr lang="en-US" sz="2000" dirty="0"/>
              <a:t> </a:t>
            </a:r>
            <a:r>
              <a:rPr lang="en-US" sz="2000" dirty="0" err="1"/>
              <a:t>maneira</a:t>
            </a:r>
            <a:r>
              <a:rPr lang="en-US" sz="2000" dirty="0"/>
              <a:t>. </a:t>
            </a:r>
          </a:p>
          <a:p>
            <a:pPr algn="just">
              <a:spcBef>
                <a:spcPts val="600"/>
              </a:spcBef>
              <a:spcAft>
                <a:spcPts val="0"/>
              </a:spcAft>
            </a:pPr>
            <a:r>
              <a:rPr lang="en-US" sz="2000" dirty="0"/>
              <a:t>Em </a:t>
            </a:r>
            <a:r>
              <a:rPr lang="en-US" sz="2000" dirty="0" err="1"/>
              <a:t>alguns</a:t>
            </a:r>
            <a:r>
              <a:rPr lang="en-US" sz="2000" dirty="0"/>
              <a:t> </a:t>
            </a:r>
            <a:r>
              <a:rPr lang="en-US" sz="2000" dirty="0" err="1"/>
              <a:t>casos</a:t>
            </a:r>
            <a:r>
              <a:rPr lang="en-US" sz="2000" dirty="0"/>
              <a:t>, a </a:t>
            </a:r>
            <a:r>
              <a:rPr lang="en-US" sz="2000" dirty="0" err="1"/>
              <a:t>coerção</a:t>
            </a:r>
            <a:r>
              <a:rPr lang="en-US" sz="2000" dirty="0"/>
              <a:t> </a:t>
            </a:r>
            <a:r>
              <a:rPr lang="en-US" sz="2000" dirty="0" err="1"/>
              <a:t>pode</a:t>
            </a:r>
            <a:r>
              <a:rPr lang="en-US" sz="2000" dirty="0"/>
              <a:t> ser </a:t>
            </a:r>
            <a:r>
              <a:rPr lang="en-US" sz="2000" dirty="0" err="1"/>
              <a:t>autorizada</a:t>
            </a:r>
            <a:r>
              <a:rPr lang="en-US" sz="2000" dirty="0"/>
              <a:t> </a:t>
            </a:r>
            <a:r>
              <a:rPr lang="en-US" sz="2000" dirty="0" err="1"/>
              <a:t>pelas</a:t>
            </a:r>
            <a:r>
              <a:rPr lang="en-US" sz="2000" dirty="0"/>
              <a:t> leis </a:t>
            </a:r>
            <a:r>
              <a:rPr lang="en-US" sz="2000" dirty="0" err="1"/>
              <a:t>nacionais</a:t>
            </a:r>
            <a:r>
              <a:rPr lang="en-US" sz="2000" dirty="0"/>
              <a:t> (</a:t>
            </a:r>
            <a:r>
              <a:rPr lang="en-US" sz="2000" dirty="0" err="1"/>
              <a:t>por</a:t>
            </a:r>
            <a:r>
              <a:rPr lang="en-US" sz="2000" dirty="0"/>
              <a:t> </a:t>
            </a:r>
            <a:r>
              <a:rPr lang="en-US" sz="2000" dirty="0" err="1"/>
              <a:t>exemplo</a:t>
            </a:r>
            <a:r>
              <a:rPr lang="en-US" sz="2000" dirty="0"/>
              <a:t>, </a:t>
            </a:r>
            <a:r>
              <a:rPr lang="en-US" sz="2000" dirty="0" err="1"/>
              <a:t>uma</a:t>
            </a:r>
            <a:r>
              <a:rPr lang="en-US" sz="2000" dirty="0"/>
              <a:t> lei que </a:t>
            </a:r>
            <a:r>
              <a:rPr lang="en-US" sz="2000" dirty="0" err="1"/>
              <a:t>permite</a:t>
            </a:r>
            <a:r>
              <a:rPr lang="en-US" sz="2000" dirty="0"/>
              <a:t> a </a:t>
            </a:r>
            <a:r>
              <a:rPr lang="en-US" sz="2000" dirty="0" err="1"/>
              <a:t>internação</a:t>
            </a:r>
            <a:r>
              <a:rPr lang="en-US" sz="2000" dirty="0"/>
              <a:t> e o </a:t>
            </a:r>
            <a:r>
              <a:rPr lang="en-US" sz="2000" dirty="0" err="1"/>
              <a:t>tratamento</a:t>
            </a:r>
            <a:r>
              <a:rPr lang="en-US" sz="2000" dirty="0"/>
              <a:t> </a:t>
            </a:r>
            <a:r>
              <a:rPr lang="en-US" sz="2000" dirty="0" err="1"/>
              <a:t>involuntários</a:t>
            </a:r>
            <a:r>
              <a:rPr lang="en-US" sz="2000" dirty="0"/>
              <a:t> de </a:t>
            </a:r>
            <a:r>
              <a:rPr lang="en-US" sz="2000" dirty="0" err="1"/>
              <a:t>pessoas</a:t>
            </a:r>
            <a:r>
              <a:rPr lang="en-US" sz="2000" dirty="0"/>
              <a:t> </a:t>
            </a:r>
            <a:r>
              <a:rPr lang="en-US" sz="2000" dirty="0" err="1"/>
              <a:t>em</a:t>
            </a:r>
            <a:r>
              <a:rPr lang="en-US" sz="2000" dirty="0"/>
              <a:t> </a:t>
            </a:r>
            <a:r>
              <a:rPr lang="en-US" sz="2000" dirty="0" err="1"/>
              <a:t>serviços</a:t>
            </a:r>
            <a:r>
              <a:rPr lang="en-US" sz="2000" dirty="0"/>
              <a:t> de </a:t>
            </a:r>
            <a:r>
              <a:rPr lang="en-US" sz="2000" dirty="0" err="1"/>
              <a:t>saúde</a:t>
            </a:r>
            <a:r>
              <a:rPr lang="en-US" sz="2000" dirty="0"/>
              <a:t> mental). </a:t>
            </a:r>
          </a:p>
          <a:p>
            <a:pPr algn="just">
              <a:spcBef>
                <a:spcPts val="600"/>
              </a:spcBef>
              <a:spcAft>
                <a:spcPts val="0"/>
              </a:spcAft>
            </a:pPr>
            <a:r>
              <a:rPr lang="en-US" sz="2000" dirty="0" err="1"/>
              <a:t>Há</a:t>
            </a:r>
            <a:r>
              <a:rPr lang="en-US" sz="2000" dirty="0"/>
              <a:t> </a:t>
            </a:r>
            <a:r>
              <a:rPr lang="en-US" sz="2000" dirty="0" err="1"/>
              <a:t>uma</a:t>
            </a:r>
            <a:r>
              <a:rPr lang="en-US" sz="2000" dirty="0"/>
              <a:t> </a:t>
            </a:r>
            <a:r>
              <a:rPr lang="en-US" sz="2000" dirty="0" err="1"/>
              <a:t>importante</a:t>
            </a:r>
            <a:r>
              <a:rPr lang="en-US" sz="2000" dirty="0"/>
              <a:t> </a:t>
            </a:r>
            <a:r>
              <a:rPr lang="en-US" sz="2000" dirty="0" err="1"/>
              <a:t>sobreposição</a:t>
            </a:r>
            <a:r>
              <a:rPr lang="en-US" sz="2000" dirty="0"/>
              <a:t> entre as </a:t>
            </a:r>
            <a:r>
              <a:rPr lang="en-US" sz="2000" dirty="0" err="1"/>
              <a:t>noções</a:t>
            </a:r>
            <a:r>
              <a:rPr lang="en-US" sz="2000" dirty="0"/>
              <a:t> de </a:t>
            </a:r>
            <a:r>
              <a:rPr lang="en-US" sz="2000" dirty="0" err="1"/>
              <a:t>violência</a:t>
            </a:r>
            <a:r>
              <a:rPr lang="en-US" sz="2000" dirty="0"/>
              <a:t> e </a:t>
            </a:r>
            <a:r>
              <a:rPr lang="en-US" sz="2000" dirty="0" err="1"/>
              <a:t>coerção</a:t>
            </a:r>
            <a:r>
              <a:rPr lang="en-US" sz="2000" dirty="0"/>
              <a:t>. </a:t>
            </a:r>
          </a:p>
          <a:p>
            <a:pPr algn="just">
              <a:spcBef>
                <a:spcPts val="600"/>
              </a:spcBef>
              <a:spcAft>
                <a:spcPts val="0"/>
              </a:spcAft>
            </a:pPr>
            <a:r>
              <a:rPr lang="en-US" sz="2000" dirty="0"/>
              <a:t>As </a:t>
            </a:r>
            <a:r>
              <a:rPr lang="en-US" sz="2000" dirty="0" err="1"/>
              <a:t>ações</a:t>
            </a:r>
            <a:r>
              <a:rPr lang="en-US" sz="2000" dirty="0"/>
              <a:t> </a:t>
            </a:r>
            <a:r>
              <a:rPr lang="en-US" sz="2000" dirty="0" err="1"/>
              <a:t>realizadas</a:t>
            </a:r>
            <a:r>
              <a:rPr lang="en-US" sz="2000" dirty="0"/>
              <a:t> </a:t>
            </a:r>
            <a:r>
              <a:rPr lang="en-US" sz="2000" dirty="0" err="1"/>
              <a:t>coercivamente</a:t>
            </a:r>
            <a:r>
              <a:rPr lang="en-US" sz="2000" dirty="0"/>
              <a:t> </a:t>
            </a:r>
            <a:r>
              <a:rPr lang="en-US" sz="2000" dirty="0" err="1"/>
              <a:t>são</a:t>
            </a:r>
            <a:r>
              <a:rPr lang="en-US" sz="2000" dirty="0"/>
              <a:t> </a:t>
            </a:r>
            <a:r>
              <a:rPr lang="en-US" sz="2000" dirty="0" err="1"/>
              <a:t>frequentemente</a:t>
            </a:r>
            <a:r>
              <a:rPr lang="en-US" sz="2000" dirty="0"/>
              <a:t> </a:t>
            </a:r>
            <a:r>
              <a:rPr lang="en-US" sz="2000" dirty="0" err="1"/>
              <a:t>sentidas</a:t>
            </a:r>
            <a:r>
              <a:rPr lang="en-US" sz="2000" dirty="0"/>
              <a:t> </a:t>
            </a:r>
            <a:r>
              <a:rPr lang="en-US" sz="2000" dirty="0" err="1"/>
              <a:t>como</a:t>
            </a:r>
            <a:r>
              <a:rPr lang="en-US" sz="2000" dirty="0"/>
              <a:t> </a:t>
            </a:r>
            <a:r>
              <a:rPr lang="en-US" sz="2000" dirty="0" err="1"/>
              <a:t>violentas</a:t>
            </a:r>
            <a:r>
              <a:rPr lang="en-US" sz="2000" dirty="0"/>
              <a:t>. </a:t>
            </a:r>
          </a:p>
          <a:p>
            <a:pPr algn="just">
              <a:spcBef>
                <a:spcPts val="600"/>
              </a:spcBef>
              <a:spcAft>
                <a:spcPts val="0"/>
              </a:spcAft>
            </a:pPr>
            <a:r>
              <a:rPr lang="en-US" sz="2000" dirty="0"/>
              <a:t>Da </a:t>
            </a:r>
            <a:r>
              <a:rPr lang="en-US" sz="2000" dirty="0" err="1"/>
              <a:t>mesma</a:t>
            </a:r>
            <a:r>
              <a:rPr lang="en-US" sz="2000" dirty="0"/>
              <a:t> forma, a </a:t>
            </a:r>
            <a:r>
              <a:rPr lang="en-US" sz="2000" dirty="0" err="1"/>
              <a:t>imposição</a:t>
            </a:r>
            <a:r>
              <a:rPr lang="en-US" sz="2000" dirty="0"/>
              <a:t> de </a:t>
            </a:r>
            <a:r>
              <a:rPr lang="en-US" sz="2000" dirty="0" err="1"/>
              <a:t>coerção</a:t>
            </a:r>
            <a:r>
              <a:rPr lang="en-US" sz="2000" dirty="0"/>
              <a:t> </a:t>
            </a:r>
            <a:r>
              <a:rPr lang="en-US" sz="2000" dirty="0" err="1"/>
              <a:t>geralmente</a:t>
            </a:r>
            <a:r>
              <a:rPr lang="en-US" sz="2000" dirty="0"/>
              <a:t> </a:t>
            </a:r>
            <a:r>
              <a:rPr lang="en-US" sz="2000" dirty="0" err="1"/>
              <a:t>requer</a:t>
            </a:r>
            <a:r>
              <a:rPr lang="en-US" sz="2000" dirty="0"/>
              <a:t> um </a:t>
            </a:r>
            <a:r>
              <a:rPr lang="en-US" sz="2000" dirty="0" err="1"/>
              <a:t>grau</a:t>
            </a:r>
            <a:r>
              <a:rPr lang="en-US" sz="2000" dirty="0"/>
              <a:t> de </a:t>
            </a:r>
            <a:r>
              <a:rPr lang="en-US" sz="2000" dirty="0" err="1"/>
              <a:t>violência</a:t>
            </a:r>
            <a:r>
              <a:rPr lang="en-US" sz="2000" dirty="0"/>
              <a:t>.</a:t>
            </a:r>
          </a:p>
        </p:txBody>
      </p:sp>
      <p:sp>
        <p:nvSpPr>
          <p:cNvPr id="2" name="Title 1">
            <a:extLst>
              <a:ext uri="{FF2B5EF4-FFF2-40B4-BE49-F238E27FC236}">
                <a16:creationId xmlns:a16="http://schemas.microsoft.com/office/drawing/2014/main" id="{D8648F47-81CF-4F4E-B86E-C16409B71A47}"/>
              </a:ext>
            </a:extLst>
          </p:cNvPr>
          <p:cNvSpPr>
            <a:spLocks noGrp="1"/>
          </p:cNvSpPr>
          <p:nvPr>
            <p:ph type="title"/>
          </p:nvPr>
        </p:nvSpPr>
        <p:spPr>
          <a:xfrm>
            <a:off x="507206" y="506412"/>
            <a:ext cx="11174400" cy="432000"/>
          </a:xfrm>
        </p:spPr>
        <p:txBody>
          <a:bodyPr/>
          <a:lstStyle/>
          <a:p>
            <a:pPr algn="ctr"/>
            <a:r>
              <a:rPr lang="en-GB" dirty="0"/>
              <a:t>Apresentação: O que </a:t>
            </a:r>
            <a:r>
              <a:rPr lang="en-GB" dirty="0" err="1"/>
              <a:t>é</a:t>
            </a:r>
            <a:r>
              <a:rPr lang="en-GB" dirty="0"/>
              <a:t> violência, coerção e abuso? - 1</a:t>
            </a:r>
            <a:endParaRPr lang="en-CH" dirty="0"/>
          </a:p>
        </p:txBody>
      </p:sp>
    </p:spTree>
    <p:extLst>
      <p:ext uri="{BB962C8B-B14F-4D97-AF65-F5344CB8AC3E}">
        <p14:creationId xmlns:p14="http://schemas.microsoft.com/office/powerpoint/2010/main" val="412468620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517C2F-7129-4B9D-88D4-CD2CAA8E077F}"/>
              </a:ext>
            </a:extLst>
          </p:cNvPr>
          <p:cNvSpPr>
            <a:spLocks noGrp="1"/>
          </p:cNvSpPr>
          <p:nvPr>
            <p:ph sz="quarter" idx="14"/>
          </p:nvPr>
        </p:nvSpPr>
        <p:spPr>
          <a:xfrm>
            <a:off x="507205" y="2292461"/>
            <a:ext cx="11174412" cy="1718395"/>
          </a:xfrm>
        </p:spPr>
        <p:txBody>
          <a:bodyPr/>
          <a:lstStyle/>
          <a:p>
            <a:endParaRPr lang="en-US" dirty="0"/>
          </a:p>
          <a:p>
            <a:r>
              <a:rPr lang="en-US" dirty="0"/>
              <a:t>Como </a:t>
            </a:r>
            <a:r>
              <a:rPr lang="en-US" dirty="0" err="1"/>
              <a:t>os</a:t>
            </a:r>
            <a:r>
              <a:rPr lang="en-US" dirty="0"/>
              <a:t> </a:t>
            </a:r>
            <a:r>
              <a:rPr lang="en-US" dirty="0" err="1"/>
              <a:t>serviços</a:t>
            </a:r>
            <a:r>
              <a:rPr lang="en-US" dirty="0"/>
              <a:t> </a:t>
            </a:r>
            <a:r>
              <a:rPr lang="en-US" dirty="0" err="1"/>
              <a:t>sociais</a:t>
            </a:r>
            <a:r>
              <a:rPr lang="en-US" dirty="0"/>
              <a:t> e de </a:t>
            </a:r>
            <a:r>
              <a:rPr lang="en-US" dirty="0" err="1"/>
              <a:t>saúde</a:t>
            </a:r>
            <a:r>
              <a:rPr lang="en-US" dirty="0"/>
              <a:t> mental </a:t>
            </a:r>
            <a:r>
              <a:rPr lang="en-US" dirty="0" err="1"/>
              <a:t>podem</a:t>
            </a:r>
            <a:r>
              <a:rPr lang="en-US" dirty="0"/>
              <a:t> </a:t>
            </a:r>
            <a:r>
              <a:rPr lang="en-US" dirty="0" err="1"/>
              <a:t>facilitar</a:t>
            </a:r>
            <a:r>
              <a:rPr lang="en-US" dirty="0"/>
              <a:t> o </a:t>
            </a:r>
            <a:r>
              <a:rPr lang="en-US" dirty="0" err="1"/>
              <a:t>acesso</a:t>
            </a:r>
            <a:r>
              <a:rPr lang="en-US" dirty="0"/>
              <a:t> a </a:t>
            </a:r>
            <a:r>
              <a:rPr lang="en-US" dirty="0" err="1"/>
              <a:t>mecanismos</a:t>
            </a:r>
            <a:r>
              <a:rPr lang="en-US" dirty="0"/>
              <a:t> </a:t>
            </a:r>
            <a:r>
              <a:rPr lang="en-US" dirty="0" err="1"/>
              <a:t>externos</a:t>
            </a:r>
            <a:r>
              <a:rPr lang="en-US" dirty="0"/>
              <a:t> de </a:t>
            </a:r>
            <a:r>
              <a:rPr lang="en-US" dirty="0" err="1"/>
              <a:t>reclamação</a:t>
            </a:r>
            <a:r>
              <a:rPr lang="en-US" dirty="0"/>
              <a:t>? </a:t>
            </a:r>
          </a:p>
          <a:p>
            <a:endParaRPr lang="en-CH" dirty="0"/>
          </a:p>
        </p:txBody>
      </p:sp>
      <p:sp>
        <p:nvSpPr>
          <p:cNvPr id="2" name="Title 1">
            <a:extLst>
              <a:ext uri="{FF2B5EF4-FFF2-40B4-BE49-F238E27FC236}">
                <a16:creationId xmlns:a16="http://schemas.microsoft.com/office/drawing/2014/main" id="{BC11D75C-FEC9-430E-A559-67A6E94E8E39}"/>
              </a:ext>
            </a:extLst>
          </p:cNvPr>
          <p:cNvSpPr>
            <a:spLocks noGrp="1"/>
          </p:cNvSpPr>
          <p:nvPr>
            <p:ph type="title"/>
          </p:nvPr>
        </p:nvSpPr>
        <p:spPr>
          <a:xfrm>
            <a:off x="140677" y="506412"/>
            <a:ext cx="11816861" cy="340400"/>
          </a:xfrm>
        </p:spPr>
        <p:txBody>
          <a:bodyPr/>
          <a:lstStyle/>
          <a:p>
            <a:pPr algn="ctr"/>
            <a:r>
              <a:rPr lang="en-GB" dirty="0"/>
              <a:t>Exercício 12.1: Acesso a </a:t>
            </a:r>
            <a:r>
              <a:rPr lang="en-GB" dirty="0" err="1"/>
              <a:t>mecanismos</a:t>
            </a:r>
            <a:r>
              <a:rPr lang="en-GB" dirty="0"/>
              <a:t> de </a:t>
            </a:r>
            <a:r>
              <a:rPr lang="en-GB" dirty="0" err="1"/>
              <a:t>reclamação</a:t>
            </a:r>
            <a:r>
              <a:rPr lang="en-GB" dirty="0"/>
              <a:t> </a:t>
            </a:r>
            <a:r>
              <a:rPr lang="en-GB" dirty="0" err="1"/>
              <a:t>externos</a:t>
            </a:r>
            <a:endParaRPr lang="en-CH" dirty="0"/>
          </a:p>
        </p:txBody>
      </p:sp>
    </p:spTree>
    <p:extLst>
      <p:ext uri="{BB962C8B-B14F-4D97-AF65-F5344CB8AC3E}">
        <p14:creationId xmlns:p14="http://schemas.microsoft.com/office/powerpoint/2010/main" val="87494799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11B6F-F3ED-44A7-806B-E257C7479FF7}"/>
              </a:ext>
            </a:extLst>
          </p:cNvPr>
          <p:cNvSpPr>
            <a:spLocks noGrp="1"/>
          </p:cNvSpPr>
          <p:nvPr>
            <p:ph type="title"/>
          </p:nvPr>
        </p:nvSpPr>
        <p:spPr>
          <a:xfrm>
            <a:off x="507205" y="2313946"/>
            <a:ext cx="11068709" cy="429254"/>
          </a:xfrm>
        </p:spPr>
        <p:txBody>
          <a:bodyPr/>
          <a:lstStyle/>
          <a:p>
            <a:pPr algn="ctr">
              <a:lnSpc>
                <a:spcPct val="100000"/>
              </a:lnSpc>
            </a:pPr>
            <a:r>
              <a:rPr lang="en-GB" dirty="0"/>
              <a:t>Tema 13: </a:t>
            </a:r>
            <a:r>
              <a:rPr lang="pt-BR" dirty="0"/>
              <a:t>Parar a violência, a coerção e o abuso no meu serviço social ou de saúde mental</a:t>
            </a:r>
            <a:br>
              <a:rPr lang="pt-BR" dirty="0"/>
            </a:br>
            <a:endParaRPr lang="en-CH" dirty="0"/>
          </a:p>
        </p:txBody>
      </p:sp>
    </p:spTree>
    <p:extLst>
      <p:ext uri="{BB962C8B-B14F-4D97-AF65-F5344CB8AC3E}">
        <p14:creationId xmlns:p14="http://schemas.microsoft.com/office/powerpoint/2010/main" val="403196280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A1508AF-A85A-5D48-84BF-D6E0FCAAFA80}"/>
              </a:ext>
            </a:extLst>
          </p:cNvPr>
          <p:cNvSpPr>
            <a:spLocks noGrp="1"/>
          </p:cNvSpPr>
          <p:nvPr>
            <p:ph type="body" sz="quarter" idx="13"/>
          </p:nvPr>
        </p:nvSpPr>
        <p:spPr>
          <a:xfrm>
            <a:off x="507207" y="1522760"/>
            <a:ext cx="11174400" cy="360000"/>
          </a:xfrm>
        </p:spPr>
        <p:txBody>
          <a:bodyPr/>
          <a:lstStyle/>
          <a:p>
            <a:r>
              <a:rPr lang="en-GB" kern="0" spc="0" dirty="0"/>
              <a:t>O exemplo da Pensilvânia (a)</a:t>
            </a:r>
            <a:endParaRPr lang="en-US" kern="0" spc="0" dirty="0"/>
          </a:p>
        </p:txBody>
      </p:sp>
      <p:sp>
        <p:nvSpPr>
          <p:cNvPr id="3" name="Content Placeholder 2">
            <a:extLst>
              <a:ext uri="{FF2B5EF4-FFF2-40B4-BE49-F238E27FC236}">
                <a16:creationId xmlns:a16="http://schemas.microsoft.com/office/drawing/2014/main" id="{501CFABA-28B0-48F5-B92D-6B0F78775716}"/>
              </a:ext>
            </a:extLst>
          </p:cNvPr>
          <p:cNvSpPr>
            <a:spLocks noGrp="1"/>
          </p:cNvSpPr>
          <p:nvPr>
            <p:ph sz="quarter" idx="14"/>
          </p:nvPr>
        </p:nvSpPr>
        <p:spPr>
          <a:xfrm>
            <a:off x="507205" y="2188916"/>
            <a:ext cx="11174412" cy="2786325"/>
          </a:xfrm>
        </p:spPr>
        <p:txBody>
          <a:bodyPr/>
          <a:lstStyle/>
          <a:p>
            <a:pPr marL="171450" indent="-171450" algn="just">
              <a:spcBef>
                <a:spcPts val="600"/>
              </a:spcBef>
              <a:spcAft>
                <a:spcPts val="0"/>
              </a:spcAft>
            </a:pPr>
            <a:r>
              <a:rPr lang="pt-BR" sz="2000" dirty="0"/>
              <a:t>Nos anos 90, o Departamento de Bem-Estar Público da Pensilvânia, nos EUA, instituiu um programa ativo para reduzir, e finalmente eliminar, o isolamento e as contenções na saúde mental e nos hospitais forenses. </a:t>
            </a:r>
          </a:p>
          <a:p>
            <a:pPr marL="171450" indent="-171450" algn="just">
              <a:spcBef>
                <a:spcPts val="600"/>
              </a:spcBef>
              <a:spcAft>
                <a:spcPts val="0"/>
              </a:spcAft>
            </a:pPr>
            <a:r>
              <a:rPr lang="pt-BR" sz="2000" dirty="0"/>
              <a:t>Todos os hospitais estão livres de isolamento há vários anos e estão se aproximando do uso zero de contenções. </a:t>
            </a:r>
          </a:p>
          <a:p>
            <a:pPr marL="171450" indent="-171450" algn="just">
              <a:spcBef>
                <a:spcPts val="600"/>
              </a:spcBef>
              <a:spcAft>
                <a:spcPts val="0"/>
              </a:spcAft>
            </a:pPr>
            <a:r>
              <a:rPr lang="pt-BR" sz="2000" dirty="0"/>
              <a:t>O programa foi realizado através de uma combinação de treinamento, monitoramento, revisões de políticas, mudança cultural, transparência de dados, uso de equipes de resposta e adoção de uma abordagem de recuperação. </a:t>
            </a:r>
          </a:p>
        </p:txBody>
      </p:sp>
      <p:sp>
        <p:nvSpPr>
          <p:cNvPr id="2" name="Title 1">
            <a:extLst>
              <a:ext uri="{FF2B5EF4-FFF2-40B4-BE49-F238E27FC236}">
                <a16:creationId xmlns:a16="http://schemas.microsoft.com/office/drawing/2014/main" id="{D1FD99D7-5D6D-4491-8648-9F80C8425B82}"/>
              </a:ext>
            </a:extLst>
          </p:cNvPr>
          <p:cNvSpPr>
            <a:spLocks noGrp="1"/>
          </p:cNvSpPr>
          <p:nvPr>
            <p:ph type="title"/>
          </p:nvPr>
        </p:nvSpPr>
        <p:spPr>
          <a:xfrm>
            <a:off x="507205" y="506412"/>
            <a:ext cx="11174399" cy="360000"/>
          </a:xfrm>
        </p:spPr>
        <p:txBody>
          <a:bodyPr/>
          <a:lstStyle/>
          <a:p>
            <a:pPr algn="ctr"/>
            <a:r>
              <a:rPr lang="pt-BR" dirty="0"/>
              <a:t>Acabar com as práticas abusivas nos serviços é possível! Exemplo </a:t>
            </a:r>
            <a:r>
              <a:rPr lang="en-GB" dirty="0"/>
              <a:t>- 1</a:t>
            </a:r>
            <a:endParaRPr lang="en-CH" dirty="0"/>
          </a:p>
        </p:txBody>
      </p:sp>
    </p:spTree>
    <p:extLst>
      <p:ext uri="{BB962C8B-B14F-4D97-AF65-F5344CB8AC3E}">
        <p14:creationId xmlns:p14="http://schemas.microsoft.com/office/powerpoint/2010/main" val="1881831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038E913-F878-124D-AB3A-7CC16ACD9745}"/>
              </a:ext>
            </a:extLst>
          </p:cNvPr>
          <p:cNvSpPr>
            <a:spLocks noGrp="1"/>
          </p:cNvSpPr>
          <p:nvPr>
            <p:ph type="body" sz="quarter" idx="13"/>
          </p:nvPr>
        </p:nvSpPr>
        <p:spPr>
          <a:xfrm>
            <a:off x="507206" y="1689298"/>
            <a:ext cx="11174400" cy="360000"/>
          </a:xfrm>
        </p:spPr>
        <p:txBody>
          <a:bodyPr/>
          <a:lstStyle/>
          <a:p>
            <a:r>
              <a:rPr lang="en-GB" kern="0" spc="0" dirty="0"/>
              <a:t>O </a:t>
            </a:r>
            <a:r>
              <a:rPr lang="en-GB" kern="0" spc="0" dirty="0" err="1"/>
              <a:t>exemplo</a:t>
            </a:r>
            <a:r>
              <a:rPr lang="en-GB" kern="0" spc="0" dirty="0"/>
              <a:t> da </a:t>
            </a:r>
            <a:r>
              <a:rPr lang="en-GB" kern="0" spc="0" dirty="0" err="1"/>
              <a:t>Pensilvânia</a:t>
            </a:r>
            <a:r>
              <a:rPr lang="en-GB" kern="0" spc="0" dirty="0"/>
              <a:t> (b)</a:t>
            </a:r>
            <a:endParaRPr lang="en-US" kern="0" spc="0" dirty="0"/>
          </a:p>
        </p:txBody>
      </p:sp>
      <p:sp>
        <p:nvSpPr>
          <p:cNvPr id="3" name="Content Placeholder 2">
            <a:extLst>
              <a:ext uri="{FF2B5EF4-FFF2-40B4-BE49-F238E27FC236}">
                <a16:creationId xmlns:a16="http://schemas.microsoft.com/office/drawing/2014/main" id="{4D09E336-C447-4442-9607-CE65A855CD83}"/>
              </a:ext>
            </a:extLst>
          </p:cNvPr>
          <p:cNvSpPr>
            <a:spLocks noGrp="1"/>
          </p:cNvSpPr>
          <p:nvPr>
            <p:ph sz="quarter" idx="14"/>
          </p:nvPr>
        </p:nvSpPr>
        <p:spPr>
          <a:xfrm>
            <a:off x="507194" y="2915785"/>
            <a:ext cx="11174412" cy="2514174"/>
          </a:xfrm>
        </p:spPr>
        <p:txBody>
          <a:bodyPr/>
          <a:lstStyle/>
          <a:p>
            <a:pPr algn="just">
              <a:spcBef>
                <a:spcPts val="600"/>
              </a:spcBef>
              <a:spcAft>
                <a:spcPts val="0"/>
              </a:spcAft>
            </a:pPr>
            <a:r>
              <a:rPr lang="en-US" sz="2000" dirty="0"/>
              <a:t>Uma </a:t>
            </a:r>
            <a:r>
              <a:rPr lang="en-US" sz="2000" dirty="0" err="1"/>
              <a:t>pesquisa</a:t>
            </a:r>
            <a:r>
              <a:rPr lang="en-US" sz="2000" dirty="0"/>
              <a:t> </a:t>
            </a:r>
            <a:r>
              <a:rPr lang="en-US" sz="2000" dirty="0" err="1"/>
              <a:t>avaliando</a:t>
            </a:r>
            <a:r>
              <a:rPr lang="en-US" sz="2000" dirty="0"/>
              <a:t> o </a:t>
            </a:r>
            <a:r>
              <a:rPr lang="en-US" sz="2000" dirty="0" err="1"/>
              <a:t>impacto</a:t>
            </a:r>
            <a:r>
              <a:rPr lang="en-US" sz="2000" dirty="0"/>
              <a:t> do </a:t>
            </a:r>
            <a:r>
              <a:rPr lang="en-US" sz="2000" dirty="0" err="1"/>
              <a:t>programa</a:t>
            </a:r>
            <a:r>
              <a:rPr lang="en-US" sz="2000" dirty="0"/>
              <a:t> de 2001 a 2010 </a:t>
            </a:r>
            <a:r>
              <a:rPr lang="en-US" sz="2000" dirty="0" err="1"/>
              <a:t>mostrou</a:t>
            </a:r>
            <a:r>
              <a:rPr lang="en-US" sz="2000" dirty="0"/>
              <a:t> </a:t>
            </a:r>
            <a:r>
              <a:rPr lang="en-US" sz="2000" dirty="0" err="1"/>
              <a:t>reduções</a:t>
            </a:r>
            <a:r>
              <a:rPr lang="en-US" sz="2000" dirty="0"/>
              <a:t> </a:t>
            </a:r>
            <a:r>
              <a:rPr lang="en-US" sz="2000" dirty="0" err="1"/>
              <a:t>significativas</a:t>
            </a:r>
            <a:r>
              <a:rPr lang="en-US" sz="2000" dirty="0"/>
              <a:t> no </a:t>
            </a:r>
            <a:r>
              <a:rPr lang="en-US" sz="2000" dirty="0" err="1"/>
              <a:t>uso</a:t>
            </a:r>
            <a:r>
              <a:rPr lang="en-US" sz="2000" dirty="0"/>
              <a:t> de </a:t>
            </a:r>
            <a:r>
              <a:rPr lang="en-US" sz="2000" dirty="0" err="1"/>
              <a:t>isolamento</a:t>
            </a:r>
            <a:r>
              <a:rPr lang="en-US" sz="2000" dirty="0"/>
              <a:t> e </a:t>
            </a:r>
            <a:r>
              <a:rPr lang="en-US" sz="2000" dirty="0" err="1"/>
              <a:t>contenção</a:t>
            </a:r>
            <a:r>
              <a:rPr lang="en-US" sz="2000" dirty="0"/>
              <a:t> </a:t>
            </a:r>
            <a:r>
              <a:rPr lang="en-US" sz="2000" dirty="0" err="1"/>
              <a:t>durante</a:t>
            </a:r>
            <a:r>
              <a:rPr lang="en-US" sz="2000" dirty="0"/>
              <a:t> </a:t>
            </a:r>
            <a:r>
              <a:rPr lang="en-US" sz="2000" dirty="0" err="1"/>
              <a:t>este</a:t>
            </a:r>
            <a:r>
              <a:rPr lang="en-US" sz="2000" dirty="0"/>
              <a:t> </a:t>
            </a:r>
            <a:r>
              <a:rPr lang="en-US" sz="2000" dirty="0" err="1"/>
              <a:t>período</a:t>
            </a:r>
            <a:r>
              <a:rPr lang="en-US" sz="2000" dirty="0"/>
              <a:t> </a:t>
            </a:r>
            <a:r>
              <a:rPr lang="en-US" sz="2000" dirty="0" err="1"/>
              <a:t>em</a:t>
            </a:r>
            <a:r>
              <a:rPr lang="en-US" sz="2000" dirty="0"/>
              <a:t> </a:t>
            </a:r>
            <a:r>
              <a:rPr lang="en-US" sz="2000" dirty="0" err="1"/>
              <a:t>todo</a:t>
            </a:r>
            <a:r>
              <a:rPr lang="en-US" sz="2000" dirty="0"/>
              <a:t> o </a:t>
            </a:r>
            <a:r>
              <a:rPr lang="en-US" sz="2000" dirty="0" err="1"/>
              <a:t>estado</a:t>
            </a:r>
            <a:r>
              <a:rPr lang="en-US" sz="2000" dirty="0"/>
              <a:t>. </a:t>
            </a:r>
          </a:p>
          <a:p>
            <a:pPr algn="just">
              <a:spcBef>
                <a:spcPts val="600"/>
              </a:spcBef>
              <a:spcAft>
                <a:spcPts val="0"/>
              </a:spcAft>
            </a:pPr>
            <a:r>
              <a:rPr lang="en-US" sz="2000" dirty="0"/>
              <a:t>Durante o </a:t>
            </a:r>
            <a:r>
              <a:rPr lang="en-US" sz="2000" dirty="0" err="1"/>
              <a:t>período</a:t>
            </a:r>
            <a:r>
              <a:rPr lang="en-US" sz="2000" dirty="0"/>
              <a:t> do </a:t>
            </a:r>
            <a:r>
              <a:rPr lang="en-US" sz="2000" dirty="0" err="1"/>
              <a:t>estudo</a:t>
            </a:r>
            <a:r>
              <a:rPr lang="en-US" sz="2000" dirty="0"/>
              <a:t>, o </a:t>
            </a:r>
            <a:r>
              <a:rPr lang="en-US" sz="2000" dirty="0" err="1"/>
              <a:t>uso</a:t>
            </a:r>
            <a:r>
              <a:rPr lang="en-US" sz="2000" dirty="0"/>
              <a:t> de </a:t>
            </a:r>
            <a:r>
              <a:rPr lang="en-US" sz="2000" dirty="0" err="1"/>
              <a:t>medicamentos</a:t>
            </a:r>
            <a:r>
              <a:rPr lang="en-US" sz="2000" dirty="0"/>
              <a:t> </a:t>
            </a:r>
            <a:r>
              <a:rPr lang="en-US" sz="2000" dirty="0" err="1"/>
              <a:t>não</a:t>
            </a:r>
            <a:r>
              <a:rPr lang="en-US" sz="2000" dirty="0"/>
              <a:t> </a:t>
            </a:r>
            <a:r>
              <a:rPr lang="en-US" sz="2000" dirty="0" err="1"/>
              <a:t>programados</a:t>
            </a:r>
            <a:r>
              <a:rPr lang="en-US" sz="2000" dirty="0"/>
              <a:t>, um </a:t>
            </a:r>
            <a:r>
              <a:rPr lang="en-US" sz="2000" dirty="0" err="1"/>
              <a:t>indicador</a:t>
            </a:r>
            <a:r>
              <a:rPr lang="en-US" sz="2000" dirty="0"/>
              <a:t> da </a:t>
            </a:r>
            <a:r>
              <a:rPr lang="en-US" sz="2000" dirty="0" err="1"/>
              <a:t>utilização</a:t>
            </a:r>
            <a:r>
              <a:rPr lang="en-US" sz="2000" dirty="0"/>
              <a:t> de </a:t>
            </a:r>
            <a:r>
              <a:rPr lang="en-US" sz="2000" dirty="0" err="1"/>
              <a:t>contenção</a:t>
            </a:r>
            <a:r>
              <a:rPr lang="en-US" sz="2000" dirty="0"/>
              <a:t> </a:t>
            </a:r>
            <a:r>
              <a:rPr lang="en-US" sz="2000" dirty="0" err="1"/>
              <a:t>química</a:t>
            </a:r>
            <a:r>
              <a:rPr lang="en-US" sz="2000" dirty="0"/>
              <a:t>, </a:t>
            </a:r>
            <a:r>
              <a:rPr lang="en-US" sz="2000" dirty="0" err="1"/>
              <a:t>também</a:t>
            </a:r>
            <a:r>
              <a:rPr lang="en-US" sz="2000" dirty="0"/>
              <a:t> </a:t>
            </a:r>
            <a:r>
              <a:rPr lang="en-US" sz="2000" dirty="0" err="1"/>
              <a:t>diminuiu</a:t>
            </a:r>
            <a:r>
              <a:rPr lang="en-US" sz="2000" dirty="0"/>
              <a:t>.</a:t>
            </a:r>
          </a:p>
          <a:p>
            <a:pPr algn="just">
              <a:spcBef>
                <a:spcPts val="600"/>
              </a:spcBef>
              <a:spcAft>
                <a:spcPts val="0"/>
              </a:spcAft>
            </a:pPr>
            <a:r>
              <a:rPr lang="en-US" sz="2000" dirty="0" err="1"/>
              <a:t>Além</a:t>
            </a:r>
            <a:r>
              <a:rPr lang="en-US" sz="2000" dirty="0"/>
              <a:t> </a:t>
            </a:r>
            <a:r>
              <a:rPr lang="en-US" sz="2000" dirty="0" err="1"/>
              <a:t>disso</a:t>
            </a:r>
            <a:r>
              <a:rPr lang="en-US" sz="2000" dirty="0"/>
              <a:t>, </a:t>
            </a:r>
            <a:r>
              <a:rPr lang="en-US" sz="2000" dirty="0" err="1"/>
              <a:t>ao</a:t>
            </a:r>
            <a:r>
              <a:rPr lang="en-US" sz="2000" dirty="0"/>
              <a:t> </a:t>
            </a:r>
            <a:r>
              <a:rPr lang="en-US" sz="2000" dirty="0" err="1"/>
              <a:t>contrário</a:t>
            </a:r>
            <a:r>
              <a:rPr lang="en-US" sz="2000" dirty="0"/>
              <a:t> dos </a:t>
            </a:r>
            <a:r>
              <a:rPr lang="en-US" sz="2000" dirty="0" err="1"/>
              <a:t>temores</a:t>
            </a:r>
            <a:r>
              <a:rPr lang="en-US" sz="2000" dirty="0"/>
              <a:t>, </a:t>
            </a:r>
            <a:r>
              <a:rPr lang="en-US" sz="2000" dirty="0" err="1"/>
              <a:t>não</a:t>
            </a:r>
            <a:r>
              <a:rPr lang="en-US" sz="2000" dirty="0"/>
              <a:t> </a:t>
            </a:r>
            <a:r>
              <a:rPr lang="en-US" sz="2000" dirty="0" err="1"/>
              <a:t>houve</a:t>
            </a:r>
            <a:r>
              <a:rPr lang="en-US" sz="2000" dirty="0"/>
              <a:t> </a:t>
            </a:r>
            <a:r>
              <a:rPr lang="en-US" sz="2000" dirty="0" err="1"/>
              <a:t>aumento</a:t>
            </a:r>
            <a:r>
              <a:rPr lang="en-US" sz="2000" dirty="0"/>
              <a:t> das </a:t>
            </a:r>
            <a:r>
              <a:rPr lang="en-US" sz="2000" dirty="0" err="1"/>
              <a:t>agressões</a:t>
            </a:r>
            <a:r>
              <a:rPr lang="en-US" sz="2000" dirty="0"/>
              <a:t> </a:t>
            </a:r>
            <a:r>
              <a:rPr lang="en-US" sz="2000" dirty="0" err="1"/>
              <a:t>aos</a:t>
            </a:r>
            <a:r>
              <a:rPr lang="en-US" sz="2000" dirty="0"/>
              <a:t> </a:t>
            </a:r>
            <a:r>
              <a:rPr lang="en-US" sz="2000" dirty="0" err="1"/>
              <a:t>funcionários</a:t>
            </a:r>
            <a:r>
              <a:rPr lang="en-US" sz="2000" dirty="0"/>
              <a:t>; </a:t>
            </a:r>
            <a:r>
              <a:rPr lang="en-US" sz="2000" dirty="0" err="1"/>
              <a:t>em</a:t>
            </a:r>
            <a:r>
              <a:rPr lang="en-US" sz="2000" dirty="0"/>
              <a:t> </a:t>
            </a:r>
            <a:r>
              <a:rPr lang="en-US" sz="2000" dirty="0" err="1"/>
              <a:t>alguns</a:t>
            </a:r>
            <a:r>
              <a:rPr lang="en-US" sz="2000" dirty="0"/>
              <a:t> </a:t>
            </a:r>
            <a:r>
              <a:rPr lang="en-US" sz="2000" dirty="0" err="1"/>
              <a:t>casos</a:t>
            </a:r>
            <a:r>
              <a:rPr lang="en-US" sz="2000" dirty="0"/>
              <a:t>, o </a:t>
            </a:r>
            <a:r>
              <a:rPr lang="en-US" sz="2000" dirty="0" err="1"/>
              <a:t>número</a:t>
            </a:r>
            <a:r>
              <a:rPr lang="en-US" sz="2000" dirty="0"/>
              <a:t> de </a:t>
            </a:r>
            <a:r>
              <a:rPr lang="en-US" sz="2000" dirty="0" err="1"/>
              <a:t>agressões</a:t>
            </a:r>
            <a:r>
              <a:rPr lang="en-US" sz="2000" dirty="0"/>
              <a:t> </a:t>
            </a:r>
            <a:r>
              <a:rPr lang="en-US" sz="2000" dirty="0" err="1"/>
              <a:t>aos</a:t>
            </a:r>
            <a:r>
              <a:rPr lang="en-US" sz="2000" dirty="0"/>
              <a:t> </a:t>
            </a:r>
            <a:r>
              <a:rPr lang="en-US" sz="2000" dirty="0" err="1"/>
              <a:t>funcionários</a:t>
            </a:r>
            <a:r>
              <a:rPr lang="en-US" sz="2000" dirty="0"/>
              <a:t> </a:t>
            </a:r>
            <a:r>
              <a:rPr lang="en-US" sz="2000" dirty="0" err="1"/>
              <a:t>até</a:t>
            </a:r>
            <a:r>
              <a:rPr lang="en-US" sz="2000" dirty="0"/>
              <a:t> </a:t>
            </a:r>
            <a:r>
              <a:rPr lang="en-US" sz="2000" dirty="0" err="1"/>
              <a:t>diminuiu</a:t>
            </a:r>
            <a:r>
              <a:rPr lang="en-US" sz="2000" dirty="0"/>
              <a:t>. </a:t>
            </a:r>
          </a:p>
        </p:txBody>
      </p:sp>
      <p:sp>
        <p:nvSpPr>
          <p:cNvPr id="2" name="Title 1">
            <a:extLst>
              <a:ext uri="{FF2B5EF4-FFF2-40B4-BE49-F238E27FC236}">
                <a16:creationId xmlns:a16="http://schemas.microsoft.com/office/drawing/2014/main" id="{B11DFA19-2C1C-4824-B3F1-33E113B4DC8A}"/>
              </a:ext>
            </a:extLst>
          </p:cNvPr>
          <p:cNvSpPr>
            <a:spLocks noGrp="1"/>
          </p:cNvSpPr>
          <p:nvPr>
            <p:ph type="title"/>
          </p:nvPr>
        </p:nvSpPr>
        <p:spPr>
          <a:xfrm>
            <a:off x="507206" y="506412"/>
            <a:ext cx="11174400" cy="543654"/>
          </a:xfrm>
        </p:spPr>
        <p:txBody>
          <a:bodyPr/>
          <a:lstStyle/>
          <a:p>
            <a:pPr algn="ctr"/>
            <a:r>
              <a:rPr lang="en-GB" dirty="0"/>
              <a:t>Apresentação: É possível acabar com as práticas abusivas nos serviços! - 2</a:t>
            </a:r>
            <a:endParaRPr lang="en-CH" dirty="0"/>
          </a:p>
        </p:txBody>
      </p:sp>
    </p:spTree>
    <p:extLst>
      <p:ext uri="{BB962C8B-B14F-4D97-AF65-F5344CB8AC3E}">
        <p14:creationId xmlns:p14="http://schemas.microsoft.com/office/powerpoint/2010/main" val="270829939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9A12B8-9C6E-4EA6-8F86-7EB96F3E0F08}"/>
              </a:ext>
            </a:extLst>
          </p:cNvPr>
          <p:cNvSpPr>
            <a:spLocks noGrp="1"/>
          </p:cNvSpPr>
          <p:nvPr>
            <p:ph sz="quarter" idx="14"/>
          </p:nvPr>
        </p:nvSpPr>
        <p:spPr>
          <a:xfrm>
            <a:off x="507205" y="2091203"/>
            <a:ext cx="11174412" cy="2675593"/>
          </a:xfrm>
        </p:spPr>
        <p:txBody>
          <a:bodyPr/>
          <a:lstStyle/>
          <a:p>
            <a:pPr algn="just">
              <a:spcBef>
                <a:spcPts val="600"/>
              </a:spcBef>
              <a:spcAft>
                <a:spcPts val="0"/>
              </a:spcAft>
            </a:pPr>
            <a:r>
              <a:rPr lang="pt-BR" sz="2000" dirty="0"/>
              <a:t>Abordagem da dinâmica de poder </a:t>
            </a:r>
          </a:p>
          <a:p>
            <a:pPr algn="just">
              <a:spcBef>
                <a:spcPts val="600"/>
              </a:spcBef>
              <a:spcAft>
                <a:spcPts val="0"/>
              </a:spcAft>
            </a:pPr>
            <a:r>
              <a:rPr lang="pt-BR" sz="2000" dirty="0"/>
              <a:t>Estratégias para evitar a coerção, a violência e o abuso: </a:t>
            </a:r>
          </a:p>
          <a:p>
            <a:pPr algn="just">
              <a:spcBef>
                <a:spcPts val="600"/>
              </a:spcBef>
              <a:spcAft>
                <a:spcPts val="0"/>
              </a:spcAft>
            </a:pPr>
            <a:r>
              <a:rPr lang="pt-BR" sz="2000" dirty="0"/>
              <a:t>Técnicas de comunicação; </a:t>
            </a:r>
          </a:p>
          <a:p>
            <a:pPr algn="just">
              <a:spcBef>
                <a:spcPts val="600"/>
              </a:spcBef>
              <a:spcAft>
                <a:spcPts val="0"/>
              </a:spcAft>
            </a:pPr>
            <a:r>
              <a:rPr lang="pt-BR" sz="2000" dirty="0"/>
              <a:t>Ambiente de apoio, incluindo salas de acolhimento; </a:t>
            </a:r>
          </a:p>
          <a:p>
            <a:pPr algn="just">
              <a:spcBef>
                <a:spcPts val="600"/>
              </a:spcBef>
              <a:spcAft>
                <a:spcPts val="0"/>
              </a:spcAft>
            </a:pPr>
            <a:r>
              <a:rPr lang="pt-BR" sz="2000" dirty="0"/>
              <a:t>Criar uma cultura de dizer sim” e “posso fazer”; </a:t>
            </a:r>
          </a:p>
          <a:p>
            <a:pPr algn="just">
              <a:spcBef>
                <a:spcPts val="600"/>
              </a:spcBef>
              <a:spcAft>
                <a:spcPts val="0"/>
              </a:spcAft>
            </a:pPr>
            <a:r>
              <a:rPr lang="pt-BR" sz="2000" dirty="0"/>
              <a:t>Planos individualizados para explorar sensibilidades e sinais de angústia; </a:t>
            </a:r>
          </a:p>
          <a:p>
            <a:pPr algn="just">
              <a:spcBef>
                <a:spcPts val="600"/>
              </a:spcBef>
              <a:spcAft>
                <a:spcPts val="0"/>
              </a:spcAft>
            </a:pPr>
            <a:r>
              <a:rPr lang="pt-BR" sz="2000" dirty="0"/>
              <a:t>Equipes de resposta. </a:t>
            </a:r>
          </a:p>
          <a:p>
            <a:pPr algn="just">
              <a:spcBef>
                <a:spcPts val="600"/>
              </a:spcBef>
              <a:spcAft>
                <a:spcPts val="0"/>
              </a:spcAft>
            </a:pPr>
            <a:endParaRPr lang="en-CH" dirty="0"/>
          </a:p>
        </p:txBody>
      </p:sp>
      <p:sp>
        <p:nvSpPr>
          <p:cNvPr id="2" name="Title 1">
            <a:extLst>
              <a:ext uri="{FF2B5EF4-FFF2-40B4-BE49-F238E27FC236}">
                <a16:creationId xmlns:a16="http://schemas.microsoft.com/office/drawing/2014/main" id="{BDB4AD42-F5DE-4161-87E5-308070C87800}"/>
              </a:ext>
            </a:extLst>
          </p:cNvPr>
          <p:cNvSpPr>
            <a:spLocks noGrp="1"/>
          </p:cNvSpPr>
          <p:nvPr>
            <p:ph type="title"/>
          </p:nvPr>
        </p:nvSpPr>
        <p:spPr>
          <a:xfrm>
            <a:off x="507205" y="506412"/>
            <a:ext cx="10893611" cy="340400"/>
          </a:xfrm>
        </p:spPr>
        <p:txBody>
          <a:bodyPr/>
          <a:lstStyle/>
          <a:p>
            <a:pPr algn="ctr"/>
            <a:r>
              <a:rPr lang="en-GB" dirty="0"/>
              <a:t>Apresentação: </a:t>
            </a:r>
            <a:r>
              <a:rPr lang="pt-BR" dirty="0"/>
              <a:t>Recapitulação de estratégias para entender e acabar com a violência, a coerção e o abuso </a:t>
            </a:r>
            <a:br>
              <a:rPr lang="pt-BR" dirty="0"/>
            </a:br>
            <a:endParaRPr lang="en-CH" dirty="0"/>
          </a:p>
        </p:txBody>
      </p:sp>
    </p:spTree>
    <p:extLst>
      <p:ext uri="{BB962C8B-B14F-4D97-AF65-F5344CB8AC3E}">
        <p14:creationId xmlns:p14="http://schemas.microsoft.com/office/powerpoint/2010/main" val="116257690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2F48CF-DFE7-42CF-B1BE-039B730234BF}"/>
              </a:ext>
            </a:extLst>
          </p:cNvPr>
          <p:cNvSpPr>
            <a:spLocks noGrp="1"/>
          </p:cNvSpPr>
          <p:nvPr>
            <p:ph sz="quarter" idx="14"/>
          </p:nvPr>
        </p:nvSpPr>
        <p:spPr>
          <a:xfrm>
            <a:off x="507194" y="2460003"/>
            <a:ext cx="11174412" cy="1344554"/>
          </a:xfrm>
        </p:spPr>
        <p:txBody>
          <a:bodyPr/>
          <a:lstStyle/>
          <a:p>
            <a:endParaRPr lang="en-US" dirty="0"/>
          </a:p>
          <a:p>
            <a:r>
              <a:rPr lang="en-US" dirty="0"/>
              <a:t>O que você pode fazer para prevenir abusos no seu serviço?</a:t>
            </a:r>
          </a:p>
          <a:p>
            <a:endParaRPr lang="en-CH" dirty="0"/>
          </a:p>
        </p:txBody>
      </p:sp>
      <p:sp>
        <p:nvSpPr>
          <p:cNvPr id="2" name="Title 1">
            <a:extLst>
              <a:ext uri="{FF2B5EF4-FFF2-40B4-BE49-F238E27FC236}">
                <a16:creationId xmlns:a16="http://schemas.microsoft.com/office/drawing/2014/main" id="{24A2EFD5-0C6D-445B-BE68-D385AA69ACFB}"/>
              </a:ext>
            </a:extLst>
          </p:cNvPr>
          <p:cNvSpPr>
            <a:spLocks noGrp="1"/>
          </p:cNvSpPr>
          <p:nvPr>
            <p:ph type="title"/>
          </p:nvPr>
        </p:nvSpPr>
        <p:spPr>
          <a:xfrm>
            <a:off x="507205" y="506411"/>
            <a:ext cx="11174401" cy="485809"/>
          </a:xfrm>
        </p:spPr>
        <p:txBody>
          <a:bodyPr/>
          <a:lstStyle/>
          <a:p>
            <a:pPr algn="ctr"/>
            <a:r>
              <a:rPr lang="en-GB" dirty="0"/>
              <a:t>Exercício 13.1: O que você pode fazer para prevenir violência, coerção e abuso?</a:t>
            </a:r>
            <a:endParaRPr lang="en-CH" dirty="0"/>
          </a:p>
        </p:txBody>
      </p:sp>
    </p:spTree>
    <p:extLst>
      <p:ext uri="{BB962C8B-B14F-4D97-AF65-F5344CB8AC3E}">
        <p14:creationId xmlns:p14="http://schemas.microsoft.com/office/powerpoint/2010/main" val="143381336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00E65F-C555-47E3-96EF-2187EA64CD2B}"/>
              </a:ext>
            </a:extLst>
          </p:cNvPr>
          <p:cNvSpPr>
            <a:spLocks noGrp="1"/>
          </p:cNvSpPr>
          <p:nvPr>
            <p:ph sz="quarter" idx="14"/>
          </p:nvPr>
        </p:nvSpPr>
        <p:spPr>
          <a:xfrm>
            <a:off x="508794" y="2267326"/>
            <a:ext cx="11174412" cy="1161674"/>
          </a:xfrm>
        </p:spPr>
        <p:txBody>
          <a:bodyPr/>
          <a:lstStyle/>
          <a:p>
            <a:endParaRPr lang="en-US" dirty="0"/>
          </a:p>
          <a:p>
            <a:r>
              <a:rPr lang="pt-BR" dirty="0"/>
              <a:t>Quais são os 3 pontos fundamentais que você aprendeu nesta sessão? </a:t>
            </a:r>
          </a:p>
          <a:p>
            <a:endParaRPr lang="en-US" dirty="0"/>
          </a:p>
          <a:p>
            <a:endParaRPr lang="en-CH" dirty="0"/>
          </a:p>
        </p:txBody>
      </p:sp>
      <p:sp>
        <p:nvSpPr>
          <p:cNvPr id="2" name="Title 1">
            <a:extLst>
              <a:ext uri="{FF2B5EF4-FFF2-40B4-BE49-F238E27FC236}">
                <a16:creationId xmlns:a16="http://schemas.microsoft.com/office/drawing/2014/main" id="{DD11E853-BE72-4E05-8AD0-E5986FA54411}"/>
              </a:ext>
            </a:extLst>
          </p:cNvPr>
          <p:cNvSpPr>
            <a:spLocks noGrp="1"/>
          </p:cNvSpPr>
          <p:nvPr>
            <p:ph type="title"/>
          </p:nvPr>
        </p:nvSpPr>
        <p:spPr>
          <a:xfrm>
            <a:off x="507205" y="506412"/>
            <a:ext cx="10775083" cy="432000"/>
          </a:xfrm>
        </p:spPr>
        <p:txBody>
          <a:bodyPr/>
          <a:lstStyle/>
          <a:p>
            <a:pPr algn="ctr"/>
            <a:r>
              <a:rPr lang="en-GB" dirty="0"/>
              <a:t>Apresentação: </a:t>
            </a:r>
            <a:r>
              <a:rPr lang="pt-BR" dirty="0"/>
              <a:t>Concluindo a sessão </a:t>
            </a:r>
            <a:r>
              <a:rPr lang="en-GB" dirty="0"/>
              <a:t>- 1</a:t>
            </a:r>
            <a:endParaRPr lang="en-CH" dirty="0"/>
          </a:p>
        </p:txBody>
      </p:sp>
    </p:spTree>
    <p:extLst>
      <p:ext uri="{BB962C8B-B14F-4D97-AF65-F5344CB8AC3E}">
        <p14:creationId xmlns:p14="http://schemas.microsoft.com/office/powerpoint/2010/main" val="193322419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4E233C-47B4-3847-B3FE-17D80ED17E72}"/>
              </a:ext>
            </a:extLst>
          </p:cNvPr>
          <p:cNvSpPr>
            <a:spLocks noGrp="1"/>
          </p:cNvSpPr>
          <p:nvPr>
            <p:ph type="body" sz="quarter" idx="13"/>
          </p:nvPr>
        </p:nvSpPr>
        <p:spPr>
          <a:xfrm>
            <a:off x="507205" y="1215000"/>
            <a:ext cx="11174400" cy="360000"/>
          </a:xfrm>
        </p:spPr>
        <p:txBody>
          <a:bodyPr/>
          <a:lstStyle/>
          <a:p>
            <a:r>
              <a:rPr lang="en-GB" kern="0" spc="0" dirty="0"/>
              <a:t>Mensagens a reter</a:t>
            </a:r>
            <a:endParaRPr lang="en-US" kern="0" spc="0" dirty="0"/>
          </a:p>
        </p:txBody>
      </p:sp>
      <p:sp>
        <p:nvSpPr>
          <p:cNvPr id="3" name="Content Placeholder 2">
            <a:extLst>
              <a:ext uri="{FF2B5EF4-FFF2-40B4-BE49-F238E27FC236}">
                <a16:creationId xmlns:a16="http://schemas.microsoft.com/office/drawing/2014/main" id="{6EA3EFDF-ACD2-4408-998A-894D3BDF9E07}"/>
              </a:ext>
            </a:extLst>
          </p:cNvPr>
          <p:cNvSpPr>
            <a:spLocks noGrp="1"/>
          </p:cNvSpPr>
          <p:nvPr>
            <p:ph sz="quarter" idx="14"/>
          </p:nvPr>
        </p:nvSpPr>
        <p:spPr>
          <a:xfrm>
            <a:off x="847493" y="1851588"/>
            <a:ext cx="10834114" cy="4500000"/>
          </a:xfrm>
        </p:spPr>
        <p:txBody>
          <a:bodyPr/>
          <a:lstStyle/>
          <a:p>
            <a:pPr algn="just">
              <a:spcAft>
                <a:spcPts val="0"/>
              </a:spcAft>
            </a:pPr>
            <a:r>
              <a:rPr lang="en-US" sz="2000" dirty="0"/>
              <a:t>Toda </a:t>
            </a:r>
            <a:r>
              <a:rPr lang="en-US" sz="2000" dirty="0" err="1"/>
              <a:t>pessoa</a:t>
            </a:r>
            <a:r>
              <a:rPr lang="en-US" sz="2000" dirty="0"/>
              <a:t> </a:t>
            </a:r>
            <a:r>
              <a:rPr lang="en-US" sz="2000" dirty="0" err="1"/>
              <a:t>merece</a:t>
            </a:r>
            <a:r>
              <a:rPr lang="en-US" sz="2000" dirty="0"/>
              <a:t> ser </a:t>
            </a:r>
            <a:r>
              <a:rPr lang="en-US" sz="2000" dirty="0" err="1"/>
              <a:t>tratada</a:t>
            </a:r>
            <a:r>
              <a:rPr lang="en-US" sz="2000" dirty="0"/>
              <a:t> com </a:t>
            </a:r>
            <a:r>
              <a:rPr lang="en-US" sz="2000" dirty="0" err="1"/>
              <a:t>respeito</a:t>
            </a:r>
            <a:r>
              <a:rPr lang="en-US" sz="2000" dirty="0"/>
              <a:t> e </a:t>
            </a:r>
            <a:r>
              <a:rPr lang="en-US" sz="2000" dirty="0" err="1"/>
              <a:t>dignidade</a:t>
            </a:r>
            <a:r>
              <a:rPr lang="en-US" sz="2000" dirty="0"/>
              <a:t> </a:t>
            </a:r>
            <a:r>
              <a:rPr lang="en-US" sz="2000" dirty="0" err="1"/>
              <a:t>em</a:t>
            </a:r>
            <a:r>
              <a:rPr lang="en-US" sz="2000" dirty="0"/>
              <a:t> </a:t>
            </a:r>
            <a:r>
              <a:rPr lang="en-US" sz="2000" dirty="0" err="1"/>
              <a:t>todos</a:t>
            </a:r>
            <a:r>
              <a:rPr lang="en-US" sz="2000" dirty="0"/>
              <a:t> </a:t>
            </a:r>
            <a:r>
              <a:rPr lang="en-US" sz="2000" dirty="0" err="1"/>
              <a:t>os</a:t>
            </a:r>
            <a:r>
              <a:rPr lang="en-US" sz="2000" dirty="0"/>
              <a:t> </a:t>
            </a:r>
            <a:r>
              <a:rPr lang="en-US" sz="2000" dirty="0" err="1"/>
              <a:t>momentos</a:t>
            </a:r>
            <a:r>
              <a:rPr lang="en-US" sz="2000" dirty="0"/>
              <a:t>. </a:t>
            </a:r>
          </a:p>
          <a:p>
            <a:pPr algn="just">
              <a:spcAft>
                <a:spcPts val="0"/>
              </a:spcAft>
            </a:pPr>
            <a:r>
              <a:rPr lang="en-US" sz="2000" dirty="0" err="1"/>
              <a:t>Coerção</a:t>
            </a:r>
            <a:r>
              <a:rPr lang="en-US" sz="2000" dirty="0"/>
              <a:t>, </a:t>
            </a:r>
            <a:r>
              <a:rPr lang="en-US" sz="2000" dirty="0" err="1"/>
              <a:t>violência</a:t>
            </a:r>
            <a:r>
              <a:rPr lang="en-US" sz="2000" dirty="0"/>
              <a:t> e </a:t>
            </a:r>
            <a:r>
              <a:rPr lang="en-US" sz="2000" dirty="0" err="1"/>
              <a:t>abuso</a:t>
            </a:r>
            <a:r>
              <a:rPr lang="en-US" sz="2000" dirty="0"/>
              <a:t> </a:t>
            </a:r>
            <a:r>
              <a:rPr lang="en-US" sz="2000" dirty="0" err="1"/>
              <a:t>são</a:t>
            </a:r>
            <a:r>
              <a:rPr lang="en-US" sz="2000" dirty="0"/>
              <a:t> </a:t>
            </a:r>
            <a:r>
              <a:rPr lang="en-US" sz="2000" dirty="0" err="1"/>
              <a:t>uma</a:t>
            </a:r>
            <a:r>
              <a:rPr lang="en-US" sz="2000" dirty="0"/>
              <a:t> </a:t>
            </a:r>
            <a:r>
              <a:rPr lang="en-US" sz="2000" dirty="0" err="1"/>
              <a:t>violação</a:t>
            </a:r>
            <a:r>
              <a:rPr lang="en-US" sz="2000" dirty="0"/>
              <a:t> da CDPD e </a:t>
            </a:r>
            <a:r>
              <a:rPr lang="en-US" sz="2000" dirty="0" err="1"/>
              <a:t>nunca</a:t>
            </a:r>
            <a:r>
              <a:rPr lang="en-US" sz="2000" dirty="0"/>
              <a:t> </a:t>
            </a:r>
            <a:r>
              <a:rPr lang="en-US" sz="2000" dirty="0" err="1"/>
              <a:t>devem</a:t>
            </a:r>
            <a:r>
              <a:rPr lang="en-US" sz="2000" dirty="0"/>
              <a:t> </a:t>
            </a:r>
            <a:r>
              <a:rPr lang="en-US" sz="2000" dirty="0" err="1"/>
              <a:t>ocorrer</a:t>
            </a:r>
            <a:r>
              <a:rPr lang="en-US" sz="2000" dirty="0"/>
              <a:t> </a:t>
            </a:r>
            <a:r>
              <a:rPr lang="en-US" sz="2000" dirty="0" err="1"/>
              <a:t>em</a:t>
            </a:r>
            <a:r>
              <a:rPr lang="en-US" sz="2000" dirty="0"/>
              <a:t> </a:t>
            </a:r>
            <a:r>
              <a:rPr lang="en-US" sz="2000" dirty="0" err="1"/>
              <a:t>serviços</a:t>
            </a:r>
            <a:r>
              <a:rPr lang="en-US" sz="2000" dirty="0"/>
              <a:t> </a:t>
            </a:r>
            <a:r>
              <a:rPr lang="en-US" sz="2000" dirty="0" err="1"/>
              <a:t>sociais</a:t>
            </a:r>
            <a:r>
              <a:rPr lang="en-US" sz="2000" dirty="0"/>
              <a:t> e de </a:t>
            </a:r>
            <a:r>
              <a:rPr lang="en-US" sz="2000" dirty="0" err="1"/>
              <a:t>saúde</a:t>
            </a:r>
            <a:r>
              <a:rPr lang="en-US" sz="2000" dirty="0"/>
              <a:t> mental. Todos </a:t>
            </a:r>
            <a:r>
              <a:rPr lang="en-US" sz="2000" dirty="0" err="1"/>
              <a:t>devem</a:t>
            </a:r>
            <a:r>
              <a:rPr lang="en-US" sz="2000" dirty="0"/>
              <a:t> </a:t>
            </a:r>
            <a:r>
              <a:rPr lang="en-US" sz="2000" dirty="0" err="1"/>
              <a:t>trabalhar</a:t>
            </a:r>
            <a:r>
              <a:rPr lang="en-US" sz="2000" dirty="0"/>
              <a:t> de forma </a:t>
            </a:r>
            <a:r>
              <a:rPr lang="en-US" sz="2000" dirty="0" err="1"/>
              <a:t>criativa</a:t>
            </a:r>
            <a:r>
              <a:rPr lang="en-US" sz="2000" dirty="0"/>
              <a:t> para </a:t>
            </a:r>
            <a:r>
              <a:rPr lang="en-US" sz="2000" dirty="0" err="1"/>
              <a:t>acabar</a:t>
            </a:r>
            <a:r>
              <a:rPr lang="en-US" sz="2000" dirty="0"/>
              <a:t> com </a:t>
            </a:r>
            <a:r>
              <a:rPr lang="en-US" sz="2000" dirty="0" err="1"/>
              <a:t>estas</a:t>
            </a:r>
            <a:r>
              <a:rPr lang="en-US" sz="2000" dirty="0"/>
              <a:t> </a:t>
            </a:r>
            <a:r>
              <a:rPr lang="en-US" sz="2000" dirty="0" err="1"/>
              <a:t>práticas</a:t>
            </a:r>
            <a:r>
              <a:rPr lang="en-US" sz="2000" dirty="0"/>
              <a:t>.</a:t>
            </a:r>
          </a:p>
          <a:p>
            <a:pPr algn="just">
              <a:spcAft>
                <a:spcPts val="0"/>
              </a:spcAft>
            </a:pPr>
            <a:r>
              <a:rPr lang="en-US" sz="2000" dirty="0" err="1"/>
              <a:t>Existe</a:t>
            </a:r>
            <a:r>
              <a:rPr lang="en-US" sz="2000" dirty="0"/>
              <a:t> </a:t>
            </a:r>
            <a:r>
              <a:rPr lang="en-US" sz="2000" dirty="0" err="1"/>
              <a:t>uma</a:t>
            </a:r>
            <a:r>
              <a:rPr lang="en-US" sz="2000" dirty="0"/>
              <a:t> </a:t>
            </a:r>
            <a:r>
              <a:rPr lang="en-US" sz="2000" dirty="0" err="1"/>
              <a:t>dinâmica</a:t>
            </a:r>
            <a:r>
              <a:rPr lang="en-US" sz="2000" dirty="0"/>
              <a:t> de </a:t>
            </a:r>
            <a:r>
              <a:rPr lang="en-US" sz="2000" dirty="0" err="1"/>
              <a:t>poder</a:t>
            </a:r>
            <a:r>
              <a:rPr lang="en-US" sz="2000" dirty="0"/>
              <a:t> </a:t>
            </a:r>
            <a:r>
              <a:rPr lang="en-US" sz="2000" dirty="0" err="1"/>
              <a:t>desigual</a:t>
            </a:r>
            <a:r>
              <a:rPr lang="en-US" sz="2000" dirty="0"/>
              <a:t> </a:t>
            </a:r>
            <a:r>
              <a:rPr lang="en-US" sz="2000" dirty="0" err="1"/>
              <a:t>em</a:t>
            </a:r>
            <a:r>
              <a:rPr lang="en-US" sz="2000" dirty="0"/>
              <a:t> </a:t>
            </a:r>
            <a:r>
              <a:rPr lang="en-US" sz="2000" dirty="0" err="1"/>
              <a:t>todos</a:t>
            </a:r>
            <a:r>
              <a:rPr lang="en-US" sz="2000" dirty="0"/>
              <a:t> </a:t>
            </a:r>
            <a:r>
              <a:rPr lang="en-US" sz="2000" dirty="0" err="1"/>
              <a:t>os</a:t>
            </a:r>
            <a:r>
              <a:rPr lang="en-US" sz="2000" dirty="0"/>
              <a:t> </a:t>
            </a:r>
            <a:r>
              <a:rPr lang="en-US" sz="2000" dirty="0" err="1"/>
              <a:t>serviços</a:t>
            </a:r>
            <a:r>
              <a:rPr lang="en-US" sz="2000" dirty="0"/>
              <a:t> </a:t>
            </a:r>
            <a:r>
              <a:rPr lang="en-US" sz="2000" dirty="0" err="1"/>
              <a:t>sociais</a:t>
            </a:r>
            <a:r>
              <a:rPr lang="en-US" sz="2000" dirty="0"/>
              <a:t> e de </a:t>
            </a:r>
            <a:r>
              <a:rPr lang="en-US" sz="2000" dirty="0" err="1"/>
              <a:t>saúde</a:t>
            </a:r>
            <a:r>
              <a:rPr lang="en-US" sz="2000" dirty="0"/>
              <a:t> mental. </a:t>
            </a:r>
            <a:r>
              <a:rPr lang="en-US" sz="2000" dirty="0" err="1"/>
              <a:t>Os</a:t>
            </a:r>
            <a:r>
              <a:rPr lang="en-US" sz="2000" dirty="0"/>
              <a:t> </a:t>
            </a:r>
            <a:r>
              <a:rPr lang="en-US" sz="2000" dirty="0" err="1"/>
              <a:t>profissionais</a:t>
            </a:r>
            <a:r>
              <a:rPr lang="en-US" sz="2000" dirty="0"/>
              <a:t> de </a:t>
            </a:r>
            <a:r>
              <a:rPr lang="en-US" sz="2000" dirty="0" err="1"/>
              <a:t>saúde</a:t>
            </a:r>
            <a:r>
              <a:rPr lang="en-US" sz="2000" dirty="0"/>
              <a:t> mental e outros </a:t>
            </a:r>
            <a:r>
              <a:rPr lang="en-US" sz="2000" dirty="0" err="1"/>
              <a:t>profissionais</a:t>
            </a:r>
            <a:r>
              <a:rPr lang="en-US" sz="2000" dirty="0"/>
              <a:t> </a:t>
            </a:r>
            <a:r>
              <a:rPr lang="en-US" sz="2000" dirty="0" err="1"/>
              <a:t>precisam</a:t>
            </a:r>
            <a:r>
              <a:rPr lang="en-US" sz="2000" dirty="0"/>
              <a:t> </a:t>
            </a:r>
            <a:r>
              <a:rPr lang="en-US" sz="2000" dirty="0" err="1"/>
              <a:t>estar</a:t>
            </a:r>
            <a:r>
              <a:rPr lang="en-US" sz="2000" dirty="0"/>
              <a:t> </a:t>
            </a:r>
            <a:r>
              <a:rPr lang="en-US" sz="2000" dirty="0" err="1"/>
              <a:t>atentos</a:t>
            </a:r>
            <a:r>
              <a:rPr lang="en-US" sz="2000" dirty="0"/>
              <a:t> a </a:t>
            </a:r>
            <a:r>
              <a:rPr lang="en-US" sz="2000" dirty="0" err="1"/>
              <a:t>isso</a:t>
            </a:r>
            <a:r>
              <a:rPr lang="en-US" sz="2000" dirty="0"/>
              <a:t> e </a:t>
            </a:r>
            <a:r>
              <a:rPr lang="en-US" sz="2000" dirty="0" err="1"/>
              <a:t>devem</a:t>
            </a:r>
            <a:r>
              <a:rPr lang="en-US" sz="2000" dirty="0"/>
              <a:t> </a:t>
            </a:r>
            <a:r>
              <a:rPr lang="en-US" sz="2000" dirty="0" err="1"/>
              <a:t>tentar</a:t>
            </a:r>
            <a:r>
              <a:rPr lang="en-US" sz="2000" dirty="0"/>
              <a:t> combater </a:t>
            </a:r>
            <a:r>
              <a:rPr lang="en-US" sz="2000" dirty="0" err="1"/>
              <a:t>este</a:t>
            </a:r>
            <a:r>
              <a:rPr lang="en-US" sz="2000" dirty="0"/>
              <a:t> </a:t>
            </a:r>
            <a:r>
              <a:rPr lang="en-US" sz="2000" dirty="0" err="1"/>
              <a:t>desequilíbrio</a:t>
            </a:r>
            <a:r>
              <a:rPr lang="en-US" sz="2000" dirty="0"/>
              <a:t> </a:t>
            </a:r>
            <a:r>
              <a:rPr lang="en-US" sz="2000" dirty="0" err="1"/>
              <a:t>quando</a:t>
            </a:r>
            <a:r>
              <a:rPr lang="en-US" sz="2000" dirty="0"/>
              <a:t> </a:t>
            </a:r>
            <a:r>
              <a:rPr lang="en-US" sz="2000" dirty="0" err="1"/>
              <a:t>interagem</a:t>
            </a:r>
            <a:r>
              <a:rPr lang="en-US" sz="2000" dirty="0"/>
              <a:t> com as </a:t>
            </a:r>
            <a:r>
              <a:rPr lang="en-US" sz="2000" dirty="0" err="1"/>
              <a:t>pessoas</a:t>
            </a:r>
            <a:r>
              <a:rPr lang="en-US" sz="2000" dirty="0"/>
              <a:t> que </a:t>
            </a:r>
            <a:r>
              <a:rPr lang="en-US" sz="2000" dirty="0" err="1"/>
              <a:t>utilizam</a:t>
            </a:r>
            <a:r>
              <a:rPr lang="en-US" sz="2000" dirty="0"/>
              <a:t> </a:t>
            </a:r>
            <a:r>
              <a:rPr lang="en-US" sz="2000" dirty="0" err="1"/>
              <a:t>os</a:t>
            </a:r>
            <a:r>
              <a:rPr lang="en-US" sz="2000" dirty="0"/>
              <a:t> </a:t>
            </a:r>
            <a:r>
              <a:rPr lang="en-US" sz="2000" dirty="0" err="1"/>
              <a:t>serviços</a:t>
            </a:r>
            <a:r>
              <a:rPr lang="en-US" sz="2000" dirty="0"/>
              <a:t>. </a:t>
            </a:r>
          </a:p>
          <a:p>
            <a:pPr algn="just">
              <a:spcAft>
                <a:spcPts val="0"/>
              </a:spcAft>
            </a:pPr>
            <a:r>
              <a:rPr lang="en-US" sz="2000" dirty="0" err="1"/>
              <a:t>Muitas</a:t>
            </a:r>
            <a:r>
              <a:rPr lang="en-US" sz="2000" dirty="0"/>
              <a:t> </a:t>
            </a:r>
            <a:r>
              <a:rPr lang="en-US" sz="2000" dirty="0" err="1"/>
              <a:t>coisas</a:t>
            </a:r>
            <a:r>
              <a:rPr lang="en-US" sz="2000" dirty="0"/>
              <a:t> </a:t>
            </a:r>
            <a:r>
              <a:rPr lang="en-US" sz="2000" dirty="0" err="1"/>
              <a:t>podem</a:t>
            </a:r>
            <a:r>
              <a:rPr lang="en-US" sz="2000" dirty="0"/>
              <a:t> ser </a:t>
            </a:r>
            <a:r>
              <a:rPr lang="en-US" sz="2000" dirty="0" err="1"/>
              <a:t>feitas</a:t>
            </a:r>
            <a:r>
              <a:rPr lang="en-US" sz="2000" dirty="0"/>
              <a:t> para </a:t>
            </a:r>
            <a:r>
              <a:rPr lang="en-US" sz="2000" dirty="0" err="1"/>
              <a:t>prevenir</a:t>
            </a:r>
            <a:r>
              <a:rPr lang="en-US" sz="2000" dirty="0"/>
              <a:t> </a:t>
            </a:r>
            <a:r>
              <a:rPr lang="en-US" sz="2000" dirty="0" err="1"/>
              <a:t>violência</a:t>
            </a:r>
            <a:r>
              <a:rPr lang="en-US" sz="2000" dirty="0"/>
              <a:t>, </a:t>
            </a:r>
            <a:r>
              <a:rPr lang="en-US" sz="2000" dirty="0" err="1"/>
              <a:t>coerção</a:t>
            </a:r>
            <a:r>
              <a:rPr lang="en-US" sz="2000" dirty="0"/>
              <a:t> e </a:t>
            </a:r>
            <a:r>
              <a:rPr lang="en-US" sz="2000" dirty="0" err="1"/>
              <a:t>abuso</a:t>
            </a:r>
            <a:r>
              <a:rPr lang="en-US" sz="2000" dirty="0"/>
              <a:t> </a:t>
            </a:r>
            <a:r>
              <a:rPr lang="en-US" sz="2000" dirty="0" err="1"/>
              <a:t>nos</a:t>
            </a:r>
            <a:r>
              <a:rPr lang="en-US" sz="2000" dirty="0"/>
              <a:t> </a:t>
            </a:r>
            <a:r>
              <a:rPr lang="en-US" sz="2000" dirty="0" err="1"/>
              <a:t>serviços</a:t>
            </a:r>
            <a:r>
              <a:rPr lang="en-US" sz="2000" dirty="0"/>
              <a:t> </a:t>
            </a:r>
            <a:r>
              <a:rPr lang="en-US" sz="2000" dirty="0" err="1"/>
              <a:t>sociais</a:t>
            </a:r>
            <a:r>
              <a:rPr lang="en-US" sz="2000" dirty="0"/>
              <a:t> </a:t>
            </a:r>
            <a:r>
              <a:rPr lang="en-US" sz="2000" dirty="0" err="1"/>
              <a:t>ou</a:t>
            </a:r>
            <a:r>
              <a:rPr lang="en-US" sz="2000" dirty="0"/>
              <a:t> de </a:t>
            </a:r>
            <a:r>
              <a:rPr lang="en-US" sz="2000" dirty="0" err="1"/>
              <a:t>saúde</a:t>
            </a:r>
            <a:r>
              <a:rPr lang="en-US" sz="2000" dirty="0"/>
              <a:t> mental, tais </a:t>
            </a:r>
            <a:r>
              <a:rPr lang="en-US" sz="2000" dirty="0" err="1"/>
              <a:t>como</a:t>
            </a:r>
            <a:r>
              <a:rPr lang="en-US" sz="2000" dirty="0"/>
              <a:t> </a:t>
            </a:r>
            <a:r>
              <a:rPr lang="en-US" sz="2000" dirty="0" err="1"/>
              <a:t>dar</a:t>
            </a:r>
            <a:r>
              <a:rPr lang="en-US" sz="2000" dirty="0"/>
              <a:t> </a:t>
            </a:r>
            <a:r>
              <a:rPr lang="en-US" sz="2000" dirty="0" err="1"/>
              <a:t>às</a:t>
            </a:r>
            <a:r>
              <a:rPr lang="en-US" sz="2000" dirty="0"/>
              <a:t> </a:t>
            </a:r>
            <a:r>
              <a:rPr lang="en-US" sz="2000" dirty="0" err="1"/>
              <a:t>pessoas</a:t>
            </a:r>
            <a:r>
              <a:rPr lang="en-US" sz="2000" dirty="0"/>
              <a:t> </a:t>
            </a:r>
            <a:r>
              <a:rPr lang="en-US" sz="2000" dirty="0" err="1"/>
              <a:t>uma</a:t>
            </a:r>
            <a:r>
              <a:rPr lang="en-US" sz="2000" dirty="0"/>
              <a:t> forma </a:t>
            </a:r>
            <a:r>
              <a:rPr lang="en-US" sz="2000" dirty="0" err="1"/>
              <a:t>segura</a:t>
            </a:r>
            <a:r>
              <a:rPr lang="en-US" sz="2000" dirty="0"/>
              <a:t> de </a:t>
            </a:r>
            <a:r>
              <a:rPr lang="en-US" sz="2000" dirty="0" err="1"/>
              <a:t>denunciar</a:t>
            </a:r>
            <a:r>
              <a:rPr lang="en-US" sz="2000" dirty="0"/>
              <a:t> </a:t>
            </a:r>
            <a:r>
              <a:rPr lang="en-US" sz="2000" dirty="0" err="1"/>
              <a:t>essas</a:t>
            </a:r>
            <a:r>
              <a:rPr lang="en-US" sz="2000" dirty="0"/>
              <a:t> </a:t>
            </a:r>
            <a:r>
              <a:rPr lang="en-US" sz="2000" dirty="0" err="1"/>
              <a:t>práticas</a:t>
            </a:r>
            <a:r>
              <a:rPr lang="en-US" sz="2000" dirty="0"/>
              <a:t> </a:t>
            </a:r>
            <a:r>
              <a:rPr lang="en-US" sz="2000" dirty="0" err="1"/>
              <a:t>abusivas</a:t>
            </a:r>
            <a:r>
              <a:rPr lang="en-US" sz="2000" dirty="0"/>
              <a:t> e </a:t>
            </a:r>
            <a:r>
              <a:rPr lang="en-US" sz="2000" dirty="0" err="1"/>
              <a:t>garantir</a:t>
            </a:r>
            <a:r>
              <a:rPr lang="en-US" sz="2000" dirty="0"/>
              <a:t> que </a:t>
            </a:r>
            <a:r>
              <a:rPr lang="en-US" sz="2000" dirty="0" err="1"/>
              <a:t>suas</a:t>
            </a:r>
            <a:r>
              <a:rPr lang="en-US" sz="2000" dirty="0"/>
              <a:t> </a:t>
            </a:r>
            <a:r>
              <a:rPr lang="en-US" sz="2000" dirty="0" err="1"/>
              <a:t>reclamações</a:t>
            </a:r>
            <a:r>
              <a:rPr lang="en-US" sz="2000" dirty="0"/>
              <a:t> </a:t>
            </a:r>
            <a:r>
              <a:rPr lang="en-US" sz="2000" dirty="0" err="1"/>
              <a:t>sejam</a:t>
            </a:r>
            <a:r>
              <a:rPr lang="en-US" sz="2000" dirty="0"/>
              <a:t> </a:t>
            </a:r>
            <a:r>
              <a:rPr lang="en-US" sz="2000" dirty="0" err="1"/>
              <a:t>gerenciadas</a:t>
            </a:r>
            <a:r>
              <a:rPr lang="en-US" sz="2000" dirty="0"/>
              <a:t> e </a:t>
            </a:r>
            <a:r>
              <a:rPr lang="en-US" sz="2000" dirty="0" err="1"/>
              <a:t>abordadas</a:t>
            </a:r>
            <a:r>
              <a:rPr lang="en-US" sz="2000" dirty="0"/>
              <a:t> de forma </a:t>
            </a:r>
            <a:r>
              <a:rPr lang="en-US" sz="2000" dirty="0" err="1"/>
              <a:t>eficaz</a:t>
            </a:r>
            <a:r>
              <a:rPr lang="en-US" sz="2000" dirty="0"/>
              <a:t> e </a:t>
            </a:r>
            <a:r>
              <a:rPr lang="en-US" sz="2000" dirty="0" err="1"/>
              <a:t>apropriada</a:t>
            </a:r>
            <a:r>
              <a:rPr lang="en-US" sz="2000" dirty="0"/>
              <a:t>. </a:t>
            </a:r>
          </a:p>
          <a:p>
            <a:pPr algn="just">
              <a:spcAft>
                <a:spcPts val="0"/>
              </a:spcAft>
            </a:pPr>
            <a:r>
              <a:rPr lang="en-US" sz="2000" dirty="0"/>
              <a:t>Todos </a:t>
            </a:r>
            <a:r>
              <a:rPr lang="en-US" sz="2000" dirty="0" err="1"/>
              <a:t>nós</a:t>
            </a:r>
            <a:r>
              <a:rPr lang="en-US" sz="2000" dirty="0"/>
              <a:t> </a:t>
            </a:r>
            <a:r>
              <a:rPr lang="en-US" sz="2000" dirty="0" err="1"/>
              <a:t>podemos</a:t>
            </a:r>
            <a:r>
              <a:rPr lang="en-US" sz="2000" dirty="0"/>
              <a:t> </a:t>
            </a:r>
            <a:r>
              <a:rPr lang="en-US" sz="2000" dirty="0" err="1"/>
              <a:t>desempenhar</a:t>
            </a:r>
            <a:r>
              <a:rPr lang="en-US" sz="2000" dirty="0"/>
              <a:t> um </a:t>
            </a:r>
            <a:r>
              <a:rPr lang="en-US" sz="2000" dirty="0" err="1"/>
              <a:t>papel</a:t>
            </a:r>
            <a:r>
              <a:rPr lang="en-US" sz="2000" dirty="0"/>
              <a:t> </a:t>
            </a:r>
            <a:r>
              <a:rPr lang="en-US" sz="2000" dirty="0" err="1"/>
              <a:t>na</a:t>
            </a:r>
            <a:r>
              <a:rPr lang="en-US" sz="2000" dirty="0"/>
              <a:t> </a:t>
            </a:r>
            <a:r>
              <a:rPr lang="en-US" sz="2000" dirty="0" err="1"/>
              <a:t>prevenção</a:t>
            </a:r>
            <a:r>
              <a:rPr lang="en-US" sz="2000" dirty="0"/>
              <a:t> da </a:t>
            </a:r>
            <a:r>
              <a:rPr lang="en-US" sz="2000" dirty="0" err="1"/>
              <a:t>violência</a:t>
            </a:r>
            <a:r>
              <a:rPr lang="en-US" sz="2000" dirty="0"/>
              <a:t>, </a:t>
            </a:r>
            <a:r>
              <a:rPr lang="en-US" sz="2000" dirty="0" err="1"/>
              <a:t>coerção</a:t>
            </a:r>
            <a:r>
              <a:rPr lang="en-US" sz="2000" dirty="0"/>
              <a:t> e </a:t>
            </a:r>
            <a:r>
              <a:rPr lang="en-US" sz="2000" dirty="0" err="1"/>
              <a:t>abuso</a:t>
            </a:r>
            <a:r>
              <a:rPr lang="en-US" sz="2000" dirty="0"/>
              <a:t> </a:t>
            </a:r>
            <a:r>
              <a:rPr lang="en-US" sz="2000" dirty="0" err="1"/>
              <a:t>nos</a:t>
            </a:r>
            <a:r>
              <a:rPr lang="en-US" sz="2000" dirty="0"/>
              <a:t> </a:t>
            </a:r>
            <a:r>
              <a:rPr lang="en-US" sz="2000" dirty="0" err="1"/>
              <a:t>serviços</a:t>
            </a:r>
            <a:r>
              <a:rPr lang="en-US" sz="2000" dirty="0"/>
              <a:t> </a:t>
            </a:r>
            <a:r>
              <a:rPr lang="en-US" sz="2000" dirty="0" err="1"/>
              <a:t>sociais</a:t>
            </a:r>
            <a:r>
              <a:rPr lang="en-US" sz="2000" dirty="0"/>
              <a:t> e de </a:t>
            </a:r>
            <a:r>
              <a:rPr lang="en-US" sz="2000" dirty="0" err="1"/>
              <a:t>saúde</a:t>
            </a:r>
            <a:r>
              <a:rPr lang="en-US" sz="2000" dirty="0"/>
              <a:t> mental. Fazer </a:t>
            </a:r>
            <a:r>
              <a:rPr lang="en-US" sz="2000" dirty="0" err="1"/>
              <a:t>isso</a:t>
            </a:r>
            <a:r>
              <a:rPr lang="en-US" sz="2000" dirty="0"/>
              <a:t> </a:t>
            </a:r>
            <a:r>
              <a:rPr lang="en-US" sz="2000" dirty="0" err="1"/>
              <a:t>ajudará</a:t>
            </a:r>
            <a:r>
              <a:rPr lang="en-US" sz="2000" dirty="0"/>
              <a:t> a </a:t>
            </a:r>
            <a:r>
              <a:rPr lang="en-US" sz="2000" dirty="0" err="1"/>
              <a:t>criar</a:t>
            </a:r>
            <a:r>
              <a:rPr lang="en-US" sz="2000" dirty="0"/>
              <a:t> um </a:t>
            </a:r>
            <a:r>
              <a:rPr lang="en-US" sz="2000" dirty="0" err="1"/>
              <a:t>ambiente</a:t>
            </a:r>
            <a:r>
              <a:rPr lang="en-US" sz="2000" dirty="0"/>
              <a:t> no qual </a:t>
            </a:r>
            <a:r>
              <a:rPr lang="en-US" sz="2000" dirty="0" err="1"/>
              <a:t>os</a:t>
            </a:r>
            <a:r>
              <a:rPr lang="en-US" sz="2000" dirty="0"/>
              <a:t> </a:t>
            </a:r>
            <a:r>
              <a:rPr lang="en-US" sz="2000" dirty="0" err="1"/>
              <a:t>direitos</a:t>
            </a:r>
            <a:r>
              <a:rPr lang="en-US" sz="2000" dirty="0"/>
              <a:t>, </a:t>
            </a:r>
            <a:r>
              <a:rPr lang="en-US" sz="2000" dirty="0" err="1"/>
              <a:t>bem-estar</a:t>
            </a:r>
            <a:r>
              <a:rPr lang="en-US" sz="2000" dirty="0"/>
              <a:t> e </a:t>
            </a:r>
            <a:r>
              <a:rPr lang="en-US" sz="2000" dirty="0" err="1"/>
              <a:t>recuperação</a:t>
            </a:r>
            <a:r>
              <a:rPr lang="en-US" sz="2000" dirty="0"/>
              <a:t> das </a:t>
            </a:r>
            <a:r>
              <a:rPr lang="en-US" sz="2000" dirty="0" err="1"/>
              <a:t>pessoas</a:t>
            </a:r>
            <a:r>
              <a:rPr lang="en-US" sz="2000" dirty="0"/>
              <a:t> </a:t>
            </a:r>
            <a:r>
              <a:rPr lang="en-US" sz="2000" dirty="0" err="1"/>
              <a:t>sejam</a:t>
            </a:r>
            <a:r>
              <a:rPr lang="en-US" sz="2000" dirty="0"/>
              <a:t> </a:t>
            </a:r>
            <a:r>
              <a:rPr lang="en-US" sz="2000" dirty="0" err="1"/>
              <a:t>promovidos</a:t>
            </a:r>
            <a:r>
              <a:rPr lang="en-US" sz="2000" dirty="0"/>
              <a:t>, </a:t>
            </a:r>
            <a:r>
              <a:rPr lang="en-US" sz="2000" dirty="0" err="1"/>
              <a:t>assim</a:t>
            </a:r>
            <a:r>
              <a:rPr lang="en-US" sz="2000" dirty="0"/>
              <a:t> </a:t>
            </a:r>
            <a:r>
              <a:rPr lang="en-US" sz="2000" dirty="0" err="1"/>
              <a:t>como</a:t>
            </a:r>
            <a:r>
              <a:rPr lang="en-US" sz="2000" dirty="0"/>
              <a:t> um </a:t>
            </a:r>
            <a:r>
              <a:rPr lang="en-US" sz="2000" dirty="0" err="1"/>
              <a:t>ambiente</a:t>
            </a:r>
            <a:r>
              <a:rPr lang="en-US" sz="2000" dirty="0"/>
              <a:t> de </a:t>
            </a:r>
            <a:r>
              <a:rPr lang="en-US" sz="2000" dirty="0" err="1"/>
              <a:t>trabalho</a:t>
            </a:r>
            <a:r>
              <a:rPr lang="en-US" sz="2000" dirty="0"/>
              <a:t> </a:t>
            </a:r>
            <a:r>
              <a:rPr lang="en-US" sz="2000" dirty="0" err="1"/>
              <a:t>mais</a:t>
            </a:r>
            <a:r>
              <a:rPr lang="en-US" sz="2000" dirty="0"/>
              <a:t> </a:t>
            </a:r>
            <a:r>
              <a:rPr lang="en-US" sz="2000" dirty="0" err="1"/>
              <a:t>seguro</a:t>
            </a:r>
            <a:r>
              <a:rPr lang="en-US" sz="2000" dirty="0"/>
              <a:t> e </a:t>
            </a:r>
            <a:r>
              <a:rPr lang="en-US" sz="2000" dirty="0" err="1"/>
              <a:t>melhor</a:t>
            </a:r>
            <a:r>
              <a:rPr lang="en-US" sz="2000" dirty="0"/>
              <a:t> para </a:t>
            </a:r>
            <a:r>
              <a:rPr lang="en-US" sz="2000" dirty="0" err="1"/>
              <a:t>os</a:t>
            </a:r>
            <a:r>
              <a:rPr lang="en-US" sz="2000" dirty="0"/>
              <a:t> </a:t>
            </a:r>
            <a:r>
              <a:rPr lang="en-US" sz="2000" dirty="0" err="1"/>
              <a:t>funcionários</a:t>
            </a:r>
            <a:r>
              <a:rPr lang="en-US" sz="2000" dirty="0"/>
              <a:t> do </a:t>
            </a:r>
            <a:r>
              <a:rPr lang="en-US" sz="2000" dirty="0" err="1"/>
              <a:t>serviço</a:t>
            </a:r>
            <a:r>
              <a:rPr lang="en-US" sz="2000" dirty="0"/>
              <a:t>. Todos no </a:t>
            </a:r>
            <a:r>
              <a:rPr lang="en-US" sz="2000" dirty="0" err="1"/>
              <a:t>serviço</a:t>
            </a:r>
            <a:r>
              <a:rPr lang="en-US" sz="2000" dirty="0"/>
              <a:t> </a:t>
            </a:r>
            <a:r>
              <a:rPr lang="en-US" sz="2000" dirty="0" err="1"/>
              <a:t>serão</a:t>
            </a:r>
            <a:r>
              <a:rPr lang="en-US" sz="2000" dirty="0"/>
              <a:t> </a:t>
            </a:r>
            <a:r>
              <a:rPr lang="en-US" sz="2000" dirty="0" err="1"/>
              <a:t>beneficiados</a:t>
            </a:r>
            <a:r>
              <a:rPr lang="en-US" sz="2000" dirty="0"/>
              <a:t>!</a:t>
            </a:r>
          </a:p>
        </p:txBody>
      </p:sp>
      <p:sp>
        <p:nvSpPr>
          <p:cNvPr id="2" name="Title 1">
            <a:extLst>
              <a:ext uri="{FF2B5EF4-FFF2-40B4-BE49-F238E27FC236}">
                <a16:creationId xmlns:a16="http://schemas.microsoft.com/office/drawing/2014/main" id="{5824A116-690D-43BC-A2D2-71A9F17E0BA4}"/>
              </a:ext>
            </a:extLst>
          </p:cNvPr>
          <p:cNvSpPr>
            <a:spLocks noGrp="1"/>
          </p:cNvSpPr>
          <p:nvPr>
            <p:ph type="title"/>
          </p:nvPr>
        </p:nvSpPr>
        <p:spPr>
          <a:xfrm>
            <a:off x="507205" y="506412"/>
            <a:ext cx="11174399" cy="432000"/>
          </a:xfrm>
        </p:spPr>
        <p:txBody>
          <a:bodyPr/>
          <a:lstStyle/>
          <a:p>
            <a:pPr algn="ctr"/>
            <a:r>
              <a:rPr lang="en-GB" dirty="0"/>
              <a:t>Apresentação: Conclusão da sessão – 2</a:t>
            </a:r>
            <a:endParaRPr lang="en-CH" dirty="0"/>
          </a:p>
        </p:txBody>
      </p:sp>
    </p:spTree>
    <p:extLst>
      <p:ext uri="{BB962C8B-B14F-4D97-AF65-F5344CB8AC3E}">
        <p14:creationId xmlns:p14="http://schemas.microsoft.com/office/powerpoint/2010/main" val="27959494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a:xfrm>
            <a:off x="507205" y="506412"/>
            <a:ext cx="11174401" cy="432000"/>
          </a:xfrm>
        </p:spPr>
        <p:txBody>
          <a:bodyPr/>
          <a:lstStyle/>
          <a:p>
            <a:pPr algn="ctr"/>
            <a:r>
              <a:rPr lang="en-US" dirty="0"/>
              <a:t>Agradecimentos (1)</a:t>
            </a:r>
          </a:p>
        </p:txBody>
      </p:sp>
      <p:sp>
        <p:nvSpPr>
          <p:cNvPr id="6" name="Content Placeholder 5">
            <a:extLst>
              <a:ext uri="{FF2B5EF4-FFF2-40B4-BE49-F238E27FC236}">
                <a16:creationId xmlns:a16="http://schemas.microsoft.com/office/drawing/2014/main" id="{12A598B8-B39D-4F53-8DC6-D974FA372E8D}"/>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347190337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a:xfrm>
            <a:off x="507195" y="630812"/>
            <a:ext cx="11174412" cy="432000"/>
          </a:xfrm>
        </p:spPr>
        <p:txBody>
          <a:bodyPr/>
          <a:lstStyle/>
          <a:p>
            <a:pPr algn="ctr"/>
            <a:r>
              <a:rPr lang="en-US" dirty="0"/>
              <a:t>Agradecimentos (2)</a:t>
            </a:r>
          </a:p>
        </p:txBody>
      </p:sp>
      <p:sp>
        <p:nvSpPr>
          <p:cNvPr id="6" name="Content Placeholder 5">
            <a:extLst>
              <a:ext uri="{FF2B5EF4-FFF2-40B4-BE49-F238E27FC236}">
                <a16:creationId xmlns:a16="http://schemas.microsoft.com/office/drawing/2014/main" id="{39D3AE2A-9A39-4667-BCC2-03D14FD531BC}"/>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2608171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4F5A7C-78C4-47C5-AE7B-375BFECBEC96}"/>
              </a:ext>
            </a:extLst>
          </p:cNvPr>
          <p:cNvSpPr>
            <a:spLocks noGrp="1"/>
          </p:cNvSpPr>
          <p:nvPr>
            <p:ph sz="quarter" idx="14"/>
          </p:nvPr>
        </p:nvSpPr>
        <p:spPr>
          <a:xfrm>
            <a:off x="507205" y="1285752"/>
            <a:ext cx="11174412" cy="3314384"/>
          </a:xfrm>
        </p:spPr>
        <p:txBody>
          <a:bodyPr/>
          <a:lstStyle/>
          <a:p>
            <a:pPr marL="0" indent="0" algn="just">
              <a:spcBef>
                <a:spcPts val="600"/>
              </a:spcBef>
              <a:spcAft>
                <a:spcPts val="0"/>
              </a:spcAft>
              <a:buSzPts val="800"/>
              <a:buNone/>
            </a:pPr>
            <a:r>
              <a:rPr lang="pt-BR" sz="2000" dirty="0"/>
              <a:t>Exemplos de violência e coerção contra pessoas com deficiências psicossociais, cognitivas ou intelectuais podem incluir: </a:t>
            </a:r>
          </a:p>
          <a:p>
            <a:pPr algn="just">
              <a:spcBef>
                <a:spcPts val="600"/>
              </a:spcBef>
              <a:spcAft>
                <a:spcPts val="0"/>
              </a:spcAft>
              <a:buSzPct val="45000"/>
            </a:pPr>
            <a:r>
              <a:rPr lang="pt-BR" sz="2000" dirty="0"/>
              <a:t>Isolamento e contenção, incluindo contenção física, contenção mecânica ou uso de medicamentos para controlar o comportamento de alguém (contenção química). </a:t>
            </a:r>
          </a:p>
          <a:p>
            <a:pPr algn="just">
              <a:spcBef>
                <a:spcPts val="600"/>
              </a:spcBef>
              <a:spcAft>
                <a:spcPts val="0"/>
              </a:spcAft>
              <a:buSzPct val="45000"/>
            </a:pPr>
            <a:r>
              <a:rPr lang="pt-BR" sz="2000" dirty="0"/>
              <a:t>Internação e tratamento forçados em serviços sociais e de saúde mental. </a:t>
            </a:r>
          </a:p>
          <a:p>
            <a:pPr algn="just">
              <a:spcBef>
                <a:spcPts val="600"/>
              </a:spcBef>
              <a:spcAft>
                <a:spcPts val="0"/>
              </a:spcAft>
              <a:buSzPct val="45000"/>
            </a:pPr>
            <a:r>
              <a:rPr lang="pt-BR" sz="2000" dirty="0"/>
              <a:t>Tratamento forçado na comunidade. </a:t>
            </a:r>
          </a:p>
          <a:p>
            <a:pPr algn="just">
              <a:spcBef>
                <a:spcPts val="600"/>
              </a:spcBef>
              <a:spcAft>
                <a:spcPts val="0"/>
              </a:spcAft>
              <a:buSzPct val="45000"/>
            </a:pPr>
            <a:r>
              <a:rPr lang="pt-BR" sz="2000" dirty="0"/>
              <a:t>Violência econômica e coerção (ou seja, controlar os recursos de uma pessoa para obrigá-la a fazer coisas que ela não quer). </a:t>
            </a:r>
          </a:p>
          <a:p>
            <a:pPr algn="just">
              <a:spcBef>
                <a:spcPts val="600"/>
              </a:spcBef>
              <a:spcAft>
                <a:spcPts val="0"/>
              </a:spcAft>
              <a:buSzPct val="45000"/>
            </a:pPr>
            <a:r>
              <a:rPr lang="pt-BR" sz="2000" dirty="0"/>
              <a:t>Esterilização involuntária, contracepção ou aborto. </a:t>
            </a:r>
          </a:p>
        </p:txBody>
      </p:sp>
      <p:sp>
        <p:nvSpPr>
          <p:cNvPr id="2" name="Title 1">
            <a:extLst>
              <a:ext uri="{FF2B5EF4-FFF2-40B4-BE49-F238E27FC236}">
                <a16:creationId xmlns:a16="http://schemas.microsoft.com/office/drawing/2014/main" id="{96A9356A-F437-4DDC-9A11-DB9EDCD85119}"/>
              </a:ext>
            </a:extLst>
          </p:cNvPr>
          <p:cNvSpPr>
            <a:spLocks noGrp="1"/>
          </p:cNvSpPr>
          <p:nvPr>
            <p:ph type="title"/>
          </p:nvPr>
        </p:nvSpPr>
        <p:spPr>
          <a:xfrm>
            <a:off x="507205" y="506412"/>
            <a:ext cx="11070506" cy="432000"/>
          </a:xfrm>
        </p:spPr>
        <p:txBody>
          <a:bodyPr/>
          <a:lstStyle/>
          <a:p>
            <a:pPr algn="ctr"/>
            <a:r>
              <a:rPr lang="en-GB" dirty="0"/>
              <a:t>Apresentação: O que </a:t>
            </a:r>
            <a:r>
              <a:rPr lang="en-GB" dirty="0" err="1"/>
              <a:t>é</a:t>
            </a:r>
            <a:r>
              <a:rPr lang="en-GB" dirty="0"/>
              <a:t> violência, coerção e abuso? - 2</a:t>
            </a:r>
            <a:endParaRPr lang="en-CH" dirty="0"/>
          </a:p>
        </p:txBody>
      </p:sp>
    </p:spTree>
    <p:extLst>
      <p:ext uri="{BB962C8B-B14F-4D97-AF65-F5344CB8AC3E}">
        <p14:creationId xmlns:p14="http://schemas.microsoft.com/office/powerpoint/2010/main" val="280271168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a:xfrm>
            <a:off x="507205" y="506412"/>
            <a:ext cx="11174401" cy="432000"/>
          </a:xfrm>
        </p:spPr>
        <p:txBody>
          <a:bodyPr/>
          <a:lstStyle/>
          <a:p>
            <a:pPr algn="ctr"/>
            <a:r>
              <a:rPr lang="en-US" dirty="0"/>
              <a:t>Agradecimentos (3)</a:t>
            </a:r>
          </a:p>
        </p:txBody>
      </p:sp>
      <p:sp>
        <p:nvSpPr>
          <p:cNvPr id="6" name="Content Placeholder 5">
            <a:extLst>
              <a:ext uri="{FF2B5EF4-FFF2-40B4-BE49-F238E27FC236}">
                <a16:creationId xmlns:a16="http://schemas.microsoft.com/office/drawing/2014/main" id="{49E4300C-2032-41E6-B6C7-C2A505A940EE}"/>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234481734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a:xfrm>
            <a:off x="507205" y="506412"/>
            <a:ext cx="11174401" cy="432000"/>
          </a:xfrm>
        </p:spPr>
        <p:txBody>
          <a:bodyPr/>
          <a:lstStyle/>
          <a:p>
            <a:pPr algn="ctr"/>
            <a:r>
              <a:rPr lang="en-US" dirty="0"/>
              <a:t>Agradecimentos (4)</a:t>
            </a:r>
          </a:p>
        </p:txBody>
      </p:sp>
      <p:sp>
        <p:nvSpPr>
          <p:cNvPr id="6" name="Content Placeholder 5">
            <a:extLst>
              <a:ext uri="{FF2B5EF4-FFF2-40B4-BE49-F238E27FC236}">
                <a16:creationId xmlns:a16="http://schemas.microsoft.com/office/drawing/2014/main" id="{BDDB8E45-7A3F-4661-99B9-17EB8D242856}"/>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274789851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a:xfrm>
            <a:off x="507205" y="506412"/>
            <a:ext cx="11174401" cy="432000"/>
          </a:xfrm>
        </p:spPr>
        <p:txBody>
          <a:bodyPr/>
          <a:lstStyle/>
          <a:p>
            <a:pPr algn="ctr"/>
            <a:r>
              <a:rPr lang="en-US" dirty="0"/>
              <a:t>Agradecimentos (5)</a:t>
            </a:r>
          </a:p>
        </p:txBody>
      </p:sp>
      <p:sp>
        <p:nvSpPr>
          <p:cNvPr id="6" name="Content Placeholder 5">
            <a:extLst>
              <a:ext uri="{FF2B5EF4-FFF2-40B4-BE49-F238E27FC236}">
                <a16:creationId xmlns:a16="http://schemas.microsoft.com/office/drawing/2014/main" id="{90228A2E-F3D3-46F9-93E3-34E168D2AB46}"/>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321516139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a:xfrm>
            <a:off x="507205" y="506412"/>
            <a:ext cx="11174401" cy="432000"/>
          </a:xfrm>
        </p:spPr>
        <p:txBody>
          <a:bodyPr/>
          <a:lstStyle/>
          <a:p>
            <a:pPr algn="ctr"/>
            <a:r>
              <a:rPr lang="en-US" dirty="0"/>
              <a:t>Agradecimentos (6)</a:t>
            </a:r>
          </a:p>
        </p:txBody>
      </p:sp>
      <p:sp>
        <p:nvSpPr>
          <p:cNvPr id="6" name="Content Placeholder 5">
            <a:extLst>
              <a:ext uri="{FF2B5EF4-FFF2-40B4-BE49-F238E27FC236}">
                <a16:creationId xmlns:a16="http://schemas.microsoft.com/office/drawing/2014/main" id="{E2658836-F0A7-4711-8844-418948723AE7}"/>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23269410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4CE0A7-B3B7-3E49-BFAA-E8E2FE8D9D7B}"/>
              </a:ext>
            </a:extLst>
          </p:cNvPr>
          <p:cNvSpPr>
            <a:spLocks noGrp="1"/>
          </p:cNvSpPr>
          <p:nvPr>
            <p:ph sz="quarter" idx="14"/>
          </p:nvPr>
        </p:nvSpPr>
        <p:spPr/>
        <p:txBody>
          <a:bodyPr/>
          <a:lstStyle/>
          <a:p>
            <a:endParaRPr lang="en-US"/>
          </a:p>
        </p:txBody>
      </p:sp>
      <p:sp>
        <p:nvSpPr>
          <p:cNvPr id="4" name="Title 3">
            <a:extLst>
              <a:ext uri="{FF2B5EF4-FFF2-40B4-BE49-F238E27FC236}">
                <a16:creationId xmlns:a16="http://schemas.microsoft.com/office/drawing/2014/main" id="{295F35B7-5FFE-4142-B921-4FE30604A271}"/>
              </a:ext>
            </a:extLst>
          </p:cNvPr>
          <p:cNvSpPr>
            <a:spLocks noGrp="1"/>
          </p:cNvSpPr>
          <p:nvPr>
            <p:ph type="title"/>
          </p:nvPr>
        </p:nvSpPr>
        <p:spPr>
          <a:xfrm>
            <a:off x="507206" y="506412"/>
            <a:ext cx="11174400" cy="432000"/>
          </a:xfrm>
        </p:spPr>
        <p:txBody>
          <a:bodyPr/>
          <a:lstStyle/>
          <a:p>
            <a:pPr algn="ctr"/>
            <a:r>
              <a:rPr lang="en-US" dirty="0"/>
              <a:t>Agradecimentos (7)</a:t>
            </a:r>
          </a:p>
        </p:txBody>
      </p:sp>
    </p:spTree>
    <p:extLst>
      <p:ext uri="{BB962C8B-B14F-4D97-AF65-F5344CB8AC3E}">
        <p14:creationId xmlns:p14="http://schemas.microsoft.com/office/powerpoint/2010/main" val="954036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E15754-4F7E-43D4-B58E-B6C10842FD05}"/>
              </a:ext>
            </a:extLst>
          </p:cNvPr>
          <p:cNvSpPr>
            <a:spLocks noGrp="1"/>
          </p:cNvSpPr>
          <p:nvPr>
            <p:ph sz="quarter" idx="14"/>
          </p:nvPr>
        </p:nvSpPr>
        <p:spPr>
          <a:xfrm>
            <a:off x="507194" y="2031693"/>
            <a:ext cx="11174412" cy="2126957"/>
          </a:xfrm>
        </p:spPr>
        <p:txBody>
          <a:bodyPr/>
          <a:lstStyle/>
          <a:p>
            <a:pPr algn="just">
              <a:spcBef>
                <a:spcPts val="600"/>
              </a:spcBef>
              <a:spcAft>
                <a:spcPts val="0"/>
              </a:spcAft>
            </a:pPr>
            <a:r>
              <a:rPr lang="en-GB" sz="2000" dirty="0"/>
              <a:t>A </a:t>
            </a:r>
            <a:r>
              <a:rPr lang="en-GB" sz="2000" dirty="0" err="1"/>
              <a:t>violência</a:t>
            </a:r>
            <a:r>
              <a:rPr lang="en-GB" sz="2000" dirty="0"/>
              <a:t> e a </a:t>
            </a:r>
            <a:r>
              <a:rPr lang="en-GB" sz="2000" dirty="0" err="1"/>
              <a:t>coerção</a:t>
            </a:r>
            <a:r>
              <a:rPr lang="en-GB" sz="2000" dirty="0"/>
              <a:t> </a:t>
            </a:r>
            <a:r>
              <a:rPr lang="en-GB" sz="2000" dirty="0" err="1"/>
              <a:t>podem</a:t>
            </a:r>
            <a:r>
              <a:rPr lang="en-GB" sz="2000" dirty="0"/>
              <a:t> ser </a:t>
            </a:r>
            <a:r>
              <a:rPr lang="en-GB" sz="2000" dirty="0" err="1"/>
              <a:t>mais</a:t>
            </a:r>
            <a:r>
              <a:rPr lang="en-GB" sz="2000" dirty="0"/>
              <a:t> </a:t>
            </a:r>
            <a:r>
              <a:rPr lang="en-GB" sz="2000" dirty="0" err="1"/>
              <a:t>sutis</a:t>
            </a:r>
            <a:r>
              <a:rPr lang="en-GB" sz="2000" dirty="0"/>
              <a:t>. Por </a:t>
            </a:r>
            <a:r>
              <a:rPr lang="en-GB" sz="2000" dirty="0" err="1"/>
              <a:t>exemplo</a:t>
            </a:r>
            <a:r>
              <a:rPr lang="en-GB" sz="2000" dirty="0"/>
              <a:t>: </a:t>
            </a:r>
          </a:p>
          <a:p>
            <a:pPr lvl="1" algn="just">
              <a:spcBef>
                <a:spcPts val="600"/>
              </a:spcBef>
              <a:spcAft>
                <a:spcPts val="0"/>
              </a:spcAft>
            </a:pPr>
            <a:r>
              <a:rPr lang="en-GB" dirty="0"/>
              <a:t>Fazer com que as </a:t>
            </a:r>
            <a:r>
              <a:rPr lang="en-GB" dirty="0" err="1"/>
              <a:t>pessoas</a:t>
            </a:r>
            <a:r>
              <a:rPr lang="en-GB" dirty="0"/>
              <a:t> </a:t>
            </a:r>
            <a:r>
              <a:rPr lang="en-GB" dirty="0" err="1"/>
              <a:t>pensem</a:t>
            </a:r>
            <a:r>
              <a:rPr lang="en-GB" dirty="0"/>
              <a:t> que </a:t>
            </a:r>
            <a:r>
              <a:rPr lang="en-GB" dirty="0" err="1"/>
              <a:t>pode</a:t>
            </a:r>
            <a:r>
              <a:rPr lang="en-GB" dirty="0"/>
              <a:t> haver </a:t>
            </a:r>
            <a:r>
              <a:rPr lang="en-GB" dirty="0" err="1"/>
              <a:t>repercussões</a:t>
            </a:r>
            <a:r>
              <a:rPr lang="en-GB" dirty="0"/>
              <a:t> </a:t>
            </a:r>
            <a:r>
              <a:rPr lang="en-GB" dirty="0" err="1"/>
              <a:t>negativas</a:t>
            </a:r>
            <a:r>
              <a:rPr lang="en-GB" dirty="0"/>
              <a:t> </a:t>
            </a:r>
            <a:r>
              <a:rPr lang="en-GB" dirty="0" err="1"/>
              <a:t>ou</a:t>
            </a:r>
            <a:r>
              <a:rPr lang="en-GB" dirty="0"/>
              <a:t> </a:t>
            </a:r>
            <a:r>
              <a:rPr lang="en-GB" dirty="0" err="1"/>
              <a:t>ações</a:t>
            </a:r>
            <a:r>
              <a:rPr lang="en-GB" dirty="0"/>
              <a:t> </a:t>
            </a:r>
            <a:r>
              <a:rPr lang="en-GB" dirty="0" err="1"/>
              <a:t>tomadas</a:t>
            </a:r>
            <a:r>
              <a:rPr lang="en-GB" dirty="0"/>
              <a:t> contra </a:t>
            </a:r>
            <a:r>
              <a:rPr lang="en-GB" dirty="0" err="1"/>
              <a:t>elas</a:t>
            </a:r>
            <a:r>
              <a:rPr lang="en-GB" dirty="0"/>
              <a:t>, </a:t>
            </a:r>
            <a:r>
              <a:rPr lang="en-GB" dirty="0" err="1"/>
              <a:t>ou</a:t>
            </a:r>
            <a:r>
              <a:rPr lang="en-GB" dirty="0"/>
              <a:t> que </a:t>
            </a:r>
            <a:r>
              <a:rPr lang="en-GB" dirty="0" err="1"/>
              <a:t>certas</a:t>
            </a:r>
            <a:r>
              <a:rPr lang="en-GB" dirty="0"/>
              <a:t> </a:t>
            </a:r>
            <a:r>
              <a:rPr lang="en-GB" dirty="0" err="1"/>
              <a:t>coisas</a:t>
            </a:r>
            <a:r>
              <a:rPr lang="en-GB" dirty="0"/>
              <a:t> </a:t>
            </a:r>
            <a:r>
              <a:rPr lang="en-GB" dirty="0" err="1"/>
              <a:t>podem</a:t>
            </a:r>
            <a:r>
              <a:rPr lang="en-GB" dirty="0"/>
              <a:t> ser-</a:t>
            </a:r>
            <a:r>
              <a:rPr lang="en-GB" dirty="0" err="1"/>
              <a:t>lhes</a:t>
            </a:r>
            <a:r>
              <a:rPr lang="en-GB" dirty="0"/>
              <a:t> </a:t>
            </a:r>
            <a:r>
              <a:rPr lang="en-GB" dirty="0" err="1"/>
              <a:t>recusadas</a:t>
            </a:r>
            <a:r>
              <a:rPr lang="en-GB" dirty="0"/>
              <a:t> (</a:t>
            </a:r>
            <a:r>
              <a:rPr lang="en-GB" dirty="0" err="1"/>
              <a:t>por</a:t>
            </a:r>
            <a:r>
              <a:rPr lang="en-GB" dirty="0"/>
              <a:t> </a:t>
            </a:r>
            <a:r>
              <a:rPr lang="en-GB" dirty="0" err="1"/>
              <a:t>exemplo</a:t>
            </a:r>
            <a:r>
              <a:rPr lang="en-GB" dirty="0"/>
              <a:t>, </a:t>
            </a:r>
            <a:r>
              <a:rPr lang="en-GB" dirty="0" err="1"/>
              <a:t>acesso</a:t>
            </a:r>
            <a:r>
              <a:rPr lang="en-GB" dirty="0"/>
              <a:t> a </a:t>
            </a:r>
            <a:r>
              <a:rPr lang="en-GB" dirty="0" err="1"/>
              <a:t>alimentos</a:t>
            </a:r>
            <a:r>
              <a:rPr lang="en-GB" dirty="0"/>
              <a:t>, </a:t>
            </a:r>
            <a:r>
              <a:rPr lang="en-GB" dirty="0" err="1"/>
              <a:t>jornais</a:t>
            </a:r>
            <a:r>
              <a:rPr lang="en-GB" dirty="0"/>
              <a:t>, </a:t>
            </a:r>
            <a:r>
              <a:rPr lang="en-GB" dirty="0" err="1"/>
              <a:t>televisão</a:t>
            </a:r>
            <a:r>
              <a:rPr lang="en-GB" dirty="0"/>
              <a:t>) se </a:t>
            </a:r>
            <a:r>
              <a:rPr lang="en-GB" dirty="0" err="1"/>
              <a:t>elas</a:t>
            </a:r>
            <a:r>
              <a:rPr lang="en-GB" dirty="0"/>
              <a:t> </a:t>
            </a:r>
            <a:r>
              <a:rPr lang="en-GB" dirty="0" err="1"/>
              <a:t>não</a:t>
            </a:r>
            <a:r>
              <a:rPr lang="en-GB" dirty="0"/>
              <a:t> </a:t>
            </a:r>
            <a:r>
              <a:rPr lang="en-GB" dirty="0" err="1"/>
              <a:t>obedecerem</a:t>
            </a:r>
            <a:r>
              <a:rPr lang="en-GB" dirty="0"/>
              <a:t> a um </a:t>
            </a:r>
            <a:r>
              <a:rPr lang="en-GB" dirty="0" err="1"/>
              <a:t>tratamento</a:t>
            </a:r>
            <a:r>
              <a:rPr lang="en-GB" dirty="0"/>
              <a:t>. </a:t>
            </a:r>
          </a:p>
          <a:p>
            <a:pPr lvl="1" algn="just">
              <a:spcBef>
                <a:spcPts val="600"/>
              </a:spcBef>
              <a:spcAft>
                <a:spcPts val="0"/>
              </a:spcAft>
            </a:pPr>
            <a:r>
              <a:rPr lang="en-GB" dirty="0"/>
              <a:t>Dar </a:t>
            </a:r>
            <a:r>
              <a:rPr lang="en-GB" dirty="0" err="1"/>
              <a:t>medicamentos</a:t>
            </a:r>
            <a:r>
              <a:rPr lang="en-GB" dirty="0"/>
              <a:t> a </a:t>
            </a:r>
            <a:r>
              <a:rPr lang="en-GB" dirty="0" err="1"/>
              <a:t>alguém</a:t>
            </a:r>
            <a:r>
              <a:rPr lang="en-GB" dirty="0"/>
              <a:t> </a:t>
            </a:r>
            <a:r>
              <a:rPr lang="en-GB" dirty="0" err="1"/>
              <a:t>sem</a:t>
            </a:r>
            <a:r>
              <a:rPr lang="en-GB" dirty="0"/>
              <a:t> </a:t>
            </a:r>
            <a:r>
              <a:rPr lang="en-GB" dirty="0" err="1"/>
              <a:t>seu</a:t>
            </a:r>
            <a:r>
              <a:rPr lang="en-GB" dirty="0"/>
              <a:t> </a:t>
            </a:r>
            <a:r>
              <a:rPr lang="en-GB" dirty="0" err="1"/>
              <a:t>conhecimento</a:t>
            </a:r>
            <a:r>
              <a:rPr lang="en-GB" dirty="0"/>
              <a:t> (</a:t>
            </a:r>
            <a:r>
              <a:rPr lang="en-GB" dirty="0" err="1"/>
              <a:t>por</a:t>
            </a:r>
            <a:r>
              <a:rPr lang="en-GB" dirty="0"/>
              <a:t> </a:t>
            </a:r>
            <a:r>
              <a:rPr lang="en-GB" dirty="0" err="1"/>
              <a:t>exemplo</a:t>
            </a:r>
            <a:r>
              <a:rPr lang="en-GB" dirty="0"/>
              <a:t>, </a:t>
            </a:r>
            <a:r>
              <a:rPr lang="en-GB" dirty="0" err="1"/>
              <a:t>escondidos</a:t>
            </a:r>
            <a:r>
              <a:rPr lang="en-GB" dirty="0"/>
              <a:t> </a:t>
            </a:r>
            <a:r>
              <a:rPr lang="en-GB" dirty="0" err="1"/>
              <a:t>em</a:t>
            </a:r>
            <a:r>
              <a:rPr lang="en-GB" dirty="0"/>
              <a:t> </a:t>
            </a:r>
            <a:r>
              <a:rPr lang="en-GB" dirty="0" err="1"/>
              <a:t>sua</a:t>
            </a:r>
            <a:r>
              <a:rPr lang="en-GB" dirty="0"/>
              <a:t> comida). </a:t>
            </a:r>
          </a:p>
        </p:txBody>
      </p:sp>
      <p:sp>
        <p:nvSpPr>
          <p:cNvPr id="2" name="Title 1">
            <a:extLst>
              <a:ext uri="{FF2B5EF4-FFF2-40B4-BE49-F238E27FC236}">
                <a16:creationId xmlns:a16="http://schemas.microsoft.com/office/drawing/2014/main" id="{ADE5A0DE-8AA1-4421-AB11-5D33F72558CE}"/>
              </a:ext>
            </a:extLst>
          </p:cNvPr>
          <p:cNvSpPr>
            <a:spLocks noGrp="1"/>
          </p:cNvSpPr>
          <p:nvPr>
            <p:ph type="title"/>
          </p:nvPr>
        </p:nvSpPr>
        <p:spPr>
          <a:xfrm>
            <a:off x="507205" y="506412"/>
            <a:ext cx="11174401" cy="432000"/>
          </a:xfrm>
        </p:spPr>
        <p:txBody>
          <a:bodyPr/>
          <a:lstStyle/>
          <a:p>
            <a:pPr algn="ctr"/>
            <a:r>
              <a:rPr lang="en-GB" dirty="0"/>
              <a:t>Apresentação: O que </a:t>
            </a:r>
            <a:r>
              <a:rPr lang="en-GB" dirty="0" err="1"/>
              <a:t>é</a:t>
            </a:r>
            <a:r>
              <a:rPr lang="en-GB" dirty="0"/>
              <a:t> violência, coerção e abuso? - 3</a:t>
            </a:r>
            <a:endParaRPr lang="en-CH" dirty="0"/>
          </a:p>
        </p:txBody>
      </p:sp>
    </p:spTree>
    <p:extLst>
      <p:ext uri="{BB962C8B-B14F-4D97-AF65-F5344CB8AC3E}">
        <p14:creationId xmlns:p14="http://schemas.microsoft.com/office/powerpoint/2010/main" val="1247610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0E6526-739C-427F-B987-2D0B65542E95}"/>
              </a:ext>
            </a:extLst>
          </p:cNvPr>
          <p:cNvSpPr>
            <a:spLocks noGrp="1"/>
          </p:cNvSpPr>
          <p:nvPr>
            <p:ph sz="quarter" idx="14"/>
          </p:nvPr>
        </p:nvSpPr>
        <p:spPr>
          <a:xfrm>
            <a:off x="508794" y="1694612"/>
            <a:ext cx="11174412" cy="3468775"/>
          </a:xfrm>
        </p:spPr>
        <p:txBody>
          <a:bodyPr/>
          <a:lstStyle/>
          <a:p>
            <a:pPr algn="just">
              <a:spcBef>
                <a:spcPts val="600"/>
              </a:spcBef>
              <a:spcAft>
                <a:spcPts val="0"/>
              </a:spcAft>
            </a:pPr>
            <a:r>
              <a:rPr lang="en-US" sz="2000" dirty="0" err="1"/>
              <a:t>Órgãos</a:t>
            </a:r>
            <a:r>
              <a:rPr lang="en-US" sz="2000" dirty="0"/>
              <a:t> e </a:t>
            </a:r>
            <a:r>
              <a:rPr lang="en-US" sz="2000" dirty="0" err="1"/>
              <a:t>especialistas</a:t>
            </a:r>
            <a:r>
              <a:rPr lang="en-US" sz="2000" dirty="0"/>
              <a:t> das </a:t>
            </a:r>
            <a:r>
              <a:rPr lang="en-US" sz="2000" dirty="0" err="1"/>
              <a:t>Nações</a:t>
            </a:r>
            <a:r>
              <a:rPr lang="en-US" sz="2000" dirty="0"/>
              <a:t> Unidas </a:t>
            </a:r>
            <a:r>
              <a:rPr lang="en-US" sz="2000" dirty="0" err="1"/>
              <a:t>têm</a:t>
            </a:r>
            <a:r>
              <a:rPr lang="en-US" sz="2000" dirty="0"/>
              <a:t> </a:t>
            </a:r>
            <a:r>
              <a:rPr lang="en-US" sz="2000" dirty="0" err="1"/>
              <a:t>dito</a:t>
            </a:r>
            <a:r>
              <a:rPr lang="en-US" sz="2000" dirty="0"/>
              <a:t> que </a:t>
            </a:r>
            <a:r>
              <a:rPr lang="en-US" sz="2000" dirty="0" err="1"/>
              <a:t>práticas</a:t>
            </a:r>
            <a:r>
              <a:rPr lang="en-US" sz="2000" dirty="0"/>
              <a:t> </a:t>
            </a:r>
            <a:r>
              <a:rPr lang="en-US" sz="2000" dirty="0" err="1"/>
              <a:t>coercitivas</a:t>
            </a:r>
            <a:r>
              <a:rPr lang="en-US" sz="2000" dirty="0"/>
              <a:t> no </a:t>
            </a:r>
            <a:r>
              <a:rPr lang="en-US" sz="2000" dirty="0" err="1"/>
              <a:t>contexto</a:t>
            </a:r>
            <a:r>
              <a:rPr lang="en-US" sz="2000" dirty="0"/>
              <a:t> da </a:t>
            </a:r>
            <a:r>
              <a:rPr lang="en-US" sz="2000" dirty="0" err="1"/>
              <a:t>saúde</a:t>
            </a:r>
            <a:r>
              <a:rPr lang="en-US" sz="2000" dirty="0"/>
              <a:t> mental – </a:t>
            </a:r>
            <a:r>
              <a:rPr lang="en-US" sz="2000" dirty="0" err="1"/>
              <a:t>como</a:t>
            </a:r>
            <a:r>
              <a:rPr lang="en-US" sz="2000" dirty="0"/>
              <a:t> </a:t>
            </a:r>
            <a:r>
              <a:rPr lang="en-US" sz="2000" dirty="0" err="1"/>
              <a:t>tratamento</a:t>
            </a:r>
            <a:r>
              <a:rPr lang="en-US" sz="2000" dirty="0"/>
              <a:t> </a:t>
            </a:r>
            <a:r>
              <a:rPr lang="en-US" sz="2000" dirty="0" err="1"/>
              <a:t>forçado</a:t>
            </a:r>
            <a:r>
              <a:rPr lang="en-US" sz="2000" dirty="0"/>
              <a:t>, </a:t>
            </a:r>
            <a:r>
              <a:rPr lang="en-US" sz="2000" dirty="0" err="1"/>
              <a:t>isolamento</a:t>
            </a:r>
            <a:r>
              <a:rPr lang="en-US" sz="2000" dirty="0"/>
              <a:t> e </a:t>
            </a:r>
            <a:r>
              <a:rPr lang="en-US" sz="2000" dirty="0" err="1"/>
              <a:t>contenção</a:t>
            </a:r>
            <a:r>
              <a:rPr lang="en-US" sz="2000" dirty="0"/>
              <a:t>, ECT e </a:t>
            </a:r>
            <a:r>
              <a:rPr lang="en-US" sz="2000" dirty="0" err="1"/>
              <a:t>psicocirurgia</a:t>
            </a:r>
            <a:r>
              <a:rPr lang="en-US" sz="2000" dirty="0"/>
              <a:t> </a:t>
            </a:r>
            <a:r>
              <a:rPr lang="en-US" sz="2000" dirty="0" err="1"/>
              <a:t>sem</a:t>
            </a:r>
            <a:r>
              <a:rPr lang="en-US" sz="2000" dirty="0"/>
              <a:t> </a:t>
            </a:r>
            <a:r>
              <a:rPr lang="en-US" sz="2000" dirty="0" err="1"/>
              <a:t>consentimento</a:t>
            </a:r>
            <a:r>
              <a:rPr lang="en-US" sz="2000" dirty="0"/>
              <a:t> </a:t>
            </a:r>
            <a:r>
              <a:rPr lang="en-US" sz="2000" dirty="0" err="1"/>
              <a:t>informado</a:t>
            </a:r>
            <a:r>
              <a:rPr lang="en-US" sz="2000" dirty="0"/>
              <a:t> – </a:t>
            </a:r>
            <a:r>
              <a:rPr lang="en-US" sz="2000" dirty="0" err="1"/>
              <a:t>podem</a:t>
            </a:r>
            <a:r>
              <a:rPr lang="en-US" sz="2000" dirty="0"/>
              <a:t> ser </a:t>
            </a:r>
            <a:r>
              <a:rPr lang="en-US" sz="2000" dirty="0" err="1"/>
              <a:t>consideradas</a:t>
            </a:r>
            <a:r>
              <a:rPr lang="en-US" sz="2000" dirty="0"/>
              <a:t> </a:t>
            </a:r>
            <a:r>
              <a:rPr lang="en-US" sz="2000" dirty="0" err="1"/>
              <a:t>como</a:t>
            </a:r>
            <a:r>
              <a:rPr lang="en-US" sz="2000" dirty="0"/>
              <a:t> </a:t>
            </a:r>
            <a:r>
              <a:rPr lang="en-US" sz="2000" dirty="0" err="1"/>
              <a:t>uma</a:t>
            </a:r>
            <a:r>
              <a:rPr lang="en-US" sz="2000" dirty="0"/>
              <a:t> forma de </a:t>
            </a:r>
            <a:r>
              <a:rPr lang="en-US" sz="2000" dirty="0" err="1"/>
              <a:t>tortura</a:t>
            </a:r>
            <a:r>
              <a:rPr lang="en-US" sz="2000" dirty="0"/>
              <a:t> e </a:t>
            </a:r>
            <a:r>
              <a:rPr lang="en-US" sz="2000" dirty="0" err="1"/>
              <a:t>maus-tratos</a:t>
            </a:r>
            <a:r>
              <a:rPr lang="en-US" sz="2000" dirty="0"/>
              <a:t> </a:t>
            </a:r>
          </a:p>
          <a:p>
            <a:pPr algn="just">
              <a:spcBef>
                <a:spcPts val="600"/>
              </a:spcBef>
              <a:spcAft>
                <a:spcPts val="0"/>
              </a:spcAft>
            </a:pPr>
            <a:r>
              <a:rPr lang="en-GB" sz="2000" dirty="0"/>
              <a:t>O Relator Especial Especial das </a:t>
            </a:r>
            <a:r>
              <a:rPr lang="en-GB" sz="2000" dirty="0" err="1"/>
              <a:t>Nações</a:t>
            </a:r>
            <a:r>
              <a:rPr lang="en-GB" sz="2000" dirty="0"/>
              <a:t> Unidas </a:t>
            </a:r>
            <a:r>
              <a:rPr lang="en-GB" sz="2000" dirty="0" err="1"/>
              <a:t>sobre</a:t>
            </a:r>
            <a:r>
              <a:rPr lang="en-GB" sz="2000" dirty="0"/>
              <a:t> </a:t>
            </a:r>
            <a:r>
              <a:rPr lang="en-GB" sz="2000" dirty="0" err="1"/>
              <a:t>Tortura</a:t>
            </a:r>
            <a:r>
              <a:rPr lang="en-GB" sz="2000" dirty="0"/>
              <a:t> </a:t>
            </a:r>
            <a:r>
              <a:rPr lang="en-GB" sz="2000" dirty="0" err="1"/>
              <a:t>declarou</a:t>
            </a:r>
            <a:r>
              <a:rPr lang="en-GB" sz="2000" dirty="0"/>
              <a:t> que o </a:t>
            </a:r>
            <a:r>
              <a:rPr lang="en-GB" sz="2000" dirty="0" err="1"/>
              <a:t>confinamento</a:t>
            </a:r>
            <a:r>
              <a:rPr lang="en-GB" sz="2000" dirty="0"/>
              <a:t> </a:t>
            </a:r>
            <a:r>
              <a:rPr lang="en-GB" sz="2000" dirty="0" err="1"/>
              <a:t>solitário</a:t>
            </a:r>
            <a:r>
              <a:rPr lang="en-GB" sz="2000" dirty="0"/>
              <a:t> “de </a:t>
            </a:r>
            <a:r>
              <a:rPr lang="en-GB" sz="2000" dirty="0" err="1"/>
              <a:t>qualquer</a:t>
            </a:r>
            <a:r>
              <a:rPr lang="en-GB" sz="2000" dirty="0"/>
              <a:t> </a:t>
            </a:r>
            <a:r>
              <a:rPr lang="en-GB" sz="2000" dirty="0" err="1"/>
              <a:t>duração</a:t>
            </a:r>
            <a:r>
              <a:rPr lang="en-GB" sz="2000" dirty="0"/>
              <a:t> para </a:t>
            </a:r>
            <a:r>
              <a:rPr lang="en-GB" sz="2000" dirty="0" err="1"/>
              <a:t>uma</a:t>
            </a:r>
            <a:r>
              <a:rPr lang="en-GB" sz="2000" dirty="0"/>
              <a:t> </a:t>
            </a:r>
            <a:r>
              <a:rPr lang="en-GB" sz="2000" dirty="0" err="1"/>
              <a:t>pessoa</a:t>
            </a:r>
            <a:r>
              <a:rPr lang="en-GB" sz="2000" dirty="0"/>
              <a:t> com </a:t>
            </a:r>
            <a:r>
              <a:rPr lang="en-GB" sz="2000" dirty="0" err="1"/>
              <a:t>deficiência</a:t>
            </a:r>
            <a:r>
              <a:rPr lang="en-GB" sz="2000" dirty="0"/>
              <a:t> mental </a:t>
            </a:r>
            <a:r>
              <a:rPr lang="en-GB" sz="2000" dirty="0" err="1"/>
              <a:t>constitui</a:t>
            </a:r>
            <a:r>
              <a:rPr lang="en-GB" sz="2000" dirty="0"/>
              <a:t> um </a:t>
            </a:r>
            <a:r>
              <a:rPr lang="en-GB" sz="2000" dirty="0" err="1"/>
              <a:t>tratamento</a:t>
            </a:r>
            <a:r>
              <a:rPr lang="en-GB" sz="2000" dirty="0"/>
              <a:t> cruel, </a:t>
            </a:r>
            <a:r>
              <a:rPr lang="en-GB" sz="2000" dirty="0" err="1"/>
              <a:t>desumano</a:t>
            </a:r>
            <a:r>
              <a:rPr lang="en-GB" sz="2000" dirty="0"/>
              <a:t> e </a:t>
            </a:r>
            <a:r>
              <a:rPr lang="en-GB" sz="2000" dirty="0" err="1"/>
              <a:t>degradante</a:t>
            </a:r>
            <a:r>
              <a:rPr lang="en-GB" sz="2000" dirty="0"/>
              <a:t>”, e que </a:t>
            </a:r>
            <a:r>
              <a:rPr lang="en-GB" sz="2000" dirty="0" err="1"/>
              <a:t>qualquer</a:t>
            </a:r>
            <a:r>
              <a:rPr lang="en-GB" sz="2000" dirty="0"/>
              <a:t> </a:t>
            </a:r>
            <a:r>
              <a:rPr lang="en-GB" sz="2000" dirty="0" err="1"/>
              <a:t>contenção</a:t>
            </a:r>
            <a:r>
              <a:rPr lang="en-GB" sz="2000" dirty="0"/>
              <a:t>, </a:t>
            </a:r>
            <a:r>
              <a:rPr lang="en-GB" sz="2000" dirty="0" err="1"/>
              <a:t>mesmo</a:t>
            </a:r>
            <a:r>
              <a:rPr lang="en-GB" sz="2000" dirty="0"/>
              <a:t> </a:t>
            </a:r>
            <a:r>
              <a:rPr lang="en-GB" sz="2000" dirty="0" err="1"/>
              <a:t>por</a:t>
            </a:r>
            <a:r>
              <a:rPr lang="en-GB" sz="2000" dirty="0"/>
              <a:t> um </a:t>
            </a:r>
            <a:r>
              <a:rPr lang="en-GB" sz="2000" dirty="0" err="1"/>
              <a:t>curto</a:t>
            </a:r>
            <a:r>
              <a:rPr lang="en-GB" sz="2000" dirty="0"/>
              <a:t> </a:t>
            </a:r>
            <a:r>
              <a:rPr lang="en-GB" sz="2000" dirty="0" err="1"/>
              <a:t>período</a:t>
            </a:r>
            <a:r>
              <a:rPr lang="en-GB" sz="2000" dirty="0"/>
              <a:t> de tempo, </a:t>
            </a:r>
            <a:r>
              <a:rPr lang="en-GB" sz="2000" dirty="0" err="1"/>
              <a:t>pode</a:t>
            </a:r>
            <a:r>
              <a:rPr lang="en-GB" sz="2000" dirty="0"/>
              <a:t> </a:t>
            </a:r>
            <a:r>
              <a:rPr lang="en-GB" sz="2000" dirty="0" err="1"/>
              <a:t>constituir</a:t>
            </a:r>
            <a:r>
              <a:rPr lang="en-GB" sz="2000" dirty="0"/>
              <a:t> </a:t>
            </a:r>
            <a:r>
              <a:rPr lang="en-GB" sz="2000" dirty="0" err="1"/>
              <a:t>tortura</a:t>
            </a:r>
            <a:r>
              <a:rPr lang="en-GB" sz="2000" dirty="0"/>
              <a:t> e </a:t>
            </a:r>
            <a:r>
              <a:rPr lang="en-GB" sz="2000" dirty="0" err="1"/>
              <a:t>maus-tratos</a:t>
            </a:r>
            <a:r>
              <a:rPr lang="en-GB" sz="2000" dirty="0"/>
              <a:t>. </a:t>
            </a:r>
          </a:p>
          <a:p>
            <a:pPr algn="just">
              <a:spcBef>
                <a:spcPts val="600"/>
              </a:spcBef>
              <a:spcAft>
                <a:spcPts val="0"/>
              </a:spcAft>
            </a:pPr>
            <a:r>
              <a:rPr lang="en-US" sz="2000" dirty="0"/>
              <a:t>Apelou à </a:t>
            </a:r>
            <a:r>
              <a:rPr lang="en-US" sz="2000" i="1" dirty="0"/>
              <a:t>“proibição absoluta da contenção e do isolamento</a:t>
            </a:r>
            <a:r>
              <a:rPr lang="en-US" sz="2000" dirty="0"/>
              <a:t>”. </a:t>
            </a:r>
          </a:p>
          <a:p>
            <a:pPr algn="just">
              <a:spcBef>
                <a:spcPts val="600"/>
              </a:spcBef>
              <a:spcAft>
                <a:spcPts val="0"/>
              </a:spcAft>
            </a:pPr>
            <a:r>
              <a:rPr lang="en-US" sz="2000" dirty="0"/>
              <a:t>A ECT </a:t>
            </a:r>
            <a:r>
              <a:rPr lang="en-US" sz="2000" dirty="0" err="1"/>
              <a:t>nunca</a:t>
            </a:r>
            <a:r>
              <a:rPr lang="en-US" sz="2000" dirty="0"/>
              <a:t> </a:t>
            </a:r>
            <a:r>
              <a:rPr lang="en-US" sz="2000" dirty="0" err="1"/>
              <a:t>deve</a:t>
            </a:r>
            <a:r>
              <a:rPr lang="en-US" sz="2000" dirty="0"/>
              <a:t> ser </a:t>
            </a:r>
            <a:r>
              <a:rPr lang="en-US" sz="2000" dirty="0" err="1"/>
              <a:t>realizada</a:t>
            </a:r>
            <a:r>
              <a:rPr lang="en-US" sz="2000" dirty="0"/>
              <a:t> </a:t>
            </a:r>
            <a:r>
              <a:rPr lang="en-US" sz="2000" dirty="0" err="1"/>
              <a:t>sem</a:t>
            </a:r>
            <a:r>
              <a:rPr lang="en-US" sz="2000" dirty="0"/>
              <a:t> </a:t>
            </a:r>
            <a:r>
              <a:rPr lang="en-US" sz="2000" dirty="0" err="1"/>
              <a:t>consentimento</a:t>
            </a:r>
            <a:r>
              <a:rPr lang="en-US" sz="2000" dirty="0"/>
              <a:t> </a:t>
            </a:r>
            <a:r>
              <a:rPr lang="en-US" sz="2000" dirty="0" err="1"/>
              <a:t>informado</a:t>
            </a:r>
            <a:r>
              <a:rPr lang="en-US" sz="2000" dirty="0"/>
              <a:t> e </a:t>
            </a:r>
            <a:r>
              <a:rPr lang="en-US" sz="2000" dirty="0" err="1"/>
              <a:t>nunca</a:t>
            </a:r>
            <a:r>
              <a:rPr lang="en-US" sz="2000" dirty="0"/>
              <a:t> </a:t>
            </a:r>
            <a:r>
              <a:rPr lang="en-US" sz="2000" dirty="0" err="1"/>
              <a:t>em</a:t>
            </a:r>
            <a:r>
              <a:rPr lang="en-US" sz="2000" dirty="0"/>
              <a:t> </a:t>
            </a:r>
            <a:r>
              <a:rPr lang="en-US" sz="2000" dirty="0" err="1"/>
              <a:t>sua</a:t>
            </a:r>
            <a:r>
              <a:rPr lang="en-US" sz="2000" dirty="0"/>
              <a:t> forma </a:t>
            </a:r>
            <a:r>
              <a:rPr lang="en-US" sz="2000" dirty="0" err="1"/>
              <a:t>não</a:t>
            </a:r>
            <a:r>
              <a:rPr lang="en-US" sz="2000" dirty="0"/>
              <a:t> </a:t>
            </a:r>
            <a:r>
              <a:rPr lang="en-US" sz="2000" dirty="0" err="1"/>
              <a:t>modificada</a:t>
            </a:r>
            <a:r>
              <a:rPr lang="en-US" sz="2000" dirty="0"/>
              <a:t> (</a:t>
            </a:r>
            <a:r>
              <a:rPr lang="en-US" sz="2000" dirty="0" err="1"/>
              <a:t>ou</a:t>
            </a:r>
            <a:r>
              <a:rPr lang="en-US" sz="2000" dirty="0"/>
              <a:t> </a:t>
            </a:r>
            <a:r>
              <a:rPr lang="en-US" sz="2000" dirty="0" err="1"/>
              <a:t>seja</a:t>
            </a:r>
            <a:r>
              <a:rPr lang="en-US" sz="2000" dirty="0"/>
              <a:t>, </a:t>
            </a:r>
            <a:r>
              <a:rPr lang="en-US" sz="2000" dirty="0" err="1"/>
              <a:t>sem</a:t>
            </a:r>
            <a:r>
              <a:rPr lang="en-US" sz="2000" dirty="0"/>
              <a:t> </a:t>
            </a:r>
            <a:r>
              <a:rPr lang="en-US" sz="2000" dirty="0" err="1"/>
              <a:t>anestesia</a:t>
            </a:r>
            <a:r>
              <a:rPr lang="en-US" sz="2000" dirty="0"/>
              <a:t> e </a:t>
            </a:r>
            <a:r>
              <a:rPr lang="en-US" sz="2000" dirty="0" err="1"/>
              <a:t>relaxante</a:t>
            </a:r>
            <a:r>
              <a:rPr lang="en-US" sz="2000" dirty="0"/>
              <a:t> muscular).</a:t>
            </a:r>
            <a:endParaRPr lang="en-CH" sz="2000" dirty="0"/>
          </a:p>
        </p:txBody>
      </p:sp>
      <p:sp>
        <p:nvSpPr>
          <p:cNvPr id="2" name="Title 1">
            <a:extLst>
              <a:ext uri="{FF2B5EF4-FFF2-40B4-BE49-F238E27FC236}">
                <a16:creationId xmlns:a16="http://schemas.microsoft.com/office/drawing/2014/main" id="{8C854EB7-DA60-426D-BAC2-E0310745E8C9}"/>
              </a:ext>
            </a:extLst>
          </p:cNvPr>
          <p:cNvSpPr>
            <a:spLocks noGrp="1"/>
          </p:cNvSpPr>
          <p:nvPr>
            <p:ph type="title"/>
          </p:nvPr>
        </p:nvSpPr>
        <p:spPr>
          <a:xfrm>
            <a:off x="507205" y="506412"/>
            <a:ext cx="11174401" cy="432000"/>
          </a:xfrm>
        </p:spPr>
        <p:txBody>
          <a:bodyPr/>
          <a:lstStyle/>
          <a:p>
            <a:pPr algn="ctr"/>
            <a:r>
              <a:rPr lang="en-GB" dirty="0"/>
              <a:t>Apresentação: O que </a:t>
            </a:r>
            <a:r>
              <a:rPr lang="en-GB" dirty="0" err="1"/>
              <a:t>é</a:t>
            </a:r>
            <a:r>
              <a:rPr lang="en-GB" dirty="0"/>
              <a:t> violência, coerção e abuso? - 4</a:t>
            </a:r>
            <a:endParaRPr lang="en-CH" dirty="0"/>
          </a:p>
        </p:txBody>
      </p:sp>
    </p:spTree>
    <p:extLst>
      <p:ext uri="{BB962C8B-B14F-4D97-AF65-F5344CB8AC3E}">
        <p14:creationId xmlns:p14="http://schemas.microsoft.com/office/powerpoint/2010/main" val="2033645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38EBA6-2643-490A-8DA2-22E520FCD158}"/>
              </a:ext>
            </a:extLst>
          </p:cNvPr>
          <p:cNvSpPr>
            <a:spLocks noGrp="1"/>
          </p:cNvSpPr>
          <p:nvPr>
            <p:ph sz="quarter" idx="14"/>
          </p:nvPr>
        </p:nvSpPr>
        <p:spPr>
          <a:xfrm>
            <a:off x="507195" y="1511188"/>
            <a:ext cx="11174412" cy="1527434"/>
          </a:xfrm>
        </p:spPr>
        <p:txBody>
          <a:bodyPr/>
          <a:lstStyle/>
          <a:p>
            <a:pPr marL="0" lvl="0" indent="0" algn="just">
              <a:buNone/>
            </a:pPr>
            <a:r>
              <a:rPr lang="en-GB" sz="2000" b="1" dirty="0"/>
              <a:t>Violência física e abuso: </a:t>
            </a:r>
          </a:p>
          <a:p>
            <a:pPr algn="just"/>
            <a:r>
              <a:rPr lang="pt-BR" sz="2000" dirty="0"/>
              <a:t>Qualquer contato intencional e indesejado contra qualquer pessoa que possa ou não infligir lesões ou danos ao corpo, incluindo bater, empurrar, puxar, chutar, arranhar, esbofetear, agarrar roupas ou o rosto, arremessar objetos e impedir forçosamente o movimento.</a:t>
            </a:r>
          </a:p>
        </p:txBody>
      </p:sp>
      <p:sp>
        <p:nvSpPr>
          <p:cNvPr id="2" name="Title 1">
            <a:extLst>
              <a:ext uri="{FF2B5EF4-FFF2-40B4-BE49-F238E27FC236}">
                <a16:creationId xmlns:a16="http://schemas.microsoft.com/office/drawing/2014/main" id="{284BF181-BFF8-4802-A148-6E42755B345A}"/>
              </a:ext>
            </a:extLst>
          </p:cNvPr>
          <p:cNvSpPr>
            <a:spLocks noGrp="1"/>
          </p:cNvSpPr>
          <p:nvPr>
            <p:ph type="title"/>
          </p:nvPr>
        </p:nvSpPr>
        <p:spPr>
          <a:xfrm>
            <a:off x="507205" y="506412"/>
            <a:ext cx="11042369" cy="432000"/>
          </a:xfrm>
        </p:spPr>
        <p:txBody>
          <a:bodyPr/>
          <a:lstStyle/>
          <a:p>
            <a:pPr algn="ctr"/>
            <a:r>
              <a:rPr lang="en-GB" dirty="0"/>
              <a:t>Apresentação: O que </a:t>
            </a:r>
            <a:r>
              <a:rPr lang="en-GB" dirty="0" err="1"/>
              <a:t>é</a:t>
            </a:r>
            <a:r>
              <a:rPr lang="en-GB" dirty="0"/>
              <a:t> violência, coerção e abuso? - 5</a:t>
            </a:r>
            <a:endParaRPr lang="en-CH" dirty="0"/>
          </a:p>
        </p:txBody>
      </p:sp>
    </p:spTree>
    <p:extLst>
      <p:ext uri="{BB962C8B-B14F-4D97-AF65-F5344CB8AC3E}">
        <p14:creationId xmlns:p14="http://schemas.microsoft.com/office/powerpoint/2010/main" val="2710803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E4BBDC-7FD6-4981-B83C-8C9910A985F6}"/>
              </a:ext>
            </a:extLst>
          </p:cNvPr>
          <p:cNvSpPr>
            <a:spLocks noGrp="1"/>
          </p:cNvSpPr>
          <p:nvPr>
            <p:ph sz="quarter" idx="14"/>
          </p:nvPr>
        </p:nvSpPr>
        <p:spPr>
          <a:xfrm>
            <a:off x="507195" y="1511188"/>
            <a:ext cx="11174412" cy="2287089"/>
          </a:xfrm>
        </p:spPr>
        <p:txBody>
          <a:bodyPr/>
          <a:lstStyle/>
          <a:p>
            <a:pPr marL="0" lvl="0" indent="0" algn="just">
              <a:spcBef>
                <a:spcPts val="600"/>
              </a:spcBef>
              <a:spcAft>
                <a:spcPts val="0"/>
              </a:spcAft>
              <a:buNone/>
            </a:pPr>
            <a:r>
              <a:rPr lang="en-GB" sz="2000" b="1" dirty="0"/>
              <a:t>Violência e abuso mental/emocional: </a:t>
            </a:r>
          </a:p>
          <a:p>
            <a:pPr lvl="0" algn="just">
              <a:spcBef>
                <a:spcPts val="600"/>
              </a:spcBef>
              <a:spcAft>
                <a:spcPts val="0"/>
              </a:spcAft>
            </a:pPr>
            <a:r>
              <a:rPr lang="en-GB" sz="2000" dirty="0" err="1"/>
              <a:t>Comportamento</a:t>
            </a:r>
            <a:r>
              <a:rPr lang="en-GB" sz="2000" dirty="0"/>
              <a:t> </a:t>
            </a:r>
            <a:r>
              <a:rPr lang="en-GB" sz="2000" dirty="0" err="1"/>
              <a:t>destinado</a:t>
            </a:r>
            <a:r>
              <a:rPr lang="en-GB" sz="2000" dirty="0"/>
              <a:t> a </a:t>
            </a:r>
            <a:r>
              <a:rPr lang="en-GB" sz="2000" dirty="0" err="1"/>
              <a:t>controlar</a:t>
            </a:r>
            <a:r>
              <a:rPr lang="en-GB" sz="2000" dirty="0"/>
              <a:t> e </a:t>
            </a:r>
            <a:r>
              <a:rPr lang="en-GB" sz="2000" dirty="0" err="1"/>
              <a:t>subjugar</a:t>
            </a:r>
            <a:r>
              <a:rPr lang="en-GB" sz="2000" dirty="0"/>
              <a:t> </a:t>
            </a:r>
            <a:r>
              <a:rPr lang="en-GB" sz="2000" dirty="0" err="1"/>
              <a:t>outra</a:t>
            </a:r>
            <a:r>
              <a:rPr lang="en-GB" sz="2000" dirty="0"/>
              <a:t> </a:t>
            </a:r>
            <a:r>
              <a:rPr lang="en-GB" sz="2000" dirty="0" err="1"/>
              <a:t>pessoa</a:t>
            </a:r>
            <a:r>
              <a:rPr lang="en-GB" sz="2000" dirty="0"/>
              <a:t> </a:t>
            </a:r>
            <a:r>
              <a:rPr lang="en-GB" sz="2000" dirty="0" err="1"/>
              <a:t>por</a:t>
            </a:r>
            <a:r>
              <a:rPr lang="en-GB" sz="2000" dirty="0"/>
              <a:t> </a:t>
            </a:r>
            <a:r>
              <a:rPr lang="en-GB" sz="2000" dirty="0" err="1"/>
              <a:t>meio</a:t>
            </a:r>
            <a:r>
              <a:rPr lang="en-GB" sz="2000" dirty="0"/>
              <a:t> do </a:t>
            </a:r>
            <a:r>
              <a:rPr lang="en-GB" sz="2000" dirty="0" err="1"/>
              <a:t>medo</a:t>
            </a:r>
            <a:r>
              <a:rPr lang="en-GB" sz="2000" dirty="0"/>
              <a:t>, </a:t>
            </a:r>
            <a:r>
              <a:rPr lang="en-GB" sz="2000" dirty="0" err="1"/>
              <a:t>humilhação</a:t>
            </a:r>
            <a:r>
              <a:rPr lang="en-GB" sz="2000" dirty="0"/>
              <a:t>, </a:t>
            </a:r>
            <a:r>
              <a:rPr lang="en-GB" sz="2000" dirty="0" err="1"/>
              <a:t>intimidação</a:t>
            </a:r>
            <a:r>
              <a:rPr lang="en-GB" sz="2000" dirty="0"/>
              <a:t>, </a:t>
            </a:r>
            <a:r>
              <a:rPr lang="en-GB" sz="2000" dirty="0" err="1"/>
              <a:t>punição</a:t>
            </a:r>
            <a:r>
              <a:rPr lang="en-GB" sz="2000" dirty="0"/>
              <a:t> e trauma </a:t>
            </a:r>
            <a:r>
              <a:rPr lang="en-GB" sz="2000" dirty="0" err="1"/>
              <a:t>emocional</a:t>
            </a:r>
            <a:r>
              <a:rPr lang="en-GB" sz="2000" dirty="0"/>
              <a:t>; </a:t>
            </a:r>
          </a:p>
          <a:p>
            <a:pPr lvl="0" algn="just">
              <a:spcBef>
                <a:spcPts val="600"/>
              </a:spcBef>
              <a:spcAft>
                <a:spcPts val="0"/>
              </a:spcAft>
            </a:pPr>
            <a:r>
              <a:rPr lang="en-GB" sz="2000" dirty="0" err="1"/>
              <a:t>Comportamentos</a:t>
            </a:r>
            <a:r>
              <a:rPr lang="en-GB" sz="2000" dirty="0"/>
              <a:t> que </a:t>
            </a:r>
            <a:r>
              <a:rPr lang="en-GB" sz="2000" dirty="0" err="1"/>
              <a:t>minam</a:t>
            </a:r>
            <a:r>
              <a:rPr lang="en-GB" sz="2000" dirty="0"/>
              <a:t> a </a:t>
            </a:r>
            <a:r>
              <a:rPr lang="en-GB" sz="2000" dirty="0" err="1"/>
              <a:t>autoestima</a:t>
            </a:r>
            <a:r>
              <a:rPr lang="en-GB" sz="2000" dirty="0"/>
              <a:t> da </a:t>
            </a:r>
            <a:r>
              <a:rPr lang="en-GB" sz="2000" dirty="0" err="1"/>
              <a:t>vítima</a:t>
            </a:r>
            <a:r>
              <a:rPr lang="en-GB" sz="2000" dirty="0"/>
              <a:t>, </a:t>
            </a:r>
            <a:r>
              <a:rPr lang="en-GB" sz="2000" dirty="0" err="1"/>
              <a:t>por</a:t>
            </a:r>
            <a:r>
              <a:rPr lang="en-GB" sz="2000" dirty="0"/>
              <a:t> </a:t>
            </a:r>
            <a:r>
              <a:rPr lang="en-GB" sz="2000" dirty="0" err="1"/>
              <a:t>exemplo</a:t>
            </a:r>
            <a:r>
              <a:rPr lang="en-GB" sz="2000" dirty="0"/>
              <a:t>, </a:t>
            </a:r>
            <a:r>
              <a:rPr lang="en-GB" sz="2000" dirty="0" err="1"/>
              <a:t>removendo</a:t>
            </a:r>
            <a:r>
              <a:rPr lang="en-GB" sz="2000" dirty="0"/>
              <a:t> </a:t>
            </a:r>
            <a:r>
              <a:rPr lang="en-GB" sz="2000" dirty="0" err="1"/>
              <a:t>dispositivos</a:t>
            </a:r>
            <a:r>
              <a:rPr lang="en-GB" sz="2000" dirty="0"/>
              <a:t> </a:t>
            </a:r>
            <a:r>
              <a:rPr lang="en-GB" sz="2000" dirty="0" err="1"/>
              <a:t>auxiliares</a:t>
            </a:r>
            <a:r>
              <a:rPr lang="en-GB" sz="2000" dirty="0"/>
              <a:t>. </a:t>
            </a:r>
          </a:p>
          <a:p>
            <a:pPr lvl="0" algn="just">
              <a:spcBef>
                <a:spcPts val="600"/>
              </a:spcBef>
              <a:spcAft>
                <a:spcPts val="0"/>
              </a:spcAft>
            </a:pPr>
            <a:r>
              <a:rPr lang="en-GB" sz="2000" dirty="0"/>
              <a:t>O </a:t>
            </a:r>
            <a:r>
              <a:rPr lang="en-GB" sz="2000" dirty="0" err="1"/>
              <a:t>fato</a:t>
            </a:r>
            <a:r>
              <a:rPr lang="en-GB" sz="2000" dirty="0"/>
              <a:t> de o </a:t>
            </a:r>
            <a:r>
              <a:rPr lang="en-GB" sz="2000" dirty="0" err="1"/>
              <a:t>abuso</a:t>
            </a:r>
            <a:r>
              <a:rPr lang="en-GB" sz="2000" dirty="0"/>
              <a:t> mental </a:t>
            </a:r>
            <a:r>
              <a:rPr lang="en-GB" sz="2000" dirty="0" err="1"/>
              <a:t>ou</a:t>
            </a:r>
            <a:r>
              <a:rPr lang="en-GB" sz="2000" dirty="0"/>
              <a:t> </a:t>
            </a:r>
            <a:r>
              <a:rPr lang="en-GB" sz="2000" dirty="0" err="1"/>
              <a:t>emocional</a:t>
            </a:r>
            <a:r>
              <a:rPr lang="en-GB" sz="2000" dirty="0"/>
              <a:t> </a:t>
            </a:r>
            <a:r>
              <a:rPr lang="en-GB" sz="2000" dirty="0" err="1"/>
              <a:t>não</a:t>
            </a:r>
            <a:r>
              <a:rPr lang="en-GB" sz="2000" dirty="0"/>
              <a:t> </a:t>
            </a:r>
            <a:r>
              <a:rPr lang="en-GB" sz="2000" dirty="0" err="1"/>
              <a:t>envolver</a:t>
            </a:r>
            <a:r>
              <a:rPr lang="en-GB" sz="2000" dirty="0"/>
              <a:t> </a:t>
            </a:r>
            <a:r>
              <a:rPr lang="en-GB" sz="2000" dirty="0" err="1"/>
              <a:t>contato</a:t>
            </a:r>
            <a:r>
              <a:rPr lang="en-GB" sz="2000" dirty="0"/>
              <a:t> </a:t>
            </a:r>
            <a:r>
              <a:rPr lang="en-GB" sz="2000" dirty="0" err="1"/>
              <a:t>físico</a:t>
            </a:r>
            <a:r>
              <a:rPr lang="en-GB" sz="2000" dirty="0"/>
              <a:t> </a:t>
            </a:r>
            <a:r>
              <a:rPr lang="en-GB" sz="2000" dirty="0" err="1"/>
              <a:t>ou</a:t>
            </a:r>
            <a:r>
              <a:rPr lang="en-GB" sz="2000" dirty="0"/>
              <a:t> </a:t>
            </a:r>
            <a:r>
              <a:rPr lang="en-GB" sz="2000" dirty="0" err="1"/>
              <a:t>força</a:t>
            </a:r>
            <a:r>
              <a:rPr lang="en-GB" sz="2000" dirty="0"/>
              <a:t> </a:t>
            </a:r>
            <a:r>
              <a:rPr lang="en-GB" sz="2000" dirty="0" err="1"/>
              <a:t>não</a:t>
            </a:r>
            <a:r>
              <a:rPr lang="en-GB" sz="2000" dirty="0"/>
              <a:t> </a:t>
            </a:r>
            <a:r>
              <a:rPr lang="en-GB" sz="2000" dirty="0" err="1"/>
              <a:t>significa</a:t>
            </a:r>
            <a:r>
              <a:rPr lang="en-GB" sz="2000" dirty="0"/>
              <a:t> que </a:t>
            </a:r>
            <a:r>
              <a:rPr lang="en-GB" sz="2000" dirty="0" err="1"/>
              <a:t>não</a:t>
            </a:r>
            <a:r>
              <a:rPr lang="en-GB" sz="2000" dirty="0"/>
              <a:t> </a:t>
            </a:r>
            <a:r>
              <a:rPr lang="en-GB" sz="2000" dirty="0" err="1"/>
              <a:t>seja</a:t>
            </a:r>
            <a:r>
              <a:rPr lang="en-GB" sz="2000" dirty="0"/>
              <a:t> </a:t>
            </a:r>
            <a:r>
              <a:rPr lang="en-GB" sz="2000" dirty="0" err="1"/>
              <a:t>extremamente</a:t>
            </a:r>
            <a:r>
              <a:rPr lang="en-GB" sz="2000" dirty="0"/>
              <a:t> prejudicial.</a:t>
            </a:r>
            <a:endParaRPr lang="en-CH" sz="2000" dirty="0"/>
          </a:p>
          <a:p>
            <a:endParaRPr lang="en-CH" dirty="0"/>
          </a:p>
        </p:txBody>
      </p:sp>
      <p:sp>
        <p:nvSpPr>
          <p:cNvPr id="2" name="Title 1">
            <a:extLst>
              <a:ext uri="{FF2B5EF4-FFF2-40B4-BE49-F238E27FC236}">
                <a16:creationId xmlns:a16="http://schemas.microsoft.com/office/drawing/2014/main" id="{06F55BAF-3383-46F2-A710-636BD740AC3D}"/>
              </a:ext>
            </a:extLst>
          </p:cNvPr>
          <p:cNvSpPr>
            <a:spLocks noGrp="1"/>
          </p:cNvSpPr>
          <p:nvPr>
            <p:ph type="title"/>
          </p:nvPr>
        </p:nvSpPr>
        <p:spPr>
          <a:xfrm>
            <a:off x="507205" y="506412"/>
            <a:ext cx="11174402" cy="340400"/>
          </a:xfrm>
        </p:spPr>
        <p:txBody>
          <a:bodyPr/>
          <a:lstStyle/>
          <a:p>
            <a:pPr algn="ctr"/>
            <a:r>
              <a:rPr lang="en-GB" dirty="0"/>
              <a:t>Apresentação: O que </a:t>
            </a:r>
            <a:r>
              <a:rPr lang="en-GB" dirty="0" err="1"/>
              <a:t>é</a:t>
            </a:r>
            <a:r>
              <a:rPr lang="en-GB" dirty="0"/>
              <a:t> violência, coerção e abuso? - 6</a:t>
            </a:r>
            <a:endParaRPr lang="en-CH" dirty="0"/>
          </a:p>
        </p:txBody>
      </p:sp>
    </p:spTree>
    <p:extLst>
      <p:ext uri="{BB962C8B-B14F-4D97-AF65-F5344CB8AC3E}">
        <p14:creationId xmlns:p14="http://schemas.microsoft.com/office/powerpoint/2010/main" val="1322636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3C0939-6FC9-4B68-BF03-7875F64EA0A5}"/>
              </a:ext>
            </a:extLst>
          </p:cNvPr>
          <p:cNvSpPr>
            <a:spLocks noGrp="1"/>
          </p:cNvSpPr>
          <p:nvPr>
            <p:ph sz="quarter" idx="14"/>
          </p:nvPr>
        </p:nvSpPr>
        <p:spPr>
          <a:xfrm>
            <a:off x="507195" y="1511188"/>
            <a:ext cx="11174412" cy="1527434"/>
          </a:xfrm>
        </p:spPr>
        <p:txBody>
          <a:bodyPr/>
          <a:lstStyle/>
          <a:p>
            <a:pPr marL="0" lvl="0" indent="0" algn="just">
              <a:spcBef>
                <a:spcPts val="600"/>
              </a:spcBef>
              <a:spcAft>
                <a:spcPts val="0"/>
              </a:spcAft>
              <a:buNone/>
            </a:pPr>
            <a:r>
              <a:rPr lang="en-GB" sz="2000" b="1" dirty="0"/>
              <a:t>Violência verbal e abuso: </a:t>
            </a:r>
          </a:p>
          <a:p>
            <a:pPr lvl="0" algn="just">
              <a:spcBef>
                <a:spcPts val="600"/>
              </a:spcBef>
              <a:spcAft>
                <a:spcPts val="0"/>
              </a:spcAft>
            </a:pPr>
            <a:r>
              <a:rPr lang="en-GB" sz="2000" dirty="0" err="1"/>
              <a:t>Linguagem</a:t>
            </a:r>
            <a:r>
              <a:rPr lang="en-GB" sz="2000" dirty="0"/>
              <a:t> </a:t>
            </a:r>
            <a:r>
              <a:rPr lang="en-GB" sz="2000" dirty="0" err="1"/>
              <a:t>humilhante</a:t>
            </a:r>
            <a:r>
              <a:rPr lang="en-GB" sz="2000" dirty="0"/>
              <a:t>, </a:t>
            </a:r>
            <a:r>
              <a:rPr lang="en-GB" sz="2000" dirty="0" err="1"/>
              <a:t>destrutiva</a:t>
            </a:r>
            <a:r>
              <a:rPr lang="en-GB" sz="2000" dirty="0"/>
              <a:t>, </a:t>
            </a:r>
            <a:r>
              <a:rPr lang="en-GB" sz="2000" dirty="0" err="1"/>
              <a:t>infantilizadora</a:t>
            </a:r>
            <a:r>
              <a:rPr lang="en-GB" sz="2000" dirty="0"/>
              <a:t>, </a:t>
            </a:r>
            <a:r>
              <a:rPr lang="en-GB" sz="2000" dirty="0" err="1"/>
              <a:t>condescendente</a:t>
            </a:r>
            <a:r>
              <a:rPr lang="en-GB" sz="2000" dirty="0"/>
              <a:t> e </a:t>
            </a:r>
            <a:r>
              <a:rPr lang="en-GB" sz="2000" dirty="0" err="1"/>
              <a:t>agressiva</a:t>
            </a:r>
            <a:r>
              <a:rPr lang="en-GB" sz="2000" dirty="0"/>
              <a:t>, </a:t>
            </a:r>
            <a:r>
              <a:rPr lang="en-GB" sz="2000" dirty="0" err="1"/>
              <a:t>incluindo</a:t>
            </a:r>
            <a:r>
              <a:rPr lang="en-GB" sz="2000" dirty="0"/>
              <a:t> </a:t>
            </a:r>
            <a:r>
              <a:rPr lang="en-GB" sz="2000" dirty="0" err="1"/>
              <a:t>insultos</a:t>
            </a:r>
            <a:r>
              <a:rPr lang="en-GB" sz="2000" dirty="0"/>
              <a:t>, gritos, </a:t>
            </a:r>
            <a:r>
              <a:rPr lang="en-GB" sz="2000" dirty="0" err="1"/>
              <a:t>discurso</a:t>
            </a:r>
            <a:r>
              <a:rPr lang="en-GB" sz="2000" dirty="0"/>
              <a:t> </a:t>
            </a:r>
            <a:r>
              <a:rPr lang="en-GB" sz="2000" dirty="0" err="1"/>
              <a:t>agressivo</a:t>
            </a:r>
            <a:r>
              <a:rPr lang="en-GB" sz="2000" dirty="0"/>
              <a:t>, </a:t>
            </a:r>
            <a:r>
              <a:rPr lang="en-GB" sz="2000" dirty="0" err="1"/>
              <a:t>discriminatório</a:t>
            </a:r>
            <a:r>
              <a:rPr lang="en-GB" sz="2000" dirty="0"/>
              <a:t> </a:t>
            </a:r>
            <a:r>
              <a:rPr lang="en-GB" sz="2000" dirty="0" err="1"/>
              <a:t>ou</a:t>
            </a:r>
            <a:r>
              <a:rPr lang="en-GB" sz="2000" dirty="0"/>
              <a:t> </a:t>
            </a:r>
            <a:r>
              <a:rPr lang="en-GB" sz="2000" dirty="0" err="1"/>
              <a:t>desrespeitoso</a:t>
            </a:r>
            <a:r>
              <a:rPr lang="en-GB" sz="2000" dirty="0"/>
              <a:t>, </a:t>
            </a:r>
            <a:r>
              <a:rPr lang="en-GB" sz="2000" dirty="0" err="1"/>
              <a:t>uso</a:t>
            </a:r>
            <a:r>
              <a:rPr lang="en-GB" sz="2000" dirty="0"/>
              <a:t> de </a:t>
            </a:r>
            <a:r>
              <a:rPr lang="en-GB" sz="2000" dirty="0" err="1"/>
              <a:t>palavrões</a:t>
            </a:r>
            <a:r>
              <a:rPr lang="en-GB" sz="2000" dirty="0"/>
              <a:t> </a:t>
            </a:r>
            <a:r>
              <a:rPr lang="en-GB" sz="2000" dirty="0" err="1"/>
              <a:t>ou</a:t>
            </a:r>
            <a:r>
              <a:rPr lang="en-GB" sz="2000" dirty="0"/>
              <a:t> </a:t>
            </a:r>
            <a:r>
              <a:rPr lang="en-GB" sz="2000" dirty="0" err="1"/>
              <a:t>ameaças</a:t>
            </a:r>
            <a:r>
              <a:rPr lang="en-GB" sz="2000" dirty="0"/>
              <a:t>, e </a:t>
            </a:r>
            <a:r>
              <a:rPr lang="en-GB" sz="2000" dirty="0" err="1"/>
              <a:t>provocações</a:t>
            </a:r>
            <a:r>
              <a:rPr lang="en-GB" sz="2000" dirty="0"/>
              <a:t> </a:t>
            </a:r>
            <a:r>
              <a:rPr lang="en-GB" sz="2000" dirty="0" err="1"/>
              <a:t>intencionais</a:t>
            </a:r>
            <a:r>
              <a:rPr lang="en-GB" sz="2000" dirty="0"/>
              <a:t> de </a:t>
            </a:r>
            <a:r>
              <a:rPr lang="en-GB" sz="2000" dirty="0" err="1"/>
              <a:t>raiva</a:t>
            </a:r>
            <a:r>
              <a:rPr lang="en-GB" sz="2000" dirty="0"/>
              <a:t> </a:t>
            </a:r>
            <a:r>
              <a:rPr lang="en-GB" sz="2000" dirty="0" err="1"/>
              <a:t>ou</a:t>
            </a:r>
            <a:r>
              <a:rPr lang="en-GB" sz="2000" dirty="0"/>
              <a:t> </a:t>
            </a:r>
            <a:r>
              <a:rPr lang="en-GB" sz="2000" dirty="0" err="1"/>
              <a:t>medo</a:t>
            </a:r>
            <a:r>
              <a:rPr lang="en-GB" sz="2000" dirty="0"/>
              <a:t> </a:t>
            </a:r>
            <a:r>
              <a:rPr lang="en-GB" sz="2000" dirty="0" err="1"/>
              <a:t>na</a:t>
            </a:r>
            <a:r>
              <a:rPr lang="en-GB" sz="2000" dirty="0"/>
              <a:t> </a:t>
            </a:r>
            <a:r>
              <a:rPr lang="en-GB" sz="2000" dirty="0" err="1"/>
              <a:t>pessoa</a:t>
            </a:r>
            <a:r>
              <a:rPr lang="en-GB" sz="2000" dirty="0"/>
              <a:t>. </a:t>
            </a:r>
          </a:p>
          <a:p>
            <a:endParaRPr lang="en-CH" dirty="0"/>
          </a:p>
        </p:txBody>
      </p:sp>
      <p:sp>
        <p:nvSpPr>
          <p:cNvPr id="2" name="Title 1">
            <a:extLst>
              <a:ext uri="{FF2B5EF4-FFF2-40B4-BE49-F238E27FC236}">
                <a16:creationId xmlns:a16="http://schemas.microsoft.com/office/drawing/2014/main" id="{342CD2FD-1E91-4857-8FAA-6D65D870F5B6}"/>
              </a:ext>
            </a:extLst>
          </p:cNvPr>
          <p:cNvSpPr>
            <a:spLocks noGrp="1"/>
          </p:cNvSpPr>
          <p:nvPr>
            <p:ph type="title"/>
          </p:nvPr>
        </p:nvSpPr>
        <p:spPr>
          <a:xfrm>
            <a:off x="507205" y="506412"/>
            <a:ext cx="11174401" cy="432000"/>
          </a:xfrm>
        </p:spPr>
        <p:txBody>
          <a:bodyPr/>
          <a:lstStyle/>
          <a:p>
            <a:pPr algn="ctr"/>
            <a:r>
              <a:rPr lang="en-GB" dirty="0"/>
              <a:t>Apresentação: O que </a:t>
            </a:r>
            <a:r>
              <a:rPr lang="en-GB" dirty="0" err="1"/>
              <a:t>é</a:t>
            </a:r>
            <a:r>
              <a:rPr lang="en-GB" dirty="0"/>
              <a:t> violência, coerção e abuso? - 7</a:t>
            </a:r>
            <a:endParaRPr lang="en-CH" dirty="0"/>
          </a:p>
        </p:txBody>
      </p:sp>
    </p:spTree>
    <p:extLst>
      <p:ext uri="{BB962C8B-B14F-4D97-AF65-F5344CB8AC3E}">
        <p14:creationId xmlns:p14="http://schemas.microsoft.com/office/powerpoint/2010/main" val="2782308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BF2B1E-EC9A-4247-A288-B8517AC96A90}"/>
              </a:ext>
            </a:extLst>
          </p:cNvPr>
          <p:cNvSpPr>
            <a:spLocks noGrp="1"/>
          </p:cNvSpPr>
          <p:nvPr>
            <p:ph sz="quarter" idx="14"/>
          </p:nvPr>
        </p:nvSpPr>
        <p:spPr>
          <a:xfrm>
            <a:off x="507195" y="1511188"/>
            <a:ext cx="11174412" cy="2273021"/>
          </a:xfrm>
        </p:spPr>
        <p:txBody>
          <a:bodyPr/>
          <a:lstStyle/>
          <a:p>
            <a:pPr marL="0" lvl="0" indent="0" algn="just">
              <a:spcBef>
                <a:spcPts val="600"/>
              </a:spcBef>
              <a:spcAft>
                <a:spcPts val="0"/>
              </a:spcAft>
              <a:buNone/>
            </a:pPr>
            <a:r>
              <a:rPr lang="en-GB" sz="2000" b="1" dirty="0"/>
              <a:t>Violência e abuso sexual: </a:t>
            </a:r>
          </a:p>
          <a:p>
            <a:pPr lvl="0" algn="just">
              <a:spcBef>
                <a:spcPts val="600"/>
              </a:spcBef>
              <a:spcAft>
                <a:spcPts val="0"/>
              </a:spcAft>
            </a:pPr>
            <a:r>
              <a:rPr lang="en-GB" sz="2000" dirty="0"/>
              <a:t>Qualquer ação indesejada que envolva um elemento sexual. Por exemplo: estupro, agressão sexual, toque sexual indesejado em qualquer parte do corpo, assédio, incentivo a um indivíduo vulnerável a se envolver em atividade sexual ou envolvimento intencional em atividade sexual na frente de um indivíduo vulnerável. </a:t>
            </a:r>
          </a:p>
          <a:p>
            <a:pPr lvl="0" algn="just">
              <a:spcBef>
                <a:spcPts val="600"/>
              </a:spcBef>
              <a:spcAft>
                <a:spcPts val="0"/>
              </a:spcAft>
            </a:pPr>
            <a:r>
              <a:rPr lang="en-GB" sz="2000" dirty="0"/>
              <a:t>Outras práticas, como revistas íntimas e obrigar pessoas a ficarem nuas na frente de outras, também podem constituir violência sexual. </a:t>
            </a:r>
            <a:endParaRPr lang="en-CH" sz="2000" dirty="0"/>
          </a:p>
          <a:p>
            <a:endParaRPr lang="en-CH" dirty="0"/>
          </a:p>
        </p:txBody>
      </p:sp>
      <p:sp>
        <p:nvSpPr>
          <p:cNvPr id="2" name="Title 1">
            <a:extLst>
              <a:ext uri="{FF2B5EF4-FFF2-40B4-BE49-F238E27FC236}">
                <a16:creationId xmlns:a16="http://schemas.microsoft.com/office/drawing/2014/main" id="{175AD092-22F0-482B-80CD-6F25D140CE7C}"/>
              </a:ext>
            </a:extLst>
          </p:cNvPr>
          <p:cNvSpPr>
            <a:spLocks noGrp="1"/>
          </p:cNvSpPr>
          <p:nvPr>
            <p:ph type="title"/>
          </p:nvPr>
        </p:nvSpPr>
        <p:spPr>
          <a:xfrm>
            <a:off x="507205" y="506412"/>
            <a:ext cx="11174402" cy="432000"/>
          </a:xfrm>
        </p:spPr>
        <p:txBody>
          <a:bodyPr/>
          <a:lstStyle/>
          <a:p>
            <a:pPr algn="ctr"/>
            <a:r>
              <a:rPr lang="en-GB" dirty="0"/>
              <a:t>Apresentação: O que </a:t>
            </a:r>
            <a:r>
              <a:rPr lang="en-GB" dirty="0" err="1"/>
              <a:t>é</a:t>
            </a:r>
            <a:r>
              <a:rPr lang="en-GB" dirty="0"/>
              <a:t> violência, coerção e abuso? - 8</a:t>
            </a:r>
            <a:endParaRPr lang="en-CH" dirty="0"/>
          </a:p>
        </p:txBody>
      </p:sp>
    </p:spTree>
    <p:extLst>
      <p:ext uri="{BB962C8B-B14F-4D97-AF65-F5344CB8AC3E}">
        <p14:creationId xmlns:p14="http://schemas.microsoft.com/office/powerpoint/2010/main" val="409183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E53A86C7-6492-367A-5120-AFE2EB3E8D38}"/>
              </a:ext>
            </a:extLst>
          </p:cNvPr>
          <p:cNvSpPr/>
          <p:nvPr/>
        </p:nvSpPr>
        <p:spPr>
          <a:xfrm>
            <a:off x="592904" y="348413"/>
            <a:ext cx="11090302" cy="4678204"/>
          </a:xfrm>
          <a:prstGeom prst="rect">
            <a:avLst/>
          </a:prstGeom>
        </p:spPr>
        <p:txBody>
          <a:bodyPr wrap="square">
            <a:spAutoFit/>
          </a:bodyPr>
          <a:lstStyle/>
          <a:p>
            <a:pPr algn="just"/>
            <a:r>
              <a:rPr lang="pt-BR" sz="1600" b="1" dirty="0">
                <a:highlight>
                  <a:srgbClr val="FFFFFF"/>
                </a:highlight>
              </a:rPr>
              <a:t>© </a:t>
            </a:r>
            <a:r>
              <a:rPr lang="pt-BR" sz="1600" b="1" dirty="0" err="1">
                <a:highlight>
                  <a:srgbClr val="FFFFFF"/>
                </a:highlight>
              </a:rPr>
              <a:t>CeDiHuS</a:t>
            </a:r>
            <a:r>
              <a:rPr lang="pt-BR" sz="1600" b="1" dirty="0">
                <a:highlight>
                  <a:srgbClr val="FFFFFF"/>
                </a:highlight>
              </a:rPr>
              <a:t> 2025</a:t>
            </a:r>
            <a:endParaRPr lang="pt-BR" sz="1600" dirty="0">
              <a:highlight>
                <a:srgbClr val="FFFFFF"/>
              </a:highlight>
            </a:endParaRPr>
          </a:p>
          <a:p>
            <a:pPr algn="just"/>
            <a:r>
              <a:rPr lang="pt-BR" sz="1600" dirty="0">
                <a:highlight>
                  <a:srgbClr val="FFFFFF"/>
                </a:highlight>
              </a:rPr>
              <a:t>Esta publicação é uma tradução, de acordo com a licença </a:t>
            </a:r>
            <a:r>
              <a:rPr lang="pt-BR" sz="1600" dirty="0" err="1">
                <a:highlight>
                  <a:srgbClr val="FFFFFF"/>
                </a:highlight>
              </a:rPr>
              <a:t>Creative</a:t>
            </a:r>
            <a:r>
              <a:rPr lang="pt-BR" sz="1600" dirty="0">
                <a:highlight>
                  <a:srgbClr val="FFFFFF"/>
                </a:highlight>
              </a:rPr>
              <a:t> Commons CC BY-NC-SA 3.0 IGO, do texto original da OMS escrito em inglês.</a:t>
            </a:r>
          </a:p>
          <a:p>
            <a:pPr algn="just"/>
            <a:r>
              <a:rPr lang="pt-BR" sz="1600" dirty="0">
                <a:highlight>
                  <a:srgbClr val="FFFFFF"/>
                </a:highlight>
              </a:rPr>
              <a:t> </a:t>
            </a:r>
          </a:p>
          <a:p>
            <a:pPr algn="just"/>
            <a:r>
              <a:rPr lang="pt-BR" sz="1600" dirty="0">
                <a:highlight>
                  <a:srgbClr val="FFFFFF"/>
                </a:highlight>
              </a:rPr>
              <a:t>Esta tradução não foi realizada pela OMS e, portanto, a organização não se responsabiliza pelo conteúdo ou pela precisão da tradução. A edição original em inglês, "</a:t>
            </a:r>
            <a:r>
              <a:rPr lang="en-US" sz="1600" dirty="0"/>
              <a:t>Freedom from coercion, violence and abuse</a:t>
            </a:r>
            <a:r>
              <a:rPr lang="en-US" sz="1600" dirty="0">
                <a:highlight>
                  <a:srgbClr val="FFFFFF"/>
                </a:highlight>
              </a:rPr>
              <a:t>. WHO </a:t>
            </a:r>
            <a:r>
              <a:rPr lang="en-US" sz="1600" dirty="0" err="1">
                <a:highlight>
                  <a:srgbClr val="FFFFFF"/>
                </a:highlight>
              </a:rPr>
              <a:t>QualityRights</a:t>
            </a:r>
            <a:r>
              <a:rPr lang="en-US" sz="1600" dirty="0">
                <a:highlight>
                  <a:srgbClr val="FFFFFF"/>
                </a:highlight>
              </a:rPr>
              <a:t> Core training: mental health and social services. Course slides</a:t>
            </a:r>
            <a:r>
              <a:rPr lang="pt-BR" sz="1600" dirty="0">
                <a:highlight>
                  <a:srgbClr val="FFFFFF"/>
                </a:highlight>
              </a:rPr>
              <a:t>. Geneva: World Health </a:t>
            </a:r>
            <a:r>
              <a:rPr lang="pt-BR" sz="1600" dirty="0" err="1">
                <a:highlight>
                  <a:srgbClr val="FFFFFF"/>
                </a:highlight>
              </a:rPr>
              <a:t>Organization</a:t>
            </a:r>
            <a:r>
              <a:rPr lang="pt-BR" sz="1600" dirty="0">
                <a:highlight>
                  <a:srgbClr val="FFFFFF"/>
                </a:highlight>
              </a:rPr>
              <a:t>; 2019", é o texto autêntico e vinculante.</a:t>
            </a:r>
          </a:p>
          <a:p>
            <a:pPr algn="just"/>
            <a:r>
              <a:rPr lang="pt-BR" sz="1600" dirty="0">
                <a:highlight>
                  <a:srgbClr val="FFFFFF"/>
                </a:highlight>
              </a:rPr>
              <a:t> </a:t>
            </a:r>
            <a:endParaRPr lang="pt-BR" sz="1600" b="1" dirty="0">
              <a:highlight>
                <a:srgbClr val="FFFFFF"/>
              </a:highlight>
            </a:endParaRPr>
          </a:p>
          <a:p>
            <a:pPr algn="just"/>
            <a:r>
              <a:rPr lang="pt-BR" sz="1600" b="1" dirty="0">
                <a:highlight>
                  <a:srgbClr val="FFFFFF"/>
                </a:highlight>
              </a:rPr>
              <a:t>Projeto Financiado</a:t>
            </a:r>
            <a:r>
              <a:rPr lang="pt-BR" sz="1600" dirty="0">
                <a:highlight>
                  <a:srgbClr val="FFFFFF"/>
                </a:highlight>
              </a:rPr>
              <a:t> pelo Conselho Nacional de Desenvolvimento Científico e Tecnológico (CNPq).</a:t>
            </a:r>
          </a:p>
          <a:p>
            <a:pPr algn="just"/>
            <a:endParaRPr lang="pt-BR" sz="1600" b="1" dirty="0">
              <a:highlight>
                <a:srgbClr val="FFFFFF"/>
              </a:highlight>
            </a:endParaRPr>
          </a:p>
          <a:p>
            <a:pPr algn="just"/>
            <a:r>
              <a:rPr lang="pt-BR" sz="1600" b="1" dirty="0">
                <a:highlight>
                  <a:srgbClr val="FFFFFF"/>
                </a:highlight>
              </a:rPr>
              <a:t>Tradução, Adaptação Cultural e Edição: </a:t>
            </a:r>
            <a:endParaRPr lang="pt-BR" sz="1600" dirty="0">
              <a:highlight>
                <a:srgbClr val="FFFFFF"/>
              </a:highlight>
            </a:endParaRPr>
          </a:p>
          <a:p>
            <a:pPr algn="just"/>
            <a:r>
              <a:rPr lang="pt-BR" sz="1600" dirty="0">
                <a:highlight>
                  <a:srgbClr val="FFFFFF"/>
                </a:highlight>
              </a:rPr>
              <a:t>Emanuele </a:t>
            </a:r>
            <a:r>
              <a:rPr lang="pt-BR" sz="1600" dirty="0" err="1">
                <a:highlight>
                  <a:srgbClr val="FFFFFF"/>
                </a:highlight>
              </a:rPr>
              <a:t>Seicenti</a:t>
            </a:r>
            <a:r>
              <a:rPr lang="pt-BR" sz="1600" dirty="0">
                <a:highlight>
                  <a:srgbClr val="FFFFFF"/>
                </a:highlight>
              </a:rPr>
              <a:t> de Brito</a:t>
            </a:r>
          </a:p>
          <a:p>
            <a:pPr algn="just"/>
            <a:r>
              <a:rPr lang="pt-BR" sz="1600" dirty="0">
                <a:highlight>
                  <a:srgbClr val="FFFFFF"/>
                </a:highlight>
              </a:rPr>
              <a:t>Ana Beatriz Zanardo Mion </a:t>
            </a:r>
          </a:p>
          <a:p>
            <a:pPr algn="just"/>
            <a:r>
              <a:rPr lang="pt-BR" sz="1600" dirty="0">
                <a:highlight>
                  <a:srgbClr val="FFFFFF"/>
                </a:highlight>
              </a:rPr>
              <a:t>Carla Aparecida Arena Ventura (Coordenadora do Projeto)</a:t>
            </a:r>
          </a:p>
          <a:p>
            <a:pPr algn="just"/>
            <a:endParaRPr lang="pt-BR" sz="500" b="1" dirty="0">
              <a:highlight>
                <a:srgbClr val="FFFFFF"/>
              </a:highlight>
            </a:endParaRPr>
          </a:p>
          <a:p>
            <a:pPr algn="just"/>
            <a:r>
              <a:rPr lang="pt-BR" sz="1600" b="1" dirty="0"/>
              <a:t>Revisão e Diagramação:</a:t>
            </a:r>
          </a:p>
          <a:p>
            <a:pPr algn="just"/>
            <a:r>
              <a:rPr lang="pt-BR" sz="1600" dirty="0"/>
              <a:t>Márcia Palhares @cervus.doc Consultoria e Assessoria</a:t>
            </a:r>
          </a:p>
          <a:p>
            <a:pPr algn="just"/>
            <a:endParaRPr lang="pt-BR" sz="500" dirty="0"/>
          </a:p>
          <a:p>
            <a:pPr algn="just"/>
            <a:r>
              <a:rPr lang="pt-BR" sz="1600" b="1" dirty="0"/>
              <a:t>Primeira Edição:</a:t>
            </a:r>
          </a:p>
          <a:p>
            <a:pPr algn="just"/>
            <a:r>
              <a:rPr lang="pt-BR" sz="1600" dirty="0"/>
              <a:t>Agosto de 2025</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Imagem 7" descr="Logotipo&#10;&#10;O conteúdo gerado por IA pode estar incorreto.">
            <a:extLst>
              <a:ext uri="{FF2B5EF4-FFF2-40B4-BE49-F238E27FC236}">
                <a16:creationId xmlns:a16="http://schemas.microsoft.com/office/drawing/2014/main" id="{8B46E29D-F84C-04B2-3B71-7D021FD82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2665" y="4446957"/>
            <a:ext cx="2616432" cy="1525235"/>
          </a:xfrm>
          <a:prstGeom prst="rect">
            <a:avLst/>
          </a:prstGeom>
        </p:spPr>
      </p:pic>
      <p:pic>
        <p:nvPicPr>
          <p:cNvPr id="9" name="Imagem 8" descr="Logotipo&#10;&#10;O conteúdo gerado por IA pode estar incorreto.">
            <a:extLst>
              <a:ext uri="{FF2B5EF4-FFF2-40B4-BE49-F238E27FC236}">
                <a16:creationId xmlns:a16="http://schemas.microsoft.com/office/drawing/2014/main" id="{E44985F9-B119-84BB-7673-81C5E36C52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9828" y="4397193"/>
            <a:ext cx="1732287" cy="1574999"/>
          </a:xfrm>
          <a:prstGeom prst="rect">
            <a:avLst/>
          </a:prstGeom>
        </p:spPr>
      </p:pic>
      <p:sp>
        <p:nvSpPr>
          <p:cNvPr id="10" name="CaixaDeTexto 9">
            <a:extLst>
              <a:ext uri="{FF2B5EF4-FFF2-40B4-BE49-F238E27FC236}">
                <a16:creationId xmlns:a16="http://schemas.microsoft.com/office/drawing/2014/main" id="{67342B0F-953A-405B-8E08-143503C3C8D8}"/>
              </a:ext>
            </a:extLst>
          </p:cNvPr>
          <p:cNvSpPr txBox="1"/>
          <p:nvPr/>
        </p:nvSpPr>
        <p:spPr>
          <a:xfrm>
            <a:off x="400050" y="6058201"/>
            <a:ext cx="11545516" cy="338554"/>
          </a:xfrm>
          <a:prstGeom prst="rect">
            <a:avLst/>
          </a:prstGeom>
          <a:noFill/>
        </p:spPr>
        <p:txBody>
          <a:bodyPr wrap="square">
            <a:spAutoFit/>
          </a:bodyPr>
          <a:lstStyle/>
          <a:p>
            <a:pPr fontAlgn="base">
              <a:defRPr sz="1000">
                <a:latin typeface="Calibri" panose="020F0502020204030204" pitchFamily="34" charset="0"/>
                <a:cs typeface="Calibri" panose="020F0502020204030204" pitchFamily="34" charset="0"/>
              </a:defRPr>
            </a:pPr>
            <a:r>
              <a:rPr lang="pt-BR" sz="1600" dirty="0">
                <a:ea typeface="Times New Roman" panose="02020603050405020304" pitchFamily="18" charset="0"/>
              </a:rPr>
              <a:t>O guia do curso está disponível aqui. </a:t>
            </a:r>
            <a:r>
              <a:rPr lang="pt-BR" sz="1600" u="sng" dirty="0">
                <a:ea typeface="DengXian" panose="02010600030101010101" pitchFamily="2" charset="-122"/>
                <a:hlinkClick r:id="rId5">
                  <a:extLst>
                    <a:ext uri="{A12FA001-AC4F-418D-AE19-62706E023703}">
                      <ahyp:hlinkClr xmlns:ahyp="http://schemas.microsoft.com/office/drawing/2018/hyperlinkcolor" val="tx"/>
                    </a:ext>
                  </a:extLst>
                </a:hlinkClick>
              </a:rPr>
              <a:t>https://www.who.int/publications-detail/who-qualityrights-guidance-and-training-tools</a:t>
            </a:r>
            <a:r>
              <a:rPr lang="pt-BR" sz="1600" dirty="0"/>
              <a:t> </a:t>
            </a:r>
            <a:endParaRPr lang="pt-BR" sz="1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390240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77914E-AEAD-4154-9C42-BC37A2F5323A}"/>
              </a:ext>
            </a:extLst>
          </p:cNvPr>
          <p:cNvSpPr>
            <a:spLocks noGrp="1"/>
          </p:cNvSpPr>
          <p:nvPr>
            <p:ph sz="quarter" idx="14"/>
          </p:nvPr>
        </p:nvSpPr>
        <p:spPr>
          <a:xfrm>
            <a:off x="507195" y="1511188"/>
            <a:ext cx="11174412" cy="1752517"/>
          </a:xfrm>
        </p:spPr>
        <p:txBody>
          <a:bodyPr/>
          <a:lstStyle/>
          <a:p>
            <a:pPr marL="0" lvl="0" indent="0" algn="just">
              <a:spcBef>
                <a:spcPts val="600"/>
              </a:spcBef>
              <a:spcAft>
                <a:spcPts val="0"/>
              </a:spcAft>
              <a:buNone/>
            </a:pPr>
            <a:r>
              <a:rPr lang="en-GB" sz="2000" b="1" dirty="0"/>
              <a:t>Negligência: </a:t>
            </a:r>
          </a:p>
          <a:p>
            <a:pPr algn="just">
              <a:spcBef>
                <a:spcPts val="600"/>
              </a:spcBef>
              <a:spcAft>
                <a:spcPts val="0"/>
              </a:spcAft>
            </a:pPr>
            <a:r>
              <a:rPr lang="pt-BR" sz="2000" dirty="0"/>
              <a:t>A falha, seja deliberada ou inadvertida, em prover as necessidades básicas de uma pessoa, seja física, emocional, social ou médica – por exemplo, ignorar uma pessoa, deixar de ajudar com as necessidades da vida diária (higiene, vestir-se, comer), deixar de prover alimentos, água ou saneamento, deixar de prover acesso a serviços e apoio. </a:t>
            </a:r>
            <a:r>
              <a:rPr lang="en-GB" sz="2000" dirty="0"/>
              <a:t> </a:t>
            </a:r>
            <a:endParaRPr lang="en-CH" sz="2000" dirty="0"/>
          </a:p>
          <a:p>
            <a:endParaRPr lang="en-CH" dirty="0"/>
          </a:p>
        </p:txBody>
      </p:sp>
      <p:sp>
        <p:nvSpPr>
          <p:cNvPr id="2" name="Title 1">
            <a:extLst>
              <a:ext uri="{FF2B5EF4-FFF2-40B4-BE49-F238E27FC236}">
                <a16:creationId xmlns:a16="http://schemas.microsoft.com/office/drawing/2014/main" id="{E185E333-891C-4AF6-BF4F-147A2990BAF9}"/>
              </a:ext>
            </a:extLst>
          </p:cNvPr>
          <p:cNvSpPr>
            <a:spLocks noGrp="1"/>
          </p:cNvSpPr>
          <p:nvPr>
            <p:ph type="title"/>
          </p:nvPr>
        </p:nvSpPr>
        <p:spPr>
          <a:xfrm>
            <a:off x="507205" y="506412"/>
            <a:ext cx="11174402" cy="432000"/>
          </a:xfrm>
        </p:spPr>
        <p:txBody>
          <a:bodyPr/>
          <a:lstStyle/>
          <a:p>
            <a:pPr algn="ctr"/>
            <a:r>
              <a:rPr lang="en-GB" dirty="0"/>
              <a:t>Apresentação: O que </a:t>
            </a:r>
            <a:r>
              <a:rPr lang="en-GB" dirty="0" err="1"/>
              <a:t>é</a:t>
            </a:r>
            <a:r>
              <a:rPr lang="en-GB" dirty="0"/>
              <a:t> violência, coerção e abuso? - 9</a:t>
            </a:r>
            <a:endParaRPr lang="en-CH" dirty="0"/>
          </a:p>
        </p:txBody>
      </p:sp>
    </p:spTree>
    <p:extLst>
      <p:ext uri="{BB962C8B-B14F-4D97-AF65-F5344CB8AC3E}">
        <p14:creationId xmlns:p14="http://schemas.microsoft.com/office/powerpoint/2010/main" val="2445522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17C0F8-0C8B-43FC-9421-2EF07FE6F1F9}"/>
              </a:ext>
            </a:extLst>
          </p:cNvPr>
          <p:cNvSpPr>
            <a:spLocks noGrp="1"/>
          </p:cNvSpPr>
          <p:nvPr>
            <p:ph sz="quarter" idx="14"/>
          </p:nvPr>
        </p:nvSpPr>
        <p:spPr>
          <a:xfrm>
            <a:off x="1011677" y="1511188"/>
            <a:ext cx="10669930" cy="4500000"/>
          </a:xfrm>
        </p:spPr>
        <p:txBody>
          <a:bodyPr/>
          <a:lstStyle/>
          <a:p>
            <a:pPr marL="0" indent="0" algn="just">
              <a:spcBef>
                <a:spcPts val="600"/>
              </a:spcBef>
              <a:spcAft>
                <a:spcPts val="0"/>
              </a:spcAft>
              <a:buNone/>
            </a:pPr>
            <a:r>
              <a:rPr lang="en-US" sz="2000" b="1" dirty="0"/>
              <a:t>Interseções entre gênero e violência, coerção e abuso:</a:t>
            </a:r>
          </a:p>
          <a:p>
            <a:pPr lvl="1" algn="just">
              <a:spcBef>
                <a:spcPts val="600"/>
              </a:spcBef>
              <a:spcAft>
                <a:spcPts val="0"/>
              </a:spcAft>
            </a:pPr>
            <a:r>
              <a:rPr lang="en-US" dirty="0"/>
              <a:t>Fatores sociais, incluindo gênero, podem aumentar o risco de violência, coerção e abuso dentro e fora dos serviços de saúde mental. </a:t>
            </a:r>
          </a:p>
          <a:p>
            <a:pPr lvl="1" algn="just">
              <a:spcBef>
                <a:spcPts val="600"/>
              </a:spcBef>
              <a:spcAft>
                <a:spcPts val="0"/>
              </a:spcAft>
            </a:pPr>
            <a:r>
              <a:rPr lang="en-US" dirty="0"/>
              <a:t>Mulheres e meninas podem sofrer altos índices de violência por parceiros íntimos e agressão sexual, inclusive em instituições de saúde mental; mulheres e meninas com deficiências psicossociais correm risco ainda maior.</a:t>
            </a:r>
          </a:p>
          <a:p>
            <a:pPr lvl="1" algn="just">
              <a:spcBef>
                <a:spcPts val="600"/>
              </a:spcBef>
              <a:spcAft>
                <a:spcPts val="0"/>
              </a:spcAft>
            </a:pPr>
            <a:r>
              <a:rPr lang="en-US" dirty="0"/>
              <a:t>As populações transgênero podem sofrer altos índices de violência, assédio e abuso, inclusive ao acessar serviços de saúde e saúde mental. </a:t>
            </a:r>
          </a:p>
          <a:p>
            <a:pPr lvl="1" algn="just">
              <a:spcBef>
                <a:spcPts val="600"/>
              </a:spcBef>
              <a:spcAft>
                <a:spcPts val="0"/>
              </a:spcAft>
            </a:pPr>
            <a:r>
              <a:rPr lang="en-US" dirty="0"/>
              <a:t>O uso de medidas coercivas, como contenção, pode variar de acordo com o </a:t>
            </a:r>
            <a:r>
              <a:rPr lang="en-US" dirty="0" err="1"/>
              <a:t>gênero</a:t>
            </a:r>
            <a:r>
              <a:rPr lang="en-US" dirty="0"/>
              <a:t>.</a:t>
            </a:r>
          </a:p>
          <a:p>
            <a:pPr lvl="1" algn="just">
              <a:spcBef>
                <a:spcPts val="600"/>
              </a:spcBef>
              <a:spcAft>
                <a:spcPts val="0"/>
              </a:spcAft>
            </a:pPr>
            <a:r>
              <a:rPr lang="en-GB" b="1" dirty="0" err="1"/>
              <a:t>Muitas</a:t>
            </a:r>
            <a:r>
              <a:rPr lang="en-GB" b="1" dirty="0"/>
              <a:t> dessas formas de violência e abuso estão ocorrendo nos serviços de saúde mental e social.</a:t>
            </a:r>
            <a:endParaRPr lang="en-CH" b="1" dirty="0"/>
          </a:p>
          <a:p>
            <a:pPr lvl="1"/>
            <a:endParaRPr lang="en-US" dirty="0"/>
          </a:p>
        </p:txBody>
      </p:sp>
      <p:sp>
        <p:nvSpPr>
          <p:cNvPr id="2" name="Title 1">
            <a:extLst>
              <a:ext uri="{FF2B5EF4-FFF2-40B4-BE49-F238E27FC236}">
                <a16:creationId xmlns:a16="http://schemas.microsoft.com/office/drawing/2014/main" id="{12550F75-FD93-4B6F-B955-F74C6A6D8D6E}"/>
              </a:ext>
            </a:extLst>
          </p:cNvPr>
          <p:cNvSpPr>
            <a:spLocks noGrp="1"/>
          </p:cNvSpPr>
          <p:nvPr>
            <p:ph type="title"/>
          </p:nvPr>
        </p:nvSpPr>
        <p:spPr>
          <a:xfrm>
            <a:off x="507206" y="506412"/>
            <a:ext cx="11281520" cy="392864"/>
          </a:xfrm>
        </p:spPr>
        <p:txBody>
          <a:bodyPr/>
          <a:lstStyle/>
          <a:p>
            <a:pPr algn="ctr"/>
            <a:r>
              <a:rPr lang="en-GB" dirty="0"/>
              <a:t>Apresentação: O que </a:t>
            </a:r>
            <a:r>
              <a:rPr lang="en-GB" dirty="0" err="1"/>
              <a:t>é</a:t>
            </a:r>
            <a:r>
              <a:rPr lang="en-GB" dirty="0"/>
              <a:t> violência, coerção e abuso? - 10</a:t>
            </a:r>
            <a:endParaRPr lang="en-CH" dirty="0"/>
          </a:p>
        </p:txBody>
      </p:sp>
    </p:spTree>
    <p:extLst>
      <p:ext uri="{BB962C8B-B14F-4D97-AF65-F5344CB8AC3E}">
        <p14:creationId xmlns:p14="http://schemas.microsoft.com/office/powerpoint/2010/main" val="512702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5E61C-53A5-4F64-BC0A-D94559736236}"/>
              </a:ext>
            </a:extLst>
          </p:cNvPr>
          <p:cNvSpPr>
            <a:spLocks noGrp="1"/>
          </p:cNvSpPr>
          <p:nvPr>
            <p:ph type="title"/>
          </p:nvPr>
        </p:nvSpPr>
        <p:spPr>
          <a:xfrm>
            <a:off x="507205" y="2313946"/>
            <a:ext cx="11127075" cy="409799"/>
          </a:xfrm>
        </p:spPr>
        <p:txBody>
          <a:bodyPr>
            <a:noAutofit/>
          </a:bodyPr>
          <a:lstStyle/>
          <a:p>
            <a:pPr marL="0" marR="0" algn="ctr">
              <a:lnSpc>
                <a:spcPct val="100000"/>
              </a:lnSpc>
              <a:spcBef>
                <a:spcPts val="1000"/>
              </a:spcBef>
              <a:spcAft>
                <a:spcPts val="0"/>
              </a:spcAft>
            </a:pPr>
            <a:r>
              <a:rPr lang="en-GB" dirty="0">
                <a:ea typeface="SimSun" panose="02010600030101010101" pitchFamily="2" charset="-122"/>
                <a:cs typeface="Calibri" panose="020F0502020204030204" pitchFamily="34" charset="0"/>
              </a:rPr>
              <a:t>Tema 2: O que diz a CDPD sobre violência, coerção e </a:t>
            </a:r>
            <a:r>
              <a:rPr lang="en-GB" dirty="0" err="1">
                <a:ea typeface="SimSun" panose="02010600030101010101" pitchFamily="2" charset="-122"/>
                <a:cs typeface="Calibri" panose="020F0502020204030204" pitchFamily="34" charset="0"/>
              </a:rPr>
              <a:t>abuso</a:t>
            </a:r>
            <a:r>
              <a:rPr lang="en-GB" dirty="0">
                <a:ea typeface="SimSun" panose="02010600030101010101" pitchFamily="2" charset="-122"/>
                <a:cs typeface="Calibri" panose="020F0502020204030204" pitchFamily="34" charset="0"/>
              </a:rPr>
              <a:t>?</a:t>
            </a:r>
            <a:endParaRPr lang="en-CH" dirty="0"/>
          </a:p>
        </p:txBody>
      </p:sp>
    </p:spTree>
    <p:extLst>
      <p:ext uri="{BB962C8B-B14F-4D97-AF65-F5344CB8AC3E}">
        <p14:creationId xmlns:p14="http://schemas.microsoft.com/office/powerpoint/2010/main" val="1120857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F1FFA3-FB49-49D1-B4C0-338A2030FFFD}"/>
              </a:ext>
            </a:extLst>
          </p:cNvPr>
          <p:cNvSpPr>
            <a:spLocks noGrp="1"/>
          </p:cNvSpPr>
          <p:nvPr>
            <p:ph sz="quarter" idx="14"/>
          </p:nvPr>
        </p:nvSpPr>
        <p:spPr/>
        <p:txBody>
          <a:bodyPr/>
          <a:lstStyle/>
          <a:p>
            <a:endParaRPr lang="en-GB" dirty="0"/>
          </a:p>
          <a:p>
            <a:r>
              <a:rPr lang="en-GB" dirty="0"/>
              <a:t>O que a CDPD </a:t>
            </a:r>
            <a:r>
              <a:rPr lang="en-GB" dirty="0" err="1"/>
              <a:t>diz</a:t>
            </a:r>
            <a:r>
              <a:rPr lang="en-GB" dirty="0"/>
              <a:t> </a:t>
            </a:r>
            <a:r>
              <a:rPr lang="en-GB" dirty="0" err="1"/>
              <a:t>sobre</a:t>
            </a:r>
            <a:r>
              <a:rPr lang="en-GB" dirty="0"/>
              <a:t> </a:t>
            </a:r>
            <a:r>
              <a:rPr lang="en-GB" dirty="0" err="1"/>
              <a:t>violência</a:t>
            </a:r>
            <a:r>
              <a:rPr lang="en-GB" dirty="0"/>
              <a:t>, </a:t>
            </a:r>
            <a:r>
              <a:rPr lang="en-GB" dirty="0" err="1"/>
              <a:t>coerção</a:t>
            </a:r>
            <a:r>
              <a:rPr lang="en-GB" dirty="0"/>
              <a:t> e </a:t>
            </a:r>
            <a:r>
              <a:rPr lang="en-GB" dirty="0" err="1"/>
              <a:t>abuso</a:t>
            </a:r>
            <a:r>
              <a:rPr lang="en-GB" dirty="0"/>
              <a:t>? </a:t>
            </a:r>
          </a:p>
          <a:p>
            <a:endParaRPr lang="en-GB" dirty="0"/>
          </a:p>
        </p:txBody>
      </p:sp>
      <p:sp>
        <p:nvSpPr>
          <p:cNvPr id="2" name="Title 1">
            <a:extLst>
              <a:ext uri="{FF2B5EF4-FFF2-40B4-BE49-F238E27FC236}">
                <a16:creationId xmlns:a16="http://schemas.microsoft.com/office/drawing/2014/main" id="{B7BB5A2F-C321-4257-BEF7-512783FC5E9A}"/>
              </a:ext>
            </a:extLst>
          </p:cNvPr>
          <p:cNvSpPr>
            <a:spLocks noGrp="1"/>
          </p:cNvSpPr>
          <p:nvPr>
            <p:ph type="title"/>
          </p:nvPr>
        </p:nvSpPr>
        <p:spPr>
          <a:xfrm>
            <a:off x="507205" y="506412"/>
            <a:ext cx="11174401" cy="432000"/>
          </a:xfrm>
        </p:spPr>
        <p:txBody>
          <a:bodyPr/>
          <a:lstStyle/>
          <a:p>
            <a:pPr algn="ctr"/>
            <a:r>
              <a:rPr lang="en-GB" dirty="0"/>
              <a:t>Exercício 2.1: Recordando a CDPD </a:t>
            </a:r>
            <a:endParaRPr lang="en-CH" dirty="0"/>
          </a:p>
        </p:txBody>
      </p:sp>
    </p:spTree>
    <p:extLst>
      <p:ext uri="{BB962C8B-B14F-4D97-AF65-F5344CB8AC3E}">
        <p14:creationId xmlns:p14="http://schemas.microsoft.com/office/powerpoint/2010/main" val="2198601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067DA1-A6A1-4BDA-A903-9C96FEEF75C1}"/>
              </a:ext>
            </a:extLst>
          </p:cNvPr>
          <p:cNvSpPr>
            <a:spLocks noGrp="1"/>
          </p:cNvSpPr>
          <p:nvPr>
            <p:ph sz="quarter" idx="14"/>
          </p:nvPr>
        </p:nvSpPr>
        <p:spPr>
          <a:xfrm>
            <a:off x="507206" y="1788426"/>
            <a:ext cx="11174412" cy="1137654"/>
          </a:xfrm>
        </p:spPr>
        <p:txBody>
          <a:bodyPr/>
          <a:lstStyle/>
          <a:p>
            <a:pPr algn="just">
              <a:spcBef>
                <a:spcPts val="600"/>
              </a:spcBef>
              <a:spcAft>
                <a:spcPts val="0"/>
              </a:spcAft>
            </a:pPr>
            <a:r>
              <a:rPr lang="pt-BR" sz="2000" dirty="0"/>
              <a:t>A CDPD protege as pessoas contra a violência, exploração, abuso, negligência e coerção. </a:t>
            </a:r>
          </a:p>
          <a:p>
            <a:pPr algn="just">
              <a:spcBef>
                <a:spcPts val="600"/>
              </a:spcBef>
              <a:spcAft>
                <a:spcPts val="0"/>
              </a:spcAft>
            </a:pPr>
            <a:r>
              <a:rPr lang="pt-BR" sz="2000" dirty="0"/>
              <a:t>Todos os artigos da Convenção estão inter-relacionados e são relevantes para este tema. No entanto, apenas os artigos mais diretamente relevantes são apresentados aqui. </a:t>
            </a:r>
          </a:p>
          <a:p>
            <a:endParaRPr lang="en-CH" dirty="0"/>
          </a:p>
        </p:txBody>
      </p:sp>
      <p:sp>
        <p:nvSpPr>
          <p:cNvPr id="2" name="Title 1">
            <a:extLst>
              <a:ext uri="{FF2B5EF4-FFF2-40B4-BE49-F238E27FC236}">
                <a16:creationId xmlns:a16="http://schemas.microsoft.com/office/drawing/2014/main" id="{12F2796A-DC35-4FCE-81BA-2EC9EDB78279}"/>
              </a:ext>
            </a:extLst>
          </p:cNvPr>
          <p:cNvSpPr>
            <a:spLocks noGrp="1"/>
          </p:cNvSpPr>
          <p:nvPr>
            <p:ph type="title"/>
          </p:nvPr>
        </p:nvSpPr>
        <p:spPr>
          <a:xfrm>
            <a:off x="507206" y="506411"/>
            <a:ext cx="11321628" cy="485809"/>
          </a:xfrm>
        </p:spPr>
        <p:txBody>
          <a:bodyPr/>
          <a:lstStyle/>
          <a:p>
            <a:pPr algn="ctr"/>
            <a:r>
              <a:rPr lang="en-GB" dirty="0"/>
              <a:t>Apresentação: Artigos da Convenção das Nações Unidas sobre os Direitos das Pessoas com Deficiência - 1</a:t>
            </a:r>
            <a:endParaRPr lang="en-CH" dirty="0"/>
          </a:p>
        </p:txBody>
      </p:sp>
    </p:spTree>
    <p:extLst>
      <p:ext uri="{BB962C8B-B14F-4D97-AF65-F5344CB8AC3E}">
        <p14:creationId xmlns:p14="http://schemas.microsoft.com/office/powerpoint/2010/main" val="23205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50B2D46-15FF-8442-9FAD-3B93CB6FDCB6}"/>
              </a:ext>
            </a:extLst>
          </p:cNvPr>
          <p:cNvSpPr>
            <a:spLocks noGrp="1"/>
          </p:cNvSpPr>
          <p:nvPr>
            <p:ph type="body" sz="quarter" idx="13"/>
          </p:nvPr>
        </p:nvSpPr>
        <p:spPr>
          <a:xfrm>
            <a:off x="643406" y="1831978"/>
            <a:ext cx="11174400" cy="360000"/>
          </a:xfrm>
        </p:spPr>
        <p:txBody>
          <a:bodyPr/>
          <a:lstStyle/>
          <a:p>
            <a:r>
              <a:rPr lang="en-US" kern="0" spc="0" dirty="0"/>
              <a:t>Artigo 10: O direito à vida</a:t>
            </a:r>
          </a:p>
        </p:txBody>
      </p:sp>
      <p:sp>
        <p:nvSpPr>
          <p:cNvPr id="3" name="Content Placeholder 2">
            <a:extLst>
              <a:ext uri="{FF2B5EF4-FFF2-40B4-BE49-F238E27FC236}">
                <a16:creationId xmlns:a16="http://schemas.microsoft.com/office/drawing/2014/main" id="{C8101ABE-9DE4-4058-A93C-E4ACF69D4258}"/>
              </a:ext>
            </a:extLst>
          </p:cNvPr>
          <p:cNvSpPr>
            <a:spLocks noGrp="1"/>
          </p:cNvSpPr>
          <p:nvPr>
            <p:ph sz="quarter" idx="14"/>
          </p:nvPr>
        </p:nvSpPr>
        <p:spPr>
          <a:xfrm>
            <a:off x="508794" y="2750987"/>
            <a:ext cx="11174412" cy="1539660"/>
          </a:xfrm>
        </p:spPr>
        <p:txBody>
          <a:bodyPr/>
          <a:lstStyle/>
          <a:p>
            <a:pPr algn="just">
              <a:spcBef>
                <a:spcPts val="600"/>
              </a:spcBef>
              <a:spcAft>
                <a:spcPts val="0"/>
              </a:spcAft>
            </a:pPr>
            <a:r>
              <a:rPr lang="pt-BR" sz="2000" dirty="0"/>
              <a:t>O Artigo 10 exige que os países tomem medidas para proteger o direito à vida das pessoas com deficiência. </a:t>
            </a:r>
          </a:p>
          <a:p>
            <a:pPr algn="just">
              <a:spcBef>
                <a:spcPts val="600"/>
              </a:spcBef>
              <a:spcAft>
                <a:spcPts val="0"/>
              </a:spcAft>
            </a:pPr>
            <a:r>
              <a:rPr lang="pt-BR" sz="2000" dirty="0"/>
              <a:t>O fim da violência, coerção e abuso, que podem levar à morte, é uma medida importante para proteger o direito à vida. </a:t>
            </a:r>
          </a:p>
        </p:txBody>
      </p:sp>
      <p:sp>
        <p:nvSpPr>
          <p:cNvPr id="2" name="Title 1">
            <a:extLst>
              <a:ext uri="{FF2B5EF4-FFF2-40B4-BE49-F238E27FC236}">
                <a16:creationId xmlns:a16="http://schemas.microsoft.com/office/drawing/2014/main" id="{1B015167-2FDC-4B10-A144-F29157AB3354}"/>
              </a:ext>
            </a:extLst>
          </p:cNvPr>
          <p:cNvSpPr>
            <a:spLocks noGrp="1"/>
          </p:cNvSpPr>
          <p:nvPr>
            <p:ph type="title"/>
          </p:nvPr>
        </p:nvSpPr>
        <p:spPr>
          <a:xfrm>
            <a:off x="507205" y="506412"/>
            <a:ext cx="11010343" cy="340400"/>
          </a:xfrm>
        </p:spPr>
        <p:txBody>
          <a:bodyPr/>
          <a:lstStyle/>
          <a:p>
            <a:pPr algn="ctr"/>
            <a:r>
              <a:rPr lang="en-GB" dirty="0"/>
              <a:t>Apresentação: Artigos da Convenção das Nações Unidas sobre os Direitos das Pessoas com Deficiência – 2</a:t>
            </a:r>
            <a:endParaRPr lang="en-CH" dirty="0"/>
          </a:p>
        </p:txBody>
      </p:sp>
    </p:spTree>
    <p:extLst>
      <p:ext uri="{BB962C8B-B14F-4D97-AF65-F5344CB8AC3E}">
        <p14:creationId xmlns:p14="http://schemas.microsoft.com/office/powerpoint/2010/main" val="1138208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476C2A4-A052-B74A-A34D-208FCA8A3485}"/>
              </a:ext>
            </a:extLst>
          </p:cNvPr>
          <p:cNvSpPr>
            <a:spLocks noGrp="1"/>
          </p:cNvSpPr>
          <p:nvPr>
            <p:ph type="body" sz="quarter" idx="13"/>
          </p:nvPr>
        </p:nvSpPr>
        <p:spPr>
          <a:xfrm>
            <a:off x="507205" y="1714079"/>
            <a:ext cx="11174400" cy="360000"/>
          </a:xfrm>
        </p:spPr>
        <p:txBody>
          <a:bodyPr/>
          <a:lstStyle/>
          <a:p>
            <a:r>
              <a:rPr lang="en-US" kern="0" spc="0" dirty="0"/>
              <a:t>Artigo 12: Reconhecimento igualitário perante a lei</a:t>
            </a:r>
          </a:p>
        </p:txBody>
      </p:sp>
      <p:sp>
        <p:nvSpPr>
          <p:cNvPr id="3" name="Content Placeholder 2">
            <a:extLst>
              <a:ext uri="{FF2B5EF4-FFF2-40B4-BE49-F238E27FC236}">
                <a16:creationId xmlns:a16="http://schemas.microsoft.com/office/drawing/2014/main" id="{E4D2BB2E-6793-4C46-A038-F03CAE94307D}"/>
              </a:ext>
            </a:extLst>
          </p:cNvPr>
          <p:cNvSpPr>
            <a:spLocks noGrp="1"/>
          </p:cNvSpPr>
          <p:nvPr>
            <p:ph sz="quarter" idx="14"/>
          </p:nvPr>
        </p:nvSpPr>
        <p:spPr>
          <a:xfrm>
            <a:off x="770762" y="2476571"/>
            <a:ext cx="10650476" cy="3179548"/>
          </a:xfrm>
        </p:spPr>
        <p:txBody>
          <a:bodyPr/>
          <a:lstStyle/>
          <a:p>
            <a:pPr lvl="0" algn="just">
              <a:spcBef>
                <a:spcPts val="600"/>
              </a:spcBef>
              <a:spcAft>
                <a:spcPts val="0"/>
              </a:spcAft>
            </a:pPr>
            <a:r>
              <a:rPr lang="en-US" sz="2000" dirty="0"/>
              <a:t>O Artigo 12 reconhece que as pessoas com deficiência têm direito à capacidade jurídica – de tomar suas próprias decisões e de ter suas decisões respeitadas pelos outros. </a:t>
            </a:r>
          </a:p>
          <a:p>
            <a:pPr lvl="2" algn="just">
              <a:spcBef>
                <a:spcPts val="600"/>
              </a:spcBef>
              <a:spcAft>
                <a:spcPts val="0"/>
              </a:spcAft>
            </a:pPr>
            <a:r>
              <a:rPr lang="en-US" dirty="0"/>
              <a:t>Protege as pessoas com deficiência contra muitas formas de violência, coerção e abuso. </a:t>
            </a:r>
          </a:p>
          <a:p>
            <a:pPr lvl="0" algn="just">
              <a:spcBef>
                <a:spcPts val="600"/>
              </a:spcBef>
              <a:spcAft>
                <a:spcPts val="0"/>
              </a:spcAft>
            </a:pPr>
            <a:r>
              <a:rPr lang="en-US" sz="2000" dirty="0"/>
              <a:t>O Artigo 12 é importante para criar igualdade e proteger contra a discriminação, exclusão ou tratamento forçado, dando às pessoas o direito de decidir em qualquer área da vida.  </a:t>
            </a:r>
            <a:endParaRPr lang="en-CH" sz="2000" dirty="0"/>
          </a:p>
          <a:p>
            <a:pPr lvl="0" algn="just">
              <a:spcBef>
                <a:spcPts val="600"/>
              </a:spcBef>
              <a:spcAft>
                <a:spcPts val="0"/>
              </a:spcAft>
            </a:pPr>
            <a:r>
              <a:rPr lang="en-US" sz="2000" dirty="0"/>
              <a:t>As leis muitas vezes permitem práticas coercivas com base no fato de que essas práticas são consideradas “benéficas” e/ou que a pessoa tem pouca capacidade de tomar decisões. </a:t>
            </a:r>
            <a:endParaRPr lang="en-CH" sz="2000" dirty="0"/>
          </a:p>
          <a:p>
            <a:pPr lvl="0" algn="just">
              <a:spcBef>
                <a:spcPts val="600"/>
              </a:spcBef>
              <a:spcAft>
                <a:spcPts val="0"/>
              </a:spcAft>
            </a:pPr>
            <a:r>
              <a:rPr lang="en-US" sz="2000" dirty="0"/>
              <a:t>O Artigo 12 exige que os Estados Partes garantam que os prestadores de serviços, familiares e outras pessoas respeitem as escolhas da pessoa e se abstenham de intervenções contra a sua vontade.</a:t>
            </a:r>
            <a:endParaRPr lang="en-CH" sz="2000" dirty="0"/>
          </a:p>
          <a:p>
            <a:endParaRPr lang="en-CH" dirty="0"/>
          </a:p>
        </p:txBody>
      </p:sp>
      <p:sp>
        <p:nvSpPr>
          <p:cNvPr id="2" name="Title 1">
            <a:extLst>
              <a:ext uri="{FF2B5EF4-FFF2-40B4-BE49-F238E27FC236}">
                <a16:creationId xmlns:a16="http://schemas.microsoft.com/office/drawing/2014/main" id="{F7A6E00A-3679-4EC3-9148-27BAC4FB501A}"/>
              </a:ext>
            </a:extLst>
          </p:cNvPr>
          <p:cNvSpPr>
            <a:spLocks noGrp="1"/>
          </p:cNvSpPr>
          <p:nvPr>
            <p:ph type="title"/>
          </p:nvPr>
        </p:nvSpPr>
        <p:spPr>
          <a:xfrm>
            <a:off x="507205" y="506412"/>
            <a:ext cx="11174399" cy="360000"/>
          </a:xfrm>
        </p:spPr>
        <p:txBody>
          <a:bodyPr/>
          <a:lstStyle/>
          <a:p>
            <a:pPr algn="ctr"/>
            <a:r>
              <a:rPr lang="en-GB" dirty="0"/>
              <a:t>Apresentação: Artigos da Convenção das Nações Unidas sobre os Direitos das Pessoas com Deficiência – 3</a:t>
            </a:r>
            <a:endParaRPr lang="en-CH" dirty="0"/>
          </a:p>
        </p:txBody>
      </p:sp>
    </p:spTree>
    <p:extLst>
      <p:ext uri="{BB962C8B-B14F-4D97-AF65-F5344CB8AC3E}">
        <p14:creationId xmlns:p14="http://schemas.microsoft.com/office/powerpoint/2010/main" val="2200342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22DA7DA-6629-9546-ABFF-B0546BE14A60}"/>
              </a:ext>
            </a:extLst>
          </p:cNvPr>
          <p:cNvSpPr>
            <a:spLocks noGrp="1"/>
          </p:cNvSpPr>
          <p:nvPr>
            <p:ph type="body" sz="quarter" idx="13"/>
          </p:nvPr>
        </p:nvSpPr>
        <p:spPr>
          <a:xfrm>
            <a:off x="507206" y="1701322"/>
            <a:ext cx="11174400" cy="360000"/>
          </a:xfrm>
        </p:spPr>
        <p:txBody>
          <a:bodyPr/>
          <a:lstStyle/>
          <a:p>
            <a:r>
              <a:rPr lang="en-US" dirty="0"/>
              <a:t>Artigo 14: Liberdade e segurança da pessoa</a:t>
            </a:r>
          </a:p>
        </p:txBody>
      </p:sp>
      <p:sp>
        <p:nvSpPr>
          <p:cNvPr id="3" name="Content Placeholder 2">
            <a:extLst>
              <a:ext uri="{FF2B5EF4-FFF2-40B4-BE49-F238E27FC236}">
                <a16:creationId xmlns:a16="http://schemas.microsoft.com/office/drawing/2014/main" id="{93CD856D-B4C4-49F8-8715-0F61AB94B03F}"/>
              </a:ext>
            </a:extLst>
          </p:cNvPr>
          <p:cNvSpPr>
            <a:spLocks noGrp="1"/>
          </p:cNvSpPr>
          <p:nvPr>
            <p:ph sz="quarter" idx="14"/>
          </p:nvPr>
        </p:nvSpPr>
        <p:spPr>
          <a:xfrm>
            <a:off x="508794" y="2430706"/>
            <a:ext cx="11174412" cy="2867123"/>
          </a:xfrm>
        </p:spPr>
        <p:txBody>
          <a:bodyPr/>
          <a:lstStyle/>
          <a:p>
            <a:pPr lvl="0" algn="just">
              <a:spcBef>
                <a:spcPts val="600"/>
              </a:spcBef>
              <a:spcAft>
                <a:spcPts val="0"/>
              </a:spcAft>
            </a:pPr>
            <a:r>
              <a:rPr lang="en-US" sz="2000" dirty="0"/>
              <a:t>O Comitê sobre os Direitos das Pessoas com Deficiência estabeleceu que o artigo 14 proíbe a detenção involuntária em serviços de saúde mental e sociais.</a:t>
            </a:r>
            <a:endParaRPr lang="en-CH" sz="2000" dirty="0"/>
          </a:p>
          <a:p>
            <a:pPr lvl="0" algn="just">
              <a:spcBef>
                <a:spcPts val="600"/>
              </a:spcBef>
              <a:spcAft>
                <a:spcPts val="0"/>
              </a:spcAft>
            </a:pPr>
            <a:r>
              <a:rPr lang="en-US" sz="2000" dirty="0"/>
              <a:t>A detenção nesses serviços é frequentemente um cenário de violência, coerção e abuso. </a:t>
            </a:r>
            <a:endParaRPr lang="en-CH" sz="2000" dirty="0"/>
          </a:p>
          <a:p>
            <a:pPr lvl="0" algn="just">
              <a:spcBef>
                <a:spcPts val="600"/>
              </a:spcBef>
              <a:spcAft>
                <a:spcPts val="0"/>
              </a:spcAft>
            </a:pPr>
            <a:r>
              <a:rPr lang="en-US" sz="2000" dirty="0"/>
              <a:t>A detenção é prejudicial, pois priva as pessoas de sua liberdade e as coloca sob o controle de terceiros, rompendo seus laços com a comunidade. </a:t>
            </a:r>
          </a:p>
          <a:p>
            <a:pPr lvl="0" algn="just">
              <a:spcBef>
                <a:spcPts val="600"/>
              </a:spcBef>
              <a:spcAft>
                <a:spcPts val="0"/>
              </a:spcAft>
            </a:pPr>
            <a:r>
              <a:rPr lang="en-US" sz="2000" dirty="0"/>
              <a:t>A portas fechadas, a violência e os abusos podem passar despercebidos e sem impedimentos. </a:t>
            </a:r>
          </a:p>
          <a:p>
            <a:pPr lvl="0" algn="just">
              <a:spcBef>
                <a:spcPts val="600"/>
              </a:spcBef>
              <a:spcAft>
                <a:spcPts val="0"/>
              </a:spcAft>
            </a:pPr>
            <a:r>
              <a:rPr lang="en-US" sz="2000" dirty="0"/>
              <a:t>A proibição da detenção involuntária em serviços de saúde mental e afins previne muitas formas de violência, coerção e abuso.</a:t>
            </a:r>
            <a:endParaRPr lang="en-CH" sz="2000" dirty="0"/>
          </a:p>
          <a:p>
            <a:endParaRPr lang="en-CH" dirty="0"/>
          </a:p>
        </p:txBody>
      </p:sp>
      <p:sp>
        <p:nvSpPr>
          <p:cNvPr id="2" name="Title 1">
            <a:extLst>
              <a:ext uri="{FF2B5EF4-FFF2-40B4-BE49-F238E27FC236}">
                <a16:creationId xmlns:a16="http://schemas.microsoft.com/office/drawing/2014/main" id="{E56DAC43-D1B3-4A46-A00D-F27BCCA5559C}"/>
              </a:ext>
            </a:extLst>
          </p:cNvPr>
          <p:cNvSpPr>
            <a:spLocks noGrp="1"/>
          </p:cNvSpPr>
          <p:nvPr>
            <p:ph type="title"/>
          </p:nvPr>
        </p:nvSpPr>
        <p:spPr>
          <a:xfrm>
            <a:off x="507206" y="506411"/>
            <a:ext cx="11174400" cy="544175"/>
          </a:xfrm>
        </p:spPr>
        <p:txBody>
          <a:bodyPr/>
          <a:lstStyle/>
          <a:p>
            <a:pPr algn="ctr"/>
            <a:r>
              <a:rPr lang="en-GB" dirty="0"/>
              <a:t>Apresentação: Artigos da Convenção das Nações Unidas sobre os Direitos das Pessoas com Deficiência – 4</a:t>
            </a:r>
            <a:endParaRPr lang="en-CH" dirty="0"/>
          </a:p>
        </p:txBody>
      </p:sp>
    </p:spTree>
    <p:extLst>
      <p:ext uri="{BB962C8B-B14F-4D97-AF65-F5344CB8AC3E}">
        <p14:creationId xmlns:p14="http://schemas.microsoft.com/office/powerpoint/2010/main" val="3516138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81BC6F8-701C-6D42-B9E4-2223B6584150}"/>
              </a:ext>
            </a:extLst>
          </p:cNvPr>
          <p:cNvSpPr>
            <a:spLocks noGrp="1"/>
          </p:cNvSpPr>
          <p:nvPr>
            <p:ph type="body" sz="quarter" idx="13"/>
          </p:nvPr>
        </p:nvSpPr>
        <p:spPr>
          <a:xfrm>
            <a:off x="350197" y="2131679"/>
            <a:ext cx="11478638" cy="718304"/>
          </a:xfrm>
        </p:spPr>
        <p:txBody>
          <a:bodyPr/>
          <a:lstStyle/>
          <a:p>
            <a:pPr marL="0" indent="0" algn="just"/>
            <a:r>
              <a:rPr lang="en-US" dirty="0"/>
              <a:t>Artigo 15: </a:t>
            </a:r>
            <a:r>
              <a:rPr lang="en-US" dirty="0" err="1"/>
              <a:t>Prevenção</a:t>
            </a:r>
            <a:r>
              <a:rPr lang="en-US" dirty="0"/>
              <a:t> contra a </a:t>
            </a:r>
            <a:r>
              <a:rPr lang="en-US" dirty="0" err="1"/>
              <a:t>tortura</a:t>
            </a:r>
            <a:r>
              <a:rPr lang="en-US" dirty="0"/>
              <a:t>, </a:t>
            </a:r>
            <a:r>
              <a:rPr lang="en-US" dirty="0" err="1"/>
              <a:t>tratamento</a:t>
            </a:r>
            <a:r>
              <a:rPr lang="en-US" dirty="0"/>
              <a:t> </a:t>
            </a:r>
            <a:r>
              <a:rPr lang="en-US" dirty="0" err="1"/>
              <a:t>ou</a:t>
            </a:r>
            <a:r>
              <a:rPr lang="en-US" dirty="0"/>
              <a:t> </a:t>
            </a:r>
            <a:r>
              <a:rPr lang="en-US" dirty="0" err="1"/>
              <a:t>penas</a:t>
            </a:r>
            <a:r>
              <a:rPr lang="en-US" dirty="0"/>
              <a:t> </a:t>
            </a:r>
            <a:r>
              <a:rPr lang="en-US" dirty="0" err="1"/>
              <a:t>cruéis</a:t>
            </a:r>
            <a:r>
              <a:rPr lang="en-US" dirty="0"/>
              <a:t>, </a:t>
            </a:r>
            <a:r>
              <a:rPr lang="en-US" dirty="0" err="1"/>
              <a:t>desumanos</a:t>
            </a:r>
            <a:r>
              <a:rPr lang="en-US" dirty="0"/>
              <a:t> </a:t>
            </a:r>
            <a:r>
              <a:rPr lang="en-US" dirty="0" err="1"/>
              <a:t>ou</a:t>
            </a:r>
            <a:r>
              <a:rPr lang="en-US" dirty="0"/>
              <a:t> </a:t>
            </a:r>
            <a:r>
              <a:rPr lang="en-US" dirty="0" err="1"/>
              <a:t>degradantes</a:t>
            </a:r>
            <a:r>
              <a:rPr lang="en-US" dirty="0"/>
              <a:t> </a:t>
            </a:r>
          </a:p>
        </p:txBody>
      </p:sp>
      <p:sp>
        <p:nvSpPr>
          <p:cNvPr id="3" name="Content Placeholder 2">
            <a:extLst>
              <a:ext uri="{FF2B5EF4-FFF2-40B4-BE49-F238E27FC236}">
                <a16:creationId xmlns:a16="http://schemas.microsoft.com/office/drawing/2014/main" id="{7F05966C-65EA-4450-B0BB-12849FF1BCFE}"/>
              </a:ext>
            </a:extLst>
          </p:cNvPr>
          <p:cNvSpPr>
            <a:spLocks noGrp="1"/>
          </p:cNvSpPr>
          <p:nvPr>
            <p:ph sz="quarter" idx="14"/>
          </p:nvPr>
        </p:nvSpPr>
        <p:spPr>
          <a:xfrm>
            <a:off x="507183" y="3265465"/>
            <a:ext cx="11174412" cy="2180703"/>
          </a:xfrm>
        </p:spPr>
        <p:txBody>
          <a:bodyPr/>
          <a:lstStyle/>
          <a:p>
            <a:pPr algn="just">
              <a:spcBef>
                <a:spcPts val="600"/>
              </a:spcBef>
              <a:spcAft>
                <a:spcPts val="0"/>
              </a:spcAft>
            </a:pPr>
            <a:r>
              <a:rPr lang="en-US" sz="2000" dirty="0"/>
              <a:t>O </a:t>
            </a:r>
            <a:r>
              <a:rPr lang="en-US" sz="2000" dirty="0" err="1"/>
              <a:t>Artigo</a:t>
            </a:r>
            <a:r>
              <a:rPr lang="en-US" sz="2000" dirty="0"/>
              <a:t> 15 </a:t>
            </a:r>
            <a:r>
              <a:rPr lang="en-US" sz="2000" dirty="0" err="1"/>
              <a:t>estabelece</a:t>
            </a:r>
            <a:r>
              <a:rPr lang="en-US" sz="2000" dirty="0"/>
              <a:t> que as </a:t>
            </a:r>
            <a:r>
              <a:rPr lang="en-US" sz="2000" dirty="0" err="1"/>
              <a:t>pessoas</a:t>
            </a:r>
            <a:r>
              <a:rPr lang="en-US" sz="2000" dirty="0"/>
              <a:t> com </a:t>
            </a:r>
            <a:r>
              <a:rPr lang="en-US" sz="2000" dirty="0" err="1"/>
              <a:t>deficiência</a:t>
            </a:r>
            <a:r>
              <a:rPr lang="en-US" sz="2000" dirty="0"/>
              <a:t> </a:t>
            </a:r>
            <a:r>
              <a:rPr lang="en-US" sz="2000" dirty="0" err="1"/>
              <a:t>não</a:t>
            </a:r>
            <a:r>
              <a:rPr lang="en-US" sz="2000" dirty="0"/>
              <a:t> </a:t>
            </a:r>
            <a:r>
              <a:rPr lang="en-US" sz="2000" dirty="0" err="1"/>
              <a:t>devem</a:t>
            </a:r>
            <a:r>
              <a:rPr lang="en-US" sz="2000" dirty="0"/>
              <a:t> ser </a:t>
            </a:r>
          </a:p>
          <a:p>
            <a:pPr algn="just">
              <a:spcBef>
                <a:spcPts val="600"/>
              </a:spcBef>
              <a:spcAft>
                <a:spcPts val="0"/>
              </a:spcAft>
            </a:pPr>
            <a:r>
              <a:rPr lang="en-US" sz="2000" dirty="0" err="1"/>
              <a:t>tratadas</a:t>
            </a:r>
            <a:r>
              <a:rPr lang="en-US" sz="2000" dirty="0"/>
              <a:t> com </a:t>
            </a:r>
            <a:r>
              <a:rPr lang="en-US" sz="2000" dirty="0" err="1"/>
              <a:t>crueldade</a:t>
            </a:r>
            <a:r>
              <a:rPr lang="en-US" sz="2000" dirty="0"/>
              <a:t> </a:t>
            </a:r>
            <a:r>
              <a:rPr lang="en-US" sz="2000" dirty="0" err="1"/>
              <a:t>ou</a:t>
            </a:r>
            <a:r>
              <a:rPr lang="en-US" sz="2000" dirty="0"/>
              <a:t> </a:t>
            </a:r>
            <a:r>
              <a:rPr lang="en-US" sz="2000" dirty="0" err="1"/>
              <a:t>torturadas</a:t>
            </a:r>
            <a:r>
              <a:rPr lang="en-US" sz="2000" dirty="0"/>
              <a:t> (</a:t>
            </a:r>
            <a:r>
              <a:rPr lang="en-US" sz="2000" dirty="0" err="1"/>
              <a:t>por</a:t>
            </a:r>
            <a:r>
              <a:rPr lang="en-US" sz="2000" dirty="0"/>
              <a:t> </a:t>
            </a:r>
            <a:r>
              <a:rPr lang="en-US" sz="2000" dirty="0" err="1"/>
              <a:t>exemplo</a:t>
            </a:r>
            <a:r>
              <a:rPr lang="en-US" sz="2000" dirty="0"/>
              <a:t>, </a:t>
            </a:r>
            <a:r>
              <a:rPr lang="en-US" sz="2000" dirty="0" err="1"/>
              <a:t>espancadas</a:t>
            </a:r>
            <a:r>
              <a:rPr lang="en-US" sz="2000" dirty="0"/>
              <a:t>, </a:t>
            </a:r>
            <a:r>
              <a:rPr lang="en-US" sz="2000" dirty="0" err="1"/>
              <a:t>abusadas</a:t>
            </a:r>
            <a:r>
              <a:rPr lang="en-US" sz="2000" dirty="0"/>
              <a:t> </a:t>
            </a:r>
            <a:r>
              <a:rPr lang="en-US" sz="2000" dirty="0" err="1"/>
              <a:t>sexualmente</a:t>
            </a:r>
            <a:r>
              <a:rPr lang="en-US" sz="2000" dirty="0"/>
              <a:t> </a:t>
            </a:r>
            <a:r>
              <a:rPr lang="en-US" sz="2000" dirty="0" err="1"/>
              <a:t>ou</a:t>
            </a:r>
            <a:r>
              <a:rPr lang="en-US" sz="2000" dirty="0"/>
              <a:t> </a:t>
            </a:r>
            <a:r>
              <a:rPr lang="en-US" sz="2000" dirty="0" err="1"/>
              <a:t>medicadas</a:t>
            </a:r>
            <a:r>
              <a:rPr lang="en-US" sz="2000" dirty="0"/>
              <a:t> à </a:t>
            </a:r>
            <a:r>
              <a:rPr lang="en-US" sz="2000" dirty="0" err="1"/>
              <a:t>força</a:t>
            </a:r>
            <a:r>
              <a:rPr lang="en-US" sz="2000" dirty="0"/>
              <a:t> </a:t>
            </a:r>
            <a:r>
              <a:rPr lang="en-US" sz="2000" dirty="0" err="1"/>
              <a:t>ou</a:t>
            </a:r>
            <a:r>
              <a:rPr lang="en-US" sz="2000" dirty="0"/>
              <a:t> </a:t>
            </a:r>
            <a:r>
              <a:rPr lang="en-US" sz="2000" dirty="0" err="1"/>
              <a:t>por</a:t>
            </a:r>
            <a:r>
              <a:rPr lang="en-US" sz="2000" dirty="0"/>
              <a:t> ECT). </a:t>
            </a:r>
          </a:p>
          <a:p>
            <a:pPr algn="just">
              <a:spcBef>
                <a:spcPts val="600"/>
              </a:spcBef>
              <a:spcAft>
                <a:spcPts val="0"/>
              </a:spcAft>
            </a:pPr>
            <a:r>
              <a:rPr lang="en-US" sz="2000" dirty="0"/>
              <a:t>As </a:t>
            </a:r>
            <a:r>
              <a:rPr lang="en-US" sz="2000" dirty="0" err="1"/>
              <a:t>pessoas</a:t>
            </a:r>
            <a:r>
              <a:rPr lang="en-US" sz="2000" dirty="0"/>
              <a:t> com </a:t>
            </a:r>
            <a:r>
              <a:rPr lang="en-US" sz="2000" dirty="0" err="1"/>
              <a:t>deficiência</a:t>
            </a:r>
            <a:r>
              <a:rPr lang="en-US" sz="2000" dirty="0"/>
              <a:t> </a:t>
            </a:r>
            <a:r>
              <a:rPr lang="en-US" sz="2000" dirty="0" err="1"/>
              <a:t>não</a:t>
            </a:r>
            <a:r>
              <a:rPr lang="en-US" sz="2000" dirty="0"/>
              <a:t> </a:t>
            </a:r>
            <a:r>
              <a:rPr lang="en-US" sz="2000" dirty="0" err="1"/>
              <a:t>devem</a:t>
            </a:r>
            <a:r>
              <a:rPr lang="en-US" sz="2000" dirty="0"/>
              <a:t> ser </a:t>
            </a:r>
            <a:r>
              <a:rPr lang="en-US" sz="2000" dirty="0" err="1"/>
              <a:t>submetidas</a:t>
            </a:r>
            <a:r>
              <a:rPr lang="en-US" sz="2000" dirty="0"/>
              <a:t> a </a:t>
            </a:r>
            <a:r>
              <a:rPr lang="en-US" sz="2000" dirty="0" err="1"/>
              <a:t>experiências</a:t>
            </a:r>
            <a:r>
              <a:rPr lang="en-US" sz="2000" dirty="0"/>
              <a:t> </a:t>
            </a:r>
            <a:r>
              <a:rPr lang="en-US" sz="2000" dirty="0" err="1"/>
              <a:t>médicas</a:t>
            </a:r>
            <a:r>
              <a:rPr lang="en-US" sz="2000" dirty="0"/>
              <a:t> </a:t>
            </a:r>
            <a:r>
              <a:rPr lang="en-US" sz="2000" dirty="0" err="1"/>
              <a:t>ou</a:t>
            </a:r>
            <a:r>
              <a:rPr lang="en-US" sz="2000" dirty="0"/>
              <a:t> </a:t>
            </a:r>
            <a:r>
              <a:rPr lang="en-US" sz="2000" dirty="0" err="1"/>
              <a:t>científicas</a:t>
            </a:r>
            <a:r>
              <a:rPr lang="en-US" sz="2000" dirty="0"/>
              <a:t>, a </a:t>
            </a:r>
            <a:r>
              <a:rPr lang="en-US" sz="2000" dirty="0" err="1"/>
              <a:t>menos</a:t>
            </a:r>
            <a:r>
              <a:rPr lang="en-US" sz="2000" dirty="0"/>
              <a:t> que deem </a:t>
            </a:r>
            <a:r>
              <a:rPr lang="en-US" sz="2000" dirty="0" err="1"/>
              <a:t>consentimento</a:t>
            </a:r>
            <a:r>
              <a:rPr lang="en-US" sz="2000" dirty="0"/>
              <a:t> livre e </a:t>
            </a:r>
            <a:r>
              <a:rPr lang="en-US" sz="2000" dirty="0" err="1"/>
              <a:t>informado</a:t>
            </a:r>
            <a:r>
              <a:rPr lang="en-US" sz="2000" dirty="0"/>
              <a:t> (</a:t>
            </a:r>
            <a:r>
              <a:rPr lang="en-US" sz="2000" dirty="0" err="1"/>
              <a:t>por</a:t>
            </a:r>
            <a:r>
              <a:rPr lang="en-US" sz="2000" dirty="0"/>
              <a:t> </a:t>
            </a:r>
            <a:r>
              <a:rPr lang="en-US" sz="2000" dirty="0" err="1"/>
              <a:t>exemplo</a:t>
            </a:r>
            <a:r>
              <a:rPr lang="en-US" sz="2000" dirty="0"/>
              <a:t>, </a:t>
            </a:r>
            <a:r>
              <a:rPr lang="en-US" sz="2000" dirty="0" err="1"/>
              <a:t>em</a:t>
            </a:r>
            <a:r>
              <a:rPr lang="en-US" sz="2000" dirty="0"/>
              <a:t> </a:t>
            </a:r>
            <a:r>
              <a:rPr lang="en-US" sz="2000" dirty="0" err="1"/>
              <a:t>relação</a:t>
            </a:r>
            <a:r>
              <a:rPr lang="en-US" sz="2000" dirty="0"/>
              <a:t> a um </a:t>
            </a:r>
            <a:r>
              <a:rPr lang="en-US" sz="2000" dirty="0" err="1"/>
              <a:t>ensaio</a:t>
            </a:r>
            <a:r>
              <a:rPr lang="en-US" sz="2000" dirty="0"/>
              <a:t> </a:t>
            </a:r>
            <a:r>
              <a:rPr lang="en-US" sz="2000" dirty="0" err="1"/>
              <a:t>clínico</a:t>
            </a:r>
            <a:r>
              <a:rPr lang="en-US" sz="2000" dirty="0"/>
              <a:t> </a:t>
            </a:r>
            <a:r>
              <a:rPr lang="en-US" sz="2000" dirty="0" err="1"/>
              <a:t>em</a:t>
            </a:r>
            <a:r>
              <a:rPr lang="en-US" sz="2000" dirty="0"/>
              <a:t> que </a:t>
            </a:r>
            <a:r>
              <a:rPr lang="en-US" sz="2000" dirty="0" err="1"/>
              <a:t>são</a:t>
            </a:r>
            <a:r>
              <a:rPr lang="en-US" sz="2000" dirty="0"/>
              <a:t> </a:t>
            </a:r>
            <a:r>
              <a:rPr lang="en-US" sz="2000" dirty="0" err="1"/>
              <a:t>administrados</a:t>
            </a:r>
            <a:r>
              <a:rPr lang="en-US" sz="2000" dirty="0"/>
              <a:t> </a:t>
            </a:r>
            <a:r>
              <a:rPr lang="en-US" sz="2000" dirty="0" err="1"/>
              <a:t>medicamentos</a:t>
            </a:r>
            <a:r>
              <a:rPr lang="en-US" sz="2000" dirty="0"/>
              <a:t> que </a:t>
            </a:r>
            <a:r>
              <a:rPr lang="en-US" sz="2000" dirty="0" err="1"/>
              <a:t>estão</a:t>
            </a:r>
            <a:r>
              <a:rPr lang="en-US" sz="2000" dirty="0"/>
              <a:t> </a:t>
            </a:r>
            <a:r>
              <a:rPr lang="en-US" sz="2000" dirty="0" err="1"/>
              <a:t>sendo</a:t>
            </a:r>
            <a:r>
              <a:rPr lang="en-US" sz="2000" dirty="0"/>
              <a:t> </a:t>
            </a:r>
            <a:r>
              <a:rPr lang="en-US" sz="2000" dirty="0" err="1"/>
              <a:t>testados</a:t>
            </a:r>
            <a:r>
              <a:rPr lang="en-US" sz="2000" dirty="0"/>
              <a:t>). </a:t>
            </a:r>
          </a:p>
        </p:txBody>
      </p:sp>
      <p:sp>
        <p:nvSpPr>
          <p:cNvPr id="2" name="Title 1">
            <a:extLst>
              <a:ext uri="{FF2B5EF4-FFF2-40B4-BE49-F238E27FC236}">
                <a16:creationId xmlns:a16="http://schemas.microsoft.com/office/drawing/2014/main" id="{1D4D3015-FD01-445A-97D0-75B1927BD183}"/>
              </a:ext>
            </a:extLst>
          </p:cNvPr>
          <p:cNvSpPr>
            <a:spLocks noGrp="1"/>
          </p:cNvSpPr>
          <p:nvPr>
            <p:ph type="title"/>
          </p:nvPr>
        </p:nvSpPr>
        <p:spPr>
          <a:xfrm>
            <a:off x="507206" y="506412"/>
            <a:ext cx="11174400" cy="718304"/>
          </a:xfrm>
        </p:spPr>
        <p:txBody>
          <a:bodyPr/>
          <a:lstStyle/>
          <a:p>
            <a:pPr algn="ctr"/>
            <a:r>
              <a:rPr lang="en-GB" dirty="0"/>
              <a:t>Apresentação: Artigos da Convenção das Nações Unidas sobre os Direitos das Pessoas com Deficiência – 5</a:t>
            </a:r>
            <a:endParaRPr lang="en-CH" dirty="0"/>
          </a:p>
        </p:txBody>
      </p:sp>
    </p:spTree>
    <p:extLst>
      <p:ext uri="{BB962C8B-B14F-4D97-AF65-F5344CB8AC3E}">
        <p14:creationId xmlns:p14="http://schemas.microsoft.com/office/powerpoint/2010/main" val="2989406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5FA1106-19E1-274A-A2FB-A6CEC6C55C26}"/>
              </a:ext>
            </a:extLst>
          </p:cNvPr>
          <p:cNvSpPr>
            <a:spLocks noGrp="1"/>
          </p:cNvSpPr>
          <p:nvPr>
            <p:ph type="body" sz="quarter" idx="13"/>
          </p:nvPr>
        </p:nvSpPr>
        <p:spPr>
          <a:xfrm>
            <a:off x="507207" y="1518454"/>
            <a:ext cx="11174400" cy="360000"/>
          </a:xfrm>
        </p:spPr>
        <p:txBody>
          <a:bodyPr/>
          <a:lstStyle/>
          <a:p>
            <a:r>
              <a:rPr lang="en-US" dirty="0"/>
              <a:t>Artigo 16: </a:t>
            </a:r>
            <a:r>
              <a:rPr lang="en-US" kern="0" spc="0" dirty="0" err="1"/>
              <a:t>Prevenção</a:t>
            </a:r>
            <a:r>
              <a:rPr lang="en-US" kern="0" spc="0" dirty="0"/>
              <a:t> contra a </a:t>
            </a:r>
            <a:r>
              <a:rPr lang="en-US" kern="0" spc="0" dirty="0" err="1"/>
              <a:t>exploração</a:t>
            </a:r>
            <a:r>
              <a:rPr lang="en-US" kern="0" spc="0" dirty="0"/>
              <a:t>, a </a:t>
            </a:r>
            <a:r>
              <a:rPr lang="en-US" kern="0" spc="0" dirty="0" err="1"/>
              <a:t>violência</a:t>
            </a:r>
            <a:r>
              <a:rPr lang="en-US" kern="0" spc="0" dirty="0"/>
              <a:t> e o </a:t>
            </a:r>
            <a:r>
              <a:rPr lang="en-US" kern="0" spc="0" dirty="0" err="1"/>
              <a:t>abuso</a:t>
            </a:r>
            <a:r>
              <a:rPr lang="en-US" kern="0" spc="0" dirty="0"/>
              <a:t> </a:t>
            </a:r>
          </a:p>
        </p:txBody>
      </p:sp>
      <p:sp>
        <p:nvSpPr>
          <p:cNvPr id="3" name="Content Placeholder 2">
            <a:extLst>
              <a:ext uri="{FF2B5EF4-FFF2-40B4-BE49-F238E27FC236}">
                <a16:creationId xmlns:a16="http://schemas.microsoft.com/office/drawing/2014/main" id="{0498DEC2-6829-4DB3-AD5A-29DAB8C6CC26}"/>
              </a:ext>
            </a:extLst>
          </p:cNvPr>
          <p:cNvSpPr>
            <a:spLocks noGrp="1"/>
          </p:cNvSpPr>
          <p:nvPr>
            <p:ph sz="quarter" idx="14"/>
          </p:nvPr>
        </p:nvSpPr>
        <p:spPr>
          <a:xfrm>
            <a:off x="895083" y="2023197"/>
            <a:ext cx="10398642" cy="4038009"/>
          </a:xfrm>
        </p:spPr>
        <p:txBody>
          <a:bodyPr/>
          <a:lstStyle/>
          <a:p>
            <a:pPr algn="just">
              <a:spcAft>
                <a:spcPts val="0"/>
              </a:spcAft>
            </a:pPr>
            <a:r>
              <a:rPr lang="en-GB" sz="2000" dirty="0" err="1"/>
              <a:t>Exploração</a:t>
            </a:r>
            <a:r>
              <a:rPr lang="en-GB" sz="2000" dirty="0"/>
              <a:t>, </a:t>
            </a:r>
            <a:r>
              <a:rPr lang="en-GB" sz="2000" dirty="0" err="1"/>
              <a:t>violência</a:t>
            </a:r>
            <a:r>
              <a:rPr lang="en-GB" sz="2000" dirty="0"/>
              <a:t> e </a:t>
            </a:r>
            <a:r>
              <a:rPr lang="en-GB" sz="2000" dirty="0" err="1"/>
              <a:t>abuso</a:t>
            </a:r>
            <a:r>
              <a:rPr lang="en-GB" sz="2000" dirty="0"/>
              <a:t> </a:t>
            </a:r>
            <a:r>
              <a:rPr lang="en-GB" sz="2000" dirty="0" err="1"/>
              <a:t>podem</a:t>
            </a:r>
            <a:r>
              <a:rPr lang="en-GB" sz="2000" dirty="0"/>
              <a:t> </a:t>
            </a:r>
            <a:r>
              <a:rPr lang="en-GB" sz="2000" dirty="0" err="1"/>
              <a:t>assumir</a:t>
            </a:r>
            <a:r>
              <a:rPr lang="en-GB" sz="2000" dirty="0"/>
              <a:t> </a:t>
            </a:r>
            <a:r>
              <a:rPr lang="en-GB" sz="2000" dirty="0" err="1"/>
              <a:t>muitas</a:t>
            </a:r>
            <a:r>
              <a:rPr lang="en-GB" sz="2000" dirty="0"/>
              <a:t> </a:t>
            </a:r>
            <a:r>
              <a:rPr lang="en-GB" sz="2000" dirty="0" err="1"/>
              <a:t>formas</a:t>
            </a:r>
            <a:r>
              <a:rPr lang="en-GB" sz="2000" dirty="0"/>
              <a:t> e </a:t>
            </a:r>
            <a:r>
              <a:rPr lang="en-GB" sz="2000" dirty="0" err="1"/>
              <a:t>podem</a:t>
            </a:r>
            <a:r>
              <a:rPr lang="en-GB" sz="2000" dirty="0"/>
              <a:t> </a:t>
            </a:r>
            <a:r>
              <a:rPr lang="en-GB" sz="2000" dirty="0" err="1"/>
              <a:t>ocorrer</a:t>
            </a:r>
            <a:r>
              <a:rPr lang="en-GB" sz="2000" dirty="0"/>
              <a:t> </a:t>
            </a:r>
            <a:r>
              <a:rPr lang="en-GB" sz="2000" dirty="0" err="1"/>
              <a:t>em</a:t>
            </a:r>
            <a:r>
              <a:rPr lang="en-GB" sz="2000" dirty="0"/>
              <a:t> ambientes de </a:t>
            </a:r>
            <a:r>
              <a:rPr lang="en-GB" sz="2000" dirty="0" err="1"/>
              <a:t>saúde</a:t>
            </a:r>
            <a:r>
              <a:rPr lang="en-GB" sz="2000" dirty="0"/>
              <a:t>, </a:t>
            </a:r>
            <a:r>
              <a:rPr lang="en-GB" sz="2000" dirty="0" err="1"/>
              <a:t>bem</a:t>
            </a:r>
            <a:r>
              <a:rPr lang="en-GB" sz="2000" dirty="0"/>
              <a:t> </a:t>
            </a:r>
            <a:r>
              <a:rPr lang="en-GB" sz="2000" dirty="0" err="1"/>
              <a:t>como</a:t>
            </a:r>
            <a:r>
              <a:rPr lang="en-GB" sz="2000" dirty="0"/>
              <a:t> </a:t>
            </a:r>
            <a:r>
              <a:rPr lang="en-GB" sz="2000" dirty="0" err="1"/>
              <a:t>dentro</a:t>
            </a:r>
            <a:r>
              <a:rPr lang="en-GB" sz="2000" dirty="0"/>
              <a:t> da </a:t>
            </a:r>
            <a:r>
              <a:rPr lang="en-GB" sz="2000" dirty="0" err="1"/>
              <a:t>comunidade</a:t>
            </a:r>
            <a:r>
              <a:rPr lang="en-GB" sz="2000" dirty="0"/>
              <a:t>. O </a:t>
            </a:r>
            <a:r>
              <a:rPr lang="en-GB" sz="2000" dirty="0" err="1"/>
              <a:t>Artigo</a:t>
            </a:r>
            <a:r>
              <a:rPr lang="en-GB" sz="2000" dirty="0"/>
              <a:t> 16 </a:t>
            </a:r>
            <a:r>
              <a:rPr lang="en-GB" sz="2000" dirty="0" err="1"/>
              <a:t>reconhece</a:t>
            </a:r>
            <a:r>
              <a:rPr lang="en-GB" sz="2000" dirty="0"/>
              <a:t> que a </a:t>
            </a:r>
            <a:r>
              <a:rPr lang="en-GB" sz="2000" dirty="0" err="1"/>
              <a:t>atenção</a:t>
            </a:r>
            <a:r>
              <a:rPr lang="en-GB" sz="2000" dirty="0"/>
              <a:t> </a:t>
            </a:r>
            <a:r>
              <a:rPr lang="en-GB" sz="2000" dirty="0" err="1"/>
              <a:t>às</a:t>
            </a:r>
            <a:r>
              <a:rPr lang="en-GB" sz="2000" dirty="0"/>
              <a:t> </a:t>
            </a:r>
            <a:r>
              <a:rPr lang="en-GB" sz="2000" dirty="0" err="1"/>
              <a:t>questões</a:t>
            </a:r>
            <a:r>
              <a:rPr lang="en-GB" sz="2000" dirty="0"/>
              <a:t> de </a:t>
            </a:r>
            <a:r>
              <a:rPr lang="en-GB" sz="2000" dirty="0" err="1"/>
              <a:t>gênero</a:t>
            </a:r>
            <a:r>
              <a:rPr lang="en-GB" sz="2000" dirty="0"/>
              <a:t>, </a:t>
            </a:r>
            <a:r>
              <a:rPr lang="en-GB" sz="2000" dirty="0" err="1"/>
              <a:t>idade</a:t>
            </a:r>
            <a:r>
              <a:rPr lang="en-GB" sz="2000" dirty="0"/>
              <a:t> e </a:t>
            </a:r>
            <a:r>
              <a:rPr lang="en-GB" sz="2000" dirty="0" err="1"/>
              <a:t>deficiência</a:t>
            </a:r>
            <a:r>
              <a:rPr lang="en-GB" sz="2000" dirty="0"/>
              <a:t> </a:t>
            </a:r>
            <a:r>
              <a:rPr lang="en-GB" sz="2000" dirty="0" err="1"/>
              <a:t>precisa</a:t>
            </a:r>
            <a:r>
              <a:rPr lang="en-GB" sz="2000" dirty="0"/>
              <a:t> </a:t>
            </a:r>
            <a:r>
              <a:rPr lang="en-GB" sz="2000" dirty="0" err="1"/>
              <a:t>ocorrer</a:t>
            </a:r>
            <a:r>
              <a:rPr lang="en-GB" sz="2000" dirty="0"/>
              <a:t> a </a:t>
            </a:r>
            <a:r>
              <a:rPr lang="en-GB" sz="2000" dirty="0" err="1"/>
              <a:t>fim</a:t>
            </a:r>
            <a:r>
              <a:rPr lang="en-GB" sz="2000" dirty="0"/>
              <a:t> de </a:t>
            </a:r>
            <a:r>
              <a:rPr lang="en-GB" sz="2000" dirty="0" err="1"/>
              <a:t>proporcionar</a:t>
            </a:r>
            <a:r>
              <a:rPr lang="en-GB" sz="2000" dirty="0"/>
              <a:t> </a:t>
            </a:r>
            <a:r>
              <a:rPr lang="en-GB" sz="2000" dirty="0" err="1"/>
              <a:t>proteção</a:t>
            </a:r>
            <a:r>
              <a:rPr lang="en-GB" sz="2000" dirty="0"/>
              <a:t> contra </a:t>
            </a:r>
            <a:r>
              <a:rPr lang="en-GB" sz="2000" dirty="0" err="1"/>
              <a:t>exploração</a:t>
            </a:r>
            <a:r>
              <a:rPr lang="en-GB" sz="2000" dirty="0"/>
              <a:t>, </a:t>
            </a:r>
            <a:r>
              <a:rPr lang="en-GB" sz="2000" dirty="0" err="1"/>
              <a:t>violência</a:t>
            </a:r>
            <a:r>
              <a:rPr lang="en-GB" sz="2000" dirty="0"/>
              <a:t> e </a:t>
            </a:r>
            <a:r>
              <a:rPr lang="en-GB" sz="2000" dirty="0" err="1"/>
              <a:t>abuso</a:t>
            </a:r>
            <a:r>
              <a:rPr lang="en-GB" sz="2000" dirty="0"/>
              <a:t> e </a:t>
            </a:r>
            <a:r>
              <a:rPr lang="en-GB" sz="2000" dirty="0" err="1"/>
              <a:t>fornecer</a:t>
            </a:r>
            <a:r>
              <a:rPr lang="en-GB" sz="2000" dirty="0"/>
              <a:t> </a:t>
            </a:r>
            <a:r>
              <a:rPr lang="en-GB" sz="2000" dirty="0" err="1"/>
              <a:t>serviços</a:t>
            </a:r>
            <a:r>
              <a:rPr lang="en-GB" sz="2000" dirty="0"/>
              <a:t> e </a:t>
            </a:r>
            <a:r>
              <a:rPr lang="en-GB" sz="2000" dirty="0" err="1"/>
              <a:t>apoios</a:t>
            </a:r>
            <a:r>
              <a:rPr lang="en-GB" sz="2000" dirty="0"/>
              <a:t> que </a:t>
            </a:r>
            <a:r>
              <a:rPr lang="en-GB" sz="2000" dirty="0" err="1"/>
              <a:t>promovam</a:t>
            </a:r>
            <a:r>
              <a:rPr lang="en-GB" sz="2000" dirty="0"/>
              <a:t> a </a:t>
            </a:r>
            <a:r>
              <a:rPr lang="en-GB" sz="2000" dirty="0" err="1"/>
              <a:t>recuperação</a:t>
            </a:r>
            <a:r>
              <a:rPr lang="en-GB" sz="2000" dirty="0"/>
              <a:t> de </a:t>
            </a:r>
            <a:r>
              <a:rPr lang="en-GB" sz="2000" dirty="0" err="1"/>
              <a:t>pessoas</a:t>
            </a:r>
            <a:r>
              <a:rPr lang="en-GB" sz="2000" dirty="0"/>
              <a:t> que </a:t>
            </a:r>
            <a:r>
              <a:rPr lang="en-GB" sz="2000" dirty="0" err="1"/>
              <a:t>tenham</a:t>
            </a:r>
            <a:r>
              <a:rPr lang="en-GB" sz="2000" dirty="0"/>
              <a:t> </a:t>
            </a:r>
            <a:r>
              <a:rPr lang="en-GB" sz="2000" dirty="0" err="1"/>
              <a:t>vivenciado</a:t>
            </a:r>
            <a:r>
              <a:rPr lang="en-GB" sz="2000" dirty="0"/>
              <a:t> </a:t>
            </a:r>
            <a:r>
              <a:rPr lang="en-GB" sz="2000" dirty="0" err="1"/>
              <a:t>essas</a:t>
            </a:r>
            <a:r>
              <a:rPr lang="en-GB" sz="2000" dirty="0"/>
              <a:t> </a:t>
            </a:r>
            <a:r>
              <a:rPr lang="en-GB" sz="2000" dirty="0" err="1"/>
              <a:t>situações</a:t>
            </a:r>
            <a:r>
              <a:rPr lang="en-GB" sz="2000" dirty="0"/>
              <a:t>.</a:t>
            </a:r>
          </a:p>
          <a:p>
            <a:pPr algn="just">
              <a:spcAft>
                <a:spcPts val="0"/>
              </a:spcAft>
            </a:pPr>
            <a:r>
              <a:rPr lang="en-GB" sz="2000" dirty="0"/>
              <a:t>O </a:t>
            </a:r>
            <a:r>
              <a:rPr lang="en-GB" sz="2000" dirty="0" err="1"/>
              <a:t>Artigo</a:t>
            </a:r>
            <a:r>
              <a:rPr lang="en-GB" sz="2000" dirty="0"/>
              <a:t> 16 </a:t>
            </a:r>
            <a:r>
              <a:rPr lang="en-GB" sz="2000" dirty="0" err="1"/>
              <a:t>requer</a:t>
            </a:r>
            <a:r>
              <a:rPr lang="en-GB" sz="2000" dirty="0"/>
              <a:t> que: </a:t>
            </a:r>
          </a:p>
          <a:p>
            <a:pPr algn="just">
              <a:spcAft>
                <a:spcPts val="0"/>
              </a:spcAft>
            </a:pPr>
            <a:r>
              <a:rPr lang="en-GB" sz="2000" dirty="0" err="1"/>
              <a:t>Os</a:t>
            </a:r>
            <a:r>
              <a:rPr lang="en-GB" sz="2000" dirty="0"/>
              <a:t> </a:t>
            </a:r>
            <a:r>
              <a:rPr lang="en-GB" sz="2000" dirty="0" err="1"/>
              <a:t>países</a:t>
            </a:r>
            <a:r>
              <a:rPr lang="en-GB" sz="2000" dirty="0"/>
              <a:t> </a:t>
            </a:r>
            <a:r>
              <a:rPr lang="en-GB" sz="2000" dirty="0" err="1"/>
              <a:t>implementem</a:t>
            </a:r>
            <a:r>
              <a:rPr lang="en-GB" sz="2000" dirty="0"/>
              <a:t> leis e </a:t>
            </a:r>
            <a:r>
              <a:rPr lang="en-GB" sz="2000" dirty="0" err="1"/>
              <a:t>regras</a:t>
            </a:r>
            <a:r>
              <a:rPr lang="en-GB" sz="2000" dirty="0"/>
              <a:t> e </a:t>
            </a:r>
            <a:r>
              <a:rPr lang="en-GB" sz="2000" dirty="0" err="1"/>
              <a:t>tomem</a:t>
            </a:r>
            <a:r>
              <a:rPr lang="en-GB" sz="2000" dirty="0"/>
              <a:t> </a:t>
            </a:r>
            <a:r>
              <a:rPr lang="en-GB" sz="2000" dirty="0" err="1"/>
              <a:t>outras</a:t>
            </a:r>
            <a:r>
              <a:rPr lang="en-GB" sz="2000" dirty="0"/>
              <a:t> </a:t>
            </a:r>
            <a:r>
              <a:rPr lang="en-GB" sz="2000" dirty="0" err="1"/>
              <a:t>medidas</a:t>
            </a:r>
            <a:r>
              <a:rPr lang="en-GB" sz="2000" dirty="0"/>
              <a:t> </a:t>
            </a:r>
            <a:r>
              <a:rPr lang="en-GB" sz="2000" dirty="0" err="1"/>
              <a:t>necessárias</a:t>
            </a:r>
            <a:r>
              <a:rPr lang="en-GB" sz="2000" dirty="0"/>
              <a:t> para </a:t>
            </a:r>
            <a:r>
              <a:rPr lang="en-GB" sz="2000" dirty="0" err="1"/>
              <a:t>proteger</a:t>
            </a:r>
            <a:r>
              <a:rPr lang="en-GB" sz="2000" dirty="0"/>
              <a:t> as </a:t>
            </a:r>
            <a:r>
              <a:rPr lang="en-GB" sz="2000" dirty="0" err="1"/>
              <a:t>pessoas</a:t>
            </a:r>
            <a:r>
              <a:rPr lang="en-GB" sz="2000" dirty="0"/>
              <a:t> com </a:t>
            </a:r>
            <a:r>
              <a:rPr lang="en-GB" sz="2000" dirty="0" err="1"/>
              <a:t>deficiência</a:t>
            </a:r>
            <a:r>
              <a:rPr lang="en-GB" sz="2000" dirty="0"/>
              <a:t> da </a:t>
            </a:r>
            <a:r>
              <a:rPr lang="en-GB" sz="2000" dirty="0" err="1"/>
              <a:t>exploração</a:t>
            </a:r>
            <a:r>
              <a:rPr lang="en-GB" sz="2000" dirty="0"/>
              <a:t>, </a:t>
            </a:r>
            <a:r>
              <a:rPr lang="en-GB" sz="2000" dirty="0" err="1"/>
              <a:t>violência</a:t>
            </a:r>
            <a:r>
              <a:rPr lang="en-GB" sz="2000" dirty="0"/>
              <a:t> e </a:t>
            </a:r>
            <a:r>
              <a:rPr lang="en-GB" sz="2000" dirty="0" err="1"/>
              <a:t>abuso</a:t>
            </a:r>
            <a:r>
              <a:rPr lang="en-GB" sz="2000" dirty="0"/>
              <a:t> </a:t>
            </a:r>
            <a:r>
              <a:rPr lang="en-GB" sz="2000" dirty="0" err="1"/>
              <a:t>em</a:t>
            </a:r>
            <a:r>
              <a:rPr lang="en-GB" sz="2000" dirty="0"/>
              <a:t> casa e </a:t>
            </a:r>
            <a:r>
              <a:rPr lang="en-GB" sz="2000" dirty="0" err="1"/>
              <a:t>na</a:t>
            </a:r>
            <a:r>
              <a:rPr lang="en-GB" sz="2000" dirty="0"/>
              <a:t> </a:t>
            </a:r>
            <a:r>
              <a:rPr lang="en-GB" sz="2000" dirty="0" err="1"/>
              <a:t>comunidade</a:t>
            </a:r>
            <a:r>
              <a:rPr lang="en-GB" sz="2000" dirty="0"/>
              <a:t>. </a:t>
            </a:r>
          </a:p>
          <a:p>
            <a:pPr algn="just">
              <a:spcAft>
                <a:spcPts val="0"/>
              </a:spcAft>
            </a:pPr>
            <a:r>
              <a:rPr lang="en-GB" sz="2000" dirty="0" err="1"/>
              <a:t>Os</a:t>
            </a:r>
            <a:r>
              <a:rPr lang="en-GB" sz="2000" dirty="0"/>
              <a:t> </a:t>
            </a:r>
            <a:r>
              <a:rPr lang="en-GB" sz="2000" dirty="0" err="1"/>
              <a:t>países</a:t>
            </a:r>
            <a:r>
              <a:rPr lang="en-GB" sz="2000" dirty="0"/>
              <a:t> </a:t>
            </a:r>
            <a:r>
              <a:rPr lang="en-GB" sz="2000" dirty="0" err="1"/>
              <a:t>fornecem</a:t>
            </a:r>
            <a:r>
              <a:rPr lang="en-GB" sz="2000" dirty="0"/>
              <a:t> </a:t>
            </a:r>
            <a:r>
              <a:rPr lang="en-GB" sz="2000" dirty="0" err="1"/>
              <a:t>apoio</a:t>
            </a:r>
            <a:r>
              <a:rPr lang="en-GB" sz="2000" dirty="0"/>
              <a:t> e </a:t>
            </a:r>
            <a:r>
              <a:rPr lang="en-GB" sz="2000" dirty="0" err="1"/>
              <a:t>informações</a:t>
            </a:r>
            <a:r>
              <a:rPr lang="en-GB" sz="2000" dirty="0"/>
              <a:t> </a:t>
            </a:r>
            <a:r>
              <a:rPr lang="en-GB" sz="2000" dirty="0" err="1"/>
              <a:t>às</a:t>
            </a:r>
            <a:r>
              <a:rPr lang="en-GB" sz="2000" dirty="0"/>
              <a:t> </a:t>
            </a:r>
            <a:r>
              <a:rPr lang="en-GB" sz="2000" dirty="0" err="1"/>
              <a:t>pessoas</a:t>
            </a:r>
            <a:r>
              <a:rPr lang="en-GB" sz="2000" dirty="0"/>
              <a:t> com </a:t>
            </a:r>
            <a:r>
              <a:rPr lang="en-GB" sz="2000" dirty="0" err="1"/>
              <a:t>deficiência</a:t>
            </a:r>
            <a:r>
              <a:rPr lang="en-GB" sz="2000" dirty="0"/>
              <a:t>, </a:t>
            </a:r>
            <a:r>
              <a:rPr lang="en-GB" sz="2000" dirty="0" err="1"/>
              <a:t>seus</a:t>
            </a:r>
            <a:r>
              <a:rPr lang="en-GB" sz="2000" dirty="0"/>
              <a:t> </a:t>
            </a:r>
            <a:r>
              <a:rPr lang="en-GB" sz="2000" dirty="0" err="1"/>
              <a:t>familiares</a:t>
            </a:r>
            <a:r>
              <a:rPr lang="en-GB" sz="2000" dirty="0"/>
              <a:t> e </a:t>
            </a:r>
            <a:r>
              <a:rPr lang="en-GB" sz="2000" dirty="0" err="1"/>
              <a:t>cuidadores</a:t>
            </a:r>
            <a:r>
              <a:rPr lang="en-GB" sz="2000" dirty="0"/>
              <a:t> para que </a:t>
            </a:r>
            <a:r>
              <a:rPr lang="en-GB" sz="2000" dirty="0" err="1"/>
              <a:t>possam</a:t>
            </a:r>
            <a:r>
              <a:rPr lang="en-GB" sz="2000" dirty="0"/>
              <a:t> </a:t>
            </a:r>
            <a:r>
              <a:rPr lang="en-GB" sz="2000" dirty="0" err="1"/>
              <a:t>reconhecer</a:t>
            </a:r>
            <a:r>
              <a:rPr lang="en-GB" sz="2000" dirty="0"/>
              <a:t> e </a:t>
            </a:r>
            <a:r>
              <a:rPr lang="en-GB" sz="2000" dirty="0" err="1"/>
              <a:t>denunciar</a:t>
            </a:r>
            <a:r>
              <a:rPr lang="en-GB" sz="2000" dirty="0"/>
              <a:t> </a:t>
            </a:r>
            <a:r>
              <a:rPr lang="en-GB" sz="2000" dirty="0" err="1"/>
              <a:t>exploração</a:t>
            </a:r>
            <a:r>
              <a:rPr lang="en-GB" sz="2000" dirty="0"/>
              <a:t>, </a:t>
            </a:r>
            <a:r>
              <a:rPr lang="en-GB" sz="2000" dirty="0" err="1"/>
              <a:t>violência</a:t>
            </a:r>
            <a:r>
              <a:rPr lang="en-GB" sz="2000" dirty="0"/>
              <a:t> e </a:t>
            </a:r>
            <a:r>
              <a:rPr lang="en-GB" sz="2000" dirty="0" err="1"/>
              <a:t>abuso</a:t>
            </a:r>
            <a:r>
              <a:rPr lang="en-GB" sz="2000" dirty="0"/>
              <a:t>. </a:t>
            </a:r>
          </a:p>
          <a:p>
            <a:pPr algn="just">
              <a:spcAft>
                <a:spcPts val="0"/>
              </a:spcAft>
            </a:pPr>
            <a:r>
              <a:rPr lang="en-GB" sz="2000" dirty="0" err="1"/>
              <a:t>Os</a:t>
            </a:r>
            <a:r>
              <a:rPr lang="en-GB" sz="2000" dirty="0"/>
              <a:t> </a:t>
            </a:r>
            <a:r>
              <a:rPr lang="en-GB" sz="2000" dirty="0" err="1"/>
              <a:t>países</a:t>
            </a:r>
            <a:r>
              <a:rPr lang="en-GB" sz="2000" dirty="0"/>
              <a:t> </a:t>
            </a:r>
            <a:r>
              <a:rPr lang="en-GB" sz="2000" dirty="0" err="1"/>
              <a:t>garantem</a:t>
            </a:r>
            <a:r>
              <a:rPr lang="en-GB" sz="2000" dirty="0"/>
              <a:t> que </a:t>
            </a:r>
            <a:r>
              <a:rPr lang="en-GB" sz="2000" dirty="0" err="1"/>
              <a:t>os</a:t>
            </a:r>
            <a:r>
              <a:rPr lang="en-GB" sz="2000" dirty="0"/>
              <a:t> </a:t>
            </a:r>
            <a:r>
              <a:rPr lang="en-GB" sz="2000" dirty="0" err="1"/>
              <a:t>serviços</a:t>
            </a:r>
            <a:r>
              <a:rPr lang="en-GB" sz="2000" dirty="0"/>
              <a:t> para </a:t>
            </a:r>
            <a:r>
              <a:rPr lang="en-GB" sz="2000" dirty="0" err="1"/>
              <a:t>pessoas</a:t>
            </a:r>
            <a:r>
              <a:rPr lang="en-GB" sz="2000" dirty="0"/>
              <a:t> com </a:t>
            </a:r>
            <a:r>
              <a:rPr lang="en-GB" sz="2000" dirty="0" err="1"/>
              <a:t>deficiência</a:t>
            </a:r>
            <a:r>
              <a:rPr lang="en-GB" sz="2000" dirty="0"/>
              <a:t> </a:t>
            </a:r>
            <a:r>
              <a:rPr lang="en-GB" sz="2000" dirty="0" err="1"/>
              <a:t>sejam</a:t>
            </a:r>
            <a:r>
              <a:rPr lang="en-GB" sz="2000" dirty="0"/>
              <a:t> </a:t>
            </a:r>
            <a:r>
              <a:rPr lang="en-GB" sz="2000" dirty="0" err="1"/>
              <a:t>devidamente</a:t>
            </a:r>
            <a:r>
              <a:rPr lang="en-GB" sz="2000" dirty="0"/>
              <a:t> </a:t>
            </a:r>
            <a:r>
              <a:rPr lang="en-GB" sz="2000" dirty="0" err="1"/>
              <a:t>verificados</a:t>
            </a:r>
            <a:r>
              <a:rPr lang="en-GB" sz="2000" dirty="0"/>
              <a:t> e </a:t>
            </a:r>
            <a:r>
              <a:rPr lang="en-GB" sz="2000" dirty="0" err="1"/>
              <a:t>monitorados</a:t>
            </a:r>
            <a:r>
              <a:rPr lang="en-GB" sz="2000" dirty="0"/>
              <a:t> para </a:t>
            </a:r>
            <a:r>
              <a:rPr lang="en-GB" sz="2000" dirty="0" err="1"/>
              <a:t>garantir</a:t>
            </a:r>
            <a:r>
              <a:rPr lang="en-GB" sz="2000" dirty="0"/>
              <a:t> que </a:t>
            </a:r>
            <a:r>
              <a:rPr lang="en-GB" sz="2000" dirty="0" err="1"/>
              <a:t>abusos</a:t>
            </a:r>
            <a:r>
              <a:rPr lang="en-GB" sz="2000" dirty="0"/>
              <a:t> </a:t>
            </a:r>
            <a:r>
              <a:rPr lang="en-GB" sz="2000" dirty="0" err="1"/>
              <a:t>não</a:t>
            </a:r>
            <a:r>
              <a:rPr lang="en-GB" sz="2000" dirty="0"/>
              <a:t> </a:t>
            </a:r>
            <a:r>
              <a:rPr lang="en-GB" sz="2000" dirty="0" err="1"/>
              <a:t>ocorram</a:t>
            </a:r>
            <a:r>
              <a:rPr lang="en-GB" sz="2000" dirty="0"/>
              <a:t>. </a:t>
            </a:r>
          </a:p>
          <a:p>
            <a:pPr algn="just">
              <a:spcAft>
                <a:spcPts val="0"/>
              </a:spcAft>
            </a:pPr>
            <a:r>
              <a:rPr lang="en-GB" sz="2000" dirty="0" err="1"/>
              <a:t>Os</a:t>
            </a:r>
            <a:r>
              <a:rPr lang="en-GB" sz="2000" dirty="0"/>
              <a:t> </a:t>
            </a:r>
            <a:r>
              <a:rPr lang="en-GB" sz="2000" dirty="0" err="1"/>
              <a:t>países</a:t>
            </a:r>
            <a:r>
              <a:rPr lang="en-GB" sz="2000" dirty="0"/>
              <a:t> </a:t>
            </a:r>
            <a:r>
              <a:rPr lang="en-GB" sz="2000" dirty="0" err="1"/>
              <a:t>devem</a:t>
            </a:r>
            <a:r>
              <a:rPr lang="en-GB" sz="2000" dirty="0"/>
              <a:t> </a:t>
            </a:r>
            <a:r>
              <a:rPr lang="en-GB" sz="2000" dirty="0" err="1"/>
              <a:t>implementar</a:t>
            </a:r>
            <a:r>
              <a:rPr lang="en-GB" sz="2000" dirty="0"/>
              <a:t> </a:t>
            </a:r>
            <a:r>
              <a:rPr lang="en-GB" sz="2000" dirty="0" err="1"/>
              <a:t>políticas</a:t>
            </a:r>
            <a:r>
              <a:rPr lang="en-GB" sz="2000" dirty="0"/>
              <a:t>, leis e </a:t>
            </a:r>
            <a:r>
              <a:rPr lang="en-GB" sz="2000" dirty="0" err="1"/>
              <a:t>outras</a:t>
            </a:r>
            <a:r>
              <a:rPr lang="en-GB" sz="2000" dirty="0"/>
              <a:t> </a:t>
            </a:r>
            <a:r>
              <a:rPr lang="en-GB" sz="2000" dirty="0" err="1"/>
              <a:t>medidas</a:t>
            </a:r>
            <a:r>
              <a:rPr lang="en-GB" sz="2000" dirty="0"/>
              <a:t> para </a:t>
            </a:r>
            <a:r>
              <a:rPr lang="en-GB" sz="2000" dirty="0" err="1"/>
              <a:t>garantir</a:t>
            </a:r>
            <a:r>
              <a:rPr lang="en-GB" sz="2000" dirty="0"/>
              <a:t> que </a:t>
            </a:r>
            <a:r>
              <a:rPr lang="en-GB" sz="2000" dirty="0" err="1"/>
              <a:t>os</a:t>
            </a:r>
            <a:r>
              <a:rPr lang="en-GB" sz="2000" dirty="0"/>
              <a:t> </a:t>
            </a:r>
            <a:r>
              <a:rPr lang="en-GB" sz="2000" dirty="0" err="1"/>
              <a:t>abusos</a:t>
            </a:r>
            <a:r>
              <a:rPr lang="en-GB" sz="2000" dirty="0"/>
              <a:t> </a:t>
            </a:r>
            <a:r>
              <a:rPr lang="en-GB" sz="2000" dirty="0" err="1"/>
              <a:t>sejam</a:t>
            </a:r>
            <a:r>
              <a:rPr lang="en-GB" sz="2000" dirty="0"/>
              <a:t> </a:t>
            </a:r>
            <a:r>
              <a:rPr lang="en-GB" sz="2000" dirty="0" err="1"/>
              <a:t>investigados</a:t>
            </a:r>
            <a:r>
              <a:rPr lang="en-GB" sz="2000" dirty="0"/>
              <a:t> e que </a:t>
            </a:r>
            <a:r>
              <a:rPr lang="en-GB" sz="2000" dirty="0" err="1"/>
              <a:t>os</a:t>
            </a:r>
            <a:r>
              <a:rPr lang="en-GB" sz="2000" dirty="0"/>
              <a:t> </a:t>
            </a:r>
            <a:r>
              <a:rPr lang="en-GB" sz="2000" dirty="0" err="1"/>
              <a:t>abusadores</a:t>
            </a:r>
            <a:r>
              <a:rPr lang="en-GB" sz="2000" dirty="0"/>
              <a:t> </a:t>
            </a:r>
            <a:r>
              <a:rPr lang="en-GB" sz="2000" dirty="0" err="1"/>
              <a:t>sejam</a:t>
            </a:r>
            <a:r>
              <a:rPr lang="en-GB" sz="2000" dirty="0"/>
              <a:t> </a:t>
            </a:r>
            <a:r>
              <a:rPr lang="en-GB" sz="2000" dirty="0" err="1"/>
              <a:t>levados</a:t>
            </a:r>
            <a:r>
              <a:rPr lang="en-GB" sz="2000" dirty="0"/>
              <a:t> </a:t>
            </a:r>
            <a:r>
              <a:rPr lang="en-GB" sz="2000" dirty="0" err="1"/>
              <a:t>aos</a:t>
            </a:r>
            <a:r>
              <a:rPr lang="en-GB" sz="2000" dirty="0"/>
              <a:t> </a:t>
            </a:r>
            <a:r>
              <a:rPr lang="en-GB" sz="2000" dirty="0" err="1"/>
              <a:t>tribunais</a:t>
            </a:r>
            <a:r>
              <a:rPr lang="en-GB" sz="2000" dirty="0"/>
              <a:t>. </a:t>
            </a:r>
          </a:p>
          <a:p>
            <a:endParaRPr lang="en-CH" sz="2000" dirty="0"/>
          </a:p>
        </p:txBody>
      </p:sp>
      <p:sp>
        <p:nvSpPr>
          <p:cNvPr id="2" name="Title 1">
            <a:extLst>
              <a:ext uri="{FF2B5EF4-FFF2-40B4-BE49-F238E27FC236}">
                <a16:creationId xmlns:a16="http://schemas.microsoft.com/office/drawing/2014/main" id="{66FC3F63-7808-46E2-A8C8-A328CFB26A78}"/>
              </a:ext>
            </a:extLst>
          </p:cNvPr>
          <p:cNvSpPr>
            <a:spLocks noGrp="1"/>
          </p:cNvSpPr>
          <p:nvPr>
            <p:ph type="title"/>
          </p:nvPr>
        </p:nvSpPr>
        <p:spPr>
          <a:xfrm>
            <a:off x="507205" y="506412"/>
            <a:ext cx="11174399" cy="360000"/>
          </a:xfrm>
        </p:spPr>
        <p:txBody>
          <a:bodyPr/>
          <a:lstStyle/>
          <a:p>
            <a:pPr algn="ctr"/>
            <a:r>
              <a:rPr lang="en-GB" dirty="0"/>
              <a:t>Apresentação: Artigos da Convenção das Nações Unidas sobre os Direitos das Pessoas com Deficiência – 6</a:t>
            </a:r>
            <a:endParaRPr lang="en-CH" dirty="0"/>
          </a:p>
        </p:txBody>
      </p:sp>
    </p:spTree>
    <p:extLst>
      <p:ext uri="{BB962C8B-B14F-4D97-AF65-F5344CB8AC3E}">
        <p14:creationId xmlns:p14="http://schemas.microsoft.com/office/powerpoint/2010/main" val="1905769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B36DAD-A53A-0C4F-AEC0-70555ADAD543}"/>
              </a:ext>
            </a:extLst>
          </p:cNvPr>
          <p:cNvSpPr>
            <a:spLocks noGrp="1"/>
          </p:cNvSpPr>
          <p:nvPr>
            <p:ph type="sldNum" sz="quarter" idx="12"/>
          </p:nvPr>
        </p:nvSpPr>
        <p:spPr>
          <a:xfrm>
            <a:off x="10034587" y="6623100"/>
            <a:ext cx="1648619" cy="216000"/>
          </a:xfrm>
          <a:prstGeom prst="rect">
            <a:avLst/>
          </a:prstGeom>
        </p:spPr>
        <p:txBody>
          <a:bodyPr vert="horz" lIns="0" tIns="0" rIns="0" bIns="0" rtlCol="0" anchor="ctr" anchorCtr="0">
            <a:noAutofit/>
          </a:bodyPr>
          <a:lstStyle>
            <a:defPPr>
              <a:defRPr lang="pt"/>
            </a:defPPr>
            <a:lvl1pPr marL="0" algn="r"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fld id="{04260D4A-DEC1-45DD-8AB2-A3349BAAA59E}" type="slidenum">
              <a:rPr lang="en-US" smtClean="0"/>
              <a:pPr/>
              <a:t>3</a:t>
            </a:fld>
            <a:endParaRPr lang="en-US"/>
          </a:p>
        </p:txBody>
      </p:sp>
      <p:sp>
        <p:nvSpPr>
          <p:cNvPr id="18" name="Text Placeholder 2">
            <a:extLst>
              <a:ext uri="{FF2B5EF4-FFF2-40B4-BE49-F238E27FC236}">
                <a16:creationId xmlns:a16="http://schemas.microsoft.com/office/drawing/2014/main" id="{1C4B7EF9-767F-5FB3-6F36-03DDE6496245}"/>
              </a:ext>
            </a:extLst>
          </p:cNvPr>
          <p:cNvSpPr>
            <a:spLocks noGrp="1"/>
          </p:cNvSpPr>
          <p:nvPr>
            <p:ph type="body" sz="quarter" idx="13"/>
          </p:nvPr>
        </p:nvSpPr>
        <p:spPr>
          <a:xfrm>
            <a:off x="507207" y="946614"/>
            <a:ext cx="11174400" cy="1657690"/>
          </a:xfrm>
        </p:spPr>
        <p:txBody>
          <a:bodyPr/>
          <a:lstStyle/>
          <a:p>
            <a:pPr marL="0" indent="0" algn="just"/>
            <a:r>
              <a:rPr lang="pt-BR" dirty="0"/>
              <a:t>OBJETIVO : </a:t>
            </a:r>
            <a:r>
              <a:rPr lang="pt-BR" b="0" dirty="0"/>
              <a:t>Melhorar o acesso a serviços sociais e de saúde mental de boa qualidade e promover os direitos humanos das pessoas com problemas de saúde mental, deficiências psicossociais, intelectuais ou cognitivas.</a:t>
            </a:r>
          </a:p>
          <a:p>
            <a:endParaRPr lang="pt-BR" dirty="0"/>
          </a:p>
        </p:txBody>
      </p:sp>
      <p:sp>
        <p:nvSpPr>
          <p:cNvPr id="19" name="Content Placeholder 3">
            <a:extLst>
              <a:ext uri="{FF2B5EF4-FFF2-40B4-BE49-F238E27FC236}">
                <a16:creationId xmlns:a16="http://schemas.microsoft.com/office/drawing/2014/main" id="{97BE3EC8-30E0-42A9-4903-EF9DA1B1A8AE}"/>
              </a:ext>
            </a:extLst>
          </p:cNvPr>
          <p:cNvSpPr>
            <a:spLocks noGrp="1"/>
          </p:cNvSpPr>
          <p:nvPr>
            <p:ph sz="quarter" idx="14"/>
          </p:nvPr>
        </p:nvSpPr>
        <p:spPr>
          <a:xfrm>
            <a:off x="896111" y="2280212"/>
            <a:ext cx="10785495" cy="3730975"/>
          </a:xfrm>
        </p:spPr>
        <p:txBody>
          <a:bodyPr/>
          <a:lstStyle/>
          <a:p>
            <a:pPr algn="just" fontAlgn="base">
              <a:spcBef>
                <a:spcPts val="600"/>
              </a:spcBef>
              <a:spcAft>
                <a:spcPts val="0"/>
              </a:spcAft>
            </a:pPr>
            <a:r>
              <a:rPr lang="pt-BR" sz="2000" dirty="0"/>
              <a:t>Construir capacidade para combater o estigma e a discriminação e promover os direitos humanos e a recuperação</a:t>
            </a:r>
          </a:p>
          <a:p>
            <a:pPr algn="just" fontAlgn="base">
              <a:spcBef>
                <a:spcPts val="600"/>
              </a:spcBef>
              <a:spcAft>
                <a:spcPts val="0"/>
              </a:spcAft>
            </a:pPr>
            <a:r>
              <a:rPr lang="pt-BR" sz="2000" dirty="0"/>
              <a:t>Melhorar a qualidade e as condições dos direitos humanos nos serviços sociais e de saúde mental</a:t>
            </a:r>
          </a:p>
          <a:p>
            <a:pPr algn="just" fontAlgn="base">
              <a:spcBef>
                <a:spcPts val="600"/>
              </a:spcBef>
              <a:spcAft>
                <a:spcPts val="0"/>
              </a:spcAft>
            </a:pPr>
            <a:r>
              <a:rPr lang="pt-BR" sz="2000" dirty="0"/>
              <a:t>Criar serviços comunitários e orientados para a recuperação que respeitem e promovam os direitos humanos</a:t>
            </a:r>
          </a:p>
          <a:p>
            <a:pPr algn="just" fontAlgn="base">
              <a:spcBef>
                <a:spcPts val="600"/>
              </a:spcBef>
              <a:spcAft>
                <a:spcPts val="0"/>
              </a:spcAft>
            </a:pPr>
            <a:r>
              <a:rPr lang="pt-BR" sz="2000" dirty="0"/>
              <a:t>Apoiar o desenvolvimento de um movimento da sociedade civil para realizar ações de </a:t>
            </a:r>
            <a:r>
              <a:rPr lang="pt-BR" sz="2000" i="1" dirty="0" err="1"/>
              <a:t>advocacy</a:t>
            </a:r>
            <a:r>
              <a:rPr lang="pt-BR" sz="2000" dirty="0"/>
              <a:t> e influenciar a formulação de políticas</a:t>
            </a:r>
          </a:p>
          <a:p>
            <a:pPr algn="just" fontAlgn="base">
              <a:spcBef>
                <a:spcPts val="600"/>
              </a:spcBef>
              <a:spcAft>
                <a:spcPts val="0"/>
              </a:spcAft>
            </a:pPr>
            <a:r>
              <a:rPr lang="pt-BR" sz="2000" dirty="0"/>
              <a:t>Reformar as políticas e a legislação nacionais de acordo com a Convenção sobre os Direitos das Pessoas com Deficiência e outras normas internacionais de direitos humanos.</a:t>
            </a:r>
          </a:p>
        </p:txBody>
      </p:sp>
      <p:sp>
        <p:nvSpPr>
          <p:cNvPr id="20" name="Title 4">
            <a:extLst>
              <a:ext uri="{FF2B5EF4-FFF2-40B4-BE49-F238E27FC236}">
                <a16:creationId xmlns:a16="http://schemas.microsoft.com/office/drawing/2014/main" id="{2975BC8F-2EA8-4827-F1CC-137D2509E247}"/>
              </a:ext>
            </a:extLst>
          </p:cNvPr>
          <p:cNvSpPr>
            <a:spLocks noGrp="1"/>
          </p:cNvSpPr>
          <p:nvPr>
            <p:ph type="title"/>
          </p:nvPr>
        </p:nvSpPr>
        <p:spPr>
          <a:xfrm>
            <a:off x="392906" y="506412"/>
            <a:ext cx="11174400" cy="432000"/>
          </a:xfrm>
        </p:spPr>
        <p:txBody>
          <a:bodyPr/>
          <a:lstStyle/>
          <a:p>
            <a:pPr algn="ctr"/>
            <a:r>
              <a:rPr lang="pt-BR" i="1" dirty="0" err="1"/>
              <a:t>QualityRights</a:t>
            </a:r>
            <a:r>
              <a:rPr lang="pt-BR" dirty="0"/>
              <a:t> da OMS: metas e objetivos</a:t>
            </a:r>
            <a:endParaRPr lang="pt-BR" b="1" dirty="0"/>
          </a:p>
        </p:txBody>
      </p:sp>
    </p:spTree>
    <p:extLst>
      <p:ext uri="{BB962C8B-B14F-4D97-AF65-F5344CB8AC3E}">
        <p14:creationId xmlns:p14="http://schemas.microsoft.com/office/powerpoint/2010/main" val="2356059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6AB95EC-983B-4E4A-A488-57E731228102}"/>
              </a:ext>
            </a:extLst>
          </p:cNvPr>
          <p:cNvSpPr>
            <a:spLocks noGrp="1"/>
          </p:cNvSpPr>
          <p:nvPr>
            <p:ph type="body" sz="quarter" idx="13"/>
          </p:nvPr>
        </p:nvSpPr>
        <p:spPr>
          <a:xfrm>
            <a:off x="639186" y="1672781"/>
            <a:ext cx="11174400" cy="360000"/>
          </a:xfrm>
        </p:spPr>
        <p:txBody>
          <a:bodyPr/>
          <a:lstStyle/>
          <a:p>
            <a:r>
              <a:rPr lang="en-US" dirty="0"/>
              <a:t>Artigo 17: </a:t>
            </a:r>
            <a:r>
              <a:rPr lang="en-US" kern="0" spc="0" dirty="0"/>
              <a:t>Proteção</a:t>
            </a:r>
            <a:r>
              <a:rPr lang="en-US" dirty="0"/>
              <a:t> da integridade da pessoa</a:t>
            </a:r>
          </a:p>
        </p:txBody>
      </p:sp>
      <p:sp>
        <p:nvSpPr>
          <p:cNvPr id="3" name="Content Placeholder 2">
            <a:extLst>
              <a:ext uri="{FF2B5EF4-FFF2-40B4-BE49-F238E27FC236}">
                <a16:creationId xmlns:a16="http://schemas.microsoft.com/office/drawing/2014/main" id="{32DFFF84-1E33-4277-B258-F5F3DADBEA04}"/>
              </a:ext>
            </a:extLst>
          </p:cNvPr>
          <p:cNvSpPr>
            <a:spLocks noGrp="1"/>
          </p:cNvSpPr>
          <p:nvPr>
            <p:ph sz="quarter" idx="14"/>
          </p:nvPr>
        </p:nvSpPr>
        <p:spPr>
          <a:xfrm>
            <a:off x="871870" y="2696853"/>
            <a:ext cx="10809737" cy="2488366"/>
          </a:xfrm>
        </p:spPr>
        <p:txBody>
          <a:bodyPr/>
          <a:lstStyle/>
          <a:p>
            <a:pPr algn="just">
              <a:spcBef>
                <a:spcPts val="600"/>
              </a:spcBef>
              <a:spcAft>
                <a:spcPts val="0"/>
              </a:spcAft>
            </a:pPr>
            <a:r>
              <a:rPr lang="pt-BR" sz="2000" dirty="0"/>
              <a:t>O Artigo 17 estabelece que as pessoas com deficiência têm sua integridade física e mental respeitada em igualdade de condições com a integridade física e mental dos outros. </a:t>
            </a:r>
          </a:p>
          <a:p>
            <a:pPr algn="just">
              <a:spcBef>
                <a:spcPts val="600"/>
              </a:spcBef>
              <a:spcAft>
                <a:spcPts val="0"/>
              </a:spcAft>
            </a:pPr>
            <a:r>
              <a:rPr lang="pt-BR" sz="2000" dirty="0"/>
              <a:t>Isso significa que seu corpo e sua mente devem ser respeitados. </a:t>
            </a:r>
          </a:p>
          <a:p>
            <a:pPr algn="just">
              <a:spcBef>
                <a:spcPts val="600"/>
              </a:spcBef>
              <a:spcAft>
                <a:spcPts val="0"/>
              </a:spcAft>
            </a:pPr>
            <a:r>
              <a:rPr lang="pt-BR" sz="2000" dirty="0"/>
              <a:t>Por exemplo, elas não devem ser agredidas ou estupradas, e não devem ser submetidas a tratamento ou intervenção sem seu consentimento. </a:t>
            </a:r>
          </a:p>
          <a:p>
            <a:pPr algn="just">
              <a:spcBef>
                <a:spcPts val="600"/>
              </a:spcBef>
              <a:spcAft>
                <a:spcPts val="0"/>
              </a:spcAft>
            </a:pPr>
            <a:r>
              <a:rPr lang="pt-BR" sz="2000" dirty="0"/>
              <a:t>De qualquer forma, a violência, a coerção e o abuso violam os direitos humanos e afetam profundamente a saúde e o bem-estar individual.</a:t>
            </a:r>
          </a:p>
          <a:p>
            <a:endParaRPr lang="en-CH" dirty="0"/>
          </a:p>
        </p:txBody>
      </p:sp>
      <p:sp>
        <p:nvSpPr>
          <p:cNvPr id="2" name="Title 1">
            <a:extLst>
              <a:ext uri="{FF2B5EF4-FFF2-40B4-BE49-F238E27FC236}">
                <a16:creationId xmlns:a16="http://schemas.microsoft.com/office/drawing/2014/main" id="{9A1BBDC6-4D12-4CA4-B351-3931CDCCEDC6}"/>
              </a:ext>
            </a:extLst>
          </p:cNvPr>
          <p:cNvSpPr>
            <a:spLocks noGrp="1"/>
          </p:cNvSpPr>
          <p:nvPr>
            <p:ph type="title"/>
          </p:nvPr>
        </p:nvSpPr>
        <p:spPr>
          <a:xfrm>
            <a:off x="507206" y="506412"/>
            <a:ext cx="11438360" cy="340400"/>
          </a:xfrm>
        </p:spPr>
        <p:txBody>
          <a:bodyPr/>
          <a:lstStyle/>
          <a:p>
            <a:pPr algn="ctr"/>
            <a:r>
              <a:rPr lang="en-GB" dirty="0"/>
              <a:t>Apresentação: Artigos da Convenção das Nações Unidas sobre os Direitos das Pessoas com Deficiência – 7</a:t>
            </a:r>
            <a:endParaRPr lang="en-CH" dirty="0"/>
          </a:p>
        </p:txBody>
      </p:sp>
    </p:spTree>
    <p:extLst>
      <p:ext uri="{BB962C8B-B14F-4D97-AF65-F5344CB8AC3E}">
        <p14:creationId xmlns:p14="http://schemas.microsoft.com/office/powerpoint/2010/main" val="3700457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44954-5AD9-4057-897D-65432BDC29D9}"/>
              </a:ext>
            </a:extLst>
          </p:cNvPr>
          <p:cNvSpPr>
            <a:spLocks noGrp="1"/>
          </p:cNvSpPr>
          <p:nvPr>
            <p:ph type="title"/>
          </p:nvPr>
        </p:nvSpPr>
        <p:spPr>
          <a:xfrm>
            <a:off x="507206" y="2313946"/>
            <a:ext cx="11204896" cy="662718"/>
          </a:xfrm>
        </p:spPr>
        <p:txBody>
          <a:bodyPr/>
          <a:lstStyle/>
          <a:p>
            <a:pPr algn="ctr">
              <a:lnSpc>
                <a:spcPct val="100000"/>
              </a:lnSpc>
            </a:pPr>
            <a:r>
              <a:rPr lang="en-GB" dirty="0"/>
              <a:t>Tema 3: Quais são os impactos da violência, coerção e </a:t>
            </a:r>
            <a:r>
              <a:rPr lang="en-GB" dirty="0" err="1"/>
              <a:t>abuso</a:t>
            </a:r>
            <a:r>
              <a:rPr lang="en-GB" dirty="0"/>
              <a:t>?</a:t>
            </a:r>
            <a:endParaRPr lang="en-CH" dirty="0"/>
          </a:p>
        </p:txBody>
      </p:sp>
    </p:spTree>
    <p:extLst>
      <p:ext uri="{BB962C8B-B14F-4D97-AF65-F5344CB8AC3E}">
        <p14:creationId xmlns:p14="http://schemas.microsoft.com/office/powerpoint/2010/main" val="180017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53B830-B1E9-4160-8A2F-DD0F37E93583}"/>
              </a:ext>
            </a:extLst>
          </p:cNvPr>
          <p:cNvSpPr>
            <a:spLocks noGrp="1"/>
          </p:cNvSpPr>
          <p:nvPr>
            <p:ph sz="quarter" idx="14"/>
          </p:nvPr>
        </p:nvSpPr>
        <p:spPr>
          <a:xfrm>
            <a:off x="507205" y="2073895"/>
            <a:ext cx="11174412" cy="2807594"/>
          </a:xfrm>
        </p:spPr>
        <p:txBody>
          <a:bodyPr/>
          <a:lstStyle/>
          <a:p>
            <a:pPr lvl="0" algn="just">
              <a:spcBef>
                <a:spcPts val="600"/>
              </a:spcBef>
              <a:spcAft>
                <a:spcPts val="0"/>
              </a:spcAft>
            </a:pPr>
            <a:r>
              <a:rPr lang="en-GB" sz="2000" dirty="0"/>
              <a:t>CDPD, </a:t>
            </a:r>
            <a:r>
              <a:rPr lang="en-GB" sz="2000" dirty="0" err="1"/>
              <a:t>como</a:t>
            </a:r>
            <a:r>
              <a:rPr lang="en-GB" sz="2000" dirty="0"/>
              <a:t> visto, </a:t>
            </a:r>
            <a:r>
              <a:rPr lang="en-GB" sz="2000" dirty="0" err="1"/>
              <a:t>tem</a:t>
            </a:r>
            <a:r>
              <a:rPr lang="en-GB" sz="2000" dirty="0"/>
              <a:t> </a:t>
            </a:r>
            <a:r>
              <a:rPr lang="en-GB" sz="2000" dirty="0" err="1"/>
              <a:t>muitos</a:t>
            </a:r>
            <a:r>
              <a:rPr lang="en-GB" sz="2000" dirty="0"/>
              <a:t> </a:t>
            </a:r>
            <a:r>
              <a:rPr lang="en-GB" sz="2000" dirty="0" err="1"/>
              <a:t>artigos</a:t>
            </a:r>
            <a:r>
              <a:rPr lang="en-GB" sz="2000" dirty="0"/>
              <a:t> que </a:t>
            </a:r>
            <a:r>
              <a:rPr lang="en-GB" sz="2000" dirty="0" err="1"/>
              <a:t>protegem</a:t>
            </a:r>
            <a:r>
              <a:rPr lang="en-GB" sz="2000" dirty="0"/>
              <a:t> as </a:t>
            </a:r>
            <a:r>
              <a:rPr lang="en-GB" sz="2000" dirty="0" err="1"/>
              <a:t>pessoas</a:t>
            </a:r>
            <a:r>
              <a:rPr lang="en-GB" sz="2000" dirty="0"/>
              <a:t> contra a </a:t>
            </a:r>
            <a:r>
              <a:rPr lang="en-GB" sz="2000" dirty="0" err="1"/>
              <a:t>violência</a:t>
            </a:r>
            <a:r>
              <a:rPr lang="en-GB" sz="2000" dirty="0"/>
              <a:t>, </a:t>
            </a:r>
            <a:r>
              <a:rPr lang="en-GB" sz="2000" dirty="0" err="1"/>
              <a:t>abuso</a:t>
            </a:r>
            <a:r>
              <a:rPr lang="en-GB" sz="2000" dirty="0"/>
              <a:t> e </a:t>
            </a:r>
            <a:r>
              <a:rPr lang="en-GB" sz="2000" dirty="0" err="1"/>
              <a:t>práticas</a:t>
            </a:r>
            <a:r>
              <a:rPr lang="en-GB" sz="2000" dirty="0"/>
              <a:t> </a:t>
            </a:r>
            <a:r>
              <a:rPr lang="en-GB" sz="2000" dirty="0" err="1"/>
              <a:t>coercitivas</a:t>
            </a:r>
            <a:r>
              <a:rPr lang="en-GB" sz="2000" dirty="0"/>
              <a:t>. </a:t>
            </a:r>
          </a:p>
          <a:p>
            <a:pPr lvl="0" algn="just">
              <a:spcBef>
                <a:spcPts val="600"/>
              </a:spcBef>
              <a:spcAft>
                <a:spcPts val="0"/>
              </a:spcAft>
            </a:pPr>
            <a:r>
              <a:rPr lang="en-GB" sz="2000" dirty="0"/>
              <a:t>A CDPD </a:t>
            </a:r>
            <a:r>
              <a:rPr lang="en-GB" sz="2000" dirty="0" err="1"/>
              <a:t>também</a:t>
            </a:r>
            <a:r>
              <a:rPr lang="en-GB" sz="2000" dirty="0"/>
              <a:t> </a:t>
            </a:r>
            <a:r>
              <a:rPr lang="en-GB" sz="2000" dirty="0" err="1"/>
              <a:t>explica</a:t>
            </a:r>
            <a:r>
              <a:rPr lang="en-GB" sz="2000" dirty="0"/>
              <a:t> o que </a:t>
            </a:r>
            <a:r>
              <a:rPr lang="en-GB" sz="2000" dirty="0" err="1"/>
              <a:t>os</a:t>
            </a:r>
            <a:r>
              <a:rPr lang="en-GB" sz="2000" dirty="0"/>
              <a:t> </a:t>
            </a:r>
            <a:r>
              <a:rPr lang="en-GB" sz="2000" dirty="0" err="1"/>
              <a:t>países</a:t>
            </a:r>
            <a:r>
              <a:rPr lang="en-GB" sz="2000" dirty="0"/>
              <a:t> </a:t>
            </a:r>
            <a:r>
              <a:rPr lang="en-GB" sz="2000" dirty="0" err="1"/>
              <a:t>precisam</a:t>
            </a:r>
            <a:r>
              <a:rPr lang="en-GB" sz="2000" dirty="0"/>
              <a:t> </a:t>
            </a:r>
            <a:r>
              <a:rPr lang="en-GB" sz="2000" dirty="0" err="1"/>
              <a:t>fazer</a:t>
            </a:r>
            <a:r>
              <a:rPr lang="en-GB" sz="2000" dirty="0"/>
              <a:t> para </a:t>
            </a:r>
            <a:r>
              <a:rPr lang="en-GB" sz="2000" dirty="0" err="1"/>
              <a:t>prevenir</a:t>
            </a:r>
            <a:r>
              <a:rPr lang="en-GB" sz="2000" dirty="0"/>
              <a:t> e </a:t>
            </a:r>
            <a:r>
              <a:rPr lang="en-GB" sz="2000" dirty="0" err="1"/>
              <a:t>proteger</a:t>
            </a:r>
            <a:r>
              <a:rPr lang="en-GB" sz="2000" dirty="0"/>
              <a:t> as </a:t>
            </a:r>
            <a:r>
              <a:rPr lang="en-GB" sz="2000" dirty="0" err="1"/>
              <a:t>pessoas</a:t>
            </a:r>
            <a:r>
              <a:rPr lang="en-GB" sz="2000" dirty="0"/>
              <a:t> contra </a:t>
            </a:r>
            <a:r>
              <a:rPr lang="en-GB" sz="2000" dirty="0" err="1"/>
              <a:t>essas</a:t>
            </a:r>
            <a:r>
              <a:rPr lang="en-GB" sz="2000" dirty="0"/>
              <a:t> </a:t>
            </a:r>
            <a:r>
              <a:rPr lang="en-GB" sz="2000" dirty="0" err="1"/>
              <a:t>práticas</a:t>
            </a:r>
            <a:r>
              <a:rPr lang="en-GB" sz="2000" dirty="0"/>
              <a:t>. </a:t>
            </a:r>
          </a:p>
          <a:p>
            <a:pPr lvl="0" algn="just">
              <a:spcBef>
                <a:spcPts val="600"/>
              </a:spcBef>
              <a:spcAft>
                <a:spcPts val="0"/>
              </a:spcAft>
            </a:pPr>
            <a:r>
              <a:rPr lang="en-GB" sz="2000" dirty="0" err="1"/>
              <a:t>Muito</a:t>
            </a:r>
            <a:r>
              <a:rPr lang="en-GB" sz="2000" dirty="0"/>
              <a:t> </a:t>
            </a:r>
            <a:r>
              <a:rPr lang="en-GB" sz="2000" dirty="0" err="1"/>
              <a:t>frequentemente</a:t>
            </a:r>
            <a:r>
              <a:rPr lang="en-GB" sz="2000" dirty="0"/>
              <a:t>, as </a:t>
            </a:r>
            <a:r>
              <a:rPr lang="en-GB" sz="2000" dirty="0" err="1"/>
              <a:t>pessoas</a:t>
            </a:r>
            <a:r>
              <a:rPr lang="en-GB" sz="2000" dirty="0"/>
              <a:t> </a:t>
            </a:r>
            <a:r>
              <a:rPr lang="en-GB" sz="2000" dirty="0" err="1"/>
              <a:t>realizam</a:t>
            </a:r>
            <a:r>
              <a:rPr lang="en-GB" sz="2000" dirty="0"/>
              <a:t> </a:t>
            </a:r>
            <a:r>
              <a:rPr lang="en-GB" sz="2000" dirty="0" err="1"/>
              <a:t>estas</a:t>
            </a:r>
            <a:r>
              <a:rPr lang="en-GB" sz="2000" dirty="0"/>
              <a:t> </a:t>
            </a:r>
            <a:r>
              <a:rPr lang="en-GB" sz="2000" dirty="0" err="1"/>
              <a:t>práticas</a:t>
            </a:r>
            <a:r>
              <a:rPr lang="en-GB" sz="2000" dirty="0"/>
              <a:t> </a:t>
            </a:r>
            <a:r>
              <a:rPr lang="en-GB" sz="2000" dirty="0" err="1"/>
              <a:t>sem</a:t>
            </a:r>
            <a:r>
              <a:rPr lang="en-GB" sz="2000" dirty="0"/>
              <a:t> </a:t>
            </a:r>
            <a:r>
              <a:rPr lang="en-GB" sz="2000" dirty="0" err="1"/>
              <a:t>qualquer</a:t>
            </a:r>
            <a:r>
              <a:rPr lang="en-GB" sz="2000" dirty="0"/>
              <a:t> </a:t>
            </a:r>
            <a:r>
              <a:rPr lang="en-GB" sz="2000" dirty="0" err="1"/>
              <a:t>pensamento</a:t>
            </a:r>
            <a:r>
              <a:rPr lang="en-GB" sz="2000" dirty="0"/>
              <a:t> </a:t>
            </a:r>
            <a:r>
              <a:rPr lang="en-GB" sz="2000" dirty="0" err="1"/>
              <a:t>ou</a:t>
            </a:r>
            <a:r>
              <a:rPr lang="en-GB" sz="2000" dirty="0"/>
              <a:t> </a:t>
            </a:r>
            <a:r>
              <a:rPr lang="en-GB" sz="2000" dirty="0" err="1"/>
              <a:t>ideia</a:t>
            </a:r>
            <a:r>
              <a:rPr lang="en-GB" sz="2000" dirty="0"/>
              <a:t> real </a:t>
            </a:r>
            <a:r>
              <a:rPr lang="en-GB" sz="2000" dirty="0" err="1"/>
              <a:t>sobre</a:t>
            </a:r>
            <a:r>
              <a:rPr lang="en-GB" sz="2000" dirty="0"/>
              <a:t> as </a:t>
            </a:r>
            <a:r>
              <a:rPr lang="en-GB" sz="2000" dirty="0" err="1"/>
              <a:t>consequências</a:t>
            </a:r>
            <a:r>
              <a:rPr lang="en-GB" sz="2000" dirty="0"/>
              <a:t> reais de </a:t>
            </a:r>
            <a:r>
              <a:rPr lang="en-GB" sz="2000" dirty="0" err="1"/>
              <a:t>suas</a:t>
            </a:r>
            <a:r>
              <a:rPr lang="en-GB" sz="2000" dirty="0"/>
              <a:t> </a:t>
            </a:r>
            <a:r>
              <a:rPr lang="en-GB" sz="2000" dirty="0" err="1"/>
              <a:t>ações</a:t>
            </a:r>
            <a:r>
              <a:rPr lang="en-GB" sz="2000" dirty="0"/>
              <a:t> </a:t>
            </a:r>
            <a:r>
              <a:rPr lang="en-GB" sz="2000" dirty="0" err="1"/>
              <a:t>sobre</a:t>
            </a:r>
            <a:r>
              <a:rPr lang="en-GB" sz="2000" dirty="0"/>
              <a:t> a </a:t>
            </a:r>
            <a:r>
              <a:rPr lang="en-GB" sz="2000" dirty="0" err="1"/>
              <a:t>pessoa</a:t>
            </a:r>
            <a:r>
              <a:rPr lang="en-GB" sz="2000" dirty="0"/>
              <a:t> </a:t>
            </a:r>
            <a:r>
              <a:rPr lang="en-GB" sz="2000" dirty="0" err="1"/>
              <a:t>em</a:t>
            </a:r>
            <a:r>
              <a:rPr lang="en-GB" sz="2000" dirty="0"/>
              <a:t> </a:t>
            </a:r>
            <a:r>
              <a:rPr lang="en-GB" sz="2000" dirty="0" err="1"/>
              <a:t>questão</a:t>
            </a:r>
            <a:r>
              <a:rPr lang="en-GB" sz="2000" dirty="0"/>
              <a:t>. </a:t>
            </a:r>
          </a:p>
          <a:p>
            <a:pPr lvl="0" algn="just">
              <a:spcBef>
                <a:spcPts val="600"/>
              </a:spcBef>
              <a:spcAft>
                <a:spcPts val="0"/>
              </a:spcAft>
            </a:pPr>
            <a:r>
              <a:rPr lang="en-GB" sz="2000" dirty="0"/>
              <a:t>A </a:t>
            </a:r>
            <a:r>
              <a:rPr lang="en-GB" sz="2000" dirty="0" err="1"/>
              <a:t>fim</a:t>
            </a:r>
            <a:r>
              <a:rPr lang="en-GB" sz="2000" dirty="0"/>
              <a:t> de </a:t>
            </a:r>
            <a:r>
              <a:rPr lang="en-GB" sz="2000" dirty="0" err="1"/>
              <a:t>acabar</a:t>
            </a:r>
            <a:r>
              <a:rPr lang="en-GB" sz="2000" dirty="0"/>
              <a:t> com </a:t>
            </a:r>
            <a:r>
              <a:rPr lang="en-GB" sz="2000" dirty="0" err="1"/>
              <a:t>estas</a:t>
            </a:r>
            <a:r>
              <a:rPr lang="en-GB" sz="2000" dirty="0"/>
              <a:t> </a:t>
            </a:r>
            <a:r>
              <a:rPr lang="en-GB" sz="2000" dirty="0" err="1"/>
              <a:t>práticas</a:t>
            </a:r>
            <a:r>
              <a:rPr lang="en-GB" sz="2000" dirty="0"/>
              <a:t> (e as </a:t>
            </a:r>
            <a:r>
              <a:rPr lang="en-GB" sz="2000" dirty="0" err="1"/>
              <a:t>atitudes</a:t>
            </a:r>
            <a:r>
              <a:rPr lang="en-GB" sz="2000" dirty="0"/>
              <a:t> e </a:t>
            </a:r>
            <a:r>
              <a:rPr lang="en-GB" sz="2000" dirty="0" err="1"/>
              <a:t>crenças</a:t>
            </a:r>
            <a:r>
              <a:rPr lang="en-GB" sz="2000" dirty="0"/>
              <a:t> que as </a:t>
            </a:r>
            <a:r>
              <a:rPr lang="en-GB" sz="2000" dirty="0" err="1"/>
              <a:t>facilitam</a:t>
            </a:r>
            <a:r>
              <a:rPr lang="en-GB" sz="2000" dirty="0"/>
              <a:t>), </a:t>
            </a:r>
            <a:r>
              <a:rPr lang="en-GB" sz="2000" dirty="0" err="1"/>
              <a:t>é</a:t>
            </a:r>
            <a:r>
              <a:rPr lang="en-GB" sz="2000" dirty="0"/>
              <a:t> </a:t>
            </a:r>
            <a:r>
              <a:rPr lang="en-GB" sz="2000" dirty="0" err="1"/>
              <a:t>importante</a:t>
            </a:r>
            <a:r>
              <a:rPr lang="en-GB" sz="2000" dirty="0"/>
              <a:t> </a:t>
            </a:r>
            <a:r>
              <a:rPr lang="en-GB" sz="2000" dirty="0" err="1"/>
              <a:t>considerar</a:t>
            </a:r>
            <a:r>
              <a:rPr lang="en-GB" sz="2000" dirty="0"/>
              <a:t>, </a:t>
            </a:r>
            <a:r>
              <a:rPr lang="en-GB" sz="2000" dirty="0" err="1"/>
              <a:t>compreender</a:t>
            </a:r>
            <a:r>
              <a:rPr lang="en-GB" sz="2000" dirty="0"/>
              <a:t> e </a:t>
            </a:r>
            <a:r>
              <a:rPr lang="en-GB" sz="2000" dirty="0" err="1"/>
              <a:t>internalizar</a:t>
            </a:r>
            <a:r>
              <a:rPr lang="en-GB" sz="2000" dirty="0"/>
              <a:t> o </a:t>
            </a:r>
            <a:r>
              <a:rPr lang="en-GB" sz="2000" dirty="0" err="1"/>
              <a:t>impacto</a:t>
            </a:r>
            <a:r>
              <a:rPr lang="en-GB" sz="2000" dirty="0"/>
              <a:t> que a </a:t>
            </a:r>
            <a:r>
              <a:rPr lang="en-GB" sz="2000" dirty="0" err="1"/>
              <a:t>violência</a:t>
            </a:r>
            <a:r>
              <a:rPr lang="en-GB" sz="2000" dirty="0"/>
              <a:t>, a </a:t>
            </a:r>
            <a:r>
              <a:rPr lang="en-GB" sz="2000" dirty="0" err="1"/>
              <a:t>coerção</a:t>
            </a:r>
            <a:r>
              <a:rPr lang="en-GB" sz="2000" dirty="0"/>
              <a:t> e o </a:t>
            </a:r>
            <a:r>
              <a:rPr lang="en-GB" sz="2000" dirty="0" err="1"/>
              <a:t>abuso</a:t>
            </a:r>
            <a:r>
              <a:rPr lang="en-GB" sz="2000" dirty="0"/>
              <a:t> </a:t>
            </a:r>
            <a:r>
              <a:rPr lang="en-GB" sz="2000" dirty="0" err="1"/>
              <a:t>têm</a:t>
            </a:r>
            <a:r>
              <a:rPr lang="en-GB" sz="2000" dirty="0"/>
              <a:t> </a:t>
            </a:r>
            <a:r>
              <a:rPr lang="en-GB" sz="2000" dirty="0" err="1"/>
              <a:t>sobre</a:t>
            </a:r>
            <a:r>
              <a:rPr lang="en-GB" sz="2000" dirty="0"/>
              <a:t> as </a:t>
            </a:r>
            <a:r>
              <a:rPr lang="en-GB" sz="2000" dirty="0" err="1"/>
              <a:t>pessoas</a:t>
            </a:r>
            <a:r>
              <a:rPr lang="en-GB" sz="2000" dirty="0"/>
              <a:t>. </a:t>
            </a:r>
          </a:p>
          <a:p>
            <a:endParaRPr lang="en-CH" dirty="0"/>
          </a:p>
        </p:txBody>
      </p:sp>
      <p:sp>
        <p:nvSpPr>
          <p:cNvPr id="2" name="Title 1">
            <a:extLst>
              <a:ext uri="{FF2B5EF4-FFF2-40B4-BE49-F238E27FC236}">
                <a16:creationId xmlns:a16="http://schemas.microsoft.com/office/drawing/2014/main" id="{4BA4D6C2-384F-41EF-A7B8-33337500E51A}"/>
              </a:ext>
            </a:extLst>
          </p:cNvPr>
          <p:cNvSpPr>
            <a:spLocks noGrp="1"/>
          </p:cNvSpPr>
          <p:nvPr>
            <p:ph type="title"/>
          </p:nvPr>
        </p:nvSpPr>
        <p:spPr>
          <a:xfrm>
            <a:off x="507205" y="506412"/>
            <a:ext cx="11174401" cy="340400"/>
          </a:xfrm>
        </p:spPr>
        <p:txBody>
          <a:bodyPr/>
          <a:lstStyle/>
          <a:p>
            <a:pPr algn="ctr"/>
            <a:r>
              <a:rPr lang="en-GB" dirty="0"/>
              <a:t>Exercício 3.1: </a:t>
            </a:r>
            <a:r>
              <a:rPr lang="en-GB" dirty="0" err="1"/>
              <a:t>Experiências</a:t>
            </a:r>
            <a:r>
              <a:rPr lang="en-GB" dirty="0"/>
              <a:t> </a:t>
            </a:r>
            <a:r>
              <a:rPr lang="en-GB" dirty="0" err="1"/>
              <a:t>pessoais</a:t>
            </a:r>
            <a:r>
              <a:rPr lang="en-GB" dirty="0"/>
              <a:t> de </a:t>
            </a:r>
            <a:r>
              <a:rPr lang="en-GB" dirty="0" err="1"/>
              <a:t>violência</a:t>
            </a:r>
            <a:r>
              <a:rPr lang="en-GB" dirty="0"/>
              <a:t>, </a:t>
            </a:r>
            <a:r>
              <a:rPr lang="en-GB" dirty="0" err="1"/>
              <a:t>coerção</a:t>
            </a:r>
            <a:r>
              <a:rPr lang="en-GB" dirty="0"/>
              <a:t> e </a:t>
            </a:r>
            <a:r>
              <a:rPr lang="en-GB" dirty="0" err="1"/>
              <a:t>abuso</a:t>
            </a:r>
            <a:r>
              <a:rPr lang="en-GB" dirty="0"/>
              <a:t> </a:t>
            </a:r>
            <a:r>
              <a:rPr lang="en-GB" dirty="0" err="1"/>
              <a:t>têm</a:t>
            </a:r>
            <a:r>
              <a:rPr lang="en-GB" dirty="0"/>
              <a:t> </a:t>
            </a:r>
            <a:r>
              <a:rPr lang="en-GB" dirty="0" err="1"/>
              <a:t>impacto</a:t>
            </a:r>
            <a:r>
              <a:rPr lang="en-GB" dirty="0"/>
              <a:t> - 1</a:t>
            </a:r>
            <a:endParaRPr lang="en-CH" dirty="0"/>
          </a:p>
        </p:txBody>
      </p:sp>
    </p:spTree>
    <p:extLst>
      <p:ext uri="{BB962C8B-B14F-4D97-AF65-F5344CB8AC3E}">
        <p14:creationId xmlns:p14="http://schemas.microsoft.com/office/powerpoint/2010/main" val="4076980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1A1D3DE-4BBB-544A-9E0C-2398CE41109A}"/>
              </a:ext>
            </a:extLst>
          </p:cNvPr>
          <p:cNvSpPr>
            <a:spLocks noGrp="1"/>
          </p:cNvSpPr>
          <p:nvPr>
            <p:ph type="body" sz="quarter" idx="13"/>
          </p:nvPr>
        </p:nvSpPr>
        <p:spPr>
          <a:xfrm>
            <a:off x="507207" y="1529586"/>
            <a:ext cx="11174400" cy="360000"/>
          </a:xfrm>
        </p:spPr>
        <p:txBody>
          <a:bodyPr/>
          <a:lstStyle/>
          <a:p>
            <a:r>
              <a:rPr lang="en-GB" kern="0" spc="0" dirty="0"/>
              <a:t>Opção</a:t>
            </a:r>
            <a:r>
              <a:rPr lang="en-GB" dirty="0"/>
              <a:t> 1</a:t>
            </a:r>
            <a:endParaRPr lang="en-CH" dirty="0"/>
          </a:p>
        </p:txBody>
      </p:sp>
      <p:sp>
        <p:nvSpPr>
          <p:cNvPr id="3" name="Content Placeholder 2">
            <a:extLst>
              <a:ext uri="{FF2B5EF4-FFF2-40B4-BE49-F238E27FC236}">
                <a16:creationId xmlns:a16="http://schemas.microsoft.com/office/drawing/2014/main" id="{3CCE1ACA-B2D2-4115-B754-1720731FE4CF}"/>
              </a:ext>
            </a:extLst>
          </p:cNvPr>
          <p:cNvSpPr>
            <a:spLocks noGrp="1"/>
          </p:cNvSpPr>
          <p:nvPr>
            <p:ph sz="quarter" idx="14"/>
          </p:nvPr>
        </p:nvSpPr>
        <p:spPr>
          <a:xfrm>
            <a:off x="508794" y="2369212"/>
            <a:ext cx="11174412" cy="514665"/>
          </a:xfrm>
        </p:spPr>
        <p:txBody>
          <a:bodyPr/>
          <a:lstStyle/>
          <a:p>
            <a:r>
              <a:rPr lang="en-GB" sz="2000" dirty="0"/>
              <a:t>Discussão presencial com pessoas que sofreram coerção, violência e abuso</a:t>
            </a:r>
          </a:p>
          <a:p>
            <a:endParaRPr lang="en-CH" dirty="0"/>
          </a:p>
        </p:txBody>
      </p:sp>
      <p:sp>
        <p:nvSpPr>
          <p:cNvPr id="2" name="Title 1">
            <a:extLst>
              <a:ext uri="{FF2B5EF4-FFF2-40B4-BE49-F238E27FC236}">
                <a16:creationId xmlns:a16="http://schemas.microsoft.com/office/drawing/2014/main" id="{F0C56A40-4157-419A-A4AB-153A737162B8}"/>
              </a:ext>
            </a:extLst>
          </p:cNvPr>
          <p:cNvSpPr>
            <a:spLocks noGrp="1"/>
          </p:cNvSpPr>
          <p:nvPr>
            <p:ph type="title"/>
          </p:nvPr>
        </p:nvSpPr>
        <p:spPr>
          <a:xfrm>
            <a:off x="507206" y="506412"/>
            <a:ext cx="11029798" cy="575738"/>
          </a:xfrm>
        </p:spPr>
        <p:txBody>
          <a:bodyPr/>
          <a:lstStyle/>
          <a:p>
            <a:pPr algn="ctr"/>
            <a:r>
              <a:rPr lang="en-GB" dirty="0"/>
              <a:t>Exercício 3.1: </a:t>
            </a:r>
            <a:r>
              <a:rPr lang="en-GB" dirty="0" err="1"/>
              <a:t>Experiências</a:t>
            </a:r>
            <a:r>
              <a:rPr lang="en-GB" dirty="0"/>
              <a:t> </a:t>
            </a:r>
            <a:r>
              <a:rPr lang="en-GB" dirty="0" err="1"/>
              <a:t>pessoais</a:t>
            </a:r>
            <a:r>
              <a:rPr lang="en-GB" dirty="0"/>
              <a:t> de </a:t>
            </a:r>
            <a:r>
              <a:rPr lang="en-GB" dirty="0" err="1"/>
              <a:t>violência</a:t>
            </a:r>
            <a:r>
              <a:rPr lang="en-GB" dirty="0"/>
              <a:t>, </a:t>
            </a:r>
            <a:r>
              <a:rPr lang="en-GB" dirty="0" err="1"/>
              <a:t>coerção</a:t>
            </a:r>
            <a:r>
              <a:rPr lang="en-GB" dirty="0"/>
              <a:t> e </a:t>
            </a:r>
            <a:r>
              <a:rPr lang="en-GB" dirty="0" err="1"/>
              <a:t>abuso</a:t>
            </a:r>
            <a:r>
              <a:rPr lang="en-GB" dirty="0"/>
              <a:t> </a:t>
            </a:r>
            <a:r>
              <a:rPr lang="en-GB" dirty="0" err="1"/>
              <a:t>têm</a:t>
            </a:r>
            <a:r>
              <a:rPr lang="en-GB" dirty="0"/>
              <a:t> </a:t>
            </a:r>
            <a:r>
              <a:rPr lang="en-GB" dirty="0" err="1"/>
              <a:t>impacto</a:t>
            </a:r>
            <a:r>
              <a:rPr lang="en-GB" dirty="0"/>
              <a:t> - 2</a:t>
            </a:r>
            <a:endParaRPr lang="en-CH" dirty="0"/>
          </a:p>
        </p:txBody>
      </p:sp>
    </p:spTree>
    <p:extLst>
      <p:ext uri="{BB962C8B-B14F-4D97-AF65-F5344CB8AC3E}">
        <p14:creationId xmlns:p14="http://schemas.microsoft.com/office/powerpoint/2010/main" val="4005202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CE3C0C0-DA38-D44F-A317-DDC55F6189C1}"/>
              </a:ext>
            </a:extLst>
          </p:cNvPr>
          <p:cNvSpPr>
            <a:spLocks noGrp="1"/>
          </p:cNvSpPr>
          <p:nvPr>
            <p:ph type="body" sz="quarter" idx="13"/>
          </p:nvPr>
        </p:nvSpPr>
        <p:spPr>
          <a:xfrm>
            <a:off x="507207" y="1535389"/>
            <a:ext cx="11174400" cy="360000"/>
          </a:xfrm>
        </p:spPr>
        <p:txBody>
          <a:bodyPr/>
          <a:lstStyle/>
          <a:p>
            <a:r>
              <a:rPr lang="en-GB" kern="0" spc="0" dirty="0"/>
              <a:t>Opção 2: Vídeos de violência, coerção e abuso nos serviços </a:t>
            </a:r>
          </a:p>
        </p:txBody>
      </p:sp>
      <p:sp>
        <p:nvSpPr>
          <p:cNvPr id="3" name="Content Placeholder 2">
            <a:extLst>
              <a:ext uri="{FF2B5EF4-FFF2-40B4-BE49-F238E27FC236}">
                <a16:creationId xmlns:a16="http://schemas.microsoft.com/office/drawing/2014/main" id="{715C4572-772F-4389-9583-A4EE6A81B8A0}"/>
              </a:ext>
            </a:extLst>
          </p:cNvPr>
          <p:cNvSpPr>
            <a:spLocks noGrp="1"/>
          </p:cNvSpPr>
          <p:nvPr>
            <p:ph sz="quarter" idx="14"/>
          </p:nvPr>
        </p:nvSpPr>
        <p:spPr>
          <a:xfrm>
            <a:off x="935665" y="2156716"/>
            <a:ext cx="10670051" cy="3681536"/>
          </a:xfrm>
        </p:spPr>
        <p:txBody>
          <a:bodyPr/>
          <a:lstStyle/>
          <a:p>
            <a:pPr marL="228600" lvl="0" indent="-228600" algn="just">
              <a:spcAft>
                <a:spcPts val="0"/>
              </a:spcAft>
              <a:buFont typeface="Symbol" panose="05050102010706020507" pitchFamily="18" charset="2"/>
              <a:buChar char=""/>
            </a:pPr>
            <a:r>
              <a:rPr lang="en-GB" sz="2000" dirty="0" err="1">
                <a:ea typeface="SimSun" panose="02010600030101010101" pitchFamily="2" charset="-122"/>
                <a:cs typeface="Arial" panose="020B0604020202020204" pitchFamily="34" charset="0"/>
              </a:rPr>
              <a:t>Mulheres</a:t>
            </a:r>
            <a:r>
              <a:rPr lang="en-GB" sz="2000" dirty="0">
                <a:ea typeface="SimSun" panose="02010600030101010101" pitchFamily="2" charset="-122"/>
                <a:cs typeface="Arial" panose="020B0604020202020204" pitchFamily="34" charset="0"/>
              </a:rPr>
              <a:t> </a:t>
            </a:r>
            <a:r>
              <a:rPr lang="en-GB" sz="2000" dirty="0" err="1">
                <a:ea typeface="SimSun" panose="02010600030101010101" pitchFamily="2" charset="-122"/>
                <a:cs typeface="Arial" panose="020B0604020202020204" pitchFamily="34" charset="0"/>
              </a:rPr>
              <a:t>internadas</a:t>
            </a:r>
            <a:r>
              <a:rPr lang="en-GB" sz="2000" dirty="0">
                <a:ea typeface="SimSun" panose="02010600030101010101" pitchFamily="2" charset="-122"/>
                <a:cs typeface="Arial" panose="020B0604020202020204" pitchFamily="34" charset="0"/>
              </a:rPr>
              <a:t> contra </a:t>
            </a:r>
            <a:r>
              <a:rPr lang="en-GB" sz="2000" dirty="0" err="1">
                <a:ea typeface="SimSun" panose="02010600030101010101" pitchFamily="2" charset="-122"/>
                <a:cs typeface="Arial" panose="020B0604020202020204" pitchFamily="34" charset="0"/>
              </a:rPr>
              <a:t>sua</a:t>
            </a:r>
            <a:r>
              <a:rPr lang="en-GB" sz="2000" dirty="0">
                <a:ea typeface="SimSun" panose="02010600030101010101" pitchFamily="2" charset="-122"/>
                <a:cs typeface="Arial" panose="020B0604020202020204" pitchFamily="34" charset="0"/>
              </a:rPr>
              <a:t> </a:t>
            </a:r>
            <a:r>
              <a:rPr lang="en-GB" sz="2000" dirty="0" err="1">
                <a:ea typeface="SimSun" panose="02010600030101010101" pitchFamily="2" charset="-122"/>
                <a:cs typeface="Arial" panose="020B0604020202020204" pitchFamily="34" charset="0"/>
              </a:rPr>
              <a:t>vontade</a:t>
            </a:r>
            <a:r>
              <a:rPr lang="en-GB" sz="2000" dirty="0">
                <a:ea typeface="SimSun" panose="02010600030101010101" pitchFamily="2" charset="-122"/>
                <a:cs typeface="Arial" panose="020B0604020202020204" pitchFamily="34" charset="0"/>
              </a:rPr>
              <a:t> </a:t>
            </a:r>
            <a:r>
              <a:rPr lang="en-GB" sz="2000" dirty="0" err="1">
                <a:ea typeface="SimSun" panose="02010600030101010101" pitchFamily="2" charset="-122"/>
                <a:cs typeface="Arial" panose="020B0604020202020204" pitchFamily="34" charset="0"/>
              </a:rPr>
              <a:t>na</a:t>
            </a:r>
            <a:r>
              <a:rPr lang="en-GB" sz="2000" dirty="0">
                <a:ea typeface="SimSun" panose="02010600030101010101" pitchFamily="2" charset="-122"/>
                <a:cs typeface="Arial" panose="020B0604020202020204" pitchFamily="34" charset="0"/>
              </a:rPr>
              <a:t> </a:t>
            </a:r>
            <a:r>
              <a:rPr lang="en-GB" sz="2000" dirty="0" err="1">
                <a:ea typeface="SimSun" panose="02010600030101010101" pitchFamily="2" charset="-122"/>
                <a:cs typeface="Arial" panose="020B0604020202020204" pitchFamily="34" charset="0"/>
              </a:rPr>
              <a:t>Índia</a:t>
            </a:r>
            <a:r>
              <a:rPr lang="en-GB" sz="2000" dirty="0">
                <a:ea typeface="SimSun" panose="02010600030101010101" pitchFamily="2" charset="-122"/>
                <a:cs typeface="Arial" panose="020B0604020202020204" pitchFamily="34" charset="0"/>
              </a:rPr>
              <a:t>. (4,15) </a:t>
            </a:r>
            <a:r>
              <a:rPr lang="en-GB" sz="2000" dirty="0" err="1">
                <a:ea typeface="SimSun" panose="02010600030101010101" pitchFamily="2" charset="-122"/>
                <a:cs typeface="Arial" panose="020B0604020202020204" pitchFamily="34" charset="0"/>
              </a:rPr>
              <a:t>Dezembro</a:t>
            </a:r>
            <a:r>
              <a:rPr lang="en-GB" sz="2000" dirty="0">
                <a:ea typeface="SimSun" panose="02010600030101010101" pitchFamily="2" charset="-122"/>
                <a:cs typeface="Arial" panose="020B0604020202020204" pitchFamily="34" charset="0"/>
              </a:rPr>
              <a:t> de 2013. </a:t>
            </a:r>
            <a:r>
              <a:rPr lang="en-GB" sz="2000" dirty="0">
                <a:solidFill>
                  <a:srgbClr val="0000FF"/>
                </a:solidFill>
                <a:ea typeface="SimSun" panose="02010600030101010101" pitchFamily="2" charset="-122"/>
                <a:cs typeface="Arial" panose="020B0604020202020204" pitchFamily="34" charset="0"/>
                <a:hlinkClick r:id="rId3"/>
              </a:rPr>
              <a:t>https://youtu.be/NZBxI9pNYHw </a:t>
            </a:r>
            <a:r>
              <a:rPr lang="en-GB" sz="2000" dirty="0">
                <a:ea typeface="SimSun" panose="02010600030101010101" pitchFamily="2" charset="-122"/>
                <a:cs typeface="Arial" panose="020B0604020202020204" pitchFamily="34" charset="0"/>
              </a:rPr>
              <a:t>  (</a:t>
            </a:r>
            <a:r>
              <a:rPr lang="en-GB" sz="2000" dirty="0" err="1">
                <a:ea typeface="SimSun" panose="02010600030101010101" pitchFamily="2" charset="-122"/>
                <a:cs typeface="Arial" panose="020B0604020202020204" pitchFamily="34" charset="0"/>
              </a:rPr>
              <a:t>acesso</a:t>
            </a:r>
            <a:r>
              <a:rPr lang="en-GB" sz="2000" dirty="0">
                <a:ea typeface="SimSun" panose="02010600030101010101" pitchFamily="2" charset="-122"/>
                <a:cs typeface="Arial" panose="020B0604020202020204" pitchFamily="34" charset="0"/>
              </a:rPr>
              <a:t> </a:t>
            </a:r>
            <a:r>
              <a:rPr lang="en-GB" sz="2000" dirty="0" err="1">
                <a:ea typeface="SimSun" panose="02010600030101010101" pitchFamily="2" charset="-122"/>
                <a:cs typeface="Arial" panose="020B0604020202020204" pitchFamily="34" charset="0"/>
              </a:rPr>
              <a:t>em</a:t>
            </a:r>
            <a:r>
              <a:rPr lang="en-GB" sz="2000" dirty="0">
                <a:ea typeface="SimSun" panose="02010600030101010101" pitchFamily="2" charset="-122"/>
                <a:cs typeface="Arial" panose="020B0604020202020204" pitchFamily="34" charset="0"/>
              </a:rPr>
              <a:t> 9 de </a:t>
            </a:r>
            <a:r>
              <a:rPr lang="en-GB" sz="2000" dirty="0" err="1">
                <a:ea typeface="SimSun" panose="02010600030101010101" pitchFamily="2" charset="-122"/>
                <a:cs typeface="Arial" panose="020B0604020202020204" pitchFamily="34" charset="0"/>
              </a:rPr>
              <a:t>abril</a:t>
            </a:r>
            <a:r>
              <a:rPr lang="en-GB" sz="2000" dirty="0">
                <a:ea typeface="SimSun" panose="02010600030101010101" pitchFamily="2" charset="-122"/>
                <a:cs typeface="Arial" panose="020B0604020202020204" pitchFamily="34" charset="0"/>
              </a:rPr>
              <a:t> de 2019).</a:t>
            </a:r>
            <a:endParaRPr lang="en-CH" sz="2000" dirty="0">
              <a:ea typeface="SimSun" panose="02010600030101010101" pitchFamily="2" charset="-122"/>
              <a:cs typeface="Arial" panose="020B0604020202020204" pitchFamily="34" charset="0"/>
            </a:endParaRPr>
          </a:p>
          <a:p>
            <a:pPr marL="228600" lvl="0" indent="-228600" algn="just">
              <a:spcAft>
                <a:spcPts val="0"/>
              </a:spcAft>
              <a:buFont typeface="Symbol" panose="05050102010706020507" pitchFamily="18" charset="2"/>
              <a:buChar char=""/>
            </a:pPr>
            <a:r>
              <a:rPr lang="en-GB" sz="2000" dirty="0">
                <a:ea typeface="SimSun" panose="02010600030101010101" pitchFamily="2" charset="-122"/>
                <a:cs typeface="Arial" panose="020B0604020202020204" pitchFamily="34" charset="0"/>
              </a:rPr>
              <a:t>Eu </a:t>
            </a:r>
            <a:r>
              <a:rPr lang="en-GB" sz="2000" dirty="0" err="1">
                <a:ea typeface="SimSun" panose="02010600030101010101" pitchFamily="2" charset="-122"/>
                <a:cs typeface="Arial" panose="020B0604020202020204" pitchFamily="34" charset="0"/>
              </a:rPr>
              <a:t>não</a:t>
            </a:r>
            <a:r>
              <a:rPr lang="en-GB" sz="2000" dirty="0">
                <a:ea typeface="SimSun" panose="02010600030101010101" pitchFamily="2" charset="-122"/>
                <a:cs typeface="Arial" panose="020B0604020202020204" pitchFamily="34" charset="0"/>
              </a:rPr>
              <a:t> podia me mover. Eu </a:t>
            </a:r>
            <a:r>
              <a:rPr lang="en-GB" sz="2000" dirty="0" err="1">
                <a:ea typeface="SimSun" panose="02010600030101010101" pitchFamily="2" charset="-122"/>
                <a:cs typeface="Arial" panose="020B0604020202020204" pitchFamily="34" charset="0"/>
              </a:rPr>
              <a:t>não</a:t>
            </a:r>
            <a:r>
              <a:rPr lang="en-GB" sz="2000" dirty="0">
                <a:ea typeface="SimSun" panose="02010600030101010101" pitchFamily="2" charset="-122"/>
                <a:cs typeface="Arial" panose="020B0604020202020204" pitchFamily="34" charset="0"/>
              </a:rPr>
              <a:t> </a:t>
            </a:r>
            <a:r>
              <a:rPr lang="en-GB" sz="2000" dirty="0" err="1">
                <a:ea typeface="SimSun" panose="02010600030101010101" pitchFamily="2" charset="-122"/>
                <a:cs typeface="Arial" panose="020B0604020202020204" pitchFamily="34" charset="0"/>
              </a:rPr>
              <a:t>conseguia</a:t>
            </a:r>
            <a:r>
              <a:rPr lang="en-GB" sz="2000" dirty="0">
                <a:ea typeface="SimSun" panose="02010600030101010101" pitchFamily="2" charset="-122"/>
                <a:cs typeface="Arial" panose="020B0604020202020204" pitchFamily="34" charset="0"/>
              </a:rPr>
              <a:t> </a:t>
            </a:r>
            <a:r>
              <a:rPr lang="en-GB" sz="2000" dirty="0" err="1">
                <a:ea typeface="SimSun" panose="02010600030101010101" pitchFamily="2" charset="-122"/>
                <a:cs typeface="Arial" panose="020B0604020202020204" pitchFamily="34" charset="0"/>
              </a:rPr>
              <a:t>respirar</a:t>
            </a:r>
            <a:r>
              <a:rPr lang="en-GB" sz="2000" dirty="0">
                <a:ea typeface="SimSun" panose="02010600030101010101" pitchFamily="2" charset="-122"/>
                <a:cs typeface="Arial" panose="020B0604020202020204" pitchFamily="34" charset="0"/>
              </a:rPr>
              <a:t> (52 </a:t>
            </a:r>
            <a:r>
              <a:rPr lang="en-GB" sz="2000" dirty="0" err="1">
                <a:ea typeface="SimSun" panose="02010600030101010101" pitchFamily="2" charset="-122"/>
                <a:cs typeface="Arial" panose="020B0604020202020204" pitchFamily="34" charset="0"/>
              </a:rPr>
              <a:t>segundos</a:t>
            </a:r>
            <a:r>
              <a:rPr lang="en-GB" sz="2000" dirty="0">
                <a:ea typeface="SimSun" panose="02010600030101010101" pitchFamily="2" charset="-122"/>
                <a:cs typeface="Arial" panose="020B0604020202020204" pitchFamily="34" charset="0"/>
              </a:rPr>
              <a:t>). BBC News. </a:t>
            </a:r>
            <a:r>
              <a:rPr lang="en-GB" sz="2000" dirty="0">
                <a:solidFill>
                  <a:srgbClr val="0000FF"/>
                </a:solidFill>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“http://www.bbc.com/news/uk-england-37427665” </a:t>
            </a:r>
            <a:r>
              <a:rPr lang="en-GB" sz="2000" dirty="0">
                <a:ea typeface="SimSun" panose="02010600030101010101" pitchFamily="2" charset="-122"/>
                <a:cs typeface="Arial" panose="020B0604020202020204" pitchFamily="34" charset="0"/>
              </a:rPr>
              <a:t>(</a:t>
            </a:r>
            <a:r>
              <a:rPr lang="en-GB" sz="2000" dirty="0" err="1">
                <a:ea typeface="SimSun" panose="02010600030101010101" pitchFamily="2" charset="-122"/>
                <a:cs typeface="Arial" panose="020B0604020202020204" pitchFamily="34" charset="0"/>
              </a:rPr>
              <a:t>acesso</a:t>
            </a:r>
            <a:r>
              <a:rPr lang="en-GB" sz="2000" dirty="0">
                <a:ea typeface="SimSun" panose="02010600030101010101" pitchFamily="2" charset="-122"/>
                <a:cs typeface="Arial" panose="020B0604020202020204" pitchFamily="34" charset="0"/>
              </a:rPr>
              <a:t> </a:t>
            </a:r>
            <a:r>
              <a:rPr lang="en-GB" sz="2000" dirty="0" err="1">
                <a:ea typeface="SimSun" panose="02010600030101010101" pitchFamily="2" charset="-122"/>
                <a:cs typeface="Arial" panose="020B0604020202020204" pitchFamily="34" charset="0"/>
              </a:rPr>
              <a:t>em</a:t>
            </a:r>
            <a:r>
              <a:rPr lang="en-GB" sz="2000" dirty="0">
                <a:ea typeface="SimSun" panose="02010600030101010101" pitchFamily="2" charset="-122"/>
                <a:cs typeface="Arial" panose="020B0604020202020204" pitchFamily="34" charset="0"/>
              </a:rPr>
              <a:t> 4 de </a:t>
            </a:r>
            <a:r>
              <a:rPr lang="en-GB" sz="2000" dirty="0" err="1">
                <a:ea typeface="SimSun" panose="02010600030101010101" pitchFamily="2" charset="-122"/>
                <a:cs typeface="Arial" panose="020B0604020202020204" pitchFamily="34" charset="0"/>
              </a:rPr>
              <a:t>dezembro</a:t>
            </a:r>
            <a:r>
              <a:rPr lang="en-GB" sz="2000" dirty="0">
                <a:ea typeface="SimSun" panose="02010600030101010101" pitchFamily="2" charset="-122"/>
                <a:cs typeface="Arial" panose="020B0604020202020204" pitchFamily="34" charset="0"/>
              </a:rPr>
              <a:t> de 2018).</a:t>
            </a:r>
            <a:endParaRPr lang="en-CH" sz="2000" dirty="0">
              <a:ea typeface="SimSun" panose="02010600030101010101" pitchFamily="2" charset="-122"/>
              <a:cs typeface="Arial" panose="020B0604020202020204" pitchFamily="34" charset="0"/>
            </a:endParaRPr>
          </a:p>
          <a:p>
            <a:pPr marL="228600" lvl="0" indent="-228600" algn="just">
              <a:spcAft>
                <a:spcPts val="0"/>
              </a:spcAft>
              <a:buFont typeface="Symbol" panose="05050102010706020507" pitchFamily="18" charset="2"/>
              <a:buChar char=""/>
            </a:pPr>
            <a:r>
              <a:rPr lang="en-GB" sz="2000" dirty="0">
                <a:ea typeface="SimSun" panose="02010600030101010101" pitchFamily="2" charset="-122"/>
                <a:cs typeface="Arial" panose="020B0604020202020204" pitchFamily="34" charset="0"/>
              </a:rPr>
              <a:t>O </a:t>
            </a:r>
            <a:r>
              <a:rPr lang="en-GB" sz="2000" dirty="0" err="1">
                <a:ea typeface="SimSun" panose="02010600030101010101" pitchFamily="2" charset="-122"/>
                <a:cs typeface="Arial" panose="020B0604020202020204" pitchFamily="34" charset="0"/>
              </a:rPr>
              <a:t>Projeto</a:t>
            </a:r>
            <a:r>
              <a:rPr lang="en-GB" sz="2000" dirty="0">
                <a:ea typeface="SimSun" panose="02010600030101010101" pitchFamily="2" charset="-122"/>
                <a:cs typeface="Arial" panose="020B0604020202020204" pitchFamily="34" charset="0"/>
              </a:rPr>
              <a:t> </a:t>
            </a:r>
            <a:r>
              <a:rPr lang="en-GB" sz="2000" dirty="0" err="1">
                <a:ea typeface="SimSun" panose="02010600030101010101" pitchFamily="2" charset="-122"/>
                <a:cs typeface="Arial" panose="020B0604020202020204" pitchFamily="34" charset="0"/>
              </a:rPr>
              <a:t>Paradigma</a:t>
            </a:r>
            <a:r>
              <a:rPr lang="en-GB" sz="2000" dirty="0">
                <a:ea typeface="SimSun" panose="02010600030101010101" pitchFamily="2" charset="-122"/>
                <a:cs typeface="Arial" panose="020B0604020202020204" pitchFamily="34" charset="0"/>
              </a:rPr>
              <a:t> Aberto – Dorothy Dundas (12:22 </a:t>
            </a:r>
            <a:r>
              <a:rPr lang="en-GB" sz="2000" dirty="0" err="1">
                <a:ea typeface="SimSun" panose="02010600030101010101" pitchFamily="2" charset="-122"/>
                <a:cs typeface="Arial" panose="020B0604020202020204" pitchFamily="34" charset="0"/>
              </a:rPr>
              <a:t>minutos</a:t>
            </a:r>
            <a:r>
              <a:rPr lang="en-GB" sz="2000" dirty="0">
                <a:ea typeface="SimSun" panose="02010600030101010101" pitchFamily="2" charset="-122"/>
                <a:cs typeface="Arial" panose="020B0604020202020204" pitchFamily="34" charset="0"/>
              </a:rPr>
              <a:t>). Maio de 2013. </a:t>
            </a:r>
            <a:r>
              <a:rPr lang="en-GB" sz="2000" dirty="0">
                <a:solidFill>
                  <a:srgbClr val="0000FF"/>
                </a:solidFill>
                <a:ea typeface="SimSun" panose="02010600030101010101" pitchFamily="2" charset="-122"/>
                <a:cs typeface="Arial" panose="020B0604020202020204" pitchFamily="34" charset="0"/>
                <a:hlinkClick r:id="rId5"/>
              </a:rPr>
              <a:t>https://youtu.be/8kZMaUZ7wm0 </a:t>
            </a:r>
            <a:r>
              <a:rPr lang="en-GB" sz="2000" dirty="0">
                <a:ea typeface="SimSun" panose="02010600030101010101" pitchFamily="2" charset="-122"/>
                <a:cs typeface="Arial" panose="020B0604020202020204" pitchFamily="34" charset="0"/>
              </a:rPr>
              <a:t> (</a:t>
            </a:r>
            <a:r>
              <a:rPr lang="en-GB" sz="2000" dirty="0" err="1">
                <a:ea typeface="SimSun" panose="02010600030101010101" pitchFamily="2" charset="-122"/>
                <a:cs typeface="Arial" panose="020B0604020202020204" pitchFamily="34" charset="0"/>
              </a:rPr>
              <a:t>acesso</a:t>
            </a:r>
            <a:r>
              <a:rPr lang="en-GB" sz="2000" dirty="0">
                <a:ea typeface="SimSun" panose="02010600030101010101" pitchFamily="2" charset="-122"/>
                <a:cs typeface="Arial" panose="020B0604020202020204" pitchFamily="34" charset="0"/>
              </a:rPr>
              <a:t> </a:t>
            </a:r>
            <a:r>
              <a:rPr lang="en-GB" sz="2000" dirty="0" err="1">
                <a:ea typeface="SimSun" panose="02010600030101010101" pitchFamily="2" charset="-122"/>
                <a:cs typeface="Arial" panose="020B0604020202020204" pitchFamily="34" charset="0"/>
              </a:rPr>
              <a:t>em</a:t>
            </a:r>
            <a:r>
              <a:rPr lang="en-GB" sz="2000" dirty="0">
                <a:ea typeface="SimSun" panose="02010600030101010101" pitchFamily="2" charset="-122"/>
                <a:cs typeface="Arial" panose="020B0604020202020204" pitchFamily="34" charset="0"/>
              </a:rPr>
              <a:t> 9 de </a:t>
            </a:r>
            <a:r>
              <a:rPr lang="en-GB" sz="2000" dirty="0" err="1">
                <a:ea typeface="SimSun" panose="02010600030101010101" pitchFamily="2" charset="-122"/>
                <a:cs typeface="Arial" panose="020B0604020202020204" pitchFamily="34" charset="0"/>
              </a:rPr>
              <a:t>abril</a:t>
            </a:r>
            <a:r>
              <a:rPr lang="en-GB" sz="2000" dirty="0">
                <a:ea typeface="SimSun" panose="02010600030101010101" pitchFamily="2" charset="-122"/>
                <a:cs typeface="Arial" panose="020B0604020202020204" pitchFamily="34" charset="0"/>
              </a:rPr>
              <a:t> de 2019).</a:t>
            </a:r>
            <a:endParaRPr lang="en-CH" sz="2000" dirty="0">
              <a:ea typeface="SimSun" panose="02010600030101010101" pitchFamily="2" charset="-122"/>
              <a:cs typeface="Arial" panose="020B0604020202020204" pitchFamily="34" charset="0"/>
            </a:endParaRPr>
          </a:p>
          <a:p>
            <a:pPr marL="228600" lvl="0" indent="-228600" algn="just">
              <a:spcAft>
                <a:spcPts val="0"/>
              </a:spcAft>
              <a:buFont typeface="Symbol" panose="05050102010706020507" pitchFamily="18" charset="2"/>
              <a:buChar char=""/>
            </a:pPr>
            <a:r>
              <a:rPr lang="en-GB" sz="2000" dirty="0">
                <a:ea typeface="SimSun" panose="02010600030101010101" pitchFamily="2" charset="-122"/>
                <a:cs typeface="Arial" panose="020B0604020202020204" pitchFamily="34" charset="0"/>
              </a:rPr>
              <a:t>Gana: </a:t>
            </a:r>
            <a:r>
              <a:rPr lang="en-GB" sz="2000" dirty="0" err="1">
                <a:ea typeface="SimSun" panose="02010600030101010101" pitchFamily="2" charset="-122"/>
                <a:cs typeface="Arial" panose="020B0604020202020204" pitchFamily="34" charset="0"/>
              </a:rPr>
              <a:t>abuso</a:t>
            </a:r>
            <a:r>
              <a:rPr lang="en-GB" sz="2000" dirty="0">
                <a:ea typeface="SimSun" panose="02010600030101010101" pitchFamily="2" charset="-122"/>
                <a:cs typeface="Arial" panose="020B0604020202020204" pitchFamily="34" charset="0"/>
              </a:rPr>
              <a:t> de </a:t>
            </a:r>
            <a:r>
              <a:rPr lang="en-GB" sz="2000" dirty="0" err="1">
                <a:ea typeface="SimSun" panose="02010600030101010101" pitchFamily="2" charset="-122"/>
                <a:cs typeface="Arial" panose="020B0604020202020204" pitchFamily="34" charset="0"/>
              </a:rPr>
              <a:t>pessoas</a:t>
            </a:r>
            <a:r>
              <a:rPr lang="en-GB" sz="2000" dirty="0">
                <a:ea typeface="SimSun" panose="02010600030101010101" pitchFamily="2" charset="-122"/>
                <a:cs typeface="Arial" panose="020B0604020202020204" pitchFamily="34" charset="0"/>
              </a:rPr>
              <a:t> com </a:t>
            </a:r>
            <a:r>
              <a:rPr lang="en-GB" sz="2000" dirty="0" err="1">
                <a:ea typeface="SimSun" panose="02010600030101010101" pitchFamily="2" charset="-122"/>
                <a:cs typeface="Arial" panose="020B0604020202020204" pitchFamily="34" charset="0"/>
              </a:rPr>
              <a:t>deficiência</a:t>
            </a:r>
            <a:r>
              <a:rPr lang="en-GB" sz="2000" dirty="0">
                <a:ea typeface="SimSun" panose="02010600030101010101" pitchFamily="2" charset="-122"/>
                <a:cs typeface="Arial" panose="020B0604020202020204" pitchFamily="34" charset="0"/>
              </a:rPr>
              <a:t> (3:45).  Human Rights Watch, </a:t>
            </a:r>
            <a:r>
              <a:rPr lang="en-GB" sz="2000" dirty="0" err="1">
                <a:ea typeface="SimSun" panose="02010600030101010101" pitchFamily="2" charset="-122"/>
                <a:cs typeface="Arial" panose="020B0604020202020204" pitchFamily="34" charset="0"/>
              </a:rPr>
              <a:t>outubro</a:t>
            </a:r>
            <a:r>
              <a:rPr lang="en-GB" sz="2000" dirty="0">
                <a:ea typeface="SimSun" panose="02010600030101010101" pitchFamily="2" charset="-122"/>
                <a:cs typeface="Arial" panose="020B0604020202020204" pitchFamily="34" charset="0"/>
              </a:rPr>
              <a:t> de 2012. </a:t>
            </a:r>
            <a:r>
              <a:rPr lang="en-GB" sz="2000" dirty="0">
                <a:solidFill>
                  <a:srgbClr val="7030A0"/>
                </a:solidFill>
                <a:ea typeface="SimSun" panose="02010600030101010101" pitchFamily="2" charset="-122"/>
                <a:cs typeface="Arial" panose="020B0604020202020204" pitchFamily="34" charset="0"/>
                <a:hlinkClick r:id="rId6"/>
              </a:rPr>
              <a:t>https://youtu.be/wTGV4s2fktQ </a:t>
            </a:r>
            <a:r>
              <a:rPr lang="en-GB" sz="2000" dirty="0">
                <a:ea typeface="SimSun" panose="02010600030101010101" pitchFamily="2" charset="-122"/>
                <a:cs typeface="Arial" panose="020B0604020202020204" pitchFamily="34" charset="0"/>
              </a:rPr>
              <a:t> (</a:t>
            </a:r>
            <a:r>
              <a:rPr lang="en-GB" sz="2000" dirty="0" err="1">
                <a:ea typeface="SimSun" panose="02010600030101010101" pitchFamily="2" charset="-122"/>
                <a:cs typeface="Arial" panose="020B0604020202020204" pitchFamily="34" charset="0"/>
              </a:rPr>
              <a:t>acesso</a:t>
            </a:r>
            <a:r>
              <a:rPr lang="en-GB" sz="2000" dirty="0">
                <a:ea typeface="SimSun" panose="02010600030101010101" pitchFamily="2" charset="-122"/>
                <a:cs typeface="Arial" panose="020B0604020202020204" pitchFamily="34" charset="0"/>
              </a:rPr>
              <a:t> </a:t>
            </a:r>
            <a:r>
              <a:rPr lang="en-GB" sz="2000" dirty="0" err="1">
                <a:ea typeface="SimSun" panose="02010600030101010101" pitchFamily="2" charset="-122"/>
                <a:cs typeface="Arial" panose="020B0604020202020204" pitchFamily="34" charset="0"/>
              </a:rPr>
              <a:t>em</a:t>
            </a:r>
            <a:r>
              <a:rPr lang="en-GB" sz="2000" dirty="0">
                <a:ea typeface="SimSun" panose="02010600030101010101" pitchFamily="2" charset="-122"/>
                <a:cs typeface="Arial" panose="020B0604020202020204" pitchFamily="34" charset="0"/>
              </a:rPr>
              <a:t> 9 de </a:t>
            </a:r>
            <a:r>
              <a:rPr lang="en-GB" sz="2000" dirty="0" err="1">
                <a:ea typeface="SimSun" panose="02010600030101010101" pitchFamily="2" charset="-122"/>
                <a:cs typeface="Arial" panose="020B0604020202020204" pitchFamily="34" charset="0"/>
              </a:rPr>
              <a:t>abril</a:t>
            </a:r>
            <a:r>
              <a:rPr lang="en-GB" sz="2000" dirty="0">
                <a:ea typeface="SimSun" panose="02010600030101010101" pitchFamily="2" charset="-122"/>
                <a:cs typeface="Arial" panose="020B0604020202020204" pitchFamily="34" charset="0"/>
              </a:rPr>
              <a:t> de 2019).</a:t>
            </a:r>
            <a:endParaRPr lang="en-CH" sz="2000" dirty="0">
              <a:ea typeface="SimSun" panose="02010600030101010101" pitchFamily="2" charset="-122"/>
              <a:cs typeface="Arial" panose="020B0604020202020204" pitchFamily="34" charset="0"/>
            </a:endParaRPr>
          </a:p>
          <a:p>
            <a:pPr marL="228600" lvl="0" indent="-228600" algn="just">
              <a:spcAft>
                <a:spcPts val="0"/>
              </a:spcAft>
              <a:buFont typeface="Symbol" panose="05050102010706020507" pitchFamily="18" charset="2"/>
              <a:buChar char=""/>
            </a:pPr>
            <a:r>
              <a:rPr lang="en-GB" sz="2000" dirty="0">
                <a:ea typeface="SimSun" panose="02010600030101010101" pitchFamily="2" charset="-122"/>
                <a:cs typeface="Arial" panose="020B0604020202020204" pitchFamily="34" charset="0"/>
              </a:rPr>
              <a:t>Uganda: </a:t>
            </a:r>
            <a:r>
              <a:rPr lang="en-GB" sz="2000" dirty="0" err="1">
                <a:ea typeface="SimSun" panose="02010600030101010101" pitchFamily="2" charset="-122"/>
                <a:cs typeface="Arial" panose="020B0604020202020204" pitchFamily="34" charset="0"/>
              </a:rPr>
              <a:t>pessoas</a:t>
            </a:r>
            <a:r>
              <a:rPr lang="en-GB" sz="2000" dirty="0">
                <a:ea typeface="SimSun" panose="02010600030101010101" pitchFamily="2" charset="-122"/>
                <a:cs typeface="Arial" panose="020B0604020202020204" pitchFamily="34" charset="0"/>
              </a:rPr>
              <a:t> com </a:t>
            </a:r>
            <a:r>
              <a:rPr lang="en-GB" sz="2000" dirty="0" err="1">
                <a:ea typeface="SimSun" panose="02010600030101010101" pitchFamily="2" charset="-122"/>
                <a:cs typeface="Arial" panose="020B0604020202020204" pitchFamily="34" charset="0"/>
              </a:rPr>
              <a:t>deficiências</a:t>
            </a:r>
            <a:r>
              <a:rPr lang="en-GB" sz="2000" dirty="0">
                <a:ea typeface="SimSun" panose="02010600030101010101" pitchFamily="2" charset="-122"/>
                <a:cs typeface="Arial" panose="020B0604020202020204" pitchFamily="34" charset="0"/>
              </a:rPr>
              <a:t> </a:t>
            </a:r>
            <a:r>
              <a:rPr lang="en-GB" sz="2000" dirty="0" err="1">
                <a:ea typeface="SimSun" panose="02010600030101010101" pitchFamily="2" charset="-122"/>
                <a:cs typeface="Arial" panose="020B0604020202020204" pitchFamily="34" charset="0"/>
              </a:rPr>
              <a:t>psicossociais</a:t>
            </a:r>
            <a:r>
              <a:rPr lang="en-GB" sz="2000" dirty="0">
                <a:ea typeface="SimSun" panose="02010600030101010101" pitchFamily="2" charset="-122"/>
                <a:cs typeface="Arial" panose="020B0604020202020204" pitchFamily="34" charset="0"/>
              </a:rPr>
              <a:t> </a:t>
            </a:r>
            <a:r>
              <a:rPr lang="en-GB" sz="2000" dirty="0" err="1">
                <a:ea typeface="SimSun" panose="02010600030101010101" pitchFamily="2" charset="-122"/>
                <a:cs typeface="Arial" panose="020B0604020202020204" pitchFamily="34" charset="0"/>
              </a:rPr>
              <a:t>exigem</a:t>
            </a:r>
            <a:r>
              <a:rPr lang="en-GB" sz="2000" dirty="0">
                <a:ea typeface="SimSun" panose="02010600030101010101" pitchFamily="2" charset="-122"/>
                <a:cs typeface="Arial" panose="020B0604020202020204" pitchFamily="34" charset="0"/>
              </a:rPr>
              <a:t> “</a:t>
            </a:r>
            <a:r>
              <a:rPr lang="en-GB" sz="2000" dirty="0" err="1">
                <a:ea typeface="SimSun" panose="02010600030101010101" pitchFamily="2" charset="-122"/>
                <a:cs typeface="Arial" panose="020B0604020202020204" pitchFamily="34" charset="0"/>
              </a:rPr>
              <a:t>Acabem</a:t>
            </a:r>
            <a:r>
              <a:rPr lang="en-GB" sz="2000" dirty="0">
                <a:ea typeface="SimSun" panose="02010600030101010101" pitchFamily="2" charset="-122"/>
                <a:cs typeface="Arial" panose="020B0604020202020204" pitchFamily="34" charset="0"/>
              </a:rPr>
              <a:t> com o </a:t>
            </a:r>
            <a:r>
              <a:rPr lang="en-GB" sz="2000" dirty="0" err="1">
                <a:ea typeface="SimSun" panose="02010600030101010101" pitchFamily="2" charset="-122"/>
                <a:cs typeface="Arial" panose="020B0604020202020204" pitchFamily="34" charset="0"/>
              </a:rPr>
              <a:t>abuso</a:t>
            </a:r>
            <a:r>
              <a:rPr lang="en-GB" sz="2000" dirty="0">
                <a:ea typeface="SimSun" panose="02010600030101010101" pitchFamily="2" charset="-122"/>
                <a:cs typeface="Arial" panose="020B0604020202020204" pitchFamily="34" charset="0"/>
              </a:rPr>
              <a:t>!” (4:57). MDAC, </a:t>
            </a:r>
            <a:r>
              <a:rPr lang="en-GB" sz="2000" dirty="0" err="1">
                <a:ea typeface="SimSun" panose="02010600030101010101" pitchFamily="2" charset="-122"/>
                <a:cs typeface="Arial" panose="020B0604020202020204" pitchFamily="34" charset="0"/>
              </a:rPr>
              <a:t>abril</a:t>
            </a:r>
            <a:r>
              <a:rPr lang="en-GB" sz="2000" dirty="0">
                <a:ea typeface="SimSun" panose="02010600030101010101" pitchFamily="2" charset="-122"/>
                <a:cs typeface="Arial" panose="020B0604020202020204" pitchFamily="34" charset="0"/>
              </a:rPr>
              <a:t> de 2016</a:t>
            </a:r>
            <a:r>
              <a:rPr lang="en-GB" sz="2000" dirty="0">
                <a:solidFill>
                  <a:srgbClr val="7030A0"/>
                </a:solidFill>
                <a:ea typeface="SimSun" panose="02010600030101010101" pitchFamily="2" charset="-122"/>
                <a:cs typeface="Arial" panose="020B0604020202020204" pitchFamily="34" charset="0"/>
              </a:rPr>
              <a:t>. </a:t>
            </a:r>
            <a:r>
              <a:rPr lang="en-GB" sz="2000" dirty="0">
                <a:solidFill>
                  <a:srgbClr val="7030A0"/>
                </a:solidFill>
                <a:ea typeface="SimSun" panose="02010600030101010101" pitchFamily="2" charset="-122"/>
                <a:cs typeface="Arial" panose="020B0604020202020204" pitchFamily="34" charset="0"/>
                <a:hlinkClick r:id="rId7"/>
              </a:rPr>
              <a:t>https://youtu.be/slr_SvB1uyU </a:t>
            </a:r>
            <a:r>
              <a:rPr lang="en-GB" sz="2000" dirty="0">
                <a:ea typeface="SimSun" panose="02010600030101010101" pitchFamily="2" charset="-122"/>
                <a:cs typeface="Arial" panose="020B0604020202020204" pitchFamily="34" charset="0"/>
              </a:rPr>
              <a:t> (</a:t>
            </a:r>
            <a:r>
              <a:rPr lang="en-GB" sz="2000" dirty="0" err="1">
                <a:ea typeface="SimSun" panose="02010600030101010101" pitchFamily="2" charset="-122"/>
                <a:cs typeface="Arial" panose="020B0604020202020204" pitchFamily="34" charset="0"/>
              </a:rPr>
              <a:t>acesso</a:t>
            </a:r>
            <a:r>
              <a:rPr lang="en-GB" sz="2000" dirty="0">
                <a:ea typeface="SimSun" panose="02010600030101010101" pitchFamily="2" charset="-122"/>
                <a:cs typeface="Arial" panose="020B0604020202020204" pitchFamily="34" charset="0"/>
              </a:rPr>
              <a:t> </a:t>
            </a:r>
            <a:r>
              <a:rPr lang="en-GB" sz="2000" dirty="0" err="1">
                <a:ea typeface="SimSun" panose="02010600030101010101" pitchFamily="2" charset="-122"/>
                <a:cs typeface="Arial" panose="020B0604020202020204" pitchFamily="34" charset="0"/>
              </a:rPr>
              <a:t>em</a:t>
            </a:r>
            <a:r>
              <a:rPr lang="en-GB" sz="2000" dirty="0">
                <a:ea typeface="SimSun" panose="02010600030101010101" pitchFamily="2" charset="-122"/>
                <a:cs typeface="Arial" panose="020B0604020202020204" pitchFamily="34" charset="0"/>
              </a:rPr>
              <a:t> 9 de </a:t>
            </a:r>
            <a:r>
              <a:rPr lang="en-GB" sz="2000" dirty="0" err="1">
                <a:ea typeface="SimSun" panose="02010600030101010101" pitchFamily="2" charset="-122"/>
                <a:cs typeface="Arial" panose="020B0604020202020204" pitchFamily="34" charset="0"/>
              </a:rPr>
              <a:t>abril</a:t>
            </a:r>
            <a:r>
              <a:rPr lang="en-GB" sz="2000" dirty="0">
                <a:ea typeface="SimSun" panose="02010600030101010101" pitchFamily="2" charset="-122"/>
                <a:cs typeface="Arial" panose="020B0604020202020204" pitchFamily="34" charset="0"/>
              </a:rPr>
              <a:t> de 2019).</a:t>
            </a:r>
            <a:endParaRPr lang="en-CH" sz="2000" dirty="0">
              <a:ea typeface="SimSun" panose="02010600030101010101" pitchFamily="2" charset="-122"/>
              <a:cs typeface="Arial" panose="020B0604020202020204" pitchFamily="34" charset="0"/>
            </a:endParaRPr>
          </a:p>
          <a:p>
            <a:pPr marL="228600" lvl="0" indent="-228600" algn="just">
              <a:spcAft>
                <a:spcPts val="0"/>
              </a:spcAft>
              <a:buFont typeface="Symbol" panose="05050102010706020507" pitchFamily="18" charset="2"/>
              <a:buChar char=""/>
            </a:pPr>
            <a:r>
              <a:rPr lang="en-GB" sz="2000" dirty="0">
                <a:ea typeface="SimSun" panose="02010600030101010101" pitchFamily="2" charset="-122"/>
                <a:cs typeface="Arial" panose="020B0604020202020204" pitchFamily="34" charset="0"/>
              </a:rPr>
              <a:t>O lar de </a:t>
            </a:r>
            <a:r>
              <a:rPr lang="en-GB" sz="2000" dirty="0" err="1">
                <a:ea typeface="SimSun" panose="02010600030101010101" pitchFamily="2" charset="-122"/>
                <a:cs typeface="Arial" panose="020B0604020202020204" pitchFamily="34" charset="0"/>
              </a:rPr>
              <a:t>idosos</a:t>
            </a:r>
            <a:r>
              <a:rPr lang="en-GB" sz="2000" dirty="0">
                <a:ea typeface="SimSun" panose="02010600030101010101" pitchFamily="2" charset="-122"/>
                <a:cs typeface="Arial" panose="020B0604020202020204" pitchFamily="34" charset="0"/>
              </a:rPr>
              <a:t> Bupa Adelaide </a:t>
            </a:r>
            <a:r>
              <a:rPr lang="en-GB" sz="2000" dirty="0" err="1">
                <a:ea typeface="SimSun" panose="02010600030101010101" pitchFamily="2" charset="-122"/>
                <a:cs typeface="Arial" panose="020B0604020202020204" pitchFamily="34" charset="0"/>
              </a:rPr>
              <a:t>é</a:t>
            </a:r>
            <a:r>
              <a:rPr lang="en-GB" sz="2000" dirty="0">
                <a:ea typeface="SimSun" panose="02010600030101010101" pitchFamily="2" charset="-122"/>
                <a:cs typeface="Arial" panose="020B0604020202020204" pitchFamily="34" charset="0"/>
              </a:rPr>
              <a:t> </a:t>
            </a:r>
            <a:r>
              <a:rPr lang="en-GB" sz="2000" dirty="0" err="1">
                <a:ea typeface="SimSun" panose="02010600030101010101" pitchFamily="2" charset="-122"/>
                <a:cs typeface="Arial" panose="020B0604020202020204" pitchFamily="34" charset="0"/>
              </a:rPr>
              <a:t>acusado</a:t>
            </a:r>
            <a:r>
              <a:rPr lang="en-GB" sz="2000" dirty="0">
                <a:ea typeface="SimSun" panose="02010600030101010101" pitchFamily="2" charset="-122"/>
                <a:cs typeface="Arial" panose="020B0604020202020204" pitchFamily="34" charset="0"/>
              </a:rPr>
              <a:t> de </a:t>
            </a:r>
            <a:r>
              <a:rPr lang="en-GB" sz="2000" dirty="0" err="1">
                <a:ea typeface="SimSun" panose="02010600030101010101" pitchFamily="2" charset="-122"/>
                <a:cs typeface="Arial" panose="020B0604020202020204" pitchFamily="34" charset="0"/>
              </a:rPr>
              <a:t>maus</a:t>
            </a:r>
            <a:r>
              <a:rPr lang="en-GB" sz="2000" dirty="0">
                <a:ea typeface="SimSun" panose="02010600030101010101" pitchFamily="2" charset="-122"/>
                <a:cs typeface="Arial" panose="020B0604020202020204" pitchFamily="34" charset="0"/>
              </a:rPr>
              <a:t> </a:t>
            </a:r>
            <a:r>
              <a:rPr lang="en-GB" sz="2000" dirty="0" err="1">
                <a:ea typeface="SimSun" panose="02010600030101010101" pitchFamily="2" charset="-122"/>
                <a:cs typeface="Arial" panose="020B0604020202020204" pitchFamily="34" charset="0"/>
              </a:rPr>
              <a:t>cuidados</a:t>
            </a:r>
            <a:r>
              <a:rPr lang="en-GB" sz="2000" dirty="0">
                <a:ea typeface="SimSun" panose="02010600030101010101" pitchFamily="2" charset="-122"/>
                <a:cs typeface="Arial" panose="020B0604020202020204" pitchFamily="34" charset="0"/>
              </a:rPr>
              <a:t> </a:t>
            </a:r>
            <a:r>
              <a:rPr lang="en-GB" sz="2000" dirty="0" err="1">
                <a:ea typeface="SimSun" panose="02010600030101010101" pitchFamily="2" charset="-122"/>
                <a:cs typeface="Arial" panose="020B0604020202020204" pitchFamily="34" charset="0"/>
              </a:rPr>
              <a:t>após</a:t>
            </a:r>
            <a:r>
              <a:rPr lang="en-GB" sz="2000" dirty="0">
                <a:ea typeface="SimSun" panose="02010600030101010101" pitchFamily="2" charset="-122"/>
                <a:cs typeface="Arial" panose="020B0604020202020204" pitchFamily="34" charset="0"/>
              </a:rPr>
              <a:t> a </a:t>
            </a:r>
            <a:r>
              <a:rPr lang="en-GB" sz="2000" dirty="0" err="1">
                <a:ea typeface="SimSun" panose="02010600030101010101" pitchFamily="2" charset="-122"/>
                <a:cs typeface="Arial" panose="020B0604020202020204" pitchFamily="34" charset="0"/>
              </a:rPr>
              <a:t>morte</a:t>
            </a:r>
            <a:r>
              <a:rPr lang="en-GB" sz="2000" dirty="0">
                <a:ea typeface="SimSun" panose="02010600030101010101" pitchFamily="2" charset="-122"/>
                <a:cs typeface="Arial" panose="020B0604020202020204" pitchFamily="34" charset="0"/>
              </a:rPr>
              <a:t> de </a:t>
            </a:r>
            <a:r>
              <a:rPr lang="en-GB" sz="2000" dirty="0" err="1">
                <a:ea typeface="SimSun" panose="02010600030101010101" pitchFamily="2" charset="-122"/>
                <a:cs typeface="Arial" panose="020B0604020202020204" pitchFamily="34" charset="0"/>
              </a:rPr>
              <a:t>residente</a:t>
            </a:r>
            <a:r>
              <a:rPr lang="en-GB" sz="2000" dirty="0">
                <a:ea typeface="SimSun" panose="02010600030101010101" pitchFamily="2" charset="-122"/>
                <a:cs typeface="Arial" panose="020B0604020202020204" pitchFamily="34" charset="0"/>
              </a:rPr>
              <a:t> (7:28 min.). ABC Australia, 1º de </a:t>
            </a:r>
            <a:r>
              <a:rPr lang="en-GB" sz="2000" dirty="0" err="1">
                <a:ea typeface="SimSun" panose="02010600030101010101" pitchFamily="2" charset="-122"/>
                <a:cs typeface="Arial" panose="020B0604020202020204" pitchFamily="34" charset="0"/>
              </a:rPr>
              <a:t>maio</a:t>
            </a:r>
            <a:r>
              <a:rPr lang="en-GB" sz="2000" dirty="0">
                <a:ea typeface="SimSun" panose="02010600030101010101" pitchFamily="2" charset="-122"/>
                <a:cs typeface="Arial" panose="020B0604020202020204" pitchFamily="34" charset="0"/>
              </a:rPr>
              <a:t> de 2017. </a:t>
            </a:r>
            <a:r>
              <a:rPr lang="en-GB" sz="2000" dirty="0">
                <a:solidFill>
                  <a:srgbClr val="0000FF"/>
                </a:solidFill>
                <a:ea typeface="SimSun" panose="02010600030101010101" pitchFamily="2" charset="-122"/>
                <a:cs typeface="Arial" panose="020B0604020202020204" pitchFamily="34" charset="0"/>
                <a:hlinkClick r:id="rId8">
                  <a:extLst>
                    <a:ext uri="{A12FA001-AC4F-418D-AE19-62706E023703}">
                      <ahyp:hlinkClr xmlns:ahyp="http://schemas.microsoft.com/office/drawing/2018/hyperlinkcolor" val="tx"/>
                    </a:ext>
                  </a:extLst>
                </a:hlinkClick>
              </a:rPr>
              <a:t> http://www.abc.net.au/news/2017-05-01/bupa-adelaide-nursing-home-accused-of-poor-care/8487694 </a:t>
            </a:r>
            <a:r>
              <a:rPr lang="en-GB" sz="2000" dirty="0">
                <a:solidFill>
                  <a:srgbClr val="7030A0"/>
                </a:solidFill>
                <a:ea typeface="SimSun" panose="02010600030101010101" pitchFamily="2" charset="-122"/>
                <a:cs typeface="Arial" panose="020B0604020202020204" pitchFamily="34" charset="0"/>
              </a:rPr>
              <a:t>(</a:t>
            </a:r>
            <a:r>
              <a:rPr lang="en-GB" sz="2000" dirty="0" err="1">
                <a:ea typeface="SimSun" panose="02010600030101010101" pitchFamily="2" charset="-122"/>
                <a:cs typeface="Arial" panose="020B0604020202020204" pitchFamily="34" charset="0"/>
              </a:rPr>
              <a:t>acesso</a:t>
            </a:r>
            <a:r>
              <a:rPr lang="en-GB" sz="2000" dirty="0">
                <a:ea typeface="SimSun" panose="02010600030101010101" pitchFamily="2" charset="-122"/>
                <a:cs typeface="Arial" panose="020B0604020202020204" pitchFamily="34" charset="0"/>
              </a:rPr>
              <a:t> </a:t>
            </a:r>
            <a:r>
              <a:rPr lang="en-GB" sz="2000" dirty="0" err="1">
                <a:ea typeface="SimSun" panose="02010600030101010101" pitchFamily="2" charset="-122"/>
                <a:cs typeface="Arial" panose="020B0604020202020204" pitchFamily="34" charset="0"/>
              </a:rPr>
              <a:t>em</a:t>
            </a:r>
            <a:r>
              <a:rPr lang="en-GB" sz="2000" dirty="0">
                <a:ea typeface="SimSun" panose="02010600030101010101" pitchFamily="2" charset="-122"/>
                <a:cs typeface="Arial" panose="020B0604020202020204" pitchFamily="34" charset="0"/>
              </a:rPr>
              <a:t> 23 de </a:t>
            </a:r>
            <a:r>
              <a:rPr lang="en-GB" sz="2000" dirty="0" err="1">
                <a:ea typeface="SimSun" panose="02010600030101010101" pitchFamily="2" charset="-122"/>
                <a:cs typeface="Arial" panose="020B0604020202020204" pitchFamily="34" charset="0"/>
              </a:rPr>
              <a:t>fevereiro</a:t>
            </a:r>
            <a:r>
              <a:rPr lang="en-GB" sz="2000" dirty="0">
                <a:ea typeface="SimSun" panose="02010600030101010101" pitchFamily="2" charset="-122"/>
                <a:cs typeface="Arial" panose="020B0604020202020204" pitchFamily="34" charset="0"/>
              </a:rPr>
              <a:t> de 2017).</a:t>
            </a:r>
            <a:endParaRPr lang="en-CH" sz="2000" dirty="0">
              <a:ea typeface="SimSun" panose="02010600030101010101" pitchFamily="2" charset="-122"/>
              <a:cs typeface="Arial" panose="020B0604020202020204" pitchFamily="34" charset="0"/>
            </a:endParaRPr>
          </a:p>
        </p:txBody>
      </p:sp>
      <p:sp>
        <p:nvSpPr>
          <p:cNvPr id="2" name="Title 1">
            <a:extLst>
              <a:ext uri="{FF2B5EF4-FFF2-40B4-BE49-F238E27FC236}">
                <a16:creationId xmlns:a16="http://schemas.microsoft.com/office/drawing/2014/main" id="{5C7EB879-BAD2-4F16-9AAB-B8D6939C3906}"/>
              </a:ext>
            </a:extLst>
          </p:cNvPr>
          <p:cNvSpPr>
            <a:spLocks noGrp="1"/>
          </p:cNvSpPr>
          <p:nvPr>
            <p:ph type="title"/>
          </p:nvPr>
        </p:nvSpPr>
        <p:spPr>
          <a:xfrm>
            <a:off x="507206" y="506412"/>
            <a:ext cx="10932522" cy="360000"/>
          </a:xfrm>
        </p:spPr>
        <p:txBody>
          <a:bodyPr/>
          <a:lstStyle/>
          <a:p>
            <a:pPr algn="ctr"/>
            <a:r>
              <a:rPr lang="en-GB" dirty="0"/>
              <a:t>Exercício 3.1: </a:t>
            </a:r>
            <a:r>
              <a:rPr lang="en-GB" dirty="0" err="1"/>
              <a:t>Experiências</a:t>
            </a:r>
            <a:r>
              <a:rPr lang="en-GB" dirty="0"/>
              <a:t> </a:t>
            </a:r>
            <a:r>
              <a:rPr lang="en-GB" dirty="0" err="1"/>
              <a:t>pessoais</a:t>
            </a:r>
            <a:r>
              <a:rPr lang="en-GB" dirty="0"/>
              <a:t> de </a:t>
            </a:r>
            <a:r>
              <a:rPr lang="en-GB" dirty="0" err="1"/>
              <a:t>violência</a:t>
            </a:r>
            <a:r>
              <a:rPr lang="en-GB" dirty="0"/>
              <a:t>, </a:t>
            </a:r>
            <a:r>
              <a:rPr lang="en-GB" dirty="0" err="1"/>
              <a:t>coerção</a:t>
            </a:r>
            <a:r>
              <a:rPr lang="en-GB" dirty="0"/>
              <a:t> e </a:t>
            </a:r>
            <a:r>
              <a:rPr lang="en-GB" dirty="0" err="1"/>
              <a:t>abuso</a:t>
            </a:r>
            <a:r>
              <a:rPr lang="en-GB" dirty="0"/>
              <a:t> </a:t>
            </a:r>
            <a:r>
              <a:rPr lang="en-GB" dirty="0" err="1"/>
              <a:t>têm</a:t>
            </a:r>
            <a:r>
              <a:rPr lang="en-GB" dirty="0"/>
              <a:t> </a:t>
            </a:r>
            <a:r>
              <a:rPr lang="en-GB" dirty="0" err="1"/>
              <a:t>impacto</a:t>
            </a:r>
            <a:r>
              <a:rPr lang="en-GB" dirty="0"/>
              <a:t> - 3</a:t>
            </a:r>
            <a:endParaRPr lang="en-CH" dirty="0"/>
          </a:p>
        </p:txBody>
      </p:sp>
    </p:spTree>
    <p:extLst>
      <p:ext uri="{BB962C8B-B14F-4D97-AF65-F5344CB8AC3E}">
        <p14:creationId xmlns:p14="http://schemas.microsoft.com/office/powerpoint/2010/main" val="917470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3565C1F-E2BA-0A41-9E84-5D03FB3495BB}"/>
              </a:ext>
            </a:extLst>
          </p:cNvPr>
          <p:cNvSpPr>
            <a:spLocks noGrp="1"/>
          </p:cNvSpPr>
          <p:nvPr>
            <p:ph type="body" sz="quarter" idx="13"/>
          </p:nvPr>
        </p:nvSpPr>
        <p:spPr>
          <a:xfrm>
            <a:off x="507207" y="1347664"/>
            <a:ext cx="11174400" cy="360000"/>
          </a:xfrm>
        </p:spPr>
        <p:txBody>
          <a:bodyPr/>
          <a:lstStyle/>
          <a:p>
            <a:r>
              <a:rPr lang="en-GB" dirty="0"/>
              <a:t>Opção 3: Citações de </a:t>
            </a:r>
            <a:r>
              <a:rPr lang="en-GB" kern="0" spc="0" dirty="0"/>
              <a:t>pessoas</a:t>
            </a:r>
            <a:r>
              <a:rPr lang="en-GB" dirty="0"/>
              <a:t> que </a:t>
            </a:r>
            <a:r>
              <a:rPr lang="en-GB" dirty="0" err="1"/>
              <a:t>vivenciaram</a:t>
            </a:r>
            <a:r>
              <a:rPr lang="en-GB" dirty="0"/>
              <a:t> violência, coerção ou abuso</a:t>
            </a:r>
          </a:p>
        </p:txBody>
      </p:sp>
      <p:sp>
        <p:nvSpPr>
          <p:cNvPr id="3" name="Content Placeholder 2">
            <a:extLst>
              <a:ext uri="{FF2B5EF4-FFF2-40B4-BE49-F238E27FC236}">
                <a16:creationId xmlns:a16="http://schemas.microsoft.com/office/drawing/2014/main" id="{F7E618A4-B276-48CA-8AC0-581985E6AC37}"/>
              </a:ext>
            </a:extLst>
          </p:cNvPr>
          <p:cNvSpPr>
            <a:spLocks noGrp="1"/>
          </p:cNvSpPr>
          <p:nvPr>
            <p:ph sz="quarter" idx="14"/>
          </p:nvPr>
        </p:nvSpPr>
        <p:spPr>
          <a:xfrm>
            <a:off x="886265" y="1780675"/>
            <a:ext cx="10592972" cy="3729662"/>
          </a:xfrm>
        </p:spPr>
        <p:txBody>
          <a:bodyPr/>
          <a:lstStyle/>
          <a:p>
            <a:pPr marL="0" indent="0" algn="just">
              <a:spcAft>
                <a:spcPts val="0"/>
              </a:spcAft>
              <a:buNone/>
            </a:pPr>
            <a:r>
              <a:rPr lang="en-GB" sz="1800" dirty="0"/>
              <a:t>“Eu </a:t>
            </a:r>
            <a:r>
              <a:rPr lang="en-GB" sz="1800" dirty="0" err="1"/>
              <a:t>estava</a:t>
            </a:r>
            <a:r>
              <a:rPr lang="en-GB" sz="1800" dirty="0"/>
              <a:t> </a:t>
            </a:r>
            <a:r>
              <a:rPr lang="en-GB" sz="1800" dirty="0" err="1"/>
              <a:t>tomando</a:t>
            </a:r>
            <a:r>
              <a:rPr lang="en-GB" sz="1800" dirty="0"/>
              <a:t> </a:t>
            </a:r>
            <a:r>
              <a:rPr lang="en-GB" sz="1800" dirty="0" err="1"/>
              <a:t>uma</a:t>
            </a:r>
            <a:r>
              <a:rPr lang="en-GB" sz="1800" dirty="0"/>
              <a:t> </a:t>
            </a:r>
            <a:r>
              <a:rPr lang="en-GB" sz="1800" dirty="0" err="1"/>
              <a:t>quantidade</a:t>
            </a:r>
            <a:r>
              <a:rPr lang="en-GB" sz="1800" dirty="0"/>
              <a:t> </a:t>
            </a:r>
            <a:r>
              <a:rPr lang="en-GB" sz="1800" dirty="0" err="1"/>
              <a:t>muito</a:t>
            </a:r>
            <a:r>
              <a:rPr lang="en-GB" sz="1800" dirty="0"/>
              <a:t> </a:t>
            </a:r>
            <a:r>
              <a:rPr lang="en-GB" sz="1800" dirty="0" err="1"/>
              <a:t>alta</a:t>
            </a:r>
            <a:r>
              <a:rPr lang="en-GB" sz="1800" dirty="0"/>
              <a:t> de Valium, </a:t>
            </a:r>
            <a:r>
              <a:rPr lang="en-GB" sz="1800" dirty="0" err="1"/>
              <a:t>não</a:t>
            </a:r>
            <a:r>
              <a:rPr lang="en-GB" sz="1800" dirty="0"/>
              <a:t> a </a:t>
            </a:r>
            <a:r>
              <a:rPr lang="en-GB" sz="1800" dirty="0" err="1"/>
              <a:t>ponto</a:t>
            </a:r>
            <a:r>
              <a:rPr lang="en-GB" sz="1800" dirty="0"/>
              <a:t> de </a:t>
            </a:r>
            <a:r>
              <a:rPr lang="en-GB" sz="1800" dirty="0" err="1"/>
              <a:t>ficar</a:t>
            </a:r>
            <a:r>
              <a:rPr lang="en-GB" sz="1800" dirty="0"/>
              <a:t> </a:t>
            </a:r>
            <a:r>
              <a:rPr lang="en-GB" sz="1800" dirty="0" err="1"/>
              <a:t>inconsciente</a:t>
            </a:r>
            <a:r>
              <a:rPr lang="en-GB" sz="1800" dirty="0"/>
              <a:t>, mas </a:t>
            </a:r>
            <a:r>
              <a:rPr lang="en-GB" sz="1800" dirty="0" err="1"/>
              <a:t>acrescentei</a:t>
            </a:r>
            <a:r>
              <a:rPr lang="en-GB" sz="1800" dirty="0"/>
              <a:t> o </a:t>
            </a:r>
            <a:r>
              <a:rPr lang="en-GB" sz="1800" dirty="0" err="1"/>
              <a:t>efeito</a:t>
            </a:r>
            <a:r>
              <a:rPr lang="en-GB" sz="1800" dirty="0"/>
              <a:t> </a:t>
            </a:r>
            <a:r>
              <a:rPr lang="en-GB" sz="1800" dirty="0" err="1"/>
              <a:t>sedativo</a:t>
            </a:r>
            <a:r>
              <a:rPr lang="en-GB" sz="1800" dirty="0"/>
              <a:t> </a:t>
            </a:r>
            <a:r>
              <a:rPr lang="en-GB" sz="1800" dirty="0" err="1"/>
              <a:t>ao</a:t>
            </a:r>
            <a:r>
              <a:rPr lang="en-GB" sz="1800" dirty="0"/>
              <a:t> meu </a:t>
            </a:r>
            <a:r>
              <a:rPr lang="en-GB" sz="1800" dirty="0" err="1"/>
              <a:t>eu</a:t>
            </a:r>
            <a:r>
              <a:rPr lang="en-GB" sz="1800" dirty="0"/>
              <a:t> </a:t>
            </a:r>
            <a:r>
              <a:rPr lang="en-GB" sz="1800" dirty="0" err="1"/>
              <a:t>já</a:t>
            </a:r>
            <a:r>
              <a:rPr lang="en-GB" sz="1800" dirty="0"/>
              <a:t> </a:t>
            </a:r>
            <a:r>
              <a:rPr lang="en-GB" sz="1800" dirty="0" err="1"/>
              <a:t>derrotado</a:t>
            </a:r>
            <a:r>
              <a:rPr lang="en-GB" sz="1800" dirty="0"/>
              <a:t> e </a:t>
            </a:r>
            <a:r>
              <a:rPr lang="en-GB" sz="1800" dirty="0" err="1"/>
              <a:t>eu</a:t>
            </a:r>
            <a:r>
              <a:rPr lang="en-GB" sz="1800" dirty="0"/>
              <a:t> </a:t>
            </a:r>
            <a:r>
              <a:rPr lang="en-GB" sz="1800" dirty="0" err="1"/>
              <a:t>estava</a:t>
            </a:r>
            <a:r>
              <a:rPr lang="en-GB" sz="1800" dirty="0"/>
              <a:t> </a:t>
            </a:r>
            <a:r>
              <a:rPr lang="en-GB" sz="1800" dirty="0" err="1"/>
              <a:t>abatida</a:t>
            </a:r>
            <a:r>
              <a:rPr lang="en-GB" sz="1800" dirty="0"/>
              <a:t>... Eu era </a:t>
            </a:r>
            <a:r>
              <a:rPr lang="en-GB" sz="1800" dirty="0" err="1"/>
              <a:t>como</a:t>
            </a:r>
            <a:r>
              <a:rPr lang="en-GB" sz="1800" dirty="0"/>
              <a:t> um </a:t>
            </a:r>
            <a:r>
              <a:rPr lang="en-GB" sz="1800" dirty="0" err="1"/>
              <a:t>cachorro</a:t>
            </a:r>
            <a:r>
              <a:rPr lang="en-GB" sz="1800" dirty="0"/>
              <a:t> </a:t>
            </a:r>
            <a:r>
              <a:rPr lang="en-GB" sz="1800" dirty="0" err="1"/>
              <a:t>maltratado</a:t>
            </a:r>
            <a:r>
              <a:rPr lang="en-GB" sz="1800" dirty="0"/>
              <a:t> que, se </a:t>
            </a:r>
            <a:r>
              <a:rPr lang="en-GB" sz="1800" dirty="0" err="1"/>
              <a:t>você</a:t>
            </a:r>
            <a:r>
              <a:rPr lang="en-GB" sz="1800" dirty="0"/>
              <a:t> fosse </a:t>
            </a:r>
            <a:r>
              <a:rPr lang="en-GB" sz="1800" dirty="0" err="1"/>
              <a:t>até</a:t>
            </a:r>
            <a:r>
              <a:rPr lang="en-GB" sz="1800" dirty="0"/>
              <a:t> </a:t>
            </a:r>
            <a:r>
              <a:rPr lang="en-GB" sz="1800" dirty="0" err="1"/>
              <a:t>ele</a:t>
            </a:r>
            <a:r>
              <a:rPr lang="en-GB" sz="1800" dirty="0"/>
              <a:t> e </a:t>
            </a:r>
            <a:r>
              <a:rPr lang="en-GB" sz="1800" dirty="0" err="1"/>
              <a:t>desse</a:t>
            </a:r>
            <a:r>
              <a:rPr lang="en-GB" sz="1800" dirty="0"/>
              <a:t> outro chute, </a:t>
            </a:r>
            <a:r>
              <a:rPr lang="en-GB" sz="1800" dirty="0" err="1"/>
              <a:t>ele</a:t>
            </a:r>
            <a:r>
              <a:rPr lang="en-GB" sz="1800" dirty="0"/>
              <a:t> </a:t>
            </a:r>
            <a:r>
              <a:rPr lang="en-GB" sz="1800" dirty="0" err="1"/>
              <a:t>não</a:t>
            </a:r>
            <a:r>
              <a:rPr lang="en-GB" sz="1800" dirty="0"/>
              <a:t> </a:t>
            </a:r>
            <a:r>
              <a:rPr lang="en-GB" sz="1800" dirty="0" err="1"/>
              <a:t>teria</a:t>
            </a:r>
            <a:r>
              <a:rPr lang="en-GB" sz="1800" dirty="0"/>
              <a:t> </a:t>
            </a:r>
            <a:r>
              <a:rPr lang="en-GB" sz="1800" dirty="0" err="1"/>
              <a:t>recuado</a:t>
            </a:r>
            <a:r>
              <a:rPr lang="en-GB" sz="1800" dirty="0"/>
              <a:t>. Eu </a:t>
            </a:r>
            <a:r>
              <a:rPr lang="en-GB" sz="1800" dirty="0" err="1"/>
              <a:t>estava</a:t>
            </a:r>
            <a:r>
              <a:rPr lang="en-GB" sz="1800" dirty="0"/>
              <a:t> mal e, </a:t>
            </a:r>
            <a:r>
              <a:rPr lang="en-GB" sz="1800" dirty="0" err="1"/>
              <a:t>portanto</a:t>
            </a:r>
            <a:r>
              <a:rPr lang="en-GB" sz="1800" dirty="0"/>
              <a:t>, </a:t>
            </a:r>
            <a:r>
              <a:rPr lang="en-GB" sz="1800" dirty="0" err="1"/>
              <a:t>estava</a:t>
            </a:r>
            <a:r>
              <a:rPr lang="en-GB" sz="1800" dirty="0"/>
              <a:t> </a:t>
            </a:r>
            <a:r>
              <a:rPr lang="en-GB" sz="1800" dirty="0" err="1"/>
              <a:t>extremamente</a:t>
            </a:r>
            <a:r>
              <a:rPr lang="en-GB" sz="1800" dirty="0"/>
              <a:t> </a:t>
            </a:r>
            <a:r>
              <a:rPr lang="en-GB" sz="1800" dirty="0" err="1"/>
              <a:t>aberta</a:t>
            </a:r>
            <a:r>
              <a:rPr lang="en-GB" sz="1800" dirty="0"/>
              <a:t> a </a:t>
            </a:r>
            <a:r>
              <a:rPr lang="en-GB" sz="1800" dirty="0" err="1"/>
              <a:t>abusos</a:t>
            </a:r>
            <a:r>
              <a:rPr lang="en-GB" sz="1800" dirty="0"/>
              <a:t>... </a:t>
            </a:r>
            <a:r>
              <a:rPr lang="en-GB" sz="1800" dirty="0" err="1"/>
              <a:t>Não</a:t>
            </a:r>
            <a:r>
              <a:rPr lang="en-GB" sz="1800" dirty="0"/>
              <a:t> </a:t>
            </a:r>
            <a:r>
              <a:rPr lang="en-GB" sz="1800" dirty="0" err="1"/>
              <a:t>fazia</a:t>
            </a:r>
            <a:r>
              <a:rPr lang="en-GB" sz="1800" dirty="0"/>
              <a:t> </a:t>
            </a:r>
            <a:r>
              <a:rPr lang="en-GB" sz="1800" dirty="0" err="1"/>
              <a:t>sentido</a:t>
            </a:r>
            <a:r>
              <a:rPr lang="en-GB" sz="1800" dirty="0"/>
              <a:t> </a:t>
            </a:r>
            <a:r>
              <a:rPr lang="en-GB" sz="1800" dirty="0" err="1"/>
              <a:t>eu</a:t>
            </a:r>
            <a:r>
              <a:rPr lang="en-GB" sz="1800" dirty="0"/>
              <a:t> </a:t>
            </a:r>
            <a:r>
              <a:rPr lang="en-GB" sz="1800" dirty="0" err="1"/>
              <a:t>contar</a:t>
            </a:r>
            <a:r>
              <a:rPr lang="en-GB" sz="1800" dirty="0"/>
              <a:t> a </a:t>
            </a:r>
            <a:r>
              <a:rPr lang="en-GB" sz="1800" dirty="0" err="1"/>
              <a:t>ninguém</a:t>
            </a:r>
            <a:r>
              <a:rPr lang="en-GB" sz="1800" dirty="0"/>
              <a:t>. </a:t>
            </a:r>
            <a:r>
              <a:rPr lang="en-GB" sz="1800" dirty="0" err="1"/>
              <a:t>Quem</a:t>
            </a:r>
            <a:r>
              <a:rPr lang="en-GB" sz="1800" dirty="0"/>
              <a:t> </a:t>
            </a:r>
            <a:r>
              <a:rPr lang="en-GB" sz="1800" dirty="0" err="1"/>
              <a:t>vai</a:t>
            </a:r>
            <a:r>
              <a:rPr lang="en-GB" sz="1800" dirty="0"/>
              <a:t> </a:t>
            </a:r>
            <a:r>
              <a:rPr lang="en-GB" sz="1800" dirty="0" err="1"/>
              <a:t>acreditar</a:t>
            </a:r>
            <a:r>
              <a:rPr lang="en-GB" sz="1800" dirty="0"/>
              <a:t> </a:t>
            </a:r>
            <a:r>
              <a:rPr lang="en-GB" sz="1800" dirty="0" err="1"/>
              <a:t>em</a:t>
            </a:r>
            <a:r>
              <a:rPr lang="en-GB" sz="1800" dirty="0"/>
              <a:t> um </a:t>
            </a:r>
            <a:r>
              <a:rPr lang="en-GB" sz="1800" dirty="0" err="1"/>
              <a:t>paciente</a:t>
            </a:r>
            <a:r>
              <a:rPr lang="en-GB" sz="1800" dirty="0"/>
              <a:t> mental – um </a:t>
            </a:r>
            <a:r>
              <a:rPr lang="en-GB" sz="1800" dirty="0" err="1"/>
              <a:t>paciente</a:t>
            </a:r>
            <a:r>
              <a:rPr lang="en-GB" sz="1800" dirty="0"/>
              <a:t> mental </a:t>
            </a:r>
            <a:r>
              <a:rPr lang="en-GB" sz="1800" dirty="0" err="1"/>
              <a:t>internado</a:t>
            </a:r>
            <a:r>
              <a:rPr lang="en-GB" sz="1800" dirty="0"/>
              <a:t> – </a:t>
            </a:r>
            <a:r>
              <a:rPr lang="en-GB" sz="1800" dirty="0" err="1"/>
              <a:t>em</a:t>
            </a:r>
            <a:r>
              <a:rPr lang="en-GB" sz="1800" dirty="0"/>
              <a:t> </a:t>
            </a:r>
            <a:r>
              <a:rPr lang="en-GB" sz="1800" dirty="0" err="1"/>
              <a:t>vez</a:t>
            </a:r>
            <a:r>
              <a:rPr lang="en-GB" sz="1800" dirty="0"/>
              <a:t> de </a:t>
            </a:r>
            <a:r>
              <a:rPr lang="en-GB" sz="1800" dirty="0" err="1"/>
              <a:t>confiar</a:t>
            </a:r>
            <a:r>
              <a:rPr lang="en-GB" sz="1800" dirty="0"/>
              <a:t> </a:t>
            </a:r>
            <a:r>
              <a:rPr lang="en-GB" sz="1800" dirty="0" err="1"/>
              <a:t>em</a:t>
            </a:r>
            <a:r>
              <a:rPr lang="en-GB" sz="1800" dirty="0"/>
              <a:t> um </a:t>
            </a:r>
            <a:r>
              <a:rPr lang="en-GB" sz="1800" dirty="0" err="1"/>
              <a:t>funcionário</a:t>
            </a:r>
            <a:r>
              <a:rPr lang="en-GB" sz="1800" dirty="0"/>
              <a:t> de longa data que era </a:t>
            </a:r>
            <a:r>
              <a:rPr lang="en-GB" sz="1800" dirty="0" err="1"/>
              <a:t>aparentemente</a:t>
            </a:r>
            <a:r>
              <a:rPr lang="en-GB" sz="1800" dirty="0"/>
              <a:t> </a:t>
            </a:r>
            <a:r>
              <a:rPr lang="en-GB" sz="1800" dirty="0" err="1"/>
              <a:t>muito</a:t>
            </a:r>
            <a:r>
              <a:rPr lang="en-GB" sz="1800" dirty="0"/>
              <a:t> </a:t>
            </a:r>
            <a:r>
              <a:rPr lang="en-GB" sz="1800" dirty="0" err="1"/>
              <a:t>respeitado</a:t>
            </a:r>
            <a:r>
              <a:rPr lang="en-GB" sz="1800" dirty="0"/>
              <a:t> e </a:t>
            </a:r>
            <a:r>
              <a:rPr lang="en-GB" sz="1800" dirty="0" err="1"/>
              <a:t>considerado</a:t>
            </a:r>
            <a:r>
              <a:rPr lang="en-GB" sz="1800" dirty="0"/>
              <a:t> </a:t>
            </a:r>
            <a:r>
              <a:rPr lang="en-GB" sz="1800" dirty="0" err="1"/>
              <a:t>por</a:t>
            </a:r>
            <a:r>
              <a:rPr lang="en-GB" sz="1800" dirty="0"/>
              <a:t> </a:t>
            </a:r>
            <a:r>
              <a:rPr lang="en-GB" sz="1800" dirty="0" err="1"/>
              <a:t>seus</a:t>
            </a:r>
            <a:r>
              <a:rPr lang="en-GB" sz="1800" dirty="0"/>
              <a:t> </a:t>
            </a:r>
            <a:r>
              <a:rPr lang="en-GB" sz="1800" dirty="0" err="1"/>
              <a:t>colegas</a:t>
            </a:r>
            <a:r>
              <a:rPr lang="en-GB" sz="1800" dirty="0"/>
              <a:t>? Esse </a:t>
            </a:r>
            <a:r>
              <a:rPr lang="en-GB" sz="1800" dirty="0" err="1"/>
              <a:t>ambiente</a:t>
            </a:r>
            <a:r>
              <a:rPr lang="en-GB" sz="1800" dirty="0"/>
              <a:t> </a:t>
            </a:r>
            <a:r>
              <a:rPr lang="en-GB" sz="1800" dirty="0" err="1"/>
              <a:t>é</a:t>
            </a:r>
            <a:r>
              <a:rPr lang="en-GB" sz="1800" dirty="0"/>
              <a:t> um campo </a:t>
            </a:r>
            <a:r>
              <a:rPr lang="en-GB" sz="1800" dirty="0" err="1"/>
              <a:t>aberto</a:t>
            </a:r>
            <a:r>
              <a:rPr lang="en-GB" sz="1800" dirty="0"/>
              <a:t> para </a:t>
            </a:r>
            <a:r>
              <a:rPr lang="en-GB" sz="1800" dirty="0" err="1"/>
              <a:t>os</a:t>
            </a:r>
            <a:r>
              <a:rPr lang="en-GB" sz="1800" dirty="0"/>
              <a:t> </a:t>
            </a:r>
            <a:r>
              <a:rPr lang="en-GB" sz="1800" dirty="0" err="1"/>
              <a:t>predadores</a:t>
            </a:r>
            <a:r>
              <a:rPr lang="en-GB" sz="1800" dirty="0"/>
              <a:t>. </a:t>
            </a:r>
            <a:r>
              <a:rPr lang="en-GB" sz="1800" dirty="0" err="1"/>
              <a:t>Quem</a:t>
            </a:r>
            <a:r>
              <a:rPr lang="en-GB" sz="1800" dirty="0"/>
              <a:t> </a:t>
            </a:r>
            <a:r>
              <a:rPr lang="en-GB" sz="1800" dirty="0" err="1"/>
              <a:t>vai</a:t>
            </a:r>
            <a:r>
              <a:rPr lang="en-GB" sz="1800" dirty="0"/>
              <a:t> se </a:t>
            </a:r>
            <a:r>
              <a:rPr lang="en-GB" sz="1800" dirty="0" err="1"/>
              <a:t>manifestar</a:t>
            </a:r>
            <a:r>
              <a:rPr lang="en-GB" sz="1800" dirty="0"/>
              <a:t> </a:t>
            </a:r>
            <a:r>
              <a:rPr lang="en-GB" sz="1800" dirty="0" err="1"/>
              <a:t>quando</a:t>
            </a:r>
            <a:r>
              <a:rPr lang="en-GB" sz="1800" dirty="0"/>
              <a:t> as </a:t>
            </a:r>
            <a:r>
              <a:rPr lang="en-GB" sz="1800" dirty="0" err="1"/>
              <a:t>pessoas</a:t>
            </a:r>
            <a:r>
              <a:rPr lang="en-GB" sz="1800" dirty="0"/>
              <a:t> </a:t>
            </a:r>
            <a:r>
              <a:rPr lang="en-GB" sz="1800" dirty="0" err="1"/>
              <a:t>já</a:t>
            </a:r>
            <a:r>
              <a:rPr lang="en-GB" sz="1800" dirty="0"/>
              <a:t> </a:t>
            </a:r>
            <a:r>
              <a:rPr lang="en-GB" sz="1800" dirty="0" err="1"/>
              <a:t>estiveram</a:t>
            </a:r>
            <a:r>
              <a:rPr lang="en-GB" sz="1800" dirty="0"/>
              <a:t> </a:t>
            </a:r>
            <a:r>
              <a:rPr lang="en-GB" sz="1800" dirty="0" err="1"/>
              <a:t>em</a:t>
            </a:r>
            <a:r>
              <a:rPr lang="en-GB" sz="1800" dirty="0"/>
              <a:t> </a:t>
            </a:r>
            <a:r>
              <a:rPr lang="en-GB" sz="1800" dirty="0" err="1"/>
              <a:t>uma</a:t>
            </a:r>
            <a:r>
              <a:rPr lang="en-GB" sz="1800" dirty="0"/>
              <a:t> </a:t>
            </a:r>
            <a:r>
              <a:rPr lang="en-GB" sz="1800" dirty="0" err="1"/>
              <a:t>instituição</a:t>
            </a:r>
            <a:r>
              <a:rPr lang="en-GB" sz="1800" dirty="0"/>
              <a:t> de </a:t>
            </a:r>
            <a:r>
              <a:rPr lang="en-GB" sz="1800" dirty="0" err="1"/>
              <a:t>saúde</a:t>
            </a:r>
            <a:r>
              <a:rPr lang="en-GB" sz="1800" dirty="0"/>
              <a:t> mental?” (17) Catherine, ex-</a:t>
            </a:r>
            <a:r>
              <a:rPr lang="en-GB" sz="1800" dirty="0" err="1"/>
              <a:t>usuária</a:t>
            </a:r>
            <a:r>
              <a:rPr lang="en-GB" sz="1800" dirty="0"/>
              <a:t> de </a:t>
            </a:r>
            <a:r>
              <a:rPr lang="en-GB" sz="1800" dirty="0" err="1"/>
              <a:t>serviços</a:t>
            </a:r>
            <a:r>
              <a:rPr lang="en-GB" sz="1800" dirty="0"/>
              <a:t> de </a:t>
            </a:r>
            <a:r>
              <a:rPr lang="en-GB" sz="1800" dirty="0" err="1"/>
              <a:t>saúde</a:t>
            </a:r>
            <a:r>
              <a:rPr lang="en-GB" sz="1800" dirty="0"/>
              <a:t> mental.</a:t>
            </a:r>
          </a:p>
          <a:p>
            <a:pPr marL="0" indent="0" algn="just">
              <a:spcAft>
                <a:spcPts val="0"/>
              </a:spcAft>
              <a:buNone/>
            </a:pPr>
            <a:r>
              <a:rPr lang="en-GB" sz="1800" dirty="0"/>
              <a:t>“O ECT </a:t>
            </a:r>
            <a:r>
              <a:rPr lang="en-GB" sz="1800" dirty="0" err="1"/>
              <a:t>foi</a:t>
            </a:r>
            <a:r>
              <a:rPr lang="en-GB" sz="1800" dirty="0"/>
              <a:t> um </a:t>
            </a:r>
            <a:r>
              <a:rPr lang="en-GB" sz="1800" dirty="0" err="1"/>
              <a:t>ataque</a:t>
            </a:r>
            <a:r>
              <a:rPr lang="en-GB" sz="1800" dirty="0"/>
              <a:t> </a:t>
            </a:r>
            <a:r>
              <a:rPr lang="en-GB" sz="1800" dirty="0" err="1"/>
              <a:t>violento</a:t>
            </a:r>
            <a:r>
              <a:rPr lang="en-GB" sz="1800" dirty="0"/>
              <a:t> e prejudicial </a:t>
            </a:r>
            <a:r>
              <a:rPr lang="en-GB" sz="1800" dirty="0" err="1"/>
              <a:t>ao</a:t>
            </a:r>
            <a:r>
              <a:rPr lang="en-GB" sz="1800" dirty="0"/>
              <a:t> meu </a:t>
            </a:r>
            <a:r>
              <a:rPr lang="en-GB" sz="1800" dirty="0" err="1"/>
              <a:t>cérebro</a:t>
            </a:r>
            <a:r>
              <a:rPr lang="en-GB" sz="1800" dirty="0"/>
              <a:t> e à </a:t>
            </a:r>
            <a:r>
              <a:rPr lang="en-GB" sz="1800" dirty="0" err="1"/>
              <a:t>minha</a:t>
            </a:r>
            <a:r>
              <a:rPr lang="en-GB" sz="1800" dirty="0"/>
              <a:t> </a:t>
            </a:r>
            <a:r>
              <a:rPr lang="en-GB" sz="1800" dirty="0" err="1"/>
              <a:t>própria</a:t>
            </a:r>
            <a:r>
              <a:rPr lang="en-GB" sz="1800" dirty="0"/>
              <a:t> alma. </a:t>
            </a:r>
            <a:r>
              <a:rPr lang="en-GB" sz="1800" dirty="0" err="1"/>
              <a:t>Isso</a:t>
            </a:r>
            <a:r>
              <a:rPr lang="en-GB" sz="1800" dirty="0"/>
              <a:t> me </a:t>
            </a:r>
            <a:r>
              <a:rPr lang="en-GB" sz="1800" dirty="0" err="1"/>
              <a:t>tornou</a:t>
            </a:r>
            <a:r>
              <a:rPr lang="en-GB" sz="1800" dirty="0"/>
              <a:t> </a:t>
            </a:r>
            <a:r>
              <a:rPr lang="en-GB" sz="1800" dirty="0" err="1"/>
              <a:t>emocionalmente</a:t>
            </a:r>
            <a:r>
              <a:rPr lang="en-GB" sz="1800" dirty="0"/>
              <a:t> </a:t>
            </a:r>
            <a:r>
              <a:rPr lang="en-GB" sz="1800" dirty="0" err="1"/>
              <a:t>pior</a:t>
            </a:r>
            <a:r>
              <a:rPr lang="en-GB" sz="1800" dirty="0"/>
              <a:t>, </a:t>
            </a:r>
            <a:r>
              <a:rPr lang="en-GB" sz="1800" dirty="0" err="1"/>
              <a:t>não</a:t>
            </a:r>
            <a:r>
              <a:rPr lang="en-GB" sz="1800" dirty="0"/>
              <a:t> </a:t>
            </a:r>
            <a:r>
              <a:rPr lang="en-GB" sz="1800" dirty="0" err="1"/>
              <a:t>melhor</a:t>
            </a:r>
            <a:r>
              <a:rPr lang="en-GB" sz="1800" dirty="0"/>
              <a:t>. Eu me </a:t>
            </a:r>
            <a:r>
              <a:rPr lang="en-GB" sz="1800" dirty="0" err="1"/>
              <a:t>tornei</a:t>
            </a:r>
            <a:r>
              <a:rPr lang="en-GB" sz="1800" dirty="0"/>
              <a:t> </a:t>
            </a:r>
            <a:r>
              <a:rPr lang="en-GB" sz="1800" dirty="0" err="1"/>
              <a:t>catatônica</a:t>
            </a:r>
            <a:r>
              <a:rPr lang="en-GB" sz="1800" dirty="0"/>
              <a:t> e </a:t>
            </a:r>
            <a:r>
              <a:rPr lang="en-GB" sz="1800" dirty="0" err="1"/>
              <a:t>desesperadamente</a:t>
            </a:r>
            <a:r>
              <a:rPr lang="en-GB" sz="1800" dirty="0"/>
              <a:t> </a:t>
            </a:r>
            <a:r>
              <a:rPr lang="en-GB" sz="1800" dirty="0" err="1"/>
              <a:t>temerosa</a:t>
            </a:r>
            <a:r>
              <a:rPr lang="en-GB" sz="1800" dirty="0"/>
              <a:t> por </a:t>
            </a:r>
            <a:r>
              <a:rPr lang="en-GB" sz="1800" dirty="0" err="1"/>
              <a:t>minha</a:t>
            </a:r>
            <a:r>
              <a:rPr lang="en-GB" sz="1800" dirty="0"/>
              <a:t> vida” (18) Doroteia.</a:t>
            </a:r>
          </a:p>
          <a:p>
            <a:pPr marL="0" indent="0" algn="just">
              <a:spcAft>
                <a:spcPts val="0"/>
              </a:spcAft>
              <a:buNone/>
            </a:pPr>
            <a:r>
              <a:rPr lang="en-GB" sz="1800" dirty="0"/>
              <a:t>“</a:t>
            </a:r>
            <a:r>
              <a:rPr lang="en-GB" sz="1800" dirty="0" err="1"/>
              <a:t>Depois</a:t>
            </a:r>
            <a:r>
              <a:rPr lang="en-GB" sz="1800" dirty="0"/>
              <a:t> de </a:t>
            </a:r>
            <a:r>
              <a:rPr lang="en-GB" sz="1800" dirty="0" err="1"/>
              <a:t>destrancarem</a:t>
            </a:r>
            <a:r>
              <a:rPr lang="en-GB" sz="1800" dirty="0"/>
              <a:t> a porta e me </a:t>
            </a:r>
            <a:r>
              <a:rPr lang="en-GB" sz="1800" dirty="0" err="1"/>
              <a:t>arrastarem</a:t>
            </a:r>
            <a:r>
              <a:rPr lang="en-GB" sz="1800" dirty="0"/>
              <a:t> para </a:t>
            </a:r>
            <a:r>
              <a:rPr lang="en-GB" sz="1800" dirty="0" err="1"/>
              <a:t>lá</a:t>
            </a:r>
            <a:r>
              <a:rPr lang="en-GB" sz="1800" dirty="0"/>
              <a:t>, </a:t>
            </a:r>
            <a:r>
              <a:rPr lang="en-GB" sz="1800" dirty="0" err="1"/>
              <a:t>eles</a:t>
            </a:r>
            <a:r>
              <a:rPr lang="en-GB" sz="1800" dirty="0"/>
              <a:t> </a:t>
            </a:r>
            <a:r>
              <a:rPr lang="en-GB" sz="1800" dirty="0" err="1"/>
              <a:t>disseram</a:t>
            </a:r>
            <a:r>
              <a:rPr lang="en-GB" sz="1800" dirty="0"/>
              <a:t>: ‘</a:t>
            </a:r>
            <a:r>
              <a:rPr lang="en-GB" sz="1800" dirty="0" err="1"/>
              <a:t>bem</a:t>
            </a:r>
            <a:r>
              <a:rPr lang="en-GB" sz="1800" dirty="0"/>
              <a:t>, </a:t>
            </a:r>
            <a:r>
              <a:rPr lang="en-GB" sz="1800" dirty="0" err="1"/>
              <a:t>você</a:t>
            </a:r>
            <a:r>
              <a:rPr lang="en-GB" sz="1800" dirty="0"/>
              <a:t> </a:t>
            </a:r>
            <a:r>
              <a:rPr lang="en-GB" sz="1800" dirty="0" err="1"/>
              <a:t>não</a:t>
            </a:r>
            <a:r>
              <a:rPr lang="en-GB" sz="1800" dirty="0"/>
              <a:t> </a:t>
            </a:r>
            <a:r>
              <a:rPr lang="en-GB" sz="1800" dirty="0" err="1"/>
              <a:t>pode</a:t>
            </a:r>
            <a:r>
              <a:rPr lang="en-GB" sz="1800" dirty="0"/>
              <a:t> </a:t>
            </a:r>
            <a:r>
              <a:rPr lang="en-GB" sz="1800" dirty="0" err="1"/>
              <a:t>ficar</a:t>
            </a:r>
            <a:r>
              <a:rPr lang="en-GB" sz="1800" dirty="0"/>
              <a:t> com </a:t>
            </a:r>
            <a:r>
              <a:rPr lang="en-GB" sz="1800" dirty="0" err="1"/>
              <a:t>suas</a:t>
            </a:r>
            <a:r>
              <a:rPr lang="en-GB" sz="1800" dirty="0"/>
              <a:t> </a:t>
            </a:r>
            <a:r>
              <a:rPr lang="en-GB" sz="1800" dirty="0" err="1"/>
              <a:t>roupas</a:t>
            </a:r>
            <a:r>
              <a:rPr lang="en-GB" sz="1800" dirty="0"/>
              <a:t> </a:t>
            </a:r>
            <a:r>
              <a:rPr lang="en-GB" sz="1800" dirty="0" err="1"/>
              <a:t>por</a:t>
            </a:r>
            <a:r>
              <a:rPr lang="en-GB" sz="1800" dirty="0"/>
              <a:t> </a:t>
            </a:r>
            <a:r>
              <a:rPr lang="en-GB" sz="1800" dirty="0" err="1"/>
              <a:t>questão</a:t>
            </a:r>
            <a:r>
              <a:rPr lang="en-GB" sz="1800" dirty="0"/>
              <a:t> de </a:t>
            </a:r>
            <a:r>
              <a:rPr lang="en-GB" sz="1800" dirty="0" err="1"/>
              <a:t>segurança</a:t>
            </a:r>
            <a:r>
              <a:rPr lang="en-GB" sz="1800" dirty="0"/>
              <a:t>’. E </a:t>
            </a:r>
            <a:r>
              <a:rPr lang="en-GB" sz="1800" dirty="0" err="1"/>
              <a:t>eles</a:t>
            </a:r>
            <a:r>
              <a:rPr lang="en-GB" sz="1800" dirty="0"/>
              <a:t> me </a:t>
            </a:r>
            <a:r>
              <a:rPr lang="en-GB" sz="1800" dirty="0" err="1"/>
              <a:t>fizeram</a:t>
            </a:r>
            <a:r>
              <a:rPr lang="en-GB" sz="1800" dirty="0"/>
              <a:t> </a:t>
            </a:r>
            <a:r>
              <a:rPr lang="en-GB" sz="1800" dirty="0" err="1"/>
              <a:t>despir</a:t>
            </a:r>
            <a:r>
              <a:rPr lang="en-GB" sz="1800" dirty="0"/>
              <a:t>. Eles </a:t>
            </a:r>
            <a:r>
              <a:rPr lang="en-GB" sz="1800" dirty="0" err="1"/>
              <a:t>mantiveram</a:t>
            </a:r>
            <a:r>
              <a:rPr lang="en-GB" sz="1800" dirty="0"/>
              <a:t> um </a:t>
            </a:r>
            <a:r>
              <a:rPr lang="en-GB" sz="1800" dirty="0" err="1"/>
              <a:t>vídeo</a:t>
            </a:r>
            <a:r>
              <a:rPr lang="en-GB" sz="1800" dirty="0"/>
              <a:t> </a:t>
            </a:r>
            <a:r>
              <a:rPr lang="en-GB" sz="1800" dirty="0" err="1"/>
              <a:t>em</a:t>
            </a:r>
            <a:r>
              <a:rPr lang="en-GB" sz="1800" dirty="0"/>
              <a:t> </a:t>
            </a:r>
            <a:r>
              <a:rPr lang="en-GB" sz="1800" dirty="0" err="1"/>
              <a:t>mim</a:t>
            </a:r>
            <a:r>
              <a:rPr lang="en-GB" sz="1800" dirty="0"/>
              <a:t> o tempo </a:t>
            </a:r>
            <a:r>
              <a:rPr lang="en-GB" sz="1800" dirty="0" err="1"/>
              <a:t>todo</a:t>
            </a:r>
            <a:r>
              <a:rPr lang="en-GB" sz="1800" dirty="0"/>
              <a:t>. Para </a:t>
            </a:r>
            <a:r>
              <a:rPr lang="en-GB" sz="1800" dirty="0" err="1"/>
              <a:t>uma</a:t>
            </a:r>
            <a:r>
              <a:rPr lang="en-GB" sz="1800" dirty="0"/>
              <a:t> </a:t>
            </a:r>
            <a:r>
              <a:rPr lang="en-GB" sz="1800" dirty="0" err="1"/>
              <a:t>garota</a:t>
            </a:r>
            <a:r>
              <a:rPr lang="en-GB" sz="1800" dirty="0"/>
              <a:t> que </a:t>
            </a:r>
            <a:r>
              <a:rPr lang="en-GB" sz="1800" dirty="0" err="1"/>
              <a:t>é</a:t>
            </a:r>
            <a:r>
              <a:rPr lang="en-GB" sz="1800" dirty="0"/>
              <a:t> </a:t>
            </a:r>
            <a:r>
              <a:rPr lang="en-GB" sz="1800" dirty="0" err="1"/>
              <a:t>desajeitada</a:t>
            </a:r>
            <a:r>
              <a:rPr lang="en-GB" sz="1800" dirty="0"/>
              <a:t> e </a:t>
            </a:r>
            <a:r>
              <a:rPr lang="en-GB" sz="1800" dirty="0" err="1"/>
              <a:t>está</a:t>
            </a:r>
            <a:r>
              <a:rPr lang="en-GB" sz="1800" dirty="0"/>
              <a:t> </a:t>
            </a:r>
            <a:r>
              <a:rPr lang="en-GB" sz="1800" dirty="0" err="1"/>
              <a:t>lá</a:t>
            </a:r>
            <a:r>
              <a:rPr lang="en-GB" sz="1800" dirty="0"/>
              <a:t> </a:t>
            </a:r>
            <a:r>
              <a:rPr lang="en-GB" sz="1800" dirty="0" err="1"/>
              <a:t>por</a:t>
            </a:r>
            <a:r>
              <a:rPr lang="en-GB" sz="1800" dirty="0"/>
              <a:t> </a:t>
            </a:r>
            <a:r>
              <a:rPr lang="en-GB" sz="1800" dirty="0" err="1"/>
              <a:t>questões</a:t>
            </a:r>
            <a:r>
              <a:rPr lang="en-GB" sz="1800" dirty="0"/>
              <a:t> de </a:t>
            </a:r>
            <a:r>
              <a:rPr lang="en-GB" sz="1800" dirty="0" err="1"/>
              <a:t>abuso</a:t>
            </a:r>
            <a:r>
              <a:rPr lang="en-GB" sz="1800" dirty="0"/>
              <a:t> </a:t>
            </a:r>
            <a:r>
              <a:rPr lang="en-GB" sz="1800" dirty="0" err="1"/>
              <a:t>em</a:t>
            </a:r>
            <a:r>
              <a:rPr lang="en-GB" sz="1800" dirty="0"/>
              <a:t> casa, </a:t>
            </a:r>
            <a:r>
              <a:rPr lang="en-GB" sz="1800" dirty="0" err="1"/>
              <a:t>isso</a:t>
            </a:r>
            <a:r>
              <a:rPr lang="en-GB" sz="1800" dirty="0"/>
              <a:t> </a:t>
            </a:r>
            <a:r>
              <a:rPr lang="en-GB" sz="1800" dirty="0" err="1"/>
              <a:t>tudo</a:t>
            </a:r>
            <a:r>
              <a:rPr lang="en-GB" sz="1800" dirty="0"/>
              <a:t> </a:t>
            </a:r>
            <a:r>
              <a:rPr lang="en-GB" sz="1800" dirty="0" err="1"/>
              <a:t>só</a:t>
            </a:r>
            <a:r>
              <a:rPr lang="en-GB" sz="1800" dirty="0"/>
              <a:t> </a:t>
            </a:r>
            <a:r>
              <a:rPr lang="en-GB" sz="1800" dirty="0" err="1"/>
              <a:t>aumentou</a:t>
            </a:r>
            <a:r>
              <a:rPr lang="en-GB" sz="1800" dirty="0"/>
              <a:t> meu </a:t>
            </a:r>
            <a:r>
              <a:rPr lang="en-GB" sz="1800" dirty="0" err="1"/>
              <a:t>ódio</a:t>
            </a:r>
            <a:r>
              <a:rPr lang="en-GB" sz="1800" dirty="0"/>
              <a:t>.”  (19). Uma </a:t>
            </a:r>
            <a:r>
              <a:rPr lang="en-GB" sz="1800" dirty="0" err="1"/>
              <a:t>mulher</a:t>
            </a:r>
            <a:r>
              <a:rPr lang="en-GB" sz="1800" dirty="0"/>
              <a:t> em </a:t>
            </a:r>
            <a:r>
              <a:rPr lang="en-GB" sz="1800" dirty="0" err="1"/>
              <a:t>isolamento</a:t>
            </a:r>
            <a:r>
              <a:rPr lang="en-GB" sz="1800" dirty="0"/>
              <a:t> e </a:t>
            </a:r>
            <a:r>
              <a:rPr lang="en-GB" sz="1800" dirty="0" err="1"/>
              <a:t>contenção</a:t>
            </a:r>
            <a:r>
              <a:rPr lang="en-GB" sz="1800" dirty="0"/>
              <a:t> na </a:t>
            </a:r>
            <a:r>
              <a:rPr lang="en-GB" sz="1800" dirty="0" err="1"/>
              <a:t>adolescência</a:t>
            </a:r>
            <a:r>
              <a:rPr lang="en-GB" sz="1800" dirty="0"/>
              <a:t>.</a:t>
            </a:r>
          </a:p>
        </p:txBody>
      </p:sp>
      <p:sp>
        <p:nvSpPr>
          <p:cNvPr id="2" name="Title 1">
            <a:extLst>
              <a:ext uri="{FF2B5EF4-FFF2-40B4-BE49-F238E27FC236}">
                <a16:creationId xmlns:a16="http://schemas.microsoft.com/office/drawing/2014/main" id="{3B59193B-5F81-48E5-B8F1-0C7F65184049}"/>
              </a:ext>
            </a:extLst>
          </p:cNvPr>
          <p:cNvSpPr>
            <a:spLocks noGrp="1"/>
          </p:cNvSpPr>
          <p:nvPr>
            <p:ph type="title"/>
          </p:nvPr>
        </p:nvSpPr>
        <p:spPr>
          <a:xfrm>
            <a:off x="507206" y="311285"/>
            <a:ext cx="11684794" cy="627127"/>
          </a:xfrm>
        </p:spPr>
        <p:txBody>
          <a:bodyPr/>
          <a:lstStyle/>
          <a:p>
            <a:pPr algn="ctr"/>
            <a:r>
              <a:rPr lang="en-GB" dirty="0"/>
              <a:t>Exercício 3.1: </a:t>
            </a:r>
            <a:r>
              <a:rPr lang="en-GB" dirty="0" err="1"/>
              <a:t>Experiências</a:t>
            </a:r>
            <a:r>
              <a:rPr lang="en-GB" dirty="0"/>
              <a:t> </a:t>
            </a:r>
            <a:r>
              <a:rPr lang="en-GB" dirty="0" err="1"/>
              <a:t>pessoais</a:t>
            </a:r>
            <a:r>
              <a:rPr lang="en-GB" dirty="0"/>
              <a:t> de </a:t>
            </a:r>
            <a:r>
              <a:rPr lang="en-GB" dirty="0" err="1"/>
              <a:t>violência</a:t>
            </a:r>
            <a:r>
              <a:rPr lang="en-GB" dirty="0"/>
              <a:t>, </a:t>
            </a:r>
            <a:r>
              <a:rPr lang="en-GB" dirty="0" err="1"/>
              <a:t>coerção</a:t>
            </a:r>
            <a:r>
              <a:rPr lang="en-GB" dirty="0"/>
              <a:t> e </a:t>
            </a:r>
            <a:r>
              <a:rPr lang="en-GB" dirty="0" err="1"/>
              <a:t>abuso</a:t>
            </a:r>
            <a:r>
              <a:rPr lang="en-GB" dirty="0"/>
              <a:t> </a:t>
            </a:r>
            <a:r>
              <a:rPr lang="en-GB" dirty="0" err="1"/>
              <a:t>têm</a:t>
            </a:r>
            <a:r>
              <a:rPr lang="en-GB" dirty="0"/>
              <a:t> </a:t>
            </a:r>
            <a:r>
              <a:rPr lang="en-GB" dirty="0" err="1"/>
              <a:t>impacto</a:t>
            </a:r>
            <a:r>
              <a:rPr lang="en-GB" dirty="0"/>
              <a:t> - 4</a:t>
            </a:r>
            <a:endParaRPr lang="en-CH" dirty="0"/>
          </a:p>
        </p:txBody>
      </p:sp>
    </p:spTree>
    <p:extLst>
      <p:ext uri="{BB962C8B-B14F-4D97-AF65-F5344CB8AC3E}">
        <p14:creationId xmlns:p14="http://schemas.microsoft.com/office/powerpoint/2010/main" val="3052517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2B445-19AB-8F7B-2851-ACE5ED4567D4}"/>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24F976B-AB0B-ECB6-5A55-D6F613675839}"/>
              </a:ext>
            </a:extLst>
          </p:cNvPr>
          <p:cNvSpPr>
            <a:spLocks noGrp="1"/>
          </p:cNvSpPr>
          <p:nvPr>
            <p:ph type="body" sz="quarter" idx="13"/>
          </p:nvPr>
        </p:nvSpPr>
        <p:spPr>
          <a:xfrm>
            <a:off x="507207" y="1347664"/>
            <a:ext cx="11174400" cy="360000"/>
          </a:xfrm>
        </p:spPr>
        <p:txBody>
          <a:bodyPr/>
          <a:lstStyle/>
          <a:p>
            <a:r>
              <a:rPr lang="en-GB" dirty="0"/>
              <a:t>Opção 3: Citações de </a:t>
            </a:r>
            <a:r>
              <a:rPr lang="en-GB" kern="0" spc="0" dirty="0"/>
              <a:t>pessoas</a:t>
            </a:r>
            <a:r>
              <a:rPr lang="en-GB" dirty="0"/>
              <a:t> que </a:t>
            </a:r>
            <a:r>
              <a:rPr lang="en-GB" dirty="0" err="1"/>
              <a:t>vivenciaram</a:t>
            </a:r>
            <a:r>
              <a:rPr lang="en-GB" dirty="0"/>
              <a:t> violência, coerção ou abuso</a:t>
            </a:r>
          </a:p>
        </p:txBody>
      </p:sp>
      <p:sp>
        <p:nvSpPr>
          <p:cNvPr id="3" name="Content Placeholder 2">
            <a:extLst>
              <a:ext uri="{FF2B5EF4-FFF2-40B4-BE49-F238E27FC236}">
                <a16:creationId xmlns:a16="http://schemas.microsoft.com/office/drawing/2014/main" id="{4B64E7B1-1F3A-35AE-9395-25D0DC5994CF}"/>
              </a:ext>
            </a:extLst>
          </p:cNvPr>
          <p:cNvSpPr>
            <a:spLocks noGrp="1"/>
          </p:cNvSpPr>
          <p:nvPr>
            <p:ph sz="quarter" idx="14"/>
          </p:nvPr>
        </p:nvSpPr>
        <p:spPr>
          <a:xfrm>
            <a:off x="912558" y="1904612"/>
            <a:ext cx="10363698" cy="3729662"/>
          </a:xfrm>
        </p:spPr>
        <p:txBody>
          <a:bodyPr/>
          <a:lstStyle/>
          <a:p>
            <a:pPr marL="0" indent="0" algn="just">
              <a:spcAft>
                <a:spcPts val="300"/>
              </a:spcAft>
              <a:buNone/>
            </a:pPr>
            <a:r>
              <a:rPr lang="en-GB" sz="1600" dirty="0"/>
              <a:t>“</a:t>
            </a:r>
            <a:r>
              <a:rPr lang="en-GB" sz="1800" dirty="0"/>
              <a:t>Os </a:t>
            </a:r>
            <a:r>
              <a:rPr lang="en-GB" sz="1800" dirty="0" err="1"/>
              <a:t>enfermeiros</a:t>
            </a:r>
            <a:r>
              <a:rPr lang="en-GB" sz="1800" dirty="0"/>
              <a:t> </a:t>
            </a:r>
            <a:r>
              <a:rPr lang="en-GB" sz="1800" dirty="0" err="1"/>
              <a:t>nos</a:t>
            </a:r>
            <a:r>
              <a:rPr lang="en-GB" sz="1800" dirty="0"/>
              <a:t> </a:t>
            </a:r>
            <a:r>
              <a:rPr lang="en-GB" sz="1800" dirty="0" err="1"/>
              <a:t>obrigariam</a:t>
            </a:r>
            <a:r>
              <a:rPr lang="en-GB" sz="1800" dirty="0"/>
              <a:t> a </a:t>
            </a:r>
            <a:r>
              <a:rPr lang="en-GB" sz="1800" dirty="0" err="1"/>
              <a:t>tomar</a:t>
            </a:r>
            <a:r>
              <a:rPr lang="en-GB" sz="1800" dirty="0"/>
              <a:t> </a:t>
            </a:r>
            <a:r>
              <a:rPr lang="en-GB" sz="1800" dirty="0" err="1"/>
              <a:t>os</a:t>
            </a:r>
            <a:r>
              <a:rPr lang="en-GB" sz="1800" dirty="0"/>
              <a:t> </a:t>
            </a:r>
            <a:r>
              <a:rPr lang="en-GB" sz="1800" dirty="0" err="1"/>
              <a:t>medicamentos</a:t>
            </a:r>
            <a:r>
              <a:rPr lang="en-GB" sz="1800" dirty="0"/>
              <a:t> na </a:t>
            </a:r>
            <a:r>
              <a:rPr lang="en-GB" sz="1800" dirty="0" err="1"/>
              <a:t>frente</a:t>
            </a:r>
            <a:r>
              <a:rPr lang="en-GB" sz="1800" dirty="0"/>
              <a:t> deles. Se </a:t>
            </a:r>
            <a:r>
              <a:rPr lang="en-GB" sz="1800" dirty="0" err="1"/>
              <a:t>eu</a:t>
            </a:r>
            <a:r>
              <a:rPr lang="en-GB" sz="1800" dirty="0"/>
              <a:t> </a:t>
            </a:r>
            <a:r>
              <a:rPr lang="en-GB" sz="1800" dirty="0" err="1"/>
              <a:t>reclamasse</a:t>
            </a:r>
            <a:r>
              <a:rPr lang="en-GB" sz="1800" dirty="0"/>
              <a:t> que </a:t>
            </a:r>
            <a:r>
              <a:rPr lang="en-GB" sz="1800" dirty="0" err="1"/>
              <a:t>havia</a:t>
            </a:r>
            <a:r>
              <a:rPr lang="en-GB" sz="1800" dirty="0"/>
              <a:t> </a:t>
            </a:r>
            <a:r>
              <a:rPr lang="en-GB" sz="1800" dirty="0" err="1"/>
              <a:t>muitos</a:t>
            </a:r>
            <a:r>
              <a:rPr lang="en-GB" sz="1800" dirty="0"/>
              <a:t> </a:t>
            </a:r>
            <a:r>
              <a:rPr lang="en-GB" sz="1800" dirty="0" err="1"/>
              <a:t>comprimidos</a:t>
            </a:r>
            <a:r>
              <a:rPr lang="en-GB" sz="1800" dirty="0"/>
              <a:t>, o </a:t>
            </a:r>
            <a:r>
              <a:rPr lang="en-GB" sz="1800" dirty="0" err="1"/>
              <a:t>enfermeiro</a:t>
            </a:r>
            <a:r>
              <a:rPr lang="en-GB" sz="1800" dirty="0"/>
              <a:t> </a:t>
            </a:r>
            <a:r>
              <a:rPr lang="en-GB" sz="1800" dirty="0" err="1"/>
              <a:t>às</a:t>
            </a:r>
            <a:r>
              <a:rPr lang="en-GB" sz="1800" dirty="0"/>
              <a:t> </a:t>
            </a:r>
            <a:r>
              <a:rPr lang="en-GB" sz="1800" dirty="0" err="1"/>
              <a:t>vezes</a:t>
            </a:r>
            <a:r>
              <a:rPr lang="en-GB" sz="1800" dirty="0"/>
              <a:t> </a:t>
            </a:r>
            <a:r>
              <a:rPr lang="en-GB" sz="1800" dirty="0" err="1"/>
              <a:t>colocava</a:t>
            </a:r>
            <a:r>
              <a:rPr lang="en-GB" sz="1800" dirty="0"/>
              <a:t> à </a:t>
            </a:r>
            <a:r>
              <a:rPr lang="en-GB" sz="1800" dirty="0" err="1"/>
              <a:t>força</a:t>
            </a:r>
            <a:r>
              <a:rPr lang="en-GB" sz="1800" dirty="0"/>
              <a:t> </a:t>
            </a:r>
            <a:r>
              <a:rPr lang="en-GB" sz="1800" dirty="0" err="1"/>
              <a:t>os</a:t>
            </a:r>
            <a:r>
              <a:rPr lang="en-GB" sz="1800" dirty="0"/>
              <a:t> </a:t>
            </a:r>
            <a:r>
              <a:rPr lang="en-GB" sz="1800" dirty="0" err="1"/>
              <a:t>comprimidos</a:t>
            </a:r>
            <a:r>
              <a:rPr lang="en-GB" sz="1800" dirty="0"/>
              <a:t> </a:t>
            </a:r>
            <a:r>
              <a:rPr lang="en-GB" sz="1800" dirty="0" err="1"/>
              <a:t>na</a:t>
            </a:r>
            <a:r>
              <a:rPr lang="en-GB" sz="1800" dirty="0"/>
              <a:t> </a:t>
            </a:r>
            <a:r>
              <a:rPr lang="en-GB" sz="1800" dirty="0" err="1"/>
              <a:t>minha</a:t>
            </a:r>
            <a:r>
              <a:rPr lang="en-GB" sz="1800" dirty="0"/>
              <a:t> boca e </a:t>
            </a:r>
            <a:r>
              <a:rPr lang="en-GB" sz="1800" dirty="0" err="1"/>
              <a:t>acariciava</a:t>
            </a:r>
            <a:r>
              <a:rPr lang="en-GB" sz="1800" dirty="0"/>
              <a:t> </a:t>
            </a:r>
            <a:r>
              <a:rPr lang="en-GB" sz="1800" dirty="0" err="1"/>
              <a:t>minha</a:t>
            </a:r>
            <a:r>
              <a:rPr lang="en-GB" sz="1800" dirty="0"/>
              <a:t> </a:t>
            </a:r>
            <a:r>
              <a:rPr lang="en-GB" sz="1800" dirty="0" err="1"/>
              <a:t>garganta</a:t>
            </a:r>
            <a:r>
              <a:rPr lang="en-GB" sz="1800" dirty="0"/>
              <a:t> para </a:t>
            </a:r>
            <a:r>
              <a:rPr lang="en-GB" sz="1800" dirty="0" err="1"/>
              <a:t>fazê-los</a:t>
            </a:r>
            <a:r>
              <a:rPr lang="en-GB" sz="1800" dirty="0"/>
              <a:t> </a:t>
            </a:r>
            <a:r>
              <a:rPr lang="en-GB" sz="1800" dirty="0" err="1"/>
              <a:t>descer</a:t>
            </a:r>
            <a:r>
              <a:rPr lang="en-GB" sz="1800" dirty="0"/>
              <a:t>, da </a:t>
            </a:r>
            <a:r>
              <a:rPr lang="en-GB" sz="1800" dirty="0" err="1"/>
              <a:t>mesma</a:t>
            </a:r>
            <a:r>
              <a:rPr lang="en-GB" sz="1800" dirty="0"/>
              <a:t> </a:t>
            </a:r>
            <a:r>
              <a:rPr lang="en-GB" sz="1800" dirty="0" err="1"/>
              <a:t>maneira</a:t>
            </a:r>
            <a:r>
              <a:rPr lang="en-GB" sz="1800" dirty="0"/>
              <a:t> </a:t>
            </a:r>
            <a:r>
              <a:rPr lang="en-GB" sz="1800" dirty="0" err="1"/>
              <a:t>como</a:t>
            </a:r>
            <a:r>
              <a:rPr lang="en-GB" sz="1800" dirty="0"/>
              <a:t> </a:t>
            </a:r>
            <a:r>
              <a:rPr lang="en-GB" sz="1800" dirty="0" err="1"/>
              <a:t>eu</a:t>
            </a:r>
            <a:r>
              <a:rPr lang="en-GB" sz="1800" dirty="0"/>
              <a:t> </a:t>
            </a:r>
            <a:r>
              <a:rPr lang="en-GB" sz="1800" dirty="0" err="1"/>
              <a:t>alimento</a:t>
            </a:r>
            <a:r>
              <a:rPr lang="en-GB" sz="1800" dirty="0"/>
              <a:t> meus </a:t>
            </a:r>
            <a:r>
              <a:rPr lang="en-GB" sz="1800" dirty="0" err="1"/>
              <a:t>cachorros</a:t>
            </a:r>
            <a:r>
              <a:rPr lang="en-GB" sz="1800" dirty="0"/>
              <a:t>.... </a:t>
            </a:r>
            <a:r>
              <a:rPr lang="en-GB" sz="1800" dirty="0" err="1"/>
              <a:t>Acordei</a:t>
            </a:r>
            <a:r>
              <a:rPr lang="en-GB" sz="1800" dirty="0"/>
              <a:t> </a:t>
            </a:r>
            <a:r>
              <a:rPr lang="en-GB" sz="1800" dirty="0" err="1"/>
              <a:t>uma</a:t>
            </a:r>
            <a:r>
              <a:rPr lang="en-GB" sz="1800" dirty="0"/>
              <a:t> </a:t>
            </a:r>
            <a:r>
              <a:rPr lang="en-GB" sz="1800" dirty="0" err="1"/>
              <a:t>noite</a:t>
            </a:r>
            <a:r>
              <a:rPr lang="en-GB" sz="1800" dirty="0"/>
              <a:t> e </a:t>
            </a:r>
            <a:r>
              <a:rPr lang="en-GB" sz="1800" dirty="0" err="1"/>
              <a:t>não</a:t>
            </a:r>
            <a:r>
              <a:rPr lang="en-GB" sz="1800" dirty="0"/>
              <a:t> </a:t>
            </a:r>
            <a:r>
              <a:rPr lang="en-GB" sz="1800" dirty="0" err="1"/>
              <a:t>conseguia</a:t>
            </a:r>
            <a:r>
              <a:rPr lang="en-GB" sz="1800" dirty="0"/>
              <a:t> me </a:t>
            </a:r>
            <a:r>
              <a:rPr lang="en-GB" sz="1800" dirty="0" err="1"/>
              <a:t>mexer</a:t>
            </a:r>
            <a:r>
              <a:rPr lang="en-GB" sz="1800" dirty="0"/>
              <a:t>; meu </a:t>
            </a:r>
            <a:r>
              <a:rPr lang="en-GB" sz="1800" dirty="0" err="1"/>
              <a:t>corpo</a:t>
            </a:r>
            <a:r>
              <a:rPr lang="en-GB" sz="1800" dirty="0"/>
              <a:t> </a:t>
            </a:r>
            <a:r>
              <a:rPr lang="en-GB" sz="1800" dirty="0" err="1"/>
              <a:t>estava</a:t>
            </a:r>
            <a:r>
              <a:rPr lang="en-GB" sz="1800" dirty="0"/>
              <a:t> </a:t>
            </a:r>
            <a:r>
              <a:rPr lang="en-GB" sz="1800" dirty="0" err="1"/>
              <a:t>em</a:t>
            </a:r>
            <a:r>
              <a:rPr lang="en-GB" sz="1800" dirty="0"/>
              <a:t> </a:t>
            </a:r>
            <a:r>
              <a:rPr lang="en-GB" sz="1800" dirty="0" err="1"/>
              <a:t>intensa</a:t>
            </a:r>
            <a:r>
              <a:rPr lang="en-GB" sz="1800" dirty="0"/>
              <a:t> </a:t>
            </a:r>
            <a:r>
              <a:rPr lang="en-GB" sz="1800" dirty="0" err="1"/>
              <a:t>dor</a:t>
            </a:r>
            <a:r>
              <a:rPr lang="en-GB" sz="1800" dirty="0"/>
              <a:t> </a:t>
            </a:r>
            <a:r>
              <a:rPr lang="en-GB" sz="1800" dirty="0" err="1"/>
              <a:t>física</a:t>
            </a:r>
            <a:r>
              <a:rPr lang="en-GB" sz="1800" dirty="0"/>
              <a:t>. Um </a:t>
            </a:r>
            <a:r>
              <a:rPr lang="en-GB" sz="1800" dirty="0" err="1"/>
              <a:t>enfermeiro</a:t>
            </a:r>
            <a:r>
              <a:rPr lang="en-GB" sz="1800" dirty="0"/>
              <a:t> </a:t>
            </a:r>
            <a:r>
              <a:rPr lang="en-GB" sz="1800" dirty="0" err="1"/>
              <a:t>veio</a:t>
            </a:r>
            <a:r>
              <a:rPr lang="en-GB" sz="1800" dirty="0"/>
              <a:t> e me </a:t>
            </a:r>
            <a:r>
              <a:rPr lang="en-GB" sz="1800" dirty="0" err="1"/>
              <a:t>deu</a:t>
            </a:r>
            <a:r>
              <a:rPr lang="en-GB" sz="1800" dirty="0"/>
              <a:t> </a:t>
            </a:r>
            <a:r>
              <a:rPr lang="en-GB" sz="1800" dirty="0" err="1"/>
              <a:t>uma</a:t>
            </a:r>
            <a:r>
              <a:rPr lang="en-GB" sz="1800" dirty="0"/>
              <a:t> </a:t>
            </a:r>
            <a:r>
              <a:rPr lang="en-GB" sz="1800" dirty="0" err="1"/>
              <a:t>injeção</a:t>
            </a:r>
            <a:r>
              <a:rPr lang="en-GB" sz="1800" dirty="0"/>
              <a:t>, </a:t>
            </a:r>
            <a:r>
              <a:rPr lang="en-GB" sz="1800" dirty="0" err="1"/>
              <a:t>sem</a:t>
            </a:r>
            <a:r>
              <a:rPr lang="en-GB" sz="1800" dirty="0"/>
              <a:t> </a:t>
            </a:r>
            <a:r>
              <a:rPr lang="en-GB" sz="1800" dirty="0" err="1"/>
              <a:t>sequer</a:t>
            </a:r>
            <a:r>
              <a:rPr lang="en-GB" sz="1800" dirty="0"/>
              <a:t> </a:t>
            </a:r>
            <a:r>
              <a:rPr lang="en-GB" sz="1800" dirty="0" err="1"/>
              <a:t>tirar</a:t>
            </a:r>
            <a:r>
              <a:rPr lang="en-GB" sz="1800" dirty="0"/>
              <a:t> </a:t>
            </a:r>
            <a:r>
              <a:rPr lang="en-GB" sz="1800" dirty="0" err="1"/>
              <a:t>minha</a:t>
            </a:r>
            <a:r>
              <a:rPr lang="en-GB" sz="1800" dirty="0"/>
              <a:t> </a:t>
            </a:r>
            <a:r>
              <a:rPr lang="en-GB" sz="1800" dirty="0" err="1"/>
              <a:t>roupa</a:t>
            </a:r>
            <a:r>
              <a:rPr lang="en-GB" sz="1800" dirty="0"/>
              <a:t>. </a:t>
            </a:r>
            <a:r>
              <a:rPr lang="en-GB" sz="1800" dirty="0" err="1"/>
              <a:t>Você</a:t>
            </a:r>
            <a:r>
              <a:rPr lang="en-GB" sz="1800" dirty="0"/>
              <a:t> </a:t>
            </a:r>
            <a:r>
              <a:rPr lang="en-GB" sz="1800" dirty="0" err="1"/>
              <a:t>é</a:t>
            </a:r>
            <a:r>
              <a:rPr lang="en-GB" sz="1800" dirty="0"/>
              <a:t> </a:t>
            </a:r>
            <a:r>
              <a:rPr lang="en-GB" sz="1800" dirty="0" err="1"/>
              <a:t>tratado</a:t>
            </a:r>
            <a:r>
              <a:rPr lang="en-GB" sz="1800" dirty="0"/>
              <a:t> </a:t>
            </a:r>
            <a:r>
              <a:rPr lang="en-GB" sz="1800" dirty="0" err="1"/>
              <a:t>pior</a:t>
            </a:r>
            <a:r>
              <a:rPr lang="en-GB" sz="1800" dirty="0"/>
              <a:t> do que </a:t>
            </a:r>
            <a:r>
              <a:rPr lang="en-GB" sz="1800" dirty="0" err="1"/>
              <a:t>os</a:t>
            </a:r>
            <a:r>
              <a:rPr lang="en-GB" sz="1800" dirty="0"/>
              <a:t> </a:t>
            </a:r>
            <a:r>
              <a:rPr lang="en-GB" sz="1800" dirty="0" err="1"/>
              <a:t>animais</a:t>
            </a:r>
            <a:r>
              <a:rPr lang="en-GB" sz="1800" dirty="0"/>
              <a:t>; </a:t>
            </a:r>
            <a:r>
              <a:rPr lang="en-GB" sz="1800" dirty="0" err="1"/>
              <a:t>é</a:t>
            </a:r>
            <a:r>
              <a:rPr lang="en-GB" sz="1800" dirty="0"/>
              <a:t> </a:t>
            </a:r>
            <a:r>
              <a:rPr lang="en-GB" sz="1800" dirty="0" err="1"/>
              <a:t>uma</a:t>
            </a:r>
            <a:r>
              <a:rPr lang="en-GB" sz="1800" dirty="0"/>
              <a:t> </a:t>
            </a:r>
            <a:r>
              <a:rPr lang="en-GB" sz="1800" dirty="0" err="1"/>
              <a:t>realidade</a:t>
            </a:r>
            <a:r>
              <a:rPr lang="en-GB" sz="1800" dirty="0"/>
              <a:t> </a:t>
            </a:r>
            <a:r>
              <a:rPr lang="en-GB" sz="1800" dirty="0" err="1"/>
              <a:t>alternativa</a:t>
            </a:r>
            <a:r>
              <a:rPr lang="en-GB" sz="1800" dirty="0"/>
              <a:t>.” Mulher de 46 </a:t>
            </a:r>
            <a:r>
              <a:rPr lang="en-GB" sz="1800" dirty="0" err="1"/>
              <a:t>anos</a:t>
            </a:r>
            <a:r>
              <a:rPr lang="en-GB" sz="1800" dirty="0"/>
              <a:t> com </a:t>
            </a:r>
            <a:r>
              <a:rPr lang="en-GB" sz="1800" dirty="0" err="1"/>
              <a:t>deficiência</a:t>
            </a:r>
            <a:r>
              <a:rPr lang="en-GB" sz="1800" dirty="0"/>
              <a:t> </a:t>
            </a:r>
            <a:r>
              <a:rPr lang="en-GB" sz="1800" dirty="0" err="1"/>
              <a:t>psicossocial</a:t>
            </a:r>
            <a:r>
              <a:rPr lang="en-GB" sz="1800" dirty="0"/>
              <a:t> </a:t>
            </a:r>
            <a:r>
              <a:rPr lang="en-GB" sz="1800" dirty="0" err="1"/>
              <a:t>percebida</a:t>
            </a:r>
            <a:r>
              <a:rPr lang="en-GB" sz="1800" dirty="0"/>
              <a:t>, Deli, 25 de </a:t>
            </a:r>
            <a:r>
              <a:rPr lang="en-GB" sz="1800" dirty="0" err="1"/>
              <a:t>agosto</a:t>
            </a:r>
            <a:r>
              <a:rPr lang="en-GB" sz="1800" dirty="0"/>
              <a:t> de 2013 (20).</a:t>
            </a:r>
          </a:p>
          <a:p>
            <a:pPr marL="0" indent="0" algn="just">
              <a:spcAft>
                <a:spcPts val="300"/>
              </a:spcAft>
              <a:buNone/>
            </a:pPr>
            <a:r>
              <a:rPr lang="en-GB" sz="1800" dirty="0"/>
              <a:t>“</a:t>
            </a:r>
            <a:r>
              <a:rPr lang="en-GB" sz="1800" dirty="0" err="1"/>
              <a:t>Fiquei</a:t>
            </a:r>
            <a:r>
              <a:rPr lang="en-GB" sz="1800" dirty="0"/>
              <a:t> </a:t>
            </a:r>
            <a:r>
              <a:rPr lang="en-GB" sz="1800" dirty="0" err="1"/>
              <a:t>internado</a:t>
            </a:r>
            <a:r>
              <a:rPr lang="en-GB" sz="1800" dirty="0"/>
              <a:t>...[no] hospital </a:t>
            </a:r>
            <a:r>
              <a:rPr lang="en-GB" sz="1800" dirty="0" err="1"/>
              <a:t>por</a:t>
            </a:r>
            <a:r>
              <a:rPr lang="en-GB" sz="1800" dirty="0"/>
              <a:t> um </a:t>
            </a:r>
            <a:r>
              <a:rPr lang="en-GB" sz="1800" dirty="0" err="1"/>
              <a:t>ano</a:t>
            </a:r>
            <a:r>
              <a:rPr lang="en-GB" sz="1800" dirty="0"/>
              <a:t>, </a:t>
            </a:r>
            <a:r>
              <a:rPr lang="en-GB" sz="1800" dirty="0" err="1"/>
              <a:t>período</a:t>
            </a:r>
            <a:r>
              <a:rPr lang="en-GB" sz="1800" dirty="0"/>
              <a:t> </a:t>
            </a:r>
            <a:r>
              <a:rPr lang="en-GB" sz="1800" dirty="0" err="1"/>
              <a:t>durante</a:t>
            </a:r>
            <a:r>
              <a:rPr lang="en-GB" sz="1800" dirty="0"/>
              <a:t> o qual </a:t>
            </a:r>
            <a:r>
              <a:rPr lang="en-GB" sz="1800" dirty="0" err="1"/>
              <a:t>passei</a:t>
            </a:r>
            <a:r>
              <a:rPr lang="en-GB" sz="1800" dirty="0"/>
              <a:t> um </a:t>
            </a:r>
            <a:r>
              <a:rPr lang="en-GB" sz="1800" dirty="0" err="1"/>
              <a:t>mês</a:t>
            </a:r>
            <a:r>
              <a:rPr lang="en-GB" sz="1800" dirty="0"/>
              <a:t> </a:t>
            </a:r>
            <a:r>
              <a:rPr lang="en-GB" sz="1800" dirty="0" err="1"/>
              <a:t>preso</a:t>
            </a:r>
            <a:r>
              <a:rPr lang="en-GB" sz="1800" dirty="0"/>
              <a:t> à </a:t>
            </a:r>
            <a:r>
              <a:rPr lang="en-GB" sz="1800" dirty="0" err="1"/>
              <a:t>força</a:t>
            </a:r>
            <a:r>
              <a:rPr lang="en-GB" sz="1800" dirty="0"/>
              <a:t> a </a:t>
            </a:r>
            <a:r>
              <a:rPr lang="en-GB" sz="1800" dirty="0" err="1"/>
              <a:t>uma</a:t>
            </a:r>
            <a:r>
              <a:rPr lang="en-GB" sz="1800" dirty="0"/>
              <a:t> </a:t>
            </a:r>
            <a:r>
              <a:rPr lang="en-GB" sz="1800" dirty="0" err="1"/>
              <a:t>cadeira</a:t>
            </a:r>
            <a:r>
              <a:rPr lang="en-GB" sz="1800" dirty="0"/>
              <a:t> de </a:t>
            </a:r>
            <a:r>
              <a:rPr lang="en-GB" sz="1800" dirty="0" err="1"/>
              <a:t>frente</a:t>
            </a:r>
            <a:r>
              <a:rPr lang="en-GB" sz="1800" dirty="0"/>
              <a:t> para a </a:t>
            </a:r>
            <a:r>
              <a:rPr lang="en-GB" sz="1800" dirty="0" err="1"/>
              <a:t>parede</a:t>
            </a:r>
            <a:r>
              <a:rPr lang="en-GB" sz="1800" dirty="0"/>
              <a:t>. Por que? </a:t>
            </a:r>
            <a:r>
              <a:rPr lang="en-GB" sz="1800" dirty="0" err="1"/>
              <a:t>Porque</a:t>
            </a:r>
            <a:r>
              <a:rPr lang="en-GB" sz="1800" dirty="0"/>
              <a:t> </a:t>
            </a:r>
            <a:r>
              <a:rPr lang="en-GB" sz="1800" dirty="0" err="1"/>
              <a:t>eu</a:t>
            </a:r>
            <a:r>
              <a:rPr lang="en-GB" sz="1800" dirty="0"/>
              <a:t> era um ‘</a:t>
            </a:r>
            <a:r>
              <a:rPr lang="en-GB" sz="1800" dirty="0" err="1"/>
              <a:t>perigo</a:t>
            </a:r>
            <a:r>
              <a:rPr lang="en-GB" sz="1800" dirty="0"/>
              <a:t>’ para </a:t>
            </a:r>
            <a:r>
              <a:rPr lang="en-GB" sz="1800" dirty="0" err="1"/>
              <a:t>mim</a:t>
            </a:r>
            <a:r>
              <a:rPr lang="en-GB" sz="1800" dirty="0"/>
              <a:t> </a:t>
            </a:r>
            <a:r>
              <a:rPr lang="en-GB" sz="1800" dirty="0" err="1"/>
              <a:t>mesmo</a:t>
            </a:r>
            <a:r>
              <a:rPr lang="en-GB" sz="1800" dirty="0"/>
              <a:t>. As </a:t>
            </a:r>
            <a:r>
              <a:rPr lang="en-GB" sz="1800" dirty="0" err="1"/>
              <a:t>amarras</a:t>
            </a:r>
            <a:r>
              <a:rPr lang="en-GB" sz="1800" dirty="0"/>
              <a:t> </a:t>
            </a:r>
            <a:r>
              <a:rPr lang="en-GB" sz="1800" dirty="0" err="1"/>
              <a:t>só</a:t>
            </a:r>
            <a:r>
              <a:rPr lang="en-GB" sz="1800" dirty="0"/>
              <a:t> </a:t>
            </a:r>
            <a:r>
              <a:rPr lang="en-GB" sz="1800" dirty="0" err="1"/>
              <a:t>eram</a:t>
            </a:r>
            <a:r>
              <a:rPr lang="en-GB" sz="1800" dirty="0"/>
              <a:t> </a:t>
            </a:r>
            <a:r>
              <a:rPr lang="en-GB" sz="1800" dirty="0" err="1"/>
              <a:t>retiradas</a:t>
            </a:r>
            <a:r>
              <a:rPr lang="en-GB" sz="1800" dirty="0"/>
              <a:t> </a:t>
            </a:r>
            <a:r>
              <a:rPr lang="en-GB" sz="1800" dirty="0" err="1"/>
              <a:t>durante</a:t>
            </a:r>
            <a:r>
              <a:rPr lang="en-GB" sz="1800" dirty="0"/>
              <a:t> 20 </a:t>
            </a:r>
            <a:r>
              <a:rPr lang="en-GB" sz="1800" dirty="0" err="1"/>
              <a:t>minutos</a:t>
            </a:r>
            <a:r>
              <a:rPr lang="en-GB" sz="1800" dirty="0"/>
              <a:t> </a:t>
            </a:r>
            <a:r>
              <a:rPr lang="en-GB" sz="1800" dirty="0" err="1"/>
              <a:t>por</a:t>
            </a:r>
            <a:r>
              <a:rPr lang="en-GB" sz="1800" dirty="0"/>
              <a:t> </a:t>
            </a:r>
            <a:r>
              <a:rPr lang="en-GB" sz="1800" dirty="0" err="1"/>
              <a:t>dia</a:t>
            </a:r>
            <a:r>
              <a:rPr lang="en-GB" sz="1800" dirty="0"/>
              <a:t> e </a:t>
            </a:r>
            <a:r>
              <a:rPr lang="en-GB" sz="1800" dirty="0" err="1"/>
              <a:t>eu</a:t>
            </a:r>
            <a:r>
              <a:rPr lang="en-GB" sz="1800" dirty="0"/>
              <a:t> era </a:t>
            </a:r>
            <a:r>
              <a:rPr lang="en-GB" sz="1800" dirty="0" err="1"/>
              <a:t>conduzido</a:t>
            </a:r>
            <a:r>
              <a:rPr lang="en-GB" sz="1800" dirty="0"/>
              <a:t> </a:t>
            </a:r>
            <a:r>
              <a:rPr lang="en-GB" sz="1800" dirty="0" err="1"/>
              <a:t>em</a:t>
            </a:r>
            <a:r>
              <a:rPr lang="en-GB" sz="1800" dirty="0"/>
              <a:t> </a:t>
            </a:r>
            <a:r>
              <a:rPr lang="en-GB" sz="1800" dirty="0" err="1"/>
              <a:t>círculos</a:t>
            </a:r>
            <a:r>
              <a:rPr lang="en-GB" sz="1800" dirty="0"/>
              <a:t> </a:t>
            </a:r>
            <a:r>
              <a:rPr lang="en-GB" sz="1800" dirty="0" err="1"/>
              <a:t>em</a:t>
            </a:r>
            <a:r>
              <a:rPr lang="en-GB" sz="1800" dirty="0"/>
              <a:t> volta da </a:t>
            </a:r>
            <a:r>
              <a:rPr lang="en-GB" sz="1800" dirty="0" err="1"/>
              <a:t>cadeira</a:t>
            </a:r>
            <a:r>
              <a:rPr lang="en-GB" sz="1800" dirty="0"/>
              <a:t> com </a:t>
            </a:r>
            <a:r>
              <a:rPr lang="en-GB" sz="1800" dirty="0" err="1"/>
              <a:t>uma</a:t>
            </a:r>
            <a:r>
              <a:rPr lang="en-GB" sz="1800" dirty="0"/>
              <a:t> </a:t>
            </a:r>
            <a:r>
              <a:rPr lang="en-GB" sz="1800" dirty="0" err="1"/>
              <a:t>correia</a:t>
            </a:r>
            <a:r>
              <a:rPr lang="en-GB" sz="1800" dirty="0"/>
              <a:t>. Fui </a:t>
            </a:r>
            <a:r>
              <a:rPr lang="en-GB" sz="1800" dirty="0" err="1"/>
              <a:t>despojado</a:t>
            </a:r>
            <a:r>
              <a:rPr lang="en-GB" sz="1800" dirty="0"/>
              <a:t> de </a:t>
            </a:r>
            <a:r>
              <a:rPr lang="en-GB" sz="1800" dirty="0" err="1"/>
              <a:t>todos</a:t>
            </a:r>
            <a:r>
              <a:rPr lang="en-GB" sz="1800" dirty="0"/>
              <a:t> </a:t>
            </a:r>
            <a:r>
              <a:rPr lang="en-GB" sz="1800" dirty="0" err="1"/>
              <a:t>os</a:t>
            </a:r>
            <a:r>
              <a:rPr lang="en-GB" sz="1800" dirty="0"/>
              <a:t> </a:t>
            </a:r>
            <a:r>
              <a:rPr lang="en-GB" sz="1800" dirty="0" err="1"/>
              <a:t>objetos</a:t>
            </a:r>
            <a:r>
              <a:rPr lang="en-GB" sz="1800" dirty="0"/>
              <a:t> </a:t>
            </a:r>
            <a:r>
              <a:rPr lang="en-GB" sz="1800" dirty="0" err="1"/>
              <a:t>pessoais</a:t>
            </a:r>
            <a:r>
              <a:rPr lang="en-GB" sz="1800" dirty="0"/>
              <a:t>, </a:t>
            </a:r>
            <a:r>
              <a:rPr lang="en-GB" sz="1800" dirty="0" err="1"/>
              <a:t>incluindo</a:t>
            </a:r>
            <a:r>
              <a:rPr lang="en-GB" sz="1800" dirty="0"/>
              <a:t> </a:t>
            </a:r>
            <a:r>
              <a:rPr lang="en-GB" sz="1800" dirty="0" err="1"/>
              <a:t>minha</a:t>
            </a:r>
            <a:r>
              <a:rPr lang="en-GB" sz="1800" dirty="0"/>
              <a:t> </a:t>
            </a:r>
            <a:r>
              <a:rPr lang="en-GB" sz="1800" dirty="0" err="1"/>
              <a:t>aliança</a:t>
            </a:r>
            <a:r>
              <a:rPr lang="en-GB" sz="1800" dirty="0"/>
              <a:t> de </a:t>
            </a:r>
            <a:r>
              <a:rPr lang="en-GB" sz="1800" dirty="0" err="1"/>
              <a:t>casamento</a:t>
            </a:r>
            <a:r>
              <a:rPr lang="en-GB" sz="1800" dirty="0"/>
              <a:t>. </a:t>
            </a:r>
            <a:r>
              <a:rPr lang="en-GB" sz="1800" dirty="0" err="1"/>
              <a:t>Usei</a:t>
            </a:r>
            <a:r>
              <a:rPr lang="en-GB" sz="1800" dirty="0"/>
              <a:t> </a:t>
            </a:r>
            <a:r>
              <a:rPr lang="en-GB" sz="1800" dirty="0" err="1"/>
              <a:t>apenas</a:t>
            </a:r>
            <a:r>
              <a:rPr lang="en-GB" sz="1800" dirty="0"/>
              <a:t> um </a:t>
            </a:r>
            <a:r>
              <a:rPr lang="en-GB" sz="1800" dirty="0" err="1"/>
              <a:t>lençol</a:t>
            </a:r>
            <a:r>
              <a:rPr lang="en-GB" sz="1800" dirty="0"/>
              <a:t> </a:t>
            </a:r>
            <a:r>
              <a:rPr lang="en-GB" sz="1800" dirty="0" err="1"/>
              <a:t>branco</a:t>
            </a:r>
            <a:r>
              <a:rPr lang="en-GB" sz="1800" dirty="0"/>
              <a:t>. O </a:t>
            </a:r>
            <a:r>
              <a:rPr lang="en-GB" sz="1800" dirty="0" err="1"/>
              <a:t>psiquiatra</a:t>
            </a:r>
            <a:r>
              <a:rPr lang="en-GB" sz="1800" dirty="0"/>
              <a:t> e </a:t>
            </a:r>
            <a:r>
              <a:rPr lang="en-GB" sz="1800" dirty="0" err="1"/>
              <a:t>os</a:t>
            </a:r>
            <a:r>
              <a:rPr lang="en-GB" sz="1800" dirty="0"/>
              <a:t> </a:t>
            </a:r>
            <a:r>
              <a:rPr lang="en-GB" sz="1800" dirty="0" err="1"/>
              <a:t>funcionários</a:t>
            </a:r>
            <a:r>
              <a:rPr lang="en-GB" sz="1800" dirty="0"/>
              <a:t> </a:t>
            </a:r>
            <a:r>
              <a:rPr lang="en-GB" sz="1800" dirty="0" err="1"/>
              <a:t>zombavam</a:t>
            </a:r>
            <a:r>
              <a:rPr lang="en-GB" sz="1800" dirty="0"/>
              <a:t> de </a:t>
            </a:r>
            <a:r>
              <a:rPr lang="en-GB" sz="1800" dirty="0" err="1"/>
              <a:t>mim</a:t>
            </a:r>
            <a:r>
              <a:rPr lang="en-GB" sz="1800" dirty="0"/>
              <a:t>, </a:t>
            </a:r>
            <a:r>
              <a:rPr lang="en-GB" sz="1800" dirty="0" err="1"/>
              <a:t>chamando</a:t>
            </a:r>
            <a:r>
              <a:rPr lang="en-GB" sz="1800" dirty="0"/>
              <a:t>-me... de ‘</a:t>
            </a:r>
            <a:r>
              <a:rPr lang="en-GB" sz="1800" dirty="0" err="1"/>
              <a:t>cachorro</a:t>
            </a:r>
            <a:r>
              <a:rPr lang="en-GB" sz="1800" dirty="0"/>
              <a:t>’. </a:t>
            </a:r>
            <a:r>
              <a:rPr lang="en-GB" sz="1800" dirty="0" err="1"/>
              <a:t>Acabei</a:t>
            </a:r>
            <a:r>
              <a:rPr lang="en-GB" sz="1800" dirty="0"/>
              <a:t> me </a:t>
            </a:r>
            <a:r>
              <a:rPr lang="en-GB" sz="1800" dirty="0" err="1"/>
              <a:t>quebrando</a:t>
            </a:r>
            <a:r>
              <a:rPr lang="en-GB" sz="1800" dirty="0"/>
              <a:t>. </a:t>
            </a:r>
            <a:r>
              <a:rPr lang="en-GB" sz="1800" dirty="0" err="1"/>
              <a:t>Comecei</a:t>
            </a:r>
            <a:r>
              <a:rPr lang="en-GB" sz="1800" dirty="0"/>
              <a:t> a </a:t>
            </a:r>
            <a:r>
              <a:rPr lang="en-GB" sz="1800" dirty="0" err="1"/>
              <a:t>balbuciar</a:t>
            </a:r>
            <a:r>
              <a:rPr lang="en-GB" sz="1800" dirty="0"/>
              <a:t> para </a:t>
            </a:r>
            <a:r>
              <a:rPr lang="en-GB" sz="1800" dirty="0" err="1"/>
              <a:t>mim</a:t>
            </a:r>
            <a:r>
              <a:rPr lang="en-GB" sz="1800" dirty="0"/>
              <a:t> </a:t>
            </a:r>
            <a:r>
              <a:rPr lang="en-GB" sz="1800" dirty="0" err="1"/>
              <a:t>mesmo</a:t>
            </a:r>
            <a:r>
              <a:rPr lang="en-GB" sz="1800" dirty="0"/>
              <a:t>. [O </a:t>
            </a:r>
            <a:r>
              <a:rPr lang="en-GB" sz="1800" dirty="0" err="1"/>
              <a:t>psiquiatra</a:t>
            </a:r>
            <a:r>
              <a:rPr lang="en-GB" sz="1800" dirty="0"/>
              <a:t>] me </a:t>
            </a:r>
            <a:r>
              <a:rPr lang="en-GB" sz="1800" dirty="0" err="1"/>
              <a:t>colocou</a:t>
            </a:r>
            <a:r>
              <a:rPr lang="en-GB" sz="1800" dirty="0"/>
              <a:t> no quarto </a:t>
            </a:r>
            <a:r>
              <a:rPr lang="en-GB" sz="1800" dirty="0" err="1"/>
              <a:t>silencioso</a:t>
            </a:r>
            <a:r>
              <a:rPr lang="en-GB" sz="1800" dirty="0"/>
              <a:t>. Havia </a:t>
            </a:r>
            <a:r>
              <a:rPr lang="en-GB" sz="1800" dirty="0" err="1"/>
              <a:t>fezes</a:t>
            </a:r>
            <a:r>
              <a:rPr lang="en-GB" sz="1800" dirty="0"/>
              <a:t> </a:t>
            </a:r>
            <a:r>
              <a:rPr lang="en-GB" sz="1800" dirty="0" err="1"/>
              <a:t>nas</a:t>
            </a:r>
            <a:r>
              <a:rPr lang="en-GB" sz="1800" dirty="0"/>
              <a:t> </a:t>
            </a:r>
            <a:r>
              <a:rPr lang="en-GB" sz="1800" dirty="0" err="1"/>
              <a:t>paredes</a:t>
            </a:r>
            <a:r>
              <a:rPr lang="en-GB" sz="1800" dirty="0"/>
              <a:t> e no </a:t>
            </a:r>
            <a:r>
              <a:rPr lang="en-GB" sz="1800" dirty="0" err="1"/>
              <a:t>chão</a:t>
            </a:r>
            <a:r>
              <a:rPr lang="en-GB" sz="1800" dirty="0"/>
              <a:t>, </a:t>
            </a:r>
            <a:r>
              <a:rPr lang="en-GB" sz="1800" dirty="0" err="1"/>
              <a:t>então</a:t>
            </a:r>
            <a:r>
              <a:rPr lang="en-GB" sz="1800" dirty="0"/>
              <a:t> </a:t>
            </a:r>
            <a:r>
              <a:rPr lang="en-GB" sz="1800" dirty="0" err="1"/>
              <a:t>eles</a:t>
            </a:r>
            <a:r>
              <a:rPr lang="en-GB" sz="1800" dirty="0"/>
              <a:t> me </a:t>
            </a:r>
            <a:r>
              <a:rPr lang="en-GB" sz="1800" dirty="0" err="1"/>
              <a:t>deram</a:t>
            </a:r>
            <a:r>
              <a:rPr lang="en-GB" sz="1800" dirty="0"/>
              <a:t> um </a:t>
            </a:r>
            <a:r>
              <a:rPr lang="en-GB" sz="1800" dirty="0" err="1"/>
              <a:t>esfregão</a:t>
            </a:r>
            <a:r>
              <a:rPr lang="en-GB" sz="1800" dirty="0"/>
              <a:t> e me </a:t>
            </a:r>
            <a:r>
              <a:rPr lang="en-GB" sz="1800" dirty="0" err="1"/>
              <a:t>mandaram</a:t>
            </a:r>
            <a:r>
              <a:rPr lang="en-GB" sz="1800" dirty="0"/>
              <a:t> </a:t>
            </a:r>
            <a:r>
              <a:rPr lang="en-GB" sz="1800" dirty="0" err="1"/>
              <a:t>limpar</a:t>
            </a:r>
            <a:r>
              <a:rPr lang="en-GB" sz="1800" dirty="0"/>
              <a:t>. </a:t>
            </a:r>
            <a:r>
              <a:rPr lang="en-GB" sz="1800" dirty="0" err="1"/>
              <a:t>Tentei</a:t>
            </a:r>
            <a:r>
              <a:rPr lang="en-GB" sz="1800" dirty="0"/>
              <a:t> </a:t>
            </a:r>
            <a:r>
              <a:rPr lang="en-GB" sz="1800" dirty="0" err="1"/>
              <a:t>fugir</a:t>
            </a:r>
            <a:r>
              <a:rPr lang="en-GB" sz="1800" dirty="0"/>
              <a:t>, mas </a:t>
            </a:r>
            <a:r>
              <a:rPr lang="en-GB" sz="1800" dirty="0" err="1"/>
              <a:t>fui</a:t>
            </a:r>
            <a:r>
              <a:rPr lang="en-GB" sz="1800" dirty="0"/>
              <a:t> </a:t>
            </a:r>
            <a:r>
              <a:rPr lang="en-GB" sz="1800" dirty="0" err="1"/>
              <a:t>atacado</a:t>
            </a:r>
            <a:r>
              <a:rPr lang="en-GB" sz="1800" dirty="0"/>
              <a:t> e </a:t>
            </a:r>
            <a:r>
              <a:rPr lang="en-GB" sz="1800" dirty="0" err="1"/>
              <a:t>colocado</a:t>
            </a:r>
            <a:r>
              <a:rPr lang="en-GB" sz="1800" dirty="0"/>
              <a:t> de volta </a:t>
            </a:r>
            <a:r>
              <a:rPr lang="en-GB" sz="1800" dirty="0" err="1"/>
              <a:t>em</a:t>
            </a:r>
            <a:r>
              <a:rPr lang="en-GB" sz="1800" dirty="0"/>
              <a:t> </a:t>
            </a:r>
            <a:r>
              <a:rPr lang="en-GB" sz="1800" dirty="0" err="1"/>
              <a:t>contenções</a:t>
            </a:r>
            <a:r>
              <a:rPr lang="en-GB" sz="1800" dirty="0"/>
              <a:t>... Por </a:t>
            </a:r>
            <a:r>
              <a:rPr lang="en-GB" sz="1800" dirty="0" err="1"/>
              <a:t>fim</a:t>
            </a:r>
            <a:r>
              <a:rPr lang="en-GB" sz="1800" dirty="0"/>
              <a:t>, </a:t>
            </a:r>
            <a:r>
              <a:rPr lang="en-GB" sz="1800" dirty="0" err="1"/>
              <a:t>aprendi</a:t>
            </a:r>
            <a:r>
              <a:rPr lang="en-GB" sz="1800" dirty="0"/>
              <a:t> as </a:t>
            </a:r>
            <a:r>
              <a:rPr lang="en-GB" sz="1800" dirty="0" err="1"/>
              <a:t>frases</a:t>
            </a:r>
            <a:r>
              <a:rPr lang="en-GB" sz="1800" dirty="0"/>
              <a:t> e o </a:t>
            </a:r>
            <a:r>
              <a:rPr lang="en-GB" sz="1800" dirty="0" err="1"/>
              <a:t>comportamento</a:t>
            </a:r>
            <a:r>
              <a:rPr lang="en-GB" sz="1800" dirty="0"/>
              <a:t> </a:t>
            </a:r>
            <a:r>
              <a:rPr lang="en-GB" sz="1800" dirty="0" err="1"/>
              <a:t>necessário</a:t>
            </a:r>
            <a:r>
              <a:rPr lang="en-GB" sz="1800" dirty="0"/>
              <a:t> para a </a:t>
            </a:r>
            <a:r>
              <a:rPr lang="en-GB" sz="1800" dirty="0" err="1"/>
              <a:t>alta.</a:t>
            </a:r>
            <a:r>
              <a:rPr lang="en-GB" sz="1800" dirty="0"/>
              <a:t> </a:t>
            </a:r>
            <a:r>
              <a:rPr lang="en-GB" sz="1800" dirty="0" err="1"/>
              <a:t>Fingi</a:t>
            </a:r>
            <a:r>
              <a:rPr lang="en-GB" sz="1800" dirty="0"/>
              <a:t> para </a:t>
            </a:r>
            <a:r>
              <a:rPr lang="en-GB" sz="1800" dirty="0" err="1"/>
              <a:t>sair</a:t>
            </a:r>
            <a:r>
              <a:rPr lang="en-GB" sz="1800" dirty="0"/>
              <a:t>. </a:t>
            </a:r>
            <a:r>
              <a:rPr lang="en-GB" sz="1800" dirty="0" err="1"/>
              <a:t>Isso</a:t>
            </a:r>
            <a:r>
              <a:rPr lang="en-GB" sz="1800" dirty="0"/>
              <a:t> </a:t>
            </a:r>
            <a:r>
              <a:rPr lang="en-GB" sz="1800" dirty="0" err="1"/>
              <a:t>foi</a:t>
            </a:r>
            <a:r>
              <a:rPr lang="en-GB" sz="1800" dirty="0"/>
              <a:t> </a:t>
            </a:r>
            <a:r>
              <a:rPr lang="en-GB" sz="1800" dirty="0" err="1"/>
              <a:t>há</a:t>
            </a:r>
            <a:r>
              <a:rPr lang="en-GB" sz="1800" dirty="0"/>
              <a:t> 20 </a:t>
            </a:r>
            <a:r>
              <a:rPr lang="en-GB" sz="1800" dirty="0" err="1"/>
              <a:t>anos</a:t>
            </a:r>
            <a:r>
              <a:rPr lang="en-GB" sz="1800" dirty="0"/>
              <a:t>. </a:t>
            </a:r>
            <a:r>
              <a:rPr lang="en-GB" sz="1800" dirty="0" err="1"/>
              <a:t>Até</a:t>
            </a:r>
            <a:r>
              <a:rPr lang="en-GB" sz="1800" dirty="0"/>
              <a:t> </a:t>
            </a:r>
            <a:r>
              <a:rPr lang="en-GB" sz="1800" dirty="0" err="1"/>
              <a:t>hoje</a:t>
            </a:r>
            <a:r>
              <a:rPr lang="en-GB" sz="1800" dirty="0"/>
              <a:t>, </a:t>
            </a:r>
            <a:r>
              <a:rPr lang="en-GB" sz="1800" dirty="0" err="1"/>
              <a:t>estou</a:t>
            </a:r>
            <a:r>
              <a:rPr lang="en-GB" sz="1800" dirty="0"/>
              <a:t> </a:t>
            </a:r>
            <a:r>
              <a:rPr lang="en-GB" sz="1800" dirty="0" err="1"/>
              <a:t>traumatizado</a:t>
            </a:r>
            <a:r>
              <a:rPr lang="en-GB" sz="1800" dirty="0"/>
              <a:t>...”  (21). W. Martin</a:t>
            </a:r>
          </a:p>
          <a:p>
            <a:pPr marL="0" indent="0" algn="just">
              <a:spcAft>
                <a:spcPts val="300"/>
              </a:spcAft>
              <a:buNone/>
            </a:pPr>
            <a:r>
              <a:rPr lang="en-GB" sz="1600" dirty="0"/>
              <a:t>“</a:t>
            </a:r>
          </a:p>
        </p:txBody>
      </p:sp>
      <p:sp>
        <p:nvSpPr>
          <p:cNvPr id="2" name="Title 1">
            <a:extLst>
              <a:ext uri="{FF2B5EF4-FFF2-40B4-BE49-F238E27FC236}">
                <a16:creationId xmlns:a16="http://schemas.microsoft.com/office/drawing/2014/main" id="{363A0817-8947-7214-CDB4-12BD43902AFB}"/>
              </a:ext>
            </a:extLst>
          </p:cNvPr>
          <p:cNvSpPr>
            <a:spLocks noGrp="1"/>
          </p:cNvSpPr>
          <p:nvPr>
            <p:ph type="title"/>
          </p:nvPr>
        </p:nvSpPr>
        <p:spPr>
          <a:xfrm>
            <a:off x="507206" y="311285"/>
            <a:ext cx="11684794" cy="627127"/>
          </a:xfrm>
        </p:spPr>
        <p:txBody>
          <a:bodyPr/>
          <a:lstStyle/>
          <a:p>
            <a:pPr algn="ctr"/>
            <a:r>
              <a:rPr lang="en-GB" dirty="0"/>
              <a:t>Exercício 3.1: </a:t>
            </a:r>
            <a:r>
              <a:rPr lang="en-GB" dirty="0" err="1"/>
              <a:t>Experiências</a:t>
            </a:r>
            <a:r>
              <a:rPr lang="en-GB" dirty="0"/>
              <a:t> </a:t>
            </a:r>
            <a:r>
              <a:rPr lang="en-GB" dirty="0" err="1"/>
              <a:t>pessoais</a:t>
            </a:r>
            <a:r>
              <a:rPr lang="en-GB" dirty="0"/>
              <a:t> de </a:t>
            </a:r>
            <a:r>
              <a:rPr lang="en-GB" dirty="0" err="1"/>
              <a:t>violência</a:t>
            </a:r>
            <a:r>
              <a:rPr lang="en-GB" dirty="0"/>
              <a:t>, </a:t>
            </a:r>
            <a:r>
              <a:rPr lang="en-GB" dirty="0" err="1"/>
              <a:t>coerção</a:t>
            </a:r>
            <a:r>
              <a:rPr lang="en-GB" dirty="0"/>
              <a:t> e </a:t>
            </a:r>
            <a:r>
              <a:rPr lang="en-GB" dirty="0" err="1"/>
              <a:t>abuso</a:t>
            </a:r>
            <a:r>
              <a:rPr lang="en-GB" dirty="0"/>
              <a:t> </a:t>
            </a:r>
            <a:r>
              <a:rPr lang="en-GB" dirty="0" err="1"/>
              <a:t>têm</a:t>
            </a:r>
            <a:r>
              <a:rPr lang="en-GB" dirty="0"/>
              <a:t> </a:t>
            </a:r>
            <a:r>
              <a:rPr lang="en-GB" dirty="0" err="1"/>
              <a:t>impacto</a:t>
            </a:r>
            <a:r>
              <a:rPr lang="en-GB" dirty="0"/>
              <a:t> - 4</a:t>
            </a:r>
            <a:endParaRPr lang="en-CH" dirty="0"/>
          </a:p>
        </p:txBody>
      </p:sp>
    </p:spTree>
    <p:extLst>
      <p:ext uri="{BB962C8B-B14F-4D97-AF65-F5344CB8AC3E}">
        <p14:creationId xmlns:p14="http://schemas.microsoft.com/office/powerpoint/2010/main" val="746323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C6A21-41C8-0192-78FD-CFEF2DDB23D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EB6BC5C8-A857-517A-F422-1FA5302C6460}"/>
              </a:ext>
            </a:extLst>
          </p:cNvPr>
          <p:cNvSpPr>
            <a:spLocks noGrp="1"/>
          </p:cNvSpPr>
          <p:nvPr>
            <p:ph type="body" sz="quarter" idx="13"/>
          </p:nvPr>
        </p:nvSpPr>
        <p:spPr>
          <a:xfrm>
            <a:off x="507207" y="1347664"/>
            <a:ext cx="11174400" cy="360000"/>
          </a:xfrm>
        </p:spPr>
        <p:txBody>
          <a:bodyPr/>
          <a:lstStyle/>
          <a:p>
            <a:r>
              <a:rPr lang="en-GB" dirty="0"/>
              <a:t>Opção 3: Citações de </a:t>
            </a:r>
            <a:r>
              <a:rPr lang="en-GB" kern="0" spc="0" dirty="0"/>
              <a:t>pessoas</a:t>
            </a:r>
            <a:r>
              <a:rPr lang="en-GB" dirty="0"/>
              <a:t> que </a:t>
            </a:r>
            <a:r>
              <a:rPr lang="en-GB" dirty="0" err="1"/>
              <a:t>vivenciaram</a:t>
            </a:r>
            <a:r>
              <a:rPr lang="en-GB" dirty="0"/>
              <a:t> violência, coerção ou abuso</a:t>
            </a:r>
          </a:p>
        </p:txBody>
      </p:sp>
      <p:sp>
        <p:nvSpPr>
          <p:cNvPr id="3" name="Content Placeholder 2">
            <a:extLst>
              <a:ext uri="{FF2B5EF4-FFF2-40B4-BE49-F238E27FC236}">
                <a16:creationId xmlns:a16="http://schemas.microsoft.com/office/drawing/2014/main" id="{9B71F975-C7FC-6430-0B07-6FB0DAC96209}"/>
              </a:ext>
            </a:extLst>
          </p:cNvPr>
          <p:cNvSpPr>
            <a:spLocks noGrp="1"/>
          </p:cNvSpPr>
          <p:nvPr>
            <p:ph sz="quarter" idx="14"/>
          </p:nvPr>
        </p:nvSpPr>
        <p:spPr>
          <a:xfrm>
            <a:off x="912558" y="1904612"/>
            <a:ext cx="10363698" cy="2442305"/>
          </a:xfrm>
        </p:spPr>
        <p:txBody>
          <a:bodyPr/>
          <a:lstStyle/>
          <a:p>
            <a:pPr marL="0" indent="0" algn="just">
              <a:spcAft>
                <a:spcPts val="300"/>
              </a:spcAft>
              <a:buNone/>
            </a:pPr>
            <a:r>
              <a:rPr lang="en-GB" sz="1800" dirty="0"/>
              <a:t>Foi muito </a:t>
            </a:r>
            <a:r>
              <a:rPr lang="en-GB" sz="1800" dirty="0" err="1"/>
              <a:t>difícil</a:t>
            </a:r>
            <a:r>
              <a:rPr lang="en-GB" sz="1800" dirty="0"/>
              <a:t> </a:t>
            </a:r>
            <a:r>
              <a:rPr lang="en-GB" sz="1800" dirty="0" err="1"/>
              <a:t>ficar</a:t>
            </a:r>
            <a:r>
              <a:rPr lang="en-GB" sz="1800" dirty="0"/>
              <a:t> lá </a:t>
            </a:r>
            <a:r>
              <a:rPr lang="en-GB" sz="1800" dirty="0" err="1"/>
              <a:t>dentro</a:t>
            </a:r>
            <a:r>
              <a:rPr lang="en-GB" sz="1800" dirty="0"/>
              <a:t> o </a:t>
            </a:r>
            <a:r>
              <a:rPr lang="en-GB" sz="1800" dirty="0" err="1"/>
              <a:t>dia</a:t>
            </a:r>
            <a:r>
              <a:rPr lang="en-GB" sz="1800" dirty="0"/>
              <a:t> </a:t>
            </a:r>
            <a:r>
              <a:rPr lang="en-GB" sz="1800" dirty="0" err="1"/>
              <a:t>todo</a:t>
            </a:r>
            <a:r>
              <a:rPr lang="en-GB" sz="1800" dirty="0"/>
              <a:t>,” </a:t>
            </a:r>
            <a:r>
              <a:rPr lang="en-GB" sz="1800" dirty="0" err="1"/>
              <a:t>disse</a:t>
            </a:r>
            <a:r>
              <a:rPr lang="en-GB" sz="1800" dirty="0"/>
              <a:t> </a:t>
            </a:r>
            <a:r>
              <a:rPr lang="en-GB" sz="1800" dirty="0" err="1"/>
              <a:t>ele</a:t>
            </a:r>
            <a:r>
              <a:rPr lang="en-GB" sz="1800" dirty="0"/>
              <a:t>. “</a:t>
            </a:r>
            <a:r>
              <a:rPr lang="en-GB" sz="1800" dirty="0" err="1"/>
              <a:t>Estava</a:t>
            </a:r>
            <a:r>
              <a:rPr lang="en-GB" sz="1800" dirty="0"/>
              <a:t> </a:t>
            </a:r>
            <a:r>
              <a:rPr lang="en-GB" sz="1800" dirty="0" err="1"/>
              <a:t>contando</a:t>
            </a:r>
            <a:r>
              <a:rPr lang="en-GB" sz="1800" dirty="0"/>
              <a:t> </a:t>
            </a:r>
            <a:r>
              <a:rPr lang="en-GB" sz="1800" dirty="0" err="1"/>
              <a:t>os</a:t>
            </a:r>
            <a:r>
              <a:rPr lang="en-GB" sz="1800" dirty="0"/>
              <a:t> dias </a:t>
            </a:r>
            <a:r>
              <a:rPr lang="en-GB" sz="1800" dirty="0" err="1"/>
              <a:t>até</a:t>
            </a:r>
            <a:r>
              <a:rPr lang="en-GB" sz="1800" dirty="0"/>
              <a:t> </a:t>
            </a:r>
            <a:r>
              <a:rPr lang="en-GB" sz="1800" dirty="0" err="1"/>
              <a:t>sair</a:t>
            </a:r>
            <a:r>
              <a:rPr lang="en-GB" sz="1800" dirty="0"/>
              <a:t>.” “</a:t>
            </a:r>
            <a:r>
              <a:rPr lang="en-GB" sz="1800" dirty="0" err="1"/>
              <a:t>Às</a:t>
            </a:r>
            <a:r>
              <a:rPr lang="en-GB" sz="1800" dirty="0"/>
              <a:t> </a:t>
            </a:r>
            <a:r>
              <a:rPr lang="en-GB" sz="1800" dirty="0" err="1"/>
              <a:t>vezes</a:t>
            </a:r>
            <a:r>
              <a:rPr lang="en-GB" sz="1800" dirty="0"/>
              <a:t>, se você se </a:t>
            </a:r>
            <a:r>
              <a:rPr lang="en-GB" sz="1800" dirty="0" err="1"/>
              <a:t>recusa</a:t>
            </a:r>
            <a:r>
              <a:rPr lang="en-GB" sz="1800" dirty="0"/>
              <a:t> a </a:t>
            </a:r>
            <a:r>
              <a:rPr lang="en-GB" sz="1800" dirty="0" err="1"/>
              <a:t>tomar</a:t>
            </a:r>
            <a:r>
              <a:rPr lang="en-GB" sz="1800" dirty="0"/>
              <a:t> o </a:t>
            </a:r>
            <a:r>
              <a:rPr lang="en-GB" sz="1800" dirty="0" err="1"/>
              <a:t>medicamento</a:t>
            </a:r>
            <a:r>
              <a:rPr lang="en-GB" sz="1800" dirty="0"/>
              <a:t> ou se você se </a:t>
            </a:r>
            <a:r>
              <a:rPr lang="en-GB" sz="1800" dirty="0" err="1"/>
              <a:t>torna</a:t>
            </a:r>
            <a:r>
              <a:rPr lang="en-GB" sz="1800" dirty="0"/>
              <a:t> </a:t>
            </a:r>
            <a:r>
              <a:rPr lang="en-GB" sz="1800" dirty="0" err="1"/>
              <a:t>agressivo</a:t>
            </a:r>
            <a:r>
              <a:rPr lang="en-GB" sz="1800" dirty="0"/>
              <a:t>, </a:t>
            </a:r>
            <a:r>
              <a:rPr lang="en-GB" sz="1800" dirty="0" err="1"/>
              <a:t>os</a:t>
            </a:r>
            <a:r>
              <a:rPr lang="en-GB" sz="1800" dirty="0"/>
              <a:t> </a:t>
            </a:r>
            <a:r>
              <a:rPr lang="en-GB" sz="1800" dirty="0" err="1"/>
              <a:t>guardas</a:t>
            </a:r>
            <a:r>
              <a:rPr lang="en-GB" sz="1800" dirty="0"/>
              <a:t> </a:t>
            </a:r>
            <a:r>
              <a:rPr lang="en-GB" sz="1800" dirty="0" err="1"/>
              <a:t>te</a:t>
            </a:r>
            <a:r>
              <a:rPr lang="en-GB" sz="1800" dirty="0"/>
              <a:t> </a:t>
            </a:r>
            <a:r>
              <a:rPr lang="en-GB" sz="1800" dirty="0" err="1"/>
              <a:t>batem</a:t>
            </a:r>
            <a:r>
              <a:rPr lang="en-GB" sz="1800" dirty="0"/>
              <a:t> com um </a:t>
            </a:r>
            <a:r>
              <a:rPr lang="en-GB" sz="1800" dirty="0" err="1"/>
              <a:t>bastão</a:t>
            </a:r>
            <a:r>
              <a:rPr lang="en-GB" sz="1800" dirty="0"/>
              <a:t> e </a:t>
            </a:r>
            <a:r>
              <a:rPr lang="en-GB" sz="1800" dirty="0" err="1"/>
              <a:t>te</a:t>
            </a:r>
            <a:r>
              <a:rPr lang="en-GB" sz="1800" dirty="0"/>
              <a:t> </a:t>
            </a:r>
            <a:r>
              <a:rPr lang="en-GB" sz="1800" dirty="0" err="1"/>
              <a:t>esbofeteiam</a:t>
            </a:r>
            <a:r>
              <a:rPr lang="en-GB" sz="1800" dirty="0"/>
              <a:t>. Eu </a:t>
            </a:r>
            <a:r>
              <a:rPr lang="en-GB" sz="1800" dirty="0" err="1"/>
              <a:t>estava</a:t>
            </a:r>
            <a:r>
              <a:rPr lang="en-GB" sz="1800" dirty="0"/>
              <a:t> </a:t>
            </a:r>
            <a:r>
              <a:rPr lang="en-GB" sz="1800" dirty="0" err="1"/>
              <a:t>tão</a:t>
            </a:r>
            <a:r>
              <a:rPr lang="en-GB" sz="1800" dirty="0"/>
              <a:t> </a:t>
            </a:r>
            <a:r>
              <a:rPr lang="en-GB" sz="1800" dirty="0" err="1"/>
              <a:t>feliz</a:t>
            </a:r>
            <a:r>
              <a:rPr lang="en-GB" sz="1800" dirty="0"/>
              <a:t> em </a:t>
            </a:r>
            <a:r>
              <a:rPr lang="en-GB" sz="1800" dirty="0" err="1"/>
              <a:t>partir</a:t>
            </a:r>
            <a:r>
              <a:rPr lang="en-GB" sz="1800" dirty="0"/>
              <a:t>, me </a:t>
            </a:r>
            <a:r>
              <a:rPr lang="en-GB" sz="1800" dirty="0" err="1"/>
              <a:t>sentia</a:t>
            </a:r>
            <a:r>
              <a:rPr lang="en-GB" sz="1800" dirty="0"/>
              <a:t> como um </a:t>
            </a:r>
            <a:r>
              <a:rPr lang="en-GB" sz="1800" dirty="0" err="1"/>
              <a:t>prisioneiro</a:t>
            </a:r>
            <a:r>
              <a:rPr lang="en-GB" sz="1800" dirty="0"/>
              <a:t> lá, </a:t>
            </a:r>
            <a:r>
              <a:rPr lang="en-GB" sz="1800" dirty="0" err="1"/>
              <a:t>senti</a:t>
            </a:r>
            <a:r>
              <a:rPr lang="en-GB" sz="1800" dirty="0"/>
              <a:t> como se </a:t>
            </a:r>
            <a:r>
              <a:rPr lang="en-GB" sz="1800" dirty="0" err="1"/>
              <a:t>estivesse</a:t>
            </a:r>
            <a:r>
              <a:rPr lang="en-GB" sz="1800" dirty="0"/>
              <a:t> </a:t>
            </a:r>
            <a:r>
              <a:rPr lang="en-GB" sz="1800" dirty="0" err="1"/>
              <a:t>recuperando</a:t>
            </a:r>
            <a:r>
              <a:rPr lang="en-GB" sz="1800" dirty="0"/>
              <a:t> </a:t>
            </a:r>
            <a:r>
              <a:rPr lang="en-GB" sz="1800" dirty="0" err="1"/>
              <a:t>minha</a:t>
            </a:r>
            <a:r>
              <a:rPr lang="en-GB" sz="1800" dirty="0"/>
              <a:t> </a:t>
            </a:r>
            <a:r>
              <a:rPr lang="en-GB" sz="1800" dirty="0" err="1"/>
              <a:t>liberdade</a:t>
            </a:r>
            <a:r>
              <a:rPr lang="en-GB" sz="1800" dirty="0"/>
              <a:t> </a:t>
            </a:r>
            <a:r>
              <a:rPr lang="en-GB" sz="1800" dirty="0" err="1"/>
              <a:t>quando</a:t>
            </a:r>
            <a:r>
              <a:rPr lang="en-GB" sz="1800" dirty="0"/>
              <a:t> </a:t>
            </a:r>
            <a:r>
              <a:rPr lang="en-GB" sz="1800" dirty="0" err="1"/>
              <a:t>saí</a:t>
            </a:r>
            <a:r>
              <a:rPr lang="en-GB" sz="1800" dirty="0"/>
              <a:t>.” </a:t>
            </a:r>
          </a:p>
          <a:p>
            <a:pPr marL="0" indent="0" algn="just">
              <a:spcAft>
                <a:spcPts val="300"/>
              </a:spcAft>
              <a:buNone/>
            </a:pPr>
            <a:r>
              <a:rPr lang="en-GB" sz="1800" dirty="0"/>
              <a:t>“</a:t>
            </a:r>
            <a:r>
              <a:rPr lang="en-GB" sz="1800" dirty="0" err="1"/>
              <a:t>Estou</a:t>
            </a:r>
            <a:r>
              <a:rPr lang="en-GB" sz="1800" dirty="0"/>
              <a:t> </a:t>
            </a:r>
            <a:r>
              <a:rPr lang="en-GB" sz="1800" dirty="0" err="1"/>
              <a:t>usando</a:t>
            </a:r>
            <a:r>
              <a:rPr lang="en-GB" sz="1800" dirty="0"/>
              <a:t>-as [as </a:t>
            </a:r>
            <a:r>
              <a:rPr lang="en-GB" sz="1800" dirty="0" err="1"/>
              <a:t>correntes</a:t>
            </a:r>
            <a:r>
              <a:rPr lang="en-GB" sz="1800" dirty="0"/>
              <a:t>] há 45 dias. </a:t>
            </a:r>
            <a:r>
              <a:rPr lang="en-GB" sz="1800" dirty="0" err="1"/>
              <a:t>Alguém</a:t>
            </a:r>
            <a:r>
              <a:rPr lang="en-GB" sz="1800" dirty="0"/>
              <a:t> </a:t>
            </a:r>
            <a:r>
              <a:rPr lang="en-GB" sz="1800" dirty="0" err="1"/>
              <a:t>escapou</a:t>
            </a:r>
            <a:r>
              <a:rPr lang="en-GB" sz="1800" dirty="0"/>
              <a:t> do </a:t>
            </a:r>
            <a:r>
              <a:rPr lang="en-GB" sz="1800" dirty="0" err="1"/>
              <a:t>centro</a:t>
            </a:r>
            <a:r>
              <a:rPr lang="en-GB" sz="1800" dirty="0"/>
              <a:t> e </a:t>
            </a:r>
            <a:r>
              <a:rPr lang="en-GB" sz="1800" dirty="0" err="1"/>
              <a:t>eles</a:t>
            </a:r>
            <a:r>
              <a:rPr lang="en-GB" sz="1800" dirty="0"/>
              <a:t> </a:t>
            </a:r>
            <a:r>
              <a:rPr lang="en-GB" sz="1800" dirty="0" err="1"/>
              <a:t>acorrentaram</a:t>
            </a:r>
            <a:r>
              <a:rPr lang="en-GB" sz="1800" dirty="0"/>
              <a:t> </a:t>
            </a:r>
            <a:r>
              <a:rPr lang="en-GB" sz="1800" dirty="0" err="1"/>
              <a:t>vários</a:t>
            </a:r>
            <a:r>
              <a:rPr lang="en-GB" sz="1800" dirty="0"/>
              <a:t> de </a:t>
            </a:r>
            <a:r>
              <a:rPr lang="en-GB" sz="1800" dirty="0" err="1"/>
              <a:t>nós</a:t>
            </a:r>
            <a:r>
              <a:rPr lang="en-GB" sz="1800" dirty="0"/>
              <a:t> </a:t>
            </a:r>
            <a:r>
              <a:rPr lang="en-GB" sz="1800" dirty="0" err="1"/>
              <a:t>depois</a:t>
            </a:r>
            <a:r>
              <a:rPr lang="en-GB" sz="1800" dirty="0"/>
              <a:t> disso, pois </a:t>
            </a:r>
            <a:r>
              <a:rPr lang="en-GB" sz="1800" dirty="0" err="1"/>
              <a:t>eles</a:t>
            </a:r>
            <a:r>
              <a:rPr lang="en-GB" sz="1800" dirty="0"/>
              <a:t> </a:t>
            </a:r>
            <a:r>
              <a:rPr lang="en-GB" sz="1800" dirty="0" err="1"/>
              <a:t>disseram</a:t>
            </a:r>
            <a:r>
              <a:rPr lang="en-GB" sz="1800" dirty="0"/>
              <a:t> que </a:t>
            </a:r>
            <a:r>
              <a:rPr lang="en-GB" sz="1800" dirty="0" err="1"/>
              <a:t>poderíamos</a:t>
            </a:r>
            <a:r>
              <a:rPr lang="en-GB" sz="1800" dirty="0"/>
              <a:t> </a:t>
            </a:r>
            <a:r>
              <a:rPr lang="en-GB" sz="1800" dirty="0" err="1"/>
              <a:t>escapar</a:t>
            </a:r>
            <a:r>
              <a:rPr lang="en-GB" sz="1800" dirty="0"/>
              <a:t> </a:t>
            </a:r>
            <a:r>
              <a:rPr lang="en-GB" sz="1800" dirty="0" err="1"/>
              <a:t>também</a:t>
            </a:r>
            <a:r>
              <a:rPr lang="en-GB" sz="1800" dirty="0"/>
              <a:t>. Um </a:t>
            </a:r>
            <a:r>
              <a:rPr lang="en-GB" sz="1800" dirty="0" err="1"/>
              <a:t>paciente</a:t>
            </a:r>
            <a:r>
              <a:rPr lang="en-GB" sz="1800" dirty="0"/>
              <a:t> está </a:t>
            </a:r>
            <a:r>
              <a:rPr lang="en-GB" sz="1800" dirty="0" err="1"/>
              <a:t>acorrentado</a:t>
            </a:r>
            <a:r>
              <a:rPr lang="en-GB" sz="1800" dirty="0"/>
              <a:t> à </a:t>
            </a:r>
            <a:r>
              <a:rPr lang="en-GB" sz="1800" dirty="0" err="1"/>
              <a:t>janela</a:t>
            </a:r>
            <a:r>
              <a:rPr lang="en-GB" sz="1800" dirty="0"/>
              <a:t> agora. Eles [</a:t>
            </a:r>
            <a:r>
              <a:rPr lang="en-GB" sz="1800" dirty="0" err="1"/>
              <a:t>os</a:t>
            </a:r>
            <a:r>
              <a:rPr lang="en-GB" sz="1800" dirty="0"/>
              <a:t> </a:t>
            </a:r>
            <a:r>
              <a:rPr lang="en-GB" sz="1800" dirty="0" err="1"/>
              <a:t>funcionários</a:t>
            </a:r>
            <a:r>
              <a:rPr lang="en-GB" sz="1800" dirty="0"/>
              <a:t>] </a:t>
            </a:r>
            <a:r>
              <a:rPr lang="en-GB" sz="1800" dirty="0" err="1"/>
              <a:t>disseram</a:t>
            </a:r>
            <a:r>
              <a:rPr lang="en-GB" sz="1800" dirty="0"/>
              <a:t> que </a:t>
            </a:r>
            <a:r>
              <a:rPr lang="en-GB" sz="1800" dirty="0" err="1"/>
              <a:t>ele</a:t>
            </a:r>
            <a:r>
              <a:rPr lang="en-GB" sz="1800" dirty="0"/>
              <a:t> </a:t>
            </a:r>
            <a:r>
              <a:rPr lang="en-GB" sz="1800" dirty="0" err="1"/>
              <a:t>tentou</a:t>
            </a:r>
            <a:r>
              <a:rPr lang="en-GB" sz="1800" dirty="0"/>
              <a:t> </a:t>
            </a:r>
            <a:r>
              <a:rPr lang="en-GB" sz="1800" dirty="0" err="1"/>
              <a:t>fugir</a:t>
            </a:r>
            <a:r>
              <a:rPr lang="en-GB" sz="1800" dirty="0"/>
              <a:t>, </a:t>
            </a:r>
            <a:r>
              <a:rPr lang="en-GB" sz="1800" dirty="0" err="1"/>
              <a:t>então</a:t>
            </a:r>
            <a:r>
              <a:rPr lang="en-GB" sz="1800" dirty="0"/>
              <a:t> o </a:t>
            </a:r>
            <a:r>
              <a:rPr lang="en-GB" sz="1800" dirty="0" err="1"/>
              <a:t>acorrentaram</a:t>
            </a:r>
            <a:r>
              <a:rPr lang="en-GB" sz="1800" dirty="0"/>
              <a:t>.” (22)</a:t>
            </a:r>
          </a:p>
          <a:p>
            <a:pPr marL="0" indent="0" algn="just">
              <a:spcAft>
                <a:spcPts val="300"/>
              </a:spcAft>
              <a:buNone/>
            </a:pPr>
            <a:r>
              <a:rPr lang="en-GB" sz="1800" dirty="0"/>
              <a:t>Abdi, </a:t>
            </a:r>
            <a:r>
              <a:rPr lang="en-GB" sz="1800" dirty="0" err="1"/>
              <a:t>Somalilândia</a:t>
            </a:r>
            <a:r>
              <a:rPr lang="en-GB" sz="1800" dirty="0"/>
              <a:t>.</a:t>
            </a:r>
          </a:p>
          <a:p>
            <a:pPr marL="0" indent="0" algn="just">
              <a:spcAft>
                <a:spcPts val="300"/>
              </a:spcAft>
              <a:buNone/>
            </a:pPr>
            <a:r>
              <a:rPr lang="en-GB" sz="1600" dirty="0"/>
              <a:t>“</a:t>
            </a:r>
          </a:p>
        </p:txBody>
      </p:sp>
      <p:sp>
        <p:nvSpPr>
          <p:cNvPr id="2" name="Title 1">
            <a:extLst>
              <a:ext uri="{FF2B5EF4-FFF2-40B4-BE49-F238E27FC236}">
                <a16:creationId xmlns:a16="http://schemas.microsoft.com/office/drawing/2014/main" id="{CB368237-72D9-2F3D-8DC8-56AF3CB7B0D4}"/>
              </a:ext>
            </a:extLst>
          </p:cNvPr>
          <p:cNvSpPr>
            <a:spLocks noGrp="1"/>
          </p:cNvSpPr>
          <p:nvPr>
            <p:ph type="title"/>
          </p:nvPr>
        </p:nvSpPr>
        <p:spPr>
          <a:xfrm>
            <a:off x="507206" y="311285"/>
            <a:ext cx="11684794" cy="627127"/>
          </a:xfrm>
        </p:spPr>
        <p:txBody>
          <a:bodyPr/>
          <a:lstStyle/>
          <a:p>
            <a:pPr algn="ctr"/>
            <a:r>
              <a:rPr lang="en-GB" dirty="0"/>
              <a:t>Exercício 3.1: </a:t>
            </a:r>
            <a:r>
              <a:rPr lang="en-GB" dirty="0" err="1"/>
              <a:t>Experiências</a:t>
            </a:r>
            <a:r>
              <a:rPr lang="en-GB" dirty="0"/>
              <a:t> </a:t>
            </a:r>
            <a:r>
              <a:rPr lang="en-GB" dirty="0" err="1"/>
              <a:t>pessoais</a:t>
            </a:r>
            <a:r>
              <a:rPr lang="en-GB" dirty="0"/>
              <a:t> de </a:t>
            </a:r>
            <a:r>
              <a:rPr lang="en-GB" dirty="0" err="1"/>
              <a:t>violência</a:t>
            </a:r>
            <a:r>
              <a:rPr lang="en-GB" dirty="0"/>
              <a:t>, </a:t>
            </a:r>
            <a:r>
              <a:rPr lang="en-GB" dirty="0" err="1"/>
              <a:t>coerção</a:t>
            </a:r>
            <a:r>
              <a:rPr lang="en-GB" dirty="0"/>
              <a:t> e </a:t>
            </a:r>
            <a:r>
              <a:rPr lang="en-GB" dirty="0" err="1"/>
              <a:t>abuso</a:t>
            </a:r>
            <a:r>
              <a:rPr lang="en-GB" dirty="0"/>
              <a:t> </a:t>
            </a:r>
            <a:r>
              <a:rPr lang="en-GB" dirty="0" err="1"/>
              <a:t>têm</a:t>
            </a:r>
            <a:r>
              <a:rPr lang="en-GB" dirty="0"/>
              <a:t> </a:t>
            </a:r>
            <a:r>
              <a:rPr lang="en-GB" dirty="0" err="1"/>
              <a:t>impacto</a:t>
            </a:r>
            <a:r>
              <a:rPr lang="en-GB" dirty="0"/>
              <a:t> - 4</a:t>
            </a:r>
            <a:endParaRPr lang="en-CH" dirty="0"/>
          </a:p>
        </p:txBody>
      </p:sp>
    </p:spTree>
    <p:extLst>
      <p:ext uri="{BB962C8B-B14F-4D97-AF65-F5344CB8AC3E}">
        <p14:creationId xmlns:p14="http://schemas.microsoft.com/office/powerpoint/2010/main" val="405900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A4EBC2-C67A-4CFE-B75B-C859332D1080}"/>
              </a:ext>
            </a:extLst>
          </p:cNvPr>
          <p:cNvSpPr>
            <a:spLocks noGrp="1"/>
          </p:cNvSpPr>
          <p:nvPr>
            <p:ph sz="quarter" idx="14"/>
          </p:nvPr>
        </p:nvSpPr>
        <p:spPr>
          <a:xfrm>
            <a:off x="508794" y="2003558"/>
            <a:ext cx="11174412" cy="1583704"/>
          </a:xfrm>
        </p:spPr>
        <p:txBody>
          <a:bodyPr/>
          <a:lstStyle/>
          <a:p>
            <a:pPr algn="just">
              <a:spcBef>
                <a:spcPts val="600"/>
              </a:spcBef>
              <a:spcAft>
                <a:spcPts val="0"/>
              </a:spcAft>
            </a:pPr>
            <a:r>
              <a:rPr lang="pt-BR" sz="2000" b="1" dirty="0">
                <a:latin typeface="Calibri Light" panose="020F0302020204030204" pitchFamily="34" charset="0"/>
                <a:cs typeface="Calibri Light" panose="020F0302020204030204" pitchFamily="34" charset="0"/>
              </a:rPr>
              <a:t>Quais você pensa que são alguns dos impactos dessas práticas violentas, coercitivas ou abusivas? </a:t>
            </a:r>
          </a:p>
          <a:p>
            <a:pPr algn="just">
              <a:spcBef>
                <a:spcPts val="600"/>
              </a:spcBef>
              <a:spcAft>
                <a:spcPts val="0"/>
              </a:spcAft>
            </a:pPr>
            <a:r>
              <a:rPr lang="pt-BR" sz="2000" dirty="0">
                <a:latin typeface="Calibri Light" panose="020F0302020204030204" pitchFamily="34" charset="0"/>
                <a:cs typeface="Calibri Light" panose="020F0302020204030204" pitchFamily="34" charset="0"/>
              </a:rPr>
              <a:t>Dentro da discussão, destacar o impacto, não apenas sobre as pessoas que vivenciam essas práticas, mas também sobre os profissionais de saúde mental e outros profissionais, parceiros de cuidados, membros da família e outras pessoas envolvidas.</a:t>
            </a:r>
            <a:endParaRPr lang="en-CH" sz="2000" dirty="0">
              <a:latin typeface="Calibri Light" panose="020F0302020204030204" pitchFamily="34" charset="0"/>
              <a:cs typeface="Calibri Light" panose="020F0302020204030204" pitchFamily="34" charset="0"/>
            </a:endParaRPr>
          </a:p>
        </p:txBody>
      </p:sp>
      <p:sp>
        <p:nvSpPr>
          <p:cNvPr id="2" name="Title 1">
            <a:extLst>
              <a:ext uri="{FF2B5EF4-FFF2-40B4-BE49-F238E27FC236}">
                <a16:creationId xmlns:a16="http://schemas.microsoft.com/office/drawing/2014/main" id="{9B73F399-6865-4D6A-84C8-2369CE90B6C5}"/>
              </a:ext>
            </a:extLst>
          </p:cNvPr>
          <p:cNvSpPr>
            <a:spLocks noGrp="1"/>
          </p:cNvSpPr>
          <p:nvPr>
            <p:ph type="title"/>
          </p:nvPr>
        </p:nvSpPr>
        <p:spPr>
          <a:xfrm>
            <a:off x="194553" y="506411"/>
            <a:ext cx="11487053" cy="621997"/>
          </a:xfrm>
        </p:spPr>
        <p:txBody>
          <a:bodyPr/>
          <a:lstStyle/>
          <a:p>
            <a:pPr algn="ctr"/>
            <a:r>
              <a:rPr lang="en-GB" dirty="0"/>
              <a:t>Exercício 3.2: A violência, a coerção e o abuso têm impactos - 1</a:t>
            </a:r>
            <a:endParaRPr lang="en-CH" dirty="0"/>
          </a:p>
        </p:txBody>
      </p:sp>
    </p:spTree>
    <p:extLst>
      <p:ext uri="{BB962C8B-B14F-4D97-AF65-F5344CB8AC3E}">
        <p14:creationId xmlns:p14="http://schemas.microsoft.com/office/powerpoint/2010/main" val="2644515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5C185A-EAD7-4F60-A4A5-85835F4E3B79}"/>
              </a:ext>
            </a:extLst>
          </p:cNvPr>
          <p:cNvSpPr>
            <a:spLocks noGrp="1"/>
          </p:cNvSpPr>
          <p:nvPr>
            <p:ph sz="quarter" idx="14"/>
          </p:nvPr>
        </p:nvSpPr>
        <p:spPr>
          <a:xfrm>
            <a:off x="507195" y="1511188"/>
            <a:ext cx="11174412" cy="2498104"/>
          </a:xfrm>
        </p:spPr>
        <p:txBody>
          <a:bodyPr/>
          <a:lstStyle/>
          <a:p>
            <a:pPr algn="just">
              <a:spcBef>
                <a:spcPts val="600"/>
              </a:spcBef>
              <a:spcAft>
                <a:spcPts val="0"/>
              </a:spcAft>
            </a:pPr>
            <a:r>
              <a:rPr lang="pt-BR" sz="2000" dirty="0"/>
              <a:t>As pessoas que já vivenciaram violência e abuso em suas vidas – assim como práticas coercitivas em serviços como isolamento e contenção, e os sentimentos associados de perda de controle, desconfiança, medo e humilhação – podem sentir que têm muito pouca escolha a não ser defender-se, mesmo violentamente, contra uma nova intervenção coercitiva. </a:t>
            </a:r>
          </a:p>
          <a:p>
            <a:pPr algn="just">
              <a:spcBef>
                <a:spcPts val="600"/>
              </a:spcBef>
              <a:spcAft>
                <a:spcPts val="0"/>
              </a:spcAft>
            </a:pPr>
            <a:r>
              <a:rPr lang="pt-BR" sz="2000" b="1" i="1" dirty="0"/>
              <a:t>“Se queremos que as pessoas parem de agir violentamente, talvez precisemos parar de tratá-las violentamente”(23) </a:t>
            </a:r>
          </a:p>
          <a:p>
            <a:pPr algn="just">
              <a:spcBef>
                <a:spcPts val="600"/>
              </a:spcBef>
              <a:spcAft>
                <a:spcPts val="0"/>
              </a:spcAft>
            </a:pPr>
            <a:r>
              <a:rPr lang="pt-BR" sz="2000" dirty="0" err="1"/>
              <a:t>Sera</a:t>
            </a:r>
            <a:r>
              <a:rPr lang="pt-BR" sz="2000" dirty="0"/>
              <a:t> </a:t>
            </a:r>
            <a:r>
              <a:rPr lang="pt-BR" sz="2000" dirty="0" err="1"/>
              <a:t>Davidow</a:t>
            </a:r>
            <a:r>
              <a:rPr lang="pt-BR" sz="2000" dirty="0"/>
              <a:t>, Diretora da Western Mass Recovery Learning Community, Massachusetts, EUA</a:t>
            </a:r>
          </a:p>
          <a:p>
            <a:endParaRPr lang="en-CH" dirty="0"/>
          </a:p>
        </p:txBody>
      </p:sp>
      <p:sp>
        <p:nvSpPr>
          <p:cNvPr id="2" name="Title 1">
            <a:extLst>
              <a:ext uri="{FF2B5EF4-FFF2-40B4-BE49-F238E27FC236}">
                <a16:creationId xmlns:a16="http://schemas.microsoft.com/office/drawing/2014/main" id="{68DCD0E4-4DFF-4AFC-99B8-4394C5E1E5CC}"/>
              </a:ext>
            </a:extLst>
          </p:cNvPr>
          <p:cNvSpPr>
            <a:spLocks noGrp="1"/>
          </p:cNvSpPr>
          <p:nvPr>
            <p:ph type="title"/>
          </p:nvPr>
        </p:nvSpPr>
        <p:spPr>
          <a:xfrm>
            <a:off x="507205" y="506412"/>
            <a:ext cx="11457815" cy="340400"/>
          </a:xfrm>
        </p:spPr>
        <p:txBody>
          <a:bodyPr/>
          <a:lstStyle/>
          <a:p>
            <a:pPr algn="ctr"/>
            <a:r>
              <a:rPr lang="en-GB" dirty="0"/>
              <a:t>Exercício 3.2: A violência, a coerção e o abuso têm impactos - 2</a:t>
            </a:r>
            <a:endParaRPr lang="en-CH" dirty="0"/>
          </a:p>
        </p:txBody>
      </p:sp>
    </p:spTree>
    <p:extLst>
      <p:ext uri="{BB962C8B-B14F-4D97-AF65-F5344CB8AC3E}">
        <p14:creationId xmlns:p14="http://schemas.microsoft.com/office/powerpoint/2010/main" val="296597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3F448A5-EAD9-3D4B-9AA0-2B112E03FD3A}"/>
              </a:ext>
            </a:extLst>
          </p:cNvPr>
          <p:cNvSpPr>
            <a:spLocks noGrp="1"/>
          </p:cNvSpPr>
          <p:nvPr>
            <p:ph sz="quarter" idx="14"/>
          </p:nvPr>
        </p:nvSpPr>
        <p:spPr>
          <a:xfrm>
            <a:off x="508794" y="2186437"/>
            <a:ext cx="11174412" cy="3201489"/>
          </a:xfrm>
        </p:spPr>
        <p:txBody>
          <a:bodyPr/>
          <a:lstStyle/>
          <a:p>
            <a:pPr algn="just">
              <a:spcBef>
                <a:spcPts val="600"/>
              </a:spcBef>
              <a:spcAft>
                <a:spcPts val="0"/>
              </a:spcAft>
            </a:pPr>
            <a:r>
              <a:rPr lang="en-GB" sz="2000" dirty="0">
                <a:solidFill>
                  <a:srgbClr val="000000"/>
                </a:solidFill>
                <a:ea typeface="SimSun" panose="02010600030101010101" pitchFamily="2" charset="-122"/>
                <a:cs typeface="Arial" panose="020B0604020202020204" pitchFamily="34" charset="0"/>
              </a:rPr>
              <a:t>A linguagem e a terminologia são utilizadas de forma diferente por pessoas diferentes em contextos diferentes</a:t>
            </a:r>
            <a:r>
              <a:rPr lang="en-GB" sz="2000" dirty="0">
                <a:ea typeface="MS Mincho" panose="02020609040205080304" pitchFamily="49" charset="-128"/>
                <a:cs typeface="Arial" panose="020B0604020202020204" pitchFamily="34" charset="0"/>
              </a:rPr>
              <a:t>.</a:t>
            </a:r>
          </a:p>
          <a:p>
            <a:pPr algn="just">
              <a:spcBef>
                <a:spcPts val="600"/>
              </a:spcBef>
              <a:spcAft>
                <a:spcPts val="0"/>
              </a:spcAft>
            </a:pPr>
            <a:r>
              <a:rPr lang="en-US" sz="2000" dirty="0"/>
              <a:t>“Deficiência psicossocial” inclui pessoas que receberam um diagnóstico relacionado à saúde mental ou que se identificam com esse termo. </a:t>
            </a:r>
          </a:p>
          <a:p>
            <a:pPr algn="just">
              <a:spcBef>
                <a:spcPts val="600"/>
              </a:spcBef>
              <a:spcAft>
                <a:spcPts val="0"/>
              </a:spcAft>
            </a:pPr>
            <a:r>
              <a:rPr lang="en-US" sz="2000" dirty="0"/>
              <a:t>“Deficiência cognitiva” e “deficiência intelectual” referem-se a pessoas que receberam um diagnóstico relacionado à sua função cognitiva ou intelectual, incluindo demência e autismo.</a:t>
            </a:r>
          </a:p>
          <a:p>
            <a:pPr algn="just">
              <a:spcBef>
                <a:spcPts val="600"/>
              </a:spcBef>
              <a:spcAft>
                <a:spcPts val="0"/>
              </a:spcAft>
            </a:pPr>
            <a:r>
              <a:rPr lang="en-US" sz="2000" dirty="0"/>
              <a:t>O termo “deficiência” destaca as barreiras que impedem a plena participação na sociedade das pessoas com deficiências </a:t>
            </a:r>
            <a:r>
              <a:rPr lang="en-US" sz="2000" i="1" dirty="0"/>
              <a:t>reais </a:t>
            </a:r>
            <a:r>
              <a:rPr lang="en-US" sz="2000" dirty="0"/>
              <a:t>ou</a:t>
            </a:r>
            <a:r>
              <a:rPr lang="en-US" sz="2000" i="1" dirty="0"/>
              <a:t> percebidas </a:t>
            </a:r>
            <a:r>
              <a:rPr lang="en-US" sz="2000" dirty="0"/>
              <a:t>e o fato de que elas são protegidas pela CDPD. </a:t>
            </a:r>
          </a:p>
          <a:p>
            <a:pPr algn="just">
              <a:spcBef>
                <a:spcPts val="600"/>
              </a:spcBef>
              <a:spcAft>
                <a:spcPts val="0"/>
              </a:spcAft>
            </a:pPr>
            <a:r>
              <a:rPr lang="en-US" sz="2000" dirty="0"/>
              <a:t>O uso de “deficiência” neste contexto não implica que as pessoas tenham uma deficiência ou um distúrbio. </a:t>
            </a:r>
          </a:p>
          <a:p>
            <a:endParaRPr lang="en-US" dirty="0"/>
          </a:p>
        </p:txBody>
      </p:sp>
      <p:sp>
        <p:nvSpPr>
          <p:cNvPr id="5" name="Title 4">
            <a:extLst>
              <a:ext uri="{FF2B5EF4-FFF2-40B4-BE49-F238E27FC236}">
                <a16:creationId xmlns:a16="http://schemas.microsoft.com/office/drawing/2014/main" id="{2468FFF6-EF76-7A4A-A2D1-8D66BF622425}"/>
              </a:ext>
            </a:extLst>
          </p:cNvPr>
          <p:cNvSpPr>
            <a:spLocks noGrp="1"/>
          </p:cNvSpPr>
          <p:nvPr>
            <p:ph type="title"/>
          </p:nvPr>
        </p:nvSpPr>
        <p:spPr>
          <a:xfrm>
            <a:off x="507205" y="506412"/>
            <a:ext cx="11174399" cy="432000"/>
          </a:xfrm>
        </p:spPr>
        <p:txBody>
          <a:bodyPr/>
          <a:lstStyle/>
          <a:p>
            <a:pPr algn="ctr"/>
            <a:r>
              <a:rPr lang="en-US" dirty="0"/>
              <a:t>Algumas palavras sobre a terminologia utilizada nesta formação – 1 </a:t>
            </a:r>
          </a:p>
        </p:txBody>
      </p:sp>
    </p:spTree>
    <p:extLst>
      <p:ext uri="{BB962C8B-B14F-4D97-AF65-F5344CB8AC3E}">
        <p14:creationId xmlns:p14="http://schemas.microsoft.com/office/powerpoint/2010/main" val="34324649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C4C1A-181E-4073-98F6-AA5AA830A422}"/>
              </a:ext>
            </a:extLst>
          </p:cNvPr>
          <p:cNvSpPr>
            <a:spLocks noGrp="1"/>
          </p:cNvSpPr>
          <p:nvPr>
            <p:ph type="title"/>
          </p:nvPr>
        </p:nvSpPr>
        <p:spPr>
          <a:xfrm>
            <a:off x="507205" y="2313945"/>
            <a:ext cx="11224351" cy="565441"/>
          </a:xfrm>
        </p:spPr>
        <p:txBody>
          <a:bodyPr/>
          <a:lstStyle/>
          <a:p>
            <a:pPr algn="ctr">
              <a:lnSpc>
                <a:spcPct val="100000"/>
              </a:lnSpc>
            </a:pPr>
            <a:r>
              <a:rPr lang="en-GB" dirty="0"/>
              <a:t>Tema 4: Por que essas práticas </a:t>
            </a:r>
            <a:r>
              <a:rPr lang="en-GB" dirty="0" err="1"/>
              <a:t>estão</a:t>
            </a:r>
            <a:r>
              <a:rPr lang="en-GB" dirty="0"/>
              <a:t> </a:t>
            </a:r>
            <a:r>
              <a:rPr lang="en-GB" dirty="0" err="1"/>
              <a:t>acontecendo</a:t>
            </a:r>
            <a:r>
              <a:rPr lang="en-GB" dirty="0"/>
              <a:t>?</a:t>
            </a:r>
            <a:endParaRPr lang="en-CH" dirty="0"/>
          </a:p>
        </p:txBody>
      </p:sp>
    </p:spTree>
    <p:extLst>
      <p:ext uri="{BB962C8B-B14F-4D97-AF65-F5344CB8AC3E}">
        <p14:creationId xmlns:p14="http://schemas.microsoft.com/office/powerpoint/2010/main" val="3272979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938863-8066-4FE3-96B7-D6EA63F1D432}"/>
              </a:ext>
            </a:extLst>
          </p:cNvPr>
          <p:cNvSpPr>
            <a:spLocks noGrp="1"/>
          </p:cNvSpPr>
          <p:nvPr>
            <p:ph sz="quarter" idx="14"/>
          </p:nvPr>
        </p:nvSpPr>
        <p:spPr>
          <a:xfrm>
            <a:off x="507195" y="1947287"/>
            <a:ext cx="11174412" cy="1917812"/>
          </a:xfrm>
        </p:spPr>
        <p:txBody>
          <a:bodyPr/>
          <a:lstStyle/>
          <a:p>
            <a:endParaRPr lang="en-US" dirty="0"/>
          </a:p>
          <a:p>
            <a:endParaRPr lang="en-US" dirty="0"/>
          </a:p>
          <a:p>
            <a:r>
              <a:rPr lang="en-US" dirty="0"/>
              <a:t>Quais são algumas das razões pelas quais ocorrem violência, coerção e abuso?</a:t>
            </a:r>
          </a:p>
          <a:p>
            <a:endParaRPr lang="en-CH" dirty="0"/>
          </a:p>
        </p:txBody>
      </p:sp>
      <p:sp>
        <p:nvSpPr>
          <p:cNvPr id="2" name="Title 1">
            <a:extLst>
              <a:ext uri="{FF2B5EF4-FFF2-40B4-BE49-F238E27FC236}">
                <a16:creationId xmlns:a16="http://schemas.microsoft.com/office/drawing/2014/main" id="{B793BEDF-F040-4325-9901-DAC3D3CDDCCF}"/>
              </a:ext>
            </a:extLst>
          </p:cNvPr>
          <p:cNvSpPr>
            <a:spLocks noGrp="1"/>
          </p:cNvSpPr>
          <p:nvPr>
            <p:ph type="title"/>
          </p:nvPr>
        </p:nvSpPr>
        <p:spPr>
          <a:xfrm>
            <a:off x="507205" y="506412"/>
            <a:ext cx="11399449" cy="340400"/>
          </a:xfrm>
        </p:spPr>
        <p:txBody>
          <a:bodyPr/>
          <a:lstStyle/>
          <a:p>
            <a:pPr algn="ctr"/>
            <a:r>
              <a:rPr lang="en-GB" dirty="0"/>
              <a:t>Exercício 4.1: Razões pelas quais a violência, a coerção e o abuso ocorrem nos serviços </a:t>
            </a:r>
            <a:endParaRPr lang="en-CH" dirty="0"/>
          </a:p>
        </p:txBody>
      </p:sp>
    </p:spTree>
    <p:extLst>
      <p:ext uri="{BB962C8B-B14F-4D97-AF65-F5344CB8AC3E}">
        <p14:creationId xmlns:p14="http://schemas.microsoft.com/office/powerpoint/2010/main" val="35208169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5EB47B-A68C-4A47-9B03-283E30C9691E}"/>
              </a:ext>
            </a:extLst>
          </p:cNvPr>
          <p:cNvSpPr>
            <a:spLocks noGrp="1"/>
          </p:cNvSpPr>
          <p:nvPr>
            <p:ph sz="quarter" idx="14"/>
          </p:nvPr>
        </p:nvSpPr>
        <p:spPr>
          <a:xfrm>
            <a:off x="507195" y="2172369"/>
            <a:ext cx="11174412" cy="1766585"/>
          </a:xfrm>
        </p:spPr>
        <p:txBody>
          <a:bodyPr/>
          <a:lstStyle/>
          <a:p>
            <a:pPr algn="just">
              <a:spcBef>
                <a:spcPts val="600"/>
              </a:spcBef>
              <a:spcAft>
                <a:spcPts val="0"/>
              </a:spcAft>
            </a:pPr>
            <a:r>
              <a:rPr lang="pt-BR" sz="2000" dirty="0"/>
              <a:t>Analisaremos algumas das razões pelas quais ocorrem violência, coerção e abuso. Você reconhecerá algumas de suas respostas neste slide. </a:t>
            </a:r>
          </a:p>
          <a:p>
            <a:pPr algn="just">
              <a:spcBef>
                <a:spcPts val="600"/>
              </a:spcBef>
              <a:spcAft>
                <a:spcPts val="0"/>
              </a:spcAft>
            </a:pPr>
            <a:r>
              <a:rPr lang="pt-BR" sz="2000" dirty="0"/>
              <a:t>Este slide lista algumas razões pelas quais a violência, a coerção e o abuso ocorrem nos serviços sociais e de saúde mental. Algumas das razões estão ligadas a atitudes, outras estão ligadas a conhecimentos e habilidades (ou falta deles), e ainda outras estão ligadas a práticas de gestão. </a:t>
            </a:r>
          </a:p>
          <a:p>
            <a:endParaRPr lang="en-CH" dirty="0"/>
          </a:p>
        </p:txBody>
      </p:sp>
      <p:sp>
        <p:nvSpPr>
          <p:cNvPr id="2" name="Title 1">
            <a:extLst>
              <a:ext uri="{FF2B5EF4-FFF2-40B4-BE49-F238E27FC236}">
                <a16:creationId xmlns:a16="http://schemas.microsoft.com/office/drawing/2014/main" id="{E78E06C1-2A12-4246-B75B-D653B20FD9C0}"/>
              </a:ext>
            </a:extLst>
          </p:cNvPr>
          <p:cNvSpPr>
            <a:spLocks noGrp="1"/>
          </p:cNvSpPr>
          <p:nvPr>
            <p:ph type="title"/>
          </p:nvPr>
        </p:nvSpPr>
        <p:spPr>
          <a:xfrm>
            <a:off x="507205" y="506411"/>
            <a:ext cx="11174401" cy="485809"/>
          </a:xfrm>
        </p:spPr>
        <p:txBody>
          <a:bodyPr/>
          <a:lstStyle/>
          <a:p>
            <a:pPr algn="ctr"/>
            <a:r>
              <a:rPr lang="en-GB" dirty="0"/>
              <a:t>Apresentação: Razões pelas quais a violência, a coerção e o abuso ocorrem nos serviços - 1 </a:t>
            </a:r>
            <a:endParaRPr lang="en-CH" dirty="0"/>
          </a:p>
        </p:txBody>
      </p:sp>
    </p:spTree>
    <p:extLst>
      <p:ext uri="{BB962C8B-B14F-4D97-AF65-F5344CB8AC3E}">
        <p14:creationId xmlns:p14="http://schemas.microsoft.com/office/powerpoint/2010/main" val="24626445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id="{45848D97-DD26-E440-9F1A-20832B4E8915}"/>
              </a:ext>
            </a:extLst>
          </p:cNvPr>
          <p:cNvSpPr>
            <a:spLocks noGrp="1"/>
          </p:cNvSpPr>
          <p:nvPr>
            <p:ph sz="quarter" idx="17"/>
          </p:nvPr>
        </p:nvSpPr>
        <p:spPr>
          <a:xfrm>
            <a:off x="6208813" y="1400617"/>
            <a:ext cx="5472000" cy="4500000"/>
          </a:xfrm>
        </p:spPr>
        <p:txBody>
          <a:bodyPr/>
          <a:lstStyle/>
          <a:p>
            <a:pPr marL="0" indent="0" algn="just">
              <a:lnSpc>
                <a:spcPct val="115000"/>
              </a:lnSpc>
              <a:buNone/>
            </a:pPr>
            <a:r>
              <a:rPr lang="fr-CH" sz="1200" b="1" dirty="0">
                <a:latin typeface="Calibri" panose="020F0502020204030204" pitchFamily="34" charset="0"/>
                <a:ea typeface="SimSun" panose="02010600030101010101" pitchFamily="2" charset="-122"/>
                <a:cs typeface="Arial" panose="020B0604020202020204" pitchFamily="34" charset="0"/>
              </a:rPr>
              <a:t>POLÍTICA E GERENCIAMENTO</a:t>
            </a:r>
            <a:endParaRPr lang="en-GB" sz="1200" dirty="0">
              <a:latin typeface="Calibri" panose="020F0502020204030204" pitchFamily="34" charset="0"/>
              <a:ea typeface="SimSun" panose="02010600030101010101" pitchFamily="2" charset="-122"/>
              <a:cs typeface="Times New Roman" panose="02020603050405020304" pitchFamily="18" charset="0"/>
            </a:endParaRPr>
          </a:p>
          <a:p>
            <a:pPr marL="228600" lvl="0" indent="-228600" algn="just">
              <a:lnSpc>
                <a:spcPct val="95000"/>
              </a:lnSpc>
              <a:spcAft>
                <a:spcPts val="0"/>
              </a:spcAft>
            </a:pPr>
            <a:r>
              <a:rPr lang="en-GB" sz="1200" dirty="0" err="1">
                <a:latin typeface="Calibri" panose="020F0502020204030204" pitchFamily="34" charset="0"/>
                <a:ea typeface="SimSun" panose="02010600030101010101" pitchFamily="2" charset="-122"/>
                <a:cs typeface="Times New Roman" panose="02020603050405020304" pitchFamily="18" charset="0"/>
              </a:rPr>
              <a:t>Há</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uma</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falta</a:t>
            </a:r>
            <a:r>
              <a:rPr lang="en-GB" sz="1200" dirty="0">
                <a:latin typeface="Calibri" panose="020F0502020204030204" pitchFamily="34" charset="0"/>
                <a:ea typeface="SimSun" panose="02010600030101010101" pitchFamily="2" charset="-122"/>
                <a:cs typeface="Times New Roman" panose="02020603050405020304" pitchFamily="18" charset="0"/>
              </a:rPr>
              <a:t> de </a:t>
            </a:r>
            <a:r>
              <a:rPr lang="en-GB" sz="1200" dirty="0" err="1">
                <a:latin typeface="Calibri" panose="020F0502020204030204" pitchFamily="34" charset="0"/>
                <a:ea typeface="SimSun" panose="02010600030101010101" pitchFamily="2" charset="-122"/>
                <a:cs typeface="Times New Roman" panose="02020603050405020304" pitchFamily="18" charset="0"/>
              </a:rPr>
              <a:t>supervisão</a:t>
            </a:r>
            <a:r>
              <a:rPr lang="en-GB" sz="1200" dirty="0">
                <a:latin typeface="Calibri" panose="020F0502020204030204" pitchFamily="34" charset="0"/>
                <a:ea typeface="SimSun" panose="02010600030101010101" pitchFamily="2" charset="-122"/>
                <a:cs typeface="Times New Roman" panose="02020603050405020304" pitchFamily="18" charset="0"/>
              </a:rPr>
              <a:t> no </a:t>
            </a:r>
            <a:r>
              <a:rPr lang="en-GB" sz="1200" dirty="0" err="1">
                <a:latin typeface="Calibri" panose="020F0502020204030204" pitchFamily="34" charset="0"/>
                <a:ea typeface="SimSun" panose="02010600030101010101" pitchFamily="2" charset="-122"/>
                <a:cs typeface="Times New Roman" panose="02020603050405020304" pitchFamily="18" charset="0"/>
              </a:rPr>
              <a:t>serviço</a:t>
            </a:r>
            <a:r>
              <a:rPr lang="en-GB" sz="1200" dirty="0">
                <a:latin typeface="Calibri" panose="020F0502020204030204" pitchFamily="34" charset="0"/>
                <a:ea typeface="SimSun" panose="02010600030101010101" pitchFamily="2" charset="-122"/>
                <a:cs typeface="Times New Roman" panose="02020603050405020304" pitchFamily="18" charset="0"/>
              </a:rPr>
              <a:t> social </a:t>
            </a:r>
            <a:r>
              <a:rPr lang="en-GB" sz="1200" dirty="0" err="1">
                <a:latin typeface="Calibri" panose="020F0502020204030204" pitchFamily="34" charset="0"/>
                <a:ea typeface="SimSun" panose="02010600030101010101" pitchFamily="2" charset="-122"/>
                <a:cs typeface="Times New Roman" panose="02020603050405020304" pitchFamily="18" charset="0"/>
              </a:rPr>
              <a:t>ou</a:t>
            </a:r>
            <a:r>
              <a:rPr lang="en-GB" sz="1200" dirty="0">
                <a:latin typeface="Calibri" panose="020F0502020204030204" pitchFamily="34" charset="0"/>
                <a:ea typeface="SimSun" panose="02010600030101010101" pitchFamily="2" charset="-122"/>
                <a:cs typeface="Times New Roman" panose="02020603050405020304" pitchFamily="18" charset="0"/>
              </a:rPr>
              <a:t> de </a:t>
            </a:r>
            <a:r>
              <a:rPr lang="en-GB" sz="1200" dirty="0" err="1">
                <a:latin typeface="Calibri" panose="020F0502020204030204" pitchFamily="34" charset="0"/>
                <a:ea typeface="SimSun" panose="02010600030101010101" pitchFamily="2" charset="-122"/>
                <a:cs typeface="Times New Roman" panose="02020603050405020304" pitchFamily="18" charset="0"/>
              </a:rPr>
              <a:t>saúde</a:t>
            </a:r>
            <a:r>
              <a:rPr lang="en-GB" sz="1200" dirty="0">
                <a:latin typeface="Calibri" panose="020F0502020204030204" pitchFamily="34" charset="0"/>
                <a:ea typeface="SimSun" panose="02010600030101010101" pitchFamily="2" charset="-122"/>
                <a:cs typeface="Times New Roman" panose="02020603050405020304" pitchFamily="18" charset="0"/>
              </a:rPr>
              <a:t> mental. </a:t>
            </a:r>
          </a:p>
          <a:p>
            <a:pPr marL="228600" lvl="0" indent="-228600" algn="just">
              <a:lnSpc>
                <a:spcPct val="95000"/>
              </a:lnSpc>
              <a:spcAft>
                <a:spcPts val="0"/>
              </a:spcAft>
            </a:pPr>
            <a:r>
              <a:rPr lang="en-GB" sz="1200" dirty="0">
                <a:latin typeface="Calibri" panose="020F0502020204030204" pitchFamily="34" charset="0"/>
                <a:ea typeface="SimSun" panose="02010600030101010101" pitchFamily="2" charset="-122"/>
                <a:cs typeface="Times New Roman" panose="02020603050405020304" pitchFamily="18" charset="0"/>
              </a:rPr>
              <a:t>A </a:t>
            </a:r>
            <a:r>
              <a:rPr lang="en-GB" sz="1200" dirty="0" err="1">
                <a:latin typeface="Calibri" panose="020F0502020204030204" pitchFamily="34" charset="0"/>
                <a:ea typeface="SimSun" panose="02010600030101010101" pitchFamily="2" charset="-122"/>
                <a:cs typeface="Times New Roman" panose="02020603050405020304" pitchFamily="18" charset="0"/>
              </a:rPr>
              <a:t>legislação</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ou</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políticas</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locais</a:t>
            </a:r>
            <a:r>
              <a:rPr lang="en-GB" sz="1200" dirty="0">
                <a:latin typeface="Calibri" panose="020F0502020204030204" pitchFamily="34" charset="0"/>
                <a:ea typeface="SimSun" panose="02010600030101010101" pitchFamily="2" charset="-122"/>
                <a:cs typeface="Times New Roman" panose="02020603050405020304" pitchFamily="18" charset="0"/>
              </a:rPr>
              <a:t>/</a:t>
            </a:r>
            <a:r>
              <a:rPr lang="en-GB" sz="1200" dirty="0" err="1">
                <a:latin typeface="Calibri" panose="020F0502020204030204" pitchFamily="34" charset="0"/>
                <a:ea typeface="SimSun" panose="02010600030101010101" pitchFamily="2" charset="-122"/>
                <a:cs typeface="Times New Roman" panose="02020603050405020304" pitchFamily="18" charset="0"/>
              </a:rPr>
              <a:t>nacionais</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permitem</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essas</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práticas</a:t>
            </a:r>
            <a:r>
              <a:rPr lang="en-GB" sz="1200" dirty="0">
                <a:latin typeface="Calibri" panose="020F0502020204030204" pitchFamily="34" charset="0"/>
                <a:ea typeface="SimSun" panose="02010600030101010101" pitchFamily="2" charset="-122"/>
                <a:cs typeface="Times New Roman" panose="02020603050405020304" pitchFamily="18" charset="0"/>
              </a:rPr>
              <a:t>, e </a:t>
            </a:r>
            <a:r>
              <a:rPr lang="en-GB" sz="1200" dirty="0" err="1">
                <a:latin typeface="Calibri" panose="020F0502020204030204" pitchFamily="34" charset="0"/>
                <a:ea typeface="SimSun" panose="02010600030101010101" pitchFamily="2" charset="-122"/>
                <a:cs typeface="Times New Roman" panose="02020603050405020304" pitchFamily="18" charset="0"/>
              </a:rPr>
              <a:t>há</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falta</a:t>
            </a:r>
            <a:r>
              <a:rPr lang="en-GB" sz="1200" dirty="0">
                <a:latin typeface="Calibri" panose="020F0502020204030204" pitchFamily="34" charset="0"/>
                <a:ea typeface="SimSun" panose="02010600030101010101" pitchFamily="2" charset="-122"/>
                <a:cs typeface="Times New Roman" panose="02020603050405020304" pitchFamily="18" charset="0"/>
              </a:rPr>
              <a:t> de </a:t>
            </a:r>
            <a:r>
              <a:rPr lang="en-GB" sz="1200" dirty="0" err="1">
                <a:latin typeface="Calibri" panose="020F0502020204030204" pitchFamily="34" charset="0"/>
                <a:ea typeface="SimSun" panose="02010600030101010101" pitchFamily="2" charset="-122"/>
                <a:cs typeface="Times New Roman" panose="02020603050405020304" pitchFamily="18" charset="0"/>
              </a:rPr>
              <a:t>sanções</a:t>
            </a:r>
            <a:r>
              <a:rPr lang="en-GB" sz="1200" dirty="0">
                <a:latin typeface="Calibri" panose="020F0502020204030204" pitchFamily="34" charset="0"/>
                <a:ea typeface="SimSun" panose="02010600030101010101" pitchFamily="2" charset="-122"/>
                <a:cs typeface="Times New Roman" panose="02020603050405020304" pitchFamily="18" charset="0"/>
              </a:rPr>
              <a:t> e </a:t>
            </a:r>
            <a:r>
              <a:rPr lang="en-GB" sz="1200" dirty="0" err="1">
                <a:latin typeface="Calibri" panose="020F0502020204030204" pitchFamily="34" charset="0"/>
                <a:ea typeface="SimSun" panose="02010600030101010101" pitchFamily="2" charset="-122"/>
                <a:cs typeface="Times New Roman" panose="02020603050405020304" pitchFamily="18" charset="0"/>
              </a:rPr>
              <a:t>recursos</a:t>
            </a:r>
            <a:r>
              <a:rPr lang="en-GB" sz="1200" dirty="0">
                <a:latin typeface="Calibri" panose="020F0502020204030204" pitchFamily="34" charset="0"/>
                <a:ea typeface="SimSun" panose="02010600030101010101" pitchFamily="2" charset="-122"/>
                <a:cs typeface="Times New Roman" panose="02020603050405020304" pitchFamily="18" charset="0"/>
              </a:rPr>
              <a:t> dos </a:t>
            </a:r>
            <a:r>
              <a:rPr lang="en-GB" sz="1200" dirty="0" err="1">
                <a:latin typeface="Calibri" panose="020F0502020204030204" pitchFamily="34" charset="0"/>
                <a:ea typeface="SimSun" panose="02010600030101010101" pitchFamily="2" charset="-122"/>
                <a:cs typeface="Times New Roman" panose="02020603050405020304" pitchFamily="18" charset="0"/>
              </a:rPr>
              <a:t>tribunais</a:t>
            </a:r>
            <a:r>
              <a:rPr lang="en-GB" sz="1200" dirty="0">
                <a:latin typeface="Calibri" panose="020F0502020204030204" pitchFamily="34" charset="0"/>
                <a:ea typeface="SimSun" panose="02010600030101010101" pitchFamily="2" charset="-122"/>
                <a:cs typeface="Times New Roman" panose="02020603050405020304" pitchFamily="18" charset="0"/>
              </a:rPr>
              <a:t>. </a:t>
            </a:r>
          </a:p>
          <a:p>
            <a:pPr marL="228600" lvl="0" indent="-228600" algn="just">
              <a:lnSpc>
                <a:spcPct val="95000"/>
              </a:lnSpc>
              <a:spcAft>
                <a:spcPts val="0"/>
              </a:spcAft>
            </a:pPr>
            <a:r>
              <a:rPr lang="en-GB" sz="1200" dirty="0">
                <a:latin typeface="Calibri" panose="020F0502020204030204" pitchFamily="34" charset="0"/>
                <a:ea typeface="SimSun" panose="02010600030101010101" pitchFamily="2" charset="-122"/>
                <a:cs typeface="Times New Roman" panose="02020603050405020304" pitchFamily="18" charset="0"/>
              </a:rPr>
              <a:t>A </a:t>
            </a:r>
            <a:r>
              <a:rPr lang="en-GB" sz="1200" dirty="0" err="1">
                <a:latin typeface="Calibri" panose="020F0502020204030204" pitchFamily="34" charset="0"/>
                <a:ea typeface="SimSun" panose="02010600030101010101" pitchFamily="2" charset="-122"/>
                <a:cs typeface="Times New Roman" panose="02020603050405020304" pitchFamily="18" charset="0"/>
              </a:rPr>
              <a:t>política</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ou</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protocolos</a:t>
            </a:r>
            <a:r>
              <a:rPr lang="en-GB" sz="1200" dirty="0">
                <a:latin typeface="Calibri" panose="020F0502020204030204" pitchFamily="34" charset="0"/>
                <a:ea typeface="SimSun" panose="02010600030101010101" pitchFamily="2" charset="-122"/>
                <a:cs typeface="Times New Roman" panose="02020603050405020304" pitchFamily="18" charset="0"/>
              </a:rPr>
              <a:t> de </a:t>
            </a:r>
            <a:r>
              <a:rPr lang="en-GB" sz="1200" dirty="0" err="1">
                <a:latin typeface="Calibri" panose="020F0502020204030204" pitchFamily="34" charset="0"/>
                <a:ea typeface="SimSun" panose="02010600030101010101" pitchFamily="2" charset="-122"/>
                <a:cs typeface="Times New Roman" panose="02020603050405020304" pitchFamily="18" charset="0"/>
              </a:rPr>
              <a:t>serviço</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permitem</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práticas</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como</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isolamento</a:t>
            </a:r>
            <a:r>
              <a:rPr lang="en-GB" sz="1200" dirty="0">
                <a:latin typeface="Calibri" panose="020F0502020204030204" pitchFamily="34" charset="0"/>
                <a:ea typeface="SimSun" panose="02010600030101010101" pitchFamily="2" charset="-122"/>
                <a:cs typeface="Times New Roman" panose="02020603050405020304" pitchFamily="18" charset="0"/>
              </a:rPr>
              <a:t> e </a:t>
            </a:r>
            <a:r>
              <a:rPr lang="en-GB" sz="1200" dirty="0" err="1">
                <a:latin typeface="Calibri" panose="020F0502020204030204" pitchFamily="34" charset="0"/>
                <a:ea typeface="SimSun" panose="02010600030101010101" pitchFamily="2" charset="-122"/>
                <a:cs typeface="Times New Roman" panose="02020603050405020304" pitchFamily="18" charset="0"/>
              </a:rPr>
              <a:t>contenção</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internação</a:t>
            </a:r>
            <a:r>
              <a:rPr lang="en-GB" sz="1200" dirty="0">
                <a:latin typeface="Calibri" panose="020F0502020204030204" pitchFamily="34" charset="0"/>
                <a:ea typeface="SimSun" panose="02010600030101010101" pitchFamily="2" charset="-122"/>
                <a:cs typeface="Times New Roman" panose="02020603050405020304" pitchFamily="18" charset="0"/>
              </a:rPr>
              <a:t> e </a:t>
            </a:r>
            <a:r>
              <a:rPr lang="en-GB" sz="1200" dirty="0" err="1">
                <a:latin typeface="Calibri" panose="020F0502020204030204" pitchFamily="34" charset="0"/>
                <a:ea typeface="SimSun" panose="02010600030101010101" pitchFamily="2" charset="-122"/>
                <a:cs typeface="Times New Roman" panose="02020603050405020304" pitchFamily="18" charset="0"/>
              </a:rPr>
              <a:t>tratamento</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involuntários</a:t>
            </a:r>
            <a:r>
              <a:rPr lang="en-GB" sz="1200" dirty="0">
                <a:latin typeface="Calibri" panose="020F0502020204030204" pitchFamily="34" charset="0"/>
                <a:ea typeface="SimSun" panose="02010600030101010101" pitchFamily="2" charset="-122"/>
                <a:cs typeface="Times New Roman" panose="02020603050405020304" pitchFamily="18" charset="0"/>
              </a:rPr>
              <a:t>, etc. </a:t>
            </a:r>
          </a:p>
          <a:p>
            <a:pPr marL="228600" lvl="0" indent="-228600" algn="just">
              <a:lnSpc>
                <a:spcPct val="95000"/>
              </a:lnSpc>
              <a:spcAft>
                <a:spcPts val="0"/>
              </a:spcAft>
            </a:pPr>
            <a:r>
              <a:rPr lang="en-GB" sz="1200" dirty="0" err="1">
                <a:latin typeface="Calibri" panose="020F0502020204030204" pitchFamily="34" charset="0"/>
                <a:ea typeface="SimSun" panose="02010600030101010101" pitchFamily="2" charset="-122"/>
                <a:cs typeface="Times New Roman" panose="02020603050405020304" pitchFamily="18" charset="0"/>
              </a:rPr>
              <a:t>Os</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abusos</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nos</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serviços</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não</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são</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visíveis</a:t>
            </a:r>
            <a:r>
              <a:rPr lang="en-GB" sz="1200" dirty="0">
                <a:latin typeface="Calibri" panose="020F0502020204030204" pitchFamily="34" charset="0"/>
                <a:ea typeface="SimSun" panose="02010600030101010101" pitchFamily="2" charset="-122"/>
                <a:cs typeface="Times New Roman" panose="02020603050405020304" pitchFamily="18" charset="0"/>
              </a:rPr>
              <a:t> para o </a:t>
            </a:r>
            <a:r>
              <a:rPr lang="en-GB" sz="1200" dirty="0" err="1">
                <a:latin typeface="Calibri" panose="020F0502020204030204" pitchFamily="34" charset="0"/>
                <a:ea typeface="SimSun" panose="02010600030101010101" pitchFamily="2" charset="-122"/>
                <a:cs typeface="Times New Roman" panose="02020603050405020304" pitchFamily="18" charset="0"/>
              </a:rPr>
              <a:t>mundo</a:t>
            </a:r>
            <a:r>
              <a:rPr lang="en-GB" sz="1200" dirty="0">
                <a:latin typeface="Calibri" panose="020F0502020204030204" pitchFamily="34" charset="0"/>
                <a:ea typeface="SimSun" panose="02010600030101010101" pitchFamily="2" charset="-122"/>
                <a:cs typeface="Times New Roman" panose="02020603050405020304" pitchFamily="18" charset="0"/>
              </a:rPr>
              <a:t> exterior </a:t>
            </a:r>
            <a:r>
              <a:rPr lang="en-GB" sz="1200" dirty="0" err="1">
                <a:latin typeface="Calibri" panose="020F0502020204030204" pitchFamily="34" charset="0"/>
                <a:ea typeface="SimSun" panose="02010600030101010101" pitchFamily="2" charset="-122"/>
                <a:cs typeface="Times New Roman" panose="02020603050405020304" pitchFamily="18" charset="0"/>
              </a:rPr>
              <a:t>devido</a:t>
            </a:r>
            <a:r>
              <a:rPr lang="en-GB" sz="1200" dirty="0">
                <a:latin typeface="Calibri" panose="020F0502020204030204" pitchFamily="34" charset="0"/>
                <a:ea typeface="SimSun" panose="02010600030101010101" pitchFamily="2" charset="-122"/>
                <a:cs typeface="Times New Roman" panose="02020603050405020304" pitchFamily="18" charset="0"/>
              </a:rPr>
              <a:t> à </a:t>
            </a:r>
            <a:r>
              <a:rPr lang="en-GB" sz="1200" dirty="0" err="1">
                <a:latin typeface="Calibri" panose="020F0502020204030204" pitchFamily="34" charset="0"/>
                <a:ea typeface="SimSun" panose="02010600030101010101" pitchFamily="2" charset="-122"/>
                <a:cs typeface="Times New Roman" panose="02020603050405020304" pitchFamily="18" charset="0"/>
              </a:rPr>
              <a:t>falta</a:t>
            </a:r>
            <a:r>
              <a:rPr lang="en-GB" sz="1200" dirty="0">
                <a:latin typeface="Calibri" panose="020F0502020204030204" pitchFamily="34" charset="0"/>
                <a:ea typeface="SimSun" panose="02010600030101010101" pitchFamily="2" charset="-122"/>
                <a:cs typeface="Times New Roman" panose="02020603050405020304" pitchFamily="18" charset="0"/>
              </a:rPr>
              <a:t> de </a:t>
            </a:r>
            <a:r>
              <a:rPr lang="en-GB" sz="1200" dirty="0" err="1">
                <a:latin typeface="Calibri" panose="020F0502020204030204" pitchFamily="34" charset="0"/>
                <a:ea typeface="SimSun" panose="02010600030101010101" pitchFamily="2" charset="-122"/>
                <a:cs typeface="Times New Roman" panose="02020603050405020304" pitchFamily="18" charset="0"/>
              </a:rPr>
              <a:t>monitoramento</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os</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serviços</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são</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isolados</a:t>
            </a:r>
            <a:r>
              <a:rPr lang="en-GB" sz="1200" dirty="0">
                <a:latin typeface="Calibri" panose="020F0502020204030204" pitchFamily="34" charset="0"/>
                <a:ea typeface="SimSun" panose="02010600030101010101" pitchFamily="2" charset="-122"/>
                <a:cs typeface="Times New Roman" panose="02020603050405020304" pitchFamily="18" charset="0"/>
              </a:rPr>
              <a:t> da </a:t>
            </a:r>
            <a:r>
              <a:rPr lang="en-GB" sz="1200" dirty="0" err="1">
                <a:latin typeface="Calibri" panose="020F0502020204030204" pitchFamily="34" charset="0"/>
                <a:ea typeface="SimSun" panose="02010600030101010101" pitchFamily="2" charset="-122"/>
                <a:cs typeface="Times New Roman" panose="02020603050405020304" pitchFamily="18" charset="0"/>
              </a:rPr>
              <a:t>comunidade</a:t>
            </a:r>
            <a:r>
              <a:rPr lang="en-GB" sz="1200" dirty="0">
                <a:latin typeface="Calibri" panose="020F0502020204030204" pitchFamily="34" charset="0"/>
                <a:ea typeface="SimSun" panose="02010600030101010101" pitchFamily="2" charset="-122"/>
                <a:cs typeface="Times New Roman" panose="02020603050405020304" pitchFamily="18" charset="0"/>
              </a:rPr>
              <a:t> e </a:t>
            </a:r>
            <a:r>
              <a:rPr lang="en-GB" sz="1200" dirty="0" err="1">
                <a:latin typeface="Calibri" panose="020F0502020204030204" pitchFamily="34" charset="0"/>
                <a:ea typeface="SimSun" panose="02010600030101010101" pitchFamily="2" charset="-122"/>
                <a:cs typeface="Times New Roman" panose="02020603050405020304" pitchFamily="18" charset="0"/>
              </a:rPr>
              <a:t>há</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uma</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falta</a:t>
            </a:r>
            <a:r>
              <a:rPr lang="en-GB" sz="1200" dirty="0">
                <a:latin typeface="Calibri" panose="020F0502020204030204" pitchFamily="34" charset="0"/>
                <a:ea typeface="SimSun" panose="02010600030101010101" pitchFamily="2" charset="-122"/>
                <a:cs typeface="Times New Roman" panose="02020603050405020304" pitchFamily="18" charset="0"/>
              </a:rPr>
              <a:t> de </a:t>
            </a:r>
            <a:r>
              <a:rPr lang="en-GB" sz="1200" dirty="0" err="1">
                <a:latin typeface="Calibri" panose="020F0502020204030204" pitchFamily="34" charset="0"/>
                <a:ea typeface="SimSun" panose="02010600030101010101" pitchFamily="2" charset="-122"/>
                <a:cs typeface="Times New Roman" panose="02020603050405020304" pitchFamily="18" charset="0"/>
              </a:rPr>
              <a:t>interação</a:t>
            </a:r>
            <a:r>
              <a:rPr lang="en-GB" sz="1200" dirty="0">
                <a:latin typeface="Calibri" panose="020F0502020204030204" pitchFamily="34" charset="0"/>
                <a:ea typeface="SimSun" panose="02010600030101010101" pitchFamily="2" charset="-122"/>
                <a:cs typeface="Times New Roman" panose="02020603050405020304" pitchFamily="18" charset="0"/>
              </a:rPr>
              <a:t> e </a:t>
            </a:r>
            <a:r>
              <a:rPr lang="en-GB" sz="1200" dirty="0" err="1">
                <a:latin typeface="Calibri" panose="020F0502020204030204" pitchFamily="34" charset="0"/>
                <a:ea typeface="SimSun" panose="02010600030101010101" pitchFamily="2" charset="-122"/>
                <a:cs typeface="Times New Roman" panose="02020603050405020304" pitchFamily="18" charset="0"/>
              </a:rPr>
              <a:t>vínculos</a:t>
            </a:r>
            <a:r>
              <a:rPr lang="en-GB" sz="1200" dirty="0">
                <a:latin typeface="Calibri" panose="020F0502020204030204" pitchFamily="34" charset="0"/>
                <a:ea typeface="SimSun" panose="02010600030101010101" pitchFamily="2" charset="-122"/>
                <a:cs typeface="Times New Roman" panose="02020603050405020304" pitchFamily="18" charset="0"/>
              </a:rPr>
              <a:t> entre o </a:t>
            </a:r>
            <a:r>
              <a:rPr lang="en-GB" sz="1200" dirty="0" err="1">
                <a:latin typeface="Calibri" panose="020F0502020204030204" pitchFamily="34" charset="0"/>
                <a:ea typeface="SimSun" panose="02010600030101010101" pitchFamily="2" charset="-122"/>
                <a:cs typeface="Times New Roman" panose="02020603050405020304" pitchFamily="18" charset="0"/>
              </a:rPr>
              <a:t>serviço</a:t>
            </a:r>
            <a:r>
              <a:rPr lang="en-GB" sz="1200" dirty="0">
                <a:latin typeface="Calibri" panose="020F0502020204030204" pitchFamily="34" charset="0"/>
                <a:ea typeface="SimSun" panose="02010600030101010101" pitchFamily="2" charset="-122"/>
                <a:cs typeface="Times New Roman" panose="02020603050405020304" pitchFamily="18" charset="0"/>
              </a:rPr>
              <a:t> e a </a:t>
            </a:r>
            <a:r>
              <a:rPr lang="en-GB" sz="1200" dirty="0" err="1">
                <a:latin typeface="Calibri" panose="020F0502020204030204" pitchFamily="34" charset="0"/>
                <a:ea typeface="SimSun" panose="02010600030101010101" pitchFamily="2" charset="-122"/>
                <a:cs typeface="Times New Roman" panose="02020603050405020304" pitchFamily="18" charset="0"/>
              </a:rPr>
              <a:t>comunidade</a:t>
            </a:r>
            <a:r>
              <a:rPr lang="en-GB" sz="1200" dirty="0">
                <a:latin typeface="Calibri" panose="020F0502020204030204" pitchFamily="34" charset="0"/>
                <a:ea typeface="SimSun" panose="02010600030101010101" pitchFamily="2" charset="-122"/>
                <a:cs typeface="Times New Roman" panose="02020603050405020304" pitchFamily="18" charset="0"/>
              </a:rPr>
              <a:t>. </a:t>
            </a:r>
          </a:p>
          <a:p>
            <a:pPr marL="228600" lvl="0" indent="-228600" algn="just">
              <a:lnSpc>
                <a:spcPct val="95000"/>
              </a:lnSpc>
              <a:spcAft>
                <a:spcPts val="0"/>
              </a:spcAft>
            </a:pPr>
            <a:r>
              <a:rPr lang="en-GB" sz="1200" dirty="0" err="1">
                <a:latin typeface="Calibri" panose="020F0502020204030204" pitchFamily="34" charset="0"/>
                <a:ea typeface="SimSun" panose="02010600030101010101" pitchFamily="2" charset="-122"/>
                <a:cs typeface="Times New Roman" panose="02020603050405020304" pitchFamily="18" charset="0"/>
              </a:rPr>
              <a:t>Existe</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uma</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cultura</a:t>
            </a:r>
            <a:r>
              <a:rPr lang="en-GB" sz="1200" dirty="0">
                <a:latin typeface="Calibri" panose="020F0502020204030204" pitchFamily="34" charset="0"/>
                <a:ea typeface="SimSun" panose="02010600030101010101" pitchFamily="2" charset="-122"/>
                <a:cs typeface="Times New Roman" panose="02020603050405020304" pitchFamily="18" charset="0"/>
              </a:rPr>
              <a:t> de </a:t>
            </a:r>
            <a:r>
              <a:rPr lang="en-GB" sz="1200" dirty="0" err="1">
                <a:latin typeface="Calibri" panose="020F0502020204030204" pitchFamily="34" charset="0"/>
                <a:ea typeface="SimSun" panose="02010600030101010101" pitchFamily="2" charset="-122"/>
                <a:cs typeface="Times New Roman" panose="02020603050405020304" pitchFamily="18" charset="0"/>
              </a:rPr>
              <a:t>violência</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coerção</a:t>
            </a:r>
            <a:r>
              <a:rPr lang="en-GB" sz="1200" dirty="0">
                <a:latin typeface="Calibri" panose="020F0502020204030204" pitchFamily="34" charset="0"/>
                <a:ea typeface="SimSun" panose="02010600030101010101" pitchFamily="2" charset="-122"/>
                <a:cs typeface="Times New Roman" panose="02020603050405020304" pitchFamily="18" charset="0"/>
              </a:rPr>
              <a:t> e </a:t>
            </a:r>
            <a:r>
              <a:rPr lang="en-GB" sz="1200" dirty="0" err="1">
                <a:latin typeface="Calibri" panose="020F0502020204030204" pitchFamily="34" charset="0"/>
                <a:ea typeface="SimSun" panose="02010600030101010101" pitchFamily="2" charset="-122"/>
                <a:cs typeface="Times New Roman" panose="02020603050405020304" pitchFamily="18" charset="0"/>
              </a:rPr>
              <a:t>abuso</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nos</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serviços</a:t>
            </a:r>
            <a:r>
              <a:rPr lang="en-GB" sz="1200" dirty="0">
                <a:latin typeface="Calibri" panose="020F0502020204030204" pitchFamily="34" charset="0"/>
                <a:ea typeface="SimSun" panose="02010600030101010101" pitchFamily="2" charset="-122"/>
                <a:cs typeface="Times New Roman" panose="02020603050405020304" pitchFamily="18" charset="0"/>
              </a:rPr>
              <a:t>. </a:t>
            </a:r>
          </a:p>
          <a:p>
            <a:pPr marL="228600" lvl="0" indent="-228600" algn="just">
              <a:lnSpc>
                <a:spcPct val="95000"/>
              </a:lnSpc>
              <a:spcAft>
                <a:spcPts val="0"/>
              </a:spcAft>
            </a:pPr>
            <a:r>
              <a:rPr lang="en-GB" sz="1200" dirty="0">
                <a:latin typeface="Calibri" panose="020F0502020204030204" pitchFamily="34" charset="0"/>
                <a:ea typeface="SimSun" panose="02010600030101010101" pitchFamily="2" charset="-122"/>
                <a:cs typeface="Times New Roman" panose="02020603050405020304" pitchFamily="18" charset="0"/>
              </a:rPr>
              <a:t>A </a:t>
            </a:r>
            <a:r>
              <a:rPr lang="en-GB" sz="1200" dirty="0" err="1">
                <a:latin typeface="Calibri" panose="020F0502020204030204" pitchFamily="34" charset="0"/>
                <a:ea typeface="SimSun" panose="02010600030101010101" pitchFamily="2" charset="-122"/>
                <a:cs typeface="Times New Roman" panose="02020603050405020304" pitchFamily="18" charset="0"/>
              </a:rPr>
              <a:t>prevenção</a:t>
            </a:r>
            <a:r>
              <a:rPr lang="en-GB" sz="1200" dirty="0">
                <a:latin typeface="Calibri" panose="020F0502020204030204" pitchFamily="34" charset="0"/>
                <a:ea typeface="SimSun" panose="02010600030101010101" pitchFamily="2" charset="-122"/>
                <a:cs typeface="Times New Roman" panose="02020603050405020304" pitchFamily="18" charset="0"/>
              </a:rPr>
              <a:t> da </a:t>
            </a:r>
            <a:r>
              <a:rPr lang="en-GB" sz="1200" dirty="0" err="1">
                <a:latin typeface="Calibri" panose="020F0502020204030204" pitchFamily="34" charset="0"/>
                <a:ea typeface="SimSun" panose="02010600030101010101" pitchFamily="2" charset="-122"/>
                <a:cs typeface="Times New Roman" panose="02020603050405020304" pitchFamily="18" charset="0"/>
              </a:rPr>
              <a:t>violência</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coerção</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ou</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abuso</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dentro</a:t>
            </a:r>
            <a:r>
              <a:rPr lang="en-GB" sz="1200" dirty="0">
                <a:latin typeface="Calibri" panose="020F0502020204030204" pitchFamily="34" charset="0"/>
                <a:ea typeface="SimSun" panose="02010600030101010101" pitchFamily="2" charset="-122"/>
                <a:cs typeface="Times New Roman" panose="02020603050405020304" pitchFamily="18" charset="0"/>
              </a:rPr>
              <a:t> dos </a:t>
            </a:r>
            <a:r>
              <a:rPr lang="en-GB" sz="1200" dirty="0" err="1">
                <a:latin typeface="Calibri" panose="020F0502020204030204" pitchFamily="34" charset="0"/>
                <a:ea typeface="SimSun" panose="02010600030101010101" pitchFamily="2" charset="-122"/>
                <a:cs typeface="Times New Roman" panose="02020603050405020304" pitchFamily="18" charset="0"/>
              </a:rPr>
              <a:t>serviços</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não</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é</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uma</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questão</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prioritária</a:t>
            </a:r>
            <a:r>
              <a:rPr lang="en-GB" sz="1200" dirty="0">
                <a:latin typeface="Calibri" panose="020F0502020204030204" pitchFamily="34" charset="0"/>
                <a:ea typeface="SimSun" panose="02010600030101010101" pitchFamily="2" charset="-122"/>
                <a:cs typeface="Times New Roman" panose="02020603050405020304" pitchFamily="18" charset="0"/>
              </a:rPr>
              <a:t>. </a:t>
            </a:r>
          </a:p>
          <a:p>
            <a:pPr marL="228600" lvl="0" indent="-228600" algn="just">
              <a:lnSpc>
                <a:spcPct val="95000"/>
              </a:lnSpc>
              <a:spcAft>
                <a:spcPts val="0"/>
              </a:spcAft>
            </a:pPr>
            <a:r>
              <a:rPr lang="en-GB" sz="1200" dirty="0" err="1">
                <a:latin typeface="Calibri" panose="020F0502020204030204" pitchFamily="34" charset="0"/>
                <a:ea typeface="SimSun" panose="02010600030101010101" pitchFamily="2" charset="-122"/>
                <a:cs typeface="Times New Roman" panose="02020603050405020304" pitchFamily="18" charset="0"/>
              </a:rPr>
              <a:t>Não</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há</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funcionários</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suficientes</a:t>
            </a:r>
            <a:r>
              <a:rPr lang="en-GB" sz="1200" dirty="0">
                <a:latin typeface="Calibri" panose="020F0502020204030204" pitchFamily="34" charset="0"/>
                <a:ea typeface="SimSun" panose="02010600030101010101" pitchFamily="2" charset="-122"/>
                <a:cs typeface="Times New Roman" panose="02020603050405020304" pitchFamily="18" charset="0"/>
              </a:rPr>
              <a:t> para </a:t>
            </a:r>
            <a:r>
              <a:rPr lang="en-GB" sz="1200" dirty="0" err="1">
                <a:latin typeface="Calibri" panose="020F0502020204030204" pitchFamily="34" charset="0"/>
                <a:ea typeface="SimSun" panose="02010600030101010101" pitchFamily="2" charset="-122"/>
                <a:cs typeface="Times New Roman" panose="02020603050405020304" pitchFamily="18" charset="0"/>
              </a:rPr>
              <a:t>gerenciar</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adequadamente</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situações</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tensas</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difíceis</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ou</a:t>
            </a:r>
            <a:r>
              <a:rPr lang="en-GB" sz="1200" dirty="0">
                <a:latin typeface="Calibri" panose="020F0502020204030204" pitchFamily="34" charset="0"/>
                <a:ea typeface="SimSun" panose="02010600030101010101" pitchFamily="2" charset="-122"/>
                <a:cs typeface="Times New Roman" panose="02020603050405020304" pitchFamily="18" charset="0"/>
              </a:rPr>
              <a:t> de </a:t>
            </a:r>
            <a:r>
              <a:rPr lang="en-GB" sz="1200" dirty="0" err="1">
                <a:latin typeface="Calibri" panose="020F0502020204030204" pitchFamily="34" charset="0"/>
                <a:ea typeface="SimSun" panose="02010600030101010101" pitchFamily="2" charset="-122"/>
                <a:cs typeface="Times New Roman" panose="02020603050405020304" pitchFamily="18" charset="0"/>
              </a:rPr>
              <a:t>conflito</a:t>
            </a:r>
            <a:r>
              <a:rPr lang="en-GB" sz="1200" dirty="0">
                <a:latin typeface="Calibri" panose="020F0502020204030204" pitchFamily="34" charset="0"/>
                <a:ea typeface="SimSun" panose="02010600030101010101" pitchFamily="2" charset="-122"/>
                <a:cs typeface="Times New Roman" panose="02020603050405020304" pitchFamily="18" charset="0"/>
              </a:rPr>
              <a:t>. </a:t>
            </a:r>
          </a:p>
          <a:p>
            <a:pPr marL="228600" lvl="0" indent="-228600" algn="just">
              <a:lnSpc>
                <a:spcPct val="95000"/>
              </a:lnSpc>
              <a:spcAft>
                <a:spcPts val="0"/>
              </a:spcAft>
            </a:pPr>
            <a:r>
              <a:rPr lang="en-GB" sz="1200" dirty="0" err="1">
                <a:latin typeface="Calibri" panose="020F0502020204030204" pitchFamily="34" charset="0"/>
                <a:ea typeface="SimSun" panose="02010600030101010101" pitchFamily="2" charset="-122"/>
                <a:cs typeface="Times New Roman" panose="02020603050405020304" pitchFamily="18" charset="0"/>
              </a:rPr>
              <a:t>Desequilíbrio</a:t>
            </a:r>
            <a:r>
              <a:rPr lang="en-GB" sz="1200" dirty="0">
                <a:latin typeface="Calibri" panose="020F0502020204030204" pitchFamily="34" charset="0"/>
                <a:ea typeface="SimSun" panose="02010600030101010101" pitchFamily="2" charset="-122"/>
                <a:cs typeface="Times New Roman" panose="02020603050405020304" pitchFamily="18" charset="0"/>
              </a:rPr>
              <a:t> de </a:t>
            </a:r>
            <a:r>
              <a:rPr lang="en-GB" sz="1200" dirty="0" err="1">
                <a:latin typeface="Calibri" panose="020F0502020204030204" pitchFamily="34" charset="0"/>
                <a:ea typeface="SimSun" panose="02010600030101010101" pitchFamily="2" charset="-122"/>
                <a:cs typeface="Times New Roman" panose="02020603050405020304" pitchFamily="18" charset="0"/>
              </a:rPr>
              <a:t>poder</a:t>
            </a:r>
            <a:r>
              <a:rPr lang="en-GB" sz="1200" dirty="0">
                <a:latin typeface="Calibri" panose="020F0502020204030204" pitchFamily="34" charset="0"/>
                <a:ea typeface="SimSun" panose="02010600030101010101" pitchFamily="2" charset="-122"/>
                <a:cs typeface="Times New Roman" panose="02020603050405020304" pitchFamily="18" charset="0"/>
              </a:rPr>
              <a:t> entre </a:t>
            </a:r>
            <a:r>
              <a:rPr lang="en-GB" sz="1200" dirty="0" err="1">
                <a:latin typeface="Calibri" panose="020F0502020204030204" pitchFamily="34" charset="0"/>
                <a:ea typeface="SimSun" panose="02010600030101010101" pitchFamily="2" charset="-122"/>
                <a:cs typeface="Times New Roman" panose="02020603050405020304" pitchFamily="18" charset="0"/>
              </a:rPr>
              <a:t>os</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funcionários</a:t>
            </a:r>
            <a:r>
              <a:rPr lang="en-GB" sz="1200" dirty="0">
                <a:latin typeface="Calibri" panose="020F0502020204030204" pitchFamily="34" charset="0"/>
                <a:ea typeface="SimSun" panose="02010600030101010101" pitchFamily="2" charset="-122"/>
                <a:cs typeface="Times New Roman" panose="02020603050405020304" pitchFamily="18" charset="0"/>
              </a:rPr>
              <a:t> e as </a:t>
            </a:r>
            <a:r>
              <a:rPr lang="en-GB" sz="1200" dirty="0" err="1">
                <a:latin typeface="Calibri" panose="020F0502020204030204" pitchFamily="34" charset="0"/>
                <a:ea typeface="SimSun" panose="02010600030101010101" pitchFamily="2" charset="-122"/>
                <a:cs typeface="Times New Roman" panose="02020603050405020304" pitchFamily="18" charset="0"/>
              </a:rPr>
              <a:t>pessoas</a:t>
            </a:r>
            <a:r>
              <a:rPr lang="en-GB" sz="1200" dirty="0">
                <a:latin typeface="Calibri" panose="020F0502020204030204" pitchFamily="34" charset="0"/>
                <a:ea typeface="SimSun" panose="02010600030101010101" pitchFamily="2" charset="-122"/>
                <a:cs typeface="Times New Roman" panose="02020603050405020304" pitchFamily="18" charset="0"/>
              </a:rPr>
              <a:t> que </a:t>
            </a:r>
            <a:r>
              <a:rPr lang="en-GB" sz="1200" dirty="0" err="1">
                <a:latin typeface="Calibri" panose="020F0502020204030204" pitchFamily="34" charset="0"/>
                <a:ea typeface="SimSun" panose="02010600030101010101" pitchFamily="2" charset="-122"/>
                <a:cs typeface="Times New Roman" panose="02020603050405020304" pitchFamily="18" charset="0"/>
              </a:rPr>
              <a:t>utilizam</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serviços</a:t>
            </a:r>
            <a:r>
              <a:rPr lang="en-GB" sz="1200" dirty="0">
                <a:latin typeface="Calibri" panose="020F0502020204030204" pitchFamily="34" charset="0"/>
                <a:ea typeface="SimSun" panose="02010600030101010101" pitchFamily="2" charset="-122"/>
                <a:cs typeface="Times New Roman" panose="02020603050405020304" pitchFamily="18" charset="0"/>
              </a:rPr>
              <a:t>. </a:t>
            </a:r>
          </a:p>
          <a:p>
            <a:pPr marL="228600" lvl="0" indent="-228600" algn="just">
              <a:lnSpc>
                <a:spcPct val="95000"/>
              </a:lnSpc>
              <a:spcAft>
                <a:spcPts val="0"/>
              </a:spcAft>
            </a:pPr>
            <a:r>
              <a:rPr lang="en-GB" sz="1200" dirty="0">
                <a:latin typeface="Calibri" panose="020F0502020204030204" pitchFamily="34" charset="0"/>
                <a:ea typeface="SimSun" panose="02010600030101010101" pitchFamily="2" charset="-122"/>
                <a:cs typeface="Times New Roman" panose="02020603050405020304" pitchFamily="18" charset="0"/>
              </a:rPr>
              <a:t>As </a:t>
            </a:r>
            <a:r>
              <a:rPr lang="en-GB" sz="1200" dirty="0" err="1">
                <a:latin typeface="Calibri" panose="020F0502020204030204" pitchFamily="34" charset="0"/>
                <a:ea typeface="SimSun" panose="02010600030101010101" pitchFamily="2" charset="-122"/>
                <a:cs typeface="Times New Roman" panose="02020603050405020304" pitchFamily="18" charset="0"/>
              </a:rPr>
              <a:t>pessoas</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temem</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perder</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seu</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emprego</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ou</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enfrentar</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repercussões</a:t>
            </a:r>
            <a:r>
              <a:rPr lang="en-GB" sz="1200" dirty="0">
                <a:latin typeface="Calibri" panose="020F0502020204030204" pitchFamily="34" charset="0"/>
                <a:ea typeface="SimSun" panose="02010600030101010101" pitchFamily="2" charset="-122"/>
                <a:cs typeface="Times New Roman" panose="02020603050405020304" pitchFamily="18" charset="0"/>
              </a:rPr>
              <a:t> se </a:t>
            </a:r>
            <a:r>
              <a:rPr lang="en-GB" sz="1200" dirty="0" err="1">
                <a:latin typeface="Calibri" panose="020F0502020204030204" pitchFamily="34" charset="0"/>
                <a:ea typeface="SimSun" panose="02010600030101010101" pitchFamily="2" charset="-122"/>
                <a:cs typeface="Times New Roman" panose="02020603050405020304" pitchFamily="18" charset="0"/>
              </a:rPr>
              <a:t>denunciarem</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abusos</a:t>
            </a:r>
            <a:r>
              <a:rPr lang="en-GB" sz="1200" dirty="0">
                <a:latin typeface="Calibri" panose="020F0502020204030204" pitchFamily="34" charset="0"/>
                <a:ea typeface="SimSun" panose="02010600030101010101" pitchFamily="2" charset="-122"/>
                <a:cs typeface="Times New Roman" panose="02020603050405020304" pitchFamily="18" charset="0"/>
              </a:rPr>
              <a:t>. </a:t>
            </a:r>
          </a:p>
          <a:p>
            <a:pPr marL="228600" lvl="0" indent="-228600" algn="just">
              <a:lnSpc>
                <a:spcPct val="95000"/>
              </a:lnSpc>
              <a:spcAft>
                <a:spcPts val="0"/>
              </a:spcAft>
            </a:pPr>
            <a:r>
              <a:rPr lang="en-GB" sz="1200" dirty="0">
                <a:latin typeface="Calibri" panose="020F0502020204030204" pitchFamily="34" charset="0"/>
                <a:ea typeface="SimSun" panose="02010600030101010101" pitchFamily="2" charset="-122"/>
                <a:cs typeface="Times New Roman" panose="02020603050405020304" pitchFamily="18" charset="0"/>
              </a:rPr>
              <a:t>O </a:t>
            </a:r>
            <a:r>
              <a:rPr lang="en-GB" sz="1200" dirty="0" err="1">
                <a:latin typeface="Calibri" panose="020F0502020204030204" pitchFamily="34" charset="0"/>
                <a:ea typeface="SimSun" panose="02010600030101010101" pitchFamily="2" charset="-122"/>
                <a:cs typeface="Times New Roman" panose="02020603050405020304" pitchFamily="18" charset="0"/>
              </a:rPr>
              <a:t>projeto</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inadequado</a:t>
            </a:r>
            <a:r>
              <a:rPr lang="en-GB" sz="1200" dirty="0">
                <a:latin typeface="Calibri" panose="020F0502020204030204" pitchFamily="34" charset="0"/>
                <a:ea typeface="SimSun" panose="02010600030101010101" pitchFamily="2" charset="-122"/>
                <a:cs typeface="Times New Roman" panose="02020603050405020304" pitchFamily="18" charset="0"/>
              </a:rPr>
              <a:t> do </a:t>
            </a:r>
            <a:r>
              <a:rPr lang="en-GB" sz="1200" dirty="0" err="1">
                <a:latin typeface="Calibri" panose="020F0502020204030204" pitchFamily="34" charset="0"/>
                <a:ea typeface="SimSun" panose="02010600030101010101" pitchFamily="2" charset="-122"/>
                <a:cs typeface="Times New Roman" panose="02020603050405020304" pitchFamily="18" charset="0"/>
              </a:rPr>
              <a:t>serviço</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por</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exemplo</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ambiente</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estressante</a:t>
            </a:r>
            <a:r>
              <a:rPr lang="en-GB" sz="1200" dirty="0">
                <a:latin typeface="Calibri" panose="020F0502020204030204" pitchFamily="34" charset="0"/>
                <a:ea typeface="SimSun" panose="02010600030101010101" pitchFamily="2" charset="-122"/>
                <a:cs typeface="Times New Roman" panose="02020603050405020304" pitchFamily="18" charset="0"/>
              </a:rPr>
              <a:t> e </a:t>
            </a:r>
            <a:r>
              <a:rPr lang="en-GB" sz="1200" dirty="0" err="1">
                <a:latin typeface="Calibri" panose="020F0502020204030204" pitchFamily="34" charset="0"/>
                <a:ea typeface="SimSun" panose="02010600030101010101" pitchFamily="2" charset="-122"/>
                <a:cs typeface="Times New Roman" panose="02020603050405020304" pitchFamily="18" charset="0"/>
              </a:rPr>
              <a:t>opressivo</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não</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é</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apropriado</a:t>
            </a:r>
            <a:r>
              <a:rPr lang="en-GB" sz="1200" dirty="0">
                <a:latin typeface="Calibri" panose="020F0502020204030204" pitchFamily="34" charset="0"/>
                <a:ea typeface="SimSun" panose="02010600030101010101" pitchFamily="2" charset="-122"/>
                <a:cs typeface="Times New Roman" panose="02020603050405020304" pitchFamily="18" charset="0"/>
              </a:rPr>
              <a:t> para </a:t>
            </a:r>
            <a:r>
              <a:rPr lang="en-GB" sz="1200" dirty="0" err="1">
                <a:latin typeface="Calibri" panose="020F0502020204030204" pitchFamily="34" charset="0"/>
                <a:ea typeface="SimSun" panose="02010600030101010101" pitchFamily="2" charset="-122"/>
                <a:cs typeface="Times New Roman" panose="02020603050405020304" pitchFamily="18" charset="0"/>
              </a:rPr>
              <a:t>promover</a:t>
            </a:r>
            <a:r>
              <a:rPr lang="en-GB" sz="1200" dirty="0">
                <a:latin typeface="Calibri" panose="020F0502020204030204" pitchFamily="34" charset="0"/>
                <a:ea typeface="SimSun" panose="02010600030101010101" pitchFamily="2" charset="-122"/>
                <a:cs typeface="Times New Roman" panose="02020603050405020304" pitchFamily="18" charset="0"/>
              </a:rPr>
              <a:t> a </a:t>
            </a:r>
            <a:r>
              <a:rPr lang="en-GB" sz="1200" dirty="0" err="1">
                <a:latin typeface="Calibri" panose="020F0502020204030204" pitchFamily="34" charset="0"/>
                <a:ea typeface="SimSun" panose="02010600030101010101" pitchFamily="2" charset="-122"/>
                <a:cs typeface="Times New Roman" panose="02020603050405020304" pitchFamily="18" charset="0"/>
              </a:rPr>
              <a:t>recuperação</a:t>
            </a:r>
            <a:r>
              <a:rPr lang="en-GB" sz="1200" dirty="0">
                <a:latin typeface="Calibri" panose="020F0502020204030204" pitchFamily="34" charset="0"/>
                <a:ea typeface="SimSun" panose="02010600030101010101" pitchFamily="2" charset="-122"/>
                <a:cs typeface="Times New Roman" panose="02020603050405020304" pitchFamily="18" charset="0"/>
              </a:rPr>
              <a:t> e a </a:t>
            </a:r>
            <a:r>
              <a:rPr lang="en-GB" sz="1200" dirty="0" err="1">
                <a:latin typeface="Calibri" panose="020F0502020204030204" pitchFamily="34" charset="0"/>
                <a:ea typeface="SimSun" panose="02010600030101010101" pitchFamily="2" charset="-122"/>
                <a:cs typeface="Times New Roman" panose="02020603050405020304" pitchFamily="18" charset="0"/>
              </a:rPr>
              <a:t>inclusão</a:t>
            </a:r>
            <a:r>
              <a:rPr lang="en-GB" sz="1200" dirty="0">
                <a:latin typeface="Calibri" panose="020F0502020204030204" pitchFamily="34" charset="0"/>
                <a:ea typeface="SimSun" panose="02010600030101010101" pitchFamily="2" charset="-122"/>
                <a:cs typeface="Times New Roman" panose="02020603050405020304" pitchFamily="18" charset="0"/>
              </a:rPr>
              <a:t>. </a:t>
            </a:r>
          </a:p>
          <a:p>
            <a:pPr marL="228600" lvl="0" indent="-228600" algn="just">
              <a:lnSpc>
                <a:spcPct val="95000"/>
              </a:lnSpc>
              <a:spcAft>
                <a:spcPts val="0"/>
              </a:spcAft>
            </a:pPr>
            <a:r>
              <a:rPr lang="en-GB" sz="1200" dirty="0" err="1">
                <a:latin typeface="Calibri" panose="020F0502020204030204" pitchFamily="34" charset="0"/>
                <a:ea typeface="SimSun" panose="02010600030101010101" pitchFamily="2" charset="-122"/>
                <a:cs typeface="Times New Roman" panose="02020603050405020304" pitchFamily="18" charset="0"/>
              </a:rPr>
              <a:t>Os</a:t>
            </a:r>
            <a:r>
              <a:rPr lang="en-GB" sz="1200" dirty="0">
                <a:latin typeface="Calibri" panose="020F0502020204030204" pitchFamily="34" charset="0"/>
                <a:ea typeface="SimSun" panose="02010600030101010101" pitchFamily="2" charset="-122"/>
                <a:cs typeface="Times New Roman" panose="02020603050405020304" pitchFamily="18" charset="0"/>
              </a:rPr>
              <a:t> interesses de </a:t>
            </a:r>
            <a:r>
              <a:rPr lang="en-GB" sz="1200" dirty="0" err="1">
                <a:latin typeface="Calibri" panose="020F0502020204030204" pitchFamily="34" charset="0"/>
                <a:ea typeface="SimSun" panose="02010600030101010101" pitchFamily="2" charset="-122"/>
                <a:cs typeface="Times New Roman" panose="02020603050405020304" pitchFamily="18" charset="0"/>
              </a:rPr>
              <a:t>serviços</a:t>
            </a:r>
            <a:r>
              <a:rPr lang="en-GB" sz="1200" dirty="0">
                <a:latin typeface="Calibri" panose="020F0502020204030204" pitchFamily="34" charset="0"/>
                <a:ea typeface="SimSun" panose="02010600030101010101" pitchFamily="2" charset="-122"/>
                <a:cs typeface="Times New Roman" panose="02020603050405020304" pitchFamily="18" charset="0"/>
              </a:rPr>
              <a:t> e </a:t>
            </a:r>
            <a:r>
              <a:rPr lang="en-GB" sz="1200" dirty="0" err="1">
                <a:latin typeface="Calibri" panose="020F0502020204030204" pitchFamily="34" charset="0"/>
                <a:ea typeface="SimSun" panose="02010600030101010101" pitchFamily="2" charset="-122"/>
                <a:cs typeface="Times New Roman" panose="02020603050405020304" pitchFamily="18" charset="0"/>
              </a:rPr>
              <a:t>fornecedores</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por</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exemplo</a:t>
            </a:r>
            <a:r>
              <a:rPr lang="en-GB" sz="1200" dirty="0">
                <a:latin typeface="Calibri" panose="020F0502020204030204" pitchFamily="34" charset="0"/>
                <a:ea typeface="SimSun" panose="02010600030101010101" pitchFamily="2" charset="-122"/>
                <a:cs typeface="Times New Roman" panose="02020603050405020304" pitchFamily="18" charset="0"/>
              </a:rPr>
              <a:t>, a </a:t>
            </a:r>
            <a:r>
              <a:rPr lang="en-GB" sz="1200" dirty="0" err="1">
                <a:latin typeface="Calibri" panose="020F0502020204030204" pitchFamily="34" charset="0"/>
                <a:ea typeface="SimSun" panose="02010600030101010101" pitchFamily="2" charset="-122"/>
                <a:cs typeface="Times New Roman" panose="02020603050405020304" pitchFamily="18" charset="0"/>
              </a:rPr>
              <a:t>obtenção</a:t>
            </a:r>
            <a:r>
              <a:rPr lang="en-GB" sz="1200" dirty="0">
                <a:latin typeface="Calibri" panose="020F0502020204030204" pitchFamily="34" charset="0"/>
                <a:ea typeface="SimSun" panose="02010600030101010101" pitchFamily="2" charset="-122"/>
                <a:cs typeface="Times New Roman" panose="02020603050405020304" pitchFamily="18" charset="0"/>
              </a:rPr>
              <a:t> de </a:t>
            </a:r>
            <a:r>
              <a:rPr lang="en-GB" sz="1200" dirty="0" err="1">
                <a:latin typeface="Calibri" panose="020F0502020204030204" pitchFamily="34" charset="0"/>
                <a:ea typeface="SimSun" panose="02010600030101010101" pitchFamily="2" charset="-122"/>
                <a:cs typeface="Times New Roman" panose="02020603050405020304" pitchFamily="18" charset="0"/>
              </a:rPr>
              <a:t>lucro</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estão</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sendo</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priorizados</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em</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relação</a:t>
            </a:r>
            <a:r>
              <a:rPr lang="en-GB" sz="1200" dirty="0">
                <a:latin typeface="Calibri" panose="020F0502020204030204" pitchFamily="34" charset="0"/>
                <a:ea typeface="SimSun" panose="02010600030101010101" pitchFamily="2" charset="-122"/>
                <a:cs typeface="Times New Roman" panose="02020603050405020304" pitchFamily="18" charset="0"/>
              </a:rPr>
              <a:t> </a:t>
            </a:r>
            <a:r>
              <a:rPr lang="en-GB" sz="1200" dirty="0" err="1">
                <a:latin typeface="Calibri" panose="020F0502020204030204" pitchFamily="34" charset="0"/>
                <a:ea typeface="SimSun" panose="02010600030101010101" pitchFamily="2" charset="-122"/>
                <a:cs typeface="Times New Roman" panose="02020603050405020304" pitchFamily="18" charset="0"/>
              </a:rPr>
              <a:t>aos</a:t>
            </a:r>
            <a:r>
              <a:rPr lang="en-GB" sz="1200" dirty="0">
                <a:latin typeface="Calibri" panose="020F0502020204030204" pitchFamily="34" charset="0"/>
                <a:ea typeface="SimSun" panose="02010600030101010101" pitchFamily="2" charset="-122"/>
                <a:cs typeface="Times New Roman" panose="02020603050405020304" pitchFamily="18" charset="0"/>
              </a:rPr>
              <a:t> interesses e </a:t>
            </a:r>
            <a:r>
              <a:rPr lang="en-GB" sz="1200" dirty="0" err="1">
                <a:latin typeface="Calibri" panose="020F0502020204030204" pitchFamily="34" charset="0"/>
                <a:ea typeface="SimSun" panose="02010600030101010101" pitchFamily="2" charset="-122"/>
                <a:cs typeface="Times New Roman" panose="02020603050405020304" pitchFamily="18" charset="0"/>
              </a:rPr>
              <a:t>necessidades</a:t>
            </a:r>
            <a:r>
              <a:rPr lang="en-GB" sz="1200" dirty="0">
                <a:latin typeface="Calibri" panose="020F0502020204030204" pitchFamily="34" charset="0"/>
                <a:ea typeface="SimSun" panose="02010600030101010101" pitchFamily="2" charset="-122"/>
                <a:cs typeface="Times New Roman" panose="02020603050405020304" pitchFamily="18" charset="0"/>
              </a:rPr>
              <a:t> das </a:t>
            </a:r>
            <a:r>
              <a:rPr lang="en-GB" sz="1200" dirty="0" err="1">
                <a:latin typeface="Calibri" panose="020F0502020204030204" pitchFamily="34" charset="0"/>
                <a:ea typeface="SimSun" panose="02010600030101010101" pitchFamily="2" charset="-122"/>
                <a:cs typeface="Times New Roman" panose="02020603050405020304" pitchFamily="18" charset="0"/>
              </a:rPr>
              <a:t>pessoas</a:t>
            </a:r>
            <a:r>
              <a:rPr lang="en-GB" sz="1200" dirty="0">
                <a:latin typeface="Calibri" panose="020F0502020204030204" pitchFamily="34" charset="0"/>
                <a:ea typeface="SimSun" panose="02010600030101010101" pitchFamily="2" charset="-122"/>
                <a:cs typeface="Times New Roman" panose="02020603050405020304" pitchFamily="18" charset="0"/>
              </a:rPr>
              <a:t>. </a:t>
            </a:r>
            <a:endParaRPr lang="en-CH" sz="1200" dirty="0">
              <a:latin typeface="Calibri" panose="020F0502020204030204" pitchFamily="34" charset="0"/>
              <a:ea typeface="SimSun" panose="02010600030101010101" pitchFamily="2" charset="-122"/>
              <a:cs typeface="Times New Roman" panose="02020603050405020304" pitchFamily="18" charset="0"/>
            </a:endParaRPr>
          </a:p>
          <a:p>
            <a:endParaRPr lang="en-US" sz="1200" dirty="0"/>
          </a:p>
        </p:txBody>
      </p:sp>
      <p:sp>
        <p:nvSpPr>
          <p:cNvPr id="22" name="Content Placeholder 21">
            <a:extLst>
              <a:ext uri="{FF2B5EF4-FFF2-40B4-BE49-F238E27FC236}">
                <a16:creationId xmlns:a16="http://schemas.microsoft.com/office/drawing/2014/main" id="{9C0FFD3E-9B34-A14B-AC17-7BAD4A32782D}"/>
              </a:ext>
            </a:extLst>
          </p:cNvPr>
          <p:cNvSpPr>
            <a:spLocks noGrp="1"/>
          </p:cNvSpPr>
          <p:nvPr>
            <p:ph sz="quarter" idx="16"/>
          </p:nvPr>
        </p:nvSpPr>
        <p:spPr>
          <a:xfrm>
            <a:off x="506413" y="1380408"/>
            <a:ext cx="5472000" cy="4500000"/>
          </a:xfrm>
        </p:spPr>
        <p:txBody>
          <a:bodyPr/>
          <a:lstStyle/>
          <a:p>
            <a:pPr marL="174625" indent="-174625" algn="just">
              <a:spcAft>
                <a:spcPts val="400"/>
              </a:spcAft>
              <a:buNone/>
            </a:pPr>
            <a:r>
              <a:rPr lang="fr-CH" sz="1200" b="1" dirty="0">
                <a:latin typeface="Calibri" panose="020F0502020204030204" pitchFamily="34" charset="0"/>
                <a:ea typeface="SimSun" panose="02010600030101010101" pitchFamily="2" charset="-122"/>
                <a:cs typeface="Arial" panose="020B0604020202020204" pitchFamily="34" charset="0"/>
              </a:rPr>
              <a:t>ATITUDE</a:t>
            </a:r>
            <a:endParaRPr lang="en-CH" sz="1200" dirty="0">
              <a:latin typeface="Calibri" panose="020F0502020204030204" pitchFamily="34" charset="0"/>
              <a:ea typeface="SimSun" panose="02010600030101010101" pitchFamily="2" charset="-122"/>
              <a:cs typeface="Arial" panose="020B0604020202020204" pitchFamily="34" charset="0"/>
            </a:endParaRPr>
          </a:p>
          <a:p>
            <a:pPr marL="174625" lvl="0" indent="-174625" algn="just">
              <a:spcAft>
                <a:spcPts val="400"/>
              </a:spcAft>
              <a:tabLst>
                <a:tab pos="457200" algn="l"/>
              </a:tabLst>
            </a:pPr>
            <a:r>
              <a:rPr lang="en-GB" sz="1200" dirty="0">
                <a:latin typeface="Calibri" panose="020F0502020204030204" pitchFamily="34" charset="0"/>
                <a:ea typeface="SimSun" panose="02010600030101010101" pitchFamily="2" charset="-122"/>
                <a:cs typeface="Arial" panose="020B0604020202020204" pitchFamily="34" charset="0"/>
              </a:rPr>
              <a:t>As </a:t>
            </a:r>
            <a:r>
              <a:rPr lang="en-GB" sz="1200" dirty="0" err="1">
                <a:latin typeface="Calibri" panose="020F0502020204030204" pitchFamily="34" charset="0"/>
                <a:ea typeface="SimSun" panose="02010600030101010101" pitchFamily="2" charset="-122"/>
                <a:cs typeface="Arial" panose="020B0604020202020204" pitchFamily="34" charset="0"/>
              </a:rPr>
              <a:t>pessoas</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err="1">
                <a:latin typeface="Calibri" panose="020F0502020204030204" pitchFamily="34" charset="0"/>
                <a:ea typeface="SimSun" panose="02010600030101010101" pitchFamily="2" charset="-122"/>
                <a:cs typeface="Arial" panose="020B0604020202020204" pitchFamily="34" charset="0"/>
              </a:rPr>
              <a:t>acreditam</a:t>
            </a:r>
            <a:r>
              <a:rPr lang="en-GB" sz="1200" dirty="0">
                <a:latin typeface="Calibri" panose="020F0502020204030204" pitchFamily="34" charset="0"/>
                <a:ea typeface="SimSun" panose="02010600030101010101" pitchFamily="2" charset="-122"/>
                <a:cs typeface="Arial" panose="020B0604020202020204" pitchFamily="34" charset="0"/>
              </a:rPr>
              <a:t> que o </a:t>
            </a:r>
            <a:r>
              <a:rPr lang="en-GB" sz="1200" dirty="0" err="1">
                <a:latin typeface="Calibri" panose="020F0502020204030204" pitchFamily="34" charset="0"/>
                <a:ea typeface="SimSun" panose="02010600030101010101" pitchFamily="2" charset="-122"/>
                <a:cs typeface="Arial" panose="020B0604020202020204" pitchFamily="34" charset="0"/>
              </a:rPr>
              <a:t>uso</a:t>
            </a:r>
            <a:r>
              <a:rPr lang="en-GB" sz="1200" dirty="0">
                <a:latin typeface="Calibri" panose="020F0502020204030204" pitchFamily="34" charset="0"/>
                <a:ea typeface="SimSun" panose="02010600030101010101" pitchFamily="2" charset="-122"/>
                <a:cs typeface="Arial" panose="020B0604020202020204" pitchFamily="34" charset="0"/>
              </a:rPr>
              <a:t> de </a:t>
            </a:r>
            <a:r>
              <a:rPr lang="en-GB" sz="1200" dirty="0" err="1">
                <a:latin typeface="Calibri" panose="020F0502020204030204" pitchFamily="34" charset="0"/>
                <a:ea typeface="SimSun" panose="02010600030101010101" pitchFamily="2" charset="-122"/>
                <a:cs typeface="Arial" panose="020B0604020202020204" pitchFamily="34" charset="0"/>
              </a:rPr>
              <a:t>violência</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err="1">
                <a:latin typeface="Calibri" panose="020F0502020204030204" pitchFamily="34" charset="0"/>
                <a:ea typeface="SimSun" panose="02010600030101010101" pitchFamily="2" charset="-122"/>
                <a:cs typeface="Arial" panose="020B0604020202020204" pitchFamily="34" charset="0"/>
              </a:rPr>
              <a:t>coerção</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err="1">
                <a:latin typeface="Calibri" panose="020F0502020204030204" pitchFamily="34" charset="0"/>
                <a:ea typeface="SimSun" panose="02010600030101010101" pitchFamily="2" charset="-122"/>
                <a:cs typeface="Arial" panose="020B0604020202020204" pitchFamily="34" charset="0"/>
              </a:rPr>
              <a:t>ou</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err="1">
                <a:latin typeface="Calibri" panose="020F0502020204030204" pitchFamily="34" charset="0"/>
                <a:ea typeface="SimSun" panose="02010600030101010101" pitchFamily="2" charset="-122"/>
                <a:cs typeface="Arial" panose="020B0604020202020204" pitchFamily="34" charset="0"/>
              </a:rPr>
              <a:t>abuso</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err="1">
                <a:latin typeface="Calibri" panose="020F0502020204030204" pitchFamily="34" charset="0"/>
                <a:ea typeface="SimSun" panose="02010600030101010101" pitchFamily="2" charset="-122"/>
                <a:cs typeface="Arial" panose="020B0604020202020204" pitchFamily="34" charset="0"/>
              </a:rPr>
              <a:t>é</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err="1">
                <a:latin typeface="Calibri" panose="020F0502020204030204" pitchFamily="34" charset="0"/>
                <a:ea typeface="SimSun" panose="02010600030101010101" pitchFamily="2" charset="-122"/>
                <a:cs typeface="Arial" panose="020B0604020202020204" pitchFamily="34" charset="0"/>
              </a:rPr>
              <a:t>justificado</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err="1">
                <a:latin typeface="Calibri" panose="020F0502020204030204" pitchFamily="34" charset="0"/>
                <a:ea typeface="SimSun" panose="02010600030101010101" pitchFamily="2" charset="-122"/>
                <a:cs typeface="Arial" panose="020B0604020202020204" pitchFamily="34" charset="0"/>
              </a:rPr>
              <a:t>ou</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err="1">
                <a:latin typeface="Calibri" panose="020F0502020204030204" pitchFamily="34" charset="0"/>
                <a:ea typeface="SimSun" panose="02010600030101010101" pitchFamily="2" charset="-122"/>
                <a:cs typeface="Arial" panose="020B0604020202020204" pitchFamily="34" charset="0"/>
              </a:rPr>
              <a:t>necessário</a:t>
            </a:r>
            <a:r>
              <a:rPr lang="en-GB" sz="1200" dirty="0">
                <a:latin typeface="Calibri" panose="020F0502020204030204" pitchFamily="34" charset="0"/>
                <a:ea typeface="SimSun" panose="02010600030101010101" pitchFamily="2" charset="-122"/>
                <a:cs typeface="Arial" panose="020B0604020202020204" pitchFamily="34" charset="0"/>
              </a:rPr>
              <a:t> para </a:t>
            </a:r>
            <a:r>
              <a:rPr lang="en-GB" sz="1200" dirty="0" err="1">
                <a:latin typeface="Calibri" panose="020F0502020204030204" pitchFamily="34" charset="0"/>
                <a:ea typeface="SimSun" panose="02010600030101010101" pitchFamily="2" charset="-122"/>
                <a:cs typeface="Arial" panose="020B0604020202020204" pitchFamily="34" charset="0"/>
              </a:rPr>
              <a:t>controlar</a:t>
            </a:r>
            <a:r>
              <a:rPr lang="en-GB" sz="1200" dirty="0">
                <a:latin typeface="Calibri" panose="020F0502020204030204" pitchFamily="34" charset="0"/>
                <a:ea typeface="SimSun" panose="02010600030101010101" pitchFamily="2" charset="-122"/>
                <a:cs typeface="Arial" panose="020B0604020202020204" pitchFamily="34" charset="0"/>
              </a:rPr>
              <a:t> um </a:t>
            </a:r>
            <a:r>
              <a:rPr lang="en-GB" sz="1200" dirty="0" err="1">
                <a:latin typeface="Calibri" panose="020F0502020204030204" pitchFamily="34" charset="0"/>
                <a:ea typeface="SimSun" panose="02010600030101010101" pitchFamily="2" charset="-122"/>
                <a:cs typeface="Arial" panose="020B0604020202020204" pitchFamily="34" charset="0"/>
              </a:rPr>
              <a:t>comportamento</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err="1">
                <a:latin typeface="Calibri" panose="020F0502020204030204" pitchFamily="34" charset="0"/>
                <a:ea typeface="SimSun" panose="02010600030101010101" pitchFamily="2" charset="-122"/>
                <a:cs typeface="Arial" panose="020B0604020202020204" pitchFamily="34" charset="0"/>
              </a:rPr>
              <a:t>percebido</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err="1">
                <a:latin typeface="Calibri" panose="020F0502020204030204" pitchFamily="34" charset="0"/>
                <a:ea typeface="SimSun" panose="02010600030101010101" pitchFamily="2" charset="-122"/>
                <a:cs typeface="Arial" panose="020B0604020202020204" pitchFamily="34" charset="0"/>
              </a:rPr>
              <a:t>como</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err="1">
                <a:latin typeface="Calibri" panose="020F0502020204030204" pitchFamily="34" charset="0"/>
                <a:ea typeface="SimSun" panose="02010600030101010101" pitchFamily="2" charset="-122"/>
                <a:cs typeface="Arial" panose="020B0604020202020204" pitchFamily="34" charset="0"/>
              </a:rPr>
              <a:t>desafiador</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err="1">
                <a:latin typeface="Calibri" panose="020F0502020204030204" pitchFamily="34" charset="0"/>
                <a:ea typeface="SimSun" panose="02010600030101010101" pitchFamily="2" charset="-122"/>
                <a:cs typeface="Arial" panose="020B0604020202020204" pitchFamily="34" charset="0"/>
              </a:rPr>
              <a:t>Isso</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err="1">
                <a:latin typeface="Calibri" panose="020F0502020204030204" pitchFamily="34" charset="0"/>
                <a:ea typeface="SimSun" panose="02010600030101010101" pitchFamily="2" charset="-122"/>
                <a:cs typeface="Arial" panose="020B0604020202020204" pitchFamily="34" charset="0"/>
              </a:rPr>
              <a:t>pode</a:t>
            </a:r>
            <a:r>
              <a:rPr lang="en-GB" sz="1200" dirty="0">
                <a:latin typeface="Calibri" panose="020F0502020204030204" pitchFamily="34" charset="0"/>
                <a:ea typeface="SimSun" panose="02010600030101010101" pitchFamily="2" charset="-122"/>
                <a:cs typeface="Arial" panose="020B0604020202020204" pitchFamily="34" charset="0"/>
              </a:rPr>
              <a:t> ser </a:t>
            </a:r>
            <a:r>
              <a:rPr lang="en-GB" sz="1200" dirty="0" err="1">
                <a:latin typeface="Calibri" panose="020F0502020204030204" pitchFamily="34" charset="0"/>
                <a:ea typeface="SimSun" panose="02010600030101010101" pitchFamily="2" charset="-122"/>
                <a:cs typeface="Arial" panose="020B0604020202020204" pitchFamily="34" charset="0"/>
              </a:rPr>
              <a:t>baseado</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err="1">
                <a:latin typeface="Calibri" panose="020F0502020204030204" pitchFamily="34" charset="0"/>
                <a:ea typeface="SimSun" panose="02010600030101010101" pitchFamily="2" charset="-122"/>
                <a:cs typeface="Arial" panose="020B0604020202020204" pitchFamily="34" charset="0"/>
              </a:rPr>
              <a:t>em</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err="1">
                <a:latin typeface="Calibri" panose="020F0502020204030204" pitchFamily="34" charset="0"/>
                <a:ea typeface="SimSun" panose="02010600030101010101" pitchFamily="2" charset="-122"/>
                <a:cs typeface="Arial" panose="020B0604020202020204" pitchFamily="34" charset="0"/>
              </a:rPr>
              <a:t>crenças</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err="1">
                <a:latin typeface="Calibri" panose="020F0502020204030204" pitchFamily="34" charset="0"/>
                <a:ea typeface="SimSun" panose="02010600030101010101" pitchFamily="2" charset="-122"/>
                <a:cs typeface="Arial" panose="020B0604020202020204" pitchFamily="34" charset="0"/>
              </a:rPr>
              <a:t>discriminatórias</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err="1">
                <a:latin typeface="Calibri" panose="020F0502020204030204" pitchFamily="34" charset="0"/>
                <a:ea typeface="SimSun" panose="02010600030101010101" pitchFamily="2" charset="-122"/>
                <a:cs typeface="Arial" panose="020B0604020202020204" pitchFamily="34" charset="0"/>
              </a:rPr>
              <a:t>sobre</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err="1">
                <a:latin typeface="Calibri" panose="020F0502020204030204" pitchFamily="34" charset="0"/>
                <a:ea typeface="SimSun" panose="02010600030101010101" pitchFamily="2" charset="-122"/>
                <a:cs typeface="Arial" panose="020B0604020202020204" pitchFamily="34" charset="0"/>
              </a:rPr>
              <a:t>pessoas</a:t>
            </a:r>
            <a:r>
              <a:rPr lang="en-GB" sz="1200" dirty="0">
                <a:latin typeface="Calibri" panose="020F0502020204030204" pitchFamily="34" charset="0"/>
                <a:ea typeface="SimSun" panose="02010600030101010101" pitchFamily="2" charset="-122"/>
                <a:cs typeface="Arial" panose="020B0604020202020204" pitchFamily="34" charset="0"/>
              </a:rPr>
              <a:t> com </a:t>
            </a:r>
            <a:r>
              <a:rPr lang="en-GB" sz="1200" dirty="0" err="1">
                <a:latin typeface="Calibri" panose="020F0502020204030204" pitchFamily="34" charset="0"/>
                <a:ea typeface="SimSun" panose="02010600030101010101" pitchFamily="2" charset="-122"/>
                <a:cs typeface="Arial" panose="020B0604020202020204" pitchFamily="34" charset="0"/>
              </a:rPr>
              <a:t>deficiência</a:t>
            </a:r>
            <a:r>
              <a:rPr lang="en-GB" sz="1200" dirty="0">
                <a:latin typeface="Calibri" panose="020F0502020204030204" pitchFamily="34" charset="0"/>
                <a:ea typeface="SimSun" panose="02010600030101010101" pitchFamily="2" charset="-122"/>
                <a:cs typeface="Arial" panose="020B0604020202020204" pitchFamily="34" charset="0"/>
              </a:rPr>
              <a:t> e outros </a:t>
            </a:r>
            <a:r>
              <a:rPr lang="en-GB" sz="1200" dirty="0" err="1">
                <a:latin typeface="Calibri" panose="020F0502020204030204" pitchFamily="34" charset="0"/>
                <a:ea typeface="SimSun" panose="02010600030101010101" pitchFamily="2" charset="-122"/>
                <a:cs typeface="Arial" panose="020B0604020202020204" pitchFamily="34" charset="0"/>
              </a:rPr>
              <a:t>grupos</a:t>
            </a:r>
            <a:r>
              <a:rPr lang="en-GB" sz="1200" dirty="0">
                <a:latin typeface="Calibri" panose="020F0502020204030204" pitchFamily="34" charset="0"/>
                <a:ea typeface="SimSun" panose="02010600030101010101" pitchFamily="2" charset="-122"/>
                <a:cs typeface="Arial" panose="020B0604020202020204" pitchFamily="34" charset="0"/>
              </a:rPr>
              <a:t>. </a:t>
            </a:r>
          </a:p>
          <a:p>
            <a:pPr marL="174625" lvl="0" indent="-174625" algn="just">
              <a:spcAft>
                <a:spcPts val="400"/>
              </a:spcAft>
              <a:tabLst>
                <a:tab pos="457200" algn="l"/>
              </a:tabLst>
            </a:pPr>
            <a:r>
              <a:rPr lang="en-GB" sz="1200" dirty="0">
                <a:latin typeface="Calibri" panose="020F0502020204030204" pitchFamily="34" charset="0"/>
                <a:ea typeface="SimSun" panose="02010600030101010101" pitchFamily="2" charset="-122"/>
                <a:cs typeface="Arial" panose="020B0604020202020204" pitchFamily="34" charset="0"/>
              </a:rPr>
              <a:t>As </a:t>
            </a:r>
            <a:r>
              <a:rPr lang="en-GB" sz="1200" dirty="0" err="1">
                <a:latin typeface="Calibri" panose="020F0502020204030204" pitchFamily="34" charset="0"/>
                <a:ea typeface="SimSun" panose="02010600030101010101" pitchFamily="2" charset="-122"/>
                <a:cs typeface="Arial" panose="020B0604020202020204" pitchFamily="34" charset="0"/>
              </a:rPr>
              <a:t>pessoas</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err="1">
                <a:latin typeface="Calibri" panose="020F0502020204030204" pitchFamily="34" charset="0"/>
                <a:ea typeface="SimSun" panose="02010600030101010101" pitchFamily="2" charset="-122"/>
                <a:cs typeface="Arial" panose="020B0604020202020204" pitchFamily="34" charset="0"/>
              </a:rPr>
              <a:t>acreditam</a:t>
            </a:r>
            <a:r>
              <a:rPr lang="en-GB" sz="1200" dirty="0">
                <a:latin typeface="Calibri" panose="020F0502020204030204" pitchFamily="34" charset="0"/>
                <a:ea typeface="SimSun" panose="02010600030101010101" pitchFamily="2" charset="-122"/>
                <a:cs typeface="Arial" panose="020B0604020202020204" pitchFamily="34" charset="0"/>
              </a:rPr>
              <a:t> que </a:t>
            </a:r>
            <a:r>
              <a:rPr lang="en-GB" sz="1200" dirty="0" err="1">
                <a:latin typeface="Calibri" panose="020F0502020204030204" pitchFamily="34" charset="0"/>
                <a:ea typeface="SimSun" panose="02010600030101010101" pitchFamily="2" charset="-122"/>
                <a:cs typeface="Arial" panose="020B0604020202020204" pitchFamily="34" charset="0"/>
              </a:rPr>
              <a:t>às</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err="1">
                <a:latin typeface="Calibri" panose="020F0502020204030204" pitchFamily="34" charset="0"/>
                <a:ea typeface="SimSun" panose="02010600030101010101" pitchFamily="2" charset="-122"/>
                <a:cs typeface="Arial" panose="020B0604020202020204" pitchFamily="34" charset="0"/>
              </a:rPr>
              <a:t>vezes</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err="1">
                <a:latin typeface="Calibri" panose="020F0502020204030204" pitchFamily="34" charset="0"/>
                <a:ea typeface="SimSun" panose="02010600030101010101" pitchFamily="2" charset="-122"/>
                <a:cs typeface="Arial" panose="020B0604020202020204" pitchFamily="34" charset="0"/>
              </a:rPr>
              <a:t>práticas</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err="1">
                <a:latin typeface="Calibri" panose="020F0502020204030204" pitchFamily="34" charset="0"/>
                <a:ea typeface="SimSun" panose="02010600030101010101" pitchFamily="2" charset="-122"/>
                <a:cs typeface="Arial" panose="020B0604020202020204" pitchFamily="34" charset="0"/>
              </a:rPr>
              <a:t>como</a:t>
            </a:r>
            <a:r>
              <a:rPr lang="en-GB" sz="1200" dirty="0">
                <a:latin typeface="Calibri" panose="020F0502020204030204" pitchFamily="34" charset="0"/>
                <a:ea typeface="SimSun" panose="02010600030101010101" pitchFamily="2" charset="-122"/>
                <a:cs typeface="Arial" panose="020B0604020202020204" pitchFamily="34" charset="0"/>
              </a:rPr>
              <a:t> o </a:t>
            </a:r>
            <a:r>
              <a:rPr lang="en-GB" sz="1200" dirty="0" err="1">
                <a:latin typeface="Calibri" panose="020F0502020204030204" pitchFamily="34" charset="0"/>
                <a:ea typeface="SimSun" panose="02010600030101010101" pitchFamily="2" charset="-122"/>
                <a:cs typeface="Arial" panose="020B0604020202020204" pitchFamily="34" charset="0"/>
              </a:rPr>
              <a:t>isolamento</a:t>
            </a:r>
            <a:r>
              <a:rPr lang="en-GB" sz="1200" dirty="0">
                <a:latin typeface="Calibri" panose="020F0502020204030204" pitchFamily="34" charset="0"/>
                <a:ea typeface="SimSun" panose="02010600030101010101" pitchFamily="2" charset="-122"/>
                <a:cs typeface="Arial" panose="020B0604020202020204" pitchFamily="34" charset="0"/>
              </a:rPr>
              <a:t> e as </a:t>
            </a:r>
            <a:r>
              <a:rPr lang="en-GB" sz="1200" dirty="0" err="1">
                <a:latin typeface="Calibri" panose="020F0502020204030204" pitchFamily="34" charset="0"/>
                <a:ea typeface="SimSun" panose="02010600030101010101" pitchFamily="2" charset="-122"/>
                <a:cs typeface="Arial" panose="020B0604020202020204" pitchFamily="34" charset="0"/>
              </a:rPr>
              <a:t>contenções</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err="1">
                <a:latin typeface="Calibri" panose="020F0502020204030204" pitchFamily="34" charset="0"/>
                <a:ea typeface="SimSun" panose="02010600030101010101" pitchFamily="2" charset="-122"/>
                <a:cs typeface="Arial" panose="020B0604020202020204" pitchFamily="34" charset="0"/>
              </a:rPr>
              <a:t>são</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err="1">
                <a:latin typeface="Calibri" panose="020F0502020204030204" pitchFamily="34" charset="0"/>
                <a:ea typeface="SimSun" panose="02010600030101010101" pitchFamily="2" charset="-122"/>
                <a:cs typeface="Arial" panose="020B0604020202020204" pitchFamily="34" charset="0"/>
              </a:rPr>
              <a:t>inevitáveis</a:t>
            </a:r>
            <a:r>
              <a:rPr lang="en-GB" sz="1200" dirty="0">
                <a:latin typeface="Calibri" panose="020F0502020204030204" pitchFamily="34" charset="0"/>
                <a:ea typeface="SimSun" panose="02010600030101010101" pitchFamily="2" charset="-122"/>
                <a:cs typeface="Arial" panose="020B0604020202020204" pitchFamily="34" charset="0"/>
              </a:rPr>
              <a:t>. </a:t>
            </a:r>
          </a:p>
          <a:p>
            <a:pPr marL="174625" lvl="0" indent="-174625" algn="just">
              <a:spcAft>
                <a:spcPts val="400"/>
              </a:spcAft>
              <a:tabLst>
                <a:tab pos="457200" algn="l"/>
              </a:tabLst>
            </a:pPr>
            <a:r>
              <a:rPr lang="en-GB" sz="1200" dirty="0" err="1">
                <a:latin typeface="Calibri" panose="020F0502020204030204" pitchFamily="34" charset="0"/>
                <a:ea typeface="SimSun" panose="02010600030101010101" pitchFamily="2" charset="-122"/>
                <a:cs typeface="Arial" panose="020B0604020202020204" pitchFamily="34" charset="0"/>
              </a:rPr>
              <a:t>Dinâmica</a:t>
            </a:r>
            <a:r>
              <a:rPr lang="en-GB" sz="1200" dirty="0">
                <a:latin typeface="Calibri" panose="020F0502020204030204" pitchFamily="34" charset="0"/>
                <a:ea typeface="SimSun" panose="02010600030101010101" pitchFamily="2" charset="-122"/>
                <a:cs typeface="Arial" panose="020B0604020202020204" pitchFamily="34" charset="0"/>
              </a:rPr>
              <a:t> de </a:t>
            </a:r>
            <a:r>
              <a:rPr lang="en-GB" sz="1200" dirty="0" err="1">
                <a:latin typeface="Calibri" panose="020F0502020204030204" pitchFamily="34" charset="0"/>
                <a:ea typeface="SimSun" panose="02010600030101010101" pitchFamily="2" charset="-122"/>
                <a:cs typeface="Arial" panose="020B0604020202020204" pitchFamily="34" charset="0"/>
              </a:rPr>
              <a:t>poder</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err="1">
                <a:latin typeface="Calibri" panose="020F0502020204030204" pitchFamily="34" charset="0"/>
                <a:ea typeface="SimSun" panose="02010600030101010101" pitchFamily="2" charset="-122"/>
                <a:cs typeface="Arial" panose="020B0604020202020204" pitchFamily="34" charset="0"/>
              </a:rPr>
              <a:t>atitude</a:t>
            </a:r>
            <a:r>
              <a:rPr lang="en-GB" sz="1200" dirty="0">
                <a:latin typeface="Calibri" panose="020F0502020204030204" pitchFamily="34" charset="0"/>
                <a:ea typeface="SimSun" panose="02010600030101010101" pitchFamily="2" charset="-122"/>
                <a:cs typeface="Arial" panose="020B0604020202020204" pitchFamily="34" charset="0"/>
              </a:rPr>
              <a:t> e </a:t>
            </a:r>
            <a:r>
              <a:rPr lang="en-GB" sz="1200" dirty="0" err="1">
                <a:latin typeface="Calibri" panose="020F0502020204030204" pitchFamily="34" charset="0"/>
                <a:ea typeface="SimSun" panose="02010600030101010101" pitchFamily="2" charset="-122"/>
                <a:cs typeface="Arial" panose="020B0604020202020204" pitchFamily="34" charset="0"/>
              </a:rPr>
              <a:t>gerenciamento</a:t>
            </a:r>
            <a:r>
              <a:rPr lang="en-GB" sz="1200" dirty="0">
                <a:latin typeface="Calibri" panose="020F0502020204030204" pitchFamily="34" charset="0"/>
                <a:ea typeface="SimSun" panose="02010600030101010101" pitchFamily="2" charset="-122"/>
                <a:cs typeface="Arial" panose="020B0604020202020204" pitchFamily="34" charset="0"/>
              </a:rPr>
              <a:t>).</a:t>
            </a:r>
          </a:p>
          <a:p>
            <a:pPr marL="174625" lvl="0" indent="-174625" algn="just">
              <a:spcAft>
                <a:spcPts val="400"/>
              </a:spcAft>
              <a:tabLst>
                <a:tab pos="457200" algn="l"/>
              </a:tabLst>
            </a:pPr>
            <a:r>
              <a:rPr lang="en-GB" sz="1200" dirty="0">
                <a:latin typeface="Calibri" panose="020F0502020204030204" pitchFamily="34" charset="0"/>
                <a:ea typeface="SimSun" panose="02010600030101010101" pitchFamily="2" charset="-122"/>
                <a:cs typeface="Arial" panose="020B0604020202020204" pitchFamily="34" charset="0"/>
              </a:rPr>
              <a:t>As </a:t>
            </a:r>
            <a:r>
              <a:rPr lang="en-GB" sz="1200" dirty="0" err="1">
                <a:latin typeface="Calibri" panose="020F0502020204030204" pitchFamily="34" charset="0"/>
                <a:ea typeface="SimSun" panose="02010600030101010101" pitchFamily="2" charset="-122"/>
                <a:cs typeface="Arial" panose="020B0604020202020204" pitchFamily="34" charset="0"/>
              </a:rPr>
              <a:t>pessoas</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err="1">
                <a:latin typeface="Calibri" panose="020F0502020204030204" pitchFamily="34" charset="0"/>
                <a:ea typeface="SimSun" panose="02010600030101010101" pitchFamily="2" charset="-122"/>
                <a:cs typeface="Arial" panose="020B0604020202020204" pitchFamily="34" charset="0"/>
              </a:rPr>
              <a:t>acreditam</a:t>
            </a:r>
            <a:r>
              <a:rPr lang="en-GB" sz="1200" dirty="0">
                <a:latin typeface="Calibri" panose="020F0502020204030204" pitchFamily="34" charset="0"/>
                <a:ea typeface="SimSun" panose="02010600030101010101" pitchFamily="2" charset="-122"/>
                <a:cs typeface="Arial" panose="020B0604020202020204" pitchFamily="34" charset="0"/>
              </a:rPr>
              <a:t> que a </a:t>
            </a:r>
            <a:r>
              <a:rPr lang="en-GB" sz="1200" dirty="0" err="1">
                <a:latin typeface="Calibri" panose="020F0502020204030204" pitchFamily="34" charset="0"/>
                <a:ea typeface="SimSun" panose="02010600030101010101" pitchFamily="2" charset="-122"/>
                <a:cs typeface="Arial" panose="020B0604020202020204" pitchFamily="34" charset="0"/>
              </a:rPr>
              <a:t>violência</a:t>
            </a:r>
            <a:r>
              <a:rPr lang="en-GB" sz="1200" dirty="0">
                <a:latin typeface="Calibri" panose="020F0502020204030204" pitchFamily="34" charset="0"/>
                <a:ea typeface="SimSun" panose="02010600030101010101" pitchFamily="2" charset="-122"/>
                <a:cs typeface="Arial" panose="020B0604020202020204" pitchFamily="34" charset="0"/>
              </a:rPr>
              <a:t> e a </a:t>
            </a:r>
            <a:r>
              <a:rPr lang="en-GB" sz="1200" dirty="0" err="1">
                <a:latin typeface="Calibri" panose="020F0502020204030204" pitchFamily="34" charset="0"/>
                <a:ea typeface="SimSun" panose="02010600030101010101" pitchFamily="2" charset="-122"/>
                <a:cs typeface="Arial" panose="020B0604020202020204" pitchFamily="34" charset="0"/>
              </a:rPr>
              <a:t>coerção</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err="1">
                <a:latin typeface="Calibri" panose="020F0502020204030204" pitchFamily="34" charset="0"/>
                <a:ea typeface="SimSun" panose="02010600030101010101" pitchFamily="2" charset="-122"/>
                <a:cs typeface="Arial" panose="020B0604020202020204" pitchFamily="34" charset="0"/>
              </a:rPr>
              <a:t>podem</a:t>
            </a:r>
            <a:r>
              <a:rPr lang="en-GB" sz="1200" dirty="0">
                <a:latin typeface="Calibri" panose="020F0502020204030204" pitchFamily="34" charset="0"/>
                <a:ea typeface="SimSun" panose="02010600030101010101" pitchFamily="2" charset="-122"/>
                <a:cs typeface="Arial" panose="020B0604020202020204" pitchFamily="34" charset="0"/>
              </a:rPr>
              <a:t> ser </a:t>
            </a:r>
            <a:r>
              <a:rPr lang="en-GB" sz="1200" dirty="0" err="1">
                <a:latin typeface="Calibri" panose="020F0502020204030204" pitchFamily="34" charset="0"/>
                <a:ea typeface="SimSun" panose="02010600030101010101" pitchFamily="2" charset="-122"/>
                <a:cs typeface="Arial" panose="020B0604020202020204" pitchFamily="34" charset="0"/>
              </a:rPr>
              <a:t>necessárias</a:t>
            </a:r>
            <a:r>
              <a:rPr lang="en-GB" sz="1200" dirty="0">
                <a:latin typeface="Calibri" panose="020F0502020204030204" pitchFamily="34" charset="0"/>
                <a:ea typeface="SimSun" panose="02010600030101010101" pitchFamily="2" charset="-122"/>
                <a:cs typeface="Arial" panose="020B0604020202020204" pitchFamily="34" charset="0"/>
              </a:rPr>
              <a:t> para </a:t>
            </a:r>
            <a:r>
              <a:rPr lang="en-GB" sz="1200" dirty="0" err="1">
                <a:latin typeface="Calibri" panose="020F0502020204030204" pitchFamily="34" charset="0"/>
                <a:ea typeface="SimSun" panose="02010600030101010101" pitchFamily="2" charset="-122"/>
                <a:cs typeface="Arial" panose="020B0604020202020204" pitchFamily="34" charset="0"/>
              </a:rPr>
              <a:t>punir</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err="1">
                <a:latin typeface="Calibri" panose="020F0502020204030204" pitchFamily="34" charset="0"/>
                <a:ea typeface="SimSun" panose="02010600030101010101" pitchFamily="2" charset="-122"/>
                <a:cs typeface="Arial" panose="020B0604020202020204" pitchFamily="34" charset="0"/>
              </a:rPr>
              <a:t>os</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err="1">
                <a:latin typeface="Calibri" panose="020F0502020204030204" pitchFamily="34" charset="0"/>
                <a:ea typeface="SimSun" panose="02010600030101010101" pitchFamily="2" charset="-122"/>
                <a:cs typeface="Arial" panose="020B0604020202020204" pitchFamily="34" charset="0"/>
              </a:rPr>
              <a:t>comportamentos</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err="1">
                <a:latin typeface="Calibri" panose="020F0502020204030204" pitchFamily="34" charset="0"/>
                <a:ea typeface="SimSun" panose="02010600030101010101" pitchFamily="2" charset="-122"/>
                <a:cs typeface="Arial" panose="020B0604020202020204" pitchFamily="34" charset="0"/>
              </a:rPr>
              <a:t>considerados</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err="1">
                <a:latin typeface="Calibri" panose="020F0502020204030204" pitchFamily="34" charset="0"/>
                <a:ea typeface="SimSun" panose="02010600030101010101" pitchFamily="2" charset="-122"/>
                <a:cs typeface="Arial" panose="020B0604020202020204" pitchFamily="34" charset="0"/>
              </a:rPr>
              <a:t>impróprios</a:t>
            </a:r>
            <a:r>
              <a:rPr lang="en-GB" sz="1200" dirty="0">
                <a:latin typeface="Calibri" panose="020F0502020204030204" pitchFamily="34" charset="0"/>
                <a:ea typeface="SimSun" panose="02010600030101010101" pitchFamily="2" charset="-122"/>
                <a:cs typeface="Arial" panose="020B0604020202020204" pitchFamily="34" charset="0"/>
              </a:rPr>
              <a:t>. </a:t>
            </a:r>
          </a:p>
          <a:p>
            <a:pPr marL="174625" lvl="0" indent="-174625" algn="just">
              <a:spcAft>
                <a:spcPts val="400"/>
              </a:spcAft>
              <a:tabLst>
                <a:tab pos="457200" algn="l"/>
              </a:tabLst>
            </a:pPr>
            <a:r>
              <a:rPr lang="en-GB" sz="1200" dirty="0" err="1">
                <a:latin typeface="Calibri" panose="020F0502020204030204" pitchFamily="34" charset="0"/>
                <a:ea typeface="SimSun" panose="02010600030101010101" pitchFamily="2" charset="-122"/>
                <a:cs typeface="Arial" panose="020B0604020202020204" pitchFamily="34" charset="0"/>
              </a:rPr>
              <a:t>Conceito</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err="1">
                <a:latin typeface="Calibri" panose="020F0502020204030204" pitchFamily="34" charset="0"/>
                <a:ea typeface="SimSun" panose="02010600030101010101" pitchFamily="2" charset="-122"/>
                <a:cs typeface="Arial" panose="020B0604020202020204" pitchFamily="34" charset="0"/>
              </a:rPr>
              <a:t>errado</a:t>
            </a:r>
            <a:r>
              <a:rPr lang="en-GB" sz="1200" dirty="0">
                <a:latin typeface="Calibri" panose="020F0502020204030204" pitchFamily="34" charset="0"/>
                <a:ea typeface="SimSun" panose="02010600030101010101" pitchFamily="2" charset="-122"/>
                <a:cs typeface="Arial" panose="020B0604020202020204" pitchFamily="34" charset="0"/>
              </a:rPr>
              <a:t> e </a:t>
            </a:r>
            <a:r>
              <a:rPr lang="en-GB" sz="1200" dirty="0" err="1">
                <a:latin typeface="Calibri" panose="020F0502020204030204" pitchFamily="34" charset="0"/>
                <a:ea typeface="SimSun" panose="02010600030101010101" pitchFamily="2" charset="-122"/>
                <a:cs typeface="Arial" panose="020B0604020202020204" pitchFamily="34" charset="0"/>
              </a:rPr>
              <a:t>atitudes</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err="1">
                <a:latin typeface="Calibri" panose="020F0502020204030204" pitchFamily="34" charset="0"/>
                <a:ea typeface="SimSun" panose="02010600030101010101" pitchFamily="2" charset="-122"/>
                <a:cs typeface="Arial" panose="020B0604020202020204" pitchFamily="34" charset="0"/>
              </a:rPr>
              <a:t>discriminatórias</a:t>
            </a:r>
            <a:r>
              <a:rPr lang="en-GB" sz="1200" dirty="0">
                <a:latin typeface="Calibri" panose="020F0502020204030204" pitchFamily="34" charset="0"/>
                <a:ea typeface="SimSun" panose="02010600030101010101" pitchFamily="2" charset="-122"/>
                <a:cs typeface="Arial" panose="020B0604020202020204" pitchFamily="34" charset="0"/>
              </a:rPr>
              <a:t>. </a:t>
            </a:r>
          </a:p>
          <a:p>
            <a:pPr marL="0" indent="0" algn="just">
              <a:spcAft>
                <a:spcPts val="400"/>
              </a:spcAft>
              <a:buNone/>
            </a:pPr>
            <a:r>
              <a:rPr lang="fr-CH" sz="1200" b="1" dirty="0">
                <a:latin typeface="Calibri" panose="020F0502020204030204" pitchFamily="34" charset="0"/>
                <a:ea typeface="SimSun" panose="02010600030101010101" pitchFamily="2" charset="-122"/>
                <a:cs typeface="Arial" panose="020B0604020202020204" pitchFamily="34" charset="0"/>
              </a:rPr>
              <a:t>CONHECIMENTO E HABILIDADES</a:t>
            </a:r>
          </a:p>
          <a:p>
            <a:pPr algn="just">
              <a:spcAft>
                <a:spcPts val="400"/>
              </a:spcAft>
            </a:pPr>
            <a:r>
              <a:rPr lang="fr-CH" sz="1200" dirty="0" err="1">
                <a:latin typeface="Calibri" panose="020F0502020204030204" pitchFamily="34" charset="0"/>
                <a:ea typeface="SimSun" panose="02010600030101010101" pitchFamily="2" charset="-122"/>
                <a:cs typeface="Arial" panose="020B0604020202020204" pitchFamily="34" charset="0"/>
              </a:rPr>
              <a:t>Compreensão</a:t>
            </a:r>
            <a:r>
              <a:rPr lang="fr-CH" sz="1200" dirty="0">
                <a:latin typeface="Calibri" panose="020F0502020204030204" pitchFamily="34" charset="0"/>
                <a:ea typeface="SimSun" panose="02010600030101010101" pitchFamily="2" charset="-122"/>
                <a:cs typeface="Arial" panose="020B0604020202020204" pitchFamily="34" charset="0"/>
              </a:rPr>
              <a:t> e </a:t>
            </a:r>
            <a:r>
              <a:rPr lang="fr-CH" sz="1200" dirty="0" err="1">
                <a:latin typeface="Calibri" panose="020F0502020204030204" pitchFamily="34" charset="0"/>
                <a:ea typeface="SimSun" panose="02010600030101010101" pitchFamily="2" charset="-122"/>
                <a:cs typeface="Arial" panose="020B0604020202020204" pitchFamily="34" charset="0"/>
              </a:rPr>
              <a:t>educação</a:t>
            </a:r>
            <a:r>
              <a:rPr lang="fr-CH" sz="1200" dirty="0">
                <a:latin typeface="Calibri" panose="020F0502020204030204" pitchFamily="34" charset="0"/>
                <a:ea typeface="SimSun" panose="02010600030101010101" pitchFamily="2" charset="-122"/>
                <a:cs typeface="Arial" panose="020B0604020202020204" pitchFamily="34" charset="0"/>
              </a:rPr>
              <a:t> </a:t>
            </a:r>
            <a:r>
              <a:rPr lang="fr-CH" sz="1200" dirty="0" err="1">
                <a:latin typeface="Calibri" panose="020F0502020204030204" pitchFamily="34" charset="0"/>
                <a:ea typeface="SimSun" panose="02010600030101010101" pitchFamily="2" charset="-122"/>
                <a:cs typeface="Arial" panose="020B0604020202020204" pitchFamily="34" charset="0"/>
              </a:rPr>
              <a:t>insuficientes</a:t>
            </a:r>
            <a:r>
              <a:rPr lang="fr-CH" sz="1200" dirty="0">
                <a:latin typeface="Calibri" panose="020F0502020204030204" pitchFamily="34" charset="0"/>
                <a:ea typeface="SimSun" panose="02010600030101010101" pitchFamily="2" charset="-122"/>
                <a:cs typeface="Arial" panose="020B0604020202020204" pitchFamily="34" charset="0"/>
              </a:rPr>
              <a:t> sobre as </a:t>
            </a:r>
            <a:r>
              <a:rPr lang="fr-CH" sz="1200" dirty="0" err="1">
                <a:latin typeface="Calibri" panose="020F0502020204030204" pitchFamily="34" charset="0"/>
                <a:ea typeface="SimSun" panose="02010600030101010101" pitchFamily="2" charset="-122"/>
                <a:cs typeface="Arial" panose="020B0604020202020204" pitchFamily="34" charset="0"/>
              </a:rPr>
              <a:t>ligações</a:t>
            </a:r>
            <a:r>
              <a:rPr lang="fr-CH" sz="1200" dirty="0">
                <a:latin typeface="Calibri" panose="020F0502020204030204" pitchFamily="34" charset="0"/>
                <a:ea typeface="SimSun" panose="02010600030101010101" pitchFamily="2" charset="-122"/>
                <a:cs typeface="Arial" panose="020B0604020202020204" pitchFamily="34" charset="0"/>
              </a:rPr>
              <a:t> entre </a:t>
            </a:r>
            <a:r>
              <a:rPr lang="fr-CH" sz="1200" dirty="0" err="1">
                <a:latin typeface="Calibri" panose="020F0502020204030204" pitchFamily="34" charset="0"/>
                <a:ea typeface="SimSun" panose="02010600030101010101" pitchFamily="2" charset="-122"/>
                <a:cs typeface="Arial" panose="020B0604020202020204" pitchFamily="34" charset="0"/>
              </a:rPr>
              <a:t>violência</a:t>
            </a:r>
            <a:r>
              <a:rPr lang="fr-CH" sz="1200" dirty="0">
                <a:latin typeface="Calibri" panose="020F0502020204030204" pitchFamily="34" charset="0"/>
                <a:ea typeface="SimSun" panose="02010600030101010101" pitchFamily="2" charset="-122"/>
                <a:cs typeface="Arial" panose="020B0604020202020204" pitchFamily="34" charset="0"/>
              </a:rPr>
              <a:t>, trauma e </a:t>
            </a:r>
            <a:r>
              <a:rPr lang="fr-CH" sz="1200" dirty="0" err="1">
                <a:latin typeface="Calibri" panose="020F0502020204030204" pitchFamily="34" charset="0"/>
                <a:ea typeface="SimSun" panose="02010600030101010101" pitchFamily="2" charset="-122"/>
                <a:cs typeface="Arial" panose="020B0604020202020204" pitchFamily="34" charset="0"/>
              </a:rPr>
              <a:t>saúde</a:t>
            </a:r>
            <a:r>
              <a:rPr lang="fr-CH" sz="1200" dirty="0">
                <a:latin typeface="Calibri" panose="020F0502020204030204" pitchFamily="34" charset="0"/>
                <a:ea typeface="SimSun" panose="02010600030101010101" pitchFamily="2" charset="-122"/>
                <a:cs typeface="Arial" panose="020B0604020202020204" pitchFamily="34" charset="0"/>
              </a:rPr>
              <a:t> mental. </a:t>
            </a:r>
          </a:p>
          <a:p>
            <a:pPr algn="just">
              <a:spcAft>
                <a:spcPts val="400"/>
              </a:spcAft>
            </a:pPr>
            <a:r>
              <a:rPr lang="fr-CH" sz="1200" dirty="0" err="1">
                <a:latin typeface="Calibri" panose="020F0502020204030204" pitchFamily="34" charset="0"/>
                <a:ea typeface="SimSun" panose="02010600030101010101" pitchFamily="2" charset="-122"/>
                <a:cs typeface="Arial" panose="020B0604020202020204" pitchFamily="34" charset="0"/>
              </a:rPr>
              <a:t>Crença</a:t>
            </a:r>
            <a:r>
              <a:rPr lang="fr-CH" sz="1200" dirty="0">
                <a:latin typeface="Calibri" panose="020F0502020204030204" pitchFamily="34" charset="0"/>
                <a:ea typeface="SimSun" panose="02010600030101010101" pitchFamily="2" charset="-122"/>
                <a:cs typeface="Arial" panose="020B0604020202020204" pitchFamily="34" charset="0"/>
              </a:rPr>
              <a:t> de que as </a:t>
            </a:r>
            <a:r>
              <a:rPr lang="fr-CH" sz="1200" dirty="0" err="1">
                <a:latin typeface="Calibri" panose="020F0502020204030204" pitchFamily="34" charset="0"/>
                <a:ea typeface="SimSun" panose="02010600030101010101" pitchFamily="2" charset="-122"/>
                <a:cs typeface="Arial" panose="020B0604020202020204" pitchFamily="34" charset="0"/>
              </a:rPr>
              <a:t>práticas</a:t>
            </a:r>
            <a:r>
              <a:rPr lang="fr-CH" sz="1200" dirty="0">
                <a:latin typeface="Calibri" panose="020F0502020204030204" pitchFamily="34" charset="0"/>
                <a:ea typeface="SimSun" panose="02010600030101010101" pitchFamily="2" charset="-122"/>
                <a:cs typeface="Arial" panose="020B0604020202020204" pitchFamily="34" charset="0"/>
              </a:rPr>
              <a:t> </a:t>
            </a:r>
            <a:r>
              <a:rPr lang="fr-CH" sz="1200" dirty="0" err="1">
                <a:latin typeface="Calibri" panose="020F0502020204030204" pitchFamily="34" charset="0"/>
                <a:ea typeface="SimSun" panose="02010600030101010101" pitchFamily="2" charset="-122"/>
                <a:cs typeface="Arial" panose="020B0604020202020204" pitchFamily="34" charset="0"/>
              </a:rPr>
              <a:t>coercitivas</a:t>
            </a:r>
            <a:r>
              <a:rPr lang="fr-CH" sz="1200" dirty="0">
                <a:latin typeface="Calibri" panose="020F0502020204030204" pitchFamily="34" charset="0"/>
                <a:ea typeface="SimSun" panose="02010600030101010101" pitchFamily="2" charset="-122"/>
                <a:cs typeface="Arial" panose="020B0604020202020204" pitchFamily="34" charset="0"/>
              </a:rPr>
              <a:t> </a:t>
            </a:r>
            <a:r>
              <a:rPr lang="fr-CH" sz="1200" dirty="0" err="1">
                <a:latin typeface="Calibri" panose="020F0502020204030204" pitchFamily="34" charset="0"/>
                <a:ea typeface="SimSun" panose="02010600030101010101" pitchFamily="2" charset="-122"/>
                <a:cs typeface="Arial" panose="020B0604020202020204" pitchFamily="34" charset="0"/>
              </a:rPr>
              <a:t>são</a:t>
            </a:r>
            <a:r>
              <a:rPr lang="fr-CH" sz="1200" dirty="0">
                <a:latin typeface="Calibri" panose="020F0502020204030204" pitchFamily="34" charset="0"/>
                <a:ea typeface="SimSun" panose="02010600030101010101" pitchFamily="2" charset="-122"/>
                <a:cs typeface="Arial" panose="020B0604020202020204" pitchFamily="34" charset="0"/>
              </a:rPr>
              <a:t> </a:t>
            </a:r>
            <a:r>
              <a:rPr lang="fr-CH" sz="1200" dirty="0" err="1">
                <a:latin typeface="Calibri" panose="020F0502020204030204" pitchFamily="34" charset="0"/>
                <a:ea typeface="SimSun" panose="02010600030101010101" pitchFamily="2" charset="-122"/>
                <a:cs typeface="Arial" panose="020B0604020202020204" pitchFamily="34" charset="0"/>
              </a:rPr>
              <a:t>uma</a:t>
            </a:r>
            <a:r>
              <a:rPr lang="fr-CH" sz="1200" dirty="0">
                <a:latin typeface="Calibri" panose="020F0502020204030204" pitchFamily="34" charset="0"/>
                <a:ea typeface="SimSun" panose="02010600030101010101" pitchFamily="2" charset="-122"/>
                <a:cs typeface="Arial" panose="020B0604020202020204" pitchFamily="34" charset="0"/>
              </a:rPr>
              <a:t> forma de </a:t>
            </a:r>
            <a:r>
              <a:rPr lang="fr-CH" sz="1200" dirty="0" err="1">
                <a:latin typeface="Calibri" panose="020F0502020204030204" pitchFamily="34" charset="0"/>
                <a:ea typeface="SimSun" panose="02010600030101010101" pitchFamily="2" charset="-122"/>
                <a:cs typeface="Arial" panose="020B0604020202020204" pitchFamily="34" charset="0"/>
              </a:rPr>
              <a:t>tratamento</a:t>
            </a:r>
            <a:r>
              <a:rPr lang="fr-CH" sz="1200" dirty="0">
                <a:latin typeface="Calibri" panose="020F0502020204030204" pitchFamily="34" charset="0"/>
                <a:ea typeface="SimSun" panose="02010600030101010101" pitchFamily="2" charset="-122"/>
                <a:cs typeface="Arial" panose="020B0604020202020204" pitchFamily="34" charset="0"/>
              </a:rPr>
              <a:t>, que </a:t>
            </a:r>
            <a:r>
              <a:rPr lang="fr-CH" sz="1200" dirty="0" err="1">
                <a:latin typeface="Calibri" panose="020F0502020204030204" pitchFamily="34" charset="0"/>
                <a:ea typeface="SimSun" panose="02010600030101010101" pitchFamily="2" charset="-122"/>
                <a:cs typeface="Arial" panose="020B0604020202020204" pitchFamily="34" charset="0"/>
              </a:rPr>
              <a:t>evitam</a:t>
            </a:r>
            <a:r>
              <a:rPr lang="fr-CH" sz="1200" dirty="0">
                <a:latin typeface="Calibri" panose="020F0502020204030204" pitchFamily="34" charset="0"/>
                <a:ea typeface="SimSun" panose="02010600030101010101" pitchFamily="2" charset="-122"/>
                <a:cs typeface="Arial" panose="020B0604020202020204" pitchFamily="34" charset="0"/>
              </a:rPr>
              <a:t> </a:t>
            </a:r>
            <a:r>
              <a:rPr lang="fr-CH" sz="1200" dirty="0" err="1">
                <a:latin typeface="Calibri" panose="020F0502020204030204" pitchFamily="34" charset="0"/>
                <a:ea typeface="SimSun" panose="02010600030101010101" pitchFamily="2" charset="-122"/>
                <a:cs typeface="Arial" panose="020B0604020202020204" pitchFamily="34" charset="0"/>
              </a:rPr>
              <a:t>danos</a:t>
            </a:r>
            <a:r>
              <a:rPr lang="fr-CH" sz="1200" dirty="0">
                <a:latin typeface="Calibri" panose="020F0502020204030204" pitchFamily="34" charset="0"/>
                <a:ea typeface="SimSun" panose="02010600030101010101" pitchFamily="2" charset="-122"/>
                <a:cs typeface="Arial" panose="020B0604020202020204" pitchFamily="34" charset="0"/>
              </a:rPr>
              <a:t> ou </a:t>
            </a:r>
            <a:r>
              <a:rPr lang="fr-CH" sz="1200" dirty="0" err="1">
                <a:latin typeface="Calibri" panose="020F0502020204030204" pitchFamily="34" charset="0"/>
                <a:ea typeface="SimSun" panose="02010600030101010101" pitchFamily="2" charset="-122"/>
                <a:cs typeface="Arial" panose="020B0604020202020204" pitchFamily="34" charset="0"/>
              </a:rPr>
              <a:t>criam</a:t>
            </a:r>
            <a:r>
              <a:rPr lang="fr-CH" sz="1200" dirty="0">
                <a:latin typeface="Calibri" panose="020F0502020204030204" pitchFamily="34" charset="0"/>
                <a:ea typeface="SimSun" panose="02010600030101010101" pitchFamily="2" charset="-122"/>
                <a:cs typeface="Arial" panose="020B0604020202020204" pitchFamily="34" charset="0"/>
              </a:rPr>
              <a:t> </a:t>
            </a:r>
            <a:r>
              <a:rPr lang="fr-CH" sz="1200" dirty="0" err="1">
                <a:latin typeface="Calibri" panose="020F0502020204030204" pitchFamily="34" charset="0"/>
                <a:ea typeface="SimSun" panose="02010600030101010101" pitchFamily="2" charset="-122"/>
                <a:cs typeface="Arial" panose="020B0604020202020204" pitchFamily="34" charset="0"/>
              </a:rPr>
              <a:t>segurança</a:t>
            </a:r>
            <a:r>
              <a:rPr lang="fr-CH" sz="1200" dirty="0">
                <a:latin typeface="Calibri" panose="020F0502020204030204" pitchFamily="34" charset="0"/>
                <a:ea typeface="SimSun" panose="02010600030101010101" pitchFamily="2" charset="-122"/>
                <a:cs typeface="Arial" panose="020B0604020202020204" pitchFamily="34" charset="0"/>
              </a:rPr>
              <a:t>. </a:t>
            </a:r>
          </a:p>
          <a:p>
            <a:pPr algn="just">
              <a:spcAft>
                <a:spcPts val="400"/>
              </a:spcAft>
            </a:pPr>
            <a:r>
              <a:rPr lang="fr-CH" sz="1200" dirty="0" err="1">
                <a:latin typeface="Calibri" panose="020F0502020204030204" pitchFamily="34" charset="0"/>
                <a:ea typeface="SimSun" panose="02010600030101010101" pitchFamily="2" charset="-122"/>
                <a:cs typeface="Arial" panose="020B0604020202020204" pitchFamily="34" charset="0"/>
              </a:rPr>
              <a:t>Formação</a:t>
            </a:r>
            <a:r>
              <a:rPr lang="fr-CH" sz="1200" dirty="0">
                <a:latin typeface="Calibri" panose="020F0502020204030204" pitchFamily="34" charset="0"/>
                <a:ea typeface="SimSun" panose="02010600030101010101" pitchFamily="2" charset="-122"/>
                <a:cs typeface="Arial" panose="020B0604020202020204" pitchFamily="34" charset="0"/>
              </a:rPr>
              <a:t> </a:t>
            </a:r>
            <a:r>
              <a:rPr lang="fr-CH" sz="1200" dirty="0" err="1">
                <a:latin typeface="Calibri" panose="020F0502020204030204" pitchFamily="34" charset="0"/>
                <a:ea typeface="SimSun" panose="02010600030101010101" pitchFamily="2" charset="-122"/>
                <a:cs typeface="Arial" panose="020B0604020202020204" pitchFamily="34" charset="0"/>
              </a:rPr>
              <a:t>insuficiente</a:t>
            </a:r>
            <a:r>
              <a:rPr lang="fr-CH" sz="1200" dirty="0">
                <a:latin typeface="Calibri" panose="020F0502020204030204" pitchFamily="34" charset="0"/>
                <a:ea typeface="SimSun" panose="02010600030101010101" pitchFamily="2" charset="-122"/>
                <a:cs typeface="Arial" panose="020B0604020202020204" pitchFamily="34" charset="0"/>
              </a:rPr>
              <a:t> sobre a </a:t>
            </a:r>
            <a:r>
              <a:rPr lang="fr-CH" sz="1200" dirty="0" err="1">
                <a:latin typeface="Calibri" panose="020F0502020204030204" pitchFamily="34" charset="0"/>
                <a:ea typeface="SimSun" panose="02010600030101010101" pitchFamily="2" charset="-122"/>
                <a:cs typeface="Arial" panose="020B0604020202020204" pitchFamily="34" charset="0"/>
              </a:rPr>
              <a:t>construção</a:t>
            </a:r>
            <a:r>
              <a:rPr lang="fr-CH" sz="1200" dirty="0">
                <a:latin typeface="Calibri" panose="020F0502020204030204" pitchFamily="34" charset="0"/>
                <a:ea typeface="SimSun" panose="02010600030101010101" pitchFamily="2" charset="-122"/>
                <a:cs typeface="Arial" panose="020B0604020202020204" pitchFamily="34" charset="0"/>
              </a:rPr>
              <a:t> de </a:t>
            </a:r>
            <a:r>
              <a:rPr lang="fr-CH" sz="1200" dirty="0" err="1">
                <a:latin typeface="Calibri" panose="020F0502020204030204" pitchFamily="34" charset="0"/>
                <a:ea typeface="SimSun" panose="02010600030101010101" pitchFamily="2" charset="-122"/>
                <a:cs typeface="Arial" panose="020B0604020202020204" pitchFamily="34" charset="0"/>
              </a:rPr>
              <a:t>relações</a:t>
            </a:r>
            <a:r>
              <a:rPr lang="fr-CH" sz="1200" dirty="0">
                <a:latin typeface="Calibri" panose="020F0502020204030204" pitchFamily="34" charset="0"/>
                <a:ea typeface="SimSun" panose="02010600030101010101" pitchFamily="2" charset="-122"/>
                <a:cs typeface="Arial" panose="020B0604020202020204" pitchFamily="34" charset="0"/>
              </a:rPr>
              <a:t> </a:t>
            </a:r>
            <a:r>
              <a:rPr lang="fr-CH" sz="1200" dirty="0" err="1">
                <a:latin typeface="Calibri" panose="020F0502020204030204" pitchFamily="34" charset="0"/>
                <a:ea typeface="SimSun" panose="02010600030101010101" pitchFamily="2" charset="-122"/>
                <a:cs typeface="Arial" panose="020B0604020202020204" pitchFamily="34" charset="0"/>
              </a:rPr>
              <a:t>significativas</a:t>
            </a:r>
            <a:r>
              <a:rPr lang="fr-CH" sz="1200" dirty="0">
                <a:latin typeface="Calibri" panose="020F0502020204030204" pitchFamily="34" charset="0"/>
                <a:ea typeface="SimSun" panose="02010600030101010101" pitchFamily="2" charset="-122"/>
                <a:cs typeface="Arial" panose="020B0604020202020204" pitchFamily="34" charset="0"/>
              </a:rPr>
              <a:t> de </a:t>
            </a:r>
            <a:r>
              <a:rPr lang="fr-CH" sz="1200" dirty="0" err="1">
                <a:latin typeface="Calibri" panose="020F0502020204030204" pitchFamily="34" charset="0"/>
                <a:ea typeface="SimSun" panose="02010600030101010101" pitchFamily="2" charset="-122"/>
                <a:cs typeface="Arial" panose="020B0604020202020204" pitchFamily="34" charset="0"/>
              </a:rPr>
              <a:t>contato</a:t>
            </a:r>
            <a:r>
              <a:rPr lang="fr-CH" sz="1200" dirty="0">
                <a:latin typeface="Calibri" panose="020F0502020204030204" pitchFamily="34" charset="0"/>
                <a:ea typeface="SimSun" panose="02010600030101010101" pitchFamily="2" charset="-122"/>
                <a:cs typeface="Arial" panose="020B0604020202020204" pitchFamily="34" charset="0"/>
              </a:rPr>
              <a:t> e </a:t>
            </a:r>
            <a:r>
              <a:rPr lang="fr-CH" sz="1200" dirty="0" err="1">
                <a:latin typeface="Calibri" panose="020F0502020204030204" pitchFamily="34" charset="0"/>
                <a:ea typeface="SimSun" panose="02010600030101010101" pitchFamily="2" charset="-122"/>
                <a:cs typeface="Arial" panose="020B0604020202020204" pitchFamily="34" charset="0"/>
              </a:rPr>
              <a:t>apoio</a:t>
            </a:r>
            <a:r>
              <a:rPr lang="fr-CH" sz="1200" dirty="0">
                <a:latin typeface="Calibri" panose="020F0502020204030204" pitchFamily="34" charset="0"/>
                <a:ea typeface="SimSun" panose="02010600030101010101" pitchFamily="2" charset="-122"/>
                <a:cs typeface="Arial" panose="020B0604020202020204" pitchFamily="34" charset="0"/>
              </a:rPr>
              <a:t> e sobre </a:t>
            </a:r>
            <a:r>
              <a:rPr lang="fr-CH" sz="1200" dirty="0" err="1">
                <a:latin typeface="Calibri" panose="020F0502020204030204" pitchFamily="34" charset="0"/>
                <a:ea typeface="SimSun" panose="02010600030101010101" pitchFamily="2" charset="-122"/>
                <a:cs typeface="Arial" panose="020B0604020202020204" pitchFamily="34" charset="0"/>
              </a:rPr>
              <a:t>estratégias</a:t>
            </a:r>
            <a:r>
              <a:rPr lang="fr-CH" sz="1200" dirty="0">
                <a:latin typeface="Calibri" panose="020F0502020204030204" pitchFamily="34" charset="0"/>
                <a:ea typeface="SimSun" panose="02010600030101010101" pitchFamily="2" charset="-122"/>
                <a:cs typeface="Arial" panose="020B0604020202020204" pitchFamily="34" charset="0"/>
              </a:rPr>
              <a:t> </a:t>
            </a:r>
            <a:r>
              <a:rPr lang="fr-CH" sz="1200" dirty="0" err="1">
                <a:latin typeface="Calibri" panose="020F0502020204030204" pitchFamily="34" charset="0"/>
                <a:ea typeface="SimSun" panose="02010600030101010101" pitchFamily="2" charset="-122"/>
                <a:cs typeface="Arial" panose="020B0604020202020204" pitchFamily="34" charset="0"/>
              </a:rPr>
              <a:t>alternativas</a:t>
            </a:r>
            <a:r>
              <a:rPr lang="fr-CH" sz="1200" dirty="0">
                <a:latin typeface="Calibri" panose="020F0502020204030204" pitchFamily="34" charset="0"/>
                <a:ea typeface="SimSun" panose="02010600030101010101" pitchFamily="2" charset="-122"/>
                <a:cs typeface="Arial" panose="020B0604020202020204" pitchFamily="34" charset="0"/>
              </a:rPr>
              <a:t> para </a:t>
            </a:r>
            <a:r>
              <a:rPr lang="fr-CH" sz="1200" dirty="0" err="1">
                <a:latin typeface="Calibri" panose="020F0502020204030204" pitchFamily="34" charset="0"/>
                <a:ea typeface="SimSun" panose="02010600030101010101" pitchFamily="2" charset="-122"/>
                <a:cs typeface="Arial" panose="020B0604020202020204" pitchFamily="34" charset="0"/>
              </a:rPr>
              <a:t>desarmar</a:t>
            </a:r>
            <a:r>
              <a:rPr lang="fr-CH" sz="1200" dirty="0">
                <a:latin typeface="Calibri" panose="020F0502020204030204" pitchFamily="34" charset="0"/>
                <a:ea typeface="SimSun" panose="02010600030101010101" pitchFamily="2" charset="-122"/>
                <a:cs typeface="Arial" panose="020B0604020202020204" pitchFamily="34" charset="0"/>
              </a:rPr>
              <a:t> </a:t>
            </a:r>
            <a:r>
              <a:rPr lang="fr-CH" sz="1200" dirty="0" err="1">
                <a:latin typeface="Calibri" panose="020F0502020204030204" pitchFamily="34" charset="0"/>
                <a:ea typeface="SimSun" panose="02010600030101010101" pitchFamily="2" charset="-122"/>
                <a:cs typeface="Arial" panose="020B0604020202020204" pitchFamily="34" charset="0"/>
              </a:rPr>
              <a:t>situações</a:t>
            </a:r>
            <a:r>
              <a:rPr lang="fr-CH" sz="1200" dirty="0">
                <a:latin typeface="Calibri" panose="020F0502020204030204" pitchFamily="34" charset="0"/>
                <a:ea typeface="SimSun" panose="02010600030101010101" pitchFamily="2" charset="-122"/>
                <a:cs typeface="Arial" panose="020B0604020202020204" pitchFamily="34" charset="0"/>
              </a:rPr>
              <a:t> violentas e </a:t>
            </a:r>
            <a:r>
              <a:rPr lang="fr-CH" sz="1200" dirty="0" err="1">
                <a:latin typeface="Calibri" panose="020F0502020204030204" pitchFamily="34" charset="0"/>
                <a:ea typeface="SimSun" panose="02010600030101010101" pitchFamily="2" charset="-122"/>
                <a:cs typeface="Arial" panose="020B0604020202020204" pitchFamily="34" charset="0"/>
              </a:rPr>
              <a:t>desafiadoras</a:t>
            </a:r>
            <a:r>
              <a:rPr lang="fr-CH" sz="1200" dirty="0">
                <a:latin typeface="Calibri" panose="020F0502020204030204" pitchFamily="34" charset="0"/>
                <a:ea typeface="SimSun" panose="02010600030101010101" pitchFamily="2" charset="-122"/>
                <a:cs typeface="Arial" panose="020B0604020202020204" pitchFamily="34" charset="0"/>
              </a:rPr>
              <a:t>. </a:t>
            </a:r>
          </a:p>
          <a:p>
            <a:pPr algn="just">
              <a:spcAft>
                <a:spcPts val="400"/>
              </a:spcAft>
            </a:pPr>
            <a:r>
              <a:rPr lang="fr-CH" sz="1200" dirty="0">
                <a:latin typeface="Calibri" panose="020F0502020204030204" pitchFamily="34" charset="0"/>
                <a:ea typeface="SimSun" panose="02010600030101010101" pitchFamily="2" charset="-122"/>
                <a:cs typeface="Arial" panose="020B0604020202020204" pitchFamily="34" charset="0"/>
              </a:rPr>
              <a:t>As </a:t>
            </a:r>
            <a:r>
              <a:rPr lang="fr-CH" sz="1200" dirty="0" err="1">
                <a:latin typeface="Calibri" panose="020F0502020204030204" pitchFamily="34" charset="0"/>
                <a:ea typeface="SimSun" panose="02010600030101010101" pitchFamily="2" charset="-122"/>
                <a:cs typeface="Arial" panose="020B0604020202020204" pitchFamily="34" charset="0"/>
              </a:rPr>
              <a:t>pessoas</a:t>
            </a:r>
            <a:r>
              <a:rPr lang="fr-CH" sz="1200" dirty="0">
                <a:latin typeface="Calibri" panose="020F0502020204030204" pitchFamily="34" charset="0"/>
                <a:ea typeface="SimSun" panose="02010600030101010101" pitchFamily="2" charset="-122"/>
                <a:cs typeface="Arial" panose="020B0604020202020204" pitchFamily="34" charset="0"/>
              </a:rPr>
              <a:t> </a:t>
            </a:r>
            <a:r>
              <a:rPr lang="fr-CH" sz="1200" dirty="0" err="1">
                <a:latin typeface="Calibri" panose="020F0502020204030204" pitchFamily="34" charset="0"/>
                <a:ea typeface="SimSun" panose="02010600030101010101" pitchFamily="2" charset="-122"/>
                <a:cs typeface="Arial" panose="020B0604020202020204" pitchFamily="34" charset="0"/>
              </a:rPr>
              <a:t>não</a:t>
            </a:r>
            <a:r>
              <a:rPr lang="fr-CH" sz="1200" dirty="0">
                <a:latin typeface="Calibri" panose="020F0502020204030204" pitchFamily="34" charset="0"/>
                <a:ea typeface="SimSun" panose="02010600030101010101" pitchFamily="2" charset="-122"/>
                <a:cs typeface="Arial" panose="020B0604020202020204" pitchFamily="34" charset="0"/>
              </a:rPr>
              <a:t> </a:t>
            </a:r>
            <a:r>
              <a:rPr lang="fr-CH" sz="1200" dirty="0" err="1">
                <a:latin typeface="Calibri" panose="020F0502020204030204" pitchFamily="34" charset="0"/>
                <a:ea typeface="SimSun" panose="02010600030101010101" pitchFamily="2" charset="-122"/>
                <a:cs typeface="Arial" panose="020B0604020202020204" pitchFamily="34" charset="0"/>
              </a:rPr>
              <a:t>estão</a:t>
            </a:r>
            <a:r>
              <a:rPr lang="fr-CH" sz="1200" dirty="0">
                <a:latin typeface="Calibri" panose="020F0502020204030204" pitchFamily="34" charset="0"/>
                <a:ea typeface="SimSun" panose="02010600030101010101" pitchFamily="2" charset="-122"/>
                <a:cs typeface="Arial" panose="020B0604020202020204" pitchFamily="34" charset="0"/>
              </a:rPr>
              <a:t> </a:t>
            </a:r>
            <a:r>
              <a:rPr lang="fr-CH" sz="1200" dirty="0" err="1">
                <a:latin typeface="Calibri" panose="020F0502020204030204" pitchFamily="34" charset="0"/>
                <a:ea typeface="SimSun" panose="02010600030101010101" pitchFamily="2" charset="-122"/>
                <a:cs typeface="Arial" panose="020B0604020202020204" pitchFamily="34" charset="0"/>
              </a:rPr>
              <a:t>sendo</a:t>
            </a:r>
            <a:r>
              <a:rPr lang="fr-CH" sz="1200" dirty="0">
                <a:latin typeface="Calibri" panose="020F0502020204030204" pitchFamily="34" charset="0"/>
                <a:ea typeface="SimSun" panose="02010600030101010101" pitchFamily="2" charset="-122"/>
                <a:cs typeface="Arial" panose="020B0604020202020204" pitchFamily="34" charset="0"/>
              </a:rPr>
              <a:t> </a:t>
            </a:r>
            <a:r>
              <a:rPr lang="fr-CH" sz="1200" dirty="0" err="1">
                <a:latin typeface="Calibri" panose="020F0502020204030204" pitchFamily="34" charset="0"/>
                <a:ea typeface="SimSun" panose="02010600030101010101" pitchFamily="2" charset="-122"/>
                <a:cs typeface="Arial" panose="020B0604020202020204" pitchFamily="34" charset="0"/>
              </a:rPr>
              <a:t>informadas</a:t>
            </a:r>
            <a:r>
              <a:rPr lang="fr-CH" sz="1200" dirty="0">
                <a:latin typeface="Calibri" panose="020F0502020204030204" pitchFamily="34" charset="0"/>
                <a:ea typeface="SimSun" panose="02010600030101010101" pitchFamily="2" charset="-122"/>
                <a:cs typeface="Arial" panose="020B0604020202020204" pitchFamily="34" charset="0"/>
              </a:rPr>
              <a:t> e </a:t>
            </a:r>
            <a:r>
              <a:rPr lang="fr-CH" sz="1200" dirty="0" err="1">
                <a:latin typeface="Calibri" panose="020F0502020204030204" pitchFamily="34" charset="0"/>
                <a:ea typeface="SimSun" panose="02010600030101010101" pitchFamily="2" charset="-122"/>
                <a:cs typeface="Arial" panose="020B0604020202020204" pitchFamily="34" charset="0"/>
              </a:rPr>
              <a:t>educadas</a:t>
            </a:r>
            <a:r>
              <a:rPr lang="fr-CH" sz="1200" dirty="0">
                <a:latin typeface="Calibri" panose="020F0502020204030204" pitchFamily="34" charset="0"/>
                <a:ea typeface="SimSun" panose="02010600030101010101" pitchFamily="2" charset="-122"/>
                <a:cs typeface="Arial" panose="020B0604020202020204" pitchFamily="34" charset="0"/>
              </a:rPr>
              <a:t> sobre os </a:t>
            </a:r>
            <a:r>
              <a:rPr lang="fr-CH" sz="1200" dirty="0" err="1">
                <a:latin typeface="Calibri" panose="020F0502020204030204" pitchFamily="34" charset="0"/>
                <a:ea typeface="SimSun" panose="02010600030101010101" pitchFamily="2" charset="-122"/>
                <a:cs typeface="Arial" panose="020B0604020202020204" pitchFamily="34" charset="0"/>
              </a:rPr>
              <a:t>direitos</a:t>
            </a:r>
            <a:r>
              <a:rPr lang="fr-CH" sz="1200" dirty="0">
                <a:latin typeface="Calibri" panose="020F0502020204030204" pitchFamily="34" charset="0"/>
                <a:ea typeface="SimSun" panose="02010600030101010101" pitchFamily="2" charset="-122"/>
                <a:cs typeface="Arial" panose="020B0604020202020204" pitchFamily="34" charset="0"/>
              </a:rPr>
              <a:t> </a:t>
            </a:r>
            <a:r>
              <a:rPr lang="fr-CH" sz="1200" dirty="0" err="1">
                <a:latin typeface="Calibri" panose="020F0502020204030204" pitchFamily="34" charset="0"/>
                <a:ea typeface="SimSun" panose="02010600030101010101" pitchFamily="2" charset="-122"/>
                <a:cs typeface="Arial" panose="020B0604020202020204" pitchFamily="34" charset="0"/>
              </a:rPr>
              <a:t>humanos</a:t>
            </a:r>
            <a:r>
              <a:rPr lang="fr-CH" sz="1200" dirty="0">
                <a:latin typeface="Calibri" panose="020F0502020204030204" pitchFamily="34" charset="0"/>
                <a:ea typeface="SimSun" panose="02010600030101010101" pitchFamily="2" charset="-122"/>
                <a:cs typeface="Arial" panose="020B0604020202020204" pitchFamily="34" charset="0"/>
              </a:rPr>
              <a:t>. </a:t>
            </a:r>
          </a:p>
          <a:p>
            <a:pPr algn="just">
              <a:spcAft>
                <a:spcPts val="400"/>
              </a:spcAft>
            </a:pPr>
            <a:r>
              <a:rPr lang="fr-CH" sz="1200" dirty="0" err="1">
                <a:latin typeface="Calibri" panose="020F0502020204030204" pitchFamily="34" charset="0"/>
                <a:ea typeface="SimSun" panose="02010600030101010101" pitchFamily="2" charset="-122"/>
                <a:cs typeface="Arial" panose="020B0604020202020204" pitchFamily="34" charset="0"/>
              </a:rPr>
              <a:t>Não</a:t>
            </a:r>
            <a:r>
              <a:rPr lang="fr-CH" sz="1200" dirty="0">
                <a:latin typeface="Calibri" panose="020F0502020204030204" pitchFamily="34" charset="0"/>
                <a:ea typeface="SimSun" panose="02010600030101010101" pitchFamily="2" charset="-122"/>
                <a:cs typeface="Arial" panose="020B0604020202020204" pitchFamily="34" charset="0"/>
              </a:rPr>
              <a:t> </a:t>
            </a:r>
            <a:r>
              <a:rPr lang="fr-CH" sz="1200" dirty="0" err="1">
                <a:latin typeface="Calibri" panose="020F0502020204030204" pitchFamily="34" charset="0"/>
                <a:ea typeface="SimSun" panose="02010600030101010101" pitchFamily="2" charset="-122"/>
                <a:cs typeface="Arial" panose="020B0604020202020204" pitchFamily="34" charset="0"/>
              </a:rPr>
              <a:t>há</a:t>
            </a:r>
            <a:r>
              <a:rPr lang="fr-CH" sz="1200" dirty="0">
                <a:latin typeface="Calibri" panose="020F0502020204030204" pitchFamily="34" charset="0"/>
                <a:ea typeface="SimSun" panose="02010600030101010101" pitchFamily="2" charset="-122"/>
                <a:cs typeface="Arial" panose="020B0604020202020204" pitchFamily="34" charset="0"/>
              </a:rPr>
              <a:t> </a:t>
            </a:r>
            <a:r>
              <a:rPr lang="fr-CH" sz="1200" dirty="0" err="1">
                <a:latin typeface="Calibri" panose="020F0502020204030204" pitchFamily="34" charset="0"/>
                <a:ea typeface="SimSun" panose="02010600030101010101" pitchFamily="2" charset="-122"/>
                <a:cs typeface="Arial" panose="020B0604020202020204" pitchFamily="34" charset="0"/>
              </a:rPr>
              <a:t>aprendizado</a:t>
            </a:r>
            <a:r>
              <a:rPr lang="fr-CH" sz="1200" dirty="0">
                <a:latin typeface="Calibri" panose="020F0502020204030204" pitchFamily="34" charset="0"/>
                <a:ea typeface="SimSun" panose="02010600030101010101" pitchFamily="2" charset="-122"/>
                <a:cs typeface="Arial" panose="020B0604020202020204" pitchFamily="34" charset="0"/>
              </a:rPr>
              <a:t> </a:t>
            </a:r>
            <a:r>
              <a:rPr lang="fr-CH" sz="1200" dirty="0" err="1">
                <a:latin typeface="Calibri" panose="020F0502020204030204" pitchFamily="34" charset="0"/>
                <a:ea typeface="SimSun" panose="02010600030101010101" pitchFamily="2" charset="-122"/>
                <a:cs typeface="Arial" panose="020B0604020202020204" pitchFamily="34" charset="0"/>
              </a:rPr>
              <a:t>ativo</a:t>
            </a:r>
            <a:r>
              <a:rPr lang="fr-CH" sz="1200" dirty="0">
                <a:latin typeface="Calibri" panose="020F0502020204030204" pitchFamily="34" charset="0"/>
                <a:ea typeface="SimSun" panose="02010600030101010101" pitchFamily="2" charset="-122"/>
                <a:cs typeface="Arial" panose="020B0604020202020204" pitchFamily="34" charset="0"/>
              </a:rPr>
              <a:t> com </a:t>
            </a:r>
            <a:r>
              <a:rPr lang="fr-CH" sz="1200" dirty="0" err="1">
                <a:latin typeface="Calibri" panose="020F0502020204030204" pitchFamily="34" charset="0"/>
                <a:ea typeface="SimSun" panose="02010600030101010101" pitchFamily="2" charset="-122"/>
                <a:cs typeface="Arial" panose="020B0604020202020204" pitchFamily="34" charset="0"/>
              </a:rPr>
              <a:t>erros</a:t>
            </a:r>
            <a:r>
              <a:rPr lang="fr-CH" sz="1200" dirty="0">
                <a:latin typeface="Calibri" panose="020F0502020204030204" pitchFamily="34" charset="0"/>
                <a:ea typeface="SimSun" panose="02010600030101010101" pitchFamily="2" charset="-122"/>
                <a:cs typeface="Arial" panose="020B0604020202020204" pitchFamily="34" charset="0"/>
              </a:rPr>
              <a:t> e </a:t>
            </a:r>
            <a:r>
              <a:rPr lang="fr-CH" sz="1200" dirty="0" err="1">
                <a:latin typeface="Calibri" panose="020F0502020204030204" pitchFamily="34" charset="0"/>
                <a:ea typeface="SimSun" panose="02010600030101010101" pitchFamily="2" charset="-122"/>
                <a:cs typeface="Arial" panose="020B0604020202020204" pitchFamily="34" charset="0"/>
              </a:rPr>
              <a:t>reclamações</a:t>
            </a:r>
            <a:r>
              <a:rPr lang="fr-CH" sz="1200" dirty="0">
                <a:latin typeface="Calibri" panose="020F0502020204030204" pitchFamily="34" charset="0"/>
                <a:ea typeface="SimSun" panose="02010600030101010101" pitchFamily="2" charset="-122"/>
                <a:cs typeface="Arial" panose="020B0604020202020204" pitchFamily="34" charset="0"/>
              </a:rPr>
              <a:t> </a:t>
            </a:r>
            <a:r>
              <a:rPr lang="fr-CH" sz="1200" dirty="0" err="1">
                <a:latin typeface="Calibri" panose="020F0502020204030204" pitchFamily="34" charset="0"/>
                <a:ea typeface="SimSun" panose="02010600030101010101" pitchFamily="2" charset="-122"/>
                <a:cs typeface="Arial" panose="020B0604020202020204" pitchFamily="34" charset="0"/>
              </a:rPr>
              <a:t>baseado</a:t>
            </a:r>
            <a:r>
              <a:rPr lang="fr-CH" sz="1200" dirty="0">
                <a:latin typeface="Calibri" panose="020F0502020204030204" pitchFamily="34" charset="0"/>
                <a:ea typeface="SimSun" panose="02010600030101010101" pitchFamily="2" charset="-122"/>
                <a:cs typeface="Arial" panose="020B0604020202020204" pitchFamily="34" charset="0"/>
              </a:rPr>
              <a:t> na </a:t>
            </a:r>
            <a:r>
              <a:rPr lang="fr-CH" sz="1200" dirty="0" err="1">
                <a:latin typeface="Calibri" panose="020F0502020204030204" pitchFamily="34" charset="0"/>
                <a:ea typeface="SimSun" panose="02010600030101010101" pitchFamily="2" charset="-122"/>
                <a:cs typeface="Arial" panose="020B0604020202020204" pitchFamily="34" charset="0"/>
              </a:rPr>
              <a:t>opinião</a:t>
            </a:r>
            <a:r>
              <a:rPr lang="fr-CH" sz="1200" dirty="0">
                <a:latin typeface="Calibri" panose="020F0502020204030204" pitchFamily="34" charset="0"/>
                <a:ea typeface="SimSun" panose="02010600030101010101" pitchFamily="2" charset="-122"/>
                <a:cs typeface="Arial" panose="020B0604020202020204" pitchFamily="34" charset="0"/>
              </a:rPr>
              <a:t> </a:t>
            </a:r>
            <a:r>
              <a:rPr lang="fr-CH" sz="1200" dirty="0" err="1">
                <a:latin typeface="Calibri" panose="020F0502020204030204" pitchFamily="34" charset="0"/>
                <a:ea typeface="SimSun" panose="02010600030101010101" pitchFamily="2" charset="-122"/>
                <a:cs typeface="Arial" panose="020B0604020202020204" pitchFamily="34" charset="0"/>
              </a:rPr>
              <a:t>das</a:t>
            </a:r>
            <a:r>
              <a:rPr lang="fr-CH" sz="1200" dirty="0">
                <a:latin typeface="Calibri" panose="020F0502020204030204" pitchFamily="34" charset="0"/>
                <a:ea typeface="SimSun" panose="02010600030101010101" pitchFamily="2" charset="-122"/>
                <a:cs typeface="Arial" panose="020B0604020202020204" pitchFamily="34" charset="0"/>
              </a:rPr>
              <a:t> </a:t>
            </a:r>
            <a:r>
              <a:rPr lang="fr-CH" sz="1200" dirty="0" err="1">
                <a:latin typeface="Calibri" panose="020F0502020204030204" pitchFamily="34" charset="0"/>
                <a:ea typeface="SimSun" panose="02010600030101010101" pitchFamily="2" charset="-122"/>
                <a:cs typeface="Arial" panose="020B0604020202020204" pitchFamily="34" charset="0"/>
              </a:rPr>
              <a:t>pessoas</a:t>
            </a:r>
            <a:r>
              <a:rPr lang="fr-CH" sz="1200" dirty="0">
                <a:latin typeface="Calibri" panose="020F0502020204030204" pitchFamily="34" charset="0"/>
                <a:ea typeface="SimSun" panose="02010600030101010101" pitchFamily="2" charset="-122"/>
                <a:cs typeface="Arial" panose="020B0604020202020204" pitchFamily="34" charset="0"/>
              </a:rPr>
              <a:t> </a:t>
            </a:r>
            <a:r>
              <a:rPr lang="fr-CH" sz="1200" dirty="0" err="1">
                <a:latin typeface="Calibri" panose="020F0502020204030204" pitchFamily="34" charset="0"/>
                <a:ea typeface="SimSun" panose="02010600030101010101" pitchFamily="2" charset="-122"/>
                <a:cs typeface="Arial" panose="020B0604020202020204" pitchFamily="34" charset="0"/>
              </a:rPr>
              <a:t>em</a:t>
            </a:r>
            <a:r>
              <a:rPr lang="fr-CH" sz="1200" dirty="0">
                <a:latin typeface="Calibri" panose="020F0502020204030204" pitchFamily="34" charset="0"/>
                <a:ea typeface="SimSun" panose="02010600030101010101" pitchFamily="2" charset="-122"/>
                <a:cs typeface="Arial" panose="020B0604020202020204" pitchFamily="34" charset="0"/>
              </a:rPr>
              <a:t> </a:t>
            </a:r>
            <a:r>
              <a:rPr lang="fr-CH" sz="1200" dirty="0" err="1">
                <a:latin typeface="Calibri" panose="020F0502020204030204" pitchFamily="34" charset="0"/>
                <a:ea typeface="SimSun" panose="02010600030101010101" pitchFamily="2" charset="-122"/>
                <a:cs typeface="Arial" panose="020B0604020202020204" pitchFamily="34" charset="0"/>
              </a:rPr>
              <a:t>questão</a:t>
            </a:r>
            <a:r>
              <a:rPr lang="fr-CH" sz="1200" dirty="0">
                <a:latin typeface="Calibri" panose="020F0502020204030204" pitchFamily="34" charset="0"/>
                <a:ea typeface="SimSun" panose="02010600030101010101" pitchFamily="2" charset="-122"/>
                <a:cs typeface="Arial" panose="020B0604020202020204" pitchFamily="34" charset="0"/>
              </a:rPr>
              <a:t> sobre </a:t>
            </a:r>
            <a:r>
              <a:rPr lang="fr-CH" sz="1200" dirty="0" err="1">
                <a:latin typeface="Calibri" panose="020F0502020204030204" pitchFamily="34" charset="0"/>
                <a:ea typeface="SimSun" panose="02010600030101010101" pitchFamily="2" charset="-122"/>
                <a:cs typeface="Arial" panose="020B0604020202020204" pitchFamily="34" charset="0"/>
              </a:rPr>
              <a:t>como</a:t>
            </a:r>
            <a:r>
              <a:rPr lang="fr-CH" sz="1200" dirty="0">
                <a:latin typeface="Calibri" panose="020F0502020204030204" pitchFamily="34" charset="0"/>
                <a:ea typeface="SimSun" panose="02010600030101010101" pitchFamily="2" charset="-122"/>
                <a:cs typeface="Arial" panose="020B0604020202020204" pitchFamily="34" charset="0"/>
              </a:rPr>
              <a:t> </a:t>
            </a:r>
            <a:r>
              <a:rPr lang="fr-CH" sz="1200" dirty="0" err="1">
                <a:latin typeface="Calibri" panose="020F0502020204030204" pitchFamily="34" charset="0"/>
                <a:ea typeface="SimSun" panose="02010600030101010101" pitchFamily="2" charset="-122"/>
                <a:cs typeface="Arial" panose="020B0604020202020204" pitchFamily="34" charset="0"/>
              </a:rPr>
              <a:t>elas</a:t>
            </a:r>
            <a:r>
              <a:rPr lang="fr-CH" sz="1200" dirty="0">
                <a:latin typeface="Calibri" panose="020F0502020204030204" pitchFamily="34" charset="0"/>
                <a:ea typeface="SimSun" panose="02010600030101010101" pitchFamily="2" charset="-122"/>
                <a:cs typeface="Arial" panose="020B0604020202020204" pitchFamily="34" charset="0"/>
              </a:rPr>
              <a:t> </a:t>
            </a:r>
            <a:r>
              <a:rPr lang="fr-CH" sz="1200" dirty="0" err="1">
                <a:latin typeface="Calibri" panose="020F0502020204030204" pitchFamily="34" charset="0"/>
                <a:ea typeface="SimSun" panose="02010600030101010101" pitchFamily="2" charset="-122"/>
                <a:cs typeface="Arial" panose="020B0604020202020204" pitchFamily="34" charset="0"/>
              </a:rPr>
              <a:t>vivenciaram</a:t>
            </a:r>
            <a:r>
              <a:rPr lang="fr-CH" sz="1200" dirty="0">
                <a:latin typeface="Calibri" panose="020F0502020204030204" pitchFamily="34" charset="0"/>
                <a:ea typeface="SimSun" panose="02010600030101010101" pitchFamily="2" charset="-122"/>
                <a:cs typeface="Arial" panose="020B0604020202020204" pitchFamily="34" charset="0"/>
              </a:rPr>
              <a:t> o </a:t>
            </a:r>
            <a:r>
              <a:rPr lang="fr-CH" sz="1200" dirty="0" err="1">
                <a:latin typeface="Calibri" panose="020F0502020204030204" pitchFamily="34" charset="0"/>
                <a:ea typeface="SimSun" panose="02010600030101010101" pitchFamily="2" charset="-122"/>
                <a:cs typeface="Arial" panose="020B0604020202020204" pitchFamily="34" charset="0"/>
              </a:rPr>
              <a:t>evento</a:t>
            </a:r>
            <a:r>
              <a:rPr lang="fr-CH" sz="1200" dirty="0">
                <a:latin typeface="Calibri" panose="020F0502020204030204" pitchFamily="34" charset="0"/>
                <a:ea typeface="SimSun" panose="02010600030101010101" pitchFamily="2" charset="-122"/>
                <a:cs typeface="Arial" panose="020B0604020202020204" pitchFamily="34" charset="0"/>
              </a:rPr>
              <a:t> </a:t>
            </a:r>
            <a:r>
              <a:rPr lang="fr-CH" sz="1200" dirty="0" err="1">
                <a:latin typeface="Calibri" panose="020F0502020204030204" pitchFamily="34" charset="0"/>
                <a:ea typeface="SimSun" panose="02010600030101010101" pitchFamily="2" charset="-122"/>
                <a:cs typeface="Arial" panose="020B0604020202020204" pitchFamily="34" charset="0"/>
              </a:rPr>
              <a:t>coercitivo</a:t>
            </a:r>
            <a:r>
              <a:rPr lang="fr-CH" sz="1200" dirty="0">
                <a:latin typeface="Calibri" panose="020F0502020204030204" pitchFamily="34" charset="0"/>
                <a:ea typeface="SimSun" panose="02010600030101010101" pitchFamily="2" charset="-122"/>
                <a:cs typeface="Arial" panose="020B0604020202020204" pitchFamily="34" charset="0"/>
              </a:rPr>
              <a:t>. </a:t>
            </a:r>
          </a:p>
          <a:p>
            <a:pPr marL="174625" indent="-174625">
              <a:lnSpc>
                <a:spcPct val="115000"/>
              </a:lnSpc>
              <a:spcAft>
                <a:spcPts val="0"/>
              </a:spcAft>
              <a:buNone/>
            </a:pPr>
            <a:endParaRPr lang="fr-CH" sz="1200" b="1"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2" name="Title 1">
            <a:extLst>
              <a:ext uri="{FF2B5EF4-FFF2-40B4-BE49-F238E27FC236}">
                <a16:creationId xmlns:a16="http://schemas.microsoft.com/office/drawing/2014/main" id="{848F0CC9-1F8F-4DD6-B255-9297A85EFAAE}"/>
              </a:ext>
            </a:extLst>
          </p:cNvPr>
          <p:cNvSpPr>
            <a:spLocks noGrp="1"/>
          </p:cNvSpPr>
          <p:nvPr>
            <p:ph type="title"/>
          </p:nvPr>
        </p:nvSpPr>
        <p:spPr>
          <a:xfrm>
            <a:off x="507206" y="506411"/>
            <a:ext cx="11321628" cy="450971"/>
          </a:xfrm>
        </p:spPr>
        <p:txBody>
          <a:bodyPr/>
          <a:lstStyle/>
          <a:p>
            <a:pPr algn="ctr"/>
            <a:r>
              <a:rPr lang="en-GB" dirty="0"/>
              <a:t>Apresentação: Razões pelas quais a violência, a coerção e o abuso ocorrem nos serviços - 2 </a:t>
            </a:r>
            <a:endParaRPr lang="en-CH" dirty="0"/>
          </a:p>
        </p:txBody>
      </p:sp>
    </p:spTree>
    <p:extLst>
      <p:ext uri="{BB962C8B-B14F-4D97-AF65-F5344CB8AC3E}">
        <p14:creationId xmlns:p14="http://schemas.microsoft.com/office/powerpoint/2010/main" val="6227026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206D7F-1C77-4518-B5C2-282F71A71561}"/>
              </a:ext>
            </a:extLst>
          </p:cNvPr>
          <p:cNvSpPr>
            <a:spLocks noGrp="1"/>
          </p:cNvSpPr>
          <p:nvPr>
            <p:ph sz="quarter" idx="14"/>
          </p:nvPr>
        </p:nvSpPr>
        <p:spPr>
          <a:xfrm>
            <a:off x="507195" y="1820680"/>
            <a:ext cx="11174412" cy="3496910"/>
          </a:xfrm>
        </p:spPr>
        <p:txBody>
          <a:bodyPr/>
          <a:lstStyle/>
          <a:p>
            <a:pPr algn="just">
              <a:spcBef>
                <a:spcPts val="600"/>
              </a:spcBef>
              <a:spcAft>
                <a:spcPts val="0"/>
              </a:spcAft>
            </a:pPr>
            <a:r>
              <a:rPr lang="en-US" sz="2000" b="1" dirty="0"/>
              <a:t>Como </a:t>
            </a:r>
            <a:r>
              <a:rPr lang="en-US" sz="2000" b="1" dirty="0" err="1"/>
              <a:t>grupo</a:t>
            </a:r>
            <a:r>
              <a:rPr lang="en-US" sz="2000" b="1" dirty="0"/>
              <a:t>: </a:t>
            </a:r>
            <a:r>
              <a:rPr lang="en-US" sz="2000" b="1" dirty="0" err="1"/>
              <a:t>pense</a:t>
            </a:r>
            <a:r>
              <a:rPr lang="en-US" sz="2000" b="1" dirty="0"/>
              <a:t> </a:t>
            </a:r>
            <a:r>
              <a:rPr lang="en-US" sz="2000" b="1" dirty="0" err="1"/>
              <a:t>em</a:t>
            </a:r>
            <a:r>
              <a:rPr lang="en-US" sz="2000" b="1" dirty="0"/>
              <a:t> </a:t>
            </a:r>
            <a:r>
              <a:rPr lang="en-US" sz="2000" b="1" dirty="0" err="1"/>
              <a:t>casos</a:t>
            </a:r>
            <a:r>
              <a:rPr lang="en-US" sz="2000" b="1" dirty="0"/>
              <a:t> de </a:t>
            </a:r>
            <a:r>
              <a:rPr lang="en-US" sz="2000" b="1" dirty="0" err="1"/>
              <a:t>violência</a:t>
            </a:r>
            <a:r>
              <a:rPr lang="en-US" sz="2000" b="1" dirty="0"/>
              <a:t>, </a:t>
            </a:r>
            <a:r>
              <a:rPr lang="en-US" sz="2000" b="1" dirty="0" err="1"/>
              <a:t>coerção</a:t>
            </a:r>
            <a:r>
              <a:rPr lang="en-US" sz="2000" b="1" dirty="0"/>
              <a:t> e </a:t>
            </a:r>
            <a:r>
              <a:rPr lang="en-US" sz="2000" b="1" dirty="0" err="1"/>
              <a:t>abuso</a:t>
            </a:r>
            <a:r>
              <a:rPr lang="en-US" sz="2000" b="1" dirty="0"/>
              <a:t> </a:t>
            </a:r>
            <a:r>
              <a:rPr lang="en-US" sz="2000" b="1" dirty="0" err="1"/>
              <a:t>nos</a:t>
            </a:r>
            <a:r>
              <a:rPr lang="en-US" sz="2000" b="1" dirty="0"/>
              <a:t> </a:t>
            </a:r>
            <a:r>
              <a:rPr lang="en-US" sz="2000" b="1" dirty="0" err="1"/>
              <a:t>serviços</a:t>
            </a:r>
            <a:r>
              <a:rPr lang="en-US" sz="2000" b="1" dirty="0"/>
              <a:t> </a:t>
            </a:r>
            <a:r>
              <a:rPr lang="en-US" sz="2000" b="1" dirty="0" err="1"/>
              <a:t>sociais</a:t>
            </a:r>
            <a:r>
              <a:rPr lang="en-US" sz="2000" b="1" dirty="0"/>
              <a:t> e de </a:t>
            </a:r>
            <a:r>
              <a:rPr lang="en-US" sz="2000" b="1" dirty="0" err="1"/>
              <a:t>saúde</a:t>
            </a:r>
            <a:r>
              <a:rPr lang="en-US" sz="2000" b="1" dirty="0"/>
              <a:t> mental que </a:t>
            </a:r>
            <a:r>
              <a:rPr lang="en-US" sz="2000" b="1" dirty="0" err="1"/>
              <a:t>você</a:t>
            </a:r>
            <a:r>
              <a:rPr lang="en-US" sz="2000" b="1" dirty="0"/>
              <a:t> </a:t>
            </a:r>
            <a:r>
              <a:rPr lang="en-US" sz="2000" b="1" dirty="0" err="1"/>
              <a:t>tenha</a:t>
            </a:r>
            <a:r>
              <a:rPr lang="en-US" sz="2000" b="1" dirty="0"/>
              <a:t> </a:t>
            </a:r>
            <a:r>
              <a:rPr lang="en-US" sz="2000" b="1" dirty="0" err="1"/>
              <a:t>vivenciado</a:t>
            </a:r>
            <a:r>
              <a:rPr lang="en-US" sz="2000" b="1" dirty="0"/>
              <a:t>, </a:t>
            </a:r>
            <a:r>
              <a:rPr lang="en-US" sz="2000" b="1" dirty="0" err="1"/>
              <a:t>testemunhado</a:t>
            </a:r>
            <a:r>
              <a:rPr lang="en-US" sz="2000" b="1" dirty="0"/>
              <a:t>, </a:t>
            </a:r>
            <a:r>
              <a:rPr lang="en-US" sz="2000" b="1" dirty="0" err="1"/>
              <a:t>ouvido</a:t>
            </a:r>
            <a:r>
              <a:rPr lang="en-US" sz="2000" b="1" dirty="0"/>
              <a:t> </a:t>
            </a:r>
            <a:r>
              <a:rPr lang="en-US" sz="2000" b="1" dirty="0" err="1"/>
              <a:t>ou</a:t>
            </a:r>
            <a:r>
              <a:rPr lang="en-US" sz="2000" b="1" dirty="0"/>
              <a:t> lido a </a:t>
            </a:r>
            <a:r>
              <a:rPr lang="en-US" sz="2000" b="1" dirty="0" err="1"/>
              <a:t>respeito</a:t>
            </a:r>
            <a:r>
              <a:rPr lang="en-US" sz="2000" b="1" dirty="0"/>
              <a:t>. </a:t>
            </a:r>
          </a:p>
          <a:p>
            <a:pPr algn="just">
              <a:spcBef>
                <a:spcPts val="600"/>
              </a:spcBef>
              <a:spcAft>
                <a:spcPts val="0"/>
              </a:spcAft>
            </a:pPr>
            <a:r>
              <a:rPr lang="en-US" sz="2000" dirty="0"/>
              <a:t>Quais </a:t>
            </a:r>
            <a:r>
              <a:rPr lang="en-US" sz="2000" dirty="0" err="1"/>
              <a:t>são</a:t>
            </a:r>
            <a:r>
              <a:rPr lang="en-US" sz="2000" dirty="0"/>
              <a:t> </a:t>
            </a:r>
            <a:r>
              <a:rPr lang="en-US" sz="2000" dirty="0" err="1"/>
              <a:t>os</a:t>
            </a:r>
            <a:r>
              <a:rPr lang="en-US" sz="2000" dirty="0"/>
              <a:t> </a:t>
            </a:r>
            <a:r>
              <a:rPr lang="en-US" sz="2000" dirty="0" err="1"/>
              <a:t>fatores</a:t>
            </a:r>
            <a:r>
              <a:rPr lang="en-US" sz="2000" dirty="0"/>
              <a:t> que </a:t>
            </a:r>
            <a:r>
              <a:rPr lang="en-US" sz="2000" dirty="0" err="1"/>
              <a:t>levaram</a:t>
            </a:r>
            <a:r>
              <a:rPr lang="en-US" sz="2000" dirty="0"/>
              <a:t> a </a:t>
            </a:r>
            <a:r>
              <a:rPr lang="en-US" sz="2000" dirty="0" err="1"/>
              <a:t>este</a:t>
            </a:r>
            <a:r>
              <a:rPr lang="en-US" sz="2000" dirty="0"/>
              <a:t> </a:t>
            </a:r>
            <a:r>
              <a:rPr lang="en-US" sz="2000" dirty="0" err="1"/>
              <a:t>incidente</a:t>
            </a:r>
            <a:r>
              <a:rPr lang="en-US" sz="2000" dirty="0"/>
              <a:t>? Pense </a:t>
            </a:r>
            <a:r>
              <a:rPr lang="en-US" sz="2000" dirty="0" err="1"/>
              <a:t>em</a:t>
            </a:r>
            <a:r>
              <a:rPr lang="en-US" sz="2000" dirty="0"/>
              <a:t> </a:t>
            </a:r>
            <a:r>
              <a:rPr lang="en-US" sz="2000" dirty="0" err="1"/>
              <a:t>fatores</a:t>
            </a:r>
            <a:r>
              <a:rPr lang="en-US" sz="2000" dirty="0"/>
              <a:t> que </a:t>
            </a:r>
            <a:r>
              <a:rPr lang="en-US" sz="2000" dirty="0" err="1"/>
              <a:t>vão</a:t>
            </a:r>
            <a:r>
              <a:rPr lang="en-US" sz="2000" dirty="0"/>
              <a:t> </a:t>
            </a:r>
            <a:r>
              <a:rPr lang="en-US" sz="2000" dirty="0" err="1"/>
              <a:t>desde</a:t>
            </a:r>
            <a:r>
              <a:rPr lang="en-US" sz="2000" dirty="0"/>
              <a:t> o </a:t>
            </a:r>
            <a:r>
              <a:rPr lang="en-US" sz="2000" dirty="0" err="1"/>
              <a:t>indivíduo</a:t>
            </a:r>
            <a:r>
              <a:rPr lang="en-US" sz="2000" dirty="0"/>
              <a:t> </a:t>
            </a:r>
            <a:r>
              <a:rPr lang="en-US" sz="2000" dirty="0" err="1"/>
              <a:t>até</a:t>
            </a:r>
            <a:r>
              <a:rPr lang="en-US" sz="2000" dirty="0"/>
              <a:t> o </a:t>
            </a:r>
            <a:r>
              <a:rPr lang="en-US" sz="2000" dirty="0" err="1"/>
              <a:t>nível</a:t>
            </a:r>
            <a:r>
              <a:rPr lang="en-US" sz="2000" dirty="0"/>
              <a:t> do </a:t>
            </a:r>
            <a:r>
              <a:rPr lang="en-US" sz="2000" dirty="0" err="1"/>
              <a:t>sistema</a:t>
            </a:r>
            <a:r>
              <a:rPr lang="en-US" sz="2000" dirty="0"/>
              <a:t>. </a:t>
            </a:r>
          </a:p>
          <a:p>
            <a:pPr algn="just">
              <a:spcBef>
                <a:spcPts val="600"/>
              </a:spcBef>
              <a:spcAft>
                <a:spcPts val="0"/>
              </a:spcAft>
            </a:pPr>
            <a:r>
              <a:rPr lang="en-US" sz="2000" dirty="0"/>
              <a:t>Como </a:t>
            </a:r>
            <a:r>
              <a:rPr lang="en-US" sz="2000" dirty="0" err="1"/>
              <a:t>você</a:t>
            </a:r>
            <a:r>
              <a:rPr lang="en-US" sz="2000" dirty="0"/>
              <a:t> </a:t>
            </a:r>
            <a:r>
              <a:rPr lang="en-US" sz="2000" dirty="0" err="1"/>
              <a:t>pensa</a:t>
            </a:r>
            <a:r>
              <a:rPr lang="en-US" sz="2000" dirty="0"/>
              <a:t> que </a:t>
            </a:r>
            <a:r>
              <a:rPr lang="en-US" sz="2000" dirty="0" err="1"/>
              <a:t>isso</a:t>
            </a:r>
            <a:r>
              <a:rPr lang="en-US" sz="2000" dirty="0"/>
              <a:t> </a:t>
            </a:r>
            <a:r>
              <a:rPr lang="en-US" sz="2000" dirty="0" err="1"/>
              <a:t>afetou</a:t>
            </a:r>
            <a:r>
              <a:rPr lang="en-US" sz="2000" dirty="0"/>
              <a:t> </a:t>
            </a:r>
            <a:r>
              <a:rPr lang="en-US" sz="2000" dirty="0" err="1"/>
              <a:t>todas</a:t>
            </a:r>
            <a:r>
              <a:rPr lang="en-US" sz="2000" dirty="0"/>
              <a:t> as </a:t>
            </a:r>
            <a:r>
              <a:rPr lang="en-US" sz="2000" dirty="0" err="1"/>
              <a:t>pessoas</a:t>
            </a:r>
            <a:r>
              <a:rPr lang="en-US" sz="2000" dirty="0"/>
              <a:t> </a:t>
            </a:r>
            <a:r>
              <a:rPr lang="en-US" sz="2000" dirty="0" err="1"/>
              <a:t>envolvidas</a:t>
            </a:r>
            <a:r>
              <a:rPr lang="en-US" sz="2000" dirty="0"/>
              <a:t>, </a:t>
            </a:r>
            <a:r>
              <a:rPr lang="en-US" sz="2000" dirty="0" err="1"/>
              <a:t>incluindo</a:t>
            </a:r>
            <a:r>
              <a:rPr lang="en-US" sz="2000" dirty="0"/>
              <a:t> as </a:t>
            </a:r>
            <a:r>
              <a:rPr lang="en-US" sz="2000" dirty="0" err="1"/>
              <a:t>pessoas</a:t>
            </a:r>
            <a:r>
              <a:rPr lang="en-US" sz="2000" dirty="0"/>
              <a:t> que </a:t>
            </a:r>
            <a:r>
              <a:rPr lang="en-US" sz="2000" dirty="0" err="1"/>
              <a:t>utilizam</a:t>
            </a:r>
            <a:r>
              <a:rPr lang="en-US" sz="2000" dirty="0"/>
              <a:t> o </a:t>
            </a:r>
            <a:r>
              <a:rPr lang="en-US" sz="2000" dirty="0" err="1"/>
              <a:t>serviço</a:t>
            </a:r>
            <a:r>
              <a:rPr lang="en-US" sz="2000" dirty="0"/>
              <a:t>, a </a:t>
            </a:r>
            <a:r>
              <a:rPr lang="en-US" sz="2000" dirty="0" err="1"/>
              <a:t>família</a:t>
            </a:r>
            <a:r>
              <a:rPr lang="en-US" sz="2000" dirty="0"/>
              <a:t> e </a:t>
            </a:r>
            <a:r>
              <a:rPr lang="en-US" sz="2000" dirty="0" err="1"/>
              <a:t>os</a:t>
            </a:r>
            <a:r>
              <a:rPr lang="en-US" sz="2000" dirty="0"/>
              <a:t> </a:t>
            </a:r>
            <a:r>
              <a:rPr lang="en-US" sz="2000" dirty="0" err="1"/>
              <a:t>funcionários</a:t>
            </a:r>
            <a:r>
              <a:rPr lang="en-US" sz="2000" dirty="0"/>
              <a:t> do </a:t>
            </a:r>
            <a:r>
              <a:rPr lang="en-US" sz="2000" dirty="0" err="1"/>
              <a:t>serviço</a:t>
            </a:r>
            <a:r>
              <a:rPr lang="en-US" sz="2000" dirty="0"/>
              <a:t>? </a:t>
            </a:r>
          </a:p>
          <a:p>
            <a:pPr algn="just">
              <a:spcBef>
                <a:spcPts val="600"/>
              </a:spcBef>
              <a:spcAft>
                <a:spcPts val="0"/>
              </a:spcAft>
            </a:pPr>
            <a:r>
              <a:rPr lang="en-US" sz="2000" dirty="0"/>
              <a:t>Como esses </a:t>
            </a:r>
            <a:r>
              <a:rPr lang="en-US" sz="2000" dirty="0" err="1"/>
              <a:t>incidentes</a:t>
            </a:r>
            <a:r>
              <a:rPr lang="en-US" sz="2000" dirty="0"/>
              <a:t> </a:t>
            </a:r>
            <a:r>
              <a:rPr lang="en-US" sz="2000" dirty="0" err="1"/>
              <a:t>poderiam</a:t>
            </a:r>
            <a:r>
              <a:rPr lang="en-US" sz="2000" dirty="0"/>
              <a:t> </a:t>
            </a:r>
            <a:r>
              <a:rPr lang="en-US" sz="2000" dirty="0" err="1"/>
              <a:t>ter</a:t>
            </a:r>
            <a:r>
              <a:rPr lang="en-US" sz="2000" dirty="0"/>
              <a:t> </a:t>
            </a:r>
            <a:r>
              <a:rPr lang="en-US" sz="2000" dirty="0" err="1"/>
              <a:t>sido</a:t>
            </a:r>
            <a:r>
              <a:rPr lang="en-US" sz="2000" dirty="0"/>
              <a:t> </a:t>
            </a:r>
            <a:r>
              <a:rPr lang="en-US" sz="2000" dirty="0" err="1"/>
              <a:t>evitados</a:t>
            </a:r>
            <a:r>
              <a:rPr lang="en-US" sz="2000" dirty="0"/>
              <a:t> e o que </a:t>
            </a:r>
            <a:r>
              <a:rPr lang="en-US" sz="2000" dirty="0" err="1"/>
              <a:t>poderia</a:t>
            </a:r>
            <a:r>
              <a:rPr lang="en-US" sz="2000" dirty="0"/>
              <a:t> ser </a:t>
            </a:r>
            <a:r>
              <a:rPr lang="en-US" sz="2000" dirty="0" err="1"/>
              <a:t>mudado</a:t>
            </a:r>
            <a:r>
              <a:rPr lang="en-US" sz="2000" dirty="0"/>
              <a:t> agora para </a:t>
            </a:r>
            <a:r>
              <a:rPr lang="en-US" sz="2000" dirty="0" err="1"/>
              <a:t>evitar</a:t>
            </a:r>
            <a:r>
              <a:rPr lang="en-US" sz="2000" dirty="0"/>
              <a:t> que </a:t>
            </a:r>
            <a:r>
              <a:rPr lang="en-US" sz="2000" dirty="0" err="1"/>
              <a:t>incidentes</a:t>
            </a:r>
            <a:r>
              <a:rPr lang="en-US" sz="2000" dirty="0"/>
              <a:t> </a:t>
            </a:r>
            <a:r>
              <a:rPr lang="en-US" sz="2000" dirty="0" err="1"/>
              <a:t>semelhantes</a:t>
            </a:r>
            <a:r>
              <a:rPr lang="en-US" sz="2000" dirty="0"/>
              <a:t> </a:t>
            </a:r>
            <a:r>
              <a:rPr lang="en-US" sz="2000" dirty="0" err="1"/>
              <a:t>aconteçam</a:t>
            </a:r>
            <a:r>
              <a:rPr lang="en-US" sz="2000" dirty="0"/>
              <a:t> no </a:t>
            </a:r>
            <a:r>
              <a:rPr lang="en-US" sz="2000" dirty="0" err="1"/>
              <a:t>futuro</a:t>
            </a:r>
            <a:r>
              <a:rPr lang="en-US" sz="2000" dirty="0"/>
              <a:t>? </a:t>
            </a:r>
          </a:p>
          <a:p>
            <a:pPr algn="just">
              <a:spcBef>
                <a:spcPts val="600"/>
              </a:spcBef>
              <a:spcAft>
                <a:spcPts val="0"/>
              </a:spcAft>
            </a:pPr>
            <a:r>
              <a:rPr lang="en-US" sz="2000" dirty="0" err="1"/>
              <a:t>Você</a:t>
            </a:r>
            <a:r>
              <a:rPr lang="en-US" sz="2000" dirty="0"/>
              <a:t> </a:t>
            </a:r>
            <a:r>
              <a:rPr lang="en-US" sz="2000" dirty="0" err="1"/>
              <a:t>tem</a:t>
            </a:r>
            <a:r>
              <a:rPr lang="en-US" sz="2000" dirty="0"/>
              <a:t> </a:t>
            </a:r>
            <a:r>
              <a:rPr lang="en-US" sz="2000" dirty="0" err="1"/>
              <a:t>alguma</a:t>
            </a:r>
            <a:r>
              <a:rPr lang="en-US" sz="2000" dirty="0"/>
              <a:t> </a:t>
            </a:r>
            <a:r>
              <a:rPr lang="en-US" sz="2000" dirty="0" err="1"/>
              <a:t>ideia</a:t>
            </a:r>
            <a:r>
              <a:rPr lang="en-US" sz="2000" dirty="0"/>
              <a:t> </a:t>
            </a:r>
            <a:r>
              <a:rPr lang="en-US" sz="2000" dirty="0" err="1"/>
              <a:t>sobre</a:t>
            </a:r>
            <a:r>
              <a:rPr lang="en-US" sz="2000" dirty="0"/>
              <a:t> </a:t>
            </a:r>
            <a:r>
              <a:rPr lang="en-US" sz="2000" dirty="0" err="1"/>
              <a:t>estratégias</a:t>
            </a:r>
            <a:r>
              <a:rPr lang="en-US" sz="2000" dirty="0"/>
              <a:t> </a:t>
            </a:r>
            <a:r>
              <a:rPr lang="en-US" sz="2000" dirty="0" err="1"/>
              <a:t>alternativas</a:t>
            </a:r>
            <a:r>
              <a:rPr lang="en-US" sz="2000" dirty="0"/>
              <a:t> que </a:t>
            </a:r>
            <a:r>
              <a:rPr lang="en-US" sz="2000" dirty="0" err="1"/>
              <a:t>possam</a:t>
            </a:r>
            <a:r>
              <a:rPr lang="en-US" sz="2000" dirty="0"/>
              <a:t> ser </a:t>
            </a:r>
            <a:r>
              <a:rPr lang="en-US" sz="2000" dirty="0" err="1"/>
              <a:t>usadas</a:t>
            </a:r>
            <a:r>
              <a:rPr lang="en-US" sz="2000" dirty="0"/>
              <a:t> para </a:t>
            </a:r>
            <a:r>
              <a:rPr lang="en-US" sz="2000" dirty="0" err="1"/>
              <a:t>evitar</a:t>
            </a:r>
            <a:r>
              <a:rPr lang="en-US" sz="2000" dirty="0"/>
              <a:t> </a:t>
            </a:r>
            <a:r>
              <a:rPr lang="en-US" sz="2000" dirty="0" err="1"/>
              <a:t>violência</a:t>
            </a:r>
            <a:r>
              <a:rPr lang="en-US" sz="2000" dirty="0"/>
              <a:t>, </a:t>
            </a:r>
            <a:r>
              <a:rPr lang="en-US" sz="2000" dirty="0" err="1"/>
              <a:t>abuso</a:t>
            </a:r>
            <a:r>
              <a:rPr lang="en-US" sz="2000" dirty="0"/>
              <a:t> </a:t>
            </a:r>
            <a:r>
              <a:rPr lang="en-US" sz="2000" dirty="0" err="1"/>
              <a:t>ou</a:t>
            </a:r>
            <a:r>
              <a:rPr lang="en-US" sz="2000" dirty="0"/>
              <a:t> </a:t>
            </a:r>
            <a:r>
              <a:rPr lang="en-US" sz="2000" dirty="0" err="1"/>
              <a:t>práticas</a:t>
            </a:r>
            <a:r>
              <a:rPr lang="en-US" sz="2000" dirty="0"/>
              <a:t> </a:t>
            </a:r>
            <a:r>
              <a:rPr lang="en-US" sz="2000" dirty="0" err="1"/>
              <a:t>coercitivas</a:t>
            </a:r>
            <a:r>
              <a:rPr lang="en-US" sz="2000" dirty="0"/>
              <a:t>?</a:t>
            </a:r>
          </a:p>
          <a:p>
            <a:endParaRPr lang="en-CH" dirty="0"/>
          </a:p>
        </p:txBody>
      </p:sp>
      <p:sp>
        <p:nvSpPr>
          <p:cNvPr id="2" name="Title 1">
            <a:extLst>
              <a:ext uri="{FF2B5EF4-FFF2-40B4-BE49-F238E27FC236}">
                <a16:creationId xmlns:a16="http://schemas.microsoft.com/office/drawing/2014/main" id="{29949B57-81B9-4B75-B084-06E1DCB96C4A}"/>
              </a:ext>
            </a:extLst>
          </p:cNvPr>
          <p:cNvSpPr>
            <a:spLocks noGrp="1"/>
          </p:cNvSpPr>
          <p:nvPr>
            <p:ph type="title"/>
          </p:nvPr>
        </p:nvSpPr>
        <p:spPr>
          <a:xfrm>
            <a:off x="507205" y="506412"/>
            <a:ext cx="11174401" cy="155069"/>
          </a:xfrm>
        </p:spPr>
        <p:txBody>
          <a:bodyPr/>
          <a:lstStyle/>
          <a:p>
            <a:pPr algn="ctr"/>
            <a:r>
              <a:rPr lang="en-GB" dirty="0"/>
              <a:t>Apresentação: Razões pelas quais a violência, a coerção e o abuso ocorrem nos serviços - 2</a:t>
            </a:r>
            <a:endParaRPr lang="en-CH" dirty="0"/>
          </a:p>
        </p:txBody>
      </p:sp>
    </p:spTree>
    <p:extLst>
      <p:ext uri="{BB962C8B-B14F-4D97-AF65-F5344CB8AC3E}">
        <p14:creationId xmlns:p14="http://schemas.microsoft.com/office/powerpoint/2010/main" val="34846810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B4001-571E-4622-BF30-FEB0AAB64A85}"/>
              </a:ext>
            </a:extLst>
          </p:cNvPr>
          <p:cNvSpPr>
            <a:spLocks noGrp="1"/>
          </p:cNvSpPr>
          <p:nvPr>
            <p:ph type="title"/>
          </p:nvPr>
        </p:nvSpPr>
        <p:spPr>
          <a:xfrm>
            <a:off x="507206" y="2637503"/>
            <a:ext cx="11204896" cy="487620"/>
          </a:xfrm>
        </p:spPr>
        <p:txBody>
          <a:bodyPr/>
          <a:lstStyle/>
          <a:p>
            <a:pPr algn="ctr">
              <a:lnSpc>
                <a:spcPct val="100000"/>
              </a:lnSpc>
            </a:pPr>
            <a:r>
              <a:rPr lang="en-GB" dirty="0"/>
              <a:t>Tema 5: Compreender atitudes e relações de poder</a:t>
            </a:r>
            <a:br>
              <a:rPr lang="en-CH" dirty="0"/>
            </a:br>
            <a:endParaRPr lang="en-CH" dirty="0"/>
          </a:p>
        </p:txBody>
      </p:sp>
    </p:spTree>
    <p:extLst>
      <p:ext uri="{BB962C8B-B14F-4D97-AF65-F5344CB8AC3E}">
        <p14:creationId xmlns:p14="http://schemas.microsoft.com/office/powerpoint/2010/main" val="1428128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7574EE-A908-4531-B67A-8B073548863D}"/>
              </a:ext>
            </a:extLst>
          </p:cNvPr>
          <p:cNvSpPr>
            <a:spLocks noGrp="1"/>
          </p:cNvSpPr>
          <p:nvPr>
            <p:ph sz="quarter" idx="14"/>
          </p:nvPr>
        </p:nvSpPr>
        <p:spPr>
          <a:xfrm>
            <a:off x="507195" y="1511188"/>
            <a:ext cx="11174412" cy="2357427"/>
          </a:xfrm>
        </p:spPr>
        <p:txBody>
          <a:bodyPr/>
          <a:lstStyle/>
          <a:p>
            <a:pPr algn="just"/>
            <a:r>
              <a:rPr lang="en-GB" sz="2200" b="0" i="0" dirty="0"/>
              <a:t>Neste exercício, discutiremos a dinâmica do poder nos serviços de saúde mental e sociais. </a:t>
            </a:r>
          </a:p>
          <a:p>
            <a:r>
              <a:rPr lang="en-GB" dirty="0"/>
              <a:t> </a:t>
            </a:r>
            <a:endParaRPr lang="en-CH" dirty="0"/>
          </a:p>
          <a:p>
            <a:r>
              <a:rPr lang="en-GB" dirty="0"/>
              <a:t>O que você entende pela palavra “poder”?</a:t>
            </a:r>
            <a:endParaRPr lang="en-CH" dirty="0"/>
          </a:p>
          <a:p>
            <a:endParaRPr lang="en-CH" dirty="0"/>
          </a:p>
        </p:txBody>
      </p:sp>
      <p:sp>
        <p:nvSpPr>
          <p:cNvPr id="2" name="Title 1">
            <a:extLst>
              <a:ext uri="{FF2B5EF4-FFF2-40B4-BE49-F238E27FC236}">
                <a16:creationId xmlns:a16="http://schemas.microsoft.com/office/drawing/2014/main" id="{DB880CE2-4E56-4E1A-A51E-7D77D32FCFB3}"/>
              </a:ext>
            </a:extLst>
          </p:cNvPr>
          <p:cNvSpPr>
            <a:spLocks noGrp="1"/>
          </p:cNvSpPr>
          <p:nvPr>
            <p:ph type="title"/>
          </p:nvPr>
        </p:nvSpPr>
        <p:spPr>
          <a:xfrm>
            <a:off x="507205" y="506412"/>
            <a:ext cx="11174401" cy="432000"/>
          </a:xfrm>
        </p:spPr>
        <p:txBody>
          <a:bodyPr/>
          <a:lstStyle/>
          <a:p>
            <a:pPr algn="ctr"/>
            <a:r>
              <a:rPr lang="en-GB" dirty="0"/>
              <a:t>Exercício 5.1: O significado do poder </a:t>
            </a:r>
            <a:endParaRPr lang="en-CH" dirty="0"/>
          </a:p>
        </p:txBody>
      </p:sp>
    </p:spTree>
    <p:extLst>
      <p:ext uri="{BB962C8B-B14F-4D97-AF65-F5344CB8AC3E}">
        <p14:creationId xmlns:p14="http://schemas.microsoft.com/office/powerpoint/2010/main" val="22039460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7CD14FF-4D92-CA49-9E93-66ECBF7F258D}"/>
              </a:ext>
            </a:extLst>
          </p:cNvPr>
          <p:cNvSpPr>
            <a:spLocks noGrp="1"/>
          </p:cNvSpPr>
          <p:nvPr>
            <p:ph type="body" sz="quarter" idx="13"/>
          </p:nvPr>
        </p:nvSpPr>
        <p:spPr>
          <a:xfrm>
            <a:off x="937148" y="1580644"/>
            <a:ext cx="11174400" cy="360000"/>
          </a:xfrm>
        </p:spPr>
        <p:txBody>
          <a:bodyPr/>
          <a:lstStyle/>
          <a:p>
            <a:r>
              <a:rPr lang="en-US" kern="0" spc="0" dirty="0"/>
              <a:t>O que é poder?</a:t>
            </a:r>
          </a:p>
        </p:txBody>
      </p:sp>
      <p:sp>
        <p:nvSpPr>
          <p:cNvPr id="3" name="Content Placeholder 2">
            <a:extLst>
              <a:ext uri="{FF2B5EF4-FFF2-40B4-BE49-F238E27FC236}">
                <a16:creationId xmlns:a16="http://schemas.microsoft.com/office/drawing/2014/main" id="{AA43C261-20DD-4F71-A768-86E764B53AC8}"/>
              </a:ext>
            </a:extLst>
          </p:cNvPr>
          <p:cNvSpPr>
            <a:spLocks noGrp="1"/>
          </p:cNvSpPr>
          <p:nvPr>
            <p:ph sz="quarter" idx="14"/>
          </p:nvPr>
        </p:nvSpPr>
        <p:spPr>
          <a:xfrm>
            <a:off x="937148" y="2413389"/>
            <a:ext cx="10116766" cy="3392780"/>
          </a:xfrm>
        </p:spPr>
        <p:txBody>
          <a:bodyPr/>
          <a:lstStyle/>
          <a:p>
            <a:pPr algn="just">
              <a:spcBef>
                <a:spcPts val="600"/>
              </a:spcBef>
              <a:spcAft>
                <a:spcPts val="0"/>
              </a:spcAft>
            </a:pPr>
            <a:r>
              <a:rPr lang="en-US" sz="2000" dirty="0"/>
              <a:t>O </a:t>
            </a:r>
            <a:r>
              <a:rPr lang="en-US" sz="2000" dirty="0" err="1"/>
              <a:t>poder</a:t>
            </a:r>
            <a:r>
              <a:rPr lang="en-US" sz="2000" dirty="0"/>
              <a:t> opera no </a:t>
            </a:r>
            <a:r>
              <a:rPr lang="en-US" sz="2000" dirty="0" err="1"/>
              <a:t>dia</a:t>
            </a:r>
            <a:r>
              <a:rPr lang="en-US" sz="2000" dirty="0"/>
              <a:t> a </a:t>
            </a:r>
            <a:r>
              <a:rPr lang="en-US" sz="2000" dirty="0" err="1"/>
              <a:t>dia</a:t>
            </a:r>
            <a:r>
              <a:rPr lang="en-US" sz="2000" dirty="0"/>
              <a:t> de </a:t>
            </a:r>
            <a:r>
              <a:rPr lang="en-US" sz="2000" dirty="0" err="1"/>
              <a:t>todos</a:t>
            </a:r>
            <a:r>
              <a:rPr lang="en-US" sz="2000" dirty="0"/>
              <a:t>, </a:t>
            </a:r>
            <a:r>
              <a:rPr lang="en-US" sz="2000" dirty="0" err="1"/>
              <a:t>criando</a:t>
            </a:r>
            <a:r>
              <a:rPr lang="en-US" sz="2000" dirty="0"/>
              <a:t> </a:t>
            </a:r>
            <a:r>
              <a:rPr lang="en-US" sz="2000" dirty="0" err="1"/>
              <a:t>vantagens</a:t>
            </a:r>
            <a:r>
              <a:rPr lang="en-US" sz="2000" dirty="0"/>
              <a:t> e </a:t>
            </a:r>
            <a:r>
              <a:rPr lang="en-US" sz="2000" dirty="0" err="1"/>
              <a:t>desvantagens</a:t>
            </a:r>
            <a:r>
              <a:rPr lang="en-US" sz="2000" dirty="0"/>
              <a:t> que </a:t>
            </a:r>
            <a:r>
              <a:rPr lang="en-US" sz="2000" dirty="0" err="1"/>
              <a:t>mudam</a:t>
            </a:r>
            <a:r>
              <a:rPr lang="en-US" sz="2000" dirty="0"/>
              <a:t> com o tempo e o </a:t>
            </a:r>
            <a:r>
              <a:rPr lang="en-US" sz="2000" dirty="0" err="1"/>
              <a:t>lugar</a:t>
            </a:r>
            <a:r>
              <a:rPr lang="en-US" sz="2000" dirty="0"/>
              <a:t>. </a:t>
            </a:r>
          </a:p>
          <a:p>
            <a:pPr algn="just">
              <a:spcBef>
                <a:spcPts val="600"/>
              </a:spcBef>
              <a:spcAft>
                <a:spcPts val="0"/>
              </a:spcAft>
            </a:pPr>
            <a:r>
              <a:rPr lang="en-US" sz="2000" dirty="0"/>
              <a:t>O </a:t>
            </a:r>
            <a:r>
              <a:rPr lang="en-US" sz="2000" dirty="0" err="1"/>
              <a:t>poder</a:t>
            </a:r>
            <a:r>
              <a:rPr lang="en-US" sz="2000" dirty="0"/>
              <a:t> </a:t>
            </a:r>
            <a:r>
              <a:rPr lang="en-US" sz="2000" dirty="0" err="1"/>
              <a:t>é</a:t>
            </a:r>
            <a:r>
              <a:rPr lang="en-US" sz="2000" dirty="0"/>
              <a:t> </a:t>
            </a:r>
            <a:r>
              <a:rPr lang="en-US" sz="2000" dirty="0" err="1"/>
              <a:t>exercido</a:t>
            </a:r>
            <a:r>
              <a:rPr lang="en-US" sz="2000" dirty="0"/>
              <a:t> e </a:t>
            </a:r>
            <a:r>
              <a:rPr lang="en-US" sz="2000" dirty="0" err="1"/>
              <a:t>resistido</a:t>
            </a:r>
            <a:r>
              <a:rPr lang="en-US" sz="2000" dirty="0"/>
              <a:t> </a:t>
            </a:r>
            <a:r>
              <a:rPr lang="en-US" sz="2000" dirty="0" err="1"/>
              <a:t>em</a:t>
            </a:r>
            <a:r>
              <a:rPr lang="en-US" sz="2000" dirty="0"/>
              <a:t> </a:t>
            </a:r>
            <a:r>
              <a:rPr lang="en-US" sz="2000" dirty="0" err="1"/>
              <a:t>múltiplos</a:t>
            </a:r>
            <a:r>
              <a:rPr lang="en-US" sz="2000" dirty="0"/>
              <a:t> </a:t>
            </a:r>
            <a:r>
              <a:rPr lang="en-US" sz="2000" dirty="0" err="1"/>
              <a:t>níveis</a:t>
            </a:r>
            <a:r>
              <a:rPr lang="en-US" sz="2000" dirty="0"/>
              <a:t>, </a:t>
            </a:r>
            <a:r>
              <a:rPr lang="en-US" sz="2000" dirty="0" err="1"/>
              <a:t>desde</a:t>
            </a:r>
            <a:r>
              <a:rPr lang="en-US" sz="2000" dirty="0"/>
              <a:t> o </a:t>
            </a:r>
            <a:r>
              <a:rPr lang="en-US" sz="2000" dirty="0" err="1"/>
              <a:t>nível</a:t>
            </a:r>
            <a:r>
              <a:rPr lang="en-US" sz="2000" dirty="0"/>
              <a:t> </a:t>
            </a:r>
            <a:r>
              <a:rPr lang="en-US" sz="2000" dirty="0" err="1"/>
              <a:t>estrutural</a:t>
            </a:r>
            <a:r>
              <a:rPr lang="en-US" sz="2000" dirty="0"/>
              <a:t> (</a:t>
            </a:r>
            <a:r>
              <a:rPr lang="en-US" sz="2000" dirty="0" err="1"/>
              <a:t>por</a:t>
            </a:r>
            <a:r>
              <a:rPr lang="en-US" sz="2000" dirty="0"/>
              <a:t> </a:t>
            </a:r>
            <a:r>
              <a:rPr lang="en-US" sz="2000" dirty="0" err="1"/>
              <a:t>exemplo</a:t>
            </a:r>
            <a:r>
              <a:rPr lang="en-US" sz="2000" dirty="0"/>
              <a:t>, </a:t>
            </a:r>
            <a:r>
              <a:rPr lang="en-US" sz="2000" dirty="0" err="1"/>
              <a:t>política</a:t>
            </a:r>
            <a:r>
              <a:rPr lang="en-US" sz="2000" dirty="0"/>
              <a:t> </a:t>
            </a:r>
            <a:r>
              <a:rPr lang="en-US" sz="2000" dirty="0" err="1"/>
              <a:t>discriminatória</a:t>
            </a:r>
            <a:r>
              <a:rPr lang="en-US" sz="2000" dirty="0"/>
              <a:t>) </a:t>
            </a:r>
            <a:r>
              <a:rPr lang="en-US" sz="2000" dirty="0" err="1"/>
              <a:t>até</a:t>
            </a:r>
            <a:r>
              <a:rPr lang="en-US" sz="2000" dirty="0"/>
              <a:t> a </a:t>
            </a:r>
            <a:r>
              <a:rPr lang="en-US" sz="2000" dirty="0" err="1"/>
              <a:t>interação</a:t>
            </a:r>
            <a:r>
              <a:rPr lang="en-US" sz="2000" dirty="0"/>
              <a:t> individual (</a:t>
            </a:r>
            <a:r>
              <a:rPr lang="en-US" sz="2000" dirty="0" err="1"/>
              <a:t>por</a:t>
            </a:r>
            <a:r>
              <a:rPr lang="en-US" sz="2000" dirty="0"/>
              <a:t> </a:t>
            </a:r>
            <a:r>
              <a:rPr lang="en-US" sz="2000" dirty="0" err="1"/>
              <a:t>exemplo</a:t>
            </a:r>
            <a:r>
              <a:rPr lang="en-US" sz="2000" dirty="0"/>
              <a:t>, </a:t>
            </a:r>
            <a:r>
              <a:rPr lang="en-US" sz="2000" dirty="0" err="1"/>
              <a:t>insultos</a:t>
            </a:r>
            <a:r>
              <a:rPr lang="en-US" sz="2000" dirty="0"/>
              <a:t> </a:t>
            </a:r>
            <a:r>
              <a:rPr lang="en-US" sz="2000" dirty="0" err="1"/>
              <a:t>raciais</a:t>
            </a:r>
            <a:r>
              <a:rPr lang="en-US" sz="2000" dirty="0"/>
              <a:t>). </a:t>
            </a:r>
          </a:p>
          <a:p>
            <a:pPr algn="just">
              <a:spcBef>
                <a:spcPts val="600"/>
              </a:spcBef>
              <a:spcAft>
                <a:spcPts val="0"/>
              </a:spcAft>
            </a:pPr>
            <a:r>
              <a:rPr lang="en-US" sz="2000" dirty="0"/>
              <a:t>As </a:t>
            </a:r>
            <a:r>
              <a:rPr lang="en-US" sz="2000" dirty="0" err="1"/>
              <a:t>relações</a:t>
            </a:r>
            <a:r>
              <a:rPr lang="en-US" sz="2000" dirty="0"/>
              <a:t> de </a:t>
            </a:r>
            <a:r>
              <a:rPr lang="en-US" sz="2000" dirty="0" err="1"/>
              <a:t>poder</a:t>
            </a:r>
            <a:r>
              <a:rPr lang="en-US" sz="2000" dirty="0"/>
              <a:t> </a:t>
            </a:r>
            <a:r>
              <a:rPr lang="en-US" sz="2000" dirty="0" err="1"/>
              <a:t>incluem</a:t>
            </a:r>
            <a:r>
              <a:rPr lang="en-US" sz="2000" dirty="0"/>
              <a:t> “</a:t>
            </a:r>
            <a:r>
              <a:rPr lang="en-US" sz="2000" dirty="0" err="1"/>
              <a:t>poder</a:t>
            </a:r>
            <a:r>
              <a:rPr lang="en-US" sz="2000" dirty="0"/>
              <a:t> </a:t>
            </a:r>
            <a:r>
              <a:rPr lang="en-US" sz="2000" dirty="0" err="1"/>
              <a:t>sobre</a:t>
            </a:r>
            <a:r>
              <a:rPr lang="en-US" sz="2000" dirty="0"/>
              <a:t>” </a:t>
            </a:r>
            <a:r>
              <a:rPr lang="en-US" sz="2000" dirty="0" err="1"/>
              <a:t>os</a:t>
            </a:r>
            <a:r>
              <a:rPr lang="en-US" sz="2000" dirty="0"/>
              <a:t> outros, mas </a:t>
            </a:r>
            <a:r>
              <a:rPr lang="en-US" sz="2000" dirty="0" err="1"/>
              <a:t>também</a:t>
            </a:r>
            <a:r>
              <a:rPr lang="en-US" sz="2000" dirty="0"/>
              <a:t> “</a:t>
            </a:r>
            <a:r>
              <a:rPr lang="en-US" sz="2000" dirty="0" err="1"/>
              <a:t>poder</a:t>
            </a:r>
            <a:r>
              <a:rPr lang="en-US" sz="2000" dirty="0"/>
              <a:t> com” </a:t>
            </a:r>
            <a:r>
              <a:rPr lang="en-US" sz="2000" dirty="0" err="1"/>
              <a:t>os</a:t>
            </a:r>
            <a:r>
              <a:rPr lang="en-US" sz="2000" dirty="0"/>
              <a:t> outros (</a:t>
            </a:r>
            <a:r>
              <a:rPr lang="en-US" sz="2000" dirty="0" err="1"/>
              <a:t>quando</a:t>
            </a:r>
            <a:r>
              <a:rPr lang="en-US" sz="2000" dirty="0"/>
              <a:t> as </a:t>
            </a:r>
            <a:r>
              <a:rPr lang="en-US" sz="2000" dirty="0" err="1"/>
              <a:t>pessoas</a:t>
            </a:r>
            <a:r>
              <a:rPr lang="en-US" sz="2000" dirty="0"/>
              <a:t> </a:t>
            </a:r>
            <a:r>
              <a:rPr lang="en-US" sz="2000" dirty="0" err="1"/>
              <a:t>trabalham</a:t>
            </a:r>
            <a:r>
              <a:rPr lang="en-US" sz="2000" dirty="0"/>
              <a:t> juntas </a:t>
            </a:r>
            <a:r>
              <a:rPr lang="en-US" sz="2000" dirty="0" err="1"/>
              <a:t>como</a:t>
            </a:r>
            <a:r>
              <a:rPr lang="en-US" sz="2000" dirty="0"/>
              <a:t> um </a:t>
            </a:r>
            <a:r>
              <a:rPr lang="en-US" sz="2000" dirty="0" err="1"/>
              <a:t>coletivo</a:t>
            </a:r>
            <a:r>
              <a:rPr lang="en-US" sz="2000" dirty="0"/>
              <a:t>) (24). </a:t>
            </a:r>
          </a:p>
          <a:p>
            <a:pPr algn="just">
              <a:spcBef>
                <a:spcPts val="600"/>
              </a:spcBef>
              <a:spcAft>
                <a:spcPts val="0"/>
              </a:spcAft>
            </a:pPr>
            <a:r>
              <a:rPr lang="en-US" sz="2000" dirty="0"/>
              <a:t>Em </a:t>
            </a:r>
            <a:r>
              <a:rPr lang="en-US" sz="2000" dirty="0" err="1"/>
              <a:t>outras</a:t>
            </a:r>
            <a:r>
              <a:rPr lang="en-US" sz="2000" dirty="0"/>
              <a:t> </a:t>
            </a:r>
            <a:r>
              <a:rPr lang="en-US" sz="2000" dirty="0" err="1"/>
              <a:t>palavras</a:t>
            </a:r>
            <a:r>
              <a:rPr lang="en-US" sz="2000" dirty="0"/>
              <a:t>, </a:t>
            </a:r>
            <a:r>
              <a:rPr lang="en-US" sz="2000" dirty="0" err="1"/>
              <a:t>isso</a:t>
            </a:r>
            <a:r>
              <a:rPr lang="en-US" sz="2000" dirty="0"/>
              <a:t> </a:t>
            </a:r>
            <a:r>
              <a:rPr lang="en-US" sz="2000" dirty="0" err="1"/>
              <a:t>significa</a:t>
            </a:r>
            <a:r>
              <a:rPr lang="en-US" sz="2000" dirty="0"/>
              <a:t> </a:t>
            </a:r>
            <a:r>
              <a:rPr lang="en-US" sz="2000" dirty="0" err="1"/>
              <a:t>muitas</a:t>
            </a:r>
            <a:r>
              <a:rPr lang="en-US" sz="2000" dirty="0"/>
              <a:t> </a:t>
            </a:r>
            <a:r>
              <a:rPr lang="en-US" sz="2000" dirty="0" err="1"/>
              <a:t>vezes</a:t>
            </a:r>
            <a:r>
              <a:rPr lang="en-US" sz="2000" dirty="0"/>
              <a:t> </a:t>
            </a:r>
            <a:r>
              <a:rPr lang="en-US" sz="2000" dirty="0" err="1"/>
              <a:t>poder</a:t>
            </a:r>
            <a:r>
              <a:rPr lang="en-US" sz="2000" dirty="0"/>
              <a:t> </a:t>
            </a:r>
            <a:r>
              <a:rPr lang="en-US" sz="2000" dirty="0" err="1"/>
              <a:t>controlar</a:t>
            </a:r>
            <a:r>
              <a:rPr lang="en-US" sz="2000" dirty="0"/>
              <a:t> </a:t>
            </a:r>
            <a:r>
              <a:rPr lang="en-US" sz="2000" dirty="0" err="1"/>
              <a:t>ou</a:t>
            </a:r>
            <a:r>
              <a:rPr lang="en-US" sz="2000" dirty="0"/>
              <a:t> </a:t>
            </a:r>
            <a:r>
              <a:rPr lang="en-US" sz="2000" dirty="0" err="1"/>
              <a:t>decidir</a:t>
            </a:r>
            <a:r>
              <a:rPr lang="en-US" sz="2000" dirty="0"/>
              <a:t> o que </a:t>
            </a:r>
            <a:r>
              <a:rPr lang="en-US" sz="2000" dirty="0" err="1"/>
              <a:t>alguém</a:t>
            </a:r>
            <a:r>
              <a:rPr lang="en-US" sz="2000" dirty="0"/>
              <a:t> </a:t>
            </a:r>
            <a:r>
              <a:rPr lang="en-US" sz="2000" dirty="0" err="1"/>
              <a:t>pode</a:t>
            </a:r>
            <a:r>
              <a:rPr lang="en-US" sz="2000" dirty="0"/>
              <a:t> </a:t>
            </a:r>
            <a:r>
              <a:rPr lang="en-US" sz="2000" dirty="0" err="1"/>
              <a:t>ou</a:t>
            </a:r>
            <a:r>
              <a:rPr lang="en-US" sz="2000" dirty="0"/>
              <a:t> </a:t>
            </a:r>
            <a:r>
              <a:rPr lang="en-US" sz="2000" dirty="0" err="1"/>
              <a:t>não</a:t>
            </a:r>
            <a:r>
              <a:rPr lang="en-US" sz="2000" dirty="0"/>
              <a:t> </a:t>
            </a:r>
            <a:r>
              <a:rPr lang="en-US" sz="2000" dirty="0" err="1"/>
              <a:t>fazer</a:t>
            </a:r>
            <a:r>
              <a:rPr lang="en-US" sz="2000" dirty="0"/>
              <a:t> e </a:t>
            </a:r>
            <a:r>
              <a:rPr lang="en-US" sz="2000" dirty="0" err="1"/>
              <a:t>ter</a:t>
            </a:r>
            <a:r>
              <a:rPr lang="en-US" sz="2000" dirty="0"/>
              <a:t> </a:t>
            </a:r>
            <a:r>
              <a:rPr lang="en-US" sz="2000" dirty="0" err="1"/>
              <a:t>uma</a:t>
            </a:r>
            <a:r>
              <a:rPr lang="en-US" sz="2000" dirty="0"/>
              <a:t> </a:t>
            </a:r>
            <a:r>
              <a:rPr lang="en-US" sz="2000" dirty="0" err="1"/>
              <a:t>certa</a:t>
            </a:r>
            <a:r>
              <a:rPr lang="en-US" sz="2000" dirty="0"/>
              <a:t> </a:t>
            </a:r>
            <a:r>
              <a:rPr lang="en-US" sz="2000" dirty="0" err="1"/>
              <a:t>autoridade</a:t>
            </a:r>
            <a:r>
              <a:rPr lang="en-US" sz="2000" dirty="0"/>
              <a:t> </a:t>
            </a:r>
            <a:r>
              <a:rPr lang="en-US" sz="2000" dirty="0" err="1"/>
              <a:t>sobre</a:t>
            </a:r>
            <a:r>
              <a:rPr lang="en-US" sz="2000" dirty="0"/>
              <a:t> algo </a:t>
            </a:r>
            <a:r>
              <a:rPr lang="en-US" sz="2000" dirty="0" err="1"/>
              <a:t>ou</a:t>
            </a:r>
            <a:r>
              <a:rPr lang="en-US" sz="2000" dirty="0"/>
              <a:t> </a:t>
            </a:r>
            <a:r>
              <a:rPr lang="en-US" sz="2000" dirty="0" err="1"/>
              <a:t>alguém</a:t>
            </a:r>
            <a:r>
              <a:rPr lang="en-US" sz="2000" dirty="0"/>
              <a:t>. </a:t>
            </a:r>
          </a:p>
          <a:p>
            <a:pPr algn="just">
              <a:spcBef>
                <a:spcPts val="600"/>
              </a:spcBef>
              <a:spcAft>
                <a:spcPts val="0"/>
              </a:spcAft>
            </a:pPr>
            <a:r>
              <a:rPr lang="en-US" sz="2000" dirty="0"/>
              <a:t>O </a:t>
            </a:r>
            <a:r>
              <a:rPr lang="en-US" sz="2000" dirty="0" err="1"/>
              <a:t>desequilíbrio</a:t>
            </a:r>
            <a:r>
              <a:rPr lang="en-US" sz="2000" dirty="0"/>
              <a:t> de </a:t>
            </a:r>
            <a:r>
              <a:rPr lang="en-US" sz="2000" dirty="0" err="1"/>
              <a:t>poder</a:t>
            </a:r>
            <a:r>
              <a:rPr lang="en-US" sz="2000" dirty="0"/>
              <a:t> </a:t>
            </a:r>
            <a:r>
              <a:rPr lang="en-US" sz="2000" dirty="0" err="1"/>
              <a:t>pode</a:t>
            </a:r>
            <a:r>
              <a:rPr lang="en-US" sz="2000" dirty="0"/>
              <a:t> </a:t>
            </a:r>
            <a:r>
              <a:rPr lang="en-US" sz="2000" dirty="0" err="1"/>
              <a:t>levar</a:t>
            </a:r>
            <a:r>
              <a:rPr lang="en-US" sz="2000" dirty="0"/>
              <a:t> à </a:t>
            </a:r>
            <a:r>
              <a:rPr lang="en-US" sz="2000" dirty="0" err="1"/>
              <a:t>violência</a:t>
            </a:r>
            <a:r>
              <a:rPr lang="en-US" sz="2000" dirty="0"/>
              <a:t>, </a:t>
            </a:r>
            <a:r>
              <a:rPr lang="en-US" sz="2000" dirty="0" err="1"/>
              <a:t>exploração</a:t>
            </a:r>
            <a:r>
              <a:rPr lang="en-US" sz="2000" dirty="0"/>
              <a:t>, </a:t>
            </a:r>
            <a:r>
              <a:rPr lang="en-US" sz="2000" dirty="0" err="1"/>
              <a:t>coerção</a:t>
            </a:r>
            <a:r>
              <a:rPr lang="en-US" sz="2000" dirty="0"/>
              <a:t>, </a:t>
            </a:r>
            <a:r>
              <a:rPr lang="en-US" sz="2000" dirty="0" err="1"/>
              <a:t>abuso</a:t>
            </a:r>
            <a:r>
              <a:rPr lang="en-US" sz="2000" dirty="0"/>
              <a:t> e </a:t>
            </a:r>
            <a:r>
              <a:rPr lang="en-US" sz="2000" dirty="0" err="1"/>
              <a:t>tratamentos</a:t>
            </a:r>
            <a:r>
              <a:rPr lang="en-US" sz="2000" dirty="0"/>
              <a:t> </a:t>
            </a:r>
            <a:r>
              <a:rPr lang="en-US" sz="2000" dirty="0" err="1"/>
              <a:t>cruéis</a:t>
            </a:r>
            <a:r>
              <a:rPr lang="en-US" sz="2000" dirty="0"/>
              <a:t> e </a:t>
            </a:r>
            <a:r>
              <a:rPr lang="en-US" sz="2000" dirty="0" err="1"/>
              <a:t>degradantes</a:t>
            </a:r>
            <a:r>
              <a:rPr lang="en-US" sz="2000" dirty="0"/>
              <a:t>.</a:t>
            </a:r>
          </a:p>
        </p:txBody>
      </p:sp>
      <p:sp>
        <p:nvSpPr>
          <p:cNvPr id="2" name="Title 1">
            <a:extLst>
              <a:ext uri="{FF2B5EF4-FFF2-40B4-BE49-F238E27FC236}">
                <a16:creationId xmlns:a16="http://schemas.microsoft.com/office/drawing/2014/main" id="{4DFB8DC2-A1C5-4347-9B03-F3C2219A25DB}"/>
              </a:ext>
            </a:extLst>
          </p:cNvPr>
          <p:cNvSpPr>
            <a:spLocks noGrp="1"/>
          </p:cNvSpPr>
          <p:nvPr>
            <p:ph type="title"/>
          </p:nvPr>
        </p:nvSpPr>
        <p:spPr>
          <a:xfrm>
            <a:off x="507206" y="506412"/>
            <a:ext cx="11174400" cy="360000"/>
          </a:xfrm>
        </p:spPr>
        <p:txBody>
          <a:bodyPr/>
          <a:lstStyle/>
          <a:p>
            <a:pPr algn="ctr"/>
            <a:r>
              <a:rPr lang="en-GB" dirty="0"/>
              <a:t>Apresentação: Dinâmicas de poder na saúde mental e nos serviços sociais - 1 </a:t>
            </a:r>
            <a:endParaRPr lang="en-CH" dirty="0"/>
          </a:p>
        </p:txBody>
      </p:sp>
    </p:spTree>
    <p:extLst>
      <p:ext uri="{BB962C8B-B14F-4D97-AF65-F5344CB8AC3E}">
        <p14:creationId xmlns:p14="http://schemas.microsoft.com/office/powerpoint/2010/main" val="19337963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DC53196-8EF4-C94D-8D60-BBC60C114B4A}"/>
              </a:ext>
            </a:extLst>
          </p:cNvPr>
          <p:cNvSpPr>
            <a:spLocks noGrp="1"/>
          </p:cNvSpPr>
          <p:nvPr>
            <p:ph type="body" sz="quarter" idx="13"/>
          </p:nvPr>
        </p:nvSpPr>
        <p:spPr>
          <a:xfrm>
            <a:off x="507207" y="1611540"/>
            <a:ext cx="11174400" cy="360000"/>
          </a:xfrm>
        </p:spPr>
        <p:txBody>
          <a:bodyPr/>
          <a:lstStyle/>
          <a:p>
            <a:r>
              <a:rPr lang="en-GB" dirty="0"/>
              <a:t>O que é </a:t>
            </a:r>
            <a:r>
              <a:rPr lang="en-GB" kern="0" spc="0" dirty="0"/>
              <a:t>dinâmica</a:t>
            </a:r>
            <a:r>
              <a:rPr lang="en-GB" dirty="0"/>
              <a:t> de poder?</a:t>
            </a:r>
            <a:endParaRPr lang="en-CH" dirty="0"/>
          </a:p>
        </p:txBody>
      </p:sp>
      <p:sp>
        <p:nvSpPr>
          <p:cNvPr id="3" name="Content Placeholder 2">
            <a:extLst>
              <a:ext uri="{FF2B5EF4-FFF2-40B4-BE49-F238E27FC236}">
                <a16:creationId xmlns:a16="http://schemas.microsoft.com/office/drawing/2014/main" id="{91635366-048F-4BC5-99BA-13735B47231D}"/>
              </a:ext>
            </a:extLst>
          </p:cNvPr>
          <p:cNvSpPr>
            <a:spLocks noGrp="1"/>
          </p:cNvSpPr>
          <p:nvPr>
            <p:ph sz="quarter" idx="14"/>
          </p:nvPr>
        </p:nvSpPr>
        <p:spPr>
          <a:xfrm>
            <a:off x="508794" y="2379036"/>
            <a:ext cx="11174412" cy="2588863"/>
          </a:xfrm>
        </p:spPr>
        <p:txBody>
          <a:bodyPr/>
          <a:lstStyle/>
          <a:p>
            <a:pPr lvl="0" algn="just">
              <a:spcBef>
                <a:spcPts val="600"/>
              </a:spcBef>
              <a:spcAft>
                <a:spcPts val="0"/>
              </a:spcAft>
            </a:pPr>
            <a:r>
              <a:rPr lang="en-GB" sz="2000" dirty="0"/>
              <a:t>O termo “dinâmica do poder” refere-se às diferentes quantidades de poder que várias pessoas têm em um determinado lugar.</a:t>
            </a:r>
            <a:endParaRPr lang="en-CH" sz="2000" dirty="0"/>
          </a:p>
          <a:p>
            <a:pPr lvl="0" algn="just">
              <a:spcBef>
                <a:spcPts val="600"/>
              </a:spcBef>
              <a:spcAft>
                <a:spcPts val="0"/>
              </a:spcAft>
            </a:pPr>
            <a:r>
              <a:rPr lang="en-GB" sz="2000" dirty="0"/>
              <a:t>As </a:t>
            </a:r>
            <a:r>
              <a:rPr lang="en-GB" sz="2000" dirty="0" err="1"/>
              <a:t>dinâmicas</a:t>
            </a:r>
            <a:r>
              <a:rPr lang="en-GB" sz="2000" dirty="0"/>
              <a:t> do poder </a:t>
            </a:r>
            <a:r>
              <a:rPr lang="en-GB" sz="2000" dirty="0" err="1"/>
              <a:t>também</a:t>
            </a:r>
            <a:r>
              <a:rPr lang="en-GB" sz="2000" dirty="0"/>
              <a:t> </a:t>
            </a:r>
            <a:r>
              <a:rPr lang="en-GB" sz="2000" dirty="0" err="1"/>
              <a:t>influenciam</a:t>
            </a:r>
            <a:r>
              <a:rPr lang="en-GB" sz="2000" dirty="0"/>
              <a:t> o acesso à prestação e às experiências dos serviços de saúde mental e sociais.</a:t>
            </a:r>
            <a:endParaRPr lang="en-CH" sz="2000" dirty="0"/>
          </a:p>
          <a:p>
            <a:pPr lvl="0" algn="just">
              <a:spcBef>
                <a:spcPts val="600"/>
              </a:spcBef>
              <a:spcAft>
                <a:spcPts val="0"/>
              </a:spcAft>
            </a:pPr>
            <a:r>
              <a:rPr lang="en-GB" sz="2000" dirty="0"/>
              <a:t>Em um serviço de saúde mental ou social, os profissionais de saúde mental e outros profissionais têm mais poder do que as pessoas que utilizam os serviços. Isso é frequentemente referido como um desequilíbrio de poder. </a:t>
            </a:r>
            <a:endParaRPr lang="en-CH" sz="2000" dirty="0"/>
          </a:p>
          <a:p>
            <a:endParaRPr lang="en-CH" dirty="0"/>
          </a:p>
        </p:txBody>
      </p:sp>
      <p:sp>
        <p:nvSpPr>
          <p:cNvPr id="2" name="Title 1">
            <a:extLst>
              <a:ext uri="{FF2B5EF4-FFF2-40B4-BE49-F238E27FC236}">
                <a16:creationId xmlns:a16="http://schemas.microsoft.com/office/drawing/2014/main" id="{8A04C1E0-9587-4985-9070-FFAD1DF6D21D}"/>
              </a:ext>
            </a:extLst>
          </p:cNvPr>
          <p:cNvSpPr>
            <a:spLocks noGrp="1"/>
          </p:cNvSpPr>
          <p:nvPr>
            <p:ph type="title"/>
          </p:nvPr>
        </p:nvSpPr>
        <p:spPr>
          <a:xfrm>
            <a:off x="507205" y="506412"/>
            <a:ext cx="11341083" cy="360000"/>
          </a:xfrm>
        </p:spPr>
        <p:txBody>
          <a:bodyPr/>
          <a:lstStyle/>
          <a:p>
            <a:pPr algn="ctr"/>
            <a:r>
              <a:rPr lang="en-GB" dirty="0"/>
              <a:t>Apresentação: Dinâmica do poder nos serviços de saúde mental e sociais - 2</a:t>
            </a:r>
            <a:endParaRPr lang="en-CH" dirty="0"/>
          </a:p>
        </p:txBody>
      </p:sp>
    </p:spTree>
    <p:extLst>
      <p:ext uri="{BB962C8B-B14F-4D97-AF65-F5344CB8AC3E}">
        <p14:creationId xmlns:p14="http://schemas.microsoft.com/office/powerpoint/2010/main" val="23461128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1396D57-104C-D344-830A-E1D3B73BB48E}"/>
              </a:ext>
            </a:extLst>
          </p:cNvPr>
          <p:cNvSpPr>
            <a:spLocks noGrp="1"/>
          </p:cNvSpPr>
          <p:nvPr>
            <p:ph type="body" sz="quarter" idx="13"/>
          </p:nvPr>
        </p:nvSpPr>
        <p:spPr>
          <a:xfrm>
            <a:off x="507206" y="1532518"/>
            <a:ext cx="11174400" cy="360000"/>
          </a:xfrm>
        </p:spPr>
        <p:txBody>
          <a:bodyPr/>
          <a:lstStyle/>
          <a:p>
            <a:r>
              <a:rPr lang="en-US" dirty="0"/>
              <a:t>Por que existem </a:t>
            </a:r>
            <a:r>
              <a:rPr lang="en-US" kern="0" spc="0" dirty="0"/>
              <a:t>diferenças</a:t>
            </a:r>
            <a:r>
              <a:rPr lang="en-US" dirty="0"/>
              <a:t> de poder?</a:t>
            </a:r>
          </a:p>
        </p:txBody>
      </p:sp>
      <p:sp>
        <p:nvSpPr>
          <p:cNvPr id="3" name="Content Placeholder 2">
            <a:extLst>
              <a:ext uri="{FF2B5EF4-FFF2-40B4-BE49-F238E27FC236}">
                <a16:creationId xmlns:a16="http://schemas.microsoft.com/office/drawing/2014/main" id="{C0E675E0-E8D9-4864-8C25-0C1F8D457940}"/>
              </a:ext>
            </a:extLst>
          </p:cNvPr>
          <p:cNvSpPr>
            <a:spLocks noGrp="1"/>
          </p:cNvSpPr>
          <p:nvPr>
            <p:ph sz="quarter" idx="14"/>
          </p:nvPr>
        </p:nvSpPr>
        <p:spPr>
          <a:xfrm>
            <a:off x="905719" y="2114925"/>
            <a:ext cx="10155677" cy="3989883"/>
          </a:xfrm>
        </p:spPr>
        <p:txBody>
          <a:bodyPr/>
          <a:lstStyle/>
          <a:p>
            <a:pPr algn="just">
              <a:spcBef>
                <a:spcPts val="600"/>
              </a:spcBef>
              <a:spcAft>
                <a:spcPts val="0"/>
              </a:spcAft>
            </a:pPr>
            <a:r>
              <a:rPr lang="en-US" sz="2000" dirty="0"/>
              <a:t>Muitas diferenças de poder se devem às várias funções e responsabilidades das pessoas nos serviços de saúde mental ou sociais:</a:t>
            </a:r>
          </a:p>
          <a:p>
            <a:pPr algn="just">
              <a:spcBef>
                <a:spcPts val="600"/>
              </a:spcBef>
              <a:spcAft>
                <a:spcPts val="0"/>
              </a:spcAft>
            </a:pPr>
            <a:r>
              <a:rPr lang="en-US" sz="2000" dirty="0" err="1"/>
              <a:t>Os</a:t>
            </a:r>
            <a:r>
              <a:rPr lang="en-US" sz="2000" dirty="0"/>
              <a:t> </a:t>
            </a:r>
            <a:r>
              <a:rPr lang="en-US" sz="2000" dirty="0" err="1"/>
              <a:t>funcionários</a:t>
            </a:r>
            <a:r>
              <a:rPr lang="en-US" sz="2000" dirty="0"/>
              <a:t> </a:t>
            </a:r>
            <a:r>
              <a:rPr lang="en-US" sz="2000" dirty="0" err="1"/>
              <a:t>prestam</a:t>
            </a:r>
            <a:r>
              <a:rPr lang="en-US" sz="2000" dirty="0"/>
              <a:t> </a:t>
            </a:r>
            <a:r>
              <a:rPr lang="en-US" sz="2000" dirty="0" err="1"/>
              <a:t>serviços</a:t>
            </a:r>
            <a:r>
              <a:rPr lang="en-US" sz="2000" dirty="0"/>
              <a:t>, </a:t>
            </a:r>
            <a:r>
              <a:rPr lang="en-US" sz="2000" dirty="0" err="1"/>
              <a:t>são</a:t>
            </a:r>
            <a:r>
              <a:rPr lang="en-US" sz="2000" dirty="0"/>
              <a:t> </a:t>
            </a:r>
            <a:r>
              <a:rPr lang="en-US" sz="2000" dirty="0" err="1"/>
              <a:t>responsáveis</a:t>
            </a:r>
            <a:r>
              <a:rPr lang="en-US" sz="2000" dirty="0"/>
              <a:t> pela </a:t>
            </a:r>
            <a:r>
              <a:rPr lang="en-US" sz="2000" dirty="0" err="1"/>
              <a:t>gestão</a:t>
            </a:r>
            <a:r>
              <a:rPr lang="en-US" sz="2000" dirty="0"/>
              <a:t> dos </a:t>
            </a:r>
            <a:r>
              <a:rPr lang="en-US" sz="2000" dirty="0" err="1"/>
              <a:t>serviços</a:t>
            </a:r>
            <a:r>
              <a:rPr lang="en-US" sz="2000" dirty="0"/>
              <a:t> e </a:t>
            </a:r>
            <a:r>
              <a:rPr lang="en-US" sz="2000" dirty="0" err="1"/>
              <a:t>implementam</a:t>
            </a:r>
            <a:r>
              <a:rPr lang="en-US" sz="2000" dirty="0"/>
              <a:t> as </a:t>
            </a:r>
            <a:r>
              <a:rPr lang="en-US" sz="2000" dirty="0" err="1"/>
              <a:t>regras</a:t>
            </a:r>
            <a:r>
              <a:rPr lang="en-US" sz="2000" dirty="0"/>
              <a:t> e </a:t>
            </a:r>
            <a:r>
              <a:rPr lang="en-US" sz="2000" dirty="0" err="1"/>
              <a:t>procedimentos</a:t>
            </a:r>
            <a:r>
              <a:rPr lang="en-US" sz="2000" dirty="0"/>
              <a:t> dos </a:t>
            </a:r>
            <a:r>
              <a:rPr lang="en-US" sz="2000" dirty="0" err="1"/>
              <a:t>serviços</a:t>
            </a:r>
            <a:r>
              <a:rPr lang="en-US" sz="2000" dirty="0"/>
              <a:t>. Nesse </a:t>
            </a:r>
            <a:r>
              <a:rPr lang="en-US" sz="2000" dirty="0" err="1"/>
              <a:t>sentido</a:t>
            </a:r>
            <a:r>
              <a:rPr lang="en-US" sz="2000" dirty="0"/>
              <a:t>, </a:t>
            </a:r>
            <a:r>
              <a:rPr lang="en-US" sz="2000" dirty="0" err="1"/>
              <a:t>eles</a:t>
            </a:r>
            <a:r>
              <a:rPr lang="en-US" sz="2000" dirty="0"/>
              <a:t> </a:t>
            </a:r>
            <a:r>
              <a:rPr lang="en-US" sz="2000" dirty="0" err="1"/>
              <a:t>têm</a:t>
            </a:r>
            <a:r>
              <a:rPr lang="en-US" sz="2000" dirty="0"/>
              <a:t> </a:t>
            </a:r>
            <a:r>
              <a:rPr lang="en-US" sz="2000" dirty="0" err="1"/>
              <a:t>poder</a:t>
            </a:r>
            <a:r>
              <a:rPr lang="en-US" sz="2000" dirty="0"/>
              <a:t> </a:t>
            </a:r>
            <a:r>
              <a:rPr lang="en-US" sz="2000" dirty="0" err="1"/>
              <a:t>inerente</a:t>
            </a:r>
            <a:r>
              <a:rPr lang="en-US" sz="2000" dirty="0"/>
              <a:t>. </a:t>
            </a:r>
          </a:p>
          <a:p>
            <a:pPr algn="just">
              <a:spcBef>
                <a:spcPts val="600"/>
              </a:spcBef>
              <a:spcAft>
                <a:spcPts val="0"/>
              </a:spcAft>
            </a:pPr>
            <a:r>
              <a:rPr lang="en-US" sz="2000" dirty="0" err="1"/>
              <a:t>Os</a:t>
            </a:r>
            <a:r>
              <a:rPr lang="en-US" sz="2000" dirty="0"/>
              <a:t> </a:t>
            </a:r>
            <a:r>
              <a:rPr lang="en-US" sz="2000" dirty="0" err="1"/>
              <a:t>funcionários</a:t>
            </a:r>
            <a:r>
              <a:rPr lang="en-US" sz="2000" dirty="0"/>
              <a:t> </a:t>
            </a:r>
            <a:r>
              <a:rPr lang="en-US" sz="2000" dirty="0" err="1"/>
              <a:t>são</a:t>
            </a:r>
            <a:r>
              <a:rPr lang="en-US" sz="2000" dirty="0"/>
              <a:t> </a:t>
            </a:r>
            <a:r>
              <a:rPr lang="en-US" sz="2000" dirty="0" err="1"/>
              <a:t>legalmente</a:t>
            </a:r>
            <a:r>
              <a:rPr lang="en-US" sz="2000" dirty="0"/>
              <a:t> </a:t>
            </a:r>
            <a:r>
              <a:rPr lang="en-US" sz="2000" dirty="0" err="1"/>
              <a:t>autorizados</a:t>
            </a:r>
            <a:r>
              <a:rPr lang="en-US" sz="2000" dirty="0"/>
              <a:t> e </a:t>
            </a:r>
            <a:r>
              <a:rPr lang="en-US" sz="2000" dirty="0" err="1"/>
              <a:t>muitas</a:t>
            </a:r>
            <a:r>
              <a:rPr lang="en-US" sz="2000" dirty="0"/>
              <a:t> </a:t>
            </a:r>
            <a:r>
              <a:rPr lang="en-US" sz="2000" dirty="0" err="1"/>
              <a:t>vezes</a:t>
            </a:r>
            <a:r>
              <a:rPr lang="en-US" sz="2000" dirty="0"/>
              <a:t> </a:t>
            </a:r>
            <a:r>
              <a:rPr lang="en-US" sz="2000" dirty="0" err="1"/>
              <a:t>obrigados</a:t>
            </a:r>
            <a:r>
              <a:rPr lang="en-US" sz="2000" dirty="0"/>
              <a:t> </a:t>
            </a:r>
            <a:r>
              <a:rPr lang="en-US" sz="2000" dirty="0" err="1"/>
              <a:t>por</a:t>
            </a:r>
            <a:r>
              <a:rPr lang="en-US" sz="2000" dirty="0"/>
              <a:t> lei a usar </a:t>
            </a:r>
            <a:r>
              <a:rPr lang="en-US" sz="2000" dirty="0" err="1"/>
              <a:t>coerção</a:t>
            </a:r>
            <a:r>
              <a:rPr lang="en-US" sz="2000" dirty="0"/>
              <a:t>. </a:t>
            </a:r>
          </a:p>
          <a:p>
            <a:pPr algn="just">
              <a:spcBef>
                <a:spcPts val="600"/>
              </a:spcBef>
              <a:spcAft>
                <a:spcPts val="0"/>
              </a:spcAft>
            </a:pPr>
            <a:r>
              <a:rPr lang="en-US" sz="2000" dirty="0" err="1"/>
              <a:t>Isso</a:t>
            </a:r>
            <a:r>
              <a:rPr lang="en-US" sz="2000" dirty="0"/>
              <a:t> </a:t>
            </a:r>
            <a:r>
              <a:rPr lang="en-US" sz="2000" dirty="0" err="1"/>
              <a:t>torna</a:t>
            </a:r>
            <a:r>
              <a:rPr lang="en-US" sz="2000" dirty="0"/>
              <a:t> as </a:t>
            </a:r>
            <a:r>
              <a:rPr lang="en-US" sz="2000" dirty="0" err="1"/>
              <a:t>pessoas</a:t>
            </a:r>
            <a:r>
              <a:rPr lang="en-US" sz="2000" dirty="0"/>
              <a:t> </a:t>
            </a:r>
            <a:r>
              <a:rPr lang="en-US" sz="2000" dirty="0" err="1"/>
              <a:t>sujeitas</a:t>
            </a:r>
            <a:r>
              <a:rPr lang="en-US" sz="2000" dirty="0"/>
              <a:t> a </a:t>
            </a:r>
            <a:r>
              <a:rPr lang="en-US" sz="2000" dirty="0" err="1"/>
              <a:t>práticas</a:t>
            </a:r>
            <a:r>
              <a:rPr lang="en-US" sz="2000" dirty="0"/>
              <a:t> </a:t>
            </a:r>
            <a:r>
              <a:rPr lang="en-US" sz="2000" dirty="0" err="1"/>
              <a:t>coercivas</a:t>
            </a:r>
            <a:r>
              <a:rPr lang="en-US" sz="2000" dirty="0"/>
              <a:t> </a:t>
            </a:r>
            <a:r>
              <a:rPr lang="en-US" sz="2000" dirty="0" err="1"/>
              <a:t>impotentes</a:t>
            </a:r>
            <a:r>
              <a:rPr lang="en-US" sz="2000" dirty="0"/>
              <a:t> para se defender e mudar </a:t>
            </a:r>
            <a:r>
              <a:rPr lang="en-US" sz="2000" dirty="0" err="1"/>
              <a:t>sua</a:t>
            </a:r>
            <a:r>
              <a:rPr lang="en-US" sz="2000" dirty="0"/>
              <a:t> </a:t>
            </a:r>
            <a:r>
              <a:rPr lang="en-US" sz="2000" dirty="0" err="1"/>
              <a:t>situação</a:t>
            </a:r>
            <a:r>
              <a:rPr lang="en-US" sz="2000" dirty="0"/>
              <a:t>, </a:t>
            </a:r>
            <a:r>
              <a:rPr lang="en-US" sz="2000" dirty="0" err="1"/>
              <a:t>permitindo</a:t>
            </a:r>
            <a:r>
              <a:rPr lang="en-US" sz="2000" dirty="0"/>
              <a:t> que </a:t>
            </a:r>
            <a:r>
              <a:rPr lang="en-US" sz="2000" dirty="0" err="1"/>
              <a:t>os</a:t>
            </a:r>
            <a:r>
              <a:rPr lang="en-US" sz="2000" dirty="0"/>
              <a:t> </a:t>
            </a:r>
            <a:r>
              <a:rPr lang="en-US" sz="2000" dirty="0" err="1"/>
              <a:t>funcionários</a:t>
            </a:r>
            <a:r>
              <a:rPr lang="en-US" sz="2000" dirty="0"/>
              <a:t> </a:t>
            </a:r>
            <a:r>
              <a:rPr lang="en-US" sz="2000" dirty="0" err="1"/>
              <a:t>considerem</a:t>
            </a:r>
            <a:r>
              <a:rPr lang="en-US" sz="2000" dirty="0"/>
              <a:t> </a:t>
            </a:r>
            <a:r>
              <a:rPr lang="en-US" sz="2000" dirty="0" err="1"/>
              <a:t>seus</a:t>
            </a:r>
            <a:r>
              <a:rPr lang="en-US" sz="2000" dirty="0"/>
              <a:t> </a:t>
            </a:r>
            <a:r>
              <a:rPr lang="en-US" sz="2000" dirty="0" err="1"/>
              <a:t>desejos</a:t>
            </a:r>
            <a:r>
              <a:rPr lang="en-US" sz="2000" dirty="0"/>
              <a:t> </a:t>
            </a:r>
            <a:r>
              <a:rPr lang="en-US" sz="2000" dirty="0" err="1"/>
              <a:t>inválidos</a:t>
            </a:r>
            <a:r>
              <a:rPr lang="en-US" sz="2000" dirty="0"/>
              <a:t> e </a:t>
            </a:r>
            <a:r>
              <a:rPr lang="en-US" sz="2000" dirty="0" err="1"/>
              <a:t>os</a:t>
            </a:r>
            <a:r>
              <a:rPr lang="en-US" sz="2000" dirty="0"/>
              <a:t> </a:t>
            </a:r>
            <a:r>
              <a:rPr lang="en-US" sz="2000" dirty="0" err="1"/>
              <a:t>ignorem</a:t>
            </a:r>
            <a:r>
              <a:rPr lang="en-US" sz="2000" dirty="0"/>
              <a:t>.</a:t>
            </a:r>
          </a:p>
          <a:p>
            <a:pPr algn="just">
              <a:spcBef>
                <a:spcPts val="600"/>
              </a:spcBef>
              <a:spcAft>
                <a:spcPts val="0"/>
              </a:spcAft>
            </a:pPr>
            <a:r>
              <a:rPr lang="en-US" sz="2000" dirty="0"/>
              <a:t>A </a:t>
            </a:r>
            <a:r>
              <a:rPr lang="en-US" sz="2000" dirty="0" err="1"/>
              <a:t>mera</a:t>
            </a:r>
            <a:r>
              <a:rPr lang="en-US" sz="2000" dirty="0"/>
              <a:t> </a:t>
            </a:r>
            <a:r>
              <a:rPr lang="en-US" sz="2000" dirty="0" err="1"/>
              <a:t>ameaça</a:t>
            </a:r>
            <a:r>
              <a:rPr lang="en-US" sz="2000" dirty="0"/>
              <a:t> </a:t>
            </a:r>
            <a:r>
              <a:rPr lang="en-US" sz="2000" dirty="0" err="1"/>
              <a:t>ou</a:t>
            </a:r>
            <a:r>
              <a:rPr lang="en-US" sz="2000" dirty="0"/>
              <a:t> </a:t>
            </a:r>
            <a:r>
              <a:rPr lang="en-US" sz="2000" dirty="0" err="1"/>
              <a:t>possibilidade</a:t>
            </a:r>
            <a:r>
              <a:rPr lang="en-US" sz="2000" dirty="0"/>
              <a:t> de ser </a:t>
            </a:r>
            <a:r>
              <a:rPr lang="en-US" sz="2000" dirty="0" err="1"/>
              <a:t>detido</a:t>
            </a:r>
            <a:r>
              <a:rPr lang="en-US" sz="2000" dirty="0"/>
              <a:t> e </a:t>
            </a:r>
            <a:r>
              <a:rPr lang="en-US" sz="2000" dirty="0" err="1"/>
              <a:t>tratado</a:t>
            </a:r>
            <a:r>
              <a:rPr lang="en-US" sz="2000" dirty="0"/>
              <a:t> </a:t>
            </a:r>
            <a:r>
              <a:rPr lang="en-US" sz="2000" dirty="0" err="1"/>
              <a:t>involuntariamente</a:t>
            </a:r>
            <a:r>
              <a:rPr lang="en-US" sz="2000" dirty="0"/>
              <a:t> </a:t>
            </a:r>
            <a:r>
              <a:rPr lang="en-US" sz="2000" dirty="0" err="1"/>
              <a:t>pode</a:t>
            </a:r>
            <a:r>
              <a:rPr lang="en-US" sz="2000" dirty="0"/>
              <a:t> </a:t>
            </a:r>
            <a:r>
              <a:rPr lang="en-US" sz="2000" dirty="0" err="1"/>
              <a:t>muitas</a:t>
            </a:r>
            <a:r>
              <a:rPr lang="en-US" sz="2000" dirty="0"/>
              <a:t> </a:t>
            </a:r>
            <a:r>
              <a:rPr lang="en-US" sz="2000" dirty="0" err="1"/>
              <a:t>vezes</a:t>
            </a:r>
            <a:r>
              <a:rPr lang="en-US" sz="2000" dirty="0"/>
              <a:t> </a:t>
            </a:r>
            <a:r>
              <a:rPr lang="en-US" sz="2000" dirty="0" err="1"/>
              <a:t>exacerbar</a:t>
            </a:r>
            <a:r>
              <a:rPr lang="en-US" sz="2000" dirty="0"/>
              <a:t> o </a:t>
            </a:r>
            <a:r>
              <a:rPr lang="en-US" sz="2000" dirty="0" err="1"/>
              <a:t>desequilíbrio</a:t>
            </a:r>
            <a:r>
              <a:rPr lang="en-US" sz="2000" dirty="0"/>
              <a:t> de </a:t>
            </a:r>
            <a:r>
              <a:rPr lang="en-US" sz="2000" dirty="0" err="1"/>
              <a:t>poder</a:t>
            </a:r>
            <a:r>
              <a:rPr lang="en-US" sz="2000" dirty="0"/>
              <a:t>: </a:t>
            </a:r>
          </a:p>
          <a:p>
            <a:pPr algn="just">
              <a:spcBef>
                <a:spcPts val="600"/>
              </a:spcBef>
              <a:spcAft>
                <a:spcPts val="0"/>
              </a:spcAft>
            </a:pPr>
            <a:r>
              <a:rPr lang="en-US" sz="2000" dirty="0"/>
              <a:t>as </a:t>
            </a:r>
            <a:r>
              <a:rPr lang="en-US" sz="2000" dirty="0" err="1"/>
              <a:t>pessoas</a:t>
            </a:r>
            <a:r>
              <a:rPr lang="en-US" sz="2000" dirty="0"/>
              <a:t> </a:t>
            </a:r>
            <a:r>
              <a:rPr lang="en-US" sz="2000" dirty="0" err="1"/>
              <a:t>sabem</a:t>
            </a:r>
            <a:r>
              <a:rPr lang="en-US" sz="2000" dirty="0"/>
              <a:t> que </a:t>
            </a:r>
            <a:r>
              <a:rPr lang="en-US" sz="2000" dirty="0" err="1"/>
              <a:t>precisam</a:t>
            </a:r>
            <a:r>
              <a:rPr lang="en-US" sz="2000" dirty="0"/>
              <a:t> </a:t>
            </a:r>
            <a:r>
              <a:rPr lang="en-US" sz="2000" dirty="0" err="1"/>
              <a:t>aderir</a:t>
            </a:r>
            <a:r>
              <a:rPr lang="en-US" sz="2000" dirty="0"/>
              <a:t> </a:t>
            </a:r>
            <a:r>
              <a:rPr lang="en-US" sz="2000" dirty="0" err="1"/>
              <a:t>ao</a:t>
            </a:r>
            <a:r>
              <a:rPr lang="en-US" sz="2000" dirty="0"/>
              <a:t> que </a:t>
            </a:r>
            <a:r>
              <a:rPr lang="en-US" sz="2000" dirty="0" err="1"/>
              <a:t>os</a:t>
            </a:r>
            <a:r>
              <a:rPr lang="en-US" sz="2000" dirty="0"/>
              <a:t> </a:t>
            </a:r>
            <a:r>
              <a:rPr lang="en-US" sz="2000" dirty="0" err="1"/>
              <a:t>funcionários</a:t>
            </a:r>
            <a:r>
              <a:rPr lang="en-US" sz="2000" dirty="0"/>
              <a:t> </a:t>
            </a:r>
            <a:r>
              <a:rPr lang="en-US" sz="2000" dirty="0" err="1"/>
              <a:t>oferecem</a:t>
            </a:r>
            <a:r>
              <a:rPr lang="en-US" sz="2000" dirty="0"/>
              <a:t> </a:t>
            </a:r>
            <a:r>
              <a:rPr lang="en-US" sz="2000" dirty="0" err="1"/>
              <a:t>ou</a:t>
            </a:r>
            <a:r>
              <a:rPr lang="en-US" sz="2000" dirty="0"/>
              <a:t> </a:t>
            </a:r>
            <a:r>
              <a:rPr lang="en-US" sz="2000" dirty="0" err="1"/>
              <a:t>prescrevem</a:t>
            </a:r>
            <a:r>
              <a:rPr lang="en-US" sz="2000" dirty="0"/>
              <a:t> para </a:t>
            </a:r>
            <a:r>
              <a:rPr lang="en-US" sz="2000" dirty="0" err="1"/>
              <a:t>evitar</a:t>
            </a:r>
            <a:r>
              <a:rPr lang="en-US" sz="2000" dirty="0"/>
              <a:t> </a:t>
            </a:r>
            <a:r>
              <a:rPr lang="en-US" sz="2000" dirty="0" err="1"/>
              <a:t>serem</a:t>
            </a:r>
            <a:r>
              <a:rPr lang="en-US" sz="2000" dirty="0"/>
              <a:t> </a:t>
            </a:r>
            <a:r>
              <a:rPr lang="en-US" sz="2000" dirty="0" err="1"/>
              <a:t>internadas</a:t>
            </a:r>
            <a:r>
              <a:rPr lang="en-US" sz="2000" dirty="0"/>
              <a:t> e </a:t>
            </a:r>
            <a:r>
              <a:rPr lang="en-US" sz="2000" dirty="0" err="1"/>
              <a:t>tratadas</a:t>
            </a:r>
            <a:r>
              <a:rPr lang="en-US" sz="2000" dirty="0"/>
              <a:t> </a:t>
            </a:r>
            <a:r>
              <a:rPr lang="en-US" sz="2000" dirty="0" err="1"/>
              <a:t>involuntariamente</a:t>
            </a:r>
            <a:r>
              <a:rPr lang="en-US" sz="2000" dirty="0"/>
              <a:t>. </a:t>
            </a:r>
          </a:p>
        </p:txBody>
      </p:sp>
      <p:sp>
        <p:nvSpPr>
          <p:cNvPr id="2" name="Title 1">
            <a:extLst>
              <a:ext uri="{FF2B5EF4-FFF2-40B4-BE49-F238E27FC236}">
                <a16:creationId xmlns:a16="http://schemas.microsoft.com/office/drawing/2014/main" id="{F9EDA61B-E82C-462B-94C3-5D9908190855}"/>
              </a:ext>
            </a:extLst>
          </p:cNvPr>
          <p:cNvSpPr>
            <a:spLocks noGrp="1"/>
          </p:cNvSpPr>
          <p:nvPr>
            <p:ph type="title"/>
          </p:nvPr>
        </p:nvSpPr>
        <p:spPr>
          <a:xfrm>
            <a:off x="507206" y="506411"/>
            <a:ext cx="11174400" cy="570337"/>
          </a:xfrm>
        </p:spPr>
        <p:txBody>
          <a:bodyPr/>
          <a:lstStyle/>
          <a:p>
            <a:pPr algn="ctr"/>
            <a:r>
              <a:rPr lang="en-GB" dirty="0"/>
              <a:t>Apresentação: Dinâmicas de poder nos serviços de saúde mental e sociais - 3</a:t>
            </a:r>
            <a:endParaRPr lang="en-CH" dirty="0"/>
          </a:p>
        </p:txBody>
      </p:sp>
    </p:spTree>
    <p:extLst>
      <p:ext uri="{BB962C8B-B14F-4D97-AF65-F5344CB8AC3E}">
        <p14:creationId xmlns:p14="http://schemas.microsoft.com/office/powerpoint/2010/main" val="4212485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3CC41E0-250C-854E-9DB6-9D416242DC58}"/>
              </a:ext>
            </a:extLst>
          </p:cNvPr>
          <p:cNvSpPr>
            <a:spLocks noGrp="1"/>
          </p:cNvSpPr>
          <p:nvPr>
            <p:ph sz="quarter" idx="14"/>
          </p:nvPr>
        </p:nvSpPr>
        <p:spPr>
          <a:xfrm>
            <a:off x="1027889" y="1851588"/>
            <a:ext cx="10136222" cy="3848603"/>
          </a:xfrm>
        </p:spPr>
        <p:txBody>
          <a:bodyPr/>
          <a:lstStyle/>
          <a:p>
            <a:pPr algn="just">
              <a:spcBef>
                <a:spcPts val="600"/>
              </a:spcBef>
              <a:spcAft>
                <a:spcPts val="0"/>
              </a:spcAft>
            </a:pPr>
            <a:r>
              <a:rPr lang="en-US" sz="2000" dirty="0"/>
              <a:t>“Pessoas que estão usando” ou “que já usaram” serviços de saúde mental e social referem-se a pessoas que não necessariamente se identificam como portadoras de deficiência, mas que têm uma variedade de experiências aplicáveis a este treinamento.</a:t>
            </a:r>
          </a:p>
          <a:p>
            <a:pPr algn="just">
              <a:spcBef>
                <a:spcPts val="600"/>
              </a:spcBef>
              <a:spcAft>
                <a:spcPts val="0"/>
              </a:spcAft>
            </a:pPr>
            <a:r>
              <a:rPr lang="en-US" sz="2000" dirty="0"/>
              <a:t>O termo “serviços de saúde mental e sociais” refere-se a uma ampla gama de serviços prestados por países nos setores público, privado e não governamental. </a:t>
            </a:r>
          </a:p>
          <a:p>
            <a:pPr algn="just">
              <a:spcBef>
                <a:spcPts val="600"/>
              </a:spcBef>
              <a:spcAft>
                <a:spcPts val="0"/>
              </a:spcAft>
            </a:pPr>
            <a:r>
              <a:rPr lang="en-US" sz="2000" dirty="0"/>
              <a:t>A terminologia foi escolhida por motivos de inclusão. </a:t>
            </a:r>
          </a:p>
          <a:p>
            <a:pPr algn="just">
              <a:spcBef>
                <a:spcPts val="600"/>
              </a:spcBef>
              <a:spcAft>
                <a:spcPts val="0"/>
              </a:spcAft>
            </a:pPr>
            <a:r>
              <a:rPr lang="en-US" sz="2000" dirty="0"/>
              <a:t>É uma escolha pessoal identificar-se com determinadas expressões ou conceitos, mas os direitos humanos aplicam-se a todas as pessoas em todos os lugares. </a:t>
            </a:r>
          </a:p>
          <a:p>
            <a:pPr algn="just">
              <a:spcBef>
                <a:spcPts val="600"/>
              </a:spcBef>
              <a:spcAft>
                <a:spcPts val="0"/>
              </a:spcAft>
            </a:pPr>
            <a:r>
              <a:rPr lang="en-US" sz="2000" dirty="0"/>
              <a:t>Um diagnóstico ou deficiência nunca deve definir uma pessoa. </a:t>
            </a:r>
          </a:p>
          <a:p>
            <a:pPr algn="just">
              <a:spcBef>
                <a:spcPts val="600"/>
              </a:spcBef>
              <a:spcAft>
                <a:spcPts val="0"/>
              </a:spcAft>
            </a:pPr>
            <a:r>
              <a:rPr lang="en-US" sz="2000" dirty="0" err="1"/>
              <a:t>Somos</a:t>
            </a:r>
            <a:r>
              <a:rPr lang="en-US" sz="2000" dirty="0"/>
              <a:t> todos indivíduos, com um contexto social, personalidade, objetivos, aspirações e relações com os outros únicos.</a:t>
            </a:r>
          </a:p>
          <a:p>
            <a:endParaRPr lang="en-US" dirty="0"/>
          </a:p>
        </p:txBody>
      </p:sp>
      <p:sp>
        <p:nvSpPr>
          <p:cNvPr id="5" name="Title 4">
            <a:extLst>
              <a:ext uri="{FF2B5EF4-FFF2-40B4-BE49-F238E27FC236}">
                <a16:creationId xmlns:a16="http://schemas.microsoft.com/office/drawing/2014/main" id="{2BDC5166-62AE-C942-A8F4-278F608DFDEC}"/>
              </a:ext>
            </a:extLst>
          </p:cNvPr>
          <p:cNvSpPr>
            <a:spLocks noGrp="1"/>
          </p:cNvSpPr>
          <p:nvPr>
            <p:ph type="title"/>
          </p:nvPr>
        </p:nvSpPr>
        <p:spPr>
          <a:xfrm>
            <a:off x="507205" y="506412"/>
            <a:ext cx="11042369" cy="340400"/>
          </a:xfrm>
        </p:spPr>
        <p:txBody>
          <a:bodyPr/>
          <a:lstStyle/>
          <a:p>
            <a:pPr algn="ctr"/>
            <a:r>
              <a:rPr lang="en-US" dirty="0"/>
              <a:t>Algumas palavras sobre a terminologia utilizada nesta formação – 2</a:t>
            </a:r>
          </a:p>
        </p:txBody>
      </p:sp>
    </p:spTree>
    <p:extLst>
      <p:ext uri="{BB962C8B-B14F-4D97-AF65-F5344CB8AC3E}">
        <p14:creationId xmlns:p14="http://schemas.microsoft.com/office/powerpoint/2010/main" val="21646723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CA19DD-67A3-4828-A173-4CBAE9E0F8BD}"/>
              </a:ext>
            </a:extLst>
          </p:cNvPr>
          <p:cNvSpPr>
            <a:spLocks noGrp="1"/>
          </p:cNvSpPr>
          <p:nvPr>
            <p:ph sz="quarter" idx="14"/>
          </p:nvPr>
        </p:nvSpPr>
        <p:spPr>
          <a:xfrm>
            <a:off x="508794" y="1851588"/>
            <a:ext cx="11174412" cy="2821661"/>
          </a:xfrm>
        </p:spPr>
        <p:txBody>
          <a:bodyPr/>
          <a:lstStyle/>
          <a:p>
            <a:pPr lvl="0">
              <a:spcBef>
                <a:spcPts val="600"/>
              </a:spcBef>
              <a:spcAft>
                <a:spcPts val="0"/>
              </a:spcAft>
            </a:pPr>
            <a:endParaRPr lang="en-US" sz="2000" dirty="0"/>
          </a:p>
          <a:p>
            <a:pPr lvl="0" algn="just">
              <a:spcBef>
                <a:spcPts val="600"/>
              </a:spcBef>
              <a:spcAft>
                <a:spcPts val="0"/>
              </a:spcAft>
            </a:pPr>
            <a:r>
              <a:rPr lang="en-US" sz="2000" dirty="0"/>
              <a:t>No </a:t>
            </a:r>
            <a:r>
              <a:rPr lang="en-US" sz="2000" dirty="0" err="1"/>
              <a:t>contexto</a:t>
            </a:r>
            <a:r>
              <a:rPr lang="en-US" sz="2000" dirty="0"/>
              <a:t> da </a:t>
            </a:r>
            <a:r>
              <a:rPr lang="en-US" sz="2000" dirty="0" err="1"/>
              <a:t>saúde</a:t>
            </a:r>
            <a:r>
              <a:rPr lang="en-US" sz="2000" dirty="0"/>
              <a:t> mental </a:t>
            </a:r>
            <a:r>
              <a:rPr lang="en-US" sz="2000" dirty="0" err="1"/>
              <a:t>ou</a:t>
            </a:r>
            <a:r>
              <a:rPr lang="en-US" sz="2000" dirty="0"/>
              <a:t> dos </a:t>
            </a:r>
            <a:r>
              <a:rPr lang="en-US" sz="2000" dirty="0" err="1"/>
              <a:t>serviços</a:t>
            </a:r>
            <a:r>
              <a:rPr lang="en-US" sz="2000" dirty="0"/>
              <a:t> </a:t>
            </a:r>
            <a:r>
              <a:rPr lang="en-US" sz="2000" dirty="0" err="1"/>
              <a:t>sociais</a:t>
            </a:r>
            <a:r>
              <a:rPr lang="en-US" sz="2000" dirty="0"/>
              <a:t>, as </a:t>
            </a:r>
            <a:r>
              <a:rPr lang="en-US" sz="2000" dirty="0" err="1"/>
              <a:t>pessoas</a:t>
            </a:r>
            <a:r>
              <a:rPr lang="en-US" sz="2000" dirty="0"/>
              <a:t> que </a:t>
            </a:r>
            <a:r>
              <a:rPr lang="en-US" sz="2000" dirty="0" err="1"/>
              <a:t>utilizam</a:t>
            </a:r>
            <a:r>
              <a:rPr lang="en-US" sz="2000" dirty="0"/>
              <a:t> </a:t>
            </a:r>
            <a:r>
              <a:rPr lang="en-US" sz="2000" dirty="0" err="1"/>
              <a:t>os</a:t>
            </a:r>
            <a:r>
              <a:rPr lang="en-US" sz="2000" dirty="0"/>
              <a:t> </a:t>
            </a:r>
            <a:r>
              <a:rPr lang="en-US" sz="2000" dirty="0" err="1"/>
              <a:t>serviços</a:t>
            </a:r>
            <a:r>
              <a:rPr lang="en-US" sz="2000" dirty="0"/>
              <a:t> </a:t>
            </a:r>
            <a:r>
              <a:rPr lang="en-US" sz="2000" dirty="0" err="1"/>
              <a:t>dependem</a:t>
            </a:r>
            <a:r>
              <a:rPr lang="en-US" sz="2000" dirty="0"/>
              <a:t> dos </a:t>
            </a:r>
            <a:r>
              <a:rPr lang="en-US" sz="2000" dirty="0" err="1"/>
              <a:t>funcionários</a:t>
            </a:r>
            <a:r>
              <a:rPr lang="en-US" sz="2000" dirty="0"/>
              <a:t> para o </a:t>
            </a:r>
            <a:r>
              <a:rPr lang="en-US" sz="2000" dirty="0" err="1"/>
              <a:t>seu</a:t>
            </a:r>
            <a:r>
              <a:rPr lang="en-US" sz="2000" dirty="0"/>
              <a:t> </a:t>
            </a:r>
            <a:r>
              <a:rPr lang="en-US" sz="2000" dirty="0" err="1"/>
              <a:t>bem-estar</a:t>
            </a:r>
            <a:r>
              <a:rPr lang="en-US" sz="2000" dirty="0"/>
              <a:t> e para </a:t>
            </a:r>
            <a:r>
              <a:rPr lang="en-US" sz="2000" dirty="0" err="1"/>
              <a:t>receber</a:t>
            </a:r>
            <a:r>
              <a:rPr lang="en-US" sz="2000" dirty="0"/>
              <a:t> </a:t>
            </a:r>
            <a:r>
              <a:rPr lang="en-US" sz="2000" dirty="0" err="1"/>
              <a:t>os</a:t>
            </a:r>
            <a:r>
              <a:rPr lang="en-US" sz="2000" dirty="0"/>
              <a:t> </a:t>
            </a:r>
            <a:r>
              <a:rPr lang="en-US" sz="2000" dirty="0" err="1"/>
              <a:t>serviços</a:t>
            </a:r>
            <a:r>
              <a:rPr lang="en-US" sz="2000" dirty="0"/>
              <a:t>. </a:t>
            </a:r>
          </a:p>
          <a:p>
            <a:pPr lvl="0" algn="just">
              <a:spcBef>
                <a:spcPts val="600"/>
              </a:spcBef>
              <a:spcAft>
                <a:spcPts val="0"/>
              </a:spcAft>
            </a:pPr>
            <a:r>
              <a:rPr lang="en-US" sz="2000" dirty="0"/>
              <a:t>Elas </a:t>
            </a:r>
            <a:r>
              <a:rPr lang="en-US" sz="2000" dirty="0" err="1"/>
              <a:t>precisam</a:t>
            </a:r>
            <a:r>
              <a:rPr lang="en-US" sz="2000" dirty="0"/>
              <a:t> da </a:t>
            </a:r>
            <a:r>
              <a:rPr lang="en-US" sz="2000" dirty="0" err="1"/>
              <a:t>experiência</a:t>
            </a:r>
            <a:r>
              <a:rPr lang="en-US" sz="2000" dirty="0"/>
              <a:t> dos </a:t>
            </a:r>
            <a:r>
              <a:rPr lang="en-US" sz="2000" dirty="0" err="1"/>
              <a:t>funcionários</a:t>
            </a:r>
            <a:r>
              <a:rPr lang="en-US" sz="2000" dirty="0"/>
              <a:t> para o </a:t>
            </a:r>
            <a:r>
              <a:rPr lang="en-US" sz="2000" dirty="0" err="1"/>
              <a:t>seu</a:t>
            </a:r>
            <a:r>
              <a:rPr lang="en-US" sz="2000" dirty="0"/>
              <a:t> </a:t>
            </a:r>
            <a:r>
              <a:rPr lang="en-US" sz="2000" dirty="0" err="1"/>
              <a:t>tratamento</a:t>
            </a:r>
            <a:r>
              <a:rPr lang="en-US" sz="2000" dirty="0"/>
              <a:t> e </a:t>
            </a:r>
            <a:r>
              <a:rPr lang="en-US" sz="2000" dirty="0" err="1"/>
              <a:t>cuidados</a:t>
            </a:r>
            <a:r>
              <a:rPr lang="en-US" sz="2000" dirty="0"/>
              <a:t>, </a:t>
            </a:r>
            <a:r>
              <a:rPr lang="en-US" sz="2000" dirty="0" err="1"/>
              <a:t>sobre</a:t>
            </a:r>
            <a:r>
              <a:rPr lang="en-US" sz="2000" dirty="0"/>
              <a:t> </a:t>
            </a:r>
            <a:r>
              <a:rPr lang="en-US" sz="2000" dirty="0" err="1"/>
              <a:t>os</a:t>
            </a:r>
            <a:r>
              <a:rPr lang="en-US" sz="2000" dirty="0"/>
              <a:t> quais </a:t>
            </a:r>
            <a:r>
              <a:rPr lang="en-US" sz="2000" dirty="0" err="1"/>
              <a:t>muitas</a:t>
            </a:r>
            <a:r>
              <a:rPr lang="en-US" sz="2000" dirty="0"/>
              <a:t> </a:t>
            </a:r>
            <a:r>
              <a:rPr lang="en-US" sz="2000" dirty="0" err="1"/>
              <a:t>vezes</a:t>
            </a:r>
            <a:r>
              <a:rPr lang="en-US" sz="2000" dirty="0"/>
              <a:t> </a:t>
            </a:r>
            <a:r>
              <a:rPr lang="en-US" sz="2000" dirty="0" err="1"/>
              <a:t>não</a:t>
            </a:r>
            <a:r>
              <a:rPr lang="en-US" sz="2000" dirty="0"/>
              <a:t> </a:t>
            </a:r>
            <a:r>
              <a:rPr lang="en-US" sz="2000" dirty="0" err="1"/>
              <a:t>têm</a:t>
            </a:r>
            <a:r>
              <a:rPr lang="en-US" sz="2000" dirty="0"/>
              <a:t> </a:t>
            </a:r>
            <a:r>
              <a:rPr lang="en-US" sz="2000" dirty="0" err="1"/>
              <a:t>controle</a:t>
            </a:r>
            <a:r>
              <a:rPr lang="en-US" sz="2000" dirty="0"/>
              <a:t>. </a:t>
            </a:r>
          </a:p>
          <a:p>
            <a:pPr lvl="0" algn="just">
              <a:spcBef>
                <a:spcPts val="600"/>
              </a:spcBef>
              <a:spcAft>
                <a:spcPts val="0"/>
              </a:spcAft>
            </a:pPr>
            <a:r>
              <a:rPr lang="en-US" sz="2000" dirty="0"/>
              <a:t>Essa </a:t>
            </a:r>
            <a:r>
              <a:rPr lang="en-US" sz="2000" dirty="0" err="1"/>
              <a:t>dependência</a:t>
            </a:r>
            <a:r>
              <a:rPr lang="en-US" sz="2000" dirty="0"/>
              <a:t> dos </a:t>
            </a:r>
            <a:r>
              <a:rPr lang="en-US" sz="2000" dirty="0" err="1"/>
              <a:t>funcionários</a:t>
            </a:r>
            <a:r>
              <a:rPr lang="en-US" sz="2000" dirty="0"/>
              <a:t> e a </a:t>
            </a:r>
            <a:r>
              <a:rPr lang="en-US" sz="2000" dirty="0" err="1"/>
              <a:t>falta</a:t>
            </a:r>
            <a:r>
              <a:rPr lang="en-US" sz="2000" dirty="0"/>
              <a:t> de </a:t>
            </a:r>
            <a:r>
              <a:rPr lang="en-US" sz="2000" dirty="0" err="1"/>
              <a:t>controle</a:t>
            </a:r>
            <a:r>
              <a:rPr lang="en-US" sz="2000" dirty="0"/>
              <a:t> </a:t>
            </a:r>
            <a:r>
              <a:rPr lang="en-US" sz="2000" dirty="0" err="1"/>
              <a:t>podem</a:t>
            </a:r>
            <a:r>
              <a:rPr lang="en-US" sz="2000" dirty="0"/>
              <a:t> </a:t>
            </a:r>
            <a:r>
              <a:rPr lang="en-US" sz="2000" dirty="0" err="1"/>
              <a:t>colocá</a:t>
            </a:r>
            <a:r>
              <a:rPr lang="en-US" sz="2000" dirty="0"/>
              <a:t>-las </a:t>
            </a:r>
            <a:r>
              <a:rPr lang="en-US" sz="2000" dirty="0" err="1"/>
              <a:t>em</a:t>
            </a:r>
            <a:r>
              <a:rPr lang="en-US" sz="2000" dirty="0"/>
              <a:t> </a:t>
            </a:r>
            <a:r>
              <a:rPr lang="en-US" sz="2000" dirty="0" err="1"/>
              <a:t>risco</a:t>
            </a:r>
            <a:r>
              <a:rPr lang="en-US" sz="2000" dirty="0"/>
              <a:t> </a:t>
            </a:r>
            <a:r>
              <a:rPr lang="en-US" sz="2000" dirty="0" err="1"/>
              <a:t>particularmente</a:t>
            </a:r>
            <a:r>
              <a:rPr lang="en-US" sz="2000" dirty="0"/>
              <a:t> </a:t>
            </a:r>
            <a:r>
              <a:rPr lang="en-US" sz="2000" dirty="0" err="1"/>
              <a:t>elevado</a:t>
            </a:r>
            <a:r>
              <a:rPr lang="en-US" sz="2000" dirty="0"/>
              <a:t> de </a:t>
            </a:r>
            <a:r>
              <a:rPr lang="en-US" sz="2000" dirty="0" err="1"/>
              <a:t>coerção</a:t>
            </a:r>
            <a:r>
              <a:rPr lang="en-US" sz="2000" dirty="0"/>
              <a:t> e </a:t>
            </a:r>
            <a:r>
              <a:rPr lang="en-US" sz="2000" dirty="0" err="1"/>
              <a:t>tratamento</a:t>
            </a:r>
            <a:r>
              <a:rPr lang="en-US" sz="2000" dirty="0"/>
              <a:t> </a:t>
            </a:r>
            <a:r>
              <a:rPr lang="en-US" sz="2000" dirty="0" err="1"/>
              <a:t>violento</a:t>
            </a:r>
            <a:r>
              <a:rPr lang="en-US" sz="2000" dirty="0"/>
              <a:t> e/</a:t>
            </a:r>
            <a:r>
              <a:rPr lang="en-US" sz="2000" dirty="0" err="1"/>
              <a:t>ou</a:t>
            </a:r>
            <a:r>
              <a:rPr lang="en-US" sz="2000" dirty="0"/>
              <a:t> </a:t>
            </a:r>
            <a:r>
              <a:rPr lang="en-US" sz="2000" dirty="0" err="1"/>
              <a:t>abusivo</a:t>
            </a:r>
            <a:r>
              <a:rPr lang="en-US" sz="2000" dirty="0"/>
              <a:t>.</a:t>
            </a:r>
          </a:p>
          <a:p>
            <a:pPr>
              <a:spcBef>
                <a:spcPts val="600"/>
              </a:spcBef>
              <a:spcAft>
                <a:spcPts val="0"/>
              </a:spcAft>
            </a:pPr>
            <a:endParaRPr lang="en-CH" dirty="0"/>
          </a:p>
        </p:txBody>
      </p:sp>
      <p:sp>
        <p:nvSpPr>
          <p:cNvPr id="2" name="Title 1">
            <a:extLst>
              <a:ext uri="{FF2B5EF4-FFF2-40B4-BE49-F238E27FC236}">
                <a16:creationId xmlns:a16="http://schemas.microsoft.com/office/drawing/2014/main" id="{8E9B7B68-1008-46F6-B383-74C432E71BC3}"/>
              </a:ext>
            </a:extLst>
          </p:cNvPr>
          <p:cNvSpPr>
            <a:spLocks noGrp="1"/>
          </p:cNvSpPr>
          <p:nvPr>
            <p:ph type="title"/>
          </p:nvPr>
        </p:nvSpPr>
        <p:spPr>
          <a:xfrm>
            <a:off x="507205" y="506412"/>
            <a:ext cx="11010343" cy="340400"/>
          </a:xfrm>
        </p:spPr>
        <p:txBody>
          <a:bodyPr/>
          <a:lstStyle/>
          <a:p>
            <a:pPr algn="ctr"/>
            <a:r>
              <a:rPr lang="en-GB" dirty="0"/>
              <a:t>Apresentação: Dinâmicas de poder nos serviços de saúde mental e sociais - 4</a:t>
            </a:r>
            <a:endParaRPr lang="en-CH" dirty="0"/>
          </a:p>
        </p:txBody>
      </p:sp>
    </p:spTree>
    <p:extLst>
      <p:ext uri="{BB962C8B-B14F-4D97-AF65-F5344CB8AC3E}">
        <p14:creationId xmlns:p14="http://schemas.microsoft.com/office/powerpoint/2010/main" val="8701751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A7EE62-9A45-4823-8EE0-440522C77FAC}"/>
              </a:ext>
            </a:extLst>
          </p:cNvPr>
          <p:cNvSpPr>
            <a:spLocks noGrp="1"/>
          </p:cNvSpPr>
          <p:nvPr>
            <p:ph sz="quarter" idx="14"/>
          </p:nvPr>
        </p:nvSpPr>
        <p:spPr>
          <a:xfrm>
            <a:off x="507205" y="1722203"/>
            <a:ext cx="11174412" cy="4214363"/>
          </a:xfrm>
        </p:spPr>
        <p:txBody>
          <a:bodyPr/>
          <a:lstStyle/>
          <a:p>
            <a:pPr marL="0" indent="0" algn="just">
              <a:spcBef>
                <a:spcPts val="600"/>
              </a:spcBef>
              <a:spcAft>
                <a:spcPts val="0"/>
              </a:spcAft>
              <a:buNone/>
            </a:pPr>
            <a:r>
              <a:rPr lang="en-US" sz="2000" b="1" dirty="0" err="1"/>
              <a:t>Diversos</a:t>
            </a:r>
            <a:r>
              <a:rPr lang="en-US" sz="2000" b="1" dirty="0"/>
              <a:t> </a:t>
            </a:r>
            <a:r>
              <a:rPr lang="en-US" sz="2000" b="1" dirty="0" err="1"/>
              <a:t>fatores</a:t>
            </a:r>
            <a:r>
              <a:rPr lang="en-US" sz="2000" b="1" dirty="0"/>
              <a:t> </a:t>
            </a:r>
            <a:r>
              <a:rPr lang="en-US" sz="2000" b="1" dirty="0" err="1"/>
              <a:t>podem</a:t>
            </a:r>
            <a:r>
              <a:rPr lang="en-US" sz="2000" b="1" dirty="0"/>
              <a:t> </a:t>
            </a:r>
            <a:r>
              <a:rPr lang="en-US" sz="2000" b="1" dirty="0" err="1"/>
              <a:t>influenciar</a:t>
            </a:r>
            <a:r>
              <a:rPr lang="en-US" sz="2000" b="1" dirty="0"/>
              <a:t> e </a:t>
            </a:r>
            <a:r>
              <a:rPr lang="en-US" sz="2000" b="1" dirty="0" err="1"/>
              <a:t>exacerbar</a:t>
            </a:r>
            <a:r>
              <a:rPr lang="en-US" sz="2000" b="1" dirty="0"/>
              <a:t> a </a:t>
            </a:r>
            <a:r>
              <a:rPr lang="en-US" sz="2000" b="1" dirty="0" err="1"/>
              <a:t>dinâmica</a:t>
            </a:r>
            <a:r>
              <a:rPr lang="en-US" sz="2000" b="1" dirty="0"/>
              <a:t> de </a:t>
            </a:r>
            <a:r>
              <a:rPr lang="en-US" sz="2000" b="1" dirty="0" err="1"/>
              <a:t>poder</a:t>
            </a:r>
            <a:r>
              <a:rPr lang="en-US" sz="2000" b="1" dirty="0"/>
              <a:t> </a:t>
            </a:r>
            <a:r>
              <a:rPr lang="en-US" sz="2000" b="1" dirty="0" err="1"/>
              <a:t>na</a:t>
            </a:r>
            <a:r>
              <a:rPr lang="en-US" sz="2000" b="1" dirty="0"/>
              <a:t> </a:t>
            </a:r>
            <a:r>
              <a:rPr lang="en-US" sz="2000" b="1" dirty="0" err="1"/>
              <a:t>saúde</a:t>
            </a:r>
            <a:r>
              <a:rPr lang="en-US" sz="2000" b="1" dirty="0"/>
              <a:t> mental e </a:t>
            </a:r>
            <a:r>
              <a:rPr lang="en-US" sz="2000" b="1" dirty="0" err="1"/>
              <a:t>nos</a:t>
            </a:r>
            <a:r>
              <a:rPr lang="en-US" sz="2000" b="1" dirty="0"/>
              <a:t> </a:t>
            </a:r>
            <a:r>
              <a:rPr lang="en-US" sz="2000" b="1" dirty="0" err="1"/>
              <a:t>serviços</a:t>
            </a:r>
            <a:r>
              <a:rPr lang="en-US" sz="2000" b="1" dirty="0"/>
              <a:t> </a:t>
            </a:r>
            <a:r>
              <a:rPr lang="en-US" sz="2000" b="1" dirty="0" err="1"/>
              <a:t>sociais</a:t>
            </a:r>
            <a:r>
              <a:rPr lang="en-US" sz="2000" b="1" dirty="0"/>
              <a:t>:</a:t>
            </a:r>
          </a:p>
          <a:p>
            <a:pPr marL="0" indent="0" algn="just">
              <a:spcBef>
                <a:spcPts val="600"/>
              </a:spcBef>
              <a:spcAft>
                <a:spcPts val="0"/>
              </a:spcAft>
              <a:buNone/>
            </a:pPr>
            <a:r>
              <a:rPr lang="en-US" sz="2000" dirty="0"/>
              <a:t>O tipo de roupa usada pelos funcionários. </a:t>
            </a:r>
          </a:p>
          <a:p>
            <a:pPr lvl="3" algn="just">
              <a:spcBef>
                <a:spcPts val="600"/>
              </a:spcBef>
              <a:spcAft>
                <a:spcPts val="0"/>
              </a:spcAft>
            </a:pPr>
            <a:r>
              <a:rPr lang="en-US" dirty="0"/>
              <a:t>Os locais onde as pessoas fazem as suas refeições; ou casas de banho separadas para o pessoal.</a:t>
            </a:r>
          </a:p>
          <a:p>
            <a:pPr lvl="3" algn="just">
              <a:spcBef>
                <a:spcPts val="600"/>
              </a:spcBef>
              <a:spcAft>
                <a:spcPts val="0"/>
              </a:spcAft>
            </a:pPr>
            <a:r>
              <a:rPr lang="en-US" dirty="0"/>
              <a:t>A natureza da comunicação entre as pessoas.</a:t>
            </a:r>
          </a:p>
          <a:p>
            <a:pPr lvl="3" algn="just">
              <a:spcBef>
                <a:spcPts val="600"/>
              </a:spcBef>
              <a:spcAft>
                <a:spcPts val="0"/>
              </a:spcAft>
            </a:pPr>
            <a:r>
              <a:rPr lang="en-US" dirty="0"/>
              <a:t>Os funcionários usam crachás. </a:t>
            </a:r>
          </a:p>
          <a:p>
            <a:pPr lvl="3" algn="just">
              <a:spcBef>
                <a:spcPts val="600"/>
              </a:spcBef>
              <a:spcAft>
                <a:spcPts val="0"/>
              </a:spcAft>
            </a:pPr>
            <a:r>
              <a:rPr lang="en-US" dirty="0"/>
              <a:t>Quem toma notas e/ou mantém os arquivos?</a:t>
            </a:r>
          </a:p>
          <a:p>
            <a:pPr lvl="3" algn="just">
              <a:spcBef>
                <a:spcPts val="600"/>
              </a:spcBef>
              <a:spcAft>
                <a:spcPts val="0"/>
              </a:spcAft>
            </a:pPr>
            <a:r>
              <a:rPr lang="en-US" dirty="0"/>
              <a:t>Quem tem autoridade e chaves/cartões magnéticos para trancar determinadas áreas?</a:t>
            </a:r>
          </a:p>
          <a:p>
            <a:pPr lvl="3" algn="just">
              <a:spcBef>
                <a:spcPts val="600"/>
              </a:spcBef>
              <a:spcAft>
                <a:spcPts val="0"/>
              </a:spcAft>
            </a:pPr>
            <a:r>
              <a:rPr lang="en-US" dirty="0"/>
              <a:t>Quem deve viver sua vida seguindo um plano de tratamento escrito, metas, etc., e quem simplesmente vive sua vida?</a:t>
            </a:r>
          </a:p>
          <a:p>
            <a:pPr lvl="3" algn="just">
              <a:spcBef>
                <a:spcPts val="600"/>
              </a:spcBef>
              <a:spcAft>
                <a:spcPts val="0"/>
              </a:spcAft>
            </a:pPr>
            <a:r>
              <a:rPr lang="en-US" dirty="0"/>
              <a:t>De quem é a voz e a opinião ouvida e aceita com maior frequência?</a:t>
            </a:r>
          </a:p>
          <a:p>
            <a:pPr lvl="3" algn="just">
              <a:spcBef>
                <a:spcPts val="600"/>
              </a:spcBef>
              <a:spcAft>
                <a:spcPts val="0"/>
              </a:spcAft>
            </a:pPr>
            <a:r>
              <a:rPr lang="en-US" dirty="0"/>
              <a:t>As necessidades de quem são refletidas nas políticas, agendas e diretrizes dos serviços? </a:t>
            </a:r>
          </a:p>
          <a:p>
            <a:endParaRPr lang="en-CH" dirty="0"/>
          </a:p>
        </p:txBody>
      </p:sp>
      <p:sp>
        <p:nvSpPr>
          <p:cNvPr id="2" name="Title 1">
            <a:extLst>
              <a:ext uri="{FF2B5EF4-FFF2-40B4-BE49-F238E27FC236}">
                <a16:creationId xmlns:a16="http://schemas.microsoft.com/office/drawing/2014/main" id="{92FB2837-422C-4ECC-A411-108FE75923B3}"/>
              </a:ext>
            </a:extLst>
          </p:cNvPr>
          <p:cNvSpPr>
            <a:spLocks noGrp="1"/>
          </p:cNvSpPr>
          <p:nvPr>
            <p:ph type="title"/>
          </p:nvPr>
        </p:nvSpPr>
        <p:spPr>
          <a:xfrm>
            <a:off x="507205" y="506412"/>
            <a:ext cx="11174401" cy="340400"/>
          </a:xfrm>
        </p:spPr>
        <p:txBody>
          <a:bodyPr/>
          <a:lstStyle/>
          <a:p>
            <a:pPr algn="ctr"/>
            <a:r>
              <a:rPr lang="en-GB" dirty="0"/>
              <a:t>Apresentação: Dinâmicas de poder na saúde mental e nos serviços sociais - 5</a:t>
            </a:r>
            <a:endParaRPr lang="en-CH" dirty="0"/>
          </a:p>
        </p:txBody>
      </p:sp>
    </p:spTree>
    <p:extLst>
      <p:ext uri="{BB962C8B-B14F-4D97-AF65-F5344CB8AC3E}">
        <p14:creationId xmlns:p14="http://schemas.microsoft.com/office/powerpoint/2010/main" val="18079644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B52EBC-4A07-4D85-8F36-A7F8FABB7A46}"/>
              </a:ext>
            </a:extLst>
          </p:cNvPr>
          <p:cNvSpPr>
            <a:spLocks noGrp="1"/>
          </p:cNvSpPr>
          <p:nvPr>
            <p:ph sz="quarter" idx="14"/>
          </p:nvPr>
        </p:nvSpPr>
        <p:spPr>
          <a:xfrm>
            <a:off x="944136" y="2003557"/>
            <a:ext cx="10303728" cy="3933009"/>
          </a:xfrm>
        </p:spPr>
        <p:txBody>
          <a:bodyPr/>
          <a:lstStyle/>
          <a:p>
            <a:pPr algn="just">
              <a:spcBef>
                <a:spcPts val="600"/>
              </a:spcBef>
              <a:spcAft>
                <a:spcPts val="0"/>
              </a:spcAft>
            </a:pPr>
            <a:r>
              <a:rPr lang="en-US" sz="2000" dirty="0"/>
              <a:t>O </a:t>
            </a:r>
            <a:r>
              <a:rPr lang="en-US" sz="2000" dirty="0" err="1"/>
              <a:t>comportamento </a:t>
            </a:r>
            <a:r>
              <a:rPr lang="en-US" sz="2000" dirty="0"/>
              <a:t>dos funcionários em relação às pessoas que utilizam o serviço tem um enorme impacto nos seus direitos, bem-estar e recuperação.</a:t>
            </a:r>
          </a:p>
          <a:p>
            <a:pPr algn="just">
              <a:spcBef>
                <a:spcPts val="600"/>
              </a:spcBef>
              <a:spcAft>
                <a:spcPts val="0"/>
              </a:spcAft>
            </a:pPr>
            <a:r>
              <a:rPr lang="en-US" sz="2000" dirty="0"/>
              <a:t>A </a:t>
            </a:r>
            <a:r>
              <a:rPr lang="en-US" sz="2000" dirty="0" err="1"/>
              <a:t>identificação</a:t>
            </a:r>
            <a:r>
              <a:rPr lang="en-US" sz="2000" dirty="0"/>
              <a:t> e </a:t>
            </a:r>
            <a:r>
              <a:rPr lang="en-US" sz="2000" dirty="0" err="1"/>
              <a:t>prevenção</a:t>
            </a:r>
            <a:r>
              <a:rPr lang="en-US" sz="2000" dirty="0"/>
              <a:t> da </a:t>
            </a:r>
            <a:r>
              <a:rPr lang="en-US" sz="2000" dirty="0" err="1"/>
              <a:t>violência</a:t>
            </a:r>
            <a:r>
              <a:rPr lang="en-US" sz="2000" dirty="0"/>
              <a:t>, </a:t>
            </a:r>
            <a:r>
              <a:rPr lang="en-US" sz="2000" dirty="0" err="1"/>
              <a:t>coerção</a:t>
            </a:r>
            <a:r>
              <a:rPr lang="en-US" sz="2000" dirty="0"/>
              <a:t> e </a:t>
            </a:r>
            <a:r>
              <a:rPr lang="en-US" sz="2000" dirty="0" err="1"/>
              <a:t>abuso</a:t>
            </a:r>
            <a:r>
              <a:rPr lang="en-US" sz="2000" dirty="0"/>
              <a:t> </a:t>
            </a:r>
            <a:r>
              <a:rPr lang="en-US" sz="2000" dirty="0" err="1"/>
              <a:t>só</a:t>
            </a:r>
            <a:r>
              <a:rPr lang="en-US" sz="2000" dirty="0"/>
              <a:t> </a:t>
            </a:r>
            <a:r>
              <a:rPr lang="en-US" sz="2000" dirty="0" err="1"/>
              <a:t>podem</a:t>
            </a:r>
            <a:r>
              <a:rPr lang="en-US" sz="2000" dirty="0"/>
              <a:t> </a:t>
            </a:r>
            <a:r>
              <a:rPr lang="en-US" sz="2000" dirty="0" err="1"/>
              <a:t>acontecer</a:t>
            </a:r>
            <a:r>
              <a:rPr lang="en-US" sz="2000" dirty="0"/>
              <a:t> </a:t>
            </a:r>
            <a:r>
              <a:rPr lang="en-US" sz="2000" dirty="0" err="1"/>
              <a:t>quando</a:t>
            </a:r>
            <a:r>
              <a:rPr lang="en-US" sz="2000" dirty="0"/>
              <a:t> as </a:t>
            </a:r>
            <a:r>
              <a:rPr lang="en-US" sz="2000" dirty="0" err="1"/>
              <a:t>pessoas</a:t>
            </a:r>
            <a:r>
              <a:rPr lang="en-US" sz="2000" dirty="0"/>
              <a:t> </a:t>
            </a:r>
            <a:r>
              <a:rPr lang="en-US" sz="2000" dirty="0" err="1"/>
              <a:t>reconhecem</a:t>
            </a:r>
            <a:r>
              <a:rPr lang="en-US" sz="2000" dirty="0"/>
              <a:t> a </a:t>
            </a:r>
            <a:r>
              <a:rPr lang="en-US" sz="2000" dirty="0" err="1"/>
              <a:t>dinâmica</a:t>
            </a:r>
            <a:r>
              <a:rPr lang="en-US" sz="2000" dirty="0"/>
              <a:t> </a:t>
            </a:r>
            <a:r>
              <a:rPr lang="en-US" sz="2000" dirty="0" err="1"/>
              <a:t>desigual</a:t>
            </a:r>
            <a:r>
              <a:rPr lang="en-US" sz="2000" dirty="0"/>
              <a:t> de </a:t>
            </a:r>
            <a:r>
              <a:rPr lang="en-US" sz="2000" dirty="0" err="1"/>
              <a:t>poder</a:t>
            </a:r>
            <a:r>
              <a:rPr lang="en-US" sz="2000" dirty="0"/>
              <a:t> </a:t>
            </a:r>
            <a:r>
              <a:rPr lang="en-US" sz="2000" dirty="0" err="1"/>
              <a:t>em</a:t>
            </a:r>
            <a:r>
              <a:rPr lang="en-US" sz="2000" dirty="0"/>
              <a:t> um </a:t>
            </a:r>
            <a:r>
              <a:rPr lang="en-US" sz="2000" dirty="0" err="1"/>
              <a:t>serviço</a:t>
            </a:r>
            <a:r>
              <a:rPr lang="en-US" sz="2000" dirty="0"/>
              <a:t> e </a:t>
            </a:r>
            <a:r>
              <a:rPr lang="en-US" sz="2000" dirty="0" err="1"/>
              <a:t>mudam</a:t>
            </a:r>
            <a:r>
              <a:rPr lang="en-US" sz="2000" dirty="0"/>
              <a:t> </a:t>
            </a:r>
            <a:r>
              <a:rPr lang="en-US" sz="2000" dirty="0" err="1"/>
              <a:t>seu</a:t>
            </a:r>
            <a:r>
              <a:rPr lang="en-US" sz="2000" dirty="0"/>
              <a:t> </a:t>
            </a:r>
            <a:r>
              <a:rPr lang="en-US" sz="2000" dirty="0" err="1"/>
              <a:t>comportamento</a:t>
            </a:r>
            <a:r>
              <a:rPr lang="en-US" sz="2000" dirty="0"/>
              <a:t>. </a:t>
            </a:r>
          </a:p>
          <a:p>
            <a:pPr algn="just">
              <a:spcBef>
                <a:spcPts val="600"/>
              </a:spcBef>
              <a:spcAft>
                <a:spcPts val="0"/>
              </a:spcAft>
            </a:pPr>
            <a:r>
              <a:rPr lang="en-US" sz="2000" dirty="0" err="1"/>
              <a:t>Embora</a:t>
            </a:r>
            <a:r>
              <a:rPr lang="en-US" sz="2000" dirty="0"/>
              <a:t> a </a:t>
            </a:r>
            <a:r>
              <a:rPr lang="en-US" sz="2000" dirty="0" err="1"/>
              <a:t>dinâmica</a:t>
            </a:r>
            <a:r>
              <a:rPr lang="en-US" sz="2000" dirty="0"/>
              <a:t> de </a:t>
            </a:r>
            <a:r>
              <a:rPr lang="en-US" sz="2000" dirty="0" err="1"/>
              <a:t>poder</a:t>
            </a:r>
            <a:r>
              <a:rPr lang="en-US" sz="2000" dirty="0"/>
              <a:t> </a:t>
            </a:r>
            <a:r>
              <a:rPr lang="en-US" sz="2000" dirty="0" err="1"/>
              <a:t>não</a:t>
            </a:r>
            <a:r>
              <a:rPr lang="en-US" sz="2000" dirty="0"/>
              <a:t> </a:t>
            </a:r>
            <a:r>
              <a:rPr lang="en-US" sz="2000" dirty="0" err="1"/>
              <a:t>possa</a:t>
            </a:r>
            <a:r>
              <a:rPr lang="en-US" sz="2000" dirty="0"/>
              <a:t> ser </a:t>
            </a:r>
            <a:r>
              <a:rPr lang="en-US" sz="2000" dirty="0" err="1"/>
              <a:t>completamente</a:t>
            </a:r>
            <a:r>
              <a:rPr lang="en-US" sz="2000" dirty="0"/>
              <a:t> </a:t>
            </a:r>
            <a:r>
              <a:rPr lang="en-US" sz="2000" dirty="0" err="1"/>
              <a:t>eliminada</a:t>
            </a:r>
            <a:r>
              <a:rPr lang="en-US" sz="2000" dirty="0"/>
              <a:t> – </a:t>
            </a:r>
            <a:r>
              <a:rPr lang="en-US" sz="2000" dirty="0" err="1"/>
              <a:t>especialmente</a:t>
            </a:r>
            <a:r>
              <a:rPr lang="en-US" sz="2000" dirty="0"/>
              <a:t> </a:t>
            </a:r>
            <a:r>
              <a:rPr lang="en-US" sz="2000" dirty="0" err="1"/>
              <a:t>enquanto</a:t>
            </a:r>
            <a:r>
              <a:rPr lang="en-US" sz="2000" dirty="0"/>
              <a:t> as leis </a:t>
            </a:r>
            <a:r>
              <a:rPr lang="en-US" sz="2000" dirty="0" err="1"/>
              <a:t>permitirem</a:t>
            </a:r>
            <a:r>
              <a:rPr lang="en-US" sz="2000" dirty="0"/>
              <a:t> a </a:t>
            </a:r>
            <a:r>
              <a:rPr lang="en-US" sz="2000" dirty="0" err="1"/>
              <a:t>internação</a:t>
            </a:r>
            <a:r>
              <a:rPr lang="en-US" sz="2000" dirty="0"/>
              <a:t> e o </a:t>
            </a:r>
            <a:r>
              <a:rPr lang="en-US" sz="2000" dirty="0" err="1"/>
              <a:t>tratamento</a:t>
            </a:r>
            <a:r>
              <a:rPr lang="en-US" sz="2000" dirty="0"/>
              <a:t> </a:t>
            </a:r>
            <a:r>
              <a:rPr lang="en-US" sz="2000" dirty="0" err="1"/>
              <a:t>involuntários</a:t>
            </a:r>
            <a:r>
              <a:rPr lang="en-US" sz="2000" dirty="0"/>
              <a:t> e </a:t>
            </a:r>
            <a:r>
              <a:rPr lang="en-US" sz="2000" dirty="0" err="1"/>
              <a:t>outras</a:t>
            </a:r>
            <a:r>
              <a:rPr lang="en-US" sz="2000" dirty="0"/>
              <a:t> </a:t>
            </a:r>
            <a:r>
              <a:rPr lang="en-US" sz="2000" dirty="0" err="1"/>
              <a:t>formas</a:t>
            </a:r>
            <a:r>
              <a:rPr lang="en-US" sz="2000" dirty="0"/>
              <a:t> de </a:t>
            </a:r>
            <a:r>
              <a:rPr lang="en-US" sz="2000" dirty="0" err="1"/>
              <a:t>coerção</a:t>
            </a:r>
            <a:r>
              <a:rPr lang="en-US" sz="2000" dirty="0"/>
              <a:t> –, </a:t>
            </a:r>
            <a:r>
              <a:rPr lang="en-US" sz="2000" dirty="0" err="1"/>
              <a:t>ela</a:t>
            </a:r>
            <a:r>
              <a:rPr lang="en-US" sz="2000" dirty="0"/>
              <a:t> </a:t>
            </a:r>
            <a:r>
              <a:rPr lang="en-US" sz="2000" dirty="0" err="1"/>
              <a:t>pode</a:t>
            </a:r>
            <a:r>
              <a:rPr lang="en-US" sz="2000" dirty="0"/>
              <a:t>, no </a:t>
            </a:r>
            <a:r>
              <a:rPr lang="en-US" sz="2000" dirty="0" err="1"/>
              <a:t>entanto</a:t>
            </a:r>
            <a:r>
              <a:rPr lang="en-US" sz="2000" dirty="0"/>
              <a:t>, ser </a:t>
            </a:r>
            <a:r>
              <a:rPr lang="en-US" sz="2000" dirty="0" err="1"/>
              <a:t>reconhecida</a:t>
            </a:r>
            <a:r>
              <a:rPr lang="en-US" sz="2000" dirty="0"/>
              <a:t> e </a:t>
            </a:r>
            <a:r>
              <a:rPr lang="en-US" sz="2000" dirty="0" err="1"/>
              <a:t>limitada</a:t>
            </a:r>
            <a:r>
              <a:rPr lang="en-US" sz="2000" dirty="0"/>
              <a:t>. </a:t>
            </a:r>
          </a:p>
          <a:p>
            <a:pPr algn="just">
              <a:spcBef>
                <a:spcPts val="600"/>
              </a:spcBef>
              <a:spcAft>
                <a:spcPts val="0"/>
              </a:spcAft>
            </a:pPr>
            <a:r>
              <a:rPr lang="en-US" sz="2000" dirty="0"/>
              <a:t>Um </a:t>
            </a:r>
            <a:r>
              <a:rPr lang="en-US" sz="2000" dirty="0" err="1"/>
              <a:t>contato</a:t>
            </a:r>
            <a:r>
              <a:rPr lang="en-US" sz="2000" dirty="0"/>
              <a:t> </a:t>
            </a:r>
            <a:r>
              <a:rPr lang="en-US" sz="2000" dirty="0" err="1"/>
              <a:t>respeitoso</a:t>
            </a:r>
            <a:r>
              <a:rPr lang="en-US" sz="2000" dirty="0"/>
              <a:t> e de </a:t>
            </a:r>
            <a:r>
              <a:rPr lang="en-US" sz="2000" dirty="0" err="1"/>
              <a:t>apoio</a:t>
            </a:r>
            <a:r>
              <a:rPr lang="en-US" sz="2000" dirty="0"/>
              <a:t> </a:t>
            </a:r>
            <a:r>
              <a:rPr lang="en-US" sz="2000" dirty="0" err="1"/>
              <a:t>diminui</a:t>
            </a:r>
            <a:r>
              <a:rPr lang="en-US" sz="2000" dirty="0"/>
              <a:t> as chances de </a:t>
            </a:r>
            <a:r>
              <a:rPr lang="en-US" sz="2000" dirty="0" err="1"/>
              <a:t>agravamento</a:t>
            </a:r>
            <a:r>
              <a:rPr lang="en-US" sz="2000" dirty="0"/>
              <a:t> e </a:t>
            </a:r>
            <a:r>
              <a:rPr lang="en-US" sz="2000" dirty="0" err="1"/>
              <a:t>reduz</a:t>
            </a:r>
            <a:r>
              <a:rPr lang="en-US" sz="2000" dirty="0"/>
              <a:t> o </a:t>
            </a:r>
            <a:r>
              <a:rPr lang="en-US" sz="2000" dirty="0" err="1"/>
              <a:t>risco</a:t>
            </a:r>
            <a:r>
              <a:rPr lang="en-US" sz="2000" dirty="0"/>
              <a:t> de </a:t>
            </a:r>
            <a:r>
              <a:rPr lang="en-US" sz="2000" dirty="0" err="1"/>
              <a:t>violência</a:t>
            </a:r>
            <a:r>
              <a:rPr lang="en-US" sz="2000" dirty="0"/>
              <a:t>, </a:t>
            </a:r>
            <a:r>
              <a:rPr lang="en-US" sz="2000" dirty="0" err="1"/>
              <a:t>abuso</a:t>
            </a:r>
            <a:r>
              <a:rPr lang="en-US" sz="2000" dirty="0"/>
              <a:t> e </a:t>
            </a:r>
            <a:r>
              <a:rPr lang="en-US" sz="2000" dirty="0" err="1"/>
              <a:t>coerção</a:t>
            </a:r>
            <a:r>
              <a:rPr lang="en-US" sz="2000" dirty="0"/>
              <a:t>. </a:t>
            </a:r>
          </a:p>
          <a:p>
            <a:pPr algn="just">
              <a:spcBef>
                <a:spcPts val="600"/>
              </a:spcBef>
              <a:spcAft>
                <a:spcPts val="0"/>
              </a:spcAft>
            </a:pPr>
            <a:r>
              <a:rPr lang="en-US" sz="2000" dirty="0" err="1"/>
              <a:t>Todas</a:t>
            </a:r>
            <a:r>
              <a:rPr lang="en-US" sz="2000" dirty="0"/>
              <a:t> as </a:t>
            </a:r>
            <a:r>
              <a:rPr lang="en-US" sz="2000" dirty="0" err="1"/>
              <a:t>pessoas</a:t>
            </a:r>
            <a:r>
              <a:rPr lang="en-US" sz="2000" dirty="0"/>
              <a:t> </a:t>
            </a:r>
            <a:r>
              <a:rPr lang="en-US" sz="2000" dirty="0" err="1"/>
              <a:t>merecem</a:t>
            </a:r>
            <a:r>
              <a:rPr lang="en-US" sz="2000" dirty="0"/>
              <a:t> ser </a:t>
            </a:r>
            <a:r>
              <a:rPr lang="en-US" sz="2000" dirty="0" err="1"/>
              <a:t>tratadas</a:t>
            </a:r>
            <a:r>
              <a:rPr lang="en-US" sz="2000" dirty="0"/>
              <a:t> </a:t>
            </a:r>
            <a:r>
              <a:rPr lang="en-US" sz="2000" dirty="0" err="1"/>
              <a:t>em</a:t>
            </a:r>
            <a:r>
              <a:rPr lang="en-US" sz="2000" dirty="0"/>
              <a:t> </a:t>
            </a:r>
            <a:r>
              <a:rPr lang="en-US" sz="2000" dirty="0" err="1"/>
              <a:t>igualdade</a:t>
            </a:r>
            <a:r>
              <a:rPr lang="en-US" sz="2000" dirty="0"/>
              <a:t> de </a:t>
            </a:r>
            <a:r>
              <a:rPr lang="en-US" sz="2000" dirty="0" err="1"/>
              <a:t>condições</a:t>
            </a:r>
            <a:r>
              <a:rPr lang="en-US" sz="2000" dirty="0"/>
              <a:t> com </a:t>
            </a:r>
            <a:r>
              <a:rPr lang="en-US" sz="2000" dirty="0" err="1"/>
              <a:t>os</a:t>
            </a:r>
            <a:r>
              <a:rPr lang="en-US" sz="2000" dirty="0"/>
              <a:t> </a:t>
            </a:r>
            <a:r>
              <a:rPr lang="en-US" sz="2000" dirty="0" err="1"/>
              <a:t>demais</a:t>
            </a:r>
            <a:r>
              <a:rPr lang="en-US" sz="2000" dirty="0"/>
              <a:t>, e com </a:t>
            </a:r>
            <a:r>
              <a:rPr lang="en-US" sz="2000" dirty="0" err="1"/>
              <a:t>dignidade</a:t>
            </a:r>
            <a:r>
              <a:rPr lang="en-US" sz="2000" dirty="0"/>
              <a:t> e </a:t>
            </a:r>
            <a:r>
              <a:rPr lang="en-US" sz="2000" dirty="0" err="1"/>
              <a:t>respeito</a:t>
            </a:r>
            <a:r>
              <a:rPr lang="en-US" sz="2000" dirty="0"/>
              <a:t>.</a:t>
            </a:r>
          </a:p>
        </p:txBody>
      </p:sp>
      <p:sp>
        <p:nvSpPr>
          <p:cNvPr id="2" name="Title 1">
            <a:extLst>
              <a:ext uri="{FF2B5EF4-FFF2-40B4-BE49-F238E27FC236}">
                <a16:creationId xmlns:a16="http://schemas.microsoft.com/office/drawing/2014/main" id="{4E5673F9-3718-42A5-ABFD-09B7D7132D44}"/>
              </a:ext>
            </a:extLst>
          </p:cNvPr>
          <p:cNvSpPr>
            <a:spLocks noGrp="1"/>
          </p:cNvSpPr>
          <p:nvPr>
            <p:ph type="title"/>
          </p:nvPr>
        </p:nvSpPr>
        <p:spPr>
          <a:xfrm>
            <a:off x="507206" y="506412"/>
            <a:ext cx="10990888" cy="340400"/>
          </a:xfrm>
        </p:spPr>
        <p:txBody>
          <a:bodyPr/>
          <a:lstStyle/>
          <a:p>
            <a:pPr algn="ctr"/>
            <a:r>
              <a:rPr lang="en-GB" dirty="0"/>
              <a:t>Apresentação: Dinâmicas de poder na saúde mental e nos serviços sociais - 6</a:t>
            </a:r>
            <a:endParaRPr lang="en-CH" dirty="0"/>
          </a:p>
        </p:txBody>
      </p:sp>
    </p:spTree>
    <p:extLst>
      <p:ext uri="{BB962C8B-B14F-4D97-AF65-F5344CB8AC3E}">
        <p14:creationId xmlns:p14="http://schemas.microsoft.com/office/powerpoint/2010/main" val="23374803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E3F5A1-A253-410C-A190-70F210614DD0}"/>
              </a:ext>
            </a:extLst>
          </p:cNvPr>
          <p:cNvSpPr>
            <a:spLocks noGrp="1"/>
          </p:cNvSpPr>
          <p:nvPr>
            <p:ph sz="quarter" idx="14"/>
          </p:nvPr>
        </p:nvSpPr>
        <p:spPr>
          <a:xfrm>
            <a:off x="508794" y="2113729"/>
            <a:ext cx="11174412" cy="1428960"/>
          </a:xfrm>
        </p:spPr>
        <p:txBody>
          <a:bodyPr/>
          <a:lstStyle/>
          <a:p>
            <a:endParaRPr lang="en-US" dirty="0"/>
          </a:p>
          <a:p>
            <a:r>
              <a:rPr lang="en-US" dirty="0"/>
              <a:t>O que contribui para a dinâmica do poder em um serviço de saúde mental ou social?</a:t>
            </a:r>
          </a:p>
          <a:p>
            <a:endParaRPr lang="en-CH" dirty="0"/>
          </a:p>
        </p:txBody>
      </p:sp>
      <p:sp>
        <p:nvSpPr>
          <p:cNvPr id="2" name="Title 1">
            <a:extLst>
              <a:ext uri="{FF2B5EF4-FFF2-40B4-BE49-F238E27FC236}">
                <a16:creationId xmlns:a16="http://schemas.microsoft.com/office/drawing/2014/main" id="{8173E581-4580-4B5E-ABBF-937EF343F1D9}"/>
              </a:ext>
            </a:extLst>
          </p:cNvPr>
          <p:cNvSpPr>
            <a:spLocks noGrp="1"/>
          </p:cNvSpPr>
          <p:nvPr>
            <p:ph type="title"/>
          </p:nvPr>
        </p:nvSpPr>
        <p:spPr>
          <a:xfrm>
            <a:off x="507205" y="506411"/>
            <a:ext cx="11174401" cy="602541"/>
          </a:xfrm>
        </p:spPr>
        <p:txBody>
          <a:bodyPr/>
          <a:lstStyle/>
          <a:p>
            <a:pPr algn="ctr"/>
            <a:r>
              <a:rPr lang="en-GB" dirty="0"/>
              <a:t>Exercício 5.2: O que contribui para a dinâmica do poder? - 1</a:t>
            </a:r>
            <a:endParaRPr lang="en-CH" dirty="0"/>
          </a:p>
        </p:txBody>
      </p:sp>
    </p:spTree>
    <p:extLst>
      <p:ext uri="{BB962C8B-B14F-4D97-AF65-F5344CB8AC3E}">
        <p14:creationId xmlns:p14="http://schemas.microsoft.com/office/powerpoint/2010/main" val="16075555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576C12-1D09-4443-9FC8-4EAE2710EB62}"/>
              </a:ext>
            </a:extLst>
          </p:cNvPr>
          <p:cNvSpPr>
            <a:spLocks noGrp="1"/>
          </p:cNvSpPr>
          <p:nvPr>
            <p:ph sz="quarter" idx="14"/>
          </p:nvPr>
        </p:nvSpPr>
        <p:spPr>
          <a:xfrm>
            <a:off x="507206" y="2016453"/>
            <a:ext cx="11174412" cy="1541501"/>
          </a:xfrm>
        </p:spPr>
        <p:txBody>
          <a:bodyPr/>
          <a:lstStyle/>
          <a:p>
            <a:endParaRPr lang="en-US" dirty="0"/>
          </a:p>
          <a:p>
            <a:r>
              <a:rPr lang="en-US" dirty="0"/>
              <a:t>Como as diferenças nas roupas que as pessoas vestem podem influenciar a dinâmica do poder?</a:t>
            </a:r>
          </a:p>
          <a:p>
            <a:endParaRPr lang="en-CH" dirty="0"/>
          </a:p>
        </p:txBody>
      </p:sp>
      <p:sp>
        <p:nvSpPr>
          <p:cNvPr id="2" name="Title 1">
            <a:extLst>
              <a:ext uri="{FF2B5EF4-FFF2-40B4-BE49-F238E27FC236}">
                <a16:creationId xmlns:a16="http://schemas.microsoft.com/office/drawing/2014/main" id="{5615D539-B373-4A6E-907C-DFC18FA5F5EB}"/>
              </a:ext>
            </a:extLst>
          </p:cNvPr>
          <p:cNvSpPr>
            <a:spLocks noGrp="1"/>
          </p:cNvSpPr>
          <p:nvPr>
            <p:ph type="title"/>
          </p:nvPr>
        </p:nvSpPr>
        <p:spPr>
          <a:xfrm>
            <a:off x="507206" y="506411"/>
            <a:ext cx="10971432" cy="505265"/>
          </a:xfrm>
        </p:spPr>
        <p:txBody>
          <a:bodyPr/>
          <a:lstStyle/>
          <a:p>
            <a:pPr algn="ctr"/>
            <a:r>
              <a:rPr lang="en-GB" dirty="0"/>
              <a:t>Exercício 5.2: O que contribui para a dinâmica do poder? - 2</a:t>
            </a:r>
            <a:endParaRPr lang="en-CH" dirty="0"/>
          </a:p>
        </p:txBody>
      </p:sp>
    </p:spTree>
    <p:extLst>
      <p:ext uri="{BB962C8B-B14F-4D97-AF65-F5344CB8AC3E}">
        <p14:creationId xmlns:p14="http://schemas.microsoft.com/office/powerpoint/2010/main" val="2600945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4AE0B7-69C9-495A-BD57-9B40D090314F}"/>
              </a:ext>
            </a:extLst>
          </p:cNvPr>
          <p:cNvSpPr>
            <a:spLocks noGrp="1"/>
          </p:cNvSpPr>
          <p:nvPr>
            <p:ph sz="quarter" idx="14"/>
          </p:nvPr>
        </p:nvSpPr>
        <p:spPr>
          <a:xfrm>
            <a:off x="507206" y="1851588"/>
            <a:ext cx="11174412" cy="1569637"/>
          </a:xfrm>
        </p:spPr>
        <p:txBody>
          <a:bodyPr/>
          <a:lstStyle/>
          <a:p>
            <a:endParaRPr lang="en-US" dirty="0"/>
          </a:p>
          <a:p>
            <a:r>
              <a:rPr lang="en-US" dirty="0"/>
              <a:t>Como as diferenças nos locais onde as pessoas almoçam podem influenciar as dinâmicas de poder?</a:t>
            </a:r>
          </a:p>
          <a:p>
            <a:endParaRPr lang="en-CH" dirty="0"/>
          </a:p>
        </p:txBody>
      </p:sp>
      <p:sp>
        <p:nvSpPr>
          <p:cNvPr id="2" name="Title 1">
            <a:extLst>
              <a:ext uri="{FF2B5EF4-FFF2-40B4-BE49-F238E27FC236}">
                <a16:creationId xmlns:a16="http://schemas.microsoft.com/office/drawing/2014/main" id="{B0C05A6D-688A-4AB4-A65F-7816EC1682D1}"/>
              </a:ext>
            </a:extLst>
          </p:cNvPr>
          <p:cNvSpPr>
            <a:spLocks noGrp="1"/>
          </p:cNvSpPr>
          <p:nvPr>
            <p:ph type="title"/>
          </p:nvPr>
        </p:nvSpPr>
        <p:spPr>
          <a:xfrm>
            <a:off x="507206" y="506412"/>
            <a:ext cx="11379994" cy="340400"/>
          </a:xfrm>
        </p:spPr>
        <p:txBody>
          <a:bodyPr/>
          <a:lstStyle/>
          <a:p>
            <a:pPr algn="ctr"/>
            <a:r>
              <a:rPr lang="en-GB" dirty="0"/>
              <a:t>Exercício 5.2: O que contribui para a dinâmica do poder? - 3</a:t>
            </a:r>
            <a:endParaRPr lang="en-CH" dirty="0"/>
          </a:p>
        </p:txBody>
      </p:sp>
    </p:spTree>
    <p:extLst>
      <p:ext uri="{BB962C8B-B14F-4D97-AF65-F5344CB8AC3E}">
        <p14:creationId xmlns:p14="http://schemas.microsoft.com/office/powerpoint/2010/main" val="42846386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5CD34D-2CCD-42C7-9704-14460DDE46CB}"/>
              </a:ext>
            </a:extLst>
          </p:cNvPr>
          <p:cNvSpPr>
            <a:spLocks noGrp="1"/>
          </p:cNvSpPr>
          <p:nvPr>
            <p:ph sz="quarter" idx="14"/>
          </p:nvPr>
        </p:nvSpPr>
        <p:spPr>
          <a:xfrm>
            <a:off x="508794" y="1848658"/>
            <a:ext cx="11174412" cy="1724381"/>
          </a:xfrm>
        </p:spPr>
        <p:txBody>
          <a:bodyPr/>
          <a:lstStyle/>
          <a:p>
            <a:endParaRPr lang="en-US" dirty="0"/>
          </a:p>
          <a:p>
            <a:r>
              <a:rPr lang="pt-BR" dirty="0"/>
              <a:t>Como a forma pela qual os funcionários escutam e falam com as pessoas que utilizam os serviços pode influenciar a dinâmica de poder? </a:t>
            </a:r>
          </a:p>
          <a:p>
            <a:endParaRPr lang="en-US" dirty="0"/>
          </a:p>
          <a:p>
            <a:endParaRPr lang="en-US" dirty="0"/>
          </a:p>
          <a:p>
            <a:endParaRPr lang="en-US" dirty="0"/>
          </a:p>
        </p:txBody>
      </p:sp>
      <p:sp>
        <p:nvSpPr>
          <p:cNvPr id="2" name="Title 1">
            <a:extLst>
              <a:ext uri="{FF2B5EF4-FFF2-40B4-BE49-F238E27FC236}">
                <a16:creationId xmlns:a16="http://schemas.microsoft.com/office/drawing/2014/main" id="{3D2BE803-832F-4564-88A0-8156EF312E9D}"/>
              </a:ext>
            </a:extLst>
          </p:cNvPr>
          <p:cNvSpPr>
            <a:spLocks noGrp="1"/>
          </p:cNvSpPr>
          <p:nvPr>
            <p:ph type="title"/>
          </p:nvPr>
        </p:nvSpPr>
        <p:spPr>
          <a:xfrm>
            <a:off x="507206" y="506412"/>
            <a:ext cx="10990888" cy="524720"/>
          </a:xfrm>
        </p:spPr>
        <p:txBody>
          <a:bodyPr/>
          <a:lstStyle/>
          <a:p>
            <a:pPr algn="ctr"/>
            <a:r>
              <a:rPr lang="en-GB" dirty="0"/>
              <a:t>Exercício 5.2: O que contribui para a dinâmica do poder? - 4</a:t>
            </a:r>
            <a:endParaRPr lang="en-CH" dirty="0"/>
          </a:p>
        </p:txBody>
      </p:sp>
    </p:spTree>
    <p:extLst>
      <p:ext uri="{BB962C8B-B14F-4D97-AF65-F5344CB8AC3E}">
        <p14:creationId xmlns:p14="http://schemas.microsoft.com/office/powerpoint/2010/main" val="13215741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3CD672-61C4-497B-9CA0-386294AD699E}"/>
              </a:ext>
            </a:extLst>
          </p:cNvPr>
          <p:cNvSpPr>
            <a:spLocks noGrp="1"/>
          </p:cNvSpPr>
          <p:nvPr>
            <p:ph sz="quarter" idx="14"/>
          </p:nvPr>
        </p:nvSpPr>
        <p:spPr>
          <a:xfrm>
            <a:off x="508794" y="1934505"/>
            <a:ext cx="11174412" cy="1527434"/>
          </a:xfrm>
        </p:spPr>
        <p:txBody>
          <a:bodyPr/>
          <a:lstStyle/>
          <a:p>
            <a:endParaRPr lang="en-US" dirty="0"/>
          </a:p>
          <a:p>
            <a:r>
              <a:rPr lang="en-US" dirty="0"/>
              <a:t>Que outros exemplos </a:t>
            </a:r>
            <a:r>
              <a:rPr lang="en-US" dirty="0" err="1"/>
              <a:t>você</a:t>
            </a:r>
            <a:r>
              <a:rPr lang="en-US" dirty="0"/>
              <a:t> </a:t>
            </a:r>
            <a:r>
              <a:rPr lang="en-US" dirty="0" err="1"/>
              <a:t>pode</a:t>
            </a:r>
            <a:r>
              <a:rPr lang="en-US" dirty="0"/>
              <a:t> pensar que podem influenciar a dinâmica do poder nos serviços?</a:t>
            </a:r>
            <a:endParaRPr lang="en-CH" dirty="0"/>
          </a:p>
        </p:txBody>
      </p:sp>
      <p:sp>
        <p:nvSpPr>
          <p:cNvPr id="2" name="Title 1">
            <a:extLst>
              <a:ext uri="{FF2B5EF4-FFF2-40B4-BE49-F238E27FC236}">
                <a16:creationId xmlns:a16="http://schemas.microsoft.com/office/drawing/2014/main" id="{0EC5E2A5-4A03-42AD-B7F6-9161C292F8B1}"/>
              </a:ext>
            </a:extLst>
          </p:cNvPr>
          <p:cNvSpPr>
            <a:spLocks noGrp="1"/>
          </p:cNvSpPr>
          <p:nvPr>
            <p:ph type="title"/>
          </p:nvPr>
        </p:nvSpPr>
        <p:spPr>
          <a:xfrm>
            <a:off x="507205" y="506412"/>
            <a:ext cx="11174411" cy="340400"/>
          </a:xfrm>
        </p:spPr>
        <p:txBody>
          <a:bodyPr/>
          <a:lstStyle/>
          <a:p>
            <a:pPr algn="ctr"/>
            <a:r>
              <a:rPr lang="en-GB" dirty="0"/>
              <a:t>Exercício 5.2: O que contribui para a dinâmica do poder? - 5</a:t>
            </a:r>
            <a:endParaRPr lang="en-CH" dirty="0"/>
          </a:p>
        </p:txBody>
      </p:sp>
    </p:spTree>
    <p:extLst>
      <p:ext uri="{BB962C8B-B14F-4D97-AF65-F5344CB8AC3E}">
        <p14:creationId xmlns:p14="http://schemas.microsoft.com/office/powerpoint/2010/main" val="17842241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1A36E5-A39E-4467-A82B-4FAC4B1192E8}"/>
              </a:ext>
            </a:extLst>
          </p:cNvPr>
          <p:cNvSpPr>
            <a:spLocks noGrp="1"/>
          </p:cNvSpPr>
          <p:nvPr>
            <p:ph sz="quarter" idx="14"/>
          </p:nvPr>
        </p:nvSpPr>
        <p:spPr/>
        <p:txBody>
          <a:bodyPr/>
          <a:lstStyle/>
          <a:p>
            <a:endParaRPr lang="en-US" dirty="0"/>
          </a:p>
          <a:p>
            <a:pPr lvl="0">
              <a:lnSpc>
                <a:spcPct val="115000"/>
              </a:lnSpc>
              <a:spcAft>
                <a:spcPts val="0"/>
              </a:spcAft>
            </a:pPr>
            <a:r>
              <a:rPr lang="en-GB" dirty="0">
                <a:latin typeface="Calibri" panose="020F0502020204030204" pitchFamily="34" charset="0"/>
                <a:ea typeface="SimSun" panose="02010600030101010101" pitchFamily="2" charset="-122"/>
                <a:cs typeface="Arial" panose="020B0604020202020204" pitchFamily="34" charset="0"/>
              </a:rPr>
              <a:t>Quais </a:t>
            </a:r>
            <a:r>
              <a:rPr lang="en-GB" dirty="0" err="1">
                <a:latin typeface="Calibri" panose="020F0502020204030204" pitchFamily="34" charset="0"/>
                <a:ea typeface="SimSun" panose="02010600030101010101" pitchFamily="2" charset="-122"/>
                <a:cs typeface="Arial" panose="020B0604020202020204" pitchFamily="34" charset="0"/>
              </a:rPr>
              <a:t>são</a:t>
            </a:r>
            <a:r>
              <a:rPr lang="en-GB" dirty="0">
                <a:latin typeface="Calibri" panose="020F0502020204030204" pitchFamily="34" charset="0"/>
                <a:ea typeface="SimSun" panose="02010600030101010101" pitchFamily="2" charset="-122"/>
                <a:cs typeface="Arial" panose="020B0604020202020204" pitchFamily="34" charset="0"/>
              </a:rPr>
              <a:t> as </a:t>
            </a:r>
            <a:r>
              <a:rPr lang="en-GB" dirty="0" err="1">
                <a:latin typeface="Calibri" panose="020F0502020204030204" pitchFamily="34" charset="0"/>
                <a:ea typeface="SimSun" panose="02010600030101010101" pitchFamily="2" charset="-122"/>
                <a:cs typeface="Arial" panose="020B0604020202020204" pitchFamily="34" charset="0"/>
              </a:rPr>
              <a:t>dinâmicas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poder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jogo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seu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serviço</a:t>
            </a:r>
            <a:r>
              <a:rPr lang="en-GB" dirty="0">
                <a:latin typeface="Calibri" panose="020F0502020204030204" pitchFamily="34" charset="0"/>
                <a:ea typeface="SimSun" panose="02010600030101010101" pitchFamily="2" charset="-122"/>
                <a:cs typeface="Arial" panose="020B0604020202020204" pitchFamily="34" charset="0"/>
              </a:rPr>
              <a:t>? </a:t>
            </a:r>
          </a:p>
          <a:p>
            <a:pPr lvl="0">
              <a:lnSpc>
                <a:spcPct val="115000"/>
              </a:lnSpc>
              <a:spcAft>
                <a:spcPts val="0"/>
              </a:spcAft>
            </a:pPr>
            <a:endParaRPr lang="en-GB" dirty="0">
              <a:latin typeface="Calibri" panose="020F0502020204030204" pitchFamily="34" charset="0"/>
              <a:ea typeface="SimSun" panose="02010600030101010101" pitchFamily="2" charset="-122"/>
              <a:cs typeface="Arial" panose="020B0604020202020204" pitchFamily="34" charset="0"/>
            </a:endParaRPr>
          </a:p>
          <a:p>
            <a:pPr lvl="0">
              <a:lnSpc>
                <a:spcPct val="115000"/>
              </a:lnSpc>
              <a:spcAft>
                <a:spcPts val="0"/>
              </a:spcAft>
            </a:pPr>
            <a:r>
              <a:rPr lang="en-GB" dirty="0" err="1">
                <a:latin typeface="Calibri" panose="020F0502020204030204" pitchFamily="34" charset="0"/>
                <a:ea typeface="SimSun" panose="02010600030101010101" pitchFamily="2" charset="-122"/>
                <a:cs typeface="Arial" panose="020B0604020202020204" pitchFamily="34" charset="0"/>
              </a:rPr>
              <a:t>Você</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pode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pensar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situações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seu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serviço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em</a:t>
            </a:r>
            <a:r>
              <a:rPr lang="en-GB" dirty="0">
                <a:latin typeface="Calibri" panose="020F0502020204030204" pitchFamily="34" charset="0"/>
                <a:ea typeface="SimSun" panose="02010600030101010101" pitchFamily="2" charset="-122"/>
                <a:cs typeface="Arial" panose="020B0604020202020204" pitchFamily="34" charset="0"/>
              </a:rPr>
              <a:t> que </a:t>
            </a:r>
            <a:r>
              <a:rPr lang="en-GB" dirty="0" err="1">
                <a:latin typeface="Calibri" panose="020F0502020204030204" pitchFamily="34" charset="0"/>
                <a:ea typeface="SimSun" panose="02010600030101010101" pitchFamily="2" charset="-122"/>
                <a:cs typeface="Arial" panose="020B0604020202020204" pitchFamily="34" charset="0"/>
              </a:rPr>
              <a: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funcionários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têm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poder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sobre</a:t>
            </a:r>
            <a:r>
              <a:rPr lang="en-GB" dirty="0">
                <a:latin typeface="Calibri" panose="020F0502020204030204" pitchFamily="34" charset="0"/>
                <a:ea typeface="SimSun" panose="02010600030101010101" pitchFamily="2" charset="-122"/>
                <a:cs typeface="Arial" panose="020B0604020202020204" pitchFamily="34" charset="0"/>
              </a:rPr>
              <a:t> as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que </a:t>
            </a:r>
            <a:r>
              <a:rPr lang="en-GB" dirty="0" err="1">
                <a:latin typeface="Calibri" panose="020F0502020204030204" pitchFamily="34" charset="0"/>
                <a:ea typeface="SimSun" panose="02010600030101010101" pitchFamily="2" charset="-122"/>
                <a:cs typeface="Arial" panose="020B0604020202020204" pitchFamily="34" charset="0"/>
              </a:rPr>
              <a:t>utilizam</a:t>
            </a:r>
            <a:r>
              <a:rPr lang="en-GB" dirty="0">
                <a:latin typeface="Calibri" panose="020F0502020204030204" pitchFamily="34" charset="0"/>
                <a:ea typeface="SimSun" panose="02010600030101010101" pitchFamily="2" charset="-122"/>
                <a:cs typeface="Arial" panose="020B0604020202020204" pitchFamily="34" charset="0"/>
              </a:rPr>
              <a:t> o </a:t>
            </a:r>
            <a:r>
              <a:rPr lang="en-GB" dirty="0" err="1">
                <a:latin typeface="Calibri" panose="020F0502020204030204" pitchFamily="34" charset="0"/>
                <a:ea typeface="SimSun" panose="02010600030101010101" pitchFamily="2" charset="-122"/>
                <a:cs typeface="Arial" panose="020B0604020202020204" pitchFamily="34" charset="0"/>
              </a:rPr>
              <a:t>serviço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em</a:t>
            </a:r>
            <a:r>
              <a:rPr lang="en-GB" dirty="0">
                <a:latin typeface="Calibri" panose="020F0502020204030204" pitchFamily="34" charset="0"/>
                <a:ea typeface="SimSun" panose="02010600030101010101" pitchFamily="2" charset="-122"/>
                <a:cs typeface="Arial" panose="020B0604020202020204" pitchFamily="34" charset="0"/>
              </a:rPr>
              <a:t> que as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têm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pouco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poder</a:t>
            </a:r>
            <a:r>
              <a:rPr lang="en-GB" dirty="0">
                <a:latin typeface="Calibri" panose="020F0502020204030204" pitchFamily="34" charset="0"/>
                <a:ea typeface="SimSun" panose="02010600030101010101" pitchFamily="2" charset="-122"/>
                <a:cs typeface="Arial" panose="020B0604020202020204" pitchFamily="34" charset="0"/>
              </a:rPr>
              <a:t> para </a:t>
            </a:r>
            <a:r>
              <a:rPr lang="en-GB" dirty="0" err="1">
                <a:latin typeface="Calibri" panose="020F0502020204030204" pitchFamily="34" charset="0"/>
                <a:ea typeface="SimSun" panose="02010600030101010101" pitchFamily="2" charset="-122"/>
                <a:cs typeface="Arial" panose="020B0604020202020204" pitchFamily="34" charset="0"/>
              </a:rPr>
              <a:t>tomar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suas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próprias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decisões</a:t>
            </a:r>
            <a:r>
              <a:rPr lang="en-GB" dirty="0">
                <a:latin typeface="Calibri" panose="020F0502020204030204" pitchFamily="34" charset="0"/>
                <a:ea typeface="SimSun" panose="02010600030101010101" pitchFamily="2" charset="-122"/>
                <a:cs typeface="Arial" panose="020B0604020202020204" pitchFamily="34" charset="0"/>
              </a:rPr>
              <a:t>? </a:t>
            </a:r>
          </a:p>
          <a:p>
            <a:pPr lvl="0">
              <a:lnSpc>
                <a:spcPct val="115000"/>
              </a:lnSpc>
              <a:spcAft>
                <a:spcPts val="0"/>
              </a:spcAft>
            </a:pPr>
            <a:r>
              <a:rPr lang="en-GB"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r>
              <a:rPr lang="en-US" dirty="0"/>
              <a:t> </a:t>
            </a:r>
          </a:p>
          <a:p>
            <a:endParaRPr lang="en-CH" dirty="0"/>
          </a:p>
        </p:txBody>
      </p:sp>
      <p:sp>
        <p:nvSpPr>
          <p:cNvPr id="2" name="Title 1">
            <a:extLst>
              <a:ext uri="{FF2B5EF4-FFF2-40B4-BE49-F238E27FC236}">
                <a16:creationId xmlns:a16="http://schemas.microsoft.com/office/drawing/2014/main" id="{C1A45C29-C150-454D-9F15-05B0DBB81A80}"/>
              </a:ext>
            </a:extLst>
          </p:cNvPr>
          <p:cNvSpPr>
            <a:spLocks noGrp="1"/>
          </p:cNvSpPr>
          <p:nvPr>
            <p:ph type="title"/>
          </p:nvPr>
        </p:nvSpPr>
        <p:spPr>
          <a:xfrm>
            <a:off x="507205" y="506412"/>
            <a:ext cx="11174401" cy="340400"/>
          </a:xfrm>
        </p:spPr>
        <p:txBody>
          <a:bodyPr/>
          <a:lstStyle/>
          <a:p>
            <a:pPr algn="just"/>
            <a:r>
              <a:rPr lang="en-GB" dirty="0"/>
              <a:t>Exercício 5.2: O que contribui para a dinâmica de poder? - 6</a:t>
            </a:r>
            <a:endParaRPr lang="en-CH" dirty="0"/>
          </a:p>
        </p:txBody>
      </p:sp>
    </p:spTree>
    <p:extLst>
      <p:ext uri="{BB962C8B-B14F-4D97-AF65-F5344CB8AC3E}">
        <p14:creationId xmlns:p14="http://schemas.microsoft.com/office/powerpoint/2010/main" val="10358065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5564B2-BBA2-4DA0-99E6-6520B39D46A1}"/>
              </a:ext>
            </a:extLst>
          </p:cNvPr>
          <p:cNvSpPr>
            <a:spLocks noGrp="1"/>
          </p:cNvSpPr>
          <p:nvPr>
            <p:ph sz="quarter" idx="14"/>
          </p:nvPr>
        </p:nvSpPr>
        <p:spPr>
          <a:xfrm>
            <a:off x="507195" y="1511188"/>
            <a:ext cx="11174412" cy="1752517"/>
          </a:xfrm>
        </p:spPr>
        <p:txBody>
          <a:bodyPr/>
          <a:lstStyle/>
          <a:p>
            <a:endParaRPr lang="en-US" dirty="0"/>
          </a:p>
          <a:p>
            <a:br>
              <a:rPr lang="pt-BR" dirty="0"/>
            </a:br>
            <a:endParaRPr lang="pt-BR" dirty="0"/>
          </a:p>
          <a:p>
            <a:r>
              <a:rPr lang="pt-BR" dirty="0"/>
              <a:t>Que repercussões podem às vezes ocorrer quando as pessoas que utilizam o serviço não obedecem às regras do serviço ou as instruções dadas a elas? </a:t>
            </a:r>
          </a:p>
          <a:p>
            <a:endParaRPr lang="en-CH" dirty="0"/>
          </a:p>
        </p:txBody>
      </p:sp>
      <p:sp>
        <p:nvSpPr>
          <p:cNvPr id="2" name="Title 1">
            <a:extLst>
              <a:ext uri="{FF2B5EF4-FFF2-40B4-BE49-F238E27FC236}">
                <a16:creationId xmlns:a16="http://schemas.microsoft.com/office/drawing/2014/main" id="{AB27423A-66B6-4513-BE6B-1116339D8407}"/>
              </a:ext>
            </a:extLst>
          </p:cNvPr>
          <p:cNvSpPr>
            <a:spLocks noGrp="1"/>
          </p:cNvSpPr>
          <p:nvPr>
            <p:ph type="title"/>
          </p:nvPr>
        </p:nvSpPr>
        <p:spPr>
          <a:xfrm>
            <a:off x="507205" y="506412"/>
            <a:ext cx="11174401" cy="340400"/>
          </a:xfrm>
        </p:spPr>
        <p:txBody>
          <a:bodyPr/>
          <a:lstStyle/>
          <a:p>
            <a:pPr algn="ctr"/>
            <a:r>
              <a:rPr lang="en-GB" dirty="0"/>
              <a:t>Exercício 5.2: O que contribui para as dinâmicas de poder? - 7</a:t>
            </a:r>
            <a:endParaRPr lang="en-CH" dirty="0"/>
          </a:p>
        </p:txBody>
      </p:sp>
    </p:spTree>
    <p:extLst>
      <p:ext uri="{BB962C8B-B14F-4D97-AF65-F5344CB8AC3E}">
        <p14:creationId xmlns:p14="http://schemas.microsoft.com/office/powerpoint/2010/main" val="3209209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966D85-6117-464D-9B4D-8BB4A706D741}"/>
              </a:ext>
            </a:extLst>
          </p:cNvPr>
          <p:cNvSpPr>
            <a:spLocks noGrp="1"/>
          </p:cNvSpPr>
          <p:nvPr>
            <p:ph sz="quarter" idx="14"/>
          </p:nvPr>
        </p:nvSpPr>
        <p:spPr>
          <a:xfrm>
            <a:off x="858311" y="1943188"/>
            <a:ext cx="10475377" cy="3510978"/>
          </a:xfrm>
        </p:spPr>
        <p:txBody>
          <a:bodyPr/>
          <a:lstStyle/>
          <a:p>
            <a:pPr algn="just">
              <a:spcBef>
                <a:spcPts val="600"/>
              </a:spcBef>
              <a:spcAft>
                <a:spcPts val="0"/>
              </a:spcAft>
            </a:pPr>
            <a:r>
              <a:rPr lang="en-GB" sz="2000" dirty="0"/>
              <a:t>No final da formação, os participantes serão capazes de:</a:t>
            </a:r>
            <a:endParaRPr lang="en-CH" sz="2000" dirty="0"/>
          </a:p>
          <a:p>
            <a:pPr lvl="0" algn="just">
              <a:spcBef>
                <a:spcPts val="600"/>
              </a:spcBef>
              <a:spcAft>
                <a:spcPts val="0"/>
              </a:spcAft>
            </a:pPr>
            <a:r>
              <a:rPr lang="en-GB" sz="2000" dirty="0"/>
              <a:t>compreender como e por que a violência, a coerção e o abuso ocorrem em contextos de saúde mental e assistência social;</a:t>
            </a:r>
            <a:endParaRPr lang="en-CH" sz="2000" dirty="0"/>
          </a:p>
          <a:p>
            <a:pPr lvl="0" algn="just">
              <a:spcBef>
                <a:spcPts val="600"/>
              </a:spcBef>
              <a:spcAft>
                <a:spcPts val="0"/>
              </a:spcAft>
            </a:pPr>
            <a:r>
              <a:rPr lang="en-GB" sz="2000" dirty="0"/>
              <a:t>compreender o impacto da violência, coerção e abuso;</a:t>
            </a:r>
            <a:endParaRPr lang="en-CH" sz="2000" dirty="0"/>
          </a:p>
          <a:p>
            <a:pPr lvl="0" algn="just">
              <a:spcBef>
                <a:spcPts val="600"/>
              </a:spcBef>
              <a:spcAft>
                <a:spcPts val="0"/>
              </a:spcAft>
            </a:pPr>
            <a:r>
              <a:rPr lang="en-GB" sz="2000" dirty="0"/>
              <a:t>aplicar os conhecimentos da CDPD para compreender como esta protege as pessoas com deficiência contra a violência, a coerção e o abuso;</a:t>
            </a:r>
            <a:endParaRPr lang="en-CH" sz="2000" dirty="0"/>
          </a:p>
          <a:p>
            <a:pPr lvl="0" algn="just">
              <a:spcBef>
                <a:spcPts val="600"/>
              </a:spcBef>
              <a:spcAft>
                <a:spcPts val="0"/>
              </a:spcAft>
            </a:pPr>
            <a:r>
              <a:rPr lang="en-GB" sz="2000" dirty="0"/>
              <a:t>compreender e abordar atitudes, relações de poder e dinâmicas em contextos de saúde mental e assistência social;</a:t>
            </a:r>
            <a:endParaRPr lang="en-CH" sz="2000" dirty="0"/>
          </a:p>
          <a:p>
            <a:pPr lvl="0" algn="just">
              <a:spcBef>
                <a:spcPts val="600"/>
              </a:spcBef>
              <a:spcAft>
                <a:spcPts val="0"/>
              </a:spcAft>
            </a:pPr>
            <a:r>
              <a:rPr lang="en-GB" sz="2000" dirty="0"/>
              <a:t>compreender e aplicar diferentes abordagens e estratégias para dissipar situações conflituosas e tensas.</a:t>
            </a:r>
            <a:endParaRPr lang="en-CH" sz="2000" dirty="0"/>
          </a:p>
          <a:p>
            <a:pPr lvl="0"/>
            <a:endParaRPr lang="en-GB" dirty="0"/>
          </a:p>
          <a:p>
            <a:endParaRPr lang="en-US" dirty="0"/>
          </a:p>
          <a:p>
            <a:endParaRPr lang="en-CH" dirty="0"/>
          </a:p>
        </p:txBody>
      </p:sp>
      <p:sp>
        <p:nvSpPr>
          <p:cNvPr id="2" name="Title 1">
            <a:extLst>
              <a:ext uri="{FF2B5EF4-FFF2-40B4-BE49-F238E27FC236}">
                <a16:creationId xmlns:a16="http://schemas.microsoft.com/office/drawing/2014/main" id="{326D0470-8AD8-4E63-BBC0-503D610907C1}"/>
              </a:ext>
            </a:extLst>
          </p:cNvPr>
          <p:cNvSpPr>
            <a:spLocks noGrp="1"/>
          </p:cNvSpPr>
          <p:nvPr>
            <p:ph type="title"/>
          </p:nvPr>
        </p:nvSpPr>
        <p:spPr>
          <a:xfrm>
            <a:off x="507206" y="506412"/>
            <a:ext cx="11295588" cy="432000"/>
          </a:xfrm>
        </p:spPr>
        <p:txBody>
          <a:bodyPr/>
          <a:lstStyle/>
          <a:p>
            <a:pPr algn="ctr"/>
            <a:r>
              <a:rPr lang="en-US" dirty="0"/>
              <a:t>O que pretendemos alcançar durante este módulo</a:t>
            </a:r>
            <a:endParaRPr lang="en-CH" dirty="0"/>
          </a:p>
        </p:txBody>
      </p:sp>
    </p:spTree>
    <p:extLst>
      <p:ext uri="{BB962C8B-B14F-4D97-AF65-F5344CB8AC3E}">
        <p14:creationId xmlns:p14="http://schemas.microsoft.com/office/powerpoint/2010/main" val="26903217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B4CEDE-AFC9-4529-8595-FA173EE52D75}"/>
              </a:ext>
            </a:extLst>
          </p:cNvPr>
          <p:cNvSpPr>
            <a:spLocks noGrp="1"/>
          </p:cNvSpPr>
          <p:nvPr>
            <p:ph sz="quarter" idx="14"/>
          </p:nvPr>
        </p:nvSpPr>
        <p:spPr>
          <a:xfrm>
            <a:off x="507195" y="1511188"/>
            <a:ext cx="11174412" cy="2287089"/>
          </a:xfrm>
        </p:spPr>
        <p:txBody>
          <a:bodyPr/>
          <a:lstStyle/>
          <a:p>
            <a:pPr algn="just">
              <a:spcBef>
                <a:spcPts val="600"/>
              </a:spcBef>
              <a:spcAft>
                <a:spcPts val="0"/>
              </a:spcAft>
            </a:pPr>
            <a:endParaRPr lang="en-US" sz="2000" dirty="0"/>
          </a:p>
          <a:p>
            <a:pPr algn="just">
              <a:spcBef>
                <a:spcPts val="600"/>
              </a:spcBef>
              <a:spcAft>
                <a:spcPts val="0"/>
              </a:spcAft>
            </a:pPr>
            <a:r>
              <a:rPr lang="en-US" sz="2000" dirty="0" err="1"/>
              <a:t>Frequentemente</a:t>
            </a:r>
            <a:r>
              <a:rPr lang="en-US" sz="2000" dirty="0"/>
              <a:t>, as </a:t>
            </a:r>
            <a:r>
              <a:rPr lang="en-US" sz="2000" dirty="0" err="1"/>
              <a:t>razões</a:t>
            </a:r>
            <a:r>
              <a:rPr lang="en-US" sz="2000" dirty="0"/>
              <a:t> </a:t>
            </a:r>
            <a:r>
              <a:rPr lang="en-US" sz="2000" dirty="0" err="1"/>
              <a:t>pelas</a:t>
            </a:r>
            <a:r>
              <a:rPr lang="en-US" sz="2000" dirty="0"/>
              <a:t> quais as </a:t>
            </a:r>
            <a:r>
              <a:rPr lang="en-US" sz="2000" dirty="0" err="1"/>
              <a:t>pessoas</a:t>
            </a:r>
            <a:r>
              <a:rPr lang="en-US" sz="2000" dirty="0"/>
              <a:t> </a:t>
            </a:r>
            <a:r>
              <a:rPr lang="en-US" sz="2000" dirty="0" err="1"/>
              <a:t>não</a:t>
            </a:r>
            <a:r>
              <a:rPr lang="en-US" sz="2000" dirty="0"/>
              <a:t> </a:t>
            </a:r>
            <a:r>
              <a:rPr lang="en-US" sz="2000" dirty="0" err="1"/>
              <a:t>estão</a:t>
            </a:r>
            <a:r>
              <a:rPr lang="en-US" sz="2000" dirty="0"/>
              <a:t> </a:t>
            </a:r>
            <a:r>
              <a:rPr lang="en-US" sz="2000" dirty="0" err="1"/>
              <a:t>obedecendo</a:t>
            </a:r>
            <a:r>
              <a:rPr lang="en-US" sz="2000" dirty="0"/>
              <a:t> as </a:t>
            </a:r>
            <a:r>
              <a:rPr lang="en-US" sz="2000" dirty="0" err="1"/>
              <a:t>regras</a:t>
            </a:r>
            <a:r>
              <a:rPr lang="en-US" sz="2000" dirty="0"/>
              <a:t> do </a:t>
            </a:r>
            <a:r>
              <a:rPr lang="en-US" sz="2000" dirty="0" err="1"/>
              <a:t>serviço</a:t>
            </a:r>
            <a:r>
              <a:rPr lang="en-US" sz="2000" dirty="0"/>
              <a:t> </a:t>
            </a:r>
            <a:r>
              <a:rPr lang="en-US" sz="2000" dirty="0" err="1"/>
              <a:t>não</a:t>
            </a:r>
            <a:r>
              <a:rPr lang="en-US" sz="2000" dirty="0"/>
              <a:t> </a:t>
            </a:r>
            <a:r>
              <a:rPr lang="en-US" sz="2000" dirty="0" err="1"/>
              <a:t>são</a:t>
            </a:r>
            <a:r>
              <a:rPr lang="en-US" sz="2000" dirty="0"/>
              <a:t> </a:t>
            </a:r>
            <a:r>
              <a:rPr lang="en-US" sz="2000" dirty="0" err="1"/>
              <a:t>exploradas</a:t>
            </a:r>
            <a:r>
              <a:rPr lang="en-US" sz="2000" dirty="0"/>
              <a:t> </a:t>
            </a:r>
            <a:r>
              <a:rPr lang="en-US" sz="2000" dirty="0" err="1"/>
              <a:t>ou</a:t>
            </a:r>
            <a:r>
              <a:rPr lang="en-US" sz="2000" dirty="0"/>
              <a:t> </a:t>
            </a:r>
            <a:r>
              <a:rPr lang="en-US" sz="2000" dirty="0" err="1"/>
              <a:t>levadas</a:t>
            </a:r>
            <a:r>
              <a:rPr lang="en-US" sz="2000" dirty="0"/>
              <a:t> a </a:t>
            </a:r>
            <a:r>
              <a:rPr lang="en-US" sz="2000" dirty="0" err="1"/>
              <a:t>sério</a:t>
            </a:r>
            <a:r>
              <a:rPr lang="en-US" sz="2000" dirty="0"/>
              <a:t> </a:t>
            </a:r>
            <a:r>
              <a:rPr lang="en-US" sz="2000" dirty="0" err="1"/>
              <a:t>pelos</a:t>
            </a:r>
            <a:r>
              <a:rPr lang="en-US" sz="2000" dirty="0"/>
              <a:t> </a:t>
            </a:r>
            <a:r>
              <a:rPr lang="en-US" sz="2000" dirty="0" err="1"/>
              <a:t>funcionários</a:t>
            </a:r>
            <a:r>
              <a:rPr lang="en-US" sz="2000" dirty="0"/>
              <a:t>. </a:t>
            </a:r>
          </a:p>
          <a:p>
            <a:pPr algn="just">
              <a:spcBef>
                <a:spcPts val="600"/>
              </a:spcBef>
              <a:spcAft>
                <a:spcPts val="0"/>
              </a:spcAft>
            </a:pPr>
            <a:r>
              <a:rPr lang="en-US" sz="2000" dirty="0"/>
              <a:t>Em </a:t>
            </a:r>
            <a:r>
              <a:rPr lang="en-US" sz="2000" dirty="0" err="1"/>
              <a:t>vez</a:t>
            </a:r>
            <a:r>
              <a:rPr lang="en-US" sz="2000" dirty="0"/>
              <a:t> </a:t>
            </a:r>
            <a:r>
              <a:rPr lang="en-US" sz="2000" dirty="0" err="1"/>
              <a:t>disso</a:t>
            </a:r>
            <a:r>
              <a:rPr lang="en-US" sz="2000" dirty="0"/>
              <a:t>, </a:t>
            </a:r>
            <a:r>
              <a:rPr lang="en-US" sz="2000" dirty="0" err="1"/>
              <a:t>este</a:t>
            </a:r>
            <a:r>
              <a:rPr lang="en-US" sz="2000" dirty="0"/>
              <a:t> </a:t>
            </a:r>
            <a:r>
              <a:rPr lang="en-US" sz="2000" dirty="0" err="1"/>
              <a:t>descumprimento</a:t>
            </a:r>
            <a:r>
              <a:rPr lang="en-US" sz="2000" dirty="0"/>
              <a:t> </a:t>
            </a:r>
            <a:r>
              <a:rPr lang="en-US" sz="2000" dirty="0" err="1"/>
              <a:t>é</a:t>
            </a:r>
            <a:r>
              <a:rPr lang="en-US" sz="2000" dirty="0"/>
              <a:t> visto </a:t>
            </a:r>
            <a:r>
              <a:rPr lang="en-US" sz="2000" dirty="0" err="1"/>
              <a:t>como</a:t>
            </a:r>
            <a:r>
              <a:rPr lang="en-US" sz="2000" dirty="0"/>
              <a:t> </a:t>
            </a:r>
            <a:r>
              <a:rPr lang="en-US" sz="2000" dirty="0" err="1"/>
              <a:t>sendo</a:t>
            </a:r>
            <a:r>
              <a:rPr lang="en-US" sz="2000" dirty="0"/>
              <a:t> </a:t>
            </a:r>
            <a:r>
              <a:rPr lang="en-US" sz="2000" dirty="0" err="1"/>
              <a:t>devido</a:t>
            </a:r>
            <a:r>
              <a:rPr lang="en-US" sz="2000" dirty="0"/>
              <a:t> à </a:t>
            </a:r>
            <a:r>
              <a:rPr lang="en-US" sz="2000" dirty="0" err="1"/>
              <a:t>condição</a:t>
            </a:r>
            <a:r>
              <a:rPr lang="en-US" sz="2000" dirty="0"/>
              <a:t> de </a:t>
            </a:r>
            <a:r>
              <a:rPr lang="en-US" sz="2000" dirty="0" err="1"/>
              <a:t>saúde</a:t>
            </a:r>
            <a:r>
              <a:rPr lang="en-US" sz="2000" dirty="0"/>
              <a:t> mental </a:t>
            </a:r>
            <a:r>
              <a:rPr lang="en-US" sz="2000" dirty="0" err="1"/>
              <a:t>ou</a:t>
            </a:r>
            <a:r>
              <a:rPr lang="en-US" sz="2000" dirty="0"/>
              <a:t> </a:t>
            </a:r>
            <a:r>
              <a:rPr lang="en-US" sz="2000" dirty="0" err="1"/>
              <a:t>personalidade</a:t>
            </a:r>
            <a:r>
              <a:rPr lang="en-US" sz="2000" dirty="0"/>
              <a:t> da </a:t>
            </a:r>
            <a:r>
              <a:rPr lang="en-US" sz="2000" dirty="0" err="1"/>
              <a:t>pessoa</a:t>
            </a:r>
            <a:r>
              <a:rPr lang="en-US" sz="2000" dirty="0"/>
              <a:t>. </a:t>
            </a:r>
          </a:p>
          <a:p>
            <a:pPr>
              <a:spcBef>
                <a:spcPts val="600"/>
              </a:spcBef>
              <a:spcAft>
                <a:spcPts val="0"/>
              </a:spcAft>
            </a:pPr>
            <a:endParaRPr lang="en-CH" dirty="0"/>
          </a:p>
        </p:txBody>
      </p:sp>
      <p:sp>
        <p:nvSpPr>
          <p:cNvPr id="2" name="Title 1">
            <a:extLst>
              <a:ext uri="{FF2B5EF4-FFF2-40B4-BE49-F238E27FC236}">
                <a16:creationId xmlns:a16="http://schemas.microsoft.com/office/drawing/2014/main" id="{1D188B86-0065-4FC2-A892-B8DA9A27D7EC}"/>
              </a:ext>
            </a:extLst>
          </p:cNvPr>
          <p:cNvSpPr>
            <a:spLocks noGrp="1"/>
          </p:cNvSpPr>
          <p:nvPr>
            <p:ph type="title"/>
          </p:nvPr>
        </p:nvSpPr>
        <p:spPr>
          <a:xfrm>
            <a:off x="507205" y="506411"/>
            <a:ext cx="11174401" cy="505265"/>
          </a:xfrm>
        </p:spPr>
        <p:txBody>
          <a:bodyPr/>
          <a:lstStyle/>
          <a:p>
            <a:pPr algn="ctr"/>
            <a:r>
              <a:rPr lang="en-GB" dirty="0"/>
              <a:t>Exercício 5.2: O que contribui para as dinâmicas de poder? - 8</a:t>
            </a:r>
            <a:endParaRPr lang="en-CH" dirty="0"/>
          </a:p>
        </p:txBody>
      </p:sp>
    </p:spTree>
    <p:extLst>
      <p:ext uri="{BB962C8B-B14F-4D97-AF65-F5344CB8AC3E}">
        <p14:creationId xmlns:p14="http://schemas.microsoft.com/office/powerpoint/2010/main" val="9209353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CA057A-A3D4-462E-9597-EF840039DDAA}"/>
              </a:ext>
            </a:extLst>
          </p:cNvPr>
          <p:cNvSpPr>
            <a:spLocks noGrp="1"/>
          </p:cNvSpPr>
          <p:nvPr>
            <p:ph sz="quarter" idx="14"/>
          </p:nvPr>
        </p:nvSpPr>
        <p:spPr>
          <a:xfrm>
            <a:off x="508794" y="2056311"/>
            <a:ext cx="11174412" cy="1372689"/>
          </a:xfrm>
        </p:spPr>
        <p:txBody>
          <a:bodyPr/>
          <a:lstStyle/>
          <a:p>
            <a:endParaRPr lang="en-US" dirty="0"/>
          </a:p>
          <a:p>
            <a:r>
              <a:rPr lang="en-US" dirty="0"/>
              <a:t>O que pode ser feito para superar esse desequilíbrio de poder?</a:t>
            </a:r>
          </a:p>
          <a:p>
            <a:endParaRPr lang="en-CH" dirty="0"/>
          </a:p>
        </p:txBody>
      </p:sp>
      <p:sp>
        <p:nvSpPr>
          <p:cNvPr id="2" name="Title 1">
            <a:extLst>
              <a:ext uri="{FF2B5EF4-FFF2-40B4-BE49-F238E27FC236}">
                <a16:creationId xmlns:a16="http://schemas.microsoft.com/office/drawing/2014/main" id="{0CEED3EE-2BD0-4D13-A1EF-5C1D540ACF5B}"/>
              </a:ext>
            </a:extLst>
          </p:cNvPr>
          <p:cNvSpPr>
            <a:spLocks noGrp="1"/>
          </p:cNvSpPr>
          <p:nvPr>
            <p:ph type="title"/>
          </p:nvPr>
        </p:nvSpPr>
        <p:spPr>
          <a:xfrm>
            <a:off x="507205" y="506411"/>
            <a:ext cx="10893611" cy="485809"/>
          </a:xfrm>
        </p:spPr>
        <p:txBody>
          <a:bodyPr/>
          <a:lstStyle/>
          <a:p>
            <a:pPr algn="ctr"/>
            <a:r>
              <a:rPr lang="en-GB" dirty="0"/>
              <a:t>Exercício 5.2: O que contribui para a dinâmica do poder? - 9</a:t>
            </a:r>
            <a:endParaRPr lang="en-CH" dirty="0"/>
          </a:p>
        </p:txBody>
      </p:sp>
    </p:spTree>
    <p:extLst>
      <p:ext uri="{BB962C8B-B14F-4D97-AF65-F5344CB8AC3E}">
        <p14:creationId xmlns:p14="http://schemas.microsoft.com/office/powerpoint/2010/main" val="12733121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3AC12F-18F0-4320-A09C-61FEC396ABEA}"/>
              </a:ext>
            </a:extLst>
          </p:cNvPr>
          <p:cNvSpPr>
            <a:spLocks noGrp="1"/>
          </p:cNvSpPr>
          <p:nvPr>
            <p:ph sz="quarter" idx="14"/>
          </p:nvPr>
        </p:nvSpPr>
        <p:spPr>
          <a:xfrm>
            <a:off x="917832" y="1302299"/>
            <a:ext cx="10036097" cy="5049289"/>
          </a:xfrm>
        </p:spPr>
        <p:txBody>
          <a:bodyPr/>
          <a:lstStyle/>
          <a:p>
            <a:pPr lvl="0" algn="just">
              <a:spcAft>
                <a:spcPts val="0"/>
              </a:spcAft>
            </a:pPr>
            <a:r>
              <a:rPr lang="en-GB" sz="1900" dirty="0"/>
              <a:t>A </a:t>
            </a:r>
            <a:r>
              <a:rPr lang="en-GB" sz="1900" dirty="0" err="1"/>
              <a:t>mensagem</a:t>
            </a:r>
            <a:r>
              <a:rPr lang="en-GB" sz="1900" dirty="0"/>
              <a:t> a </a:t>
            </a:r>
            <a:r>
              <a:rPr lang="en-GB" sz="1900" dirty="0" err="1"/>
              <a:t>transmitir</a:t>
            </a:r>
            <a:r>
              <a:rPr lang="en-GB" sz="1900" dirty="0"/>
              <a:t> </a:t>
            </a:r>
            <a:r>
              <a:rPr lang="en-GB" sz="1900" dirty="0" err="1"/>
              <a:t>aos</a:t>
            </a:r>
            <a:r>
              <a:rPr lang="en-GB" sz="1900" dirty="0"/>
              <a:t> </a:t>
            </a:r>
            <a:r>
              <a:rPr lang="en-GB" sz="1900" dirty="0" err="1"/>
              <a:t>participantes</a:t>
            </a:r>
            <a:r>
              <a:rPr lang="en-GB" sz="1900" dirty="0"/>
              <a:t> </a:t>
            </a:r>
            <a:r>
              <a:rPr lang="en-GB" sz="1900" dirty="0" err="1"/>
              <a:t>é</a:t>
            </a:r>
            <a:r>
              <a:rPr lang="en-GB" sz="1900" dirty="0"/>
              <a:t> a </a:t>
            </a:r>
            <a:r>
              <a:rPr lang="en-GB" sz="1900" dirty="0" err="1"/>
              <a:t>seguinte</a:t>
            </a:r>
            <a:r>
              <a:rPr lang="en-GB" sz="1900" dirty="0"/>
              <a:t>:</a:t>
            </a:r>
          </a:p>
          <a:p>
            <a:pPr lvl="0" algn="just">
              <a:spcAft>
                <a:spcPts val="0"/>
              </a:spcAft>
            </a:pPr>
            <a:r>
              <a:rPr lang="en-GB" sz="1900" dirty="0" err="1"/>
              <a:t>É</a:t>
            </a:r>
            <a:r>
              <a:rPr lang="en-GB" sz="1900" dirty="0"/>
              <a:t> </a:t>
            </a:r>
            <a:r>
              <a:rPr lang="en-GB" sz="1900" dirty="0" err="1"/>
              <a:t>essencial</a:t>
            </a:r>
            <a:r>
              <a:rPr lang="en-GB" sz="1900" dirty="0"/>
              <a:t> </a:t>
            </a:r>
            <a:r>
              <a:rPr lang="en-GB" sz="1900" dirty="0" err="1"/>
              <a:t>reconhecer</a:t>
            </a:r>
            <a:r>
              <a:rPr lang="en-GB" sz="1900" dirty="0"/>
              <a:t> que, </a:t>
            </a:r>
            <a:r>
              <a:rPr lang="en-GB" sz="1900" dirty="0" err="1"/>
              <a:t>devido</a:t>
            </a:r>
            <a:r>
              <a:rPr lang="en-GB" sz="1900" dirty="0"/>
              <a:t> </a:t>
            </a:r>
            <a:r>
              <a:rPr lang="en-GB" sz="1900" dirty="0" err="1"/>
              <a:t>aos</a:t>
            </a:r>
            <a:r>
              <a:rPr lang="en-GB" sz="1900" dirty="0"/>
              <a:t> </a:t>
            </a:r>
            <a:r>
              <a:rPr lang="en-GB" sz="1900" dirty="0" err="1"/>
              <a:t>desequilíbrios</a:t>
            </a:r>
            <a:r>
              <a:rPr lang="en-GB" sz="1900" dirty="0"/>
              <a:t> e </a:t>
            </a:r>
            <a:r>
              <a:rPr lang="en-GB" sz="1900" dirty="0" err="1"/>
              <a:t>dinâmicas</a:t>
            </a:r>
            <a:r>
              <a:rPr lang="en-GB" sz="1900" dirty="0"/>
              <a:t> de </a:t>
            </a:r>
            <a:r>
              <a:rPr lang="en-GB" sz="1900" dirty="0" err="1"/>
              <a:t>poder</a:t>
            </a:r>
            <a:r>
              <a:rPr lang="en-GB" sz="1900" dirty="0"/>
              <a:t>, as </a:t>
            </a:r>
            <a:r>
              <a:rPr lang="en-GB" sz="1900" dirty="0" err="1"/>
              <a:t>pessoas</a:t>
            </a:r>
            <a:r>
              <a:rPr lang="en-GB" sz="1900" dirty="0"/>
              <a:t> que </a:t>
            </a:r>
            <a:r>
              <a:rPr lang="en-GB" sz="1900" dirty="0" err="1"/>
              <a:t>utilizam</a:t>
            </a:r>
            <a:r>
              <a:rPr lang="en-GB" sz="1900" dirty="0"/>
              <a:t> </a:t>
            </a:r>
            <a:r>
              <a:rPr lang="en-GB" sz="1900" dirty="0" err="1"/>
              <a:t>serviços</a:t>
            </a:r>
            <a:r>
              <a:rPr lang="en-GB" sz="1900" dirty="0"/>
              <a:t> </a:t>
            </a:r>
            <a:r>
              <a:rPr lang="en-GB" sz="1900" dirty="0" err="1"/>
              <a:t>correm</a:t>
            </a:r>
            <a:r>
              <a:rPr lang="en-GB" sz="1900" dirty="0"/>
              <a:t> </a:t>
            </a:r>
            <a:r>
              <a:rPr lang="en-GB" sz="1900" dirty="0" err="1"/>
              <a:t>maior</a:t>
            </a:r>
            <a:r>
              <a:rPr lang="en-GB" sz="1900" dirty="0"/>
              <a:t> </a:t>
            </a:r>
            <a:r>
              <a:rPr lang="en-GB" sz="1900" dirty="0" err="1"/>
              <a:t>risco</a:t>
            </a:r>
            <a:r>
              <a:rPr lang="en-GB" sz="1900" dirty="0"/>
              <a:t> de </a:t>
            </a:r>
            <a:r>
              <a:rPr lang="en-GB" sz="1900" dirty="0" err="1"/>
              <a:t>violência</a:t>
            </a:r>
            <a:r>
              <a:rPr lang="en-GB" sz="1900" dirty="0"/>
              <a:t>, </a:t>
            </a:r>
            <a:r>
              <a:rPr lang="en-GB" sz="1900" dirty="0" err="1"/>
              <a:t>coerção</a:t>
            </a:r>
            <a:r>
              <a:rPr lang="en-GB" sz="1900" dirty="0"/>
              <a:t> e </a:t>
            </a:r>
            <a:r>
              <a:rPr lang="en-GB" sz="1900" dirty="0" err="1"/>
              <a:t>abuso</a:t>
            </a:r>
            <a:r>
              <a:rPr lang="en-GB" sz="1900" dirty="0"/>
              <a:t>. </a:t>
            </a:r>
          </a:p>
          <a:p>
            <a:pPr lvl="0" algn="just">
              <a:spcAft>
                <a:spcPts val="0"/>
              </a:spcAft>
            </a:pPr>
            <a:r>
              <a:rPr lang="en-GB" sz="1900" dirty="0"/>
              <a:t>A lei que </a:t>
            </a:r>
            <a:r>
              <a:rPr lang="en-GB" sz="1900" dirty="0" err="1"/>
              <a:t>permite</a:t>
            </a:r>
            <a:r>
              <a:rPr lang="en-GB" sz="1900" dirty="0"/>
              <a:t> a </a:t>
            </a:r>
            <a:r>
              <a:rPr lang="en-GB" sz="1900" dirty="0" err="1"/>
              <a:t>internação</a:t>
            </a:r>
            <a:r>
              <a:rPr lang="en-GB" sz="1900" dirty="0"/>
              <a:t> e o </a:t>
            </a:r>
            <a:r>
              <a:rPr lang="en-GB" sz="1900" dirty="0" err="1"/>
              <a:t>tratamento</a:t>
            </a:r>
            <a:r>
              <a:rPr lang="en-GB" sz="1900" dirty="0"/>
              <a:t> </a:t>
            </a:r>
            <a:r>
              <a:rPr lang="en-GB" sz="1900" dirty="0" err="1"/>
              <a:t>involuntários</a:t>
            </a:r>
            <a:r>
              <a:rPr lang="en-GB" sz="1900" dirty="0"/>
              <a:t> </a:t>
            </a:r>
            <a:r>
              <a:rPr lang="en-GB" sz="1900" dirty="0" err="1"/>
              <a:t>na</a:t>
            </a:r>
            <a:r>
              <a:rPr lang="en-GB" sz="1900" dirty="0"/>
              <a:t> </a:t>
            </a:r>
            <a:r>
              <a:rPr lang="en-GB" sz="1900" dirty="0" err="1"/>
              <a:t>saúde</a:t>
            </a:r>
            <a:r>
              <a:rPr lang="en-GB" sz="1900" dirty="0"/>
              <a:t> mental e </a:t>
            </a:r>
            <a:r>
              <a:rPr lang="en-GB" sz="1900" dirty="0" err="1"/>
              <a:t>nos</a:t>
            </a:r>
            <a:r>
              <a:rPr lang="en-GB" sz="1900" dirty="0"/>
              <a:t> </a:t>
            </a:r>
            <a:r>
              <a:rPr lang="en-GB" sz="1900" dirty="0" err="1"/>
              <a:t>serviços</a:t>
            </a:r>
            <a:r>
              <a:rPr lang="en-GB" sz="1900" dirty="0"/>
              <a:t> </a:t>
            </a:r>
            <a:r>
              <a:rPr lang="en-GB" sz="1900" dirty="0" err="1"/>
              <a:t>sociais</a:t>
            </a:r>
            <a:r>
              <a:rPr lang="en-GB" sz="1900" dirty="0"/>
              <a:t> </a:t>
            </a:r>
            <a:r>
              <a:rPr lang="en-GB" sz="1900" dirty="0" err="1"/>
              <a:t>contribui</a:t>
            </a:r>
            <a:r>
              <a:rPr lang="en-GB" sz="1900" dirty="0"/>
              <a:t> </a:t>
            </a:r>
            <a:r>
              <a:rPr lang="en-GB" sz="1900" dirty="0" err="1"/>
              <a:t>em</a:t>
            </a:r>
            <a:r>
              <a:rPr lang="en-GB" sz="1900" dirty="0"/>
              <a:t> </a:t>
            </a:r>
            <a:r>
              <a:rPr lang="en-GB" sz="1900" dirty="0" err="1"/>
              <a:t>grande</a:t>
            </a:r>
            <a:r>
              <a:rPr lang="en-GB" sz="1900" dirty="0"/>
              <a:t> </a:t>
            </a:r>
            <a:r>
              <a:rPr lang="en-GB" sz="1900" dirty="0" err="1"/>
              <a:t>parte</a:t>
            </a:r>
            <a:r>
              <a:rPr lang="en-GB" sz="1900" dirty="0"/>
              <a:t> para o </a:t>
            </a:r>
            <a:r>
              <a:rPr lang="en-GB" sz="1900" dirty="0" err="1"/>
              <a:t>desequilíbrio</a:t>
            </a:r>
            <a:r>
              <a:rPr lang="en-GB" sz="1900" dirty="0"/>
              <a:t> de </a:t>
            </a:r>
            <a:r>
              <a:rPr lang="en-GB" sz="1900" dirty="0" err="1"/>
              <a:t>poder</a:t>
            </a:r>
            <a:r>
              <a:rPr lang="en-GB" sz="1900" dirty="0"/>
              <a:t> e </a:t>
            </a:r>
            <a:r>
              <a:rPr lang="en-GB" sz="1900" dirty="0" err="1"/>
              <a:t>não</a:t>
            </a:r>
            <a:r>
              <a:rPr lang="en-GB" sz="1900" dirty="0"/>
              <a:t> </a:t>
            </a:r>
            <a:r>
              <a:rPr lang="en-GB" sz="1900" dirty="0" err="1"/>
              <a:t>está</a:t>
            </a:r>
            <a:r>
              <a:rPr lang="en-GB" sz="1900" dirty="0"/>
              <a:t> </a:t>
            </a:r>
            <a:r>
              <a:rPr lang="en-GB" sz="1900" dirty="0" err="1"/>
              <a:t>em</a:t>
            </a:r>
            <a:r>
              <a:rPr lang="en-GB" sz="1900" dirty="0"/>
              <a:t> </a:t>
            </a:r>
            <a:r>
              <a:rPr lang="en-GB" sz="1900" dirty="0" err="1"/>
              <a:t>conformidade</a:t>
            </a:r>
            <a:r>
              <a:rPr lang="en-GB" sz="1900" dirty="0"/>
              <a:t> com a CDPD. </a:t>
            </a:r>
          </a:p>
          <a:p>
            <a:pPr lvl="0" algn="just">
              <a:spcAft>
                <a:spcPts val="0"/>
              </a:spcAft>
            </a:pPr>
            <a:r>
              <a:rPr lang="en-GB" sz="1900" dirty="0"/>
              <a:t>A </a:t>
            </a:r>
            <a:r>
              <a:rPr lang="en-GB" sz="1900" dirty="0" err="1"/>
              <a:t>mudança</a:t>
            </a:r>
            <a:r>
              <a:rPr lang="en-GB" sz="1900" dirty="0"/>
              <a:t> de </a:t>
            </a:r>
            <a:r>
              <a:rPr lang="en-GB" sz="1900" dirty="0" err="1"/>
              <a:t>práticas</a:t>
            </a:r>
            <a:r>
              <a:rPr lang="en-GB" sz="1900" dirty="0"/>
              <a:t> </a:t>
            </a:r>
            <a:r>
              <a:rPr lang="en-GB" sz="1900" dirty="0" err="1"/>
              <a:t>dentro</a:t>
            </a:r>
            <a:r>
              <a:rPr lang="en-GB" sz="1900" dirty="0"/>
              <a:t> dos </a:t>
            </a:r>
            <a:r>
              <a:rPr lang="en-GB" sz="1900" dirty="0" err="1"/>
              <a:t>serviços</a:t>
            </a:r>
            <a:r>
              <a:rPr lang="en-GB" sz="1900" dirty="0"/>
              <a:t> </a:t>
            </a:r>
            <a:r>
              <a:rPr lang="en-GB" sz="1900" dirty="0" err="1"/>
              <a:t>sociais</a:t>
            </a:r>
            <a:r>
              <a:rPr lang="en-GB" sz="1900" dirty="0"/>
              <a:t> e de </a:t>
            </a:r>
            <a:r>
              <a:rPr lang="en-GB" sz="1900" dirty="0" err="1"/>
              <a:t>saúde</a:t>
            </a:r>
            <a:r>
              <a:rPr lang="en-GB" sz="1900" dirty="0"/>
              <a:t> mental para </a:t>
            </a:r>
            <a:r>
              <a:rPr lang="en-GB" sz="1900" dirty="0" err="1"/>
              <a:t>acabar</a:t>
            </a:r>
            <a:r>
              <a:rPr lang="en-GB" sz="1900" dirty="0"/>
              <a:t> com a </a:t>
            </a:r>
            <a:r>
              <a:rPr lang="en-GB" sz="1900" dirty="0" err="1"/>
              <a:t>coerção</a:t>
            </a:r>
            <a:r>
              <a:rPr lang="en-GB" sz="1900" dirty="0"/>
              <a:t>, a </a:t>
            </a:r>
            <a:r>
              <a:rPr lang="en-GB" sz="1900" dirty="0" err="1"/>
              <a:t>violência</a:t>
            </a:r>
            <a:r>
              <a:rPr lang="en-GB" sz="1900" dirty="0"/>
              <a:t> e o </a:t>
            </a:r>
            <a:r>
              <a:rPr lang="en-GB" sz="1900" dirty="0" err="1"/>
              <a:t>abuso</a:t>
            </a:r>
            <a:r>
              <a:rPr lang="en-GB" sz="1900" dirty="0"/>
              <a:t> </a:t>
            </a:r>
            <a:r>
              <a:rPr lang="en-GB" sz="1900" dirty="0" err="1"/>
              <a:t>não</a:t>
            </a:r>
            <a:r>
              <a:rPr lang="en-GB" sz="1900" dirty="0"/>
              <a:t> </a:t>
            </a:r>
            <a:r>
              <a:rPr lang="en-GB" sz="1900" dirty="0" err="1"/>
              <a:t>deve</a:t>
            </a:r>
            <a:r>
              <a:rPr lang="en-GB" sz="1900" dirty="0"/>
              <a:t> </a:t>
            </a:r>
            <a:r>
              <a:rPr lang="en-GB" sz="1900" dirty="0" err="1"/>
              <a:t>esperar</a:t>
            </a:r>
            <a:r>
              <a:rPr lang="en-GB" sz="1900" dirty="0"/>
              <a:t> </a:t>
            </a:r>
            <a:r>
              <a:rPr lang="en-GB" sz="1900" dirty="0" err="1"/>
              <a:t>até</a:t>
            </a:r>
            <a:r>
              <a:rPr lang="en-GB" sz="1900" dirty="0"/>
              <a:t> que tais leis </a:t>
            </a:r>
            <a:r>
              <a:rPr lang="en-GB" sz="1900" dirty="0" err="1"/>
              <a:t>sejam</a:t>
            </a:r>
            <a:r>
              <a:rPr lang="en-GB" sz="1900" dirty="0"/>
              <a:t> </a:t>
            </a:r>
            <a:r>
              <a:rPr lang="en-GB" sz="1900" dirty="0" err="1"/>
              <a:t>revogadas</a:t>
            </a:r>
            <a:r>
              <a:rPr lang="en-GB" sz="1900" dirty="0"/>
              <a:t>. </a:t>
            </a:r>
          </a:p>
          <a:p>
            <a:pPr lvl="0" algn="just">
              <a:spcAft>
                <a:spcPts val="0"/>
              </a:spcAft>
            </a:pPr>
            <a:r>
              <a:rPr lang="en-GB" sz="1900" dirty="0"/>
              <a:t>• </a:t>
            </a:r>
            <a:r>
              <a:rPr lang="en-GB" sz="1900" dirty="0" err="1"/>
              <a:t>Pensar</a:t>
            </a:r>
            <a:r>
              <a:rPr lang="en-GB" sz="1900" dirty="0"/>
              <a:t> </a:t>
            </a:r>
            <a:r>
              <a:rPr lang="en-GB" sz="1900" dirty="0" err="1"/>
              <a:t>em</a:t>
            </a:r>
            <a:r>
              <a:rPr lang="en-GB" sz="1900" dirty="0"/>
              <a:t> </a:t>
            </a:r>
            <a:r>
              <a:rPr lang="en-GB" sz="1900" dirty="0" err="1"/>
              <a:t>nosso</a:t>
            </a:r>
            <a:r>
              <a:rPr lang="en-GB" sz="1900" dirty="0"/>
              <a:t> </a:t>
            </a:r>
            <a:r>
              <a:rPr lang="en-GB" sz="1900" dirty="0" err="1"/>
              <a:t>próprio</a:t>
            </a:r>
            <a:r>
              <a:rPr lang="en-GB" sz="1900" dirty="0"/>
              <a:t> </a:t>
            </a:r>
            <a:r>
              <a:rPr lang="en-GB" sz="1900" dirty="0" err="1"/>
              <a:t>papel</a:t>
            </a:r>
            <a:r>
              <a:rPr lang="en-GB" sz="1900" dirty="0"/>
              <a:t>, </a:t>
            </a:r>
            <a:r>
              <a:rPr lang="en-GB" sz="1900" dirty="0" err="1"/>
              <a:t>posição</a:t>
            </a:r>
            <a:r>
              <a:rPr lang="en-GB" sz="1900" dirty="0"/>
              <a:t> </a:t>
            </a:r>
            <a:r>
              <a:rPr lang="en-GB" sz="1900" dirty="0" err="1"/>
              <a:t>ou</a:t>
            </a:r>
            <a:r>
              <a:rPr lang="en-GB" sz="1900" dirty="0"/>
              <a:t> </a:t>
            </a:r>
            <a:r>
              <a:rPr lang="en-GB" sz="1900" dirty="0" err="1"/>
              <a:t>trabalho</a:t>
            </a:r>
            <a:r>
              <a:rPr lang="en-GB" sz="1900" dirty="0"/>
              <a:t> </a:t>
            </a:r>
            <a:r>
              <a:rPr lang="en-GB" sz="1900" dirty="0" err="1"/>
              <a:t>é</a:t>
            </a:r>
            <a:r>
              <a:rPr lang="en-GB" sz="1900" dirty="0"/>
              <a:t> o </a:t>
            </a:r>
            <a:r>
              <a:rPr lang="en-GB" sz="1900" dirty="0" err="1"/>
              <a:t>primeiro</a:t>
            </a:r>
            <a:r>
              <a:rPr lang="en-GB" sz="1900" dirty="0"/>
              <a:t> </a:t>
            </a:r>
            <a:r>
              <a:rPr lang="en-GB" sz="1900" dirty="0" err="1"/>
              <a:t>passo</a:t>
            </a:r>
            <a:r>
              <a:rPr lang="en-GB" sz="1900" dirty="0"/>
              <a:t> para resolver o </a:t>
            </a:r>
            <a:r>
              <a:rPr lang="en-GB" sz="1900" dirty="0" err="1"/>
              <a:t>desequilíbrio</a:t>
            </a:r>
            <a:r>
              <a:rPr lang="en-GB" sz="1900" dirty="0"/>
              <a:t> de </a:t>
            </a:r>
            <a:r>
              <a:rPr lang="en-GB" sz="1900" dirty="0" err="1"/>
              <a:t>poder</a:t>
            </a:r>
            <a:r>
              <a:rPr lang="en-GB" sz="1900" dirty="0"/>
              <a:t>. </a:t>
            </a:r>
          </a:p>
          <a:p>
            <a:pPr lvl="0" algn="just">
              <a:spcAft>
                <a:spcPts val="0"/>
              </a:spcAft>
            </a:pPr>
            <a:r>
              <a:rPr lang="en-GB" sz="1900" dirty="0"/>
              <a:t>Para </a:t>
            </a:r>
            <a:r>
              <a:rPr lang="en-GB" sz="1900" dirty="0" err="1"/>
              <a:t>os</a:t>
            </a:r>
            <a:r>
              <a:rPr lang="en-GB" sz="1900" dirty="0"/>
              <a:t> </a:t>
            </a:r>
            <a:r>
              <a:rPr lang="en-GB" sz="1900" dirty="0" err="1"/>
              <a:t>funcionários</a:t>
            </a:r>
            <a:r>
              <a:rPr lang="en-GB" sz="1900" dirty="0"/>
              <a:t> do </a:t>
            </a:r>
            <a:r>
              <a:rPr lang="en-GB" sz="1900" dirty="0" err="1"/>
              <a:t>serviço</a:t>
            </a:r>
            <a:r>
              <a:rPr lang="en-GB" sz="1900" dirty="0"/>
              <a:t>, </a:t>
            </a:r>
            <a:r>
              <a:rPr lang="en-GB" sz="1900" dirty="0" err="1"/>
              <a:t>isso</a:t>
            </a:r>
            <a:r>
              <a:rPr lang="en-GB" sz="1900" dirty="0"/>
              <a:t> </a:t>
            </a:r>
            <a:r>
              <a:rPr lang="en-GB" sz="1900" dirty="0" err="1"/>
              <a:t>envolve</a:t>
            </a:r>
            <a:r>
              <a:rPr lang="en-GB" sz="1900" dirty="0"/>
              <a:t> </a:t>
            </a:r>
            <a:r>
              <a:rPr lang="en-GB" sz="1900" dirty="0" err="1"/>
              <a:t>fazer</a:t>
            </a:r>
            <a:r>
              <a:rPr lang="en-GB" sz="1900" dirty="0"/>
              <a:t> </a:t>
            </a:r>
            <a:r>
              <a:rPr lang="en-GB" sz="1900" dirty="0" err="1"/>
              <a:t>perguntas</a:t>
            </a:r>
            <a:r>
              <a:rPr lang="en-GB" sz="1900" dirty="0"/>
              <a:t> </a:t>
            </a:r>
            <a:r>
              <a:rPr lang="en-GB" sz="1900" dirty="0" err="1"/>
              <a:t>como</a:t>
            </a:r>
            <a:r>
              <a:rPr lang="en-GB" sz="1900" dirty="0"/>
              <a:t> </a:t>
            </a:r>
          </a:p>
          <a:p>
            <a:pPr lvl="0" algn="just">
              <a:spcAft>
                <a:spcPts val="0"/>
              </a:spcAft>
            </a:pPr>
            <a:r>
              <a:rPr lang="en-GB" sz="1900" dirty="0"/>
              <a:t>“Que </a:t>
            </a:r>
            <a:r>
              <a:rPr lang="en-GB" sz="1900" dirty="0" err="1"/>
              <a:t>conhecimentos</a:t>
            </a:r>
            <a:r>
              <a:rPr lang="en-GB" sz="1900" dirty="0"/>
              <a:t>, </a:t>
            </a:r>
            <a:r>
              <a:rPr lang="en-GB" sz="1900" dirty="0" err="1"/>
              <a:t>valores</a:t>
            </a:r>
            <a:r>
              <a:rPr lang="en-GB" sz="1900" dirty="0"/>
              <a:t> e </a:t>
            </a:r>
            <a:r>
              <a:rPr lang="en-GB" sz="1900" dirty="0" err="1"/>
              <a:t>experiências</a:t>
            </a:r>
            <a:r>
              <a:rPr lang="en-GB" sz="1900" dirty="0"/>
              <a:t> </a:t>
            </a:r>
            <a:r>
              <a:rPr lang="en-GB" sz="1900" dirty="0" err="1"/>
              <a:t>eu</a:t>
            </a:r>
            <a:r>
              <a:rPr lang="en-GB" sz="1900" dirty="0"/>
              <a:t> </a:t>
            </a:r>
            <a:r>
              <a:rPr lang="en-GB" sz="1900" dirty="0" err="1"/>
              <a:t>trago</a:t>
            </a:r>
            <a:r>
              <a:rPr lang="en-GB" sz="1900" dirty="0"/>
              <a:t> para o meu </a:t>
            </a:r>
            <a:r>
              <a:rPr lang="en-GB" sz="1900" dirty="0" err="1"/>
              <a:t>trabalho</a:t>
            </a:r>
            <a:r>
              <a:rPr lang="en-GB" sz="1900" dirty="0"/>
              <a:t>?”, </a:t>
            </a:r>
          </a:p>
          <a:p>
            <a:pPr lvl="0" algn="just">
              <a:spcAft>
                <a:spcPts val="0"/>
              </a:spcAft>
            </a:pPr>
            <a:r>
              <a:rPr lang="en-GB" sz="1900" dirty="0"/>
              <a:t>“Como </a:t>
            </a:r>
            <a:r>
              <a:rPr lang="en-GB" sz="1900" dirty="0" err="1"/>
              <a:t>minha</a:t>
            </a:r>
            <a:r>
              <a:rPr lang="en-GB" sz="1900" dirty="0"/>
              <a:t> </a:t>
            </a:r>
            <a:r>
              <a:rPr lang="en-GB" sz="1900" dirty="0" err="1"/>
              <a:t>formação</a:t>
            </a:r>
            <a:r>
              <a:rPr lang="en-GB" sz="1900" dirty="0"/>
              <a:t>, </a:t>
            </a:r>
            <a:r>
              <a:rPr lang="en-GB" sz="1900" dirty="0" err="1"/>
              <a:t>educação</a:t>
            </a:r>
            <a:r>
              <a:rPr lang="en-GB" sz="1900" dirty="0"/>
              <a:t> </a:t>
            </a:r>
            <a:r>
              <a:rPr lang="en-GB" sz="1900" dirty="0" err="1"/>
              <a:t>ou</a:t>
            </a:r>
            <a:r>
              <a:rPr lang="en-GB" sz="1900" dirty="0"/>
              <a:t> </a:t>
            </a:r>
            <a:r>
              <a:rPr lang="en-GB" sz="1900" dirty="0" err="1"/>
              <a:t>treinamento</a:t>
            </a:r>
            <a:r>
              <a:rPr lang="en-GB" sz="1900" dirty="0"/>
              <a:t> </a:t>
            </a:r>
            <a:r>
              <a:rPr lang="en-GB" sz="1900" dirty="0" err="1"/>
              <a:t>moldou</a:t>
            </a:r>
            <a:r>
              <a:rPr lang="en-GB" sz="1900" dirty="0"/>
              <a:t> a </a:t>
            </a:r>
            <a:r>
              <a:rPr lang="en-GB" sz="1900" dirty="0" err="1"/>
              <a:t>maneira</a:t>
            </a:r>
            <a:r>
              <a:rPr lang="en-GB" sz="1900" dirty="0"/>
              <a:t> </a:t>
            </a:r>
            <a:r>
              <a:rPr lang="en-GB" sz="1900" dirty="0" err="1"/>
              <a:t>como</a:t>
            </a:r>
            <a:r>
              <a:rPr lang="en-GB" sz="1900" dirty="0"/>
              <a:t> </a:t>
            </a:r>
            <a:r>
              <a:rPr lang="en-GB" sz="1900" dirty="0" err="1"/>
              <a:t>eu</a:t>
            </a:r>
            <a:r>
              <a:rPr lang="en-GB" sz="1900" dirty="0"/>
              <a:t> </a:t>
            </a:r>
            <a:r>
              <a:rPr lang="en-GB" sz="1900" dirty="0" err="1"/>
              <a:t>vejo</a:t>
            </a:r>
            <a:r>
              <a:rPr lang="en-GB" sz="1900" dirty="0"/>
              <a:t> as </a:t>
            </a:r>
            <a:r>
              <a:rPr lang="en-GB" sz="1900" dirty="0" err="1"/>
              <a:t>coisas</a:t>
            </a:r>
            <a:r>
              <a:rPr lang="en-GB" sz="1900" dirty="0"/>
              <a:t>?”, </a:t>
            </a:r>
          </a:p>
          <a:p>
            <a:pPr lvl="0" algn="just">
              <a:spcAft>
                <a:spcPts val="0"/>
              </a:spcAft>
            </a:pPr>
            <a:r>
              <a:rPr lang="en-GB" sz="1900" dirty="0"/>
              <a:t>“Como </a:t>
            </a:r>
            <a:r>
              <a:rPr lang="en-GB" sz="1900" dirty="0" err="1"/>
              <a:t>minhas</a:t>
            </a:r>
            <a:r>
              <a:rPr lang="en-GB" sz="1900" dirty="0"/>
              <a:t> </a:t>
            </a:r>
            <a:r>
              <a:rPr lang="en-GB" sz="1900" dirty="0" err="1"/>
              <a:t>experiências</a:t>
            </a:r>
            <a:r>
              <a:rPr lang="en-GB" sz="1900" dirty="0"/>
              <a:t> de </a:t>
            </a:r>
            <a:r>
              <a:rPr lang="en-GB" sz="1900" dirty="0" err="1"/>
              <a:t>vantagem</a:t>
            </a:r>
            <a:r>
              <a:rPr lang="en-GB" sz="1900" dirty="0"/>
              <a:t> e </a:t>
            </a:r>
            <a:r>
              <a:rPr lang="en-GB" sz="1900" dirty="0" err="1"/>
              <a:t>desvantagem</a:t>
            </a:r>
            <a:r>
              <a:rPr lang="en-GB" sz="1900" dirty="0"/>
              <a:t> </a:t>
            </a:r>
            <a:r>
              <a:rPr lang="en-GB" sz="1900" dirty="0" err="1"/>
              <a:t>moldaram</a:t>
            </a:r>
            <a:r>
              <a:rPr lang="en-GB" sz="1900" dirty="0"/>
              <a:t> a </a:t>
            </a:r>
            <a:r>
              <a:rPr lang="en-GB" sz="1900" dirty="0" err="1"/>
              <a:t>maneira</a:t>
            </a:r>
            <a:r>
              <a:rPr lang="en-GB" sz="1900" dirty="0"/>
              <a:t> </a:t>
            </a:r>
            <a:r>
              <a:rPr lang="en-GB" sz="1900" dirty="0" err="1"/>
              <a:t>como</a:t>
            </a:r>
            <a:r>
              <a:rPr lang="en-GB" sz="1900" dirty="0"/>
              <a:t> </a:t>
            </a:r>
            <a:r>
              <a:rPr lang="en-GB" sz="1900" dirty="0" err="1"/>
              <a:t>eu</a:t>
            </a:r>
            <a:r>
              <a:rPr lang="en-GB" sz="1900" dirty="0"/>
              <a:t> </a:t>
            </a:r>
            <a:r>
              <a:rPr lang="en-GB" sz="1900" dirty="0" err="1"/>
              <a:t>trabalho</a:t>
            </a:r>
            <a:r>
              <a:rPr lang="en-GB" sz="1900" dirty="0"/>
              <a:t>?”, “Eu sei o que </a:t>
            </a:r>
            <a:r>
              <a:rPr lang="en-GB" sz="1900" dirty="0" err="1"/>
              <a:t>os</a:t>
            </a:r>
            <a:r>
              <a:rPr lang="en-GB" sz="1900" dirty="0"/>
              <a:t> outros </a:t>
            </a:r>
            <a:r>
              <a:rPr lang="en-GB" sz="1900" dirty="0" err="1"/>
              <a:t>podem</a:t>
            </a:r>
            <a:r>
              <a:rPr lang="en-GB" sz="1900" dirty="0"/>
              <a:t> </a:t>
            </a:r>
            <a:r>
              <a:rPr lang="en-GB" sz="1900" dirty="0" err="1"/>
              <a:t>pensar</a:t>
            </a:r>
            <a:r>
              <a:rPr lang="en-GB" sz="1900" dirty="0"/>
              <a:t> </a:t>
            </a:r>
            <a:r>
              <a:rPr lang="en-GB" sz="1900" dirty="0" err="1"/>
              <a:t>sobre</a:t>
            </a:r>
            <a:r>
              <a:rPr lang="en-GB" sz="1900" dirty="0"/>
              <a:t> </a:t>
            </a:r>
            <a:r>
              <a:rPr lang="en-GB" sz="1900" dirty="0" err="1"/>
              <a:t>mim</a:t>
            </a:r>
            <a:r>
              <a:rPr lang="en-GB" sz="1900" dirty="0"/>
              <a:t> </a:t>
            </a:r>
            <a:r>
              <a:rPr lang="en-GB" sz="1900" dirty="0" err="1"/>
              <a:t>ou</a:t>
            </a:r>
            <a:r>
              <a:rPr lang="en-GB" sz="1900" dirty="0"/>
              <a:t> me </a:t>
            </a:r>
            <a:r>
              <a:rPr lang="en-GB" sz="1900" dirty="0" err="1"/>
              <a:t>perceber</a:t>
            </a:r>
            <a:r>
              <a:rPr lang="en-GB" sz="1900" dirty="0"/>
              <a:t>?” (25)</a:t>
            </a:r>
          </a:p>
          <a:p>
            <a:pPr lvl="0" algn="just">
              <a:spcAft>
                <a:spcPts val="0"/>
              </a:spcAft>
            </a:pPr>
            <a:r>
              <a:rPr lang="en-GB" sz="1900" dirty="0" err="1"/>
              <a:t>Reduzir</a:t>
            </a:r>
            <a:r>
              <a:rPr lang="en-GB" sz="1900" dirty="0"/>
              <a:t> o </a:t>
            </a:r>
            <a:r>
              <a:rPr lang="en-GB" sz="1900" dirty="0" err="1"/>
              <a:t>desequilíbrio</a:t>
            </a:r>
            <a:r>
              <a:rPr lang="en-GB" sz="1900" dirty="0"/>
              <a:t> de </a:t>
            </a:r>
            <a:r>
              <a:rPr lang="en-GB" sz="1900" dirty="0" err="1"/>
              <a:t>poder</a:t>
            </a:r>
            <a:r>
              <a:rPr lang="en-GB" sz="1900" dirty="0"/>
              <a:t> </a:t>
            </a:r>
            <a:r>
              <a:rPr lang="en-GB" sz="1900" dirty="0" err="1"/>
              <a:t>também</a:t>
            </a:r>
            <a:r>
              <a:rPr lang="en-GB" sz="1900" dirty="0"/>
              <a:t> </a:t>
            </a:r>
            <a:r>
              <a:rPr lang="en-GB" sz="1900" dirty="0" err="1"/>
              <a:t>implica</a:t>
            </a:r>
            <a:r>
              <a:rPr lang="en-GB" sz="1900" dirty="0"/>
              <a:t> </a:t>
            </a:r>
            <a:r>
              <a:rPr lang="en-GB" sz="1900" dirty="0" err="1"/>
              <a:t>em</a:t>
            </a:r>
            <a:r>
              <a:rPr lang="en-GB" sz="1900" dirty="0"/>
              <a:t> que </a:t>
            </a:r>
            <a:r>
              <a:rPr lang="en-GB" sz="1900" dirty="0" err="1"/>
              <a:t>os</a:t>
            </a:r>
            <a:r>
              <a:rPr lang="en-GB" sz="1900" dirty="0"/>
              <a:t> </a:t>
            </a:r>
            <a:r>
              <a:rPr lang="en-GB" sz="1900" dirty="0" err="1"/>
              <a:t>funcionários</a:t>
            </a:r>
            <a:r>
              <a:rPr lang="en-GB" sz="1900" dirty="0"/>
              <a:t> se </a:t>
            </a:r>
            <a:r>
              <a:rPr lang="en-GB" sz="1900" dirty="0" err="1"/>
              <a:t>conscientizem</a:t>
            </a:r>
            <a:r>
              <a:rPr lang="en-GB" sz="1900" dirty="0"/>
              <a:t> de </a:t>
            </a:r>
            <a:r>
              <a:rPr lang="en-GB" sz="1900" dirty="0" err="1"/>
              <a:t>suas</a:t>
            </a:r>
            <a:r>
              <a:rPr lang="en-GB" sz="1900" dirty="0"/>
              <a:t> </a:t>
            </a:r>
            <a:r>
              <a:rPr lang="en-GB" sz="1900" dirty="0" err="1"/>
              <a:t>próprias</a:t>
            </a:r>
            <a:r>
              <a:rPr lang="en-GB" sz="1900" dirty="0"/>
              <a:t> </a:t>
            </a:r>
            <a:r>
              <a:rPr lang="en-GB" sz="1900" dirty="0" err="1"/>
              <a:t>limitações</a:t>
            </a:r>
            <a:r>
              <a:rPr lang="en-GB" sz="1900" dirty="0"/>
              <a:t> e </a:t>
            </a:r>
            <a:r>
              <a:rPr lang="en-GB" sz="1900" dirty="0" err="1"/>
              <a:t>necessidades</a:t>
            </a:r>
            <a:r>
              <a:rPr lang="en-GB" sz="1900" dirty="0"/>
              <a:t> para que </a:t>
            </a:r>
            <a:r>
              <a:rPr lang="en-GB" sz="1900" dirty="0" err="1"/>
              <a:t>não</a:t>
            </a:r>
            <a:r>
              <a:rPr lang="en-GB" sz="1900" dirty="0"/>
              <a:t> se </a:t>
            </a:r>
            <a:r>
              <a:rPr lang="en-GB" sz="1900" dirty="0" err="1"/>
              <a:t>tornem</a:t>
            </a:r>
            <a:r>
              <a:rPr lang="en-GB" sz="1900" dirty="0"/>
              <a:t> </a:t>
            </a:r>
            <a:r>
              <a:rPr lang="en-GB" sz="1900" dirty="0" err="1"/>
              <a:t>sobrecarregados</a:t>
            </a:r>
            <a:r>
              <a:rPr lang="en-GB" sz="1900" dirty="0"/>
              <a:t> </a:t>
            </a:r>
            <a:r>
              <a:rPr lang="en-GB" sz="1900" dirty="0" err="1"/>
              <a:t>por</a:t>
            </a:r>
            <a:r>
              <a:rPr lang="en-GB" sz="1900" dirty="0"/>
              <a:t> </a:t>
            </a:r>
            <a:r>
              <a:rPr lang="en-GB" sz="1900" dirty="0" err="1"/>
              <a:t>situações</a:t>
            </a:r>
            <a:r>
              <a:rPr lang="en-GB" sz="1900" dirty="0"/>
              <a:t> </a:t>
            </a:r>
            <a:r>
              <a:rPr lang="en-GB" sz="1900" dirty="0" err="1"/>
              <a:t>desafiadoras</a:t>
            </a:r>
            <a:r>
              <a:rPr lang="en-GB" sz="1900" dirty="0"/>
              <a:t> e </a:t>
            </a:r>
            <a:r>
              <a:rPr lang="en-GB" sz="1900" dirty="0" err="1"/>
              <a:t>possam</a:t>
            </a:r>
            <a:r>
              <a:rPr lang="en-GB" sz="1900" dirty="0"/>
              <a:t> </a:t>
            </a:r>
            <a:r>
              <a:rPr lang="en-GB" sz="1900" dirty="0" err="1"/>
              <a:t>ajudar</a:t>
            </a:r>
            <a:r>
              <a:rPr lang="en-GB" sz="1900" dirty="0"/>
              <a:t> a </a:t>
            </a:r>
            <a:r>
              <a:rPr lang="en-GB" sz="1900" dirty="0" err="1"/>
              <a:t>desescalar</a:t>
            </a:r>
            <a:r>
              <a:rPr lang="en-GB" sz="1900" dirty="0"/>
              <a:t>. </a:t>
            </a:r>
          </a:p>
          <a:p>
            <a:endParaRPr lang="en-CH" dirty="0"/>
          </a:p>
        </p:txBody>
      </p:sp>
      <p:sp>
        <p:nvSpPr>
          <p:cNvPr id="2" name="Title 1">
            <a:extLst>
              <a:ext uri="{FF2B5EF4-FFF2-40B4-BE49-F238E27FC236}">
                <a16:creationId xmlns:a16="http://schemas.microsoft.com/office/drawing/2014/main" id="{F94E2830-99FE-46F5-8041-33B6C274FC62}"/>
              </a:ext>
            </a:extLst>
          </p:cNvPr>
          <p:cNvSpPr>
            <a:spLocks noGrp="1"/>
          </p:cNvSpPr>
          <p:nvPr>
            <p:ph type="title"/>
          </p:nvPr>
        </p:nvSpPr>
        <p:spPr>
          <a:xfrm>
            <a:off x="507205" y="506412"/>
            <a:ext cx="11883577" cy="432000"/>
          </a:xfrm>
        </p:spPr>
        <p:txBody>
          <a:bodyPr/>
          <a:lstStyle/>
          <a:p>
            <a:pPr algn="ctr"/>
            <a:r>
              <a:rPr lang="en-GB" dirty="0"/>
              <a:t>Exercício 5.2: O que contribui para a dinâmica do poder? - 10</a:t>
            </a:r>
            <a:endParaRPr lang="en-CH" dirty="0"/>
          </a:p>
        </p:txBody>
      </p:sp>
    </p:spTree>
    <p:extLst>
      <p:ext uri="{BB962C8B-B14F-4D97-AF65-F5344CB8AC3E}">
        <p14:creationId xmlns:p14="http://schemas.microsoft.com/office/powerpoint/2010/main" val="1795429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2E3FC-9963-45B6-B2A0-DAAA493A01BF}"/>
              </a:ext>
            </a:extLst>
          </p:cNvPr>
          <p:cNvSpPr>
            <a:spLocks noGrp="1"/>
          </p:cNvSpPr>
          <p:nvPr>
            <p:ph type="title"/>
          </p:nvPr>
        </p:nvSpPr>
        <p:spPr>
          <a:xfrm>
            <a:off x="507205" y="2313946"/>
            <a:ext cx="11516181" cy="604352"/>
          </a:xfrm>
        </p:spPr>
        <p:txBody>
          <a:bodyPr/>
          <a:lstStyle/>
          <a:p>
            <a:pPr algn="ctr">
              <a:lnSpc>
                <a:spcPct val="100000"/>
              </a:lnSpc>
            </a:pPr>
            <a:r>
              <a:rPr lang="en-GB" dirty="0"/>
              <a:t>Tema 6: </a:t>
            </a:r>
            <a:r>
              <a:rPr lang="pt-BR" dirty="0"/>
              <a:t>Estratégias-chave para evitar e desarmar situações de conflito</a:t>
            </a:r>
            <a:br>
              <a:rPr lang="pt-BR" dirty="0"/>
            </a:br>
            <a:endParaRPr lang="en-CH" dirty="0"/>
          </a:p>
        </p:txBody>
      </p:sp>
    </p:spTree>
    <p:extLst>
      <p:ext uri="{BB962C8B-B14F-4D97-AF65-F5344CB8AC3E}">
        <p14:creationId xmlns:p14="http://schemas.microsoft.com/office/powerpoint/2010/main" val="9737327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7FF02A-20FB-494F-BC21-AF2C58FF0209}"/>
              </a:ext>
            </a:extLst>
          </p:cNvPr>
          <p:cNvSpPr>
            <a:spLocks noGrp="1"/>
          </p:cNvSpPr>
          <p:nvPr>
            <p:ph sz="quarter" idx="14"/>
          </p:nvPr>
        </p:nvSpPr>
        <p:spPr>
          <a:xfrm>
            <a:off x="852791" y="1877980"/>
            <a:ext cx="10486417" cy="4100790"/>
          </a:xfrm>
        </p:spPr>
        <p:txBody>
          <a:bodyPr/>
          <a:lstStyle/>
          <a:p>
            <a:pPr algn="just">
              <a:spcBef>
                <a:spcPts val="600"/>
              </a:spcBef>
              <a:spcAft>
                <a:spcPts val="0"/>
              </a:spcAft>
            </a:pPr>
            <a:r>
              <a:rPr lang="en-GB" sz="2000" dirty="0" err="1"/>
              <a:t>Situações</a:t>
            </a:r>
            <a:r>
              <a:rPr lang="en-GB" sz="2000" dirty="0"/>
              <a:t> </a:t>
            </a:r>
            <a:r>
              <a:rPr lang="en-GB" sz="2000" dirty="0" err="1"/>
              <a:t>tensas</a:t>
            </a:r>
            <a:r>
              <a:rPr lang="en-GB" sz="2000" dirty="0"/>
              <a:t> </a:t>
            </a:r>
            <a:r>
              <a:rPr lang="en-GB" sz="2000" dirty="0" err="1"/>
              <a:t>frequentemente</a:t>
            </a:r>
            <a:r>
              <a:rPr lang="en-GB" sz="2000" dirty="0"/>
              <a:t> </a:t>
            </a:r>
            <a:r>
              <a:rPr lang="en-GB" sz="2000" dirty="0" err="1"/>
              <a:t>levam</a:t>
            </a:r>
            <a:r>
              <a:rPr lang="en-GB" sz="2000" dirty="0"/>
              <a:t> a </a:t>
            </a:r>
            <a:r>
              <a:rPr lang="en-GB" sz="2000" dirty="0" err="1"/>
              <a:t>situações</a:t>
            </a:r>
            <a:r>
              <a:rPr lang="en-GB" sz="2000" dirty="0"/>
              <a:t> de </a:t>
            </a:r>
            <a:r>
              <a:rPr lang="en-GB" sz="2000" dirty="0" err="1"/>
              <a:t>conflito</a:t>
            </a:r>
            <a:r>
              <a:rPr lang="en-GB" sz="2000" dirty="0"/>
              <a:t> que </a:t>
            </a:r>
            <a:r>
              <a:rPr lang="en-GB" sz="2000" dirty="0" err="1"/>
              <a:t>às</a:t>
            </a:r>
            <a:r>
              <a:rPr lang="en-GB" sz="2000" dirty="0"/>
              <a:t> </a:t>
            </a:r>
            <a:r>
              <a:rPr lang="en-GB" sz="2000" dirty="0" err="1"/>
              <a:t>vezes</a:t>
            </a:r>
            <a:r>
              <a:rPr lang="en-GB" sz="2000" dirty="0"/>
              <a:t> </a:t>
            </a:r>
            <a:r>
              <a:rPr lang="en-GB" sz="2000" dirty="0" err="1"/>
              <a:t>são</a:t>
            </a:r>
            <a:r>
              <a:rPr lang="en-GB" sz="2000" dirty="0"/>
              <a:t> “</a:t>
            </a:r>
            <a:r>
              <a:rPr lang="en-GB" sz="2000" dirty="0" err="1"/>
              <a:t>resolvidas</a:t>
            </a:r>
            <a:r>
              <a:rPr lang="en-GB" sz="2000" dirty="0"/>
              <a:t>” </a:t>
            </a:r>
            <a:r>
              <a:rPr lang="en-GB" sz="2000" dirty="0" err="1"/>
              <a:t>usando</a:t>
            </a:r>
            <a:r>
              <a:rPr lang="en-GB" sz="2000" dirty="0"/>
              <a:t> a </a:t>
            </a:r>
            <a:r>
              <a:rPr lang="en-GB" sz="2000" dirty="0" err="1"/>
              <a:t>força</a:t>
            </a:r>
            <a:r>
              <a:rPr lang="en-GB" sz="2000" dirty="0"/>
              <a:t> (</a:t>
            </a:r>
            <a:r>
              <a:rPr lang="en-GB" sz="2000" dirty="0" err="1"/>
              <a:t>por</a:t>
            </a:r>
            <a:r>
              <a:rPr lang="en-GB" sz="2000" dirty="0"/>
              <a:t> </a:t>
            </a:r>
            <a:r>
              <a:rPr lang="en-GB" sz="2000" dirty="0" err="1"/>
              <a:t>exemplo</a:t>
            </a:r>
            <a:r>
              <a:rPr lang="en-GB" sz="2000" dirty="0"/>
              <a:t>, </a:t>
            </a:r>
            <a:r>
              <a:rPr lang="en-GB" sz="2000" dirty="0" err="1"/>
              <a:t>violência</a:t>
            </a:r>
            <a:r>
              <a:rPr lang="en-GB" sz="2000" dirty="0"/>
              <a:t> e </a:t>
            </a:r>
            <a:r>
              <a:rPr lang="en-GB" sz="2000" dirty="0" err="1"/>
              <a:t>coerção</a:t>
            </a:r>
            <a:r>
              <a:rPr lang="en-GB" sz="2000" dirty="0"/>
              <a:t>). </a:t>
            </a:r>
          </a:p>
          <a:p>
            <a:pPr algn="just">
              <a:spcBef>
                <a:spcPts val="600"/>
              </a:spcBef>
              <a:spcAft>
                <a:spcPts val="0"/>
              </a:spcAft>
            </a:pPr>
            <a:r>
              <a:rPr lang="en-GB" sz="2000" dirty="0" err="1"/>
              <a:t>Essas</a:t>
            </a:r>
            <a:r>
              <a:rPr lang="en-GB" sz="2000" dirty="0"/>
              <a:t> </a:t>
            </a:r>
            <a:r>
              <a:rPr lang="en-GB" sz="2000" dirty="0" err="1"/>
              <a:t>situações</a:t>
            </a:r>
            <a:r>
              <a:rPr lang="en-GB" sz="2000" dirty="0"/>
              <a:t> </a:t>
            </a:r>
            <a:r>
              <a:rPr lang="en-GB" sz="2000" dirty="0" err="1"/>
              <a:t>normalmente</a:t>
            </a:r>
            <a:r>
              <a:rPr lang="en-GB" sz="2000" dirty="0"/>
              <a:t> </a:t>
            </a:r>
            <a:r>
              <a:rPr lang="en-GB" sz="2000" dirty="0" err="1"/>
              <a:t>resultam</a:t>
            </a:r>
            <a:r>
              <a:rPr lang="en-GB" sz="2000" dirty="0"/>
              <a:t> de </a:t>
            </a:r>
            <a:r>
              <a:rPr lang="en-GB" sz="2000" dirty="0" err="1"/>
              <a:t>erros</a:t>
            </a:r>
            <a:r>
              <a:rPr lang="en-GB" sz="2000" dirty="0"/>
              <a:t> de </a:t>
            </a:r>
            <a:r>
              <a:rPr lang="en-GB" sz="2000" dirty="0" err="1"/>
              <a:t>comunicação</a:t>
            </a:r>
            <a:r>
              <a:rPr lang="en-GB" sz="2000" dirty="0"/>
              <a:t> e mal-</a:t>
            </a:r>
            <a:r>
              <a:rPr lang="en-GB" sz="2000" dirty="0" err="1"/>
              <a:t>entendidos</a:t>
            </a:r>
            <a:r>
              <a:rPr lang="en-GB" sz="2000" dirty="0"/>
              <a:t>. </a:t>
            </a:r>
          </a:p>
          <a:p>
            <a:pPr algn="just">
              <a:spcBef>
                <a:spcPts val="600"/>
              </a:spcBef>
              <a:spcAft>
                <a:spcPts val="0"/>
              </a:spcAft>
            </a:pPr>
            <a:r>
              <a:rPr lang="en-GB" sz="2000" dirty="0" err="1"/>
              <a:t>Podem</a:t>
            </a:r>
            <a:r>
              <a:rPr lang="en-GB" sz="2000" dirty="0"/>
              <a:t> </a:t>
            </a:r>
            <a:r>
              <a:rPr lang="en-GB" sz="2000" dirty="0" err="1"/>
              <a:t>também</a:t>
            </a:r>
            <a:r>
              <a:rPr lang="en-GB" sz="2000" dirty="0"/>
              <a:t> </a:t>
            </a:r>
            <a:r>
              <a:rPr lang="en-GB" sz="2000" dirty="0" err="1"/>
              <a:t>resultar</a:t>
            </a:r>
            <a:r>
              <a:rPr lang="en-GB" sz="2000" dirty="0"/>
              <a:t> de </a:t>
            </a:r>
            <a:r>
              <a:rPr lang="en-GB" sz="2000" dirty="0" err="1"/>
              <a:t>pessoas</a:t>
            </a:r>
            <a:r>
              <a:rPr lang="en-GB" sz="2000" dirty="0"/>
              <a:t> “</a:t>
            </a:r>
            <a:r>
              <a:rPr lang="en-GB" sz="2000" dirty="0" err="1"/>
              <a:t>desempenhando</a:t>
            </a:r>
            <a:r>
              <a:rPr lang="en-GB" sz="2000" dirty="0"/>
              <a:t> </a:t>
            </a:r>
            <a:r>
              <a:rPr lang="en-GB" sz="2000" dirty="0" err="1"/>
              <a:t>seus</a:t>
            </a:r>
            <a:r>
              <a:rPr lang="en-GB" sz="2000" dirty="0"/>
              <a:t> </a:t>
            </a:r>
            <a:r>
              <a:rPr lang="en-GB" sz="2000" dirty="0" err="1"/>
              <a:t>papéis</a:t>
            </a:r>
            <a:r>
              <a:rPr lang="en-GB" sz="2000" dirty="0"/>
              <a:t>” (</a:t>
            </a:r>
            <a:r>
              <a:rPr lang="en-GB" sz="2000" dirty="0" err="1"/>
              <a:t>por</a:t>
            </a:r>
            <a:r>
              <a:rPr lang="en-GB" sz="2000" dirty="0"/>
              <a:t> </a:t>
            </a:r>
            <a:r>
              <a:rPr lang="en-GB" sz="2000" dirty="0" err="1"/>
              <a:t>exemplo</a:t>
            </a:r>
            <a:r>
              <a:rPr lang="en-GB" sz="2000" dirty="0"/>
              <a:t>, o </a:t>
            </a:r>
            <a:r>
              <a:rPr lang="en-GB" sz="2000" dirty="0" err="1"/>
              <a:t>papel</a:t>
            </a:r>
            <a:r>
              <a:rPr lang="en-GB" sz="2000" dirty="0"/>
              <a:t> dos </a:t>
            </a:r>
            <a:r>
              <a:rPr lang="en-GB" sz="2000" dirty="0" err="1"/>
              <a:t>funcionários</a:t>
            </a:r>
            <a:r>
              <a:rPr lang="en-GB" sz="2000" dirty="0"/>
              <a:t> de </a:t>
            </a:r>
            <a:r>
              <a:rPr lang="en-GB" sz="2000" dirty="0" err="1"/>
              <a:t>manter</a:t>
            </a:r>
            <a:r>
              <a:rPr lang="en-GB" sz="2000" dirty="0"/>
              <a:t> o </a:t>
            </a:r>
            <a:r>
              <a:rPr lang="en-GB" sz="2000" dirty="0" err="1"/>
              <a:t>controle</a:t>
            </a:r>
            <a:r>
              <a:rPr lang="en-GB" sz="2000" dirty="0"/>
              <a:t> e </a:t>
            </a:r>
            <a:r>
              <a:rPr lang="en-GB" sz="2000" dirty="0" err="1"/>
              <a:t>manter</a:t>
            </a:r>
            <a:r>
              <a:rPr lang="en-GB" sz="2000" dirty="0"/>
              <a:t> a </a:t>
            </a:r>
            <a:r>
              <a:rPr lang="en-GB" sz="2000" dirty="0" err="1"/>
              <a:t>ordem</a:t>
            </a:r>
            <a:r>
              <a:rPr lang="en-GB" sz="2000" dirty="0"/>
              <a:t> no </a:t>
            </a:r>
            <a:r>
              <a:rPr lang="en-GB" sz="2000" dirty="0" err="1"/>
              <a:t>serviço</a:t>
            </a:r>
            <a:r>
              <a:rPr lang="en-GB" sz="2000" dirty="0"/>
              <a:t>) </a:t>
            </a:r>
            <a:r>
              <a:rPr lang="en-GB" sz="2000" dirty="0" err="1"/>
              <a:t>ou</a:t>
            </a:r>
            <a:r>
              <a:rPr lang="en-GB" sz="2000" dirty="0"/>
              <a:t> </a:t>
            </a:r>
            <a:r>
              <a:rPr lang="en-GB" sz="2000" dirty="0" err="1"/>
              <a:t>mesmo</a:t>
            </a:r>
            <a:r>
              <a:rPr lang="en-GB" sz="2000" dirty="0"/>
              <a:t> “boas </a:t>
            </a:r>
            <a:r>
              <a:rPr lang="en-GB" sz="2000" dirty="0" err="1"/>
              <a:t>intenções</a:t>
            </a:r>
            <a:r>
              <a:rPr lang="en-GB" sz="2000" dirty="0"/>
              <a:t>” (</a:t>
            </a:r>
            <a:r>
              <a:rPr lang="en-GB" sz="2000" dirty="0" err="1"/>
              <a:t>por</a:t>
            </a:r>
            <a:r>
              <a:rPr lang="en-GB" sz="2000" dirty="0"/>
              <a:t> </a:t>
            </a:r>
            <a:r>
              <a:rPr lang="en-GB" sz="2000" dirty="0" err="1"/>
              <a:t>exemplo</a:t>
            </a:r>
            <a:r>
              <a:rPr lang="en-GB" sz="2000" dirty="0"/>
              <a:t>, </a:t>
            </a:r>
            <a:r>
              <a:rPr lang="en-GB" sz="2000" dirty="0" err="1"/>
              <a:t>os</a:t>
            </a:r>
            <a:r>
              <a:rPr lang="en-GB" sz="2000" dirty="0"/>
              <a:t> </a:t>
            </a:r>
            <a:r>
              <a:rPr lang="en-GB" sz="2000" dirty="0" err="1"/>
              <a:t>funcionários</a:t>
            </a:r>
            <a:r>
              <a:rPr lang="en-GB" sz="2000" dirty="0"/>
              <a:t> </a:t>
            </a:r>
            <a:r>
              <a:rPr lang="en-GB" sz="2000" dirty="0" err="1"/>
              <a:t>estarem</a:t>
            </a:r>
            <a:r>
              <a:rPr lang="en-GB" sz="2000" dirty="0"/>
              <a:t> </a:t>
            </a:r>
            <a:r>
              <a:rPr lang="en-GB" sz="2000" dirty="0" err="1"/>
              <a:t>convencidos</a:t>
            </a:r>
            <a:r>
              <a:rPr lang="en-GB" sz="2000" dirty="0"/>
              <a:t> de que um </a:t>
            </a:r>
            <a:r>
              <a:rPr lang="en-GB" sz="2000" dirty="0" err="1"/>
              <a:t>tratamento</a:t>
            </a:r>
            <a:r>
              <a:rPr lang="en-GB" sz="2000" dirty="0"/>
              <a:t> </a:t>
            </a:r>
            <a:r>
              <a:rPr lang="en-GB" sz="2000" dirty="0" err="1"/>
              <a:t>será</a:t>
            </a:r>
            <a:r>
              <a:rPr lang="en-GB" sz="2000" dirty="0"/>
              <a:t> </a:t>
            </a:r>
            <a:r>
              <a:rPr lang="en-GB" sz="2000" dirty="0" err="1"/>
              <a:t>benéfico</a:t>
            </a:r>
            <a:r>
              <a:rPr lang="en-GB" sz="2000" dirty="0"/>
              <a:t> para a </a:t>
            </a:r>
            <a:r>
              <a:rPr lang="en-GB" sz="2000" dirty="0" err="1"/>
              <a:t>pessoa</a:t>
            </a:r>
            <a:r>
              <a:rPr lang="en-GB" sz="2000" dirty="0"/>
              <a:t>). </a:t>
            </a:r>
          </a:p>
          <a:p>
            <a:pPr algn="just">
              <a:spcBef>
                <a:spcPts val="600"/>
              </a:spcBef>
              <a:spcAft>
                <a:spcPts val="0"/>
              </a:spcAft>
            </a:pPr>
            <a:r>
              <a:rPr lang="en-GB" sz="2000" dirty="0" err="1"/>
              <a:t>Também</a:t>
            </a:r>
            <a:r>
              <a:rPr lang="en-GB" sz="2000" dirty="0"/>
              <a:t> </a:t>
            </a:r>
            <a:r>
              <a:rPr lang="en-GB" sz="2000" dirty="0" err="1"/>
              <a:t>surgem</a:t>
            </a:r>
            <a:r>
              <a:rPr lang="en-GB" sz="2000" dirty="0"/>
              <a:t> </a:t>
            </a:r>
            <a:r>
              <a:rPr lang="en-GB" sz="2000" dirty="0" err="1"/>
              <a:t>frequentemente</a:t>
            </a:r>
            <a:r>
              <a:rPr lang="en-GB" sz="2000" dirty="0"/>
              <a:t> </a:t>
            </a:r>
            <a:r>
              <a:rPr lang="en-GB" sz="2000" dirty="0" err="1"/>
              <a:t>quando</a:t>
            </a:r>
            <a:r>
              <a:rPr lang="en-GB" sz="2000" dirty="0"/>
              <a:t> as </a:t>
            </a:r>
            <a:r>
              <a:rPr lang="en-GB" sz="2000" dirty="0" err="1"/>
              <a:t>pessoas</a:t>
            </a:r>
            <a:r>
              <a:rPr lang="en-GB" sz="2000" dirty="0"/>
              <a:t> </a:t>
            </a:r>
            <a:r>
              <a:rPr lang="en-GB" sz="2000" dirty="0" err="1"/>
              <a:t>sentem</a:t>
            </a:r>
            <a:r>
              <a:rPr lang="en-GB" sz="2000" dirty="0"/>
              <a:t> que </a:t>
            </a:r>
            <a:r>
              <a:rPr lang="en-GB" sz="2000" dirty="0" err="1"/>
              <a:t>não</a:t>
            </a:r>
            <a:r>
              <a:rPr lang="en-GB" sz="2000" dirty="0"/>
              <a:t> </a:t>
            </a:r>
            <a:r>
              <a:rPr lang="en-GB" sz="2000" dirty="0" err="1"/>
              <a:t>estão</a:t>
            </a:r>
            <a:r>
              <a:rPr lang="en-GB" sz="2000" dirty="0"/>
              <a:t> </a:t>
            </a:r>
            <a:r>
              <a:rPr lang="en-GB" sz="2000" dirty="0" err="1"/>
              <a:t>sendo</a:t>
            </a:r>
            <a:r>
              <a:rPr lang="en-GB" sz="2000" dirty="0"/>
              <a:t> </a:t>
            </a:r>
            <a:r>
              <a:rPr lang="en-GB" sz="2000" dirty="0" err="1"/>
              <a:t>ouvidas</a:t>
            </a:r>
            <a:r>
              <a:rPr lang="en-GB" sz="2000" dirty="0"/>
              <a:t> </a:t>
            </a:r>
            <a:r>
              <a:rPr lang="en-GB" sz="2000" dirty="0" err="1"/>
              <a:t>ou</a:t>
            </a:r>
            <a:r>
              <a:rPr lang="en-GB" sz="2000" dirty="0"/>
              <a:t> que </a:t>
            </a:r>
            <a:r>
              <a:rPr lang="en-GB" sz="2000" dirty="0" err="1"/>
              <a:t>seus</a:t>
            </a:r>
            <a:r>
              <a:rPr lang="en-GB" sz="2000" dirty="0"/>
              <a:t> </a:t>
            </a:r>
            <a:r>
              <a:rPr lang="en-GB" sz="2000" dirty="0" err="1"/>
              <a:t>desejos</a:t>
            </a:r>
            <a:r>
              <a:rPr lang="en-GB" sz="2000" dirty="0"/>
              <a:t> </a:t>
            </a:r>
            <a:r>
              <a:rPr lang="en-GB" sz="2000" dirty="0" err="1"/>
              <a:t>não</a:t>
            </a:r>
            <a:r>
              <a:rPr lang="en-GB" sz="2000" dirty="0"/>
              <a:t> </a:t>
            </a:r>
            <a:r>
              <a:rPr lang="en-GB" sz="2000" dirty="0" err="1"/>
              <a:t>estão</a:t>
            </a:r>
            <a:r>
              <a:rPr lang="en-GB" sz="2000" dirty="0"/>
              <a:t> </a:t>
            </a:r>
            <a:r>
              <a:rPr lang="en-GB" sz="2000" dirty="0" err="1"/>
              <a:t>sendo</a:t>
            </a:r>
            <a:r>
              <a:rPr lang="en-GB" sz="2000" dirty="0"/>
              <a:t> </a:t>
            </a:r>
            <a:r>
              <a:rPr lang="en-GB" sz="2000" dirty="0" err="1"/>
              <a:t>respeitados</a:t>
            </a:r>
            <a:r>
              <a:rPr lang="en-GB" sz="2000" dirty="0"/>
              <a:t>. </a:t>
            </a:r>
          </a:p>
          <a:p>
            <a:pPr algn="just">
              <a:spcBef>
                <a:spcPts val="600"/>
              </a:spcBef>
              <a:spcAft>
                <a:spcPts val="0"/>
              </a:spcAft>
            </a:pPr>
            <a:r>
              <a:rPr lang="en-GB" sz="2000" dirty="0"/>
              <a:t>Tanto </a:t>
            </a:r>
            <a:r>
              <a:rPr lang="en-GB" sz="2000" dirty="0" err="1"/>
              <a:t>os</a:t>
            </a:r>
            <a:r>
              <a:rPr lang="en-GB" sz="2000" dirty="0"/>
              <a:t> </a:t>
            </a:r>
            <a:r>
              <a:rPr lang="en-GB" sz="2000" dirty="0" err="1"/>
              <a:t>funcionários</a:t>
            </a:r>
            <a:r>
              <a:rPr lang="en-GB" sz="2000" dirty="0"/>
              <a:t> </a:t>
            </a:r>
            <a:r>
              <a:rPr lang="en-GB" sz="2000" dirty="0" err="1"/>
              <a:t>quanto</a:t>
            </a:r>
            <a:r>
              <a:rPr lang="en-GB" sz="2000" dirty="0"/>
              <a:t> as </a:t>
            </a:r>
            <a:r>
              <a:rPr lang="en-GB" sz="2000" dirty="0" err="1"/>
              <a:t>pessoas</a:t>
            </a:r>
            <a:r>
              <a:rPr lang="en-GB" sz="2000" dirty="0"/>
              <a:t> que </a:t>
            </a:r>
            <a:r>
              <a:rPr lang="en-GB" sz="2000" dirty="0" err="1"/>
              <a:t>utilizam</a:t>
            </a:r>
            <a:r>
              <a:rPr lang="en-GB" sz="2000" dirty="0"/>
              <a:t> o </a:t>
            </a:r>
            <a:r>
              <a:rPr lang="en-GB" sz="2000" dirty="0" err="1"/>
              <a:t>serviço</a:t>
            </a:r>
            <a:r>
              <a:rPr lang="en-GB" sz="2000" dirty="0"/>
              <a:t> </a:t>
            </a:r>
            <a:r>
              <a:rPr lang="en-GB" sz="2000" dirty="0" err="1"/>
              <a:t>podem</a:t>
            </a:r>
            <a:r>
              <a:rPr lang="en-GB" sz="2000" dirty="0"/>
              <a:t> </a:t>
            </a:r>
            <a:r>
              <a:rPr lang="en-GB" sz="2000" dirty="0" err="1"/>
              <a:t>estar</a:t>
            </a:r>
            <a:r>
              <a:rPr lang="en-GB" sz="2000" dirty="0"/>
              <a:t> </a:t>
            </a:r>
            <a:r>
              <a:rPr lang="en-GB" sz="2000" dirty="0" err="1"/>
              <a:t>na</a:t>
            </a:r>
            <a:r>
              <a:rPr lang="en-GB" sz="2000" dirty="0"/>
              <a:t> </a:t>
            </a:r>
            <a:r>
              <a:rPr lang="en-GB" sz="2000" dirty="0" err="1"/>
              <a:t>origem</a:t>
            </a:r>
            <a:r>
              <a:rPr lang="en-GB" sz="2000" dirty="0"/>
              <a:t> de </a:t>
            </a:r>
            <a:r>
              <a:rPr lang="en-GB" sz="2000" dirty="0" err="1"/>
              <a:t>uma</a:t>
            </a:r>
            <a:r>
              <a:rPr lang="en-GB" sz="2000" dirty="0"/>
              <a:t> </a:t>
            </a:r>
            <a:r>
              <a:rPr lang="en-GB" sz="2000" dirty="0" err="1"/>
              <a:t>situação</a:t>
            </a:r>
            <a:r>
              <a:rPr lang="en-GB" sz="2000" dirty="0"/>
              <a:t> </a:t>
            </a:r>
            <a:r>
              <a:rPr lang="en-GB" sz="2000" dirty="0" err="1"/>
              <a:t>tensa</a:t>
            </a:r>
            <a:r>
              <a:rPr lang="en-GB" sz="2000" dirty="0"/>
              <a:t>. </a:t>
            </a:r>
          </a:p>
          <a:p>
            <a:pPr algn="just">
              <a:spcBef>
                <a:spcPts val="600"/>
              </a:spcBef>
              <a:spcAft>
                <a:spcPts val="0"/>
              </a:spcAft>
            </a:pPr>
            <a:r>
              <a:rPr lang="en-GB" sz="2000" dirty="0" err="1"/>
              <a:t>Entretanto</a:t>
            </a:r>
            <a:r>
              <a:rPr lang="en-GB" sz="2000" dirty="0"/>
              <a:t>, as pessoas que </a:t>
            </a:r>
            <a:r>
              <a:rPr lang="en-GB" sz="2000" dirty="0" err="1"/>
              <a:t>utilizam</a:t>
            </a:r>
            <a:r>
              <a:rPr lang="en-GB" sz="2000" dirty="0"/>
              <a:t> o </a:t>
            </a:r>
            <a:r>
              <a:rPr lang="en-GB" sz="2000" dirty="0" err="1"/>
              <a:t>serviço</a:t>
            </a:r>
            <a:r>
              <a:rPr lang="en-GB" sz="2000" dirty="0"/>
              <a:t> </a:t>
            </a:r>
            <a:r>
              <a:rPr lang="en-GB" sz="2000" dirty="0" err="1"/>
              <a:t>têm</a:t>
            </a:r>
            <a:r>
              <a:rPr lang="en-GB" sz="2000" dirty="0"/>
              <a:t> muito </a:t>
            </a:r>
            <a:r>
              <a:rPr lang="en-GB" sz="2000" dirty="0" err="1"/>
              <a:t>mais</a:t>
            </a:r>
            <a:r>
              <a:rPr lang="en-GB" sz="2000" dirty="0"/>
              <a:t> </a:t>
            </a:r>
            <a:r>
              <a:rPr lang="en-GB" sz="2000" dirty="0" err="1"/>
              <a:t>probabilidade</a:t>
            </a:r>
            <a:r>
              <a:rPr lang="en-GB" sz="2000" dirty="0"/>
              <a:t> de </a:t>
            </a:r>
            <a:r>
              <a:rPr lang="en-GB" sz="2000" dirty="0" err="1"/>
              <a:t>enfrentar</a:t>
            </a:r>
            <a:r>
              <a:rPr lang="en-GB" sz="2000" dirty="0"/>
              <a:t> uma </a:t>
            </a:r>
            <a:r>
              <a:rPr lang="en-GB" sz="2000" dirty="0" err="1"/>
              <a:t>resposta</a:t>
            </a:r>
            <a:r>
              <a:rPr lang="en-GB" sz="2000" dirty="0"/>
              <a:t> </a:t>
            </a:r>
            <a:r>
              <a:rPr lang="en-GB" sz="2000" dirty="0" err="1"/>
              <a:t>coercitiva</a:t>
            </a:r>
            <a:r>
              <a:rPr lang="en-GB" sz="2000" dirty="0"/>
              <a:t> ou </a:t>
            </a:r>
            <a:r>
              <a:rPr lang="en-GB" sz="2000" dirty="0" err="1"/>
              <a:t>violenta</a:t>
            </a:r>
            <a:r>
              <a:rPr lang="en-GB" sz="2000" dirty="0"/>
              <a:t>. </a:t>
            </a:r>
          </a:p>
        </p:txBody>
      </p:sp>
      <p:sp>
        <p:nvSpPr>
          <p:cNvPr id="2" name="Title 1">
            <a:extLst>
              <a:ext uri="{FF2B5EF4-FFF2-40B4-BE49-F238E27FC236}">
                <a16:creationId xmlns:a16="http://schemas.microsoft.com/office/drawing/2014/main" id="{FC7B191C-7204-4E85-A8B6-9D1A2FF38168}"/>
              </a:ext>
            </a:extLst>
          </p:cNvPr>
          <p:cNvSpPr>
            <a:spLocks noGrp="1"/>
          </p:cNvSpPr>
          <p:nvPr>
            <p:ph type="title"/>
          </p:nvPr>
        </p:nvSpPr>
        <p:spPr>
          <a:xfrm>
            <a:off x="507205" y="506412"/>
            <a:ext cx="11174401" cy="340400"/>
          </a:xfrm>
        </p:spPr>
        <p:txBody>
          <a:bodyPr/>
          <a:lstStyle/>
          <a:p>
            <a:pPr algn="ctr"/>
            <a:r>
              <a:rPr lang="en-GB" dirty="0"/>
              <a:t>Apresentação: Qual </a:t>
            </a:r>
            <a:r>
              <a:rPr lang="en-GB" dirty="0" err="1"/>
              <a:t>é</a:t>
            </a:r>
            <a:r>
              <a:rPr lang="en-GB" dirty="0"/>
              <a:t> </a:t>
            </a:r>
            <a:r>
              <a:rPr lang="en-GB" dirty="0" err="1"/>
              <a:t>uma</a:t>
            </a:r>
            <a:r>
              <a:rPr lang="en-GB" dirty="0"/>
              <a:t> </a:t>
            </a:r>
            <a:r>
              <a:rPr lang="en-GB" dirty="0" err="1"/>
              <a:t>resposta</a:t>
            </a:r>
            <a:r>
              <a:rPr lang="en-GB" dirty="0"/>
              <a:t> </a:t>
            </a:r>
            <a:r>
              <a:rPr lang="en-GB" dirty="0" err="1"/>
              <a:t>eficaz</a:t>
            </a:r>
            <a:r>
              <a:rPr lang="en-GB" dirty="0"/>
              <a:t> e </a:t>
            </a:r>
            <a:r>
              <a:rPr lang="en-GB" dirty="0" err="1"/>
              <a:t>apropriada</a:t>
            </a:r>
            <a:r>
              <a:rPr lang="en-GB" dirty="0"/>
              <a:t> a </a:t>
            </a:r>
            <a:r>
              <a:rPr lang="en-GB" dirty="0" err="1"/>
              <a:t>situações</a:t>
            </a:r>
            <a:r>
              <a:rPr lang="en-GB" dirty="0"/>
              <a:t> </a:t>
            </a:r>
            <a:r>
              <a:rPr lang="en-GB" dirty="0" err="1"/>
              <a:t>tensas</a:t>
            </a:r>
            <a:r>
              <a:rPr lang="en-GB" dirty="0"/>
              <a:t>? - 1</a:t>
            </a:r>
            <a:endParaRPr lang="en-CH" dirty="0"/>
          </a:p>
        </p:txBody>
      </p:sp>
    </p:spTree>
    <p:extLst>
      <p:ext uri="{BB962C8B-B14F-4D97-AF65-F5344CB8AC3E}">
        <p14:creationId xmlns:p14="http://schemas.microsoft.com/office/powerpoint/2010/main" val="2941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8D6034-DF72-4F1D-84CE-D0C29C6A1000}"/>
              </a:ext>
            </a:extLst>
          </p:cNvPr>
          <p:cNvSpPr>
            <a:spLocks noGrp="1"/>
          </p:cNvSpPr>
          <p:nvPr>
            <p:ph sz="quarter" idx="14"/>
          </p:nvPr>
        </p:nvSpPr>
        <p:spPr>
          <a:xfrm>
            <a:off x="508794" y="2396337"/>
            <a:ext cx="11174412" cy="2431657"/>
          </a:xfrm>
        </p:spPr>
        <p:txBody>
          <a:bodyPr/>
          <a:lstStyle/>
          <a:p>
            <a:pPr algn="just">
              <a:spcBef>
                <a:spcPts val="600"/>
              </a:spcBef>
              <a:spcAft>
                <a:spcPts val="0"/>
              </a:spcAft>
            </a:pPr>
            <a:r>
              <a:rPr lang="en-GB" sz="2000" b="1" dirty="0"/>
              <a:t>Quando </a:t>
            </a:r>
            <a:r>
              <a:rPr lang="en-GB" sz="2000" b="1" dirty="0" err="1"/>
              <a:t>não</a:t>
            </a:r>
            <a:r>
              <a:rPr lang="en-GB" sz="2000" b="1" dirty="0"/>
              <a:t> </a:t>
            </a:r>
            <a:r>
              <a:rPr lang="en-GB" sz="2000" b="1" dirty="0" err="1"/>
              <a:t>tratadas</a:t>
            </a:r>
            <a:r>
              <a:rPr lang="en-GB" sz="2000" b="1" dirty="0"/>
              <a:t> </a:t>
            </a:r>
            <a:r>
              <a:rPr lang="en-GB" sz="2000" b="1" dirty="0" err="1"/>
              <a:t>apropriadamente</a:t>
            </a:r>
            <a:r>
              <a:rPr lang="en-GB" sz="2000" dirty="0"/>
              <a:t>, situações tensas têm o potencial de evoluir para um conflito. </a:t>
            </a:r>
            <a:endParaRPr lang="en-CH" sz="2000" dirty="0"/>
          </a:p>
          <a:p>
            <a:pPr algn="just">
              <a:spcBef>
                <a:spcPts val="600"/>
              </a:spcBef>
              <a:spcAft>
                <a:spcPts val="0"/>
              </a:spcAft>
            </a:pPr>
            <a:r>
              <a:rPr lang="en-GB" sz="2000" dirty="0"/>
              <a:t>Exemplos de situações que podem se agravar e resultar em violência incluem: </a:t>
            </a:r>
            <a:endParaRPr lang="en-CH" sz="2000" dirty="0"/>
          </a:p>
          <a:p>
            <a:pPr lvl="2" algn="just">
              <a:spcBef>
                <a:spcPts val="600"/>
              </a:spcBef>
              <a:spcAft>
                <a:spcPts val="0"/>
              </a:spcAft>
            </a:pPr>
            <a:r>
              <a:rPr lang="en-GB" dirty="0"/>
              <a:t>Uma </a:t>
            </a:r>
            <a:r>
              <a:rPr lang="en-GB" dirty="0" err="1"/>
              <a:t>pessoa</a:t>
            </a:r>
            <a:r>
              <a:rPr lang="en-GB" dirty="0"/>
              <a:t> sente que </a:t>
            </a:r>
            <a:r>
              <a:rPr lang="en-GB" dirty="0" err="1"/>
              <a:t>não</a:t>
            </a:r>
            <a:r>
              <a:rPr lang="en-GB" dirty="0"/>
              <a:t> </a:t>
            </a:r>
            <a:r>
              <a:rPr lang="en-GB" dirty="0" err="1"/>
              <a:t>está</a:t>
            </a:r>
            <a:r>
              <a:rPr lang="en-GB" dirty="0"/>
              <a:t> </a:t>
            </a:r>
            <a:r>
              <a:rPr lang="en-GB" dirty="0" err="1"/>
              <a:t>sendo</a:t>
            </a:r>
            <a:r>
              <a:rPr lang="en-GB" dirty="0"/>
              <a:t> </a:t>
            </a:r>
            <a:r>
              <a:rPr lang="en-GB" dirty="0" err="1"/>
              <a:t>ouvida</a:t>
            </a:r>
            <a:r>
              <a:rPr lang="en-GB" dirty="0"/>
              <a:t> e </a:t>
            </a:r>
            <a:r>
              <a:rPr lang="en-GB" dirty="0" err="1"/>
              <a:t>fica</a:t>
            </a:r>
            <a:r>
              <a:rPr lang="en-GB" dirty="0"/>
              <a:t> </a:t>
            </a:r>
            <a:r>
              <a:rPr lang="en-GB" dirty="0" err="1"/>
              <a:t>aborrecida</a:t>
            </a:r>
            <a:r>
              <a:rPr lang="en-GB" dirty="0"/>
              <a:t> e </a:t>
            </a:r>
            <a:r>
              <a:rPr lang="en-GB" dirty="0" err="1"/>
              <a:t>angustiada</a:t>
            </a:r>
            <a:r>
              <a:rPr lang="en-GB" dirty="0"/>
              <a:t>. </a:t>
            </a:r>
          </a:p>
          <a:p>
            <a:pPr lvl="2" algn="just">
              <a:spcBef>
                <a:spcPts val="600"/>
              </a:spcBef>
              <a:spcAft>
                <a:spcPts val="0"/>
              </a:spcAft>
            </a:pPr>
            <a:r>
              <a:rPr lang="en-GB" dirty="0"/>
              <a:t>Um </a:t>
            </a:r>
            <a:r>
              <a:rPr lang="en-GB" dirty="0" err="1"/>
              <a:t>funcionário</a:t>
            </a:r>
            <a:r>
              <a:rPr lang="en-GB" dirty="0"/>
              <a:t> </a:t>
            </a:r>
            <a:r>
              <a:rPr lang="en-GB" dirty="0" err="1"/>
              <a:t>fica</a:t>
            </a:r>
            <a:r>
              <a:rPr lang="en-GB" dirty="0"/>
              <a:t> </a:t>
            </a:r>
            <a:r>
              <a:rPr lang="en-GB" dirty="0" err="1"/>
              <a:t>frustrado</a:t>
            </a:r>
            <a:r>
              <a:rPr lang="en-GB" dirty="0"/>
              <a:t> </a:t>
            </a:r>
            <a:r>
              <a:rPr lang="en-GB" dirty="0" err="1"/>
              <a:t>quando</a:t>
            </a:r>
            <a:r>
              <a:rPr lang="en-GB" dirty="0"/>
              <a:t> a </a:t>
            </a:r>
            <a:r>
              <a:rPr lang="en-GB" dirty="0" err="1"/>
              <a:t>pessoa</a:t>
            </a:r>
            <a:r>
              <a:rPr lang="en-GB" dirty="0"/>
              <a:t> </a:t>
            </a:r>
            <a:r>
              <a:rPr lang="en-GB" dirty="0" err="1"/>
              <a:t>recusa</a:t>
            </a:r>
            <a:r>
              <a:rPr lang="en-GB" dirty="0"/>
              <a:t> o </a:t>
            </a:r>
            <a:r>
              <a:rPr lang="en-GB" dirty="0" err="1"/>
              <a:t>tratamento</a:t>
            </a:r>
            <a:r>
              <a:rPr lang="en-GB" dirty="0"/>
              <a:t>. </a:t>
            </a:r>
          </a:p>
          <a:p>
            <a:pPr algn="just">
              <a:spcBef>
                <a:spcPts val="600"/>
              </a:spcBef>
              <a:spcAft>
                <a:spcPts val="0"/>
              </a:spcAft>
            </a:pPr>
            <a:r>
              <a:rPr lang="en-GB" sz="2000" dirty="0" err="1"/>
              <a:t>Mesmo</a:t>
            </a:r>
            <a:r>
              <a:rPr lang="en-GB" sz="2000" dirty="0"/>
              <a:t> questões que podem parecer sem importância podem criar conflitos quando não são tratadas com respeito e apoio.</a:t>
            </a:r>
            <a:endParaRPr lang="en-CH" sz="2000" dirty="0"/>
          </a:p>
          <a:p>
            <a:endParaRPr lang="en-CH" dirty="0"/>
          </a:p>
        </p:txBody>
      </p:sp>
      <p:sp>
        <p:nvSpPr>
          <p:cNvPr id="2" name="Title 1">
            <a:extLst>
              <a:ext uri="{FF2B5EF4-FFF2-40B4-BE49-F238E27FC236}">
                <a16:creationId xmlns:a16="http://schemas.microsoft.com/office/drawing/2014/main" id="{D1710B34-A474-4005-BE04-38E0976BEAD6}"/>
              </a:ext>
            </a:extLst>
          </p:cNvPr>
          <p:cNvSpPr>
            <a:spLocks noGrp="1"/>
          </p:cNvSpPr>
          <p:nvPr>
            <p:ph type="title"/>
          </p:nvPr>
        </p:nvSpPr>
        <p:spPr>
          <a:xfrm>
            <a:off x="507205" y="506412"/>
            <a:ext cx="11341083" cy="340400"/>
          </a:xfrm>
        </p:spPr>
        <p:txBody>
          <a:bodyPr/>
          <a:lstStyle/>
          <a:p>
            <a:pPr algn="ctr"/>
            <a:r>
              <a:rPr lang="en-GB" dirty="0"/>
              <a:t>Apresentação: Qual </a:t>
            </a:r>
            <a:r>
              <a:rPr lang="en-GB" dirty="0" err="1"/>
              <a:t>é</a:t>
            </a:r>
            <a:r>
              <a:rPr lang="en-GB" dirty="0"/>
              <a:t> </a:t>
            </a:r>
            <a:r>
              <a:rPr lang="en-GB" dirty="0" err="1"/>
              <a:t>uma</a:t>
            </a:r>
            <a:r>
              <a:rPr lang="en-GB" dirty="0"/>
              <a:t> </a:t>
            </a:r>
            <a:r>
              <a:rPr lang="en-GB" dirty="0" err="1"/>
              <a:t>resposta</a:t>
            </a:r>
            <a:r>
              <a:rPr lang="en-GB" dirty="0"/>
              <a:t> </a:t>
            </a:r>
            <a:r>
              <a:rPr lang="en-GB" dirty="0" err="1"/>
              <a:t>eficaz</a:t>
            </a:r>
            <a:r>
              <a:rPr lang="en-GB" dirty="0"/>
              <a:t> e </a:t>
            </a:r>
            <a:r>
              <a:rPr lang="en-GB" dirty="0" err="1"/>
              <a:t>apropriada</a:t>
            </a:r>
            <a:r>
              <a:rPr lang="en-GB" dirty="0"/>
              <a:t> a </a:t>
            </a:r>
            <a:r>
              <a:rPr lang="en-GB" dirty="0" err="1"/>
              <a:t>situações</a:t>
            </a:r>
            <a:r>
              <a:rPr lang="en-GB" dirty="0"/>
              <a:t> </a:t>
            </a:r>
            <a:r>
              <a:rPr lang="en-GB" dirty="0" err="1"/>
              <a:t>tensas</a:t>
            </a:r>
            <a:r>
              <a:rPr lang="en-GB" dirty="0"/>
              <a:t>? - 2</a:t>
            </a:r>
            <a:endParaRPr lang="en-CH" dirty="0"/>
          </a:p>
        </p:txBody>
      </p:sp>
    </p:spTree>
    <p:extLst>
      <p:ext uri="{BB962C8B-B14F-4D97-AF65-F5344CB8AC3E}">
        <p14:creationId xmlns:p14="http://schemas.microsoft.com/office/powerpoint/2010/main" val="35697178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3798984-4BEB-684D-AB1B-CE8ECAAB6FFA}"/>
              </a:ext>
            </a:extLst>
          </p:cNvPr>
          <p:cNvSpPr>
            <a:spLocks noGrp="1"/>
          </p:cNvSpPr>
          <p:nvPr>
            <p:ph type="body" sz="quarter" idx="13"/>
          </p:nvPr>
        </p:nvSpPr>
        <p:spPr>
          <a:xfrm>
            <a:off x="507204" y="1597170"/>
            <a:ext cx="11174400" cy="360000"/>
          </a:xfrm>
        </p:spPr>
        <p:txBody>
          <a:bodyPr/>
          <a:lstStyle/>
          <a:p>
            <a:r>
              <a:rPr lang="en-US" dirty="0" err="1"/>
              <a:t>Respostas</a:t>
            </a:r>
            <a:r>
              <a:rPr lang="en-US" dirty="0"/>
              <a:t> </a:t>
            </a:r>
            <a:r>
              <a:rPr lang="en-US" dirty="0" err="1"/>
              <a:t>ou</a:t>
            </a:r>
            <a:r>
              <a:rPr lang="en-US" dirty="0"/>
              <a:t> </a:t>
            </a:r>
            <a:r>
              <a:rPr lang="en-US" dirty="0" err="1"/>
              <a:t>práticas</a:t>
            </a:r>
            <a:r>
              <a:rPr lang="en-US" dirty="0"/>
              <a:t> </a:t>
            </a:r>
            <a:r>
              <a:rPr lang="en-US" kern="0" spc="0" dirty="0" err="1"/>
              <a:t>inapropriadas</a:t>
            </a:r>
            <a:r>
              <a:rPr lang="en-US" dirty="0"/>
              <a:t> e </a:t>
            </a:r>
            <a:r>
              <a:rPr lang="en-US" dirty="0" err="1"/>
              <a:t>ineficazes</a:t>
            </a:r>
            <a:r>
              <a:rPr lang="en-US" dirty="0"/>
              <a:t> (a)</a:t>
            </a:r>
          </a:p>
        </p:txBody>
      </p:sp>
      <p:sp>
        <p:nvSpPr>
          <p:cNvPr id="3" name="Content Placeholder 2">
            <a:extLst>
              <a:ext uri="{FF2B5EF4-FFF2-40B4-BE49-F238E27FC236}">
                <a16:creationId xmlns:a16="http://schemas.microsoft.com/office/drawing/2014/main" id="{DEBEB2C8-D954-4F73-9A74-A99E0E3FA9D3}"/>
              </a:ext>
            </a:extLst>
          </p:cNvPr>
          <p:cNvSpPr>
            <a:spLocks noGrp="1"/>
          </p:cNvSpPr>
          <p:nvPr>
            <p:ph sz="quarter" idx="14"/>
          </p:nvPr>
        </p:nvSpPr>
        <p:spPr>
          <a:xfrm>
            <a:off x="767170" y="2252969"/>
            <a:ext cx="10914434" cy="3388176"/>
          </a:xfrm>
        </p:spPr>
        <p:txBody>
          <a:bodyPr/>
          <a:lstStyle/>
          <a:p>
            <a:pPr marL="0" lvl="0" indent="0">
              <a:spcBef>
                <a:spcPts val="600"/>
              </a:spcBef>
              <a:spcAft>
                <a:spcPts val="0"/>
              </a:spcAft>
              <a:buNone/>
            </a:pPr>
            <a:r>
              <a:rPr lang="en-GB" sz="2000" b="1" dirty="0"/>
              <a:t> Gritar</a:t>
            </a:r>
            <a:endParaRPr lang="en-CH" sz="2000" b="1" dirty="0"/>
          </a:p>
          <a:p>
            <a:pPr lvl="0">
              <a:spcBef>
                <a:spcPts val="600"/>
              </a:spcBef>
              <a:spcAft>
                <a:spcPts val="0"/>
              </a:spcAft>
            </a:pPr>
            <a:r>
              <a:rPr lang="en-GB" sz="2000" dirty="0" err="1"/>
              <a:t>Os</a:t>
            </a:r>
            <a:r>
              <a:rPr lang="en-GB" sz="2000" dirty="0"/>
              <a:t> gritos </a:t>
            </a:r>
            <a:r>
              <a:rPr lang="en-GB" sz="2000" dirty="0" err="1"/>
              <a:t>são</a:t>
            </a:r>
            <a:r>
              <a:rPr lang="en-GB" sz="2000" dirty="0"/>
              <a:t> </a:t>
            </a:r>
            <a:r>
              <a:rPr lang="en-GB" sz="2000" dirty="0" err="1"/>
              <a:t>frequentemente</a:t>
            </a:r>
            <a:r>
              <a:rPr lang="en-GB" sz="2000" dirty="0"/>
              <a:t> </a:t>
            </a:r>
            <a:r>
              <a:rPr lang="en-GB" sz="2000" dirty="0" err="1"/>
              <a:t>utilizados</a:t>
            </a:r>
            <a:r>
              <a:rPr lang="en-GB" sz="2000" dirty="0"/>
              <a:t> para </a:t>
            </a:r>
            <a:r>
              <a:rPr lang="en-GB" sz="2000" dirty="0" err="1"/>
              <a:t>afirmar</a:t>
            </a:r>
            <a:r>
              <a:rPr lang="en-GB" sz="2000" dirty="0"/>
              <a:t> o </a:t>
            </a:r>
            <a:r>
              <a:rPr lang="en-GB" sz="2000" dirty="0" err="1"/>
              <a:t>controle</a:t>
            </a:r>
            <a:r>
              <a:rPr lang="en-GB" sz="2000" dirty="0"/>
              <a:t>, para ser </a:t>
            </a:r>
            <a:r>
              <a:rPr lang="en-GB" sz="2000" dirty="0" err="1"/>
              <a:t>escutado</a:t>
            </a:r>
            <a:r>
              <a:rPr lang="en-GB" sz="2000" dirty="0"/>
              <a:t> </a:t>
            </a:r>
            <a:r>
              <a:rPr lang="en-GB" sz="2000" dirty="0" err="1"/>
              <a:t>ou</a:t>
            </a:r>
            <a:r>
              <a:rPr lang="en-GB" sz="2000" dirty="0"/>
              <a:t> “para </a:t>
            </a:r>
            <a:r>
              <a:rPr lang="en-GB" sz="2000" dirty="0" err="1"/>
              <a:t>deixar</a:t>
            </a:r>
            <a:r>
              <a:rPr lang="en-GB" sz="2000" dirty="0"/>
              <a:t> as </a:t>
            </a:r>
            <a:r>
              <a:rPr lang="en-GB" sz="2000" dirty="0" err="1"/>
              <a:t>coisas</a:t>
            </a:r>
            <a:r>
              <a:rPr lang="en-GB" sz="2000" dirty="0"/>
              <a:t> </a:t>
            </a:r>
            <a:r>
              <a:rPr lang="en-GB" sz="2000" dirty="0" err="1"/>
              <a:t>claras</a:t>
            </a:r>
            <a:r>
              <a:rPr lang="en-GB" sz="2000" dirty="0"/>
              <a:t>”. </a:t>
            </a:r>
          </a:p>
          <a:p>
            <a:pPr lvl="0">
              <a:spcBef>
                <a:spcPts val="600"/>
              </a:spcBef>
              <a:spcAft>
                <a:spcPts val="0"/>
              </a:spcAft>
            </a:pPr>
            <a:r>
              <a:rPr lang="en-GB" sz="2000" dirty="0"/>
              <a:t>A </a:t>
            </a:r>
            <a:r>
              <a:rPr lang="en-GB" sz="2000" dirty="0" err="1"/>
              <a:t>gritaria</a:t>
            </a:r>
            <a:r>
              <a:rPr lang="en-GB" sz="2000" dirty="0"/>
              <a:t> </a:t>
            </a:r>
            <a:r>
              <a:rPr lang="en-GB" sz="2000" dirty="0" err="1"/>
              <a:t>pode</a:t>
            </a:r>
            <a:r>
              <a:rPr lang="en-GB" sz="2000" dirty="0"/>
              <a:t> </a:t>
            </a:r>
            <a:r>
              <a:rPr lang="en-GB" sz="2000" dirty="0" err="1"/>
              <a:t>aumentar</a:t>
            </a:r>
            <a:r>
              <a:rPr lang="en-GB" sz="2000" dirty="0"/>
              <a:t> a </a:t>
            </a:r>
            <a:r>
              <a:rPr lang="en-GB" sz="2000" dirty="0" err="1"/>
              <a:t>tensão</a:t>
            </a:r>
            <a:r>
              <a:rPr lang="en-GB" sz="2000" dirty="0"/>
              <a:t> e </a:t>
            </a:r>
            <a:r>
              <a:rPr lang="en-GB" sz="2000" dirty="0" err="1"/>
              <a:t>fazer</a:t>
            </a:r>
            <a:r>
              <a:rPr lang="en-GB" sz="2000" dirty="0"/>
              <a:t> as </a:t>
            </a:r>
            <a:r>
              <a:rPr lang="en-GB" sz="2000" dirty="0" err="1"/>
              <a:t>pessoas</a:t>
            </a:r>
            <a:r>
              <a:rPr lang="en-GB" sz="2000" dirty="0"/>
              <a:t> se </a:t>
            </a:r>
            <a:r>
              <a:rPr lang="en-GB" sz="2000" dirty="0" err="1"/>
              <a:t>sentirem</a:t>
            </a:r>
            <a:r>
              <a:rPr lang="en-GB" sz="2000" dirty="0"/>
              <a:t> </a:t>
            </a:r>
            <a:r>
              <a:rPr lang="en-GB" sz="2000" dirty="0" err="1"/>
              <a:t>ainda</a:t>
            </a:r>
            <a:r>
              <a:rPr lang="en-GB" sz="2000" dirty="0"/>
              <a:t> </a:t>
            </a:r>
            <a:r>
              <a:rPr lang="en-GB" sz="2000" dirty="0" err="1"/>
              <a:t>mais</a:t>
            </a:r>
            <a:r>
              <a:rPr lang="en-GB" sz="2000" dirty="0"/>
              <a:t> </a:t>
            </a:r>
            <a:r>
              <a:rPr lang="en-GB" sz="2000" dirty="0" err="1"/>
              <a:t>angustiadas</a:t>
            </a:r>
            <a:r>
              <a:rPr lang="en-GB" sz="2000" dirty="0"/>
              <a:t>. </a:t>
            </a:r>
          </a:p>
          <a:p>
            <a:pPr marL="0" lvl="0" indent="0">
              <a:spcBef>
                <a:spcPts val="600"/>
              </a:spcBef>
              <a:spcAft>
                <a:spcPts val="0"/>
              </a:spcAft>
              <a:buNone/>
            </a:pPr>
            <a:endParaRPr lang="en-GB" sz="2000" dirty="0"/>
          </a:p>
          <a:p>
            <a:pPr lvl="0">
              <a:spcBef>
                <a:spcPts val="600"/>
              </a:spcBef>
              <a:spcAft>
                <a:spcPts val="0"/>
              </a:spcAft>
            </a:pPr>
            <a:r>
              <a:rPr lang="en-GB" sz="2000" b="1" dirty="0" err="1"/>
              <a:t>Ameaças</a:t>
            </a:r>
            <a:r>
              <a:rPr lang="en-GB" sz="2000" b="1" dirty="0"/>
              <a:t> e </a:t>
            </a:r>
            <a:r>
              <a:rPr lang="en-GB" sz="2000" b="1" dirty="0" err="1"/>
              <a:t>intimidações</a:t>
            </a:r>
            <a:r>
              <a:rPr lang="en-GB" sz="2000" b="1" dirty="0"/>
              <a:t> ...</a:t>
            </a:r>
            <a:br>
              <a:rPr lang="en-GB" sz="2000" dirty="0"/>
            </a:br>
            <a:endParaRPr lang="en-GB" sz="2000" dirty="0"/>
          </a:p>
          <a:p>
            <a:pPr lvl="0">
              <a:spcBef>
                <a:spcPts val="600"/>
              </a:spcBef>
              <a:spcAft>
                <a:spcPts val="0"/>
              </a:spcAft>
            </a:pPr>
            <a:r>
              <a:rPr lang="en-GB" sz="2000" dirty="0"/>
              <a:t>... são </a:t>
            </a:r>
            <a:r>
              <a:rPr lang="en-GB" sz="2000" dirty="0" err="1"/>
              <a:t>usadas</a:t>
            </a:r>
            <a:r>
              <a:rPr lang="en-GB" sz="2000" dirty="0"/>
              <a:t> para </a:t>
            </a:r>
            <a:r>
              <a:rPr lang="en-GB" sz="2000" dirty="0" err="1"/>
              <a:t>pressionar</a:t>
            </a:r>
            <a:r>
              <a:rPr lang="en-GB" sz="2000" dirty="0"/>
              <a:t> e </a:t>
            </a:r>
            <a:r>
              <a:rPr lang="en-GB" sz="2000" dirty="0" err="1"/>
              <a:t>coagir</a:t>
            </a:r>
            <a:r>
              <a:rPr lang="en-GB" sz="2000" dirty="0"/>
              <a:t> as pessoas a fazer ou </a:t>
            </a:r>
            <a:r>
              <a:rPr lang="en-GB" sz="2000" dirty="0" err="1"/>
              <a:t>não</a:t>
            </a:r>
            <a:r>
              <a:rPr lang="en-GB" sz="2000" dirty="0"/>
              <a:t> fazer algo; </a:t>
            </a:r>
          </a:p>
          <a:p>
            <a:pPr lvl="0">
              <a:spcBef>
                <a:spcPts val="600"/>
              </a:spcBef>
              <a:spcAft>
                <a:spcPts val="0"/>
              </a:spcAft>
            </a:pPr>
            <a:r>
              <a:rPr lang="en-GB" sz="2000" dirty="0"/>
              <a:t>... mas </a:t>
            </a:r>
            <a:r>
              <a:rPr lang="en-GB" sz="2000" dirty="0" err="1"/>
              <a:t>elas</a:t>
            </a:r>
            <a:r>
              <a:rPr lang="en-GB" sz="2000" dirty="0"/>
              <a:t> </a:t>
            </a:r>
            <a:r>
              <a:rPr lang="en-GB" sz="2000" dirty="0" err="1"/>
              <a:t>podem</a:t>
            </a:r>
            <a:r>
              <a:rPr lang="en-GB" sz="2000" dirty="0"/>
              <a:t> </a:t>
            </a:r>
            <a:r>
              <a:rPr lang="en-GB" sz="2000" dirty="0" err="1"/>
              <a:t>fazer</a:t>
            </a:r>
            <a:r>
              <a:rPr lang="en-GB" sz="2000" dirty="0"/>
              <a:t> as </a:t>
            </a:r>
            <a:r>
              <a:rPr lang="en-GB" sz="2000" dirty="0" err="1"/>
              <a:t>pessoas</a:t>
            </a:r>
            <a:r>
              <a:rPr lang="en-GB" sz="2000" dirty="0"/>
              <a:t> se </a:t>
            </a:r>
            <a:r>
              <a:rPr lang="en-GB" sz="2000" dirty="0" err="1"/>
              <a:t>sentirem</a:t>
            </a:r>
            <a:r>
              <a:rPr lang="en-GB" sz="2000" dirty="0"/>
              <a:t> </a:t>
            </a:r>
            <a:r>
              <a:rPr lang="en-GB" sz="2000" dirty="0" err="1"/>
              <a:t>desamparadas</a:t>
            </a:r>
            <a:r>
              <a:rPr lang="en-GB" sz="2000" dirty="0"/>
              <a:t>, </a:t>
            </a:r>
            <a:r>
              <a:rPr lang="en-GB" sz="2000" dirty="0" err="1"/>
              <a:t>desanimadas</a:t>
            </a:r>
            <a:r>
              <a:rPr lang="en-GB" sz="2000" dirty="0"/>
              <a:t>, com </a:t>
            </a:r>
            <a:r>
              <a:rPr lang="en-GB" sz="2000" dirty="0" err="1"/>
              <a:t>medo</a:t>
            </a:r>
            <a:r>
              <a:rPr lang="en-GB" sz="2000" dirty="0"/>
              <a:t> e </a:t>
            </a:r>
            <a:r>
              <a:rPr lang="en-GB" sz="2000" dirty="0" err="1"/>
              <a:t>humilhadas</a:t>
            </a:r>
            <a:r>
              <a:rPr lang="en-GB" sz="2000" dirty="0"/>
              <a:t>. </a:t>
            </a:r>
          </a:p>
        </p:txBody>
      </p:sp>
      <p:sp>
        <p:nvSpPr>
          <p:cNvPr id="2" name="Title 1">
            <a:extLst>
              <a:ext uri="{FF2B5EF4-FFF2-40B4-BE49-F238E27FC236}">
                <a16:creationId xmlns:a16="http://schemas.microsoft.com/office/drawing/2014/main" id="{68761E80-F60A-4E62-BA99-3C47E54C70F4}"/>
              </a:ext>
            </a:extLst>
          </p:cNvPr>
          <p:cNvSpPr>
            <a:spLocks noGrp="1"/>
          </p:cNvSpPr>
          <p:nvPr>
            <p:ph type="title"/>
          </p:nvPr>
        </p:nvSpPr>
        <p:spPr>
          <a:xfrm>
            <a:off x="507205" y="506412"/>
            <a:ext cx="11174399" cy="360000"/>
          </a:xfrm>
        </p:spPr>
        <p:txBody>
          <a:bodyPr/>
          <a:lstStyle/>
          <a:p>
            <a:pPr algn="ctr"/>
            <a:r>
              <a:rPr lang="en-GB" dirty="0"/>
              <a:t>Apresentação: Qual </a:t>
            </a:r>
            <a:r>
              <a:rPr lang="en-GB" dirty="0" err="1"/>
              <a:t>é</a:t>
            </a:r>
            <a:r>
              <a:rPr lang="en-GB" dirty="0"/>
              <a:t> </a:t>
            </a:r>
            <a:r>
              <a:rPr lang="en-GB" dirty="0" err="1"/>
              <a:t>uma</a:t>
            </a:r>
            <a:r>
              <a:rPr lang="en-GB" dirty="0"/>
              <a:t> </a:t>
            </a:r>
            <a:r>
              <a:rPr lang="en-GB" dirty="0" err="1"/>
              <a:t>resposta</a:t>
            </a:r>
            <a:r>
              <a:rPr lang="en-GB" dirty="0"/>
              <a:t> </a:t>
            </a:r>
            <a:r>
              <a:rPr lang="en-GB" dirty="0" err="1"/>
              <a:t>eficaz</a:t>
            </a:r>
            <a:r>
              <a:rPr lang="en-GB" dirty="0"/>
              <a:t> e </a:t>
            </a:r>
            <a:r>
              <a:rPr lang="en-GB" dirty="0" err="1"/>
              <a:t>apropriada</a:t>
            </a:r>
            <a:r>
              <a:rPr lang="en-GB" dirty="0"/>
              <a:t> a </a:t>
            </a:r>
            <a:r>
              <a:rPr lang="en-GB" dirty="0" err="1"/>
              <a:t>situações</a:t>
            </a:r>
            <a:r>
              <a:rPr lang="en-GB" dirty="0"/>
              <a:t> </a:t>
            </a:r>
            <a:r>
              <a:rPr lang="en-GB" dirty="0" err="1"/>
              <a:t>tensas</a:t>
            </a:r>
            <a:r>
              <a:rPr lang="en-GB" dirty="0"/>
              <a:t>? – 3</a:t>
            </a:r>
            <a:endParaRPr lang="en-CH" dirty="0"/>
          </a:p>
        </p:txBody>
      </p:sp>
    </p:spTree>
    <p:extLst>
      <p:ext uri="{BB962C8B-B14F-4D97-AF65-F5344CB8AC3E}">
        <p14:creationId xmlns:p14="http://schemas.microsoft.com/office/powerpoint/2010/main" val="27381911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131705D-DAFE-AA49-87A1-0EE9450B0583}"/>
              </a:ext>
            </a:extLst>
          </p:cNvPr>
          <p:cNvSpPr>
            <a:spLocks noGrp="1"/>
          </p:cNvSpPr>
          <p:nvPr>
            <p:ph type="body" sz="quarter" idx="13"/>
          </p:nvPr>
        </p:nvSpPr>
        <p:spPr>
          <a:xfrm>
            <a:off x="507206" y="1639494"/>
            <a:ext cx="11174400" cy="360000"/>
          </a:xfrm>
        </p:spPr>
        <p:txBody>
          <a:bodyPr/>
          <a:lstStyle/>
          <a:p>
            <a:r>
              <a:rPr lang="en-US" dirty="0" err="1"/>
              <a:t>Respostas</a:t>
            </a:r>
            <a:r>
              <a:rPr lang="en-US" dirty="0"/>
              <a:t> </a:t>
            </a:r>
            <a:r>
              <a:rPr lang="en-US" dirty="0" err="1"/>
              <a:t>ou</a:t>
            </a:r>
            <a:r>
              <a:rPr lang="en-US" dirty="0"/>
              <a:t> </a:t>
            </a:r>
            <a:r>
              <a:rPr lang="en-US" dirty="0" err="1"/>
              <a:t>práticas</a:t>
            </a:r>
            <a:r>
              <a:rPr lang="en-US" dirty="0"/>
              <a:t> </a:t>
            </a:r>
            <a:r>
              <a:rPr lang="en-US" kern="0" spc="0" dirty="0" err="1"/>
              <a:t>inapropriadas</a:t>
            </a:r>
            <a:r>
              <a:rPr lang="en-US" dirty="0"/>
              <a:t> e </a:t>
            </a:r>
            <a:r>
              <a:rPr lang="en-US" dirty="0" err="1"/>
              <a:t>ineficazes</a:t>
            </a:r>
            <a:r>
              <a:rPr lang="en-US" dirty="0"/>
              <a:t> (b)</a:t>
            </a:r>
          </a:p>
        </p:txBody>
      </p:sp>
      <p:sp>
        <p:nvSpPr>
          <p:cNvPr id="3" name="Content Placeholder 2">
            <a:extLst>
              <a:ext uri="{FF2B5EF4-FFF2-40B4-BE49-F238E27FC236}">
                <a16:creationId xmlns:a16="http://schemas.microsoft.com/office/drawing/2014/main" id="{B50FA786-611B-4346-968C-108C6AE7D6BF}"/>
              </a:ext>
            </a:extLst>
          </p:cNvPr>
          <p:cNvSpPr>
            <a:spLocks noGrp="1"/>
          </p:cNvSpPr>
          <p:nvPr>
            <p:ph sz="quarter" idx="14"/>
          </p:nvPr>
        </p:nvSpPr>
        <p:spPr>
          <a:xfrm>
            <a:off x="740659" y="2396420"/>
            <a:ext cx="11174412" cy="3813420"/>
          </a:xfrm>
        </p:spPr>
        <p:txBody>
          <a:bodyPr/>
          <a:lstStyle/>
          <a:p>
            <a:pPr marL="0" indent="0" algn="just">
              <a:spcBef>
                <a:spcPts val="600"/>
              </a:spcBef>
              <a:spcAft>
                <a:spcPts val="0"/>
              </a:spcAft>
              <a:buNone/>
            </a:pPr>
            <a:r>
              <a:rPr lang="en-US" sz="2000" b="1" dirty="0" err="1"/>
              <a:t>Manuseio</a:t>
            </a:r>
            <a:r>
              <a:rPr lang="en-US" sz="2000" b="1" dirty="0"/>
              <a:t> </a:t>
            </a:r>
            <a:r>
              <a:rPr lang="en-US" sz="2000" b="1" dirty="0" err="1"/>
              <a:t>forçado</a:t>
            </a:r>
            <a:r>
              <a:rPr lang="en-US" sz="2000" b="1" dirty="0"/>
              <a:t>...</a:t>
            </a:r>
          </a:p>
          <a:p>
            <a:pPr lvl="2" algn="just">
              <a:spcBef>
                <a:spcPts val="600"/>
              </a:spcBef>
              <a:spcAft>
                <a:spcPts val="0"/>
              </a:spcAft>
            </a:pPr>
            <a:r>
              <a:rPr lang="en-US" dirty="0"/>
              <a:t>… inclui empurrar, agarrar, puxar e outras formas de força física.</a:t>
            </a:r>
          </a:p>
          <a:p>
            <a:pPr lvl="2" algn="just">
              <a:spcBef>
                <a:spcPts val="600"/>
              </a:spcBef>
              <a:spcAft>
                <a:spcPts val="0"/>
              </a:spcAft>
            </a:pPr>
            <a:r>
              <a:rPr lang="en-US" dirty="0"/>
              <a:t>... podem causar ferimentos.</a:t>
            </a:r>
          </a:p>
          <a:p>
            <a:pPr lvl="2" algn="just">
              <a:spcBef>
                <a:spcPts val="600"/>
              </a:spcBef>
              <a:spcAft>
                <a:spcPts val="0"/>
              </a:spcAft>
            </a:pPr>
            <a:r>
              <a:rPr lang="en-US" dirty="0"/>
              <a:t>... podem rapidamente agravar uma situação e levar à violência. </a:t>
            </a:r>
          </a:p>
          <a:p>
            <a:pPr marL="0" indent="0" algn="just">
              <a:spcBef>
                <a:spcPts val="600"/>
              </a:spcBef>
              <a:spcAft>
                <a:spcPts val="0"/>
              </a:spcAft>
              <a:buNone/>
            </a:pPr>
            <a:r>
              <a:rPr lang="en-US" sz="2000" b="1" dirty="0"/>
              <a:t>Medicação forçada:</a:t>
            </a:r>
          </a:p>
          <a:p>
            <a:pPr lvl="2" algn="just">
              <a:spcBef>
                <a:spcPts val="600"/>
              </a:spcBef>
              <a:spcAft>
                <a:spcPts val="0"/>
              </a:spcAft>
            </a:pPr>
            <a:r>
              <a:rPr lang="en-US" dirty="0"/>
              <a:t>… </a:t>
            </a:r>
            <a:r>
              <a:rPr lang="en-US" dirty="0" err="1"/>
              <a:t>é</a:t>
            </a:r>
            <a:r>
              <a:rPr lang="en-US" dirty="0"/>
              <a:t> </a:t>
            </a:r>
            <a:r>
              <a:rPr lang="en-US" dirty="0" err="1"/>
              <a:t>frequentemente</a:t>
            </a:r>
            <a:r>
              <a:rPr lang="en-US" dirty="0"/>
              <a:t> </a:t>
            </a:r>
            <a:r>
              <a:rPr lang="en-US" dirty="0" err="1"/>
              <a:t>usada</a:t>
            </a:r>
            <a:r>
              <a:rPr lang="en-US" dirty="0"/>
              <a:t> para resolver </a:t>
            </a:r>
            <a:r>
              <a:rPr lang="en-US" dirty="0" err="1"/>
              <a:t>uma</a:t>
            </a:r>
            <a:r>
              <a:rPr lang="en-US" dirty="0"/>
              <a:t> </a:t>
            </a:r>
            <a:r>
              <a:rPr lang="en-US" dirty="0" err="1"/>
              <a:t>situação</a:t>
            </a:r>
            <a:r>
              <a:rPr lang="en-US" dirty="0"/>
              <a:t> de </a:t>
            </a:r>
            <a:r>
              <a:rPr lang="en-US" dirty="0" err="1"/>
              <a:t>tensão</a:t>
            </a:r>
            <a:r>
              <a:rPr lang="en-US" dirty="0"/>
              <a:t> </a:t>
            </a:r>
            <a:r>
              <a:rPr lang="en-US" dirty="0" err="1"/>
              <a:t>ou</a:t>
            </a:r>
            <a:r>
              <a:rPr lang="en-US" dirty="0"/>
              <a:t> para </a:t>
            </a:r>
            <a:r>
              <a:rPr lang="en-US" dirty="0" err="1"/>
              <a:t>evitar</a:t>
            </a:r>
            <a:r>
              <a:rPr lang="en-US" dirty="0"/>
              <a:t> que as </a:t>
            </a:r>
            <a:r>
              <a:rPr lang="en-US" dirty="0" err="1"/>
              <a:t>pessoas</a:t>
            </a:r>
            <a:r>
              <a:rPr lang="en-US" dirty="0"/>
              <a:t> se </a:t>
            </a:r>
            <a:r>
              <a:rPr lang="en-US" dirty="0" err="1"/>
              <a:t>comportem</a:t>
            </a:r>
            <a:r>
              <a:rPr lang="en-US" dirty="0"/>
              <a:t> de </a:t>
            </a:r>
            <a:r>
              <a:rPr lang="en-US" dirty="0" err="1"/>
              <a:t>uma</a:t>
            </a:r>
            <a:r>
              <a:rPr lang="en-US" dirty="0"/>
              <a:t> forma que </a:t>
            </a:r>
            <a:r>
              <a:rPr lang="en-US" dirty="0" err="1"/>
              <a:t>seja</a:t>
            </a:r>
            <a:r>
              <a:rPr lang="en-US" dirty="0"/>
              <a:t> </a:t>
            </a:r>
            <a:r>
              <a:rPr lang="en-US" dirty="0" err="1"/>
              <a:t>percebida</a:t>
            </a:r>
            <a:r>
              <a:rPr lang="en-US" dirty="0"/>
              <a:t> </a:t>
            </a:r>
            <a:r>
              <a:rPr lang="en-US" dirty="0" err="1"/>
              <a:t>como</a:t>
            </a:r>
            <a:r>
              <a:rPr lang="en-US" dirty="0"/>
              <a:t> </a:t>
            </a:r>
            <a:r>
              <a:rPr lang="en-US" dirty="0" err="1"/>
              <a:t>desafiadora</a:t>
            </a:r>
            <a:r>
              <a:rPr lang="en-US" dirty="0"/>
              <a:t> (</a:t>
            </a:r>
            <a:r>
              <a:rPr lang="en-US" dirty="0" err="1"/>
              <a:t>por</a:t>
            </a:r>
            <a:r>
              <a:rPr lang="en-US" dirty="0"/>
              <a:t> </a:t>
            </a:r>
            <a:r>
              <a:rPr lang="en-US" dirty="0" err="1"/>
              <a:t>exemplo</a:t>
            </a:r>
            <a:r>
              <a:rPr lang="en-US" dirty="0"/>
              <a:t>, </a:t>
            </a:r>
            <a:r>
              <a:rPr lang="en-US" dirty="0" err="1"/>
              <a:t>sedação</a:t>
            </a:r>
            <a:r>
              <a:rPr lang="en-US" dirty="0"/>
              <a:t>). </a:t>
            </a:r>
          </a:p>
          <a:p>
            <a:pPr lvl="2" algn="just">
              <a:spcBef>
                <a:spcPts val="600"/>
              </a:spcBef>
              <a:spcAft>
                <a:spcPts val="0"/>
              </a:spcAft>
            </a:pPr>
            <a:r>
              <a:rPr lang="en-US" dirty="0"/>
              <a:t>… </a:t>
            </a:r>
            <a:r>
              <a:rPr lang="en-US" dirty="0" err="1"/>
              <a:t>pode</a:t>
            </a:r>
            <a:r>
              <a:rPr lang="en-US" dirty="0"/>
              <a:t> </a:t>
            </a:r>
            <a:r>
              <a:rPr lang="en-US" dirty="0" err="1"/>
              <a:t>ter</a:t>
            </a:r>
            <a:r>
              <a:rPr lang="en-US" dirty="0"/>
              <a:t> </a:t>
            </a:r>
            <a:r>
              <a:rPr lang="en-US" dirty="0" err="1"/>
              <a:t>impactos</a:t>
            </a:r>
            <a:r>
              <a:rPr lang="en-US" dirty="0"/>
              <a:t> </a:t>
            </a:r>
            <a:r>
              <a:rPr lang="en-US" dirty="0" err="1"/>
              <a:t>negativos</a:t>
            </a:r>
            <a:r>
              <a:rPr lang="en-US" dirty="0"/>
              <a:t> </a:t>
            </a:r>
            <a:r>
              <a:rPr lang="en-US" dirty="0" err="1"/>
              <a:t>sobre</a:t>
            </a:r>
            <a:r>
              <a:rPr lang="en-US" dirty="0"/>
              <a:t> a </a:t>
            </a:r>
            <a:r>
              <a:rPr lang="en-US" dirty="0" err="1"/>
              <a:t>saúde</a:t>
            </a:r>
            <a:r>
              <a:rPr lang="en-US" dirty="0"/>
              <a:t> das </a:t>
            </a:r>
            <a:r>
              <a:rPr lang="en-US" dirty="0" err="1"/>
              <a:t>pessoas</a:t>
            </a:r>
            <a:r>
              <a:rPr lang="en-US" dirty="0"/>
              <a:t>. </a:t>
            </a:r>
          </a:p>
          <a:p>
            <a:pPr lvl="2" algn="just">
              <a:spcBef>
                <a:spcPts val="600"/>
              </a:spcBef>
              <a:spcAft>
                <a:spcPts val="0"/>
              </a:spcAft>
            </a:pPr>
            <a:r>
              <a:rPr lang="en-US" dirty="0"/>
              <a:t>… </a:t>
            </a:r>
            <a:r>
              <a:rPr lang="en-US" dirty="0" err="1"/>
              <a:t>pode</a:t>
            </a:r>
            <a:r>
              <a:rPr lang="en-US" dirty="0"/>
              <a:t> </a:t>
            </a:r>
            <a:r>
              <a:rPr lang="en-US" dirty="0" err="1"/>
              <a:t>prejudicar</a:t>
            </a:r>
            <a:r>
              <a:rPr lang="en-US" dirty="0"/>
              <a:t> </a:t>
            </a:r>
            <a:r>
              <a:rPr lang="en-US" dirty="0" err="1"/>
              <a:t>seriamente</a:t>
            </a:r>
            <a:r>
              <a:rPr lang="en-US" dirty="0"/>
              <a:t> a </a:t>
            </a:r>
            <a:r>
              <a:rPr lang="en-US" dirty="0" err="1"/>
              <a:t>relação</a:t>
            </a:r>
            <a:r>
              <a:rPr lang="en-US" dirty="0"/>
              <a:t> entre o </a:t>
            </a:r>
            <a:r>
              <a:rPr lang="en-US" dirty="0" err="1"/>
              <a:t>indivíduo</a:t>
            </a:r>
            <a:r>
              <a:rPr lang="en-US" dirty="0"/>
              <a:t> e </a:t>
            </a:r>
            <a:r>
              <a:rPr lang="en-US" dirty="0" err="1"/>
              <a:t>os</a:t>
            </a:r>
            <a:r>
              <a:rPr lang="en-US" dirty="0"/>
              <a:t> </a:t>
            </a:r>
            <a:r>
              <a:rPr lang="en-US" dirty="0" err="1"/>
              <a:t>funcionários</a:t>
            </a:r>
            <a:r>
              <a:rPr lang="en-US" dirty="0"/>
              <a:t>. </a:t>
            </a:r>
          </a:p>
        </p:txBody>
      </p:sp>
      <p:sp>
        <p:nvSpPr>
          <p:cNvPr id="2" name="Title 1">
            <a:extLst>
              <a:ext uri="{FF2B5EF4-FFF2-40B4-BE49-F238E27FC236}">
                <a16:creationId xmlns:a16="http://schemas.microsoft.com/office/drawing/2014/main" id="{0C372B37-E178-4698-890D-CADB56FDD65F}"/>
              </a:ext>
            </a:extLst>
          </p:cNvPr>
          <p:cNvSpPr>
            <a:spLocks noGrp="1"/>
          </p:cNvSpPr>
          <p:nvPr>
            <p:ph type="title"/>
          </p:nvPr>
        </p:nvSpPr>
        <p:spPr>
          <a:xfrm>
            <a:off x="507206" y="506412"/>
            <a:ext cx="11174400" cy="360000"/>
          </a:xfrm>
        </p:spPr>
        <p:txBody>
          <a:bodyPr/>
          <a:lstStyle/>
          <a:p>
            <a:pPr lvl="0" algn="ctr"/>
            <a:r>
              <a:rPr lang="en-GB" dirty="0"/>
              <a:t>Apresentação: Qual </a:t>
            </a:r>
            <a:r>
              <a:rPr lang="en-GB" dirty="0" err="1"/>
              <a:t>é</a:t>
            </a:r>
            <a:r>
              <a:rPr lang="en-GB" dirty="0"/>
              <a:t> </a:t>
            </a:r>
            <a:r>
              <a:rPr lang="en-GB" dirty="0" err="1"/>
              <a:t>uma</a:t>
            </a:r>
            <a:r>
              <a:rPr lang="en-GB" dirty="0"/>
              <a:t> </a:t>
            </a:r>
            <a:r>
              <a:rPr lang="en-GB" dirty="0" err="1"/>
              <a:t>resposta</a:t>
            </a:r>
            <a:r>
              <a:rPr lang="en-GB" dirty="0"/>
              <a:t> </a:t>
            </a:r>
            <a:r>
              <a:rPr lang="en-GB" dirty="0" err="1"/>
              <a:t>eficaz</a:t>
            </a:r>
            <a:r>
              <a:rPr lang="en-GB" dirty="0"/>
              <a:t> e </a:t>
            </a:r>
            <a:r>
              <a:rPr lang="en-GB" dirty="0" err="1"/>
              <a:t>apropriada</a:t>
            </a:r>
            <a:r>
              <a:rPr lang="en-GB" dirty="0"/>
              <a:t> a </a:t>
            </a:r>
            <a:r>
              <a:rPr lang="en-GB" dirty="0" err="1"/>
              <a:t>situações</a:t>
            </a:r>
            <a:r>
              <a:rPr lang="en-GB" dirty="0"/>
              <a:t> </a:t>
            </a:r>
            <a:r>
              <a:rPr lang="en-GB" dirty="0" err="1"/>
              <a:t>tensas</a:t>
            </a:r>
            <a:r>
              <a:rPr lang="en-GB" dirty="0"/>
              <a:t>? – 4</a:t>
            </a:r>
            <a:endParaRPr lang="en-CH" dirty="0"/>
          </a:p>
        </p:txBody>
      </p:sp>
    </p:spTree>
    <p:extLst>
      <p:ext uri="{BB962C8B-B14F-4D97-AF65-F5344CB8AC3E}">
        <p14:creationId xmlns:p14="http://schemas.microsoft.com/office/powerpoint/2010/main" val="13073642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E827950-F995-214E-BEC1-1FE1988A580A}"/>
              </a:ext>
            </a:extLst>
          </p:cNvPr>
          <p:cNvSpPr>
            <a:spLocks noGrp="1"/>
          </p:cNvSpPr>
          <p:nvPr>
            <p:ph type="body" sz="quarter" idx="13"/>
          </p:nvPr>
        </p:nvSpPr>
        <p:spPr>
          <a:xfrm>
            <a:off x="507207" y="1503304"/>
            <a:ext cx="11174400" cy="360000"/>
          </a:xfrm>
        </p:spPr>
        <p:txBody>
          <a:bodyPr/>
          <a:lstStyle/>
          <a:p>
            <a:r>
              <a:rPr lang="en-US" dirty="0" err="1"/>
              <a:t>Respostas</a:t>
            </a:r>
            <a:r>
              <a:rPr lang="en-US" dirty="0"/>
              <a:t> </a:t>
            </a:r>
            <a:r>
              <a:rPr lang="en-US" dirty="0" err="1"/>
              <a:t>ou</a:t>
            </a:r>
            <a:r>
              <a:rPr lang="en-US" dirty="0"/>
              <a:t> </a:t>
            </a:r>
            <a:r>
              <a:rPr lang="en-US" dirty="0" err="1"/>
              <a:t>práticas</a:t>
            </a:r>
            <a:r>
              <a:rPr lang="en-US" dirty="0"/>
              <a:t> </a:t>
            </a:r>
            <a:r>
              <a:rPr lang="en-US" dirty="0" err="1"/>
              <a:t>inapropriadas</a:t>
            </a:r>
            <a:r>
              <a:rPr lang="en-US" dirty="0"/>
              <a:t> e </a:t>
            </a:r>
            <a:r>
              <a:rPr lang="en-US" dirty="0" err="1"/>
              <a:t>ineficazes</a:t>
            </a:r>
            <a:r>
              <a:rPr lang="en-US" dirty="0"/>
              <a:t> (c)</a:t>
            </a:r>
          </a:p>
        </p:txBody>
      </p:sp>
      <p:sp>
        <p:nvSpPr>
          <p:cNvPr id="3" name="Content Placeholder 2">
            <a:extLst>
              <a:ext uri="{FF2B5EF4-FFF2-40B4-BE49-F238E27FC236}">
                <a16:creationId xmlns:a16="http://schemas.microsoft.com/office/drawing/2014/main" id="{A719E7E8-1D38-4855-AEEF-A3DA84D25001}"/>
              </a:ext>
            </a:extLst>
          </p:cNvPr>
          <p:cNvSpPr>
            <a:spLocks noGrp="1"/>
          </p:cNvSpPr>
          <p:nvPr>
            <p:ph sz="quarter" idx="14"/>
          </p:nvPr>
        </p:nvSpPr>
        <p:spPr>
          <a:xfrm>
            <a:off x="744872" y="2048064"/>
            <a:ext cx="10699069" cy="4303524"/>
          </a:xfrm>
        </p:spPr>
        <p:txBody>
          <a:bodyPr/>
          <a:lstStyle/>
          <a:p>
            <a:pPr marL="0" lvl="0" indent="0" algn="just">
              <a:spcBef>
                <a:spcPts val="600"/>
              </a:spcBef>
              <a:spcAft>
                <a:spcPts val="0"/>
              </a:spcAft>
              <a:buNone/>
            </a:pPr>
            <a:r>
              <a:rPr lang="en-GB" sz="1950" b="1" dirty="0"/>
              <a:t>Isolamento e contenção...</a:t>
            </a:r>
            <a:endParaRPr lang="en-CH" sz="1950" b="1" dirty="0"/>
          </a:p>
          <a:p>
            <a:pPr lvl="2" algn="just">
              <a:spcBef>
                <a:spcPts val="600"/>
              </a:spcBef>
              <a:spcAft>
                <a:spcPts val="0"/>
              </a:spcAft>
            </a:pPr>
            <a:r>
              <a:rPr lang="en-GB" sz="1950" dirty="0" err="1"/>
              <a:t>Muitas</a:t>
            </a:r>
            <a:r>
              <a:rPr lang="en-GB" sz="1950" dirty="0"/>
              <a:t> </a:t>
            </a:r>
            <a:r>
              <a:rPr lang="en-GB" sz="1950" dirty="0" err="1"/>
              <a:t>vezes</a:t>
            </a:r>
            <a:r>
              <a:rPr lang="en-GB" sz="1950" dirty="0"/>
              <a:t> </a:t>
            </a:r>
            <a:r>
              <a:rPr lang="en-GB" sz="1950" dirty="0" err="1"/>
              <a:t>pioram</a:t>
            </a:r>
            <a:r>
              <a:rPr lang="en-GB" sz="1950" dirty="0"/>
              <a:t> a </a:t>
            </a:r>
            <a:r>
              <a:rPr lang="en-GB" sz="1950" dirty="0" err="1"/>
              <a:t>situação</a:t>
            </a:r>
            <a:r>
              <a:rPr lang="en-GB" sz="1950" dirty="0"/>
              <a:t>. </a:t>
            </a:r>
          </a:p>
          <a:p>
            <a:pPr lvl="2" algn="just">
              <a:spcBef>
                <a:spcPts val="600"/>
              </a:spcBef>
              <a:spcAft>
                <a:spcPts val="0"/>
              </a:spcAft>
            </a:pPr>
            <a:r>
              <a:rPr lang="en-GB" sz="1950" dirty="0" err="1"/>
              <a:t>Não</a:t>
            </a:r>
            <a:r>
              <a:rPr lang="en-GB" sz="1950" dirty="0"/>
              <a:t> </a:t>
            </a:r>
            <a:r>
              <a:rPr lang="en-GB" sz="1950" dirty="0" err="1"/>
              <a:t>há</a:t>
            </a:r>
            <a:r>
              <a:rPr lang="en-GB" sz="1950" dirty="0"/>
              <a:t> </a:t>
            </a:r>
            <a:r>
              <a:rPr lang="en-GB" sz="1950" dirty="0" err="1"/>
              <a:t>evidências</a:t>
            </a:r>
            <a:r>
              <a:rPr lang="en-GB" sz="1950" dirty="0"/>
              <a:t> de que </a:t>
            </a:r>
            <a:r>
              <a:rPr lang="en-GB" sz="1950" dirty="0" err="1"/>
              <a:t>estas</a:t>
            </a:r>
            <a:r>
              <a:rPr lang="en-GB" sz="1950" dirty="0"/>
              <a:t> </a:t>
            </a:r>
            <a:r>
              <a:rPr lang="en-GB" sz="1950" dirty="0" err="1"/>
              <a:t>práticas</a:t>
            </a:r>
            <a:r>
              <a:rPr lang="en-GB" sz="1950" dirty="0"/>
              <a:t> </a:t>
            </a:r>
            <a:r>
              <a:rPr lang="en-GB" sz="1950" dirty="0" err="1"/>
              <a:t>ajudem</a:t>
            </a:r>
            <a:r>
              <a:rPr lang="en-GB" sz="1950" dirty="0"/>
              <a:t> </a:t>
            </a:r>
            <a:r>
              <a:rPr lang="en-GB" sz="1950" dirty="0" err="1"/>
              <a:t>os</a:t>
            </a:r>
            <a:r>
              <a:rPr lang="en-GB" sz="1950" dirty="0"/>
              <a:t> </a:t>
            </a:r>
            <a:r>
              <a:rPr lang="en-GB" sz="1950" dirty="0" err="1"/>
              <a:t>indivíduos</a:t>
            </a:r>
            <a:r>
              <a:rPr lang="en-GB" sz="1950" dirty="0"/>
              <a:t> a </a:t>
            </a:r>
            <a:r>
              <a:rPr lang="en-GB" sz="1950" dirty="0" err="1"/>
              <a:t>melhorar</a:t>
            </a:r>
            <a:r>
              <a:rPr lang="en-GB" sz="1950" dirty="0"/>
              <a:t> </a:t>
            </a:r>
            <a:r>
              <a:rPr lang="en-GB" sz="1950" dirty="0" err="1"/>
              <a:t>seu</a:t>
            </a:r>
            <a:r>
              <a:rPr lang="en-GB" sz="1950" dirty="0"/>
              <a:t> </a:t>
            </a:r>
            <a:r>
              <a:rPr lang="en-GB" sz="1950" dirty="0" err="1"/>
              <a:t>autocontrole</a:t>
            </a:r>
            <a:r>
              <a:rPr lang="en-GB" sz="1950" dirty="0"/>
              <a:t>. </a:t>
            </a:r>
          </a:p>
          <a:p>
            <a:pPr lvl="2" algn="just">
              <a:spcBef>
                <a:spcPts val="600"/>
              </a:spcBef>
              <a:spcAft>
                <a:spcPts val="0"/>
              </a:spcAft>
            </a:pPr>
            <a:r>
              <a:rPr lang="en-GB" sz="1950" dirty="0" err="1"/>
              <a:t>Não</a:t>
            </a:r>
            <a:r>
              <a:rPr lang="en-GB" sz="1950" dirty="0"/>
              <a:t> </a:t>
            </a:r>
            <a:r>
              <a:rPr lang="en-GB" sz="1950" dirty="0" err="1"/>
              <a:t>há</a:t>
            </a:r>
            <a:r>
              <a:rPr lang="en-GB" sz="1950" dirty="0"/>
              <a:t> </a:t>
            </a:r>
            <a:r>
              <a:rPr lang="en-GB" sz="1950" dirty="0" err="1"/>
              <a:t>benefício</a:t>
            </a:r>
            <a:r>
              <a:rPr lang="en-GB" sz="1950" dirty="0"/>
              <a:t> </a:t>
            </a:r>
            <a:r>
              <a:rPr lang="en-GB" sz="1950" dirty="0" err="1"/>
              <a:t>terapêutico</a:t>
            </a:r>
            <a:r>
              <a:rPr lang="en-GB" sz="1950" dirty="0"/>
              <a:t> </a:t>
            </a:r>
            <a:r>
              <a:rPr lang="en-GB" sz="1950" dirty="0" err="1"/>
              <a:t>ou</a:t>
            </a:r>
            <a:r>
              <a:rPr lang="en-GB" sz="1950" dirty="0"/>
              <a:t> </a:t>
            </a:r>
            <a:r>
              <a:rPr lang="en-GB" sz="1950" dirty="0" err="1"/>
              <a:t>impacto</a:t>
            </a:r>
            <a:r>
              <a:rPr lang="en-GB" sz="1950" dirty="0"/>
              <a:t> </a:t>
            </a:r>
            <a:r>
              <a:rPr lang="en-GB" sz="1950" dirty="0" err="1"/>
              <a:t>positivo</a:t>
            </a:r>
            <a:r>
              <a:rPr lang="en-GB" sz="1950" dirty="0"/>
              <a:t> a </a:t>
            </a:r>
            <a:r>
              <a:rPr lang="en-GB" sz="1950" dirty="0" err="1"/>
              <a:t>longo</a:t>
            </a:r>
            <a:r>
              <a:rPr lang="en-GB" sz="1950" dirty="0"/>
              <a:t> </a:t>
            </a:r>
            <a:r>
              <a:rPr lang="en-GB" sz="1950" dirty="0" err="1"/>
              <a:t>prazo</a:t>
            </a:r>
            <a:r>
              <a:rPr lang="en-GB" sz="1950" dirty="0"/>
              <a:t> </a:t>
            </a:r>
            <a:r>
              <a:rPr lang="en-GB" sz="1950" dirty="0" err="1"/>
              <a:t>na</a:t>
            </a:r>
            <a:r>
              <a:rPr lang="en-GB" sz="1950" dirty="0"/>
              <a:t> </a:t>
            </a:r>
            <a:r>
              <a:rPr lang="en-GB" sz="1950" dirty="0" err="1"/>
              <a:t>mudança</a:t>
            </a:r>
            <a:r>
              <a:rPr lang="en-GB" sz="1950" dirty="0"/>
              <a:t> de </a:t>
            </a:r>
            <a:r>
              <a:rPr lang="en-GB" sz="1950" dirty="0" err="1"/>
              <a:t>comportamento</a:t>
            </a:r>
            <a:r>
              <a:rPr lang="en-GB" sz="1950" dirty="0"/>
              <a:t>. </a:t>
            </a:r>
          </a:p>
          <a:p>
            <a:pPr lvl="2" algn="just">
              <a:spcBef>
                <a:spcPts val="600"/>
              </a:spcBef>
              <a:spcAft>
                <a:spcPts val="0"/>
              </a:spcAft>
            </a:pPr>
            <a:r>
              <a:rPr lang="en-GB" sz="1950" dirty="0" err="1"/>
              <a:t>Podem</a:t>
            </a:r>
            <a:r>
              <a:rPr lang="en-GB" sz="1950" dirty="0"/>
              <a:t> </a:t>
            </a:r>
            <a:r>
              <a:rPr lang="en-GB" sz="1950" dirty="0" err="1"/>
              <a:t>aumentar</a:t>
            </a:r>
            <a:r>
              <a:rPr lang="en-GB" sz="1950" dirty="0"/>
              <a:t> </a:t>
            </a:r>
            <a:r>
              <a:rPr lang="en-GB" sz="1950" dirty="0" err="1"/>
              <a:t>os</a:t>
            </a:r>
            <a:r>
              <a:rPr lang="en-GB" sz="1950" dirty="0"/>
              <a:t> </a:t>
            </a:r>
            <a:r>
              <a:rPr lang="en-GB" sz="1950" dirty="0" err="1"/>
              <a:t>sentimentos</a:t>
            </a:r>
            <a:r>
              <a:rPr lang="en-GB" sz="1950" dirty="0"/>
              <a:t> de </a:t>
            </a:r>
            <a:r>
              <a:rPr lang="en-GB" sz="1950" dirty="0" err="1"/>
              <a:t>impotência</a:t>
            </a:r>
            <a:r>
              <a:rPr lang="en-GB" sz="1950" dirty="0"/>
              <a:t>, </a:t>
            </a:r>
            <a:r>
              <a:rPr lang="en-GB" sz="1950" dirty="0" err="1"/>
              <a:t>medo</a:t>
            </a:r>
            <a:r>
              <a:rPr lang="en-GB" sz="1950" dirty="0"/>
              <a:t>, </a:t>
            </a:r>
            <a:r>
              <a:rPr lang="en-GB" sz="1950" dirty="0" err="1"/>
              <a:t>angústia</a:t>
            </a:r>
            <a:r>
              <a:rPr lang="en-GB" sz="1950" dirty="0"/>
              <a:t>, </a:t>
            </a:r>
            <a:r>
              <a:rPr lang="en-GB" sz="1950" dirty="0" err="1"/>
              <a:t>frustração</a:t>
            </a:r>
            <a:r>
              <a:rPr lang="en-GB" sz="1950" dirty="0"/>
              <a:t>, </a:t>
            </a:r>
            <a:r>
              <a:rPr lang="en-GB" sz="1950" dirty="0" err="1"/>
              <a:t>raiva</a:t>
            </a:r>
            <a:r>
              <a:rPr lang="en-GB" sz="1950" dirty="0"/>
              <a:t> e </a:t>
            </a:r>
            <a:r>
              <a:rPr lang="en-GB" sz="1950" dirty="0" err="1"/>
              <a:t>ressentimento</a:t>
            </a:r>
            <a:r>
              <a:rPr lang="en-GB" sz="1950" dirty="0"/>
              <a:t>. </a:t>
            </a:r>
          </a:p>
          <a:p>
            <a:pPr lvl="2" algn="just">
              <a:spcBef>
                <a:spcPts val="600"/>
              </a:spcBef>
              <a:spcAft>
                <a:spcPts val="0"/>
              </a:spcAft>
            </a:pPr>
            <a:r>
              <a:rPr lang="en-GB" sz="1950" dirty="0" err="1"/>
              <a:t>Podem</a:t>
            </a:r>
            <a:r>
              <a:rPr lang="en-GB" sz="1950" dirty="0"/>
              <a:t> </a:t>
            </a:r>
            <a:r>
              <a:rPr lang="en-GB" sz="1950" dirty="0" err="1"/>
              <a:t>levar</a:t>
            </a:r>
            <a:r>
              <a:rPr lang="en-GB" sz="1950" dirty="0"/>
              <a:t> à </a:t>
            </a:r>
            <a:r>
              <a:rPr lang="en-GB" sz="1950" dirty="0" err="1"/>
              <a:t>deterioração</a:t>
            </a:r>
            <a:r>
              <a:rPr lang="en-GB" sz="1950" dirty="0"/>
              <a:t> da </a:t>
            </a:r>
            <a:r>
              <a:rPr lang="en-GB" sz="1950" dirty="0" err="1"/>
              <a:t>saúde</a:t>
            </a:r>
            <a:r>
              <a:rPr lang="en-GB" sz="1950" dirty="0"/>
              <a:t> mental de </a:t>
            </a:r>
            <a:r>
              <a:rPr lang="en-GB" sz="1950" dirty="0" err="1"/>
              <a:t>uma</a:t>
            </a:r>
            <a:r>
              <a:rPr lang="en-GB" sz="1950" dirty="0"/>
              <a:t> </a:t>
            </a:r>
            <a:r>
              <a:rPr lang="en-GB" sz="1950" dirty="0" err="1"/>
              <a:t>pessoa</a:t>
            </a:r>
            <a:r>
              <a:rPr lang="en-GB" sz="1950" dirty="0"/>
              <a:t> e </a:t>
            </a:r>
            <a:r>
              <a:rPr lang="en-GB" sz="1950" dirty="0" err="1"/>
              <a:t>prejudicar</a:t>
            </a:r>
            <a:r>
              <a:rPr lang="en-GB" sz="1950" dirty="0"/>
              <a:t> </a:t>
            </a:r>
            <a:r>
              <a:rPr lang="en-GB" sz="1950" dirty="0" err="1"/>
              <a:t>seriamente</a:t>
            </a:r>
            <a:r>
              <a:rPr lang="en-GB" sz="1950" dirty="0"/>
              <a:t> a </a:t>
            </a:r>
            <a:r>
              <a:rPr lang="en-GB" sz="1950" dirty="0" err="1"/>
              <a:t>recuperação</a:t>
            </a:r>
            <a:r>
              <a:rPr lang="en-GB" sz="1950" dirty="0"/>
              <a:t>. </a:t>
            </a:r>
          </a:p>
          <a:p>
            <a:pPr lvl="2" algn="just">
              <a:spcBef>
                <a:spcPts val="600"/>
              </a:spcBef>
              <a:spcAft>
                <a:spcPts val="0"/>
              </a:spcAft>
            </a:pPr>
            <a:r>
              <a:rPr lang="en-GB" sz="1950" dirty="0"/>
              <a:t>As </a:t>
            </a:r>
            <a:r>
              <a:rPr lang="en-GB" sz="1950" dirty="0" err="1"/>
              <a:t>práticas</a:t>
            </a:r>
            <a:r>
              <a:rPr lang="en-GB" sz="1950" dirty="0"/>
              <a:t> </a:t>
            </a:r>
            <a:r>
              <a:rPr lang="en-GB" sz="1950" dirty="0" err="1"/>
              <a:t>podem</a:t>
            </a:r>
            <a:r>
              <a:rPr lang="en-GB" sz="1950" dirty="0"/>
              <a:t> </a:t>
            </a:r>
            <a:r>
              <a:rPr lang="en-GB" sz="1950" dirty="0" err="1"/>
              <a:t>resultar</a:t>
            </a:r>
            <a:r>
              <a:rPr lang="en-GB" sz="1950" dirty="0"/>
              <a:t> </a:t>
            </a:r>
            <a:r>
              <a:rPr lang="en-GB" sz="1950" dirty="0" err="1"/>
              <a:t>em</a:t>
            </a:r>
            <a:r>
              <a:rPr lang="en-GB" sz="1950" dirty="0"/>
              <a:t> </a:t>
            </a:r>
            <a:r>
              <a:rPr lang="en-GB" sz="1950" dirty="0" err="1"/>
              <a:t>sofrimento</a:t>
            </a:r>
            <a:r>
              <a:rPr lang="en-GB" sz="1950" dirty="0"/>
              <a:t>, </a:t>
            </a:r>
            <a:r>
              <a:rPr lang="en-GB" sz="1950" dirty="0" err="1"/>
              <a:t>ferimentos</a:t>
            </a:r>
            <a:r>
              <a:rPr lang="en-GB" sz="1950" dirty="0"/>
              <a:t> </a:t>
            </a:r>
            <a:r>
              <a:rPr lang="en-GB" sz="1950" dirty="0" err="1"/>
              <a:t>ou</a:t>
            </a:r>
            <a:r>
              <a:rPr lang="en-GB" sz="1950" dirty="0"/>
              <a:t> </a:t>
            </a:r>
            <a:r>
              <a:rPr lang="en-GB" sz="1950" dirty="0" err="1"/>
              <a:t>até</a:t>
            </a:r>
            <a:r>
              <a:rPr lang="en-GB" sz="1950" dirty="0"/>
              <a:t> </a:t>
            </a:r>
            <a:r>
              <a:rPr lang="en-GB" sz="1950" dirty="0" err="1"/>
              <a:t>mesmo</a:t>
            </a:r>
            <a:r>
              <a:rPr lang="en-GB" sz="1950" dirty="0"/>
              <a:t> </a:t>
            </a:r>
            <a:r>
              <a:rPr lang="en-GB" sz="1950" dirty="0" err="1"/>
              <a:t>na</a:t>
            </a:r>
            <a:r>
              <a:rPr lang="en-GB" sz="1950" dirty="0"/>
              <a:t> </a:t>
            </a:r>
            <a:r>
              <a:rPr lang="en-GB" sz="1950" dirty="0" err="1"/>
              <a:t>morte</a:t>
            </a:r>
            <a:r>
              <a:rPr lang="en-GB" sz="1950" dirty="0"/>
              <a:t> de </a:t>
            </a:r>
            <a:r>
              <a:rPr lang="en-GB" sz="1950" dirty="0" err="1"/>
              <a:t>pessoas</a:t>
            </a:r>
            <a:r>
              <a:rPr lang="en-GB" sz="1950" dirty="0"/>
              <a:t> que </a:t>
            </a:r>
            <a:r>
              <a:rPr lang="en-GB" sz="1950" dirty="0" err="1"/>
              <a:t>estão</a:t>
            </a:r>
            <a:r>
              <a:rPr lang="en-GB" sz="1950" dirty="0"/>
              <a:t> </a:t>
            </a:r>
            <a:r>
              <a:rPr lang="en-GB" sz="1950" dirty="0" err="1"/>
              <a:t>utilizando</a:t>
            </a:r>
            <a:r>
              <a:rPr lang="en-GB" sz="1950" dirty="0"/>
              <a:t> </a:t>
            </a:r>
            <a:r>
              <a:rPr lang="en-GB" sz="1950" dirty="0" err="1"/>
              <a:t>os</a:t>
            </a:r>
            <a:r>
              <a:rPr lang="en-GB" sz="1950" dirty="0"/>
              <a:t> </a:t>
            </a:r>
            <a:r>
              <a:rPr lang="en-GB" sz="1950" dirty="0" err="1"/>
              <a:t>serviços</a:t>
            </a:r>
            <a:r>
              <a:rPr lang="en-GB" sz="1950" dirty="0"/>
              <a:t>. </a:t>
            </a:r>
          </a:p>
          <a:p>
            <a:pPr lvl="2" algn="just">
              <a:spcBef>
                <a:spcPts val="600"/>
              </a:spcBef>
              <a:spcAft>
                <a:spcPts val="0"/>
              </a:spcAft>
            </a:pPr>
            <a:r>
              <a:rPr lang="en-GB" sz="1950" dirty="0" err="1"/>
              <a:t>Podem</a:t>
            </a:r>
            <a:r>
              <a:rPr lang="en-GB" sz="1950" dirty="0"/>
              <a:t> </a:t>
            </a:r>
            <a:r>
              <a:rPr lang="en-GB" sz="1950" dirty="0" err="1"/>
              <a:t>prejudicar</a:t>
            </a:r>
            <a:r>
              <a:rPr lang="en-GB" sz="1950" dirty="0"/>
              <a:t> a </a:t>
            </a:r>
            <a:r>
              <a:rPr lang="en-GB" sz="1950" dirty="0" err="1"/>
              <a:t>relação</a:t>
            </a:r>
            <a:r>
              <a:rPr lang="en-GB" sz="1950" dirty="0"/>
              <a:t> </a:t>
            </a:r>
            <a:r>
              <a:rPr lang="en-GB" sz="1950" dirty="0" err="1"/>
              <a:t>terapêutica</a:t>
            </a:r>
            <a:r>
              <a:rPr lang="en-GB" sz="1950" dirty="0"/>
              <a:t> entre o </a:t>
            </a:r>
            <a:r>
              <a:rPr lang="en-GB" sz="1950" dirty="0" err="1"/>
              <a:t>indivíduo</a:t>
            </a:r>
            <a:r>
              <a:rPr lang="en-GB" sz="1950" dirty="0"/>
              <a:t> e </a:t>
            </a:r>
            <a:r>
              <a:rPr lang="en-GB" sz="1950" dirty="0" err="1"/>
              <a:t>os</a:t>
            </a:r>
            <a:r>
              <a:rPr lang="en-GB" sz="1950" dirty="0"/>
              <a:t> </a:t>
            </a:r>
            <a:r>
              <a:rPr lang="en-GB" sz="1950" dirty="0" err="1"/>
              <a:t>funcionários</a:t>
            </a:r>
            <a:r>
              <a:rPr lang="en-GB" sz="1950" dirty="0"/>
              <a:t>. </a:t>
            </a:r>
          </a:p>
          <a:p>
            <a:pPr lvl="2" algn="just">
              <a:spcBef>
                <a:spcPts val="600"/>
              </a:spcBef>
              <a:spcAft>
                <a:spcPts val="0"/>
              </a:spcAft>
            </a:pPr>
            <a:r>
              <a:rPr lang="en-GB" sz="1950" dirty="0" err="1"/>
              <a:t>Podem</a:t>
            </a:r>
            <a:r>
              <a:rPr lang="en-GB" sz="1950" dirty="0"/>
              <a:t> </a:t>
            </a:r>
            <a:r>
              <a:rPr lang="en-GB" sz="1950" dirty="0" err="1"/>
              <a:t>também</a:t>
            </a:r>
            <a:r>
              <a:rPr lang="en-GB" sz="1950" dirty="0"/>
              <a:t> </a:t>
            </a:r>
            <a:r>
              <a:rPr lang="en-GB" sz="1950" dirty="0" err="1"/>
              <a:t>deixar</a:t>
            </a:r>
            <a:r>
              <a:rPr lang="en-GB" sz="1950" dirty="0"/>
              <a:t> </a:t>
            </a:r>
            <a:r>
              <a:rPr lang="en-GB" sz="1950" dirty="0" err="1"/>
              <a:t>feridas</a:t>
            </a:r>
            <a:r>
              <a:rPr lang="en-GB" sz="1950" dirty="0"/>
              <a:t> </a:t>
            </a:r>
            <a:r>
              <a:rPr lang="en-GB" sz="1950" dirty="0" err="1"/>
              <a:t>psicológicas</a:t>
            </a:r>
            <a:r>
              <a:rPr lang="en-GB" sz="1950" dirty="0"/>
              <a:t> </a:t>
            </a:r>
            <a:r>
              <a:rPr lang="en-GB" sz="1950" dirty="0" err="1"/>
              <a:t>nos</a:t>
            </a:r>
            <a:r>
              <a:rPr lang="en-GB" sz="1950" dirty="0"/>
              <a:t> </a:t>
            </a:r>
            <a:r>
              <a:rPr lang="en-GB" sz="1950" dirty="0" err="1"/>
              <a:t>funcionários</a:t>
            </a:r>
            <a:r>
              <a:rPr lang="en-GB" sz="1950" dirty="0"/>
              <a:t>, </a:t>
            </a:r>
            <a:r>
              <a:rPr lang="en-GB" sz="1950" dirty="0" err="1"/>
              <a:t>familiares</a:t>
            </a:r>
            <a:r>
              <a:rPr lang="en-GB" sz="1950" dirty="0"/>
              <a:t> </a:t>
            </a:r>
            <a:r>
              <a:rPr lang="en-GB" sz="1950" dirty="0" err="1"/>
              <a:t>ou</a:t>
            </a:r>
            <a:r>
              <a:rPr lang="en-GB" sz="1950" dirty="0"/>
              <a:t> outros que </a:t>
            </a:r>
            <a:r>
              <a:rPr lang="en-GB" sz="1950" dirty="0" err="1"/>
              <a:t>testemunhem</a:t>
            </a:r>
            <a:r>
              <a:rPr lang="en-GB" sz="1950" dirty="0"/>
              <a:t> </a:t>
            </a:r>
            <a:r>
              <a:rPr lang="en-GB" sz="1950" dirty="0" err="1"/>
              <a:t>ou</a:t>
            </a:r>
            <a:r>
              <a:rPr lang="en-GB" sz="1950" dirty="0"/>
              <a:t> </a:t>
            </a:r>
            <a:r>
              <a:rPr lang="en-GB" sz="1950" dirty="0" err="1"/>
              <a:t>imponham</a:t>
            </a:r>
            <a:r>
              <a:rPr lang="en-GB" sz="1950" dirty="0"/>
              <a:t> </a:t>
            </a:r>
            <a:r>
              <a:rPr lang="en-GB" sz="1950" dirty="0" err="1"/>
              <a:t>estas</a:t>
            </a:r>
            <a:r>
              <a:rPr lang="en-GB" sz="1950" dirty="0"/>
              <a:t> </a:t>
            </a:r>
            <a:r>
              <a:rPr lang="en-GB" sz="1950" dirty="0" err="1"/>
              <a:t>medidas</a:t>
            </a:r>
            <a:r>
              <a:rPr lang="en-GB" sz="1950" dirty="0"/>
              <a:t>. </a:t>
            </a:r>
          </a:p>
        </p:txBody>
      </p:sp>
      <p:sp>
        <p:nvSpPr>
          <p:cNvPr id="2" name="Title 1">
            <a:extLst>
              <a:ext uri="{FF2B5EF4-FFF2-40B4-BE49-F238E27FC236}">
                <a16:creationId xmlns:a16="http://schemas.microsoft.com/office/drawing/2014/main" id="{73323834-8B5C-4291-BA51-F2BC51157FB9}"/>
              </a:ext>
            </a:extLst>
          </p:cNvPr>
          <p:cNvSpPr>
            <a:spLocks noGrp="1"/>
          </p:cNvSpPr>
          <p:nvPr>
            <p:ph type="title"/>
          </p:nvPr>
        </p:nvSpPr>
        <p:spPr>
          <a:xfrm>
            <a:off x="507206" y="506412"/>
            <a:ext cx="11379994" cy="360000"/>
          </a:xfrm>
        </p:spPr>
        <p:txBody>
          <a:bodyPr/>
          <a:lstStyle/>
          <a:p>
            <a:pPr algn="ctr"/>
            <a:r>
              <a:rPr lang="en-GB" dirty="0"/>
              <a:t>Apresentação: Qual </a:t>
            </a:r>
            <a:r>
              <a:rPr lang="en-GB" dirty="0" err="1"/>
              <a:t>é</a:t>
            </a:r>
            <a:r>
              <a:rPr lang="en-GB" dirty="0"/>
              <a:t> </a:t>
            </a:r>
            <a:r>
              <a:rPr lang="en-GB" dirty="0" err="1"/>
              <a:t>uma</a:t>
            </a:r>
            <a:r>
              <a:rPr lang="en-GB" dirty="0"/>
              <a:t> </a:t>
            </a:r>
            <a:r>
              <a:rPr lang="en-GB" dirty="0" err="1"/>
              <a:t>resposta</a:t>
            </a:r>
            <a:r>
              <a:rPr lang="en-GB" dirty="0"/>
              <a:t> </a:t>
            </a:r>
            <a:r>
              <a:rPr lang="en-GB" dirty="0" err="1"/>
              <a:t>eficaz</a:t>
            </a:r>
            <a:r>
              <a:rPr lang="en-GB" dirty="0"/>
              <a:t> e </a:t>
            </a:r>
            <a:r>
              <a:rPr lang="en-GB" dirty="0" err="1"/>
              <a:t>apropriada</a:t>
            </a:r>
            <a:r>
              <a:rPr lang="en-GB" dirty="0"/>
              <a:t> a </a:t>
            </a:r>
            <a:r>
              <a:rPr lang="en-GB" dirty="0" err="1"/>
              <a:t>situações</a:t>
            </a:r>
            <a:r>
              <a:rPr lang="en-GB" dirty="0"/>
              <a:t> </a:t>
            </a:r>
            <a:r>
              <a:rPr lang="en-GB" dirty="0" err="1"/>
              <a:t>tensas</a:t>
            </a:r>
            <a:r>
              <a:rPr lang="en-GB" dirty="0"/>
              <a:t>? – 5</a:t>
            </a:r>
            <a:endParaRPr lang="en-CH" dirty="0"/>
          </a:p>
        </p:txBody>
      </p:sp>
    </p:spTree>
    <p:extLst>
      <p:ext uri="{BB962C8B-B14F-4D97-AF65-F5344CB8AC3E}">
        <p14:creationId xmlns:p14="http://schemas.microsoft.com/office/powerpoint/2010/main" val="12993186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F747798-5C30-C140-A33C-5BE60E29B1C0}"/>
              </a:ext>
            </a:extLst>
          </p:cNvPr>
          <p:cNvSpPr>
            <a:spLocks noGrp="1"/>
          </p:cNvSpPr>
          <p:nvPr>
            <p:ph type="body" sz="quarter" idx="13"/>
          </p:nvPr>
        </p:nvSpPr>
        <p:spPr>
          <a:xfrm>
            <a:off x="508800" y="1619264"/>
            <a:ext cx="11174400" cy="360000"/>
          </a:xfrm>
        </p:spPr>
        <p:txBody>
          <a:bodyPr/>
          <a:lstStyle/>
          <a:p>
            <a:r>
              <a:rPr lang="en-GB" kern="0" spc="0" dirty="0" err="1"/>
              <a:t>Respostas</a:t>
            </a:r>
            <a:r>
              <a:rPr lang="en-GB" kern="0" spc="0" dirty="0"/>
              <a:t> </a:t>
            </a:r>
            <a:r>
              <a:rPr lang="en-GB" kern="0" spc="0" dirty="0" err="1"/>
              <a:t>apropriadas</a:t>
            </a:r>
            <a:r>
              <a:rPr lang="en-GB" kern="0" spc="0" dirty="0"/>
              <a:t> e eficazes (a)</a:t>
            </a:r>
            <a:endParaRPr lang="en-US" kern="0" spc="0" dirty="0"/>
          </a:p>
        </p:txBody>
      </p:sp>
      <p:sp>
        <p:nvSpPr>
          <p:cNvPr id="3" name="Content Placeholder 2">
            <a:extLst>
              <a:ext uri="{FF2B5EF4-FFF2-40B4-BE49-F238E27FC236}">
                <a16:creationId xmlns:a16="http://schemas.microsoft.com/office/drawing/2014/main" id="{8DB8D7AF-1028-48C6-98A0-19168D0C1F8F}"/>
              </a:ext>
            </a:extLst>
          </p:cNvPr>
          <p:cNvSpPr>
            <a:spLocks noGrp="1"/>
          </p:cNvSpPr>
          <p:nvPr>
            <p:ph sz="quarter" idx="14"/>
          </p:nvPr>
        </p:nvSpPr>
        <p:spPr>
          <a:xfrm>
            <a:off x="609985" y="2507028"/>
            <a:ext cx="11174412" cy="2834449"/>
          </a:xfrm>
        </p:spPr>
        <p:txBody>
          <a:bodyPr/>
          <a:lstStyle/>
          <a:p>
            <a:pPr algn="just">
              <a:spcBef>
                <a:spcPts val="600"/>
              </a:spcBef>
              <a:spcAft>
                <a:spcPts val="0"/>
              </a:spcAft>
            </a:pPr>
            <a:r>
              <a:rPr lang="en-US" sz="2000" dirty="0"/>
              <a:t>Quando ocorrem violência, coerção e abusos nos serviços, estes não só não ajudam as pessoas, como agravam as dificuldades iniciais, traumatizando-as novamente.</a:t>
            </a:r>
          </a:p>
          <a:p>
            <a:pPr algn="just">
              <a:spcBef>
                <a:spcPts val="600"/>
              </a:spcBef>
              <a:spcAft>
                <a:spcPts val="0"/>
              </a:spcAft>
            </a:pPr>
            <a:r>
              <a:rPr lang="en-US" sz="2000" dirty="0"/>
              <a:t>É importante que os profissionais aprendam a reagir a situações tensas de forma sensível ao trauma, sem causar danos ou ser contraproducente. </a:t>
            </a:r>
          </a:p>
          <a:p>
            <a:pPr algn="just">
              <a:spcBef>
                <a:spcPts val="600"/>
              </a:spcBef>
              <a:spcAft>
                <a:spcPts val="0"/>
              </a:spcAft>
            </a:pPr>
            <a:r>
              <a:rPr lang="en-US" sz="2000" dirty="0"/>
              <a:t>Um bom começo pode ser perguntar primeiro à pessoa em sofrimento o que poderia trazer alívio. </a:t>
            </a:r>
          </a:p>
          <a:p>
            <a:pPr algn="just">
              <a:spcBef>
                <a:spcPts val="600"/>
              </a:spcBef>
              <a:spcAft>
                <a:spcPts val="0"/>
              </a:spcAft>
            </a:pPr>
            <a:r>
              <a:rPr lang="en-US" sz="2000" dirty="0"/>
              <a:t>Uma vez que a maior parte da tensão começa com o desconforto e a impotência, é fundamental ouvir atentamente e reduzir a impotência. </a:t>
            </a:r>
          </a:p>
          <a:p>
            <a:pPr algn="just">
              <a:spcBef>
                <a:spcPts val="600"/>
              </a:spcBef>
              <a:spcAft>
                <a:spcPts val="0"/>
              </a:spcAft>
            </a:pPr>
            <a:r>
              <a:rPr lang="en-US" sz="2000" dirty="0"/>
              <a:t>Responder rapidamente reduz as chances de a situação se transformar em um conflito. </a:t>
            </a:r>
          </a:p>
          <a:p>
            <a:endParaRPr lang="en-CH" dirty="0"/>
          </a:p>
        </p:txBody>
      </p:sp>
      <p:sp>
        <p:nvSpPr>
          <p:cNvPr id="2" name="Title 1">
            <a:extLst>
              <a:ext uri="{FF2B5EF4-FFF2-40B4-BE49-F238E27FC236}">
                <a16:creationId xmlns:a16="http://schemas.microsoft.com/office/drawing/2014/main" id="{6B71B9DD-28CB-4792-9F48-4BE5CC058F24}"/>
              </a:ext>
            </a:extLst>
          </p:cNvPr>
          <p:cNvSpPr>
            <a:spLocks noGrp="1"/>
          </p:cNvSpPr>
          <p:nvPr>
            <p:ph type="title"/>
          </p:nvPr>
        </p:nvSpPr>
        <p:spPr>
          <a:xfrm>
            <a:off x="507206" y="506412"/>
            <a:ext cx="11379994" cy="360000"/>
          </a:xfrm>
        </p:spPr>
        <p:txBody>
          <a:bodyPr/>
          <a:lstStyle/>
          <a:p>
            <a:pPr algn="ctr"/>
            <a:r>
              <a:rPr lang="en-GB" dirty="0"/>
              <a:t>Apresentação: Qual </a:t>
            </a:r>
            <a:r>
              <a:rPr lang="en-GB" dirty="0" err="1"/>
              <a:t>é</a:t>
            </a:r>
            <a:r>
              <a:rPr lang="en-GB" dirty="0"/>
              <a:t> </a:t>
            </a:r>
            <a:r>
              <a:rPr lang="en-GB" dirty="0" err="1"/>
              <a:t>uma</a:t>
            </a:r>
            <a:r>
              <a:rPr lang="en-GB" dirty="0"/>
              <a:t> </a:t>
            </a:r>
            <a:r>
              <a:rPr lang="en-GB" dirty="0" err="1"/>
              <a:t>resposta</a:t>
            </a:r>
            <a:r>
              <a:rPr lang="en-GB" dirty="0"/>
              <a:t> </a:t>
            </a:r>
            <a:r>
              <a:rPr lang="en-GB" dirty="0" err="1"/>
              <a:t>eficaz</a:t>
            </a:r>
            <a:r>
              <a:rPr lang="en-GB" dirty="0"/>
              <a:t> e </a:t>
            </a:r>
            <a:r>
              <a:rPr lang="en-GB" dirty="0" err="1"/>
              <a:t>apropriada</a:t>
            </a:r>
            <a:r>
              <a:rPr lang="en-GB" dirty="0"/>
              <a:t> a </a:t>
            </a:r>
            <a:r>
              <a:rPr lang="en-GB" dirty="0" err="1"/>
              <a:t>situações</a:t>
            </a:r>
            <a:r>
              <a:rPr lang="en-GB" dirty="0"/>
              <a:t> </a:t>
            </a:r>
            <a:r>
              <a:rPr lang="en-GB" dirty="0" err="1"/>
              <a:t>tensas</a:t>
            </a:r>
            <a:r>
              <a:rPr lang="en-GB" dirty="0"/>
              <a:t>?  – 6</a:t>
            </a:r>
            <a:endParaRPr lang="en-CH" dirty="0"/>
          </a:p>
        </p:txBody>
      </p:sp>
    </p:spTree>
    <p:extLst>
      <p:ext uri="{BB962C8B-B14F-4D97-AF65-F5344CB8AC3E}">
        <p14:creationId xmlns:p14="http://schemas.microsoft.com/office/powerpoint/2010/main" val="2290261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02FC4F-FE39-4C85-917E-1C7CEEC7B11E}"/>
              </a:ext>
            </a:extLst>
          </p:cNvPr>
          <p:cNvSpPr>
            <a:spLocks noGrp="1"/>
          </p:cNvSpPr>
          <p:nvPr>
            <p:ph sz="quarter" idx="14"/>
          </p:nvPr>
        </p:nvSpPr>
        <p:spPr>
          <a:xfrm>
            <a:off x="1111348" y="1375623"/>
            <a:ext cx="10571858" cy="4106754"/>
          </a:xfrm>
        </p:spPr>
        <p:txBody>
          <a:bodyPr/>
          <a:lstStyle/>
          <a:p>
            <a:pPr algn="just">
              <a:spcAft>
                <a:spcPts val="0"/>
              </a:spcAft>
            </a:pPr>
            <a:r>
              <a:rPr lang="en-GB" sz="2000" b="1" dirty="0"/>
              <a:t>Tema 1</a:t>
            </a:r>
            <a:r>
              <a:rPr lang="en-GB" sz="2000" dirty="0"/>
              <a:t>: O que são violência, coerção e abuso? </a:t>
            </a:r>
          </a:p>
          <a:p>
            <a:pPr algn="just">
              <a:spcAft>
                <a:spcPts val="0"/>
              </a:spcAft>
            </a:pPr>
            <a:r>
              <a:rPr lang="en-GB" sz="2000" b="1" dirty="0"/>
              <a:t>Tema 2: </a:t>
            </a:r>
            <a:r>
              <a:rPr lang="en-GB" sz="2000" dirty="0"/>
              <a:t>O que diz a CDPD sobre violência, coerção e abuso? </a:t>
            </a:r>
          </a:p>
          <a:p>
            <a:pPr algn="just">
              <a:spcAft>
                <a:spcPts val="0"/>
              </a:spcAft>
            </a:pPr>
            <a:r>
              <a:rPr lang="en-GB" sz="2000" b="1" dirty="0"/>
              <a:t>Tema 3: </a:t>
            </a:r>
            <a:r>
              <a:rPr lang="en-GB" sz="2000" dirty="0"/>
              <a:t>Quais são os impactos da violência, coerção e abuso? </a:t>
            </a:r>
          </a:p>
          <a:p>
            <a:pPr algn="just">
              <a:spcAft>
                <a:spcPts val="0"/>
              </a:spcAft>
            </a:pPr>
            <a:r>
              <a:rPr lang="en-GB" sz="2000" b="1" dirty="0"/>
              <a:t>Tema 4: </a:t>
            </a:r>
            <a:r>
              <a:rPr lang="en-GB" sz="2000" dirty="0"/>
              <a:t>Por que essas práticas estão ocorrendo? </a:t>
            </a:r>
          </a:p>
          <a:p>
            <a:pPr algn="just">
              <a:spcAft>
                <a:spcPts val="0"/>
              </a:spcAft>
            </a:pPr>
            <a:r>
              <a:rPr lang="en-GB" sz="2000" b="1" dirty="0"/>
              <a:t>Tema 5: </a:t>
            </a:r>
            <a:r>
              <a:rPr lang="en-GB" sz="2000" dirty="0"/>
              <a:t>Compreender atitudes e relações de </a:t>
            </a:r>
            <a:r>
              <a:rPr lang="en-GB" sz="2000" dirty="0" err="1"/>
              <a:t>poder</a:t>
            </a:r>
            <a:r>
              <a:rPr lang="en-GB" sz="2000" dirty="0"/>
              <a:t>.</a:t>
            </a:r>
          </a:p>
          <a:p>
            <a:pPr algn="just">
              <a:spcAft>
                <a:spcPts val="0"/>
              </a:spcAft>
            </a:pPr>
            <a:r>
              <a:rPr lang="en-GB" sz="2000" b="1" dirty="0"/>
              <a:t>Tema 6: </a:t>
            </a:r>
            <a:r>
              <a:rPr lang="en-GB" sz="2000" dirty="0"/>
              <a:t>Estratégias-chave para evitar e </a:t>
            </a:r>
            <a:r>
              <a:rPr lang="en-GB" sz="2000" dirty="0" err="1"/>
              <a:t>desarmar</a:t>
            </a:r>
            <a:r>
              <a:rPr lang="en-GB" sz="2000" dirty="0"/>
              <a:t> </a:t>
            </a:r>
            <a:r>
              <a:rPr lang="en-GB" sz="2000" dirty="0" err="1"/>
              <a:t>situações</a:t>
            </a:r>
            <a:r>
              <a:rPr lang="en-GB" sz="2000" dirty="0"/>
              <a:t> de </a:t>
            </a:r>
            <a:r>
              <a:rPr lang="en-GB" sz="2000" dirty="0" err="1"/>
              <a:t>conflito</a:t>
            </a:r>
            <a:r>
              <a:rPr lang="en-GB" sz="2000" dirty="0"/>
              <a:t>.</a:t>
            </a:r>
          </a:p>
          <a:p>
            <a:pPr algn="just">
              <a:spcAft>
                <a:spcPts val="0"/>
              </a:spcAft>
            </a:pPr>
            <a:r>
              <a:rPr lang="en-GB" sz="2000" b="1" dirty="0"/>
              <a:t>Tema 7: </a:t>
            </a:r>
            <a:r>
              <a:rPr lang="en-GB" sz="2000" dirty="0"/>
              <a:t>Técnicas de </a:t>
            </a:r>
            <a:r>
              <a:rPr lang="en-GB" sz="2000" dirty="0" err="1"/>
              <a:t>comunicação</a:t>
            </a:r>
            <a:r>
              <a:rPr lang="en-GB" sz="2000" dirty="0"/>
              <a:t>.</a:t>
            </a:r>
          </a:p>
          <a:p>
            <a:pPr algn="just">
              <a:spcAft>
                <a:spcPts val="0"/>
              </a:spcAft>
            </a:pPr>
            <a:r>
              <a:rPr lang="en-GB" sz="2000" b="1" dirty="0"/>
              <a:t>Tema 8: </a:t>
            </a:r>
            <a:r>
              <a:rPr lang="en-GB" sz="2000" dirty="0"/>
              <a:t>Ambientes de apoio e uso de salas de </a:t>
            </a:r>
            <a:r>
              <a:rPr lang="en-GB" sz="2000" dirty="0" err="1"/>
              <a:t>acolhimento</a:t>
            </a:r>
            <a:r>
              <a:rPr lang="en-GB" sz="2000" dirty="0"/>
              <a:t>.</a:t>
            </a:r>
          </a:p>
          <a:p>
            <a:pPr algn="just">
              <a:spcAft>
                <a:spcPts val="0"/>
              </a:spcAft>
            </a:pPr>
            <a:r>
              <a:rPr lang="en-GB" sz="2000" b="1" dirty="0"/>
              <a:t>Tema 9: </a:t>
            </a:r>
            <a:r>
              <a:rPr lang="pt-BR" sz="2000" dirty="0"/>
              <a:t>Criar uma cultura de “dizer sim” e “posso fazer”.</a:t>
            </a:r>
          </a:p>
          <a:p>
            <a:pPr algn="just">
              <a:spcAft>
                <a:spcPts val="0"/>
              </a:spcAft>
            </a:pPr>
            <a:r>
              <a:rPr lang="en-GB" sz="2000" b="1" dirty="0"/>
              <a:t>Tema 10: </a:t>
            </a:r>
            <a:r>
              <a:rPr lang="en-GB" sz="2000" dirty="0"/>
              <a:t>Planos individualizados para explorar e responder a sensibilidades e sinais de </a:t>
            </a:r>
            <a:r>
              <a:rPr lang="en-GB" sz="2000" dirty="0" err="1"/>
              <a:t>angústia</a:t>
            </a:r>
            <a:r>
              <a:rPr lang="en-GB" sz="2000" dirty="0"/>
              <a:t>.</a:t>
            </a:r>
          </a:p>
          <a:p>
            <a:pPr algn="just">
              <a:spcAft>
                <a:spcPts val="0"/>
              </a:spcAft>
            </a:pPr>
            <a:r>
              <a:rPr lang="en-GB" sz="2000" b="1" dirty="0"/>
              <a:t>Tema 11</a:t>
            </a:r>
            <a:r>
              <a:rPr lang="en-GB" sz="2000" dirty="0"/>
              <a:t>: Equipes de </a:t>
            </a:r>
            <a:r>
              <a:rPr lang="en-GB" sz="2000" dirty="0" err="1"/>
              <a:t>resposta</a:t>
            </a:r>
            <a:r>
              <a:rPr lang="en-GB" sz="2000" dirty="0"/>
              <a:t>.</a:t>
            </a:r>
          </a:p>
          <a:p>
            <a:pPr algn="just">
              <a:spcAft>
                <a:spcPts val="0"/>
              </a:spcAft>
            </a:pPr>
            <a:r>
              <a:rPr lang="en-GB" sz="2000" b="1" dirty="0"/>
              <a:t>Tema 12</a:t>
            </a:r>
            <a:r>
              <a:rPr lang="en-GB" sz="2000" dirty="0"/>
              <a:t>: </a:t>
            </a:r>
            <a:r>
              <a:rPr lang="pt-BR" sz="2000" dirty="0"/>
              <a:t>Procedimentos de reclamações e denúncias.</a:t>
            </a:r>
            <a:endParaRPr lang="en-GB" sz="2000" dirty="0"/>
          </a:p>
          <a:p>
            <a:pPr algn="just">
              <a:spcAft>
                <a:spcPts val="0"/>
              </a:spcAft>
            </a:pPr>
            <a:r>
              <a:rPr lang="en-GB" sz="2000" b="1" dirty="0"/>
              <a:t>Tema 13: </a:t>
            </a:r>
            <a:r>
              <a:rPr lang="pt-BR" sz="2000" dirty="0"/>
              <a:t>Parar a violência, a coerção e o abuso no meu serviço social ou de saúde mental.</a:t>
            </a:r>
            <a:endParaRPr lang="en-GB" sz="2000" dirty="0"/>
          </a:p>
        </p:txBody>
      </p:sp>
      <p:sp>
        <p:nvSpPr>
          <p:cNvPr id="2" name="Title 1">
            <a:extLst>
              <a:ext uri="{FF2B5EF4-FFF2-40B4-BE49-F238E27FC236}">
                <a16:creationId xmlns:a16="http://schemas.microsoft.com/office/drawing/2014/main" id="{3B2504AC-5131-4C16-90E7-DEF35C9A56F1}"/>
              </a:ext>
            </a:extLst>
          </p:cNvPr>
          <p:cNvSpPr>
            <a:spLocks noGrp="1"/>
          </p:cNvSpPr>
          <p:nvPr>
            <p:ph type="title"/>
          </p:nvPr>
        </p:nvSpPr>
        <p:spPr>
          <a:xfrm>
            <a:off x="507205" y="506412"/>
            <a:ext cx="11174401" cy="432000"/>
          </a:xfrm>
        </p:spPr>
        <p:txBody>
          <a:bodyPr/>
          <a:lstStyle/>
          <a:p>
            <a:pPr algn="ctr"/>
            <a:r>
              <a:rPr lang="en-US" dirty="0"/>
              <a:t>Temas abordados neste módulo</a:t>
            </a:r>
            <a:endParaRPr lang="en-CH" dirty="0"/>
          </a:p>
        </p:txBody>
      </p:sp>
    </p:spTree>
    <p:extLst>
      <p:ext uri="{BB962C8B-B14F-4D97-AF65-F5344CB8AC3E}">
        <p14:creationId xmlns:p14="http://schemas.microsoft.com/office/powerpoint/2010/main" val="1218397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0F26903-74BC-A243-B5BF-2724818AC4D3}"/>
              </a:ext>
            </a:extLst>
          </p:cNvPr>
          <p:cNvSpPr>
            <a:spLocks noGrp="1"/>
          </p:cNvSpPr>
          <p:nvPr>
            <p:ph type="body" sz="quarter" idx="13"/>
          </p:nvPr>
        </p:nvSpPr>
        <p:spPr>
          <a:xfrm>
            <a:off x="507207" y="1451765"/>
            <a:ext cx="11174400" cy="360000"/>
          </a:xfrm>
        </p:spPr>
        <p:txBody>
          <a:bodyPr/>
          <a:lstStyle/>
          <a:p>
            <a:r>
              <a:rPr lang="en-GB" kern="0" spc="0" dirty="0" err="1"/>
              <a:t>Respostas</a:t>
            </a:r>
            <a:r>
              <a:rPr lang="en-GB" kern="0" spc="0" dirty="0"/>
              <a:t> </a:t>
            </a:r>
            <a:r>
              <a:rPr lang="en-GB" kern="0" spc="0" dirty="0" err="1"/>
              <a:t>apropriadas</a:t>
            </a:r>
            <a:r>
              <a:rPr lang="en-GB" kern="0" spc="0" dirty="0"/>
              <a:t> e </a:t>
            </a:r>
            <a:r>
              <a:rPr lang="en-GB" kern="0" spc="0" dirty="0" err="1"/>
              <a:t>eficazes</a:t>
            </a:r>
            <a:r>
              <a:rPr lang="en-GB" kern="0" spc="0" dirty="0"/>
              <a:t> (b)</a:t>
            </a:r>
            <a:endParaRPr lang="en-US" kern="0" spc="0" dirty="0"/>
          </a:p>
        </p:txBody>
      </p:sp>
      <p:sp>
        <p:nvSpPr>
          <p:cNvPr id="3" name="Content Placeholder 2">
            <a:extLst>
              <a:ext uri="{FF2B5EF4-FFF2-40B4-BE49-F238E27FC236}">
                <a16:creationId xmlns:a16="http://schemas.microsoft.com/office/drawing/2014/main" id="{E8189B67-E86E-46C7-BB36-940E96513973}"/>
              </a:ext>
            </a:extLst>
          </p:cNvPr>
          <p:cNvSpPr>
            <a:spLocks noGrp="1"/>
          </p:cNvSpPr>
          <p:nvPr>
            <p:ph sz="quarter" idx="14"/>
          </p:nvPr>
        </p:nvSpPr>
        <p:spPr>
          <a:xfrm>
            <a:off x="507195" y="2015981"/>
            <a:ext cx="11174412" cy="4335608"/>
          </a:xfrm>
        </p:spPr>
        <p:txBody>
          <a:bodyPr/>
          <a:lstStyle/>
          <a:p>
            <a:pPr marL="0" indent="0" algn="just">
              <a:spcBef>
                <a:spcPts val="600"/>
              </a:spcBef>
              <a:spcAft>
                <a:spcPts val="0"/>
              </a:spcAft>
              <a:buNone/>
            </a:pPr>
            <a:r>
              <a:rPr lang="en-US" sz="1900" dirty="0"/>
              <a:t>Uma resposta adequada e eficaz a uma situação tensa envolve:</a:t>
            </a:r>
          </a:p>
          <a:p>
            <a:pPr lvl="2" algn="just">
              <a:spcBef>
                <a:spcPts val="600"/>
              </a:spcBef>
              <a:spcAft>
                <a:spcPts val="0"/>
              </a:spcAft>
            </a:pPr>
            <a:r>
              <a:rPr lang="en-US" sz="1900" dirty="0"/>
              <a:t>perguntar à pessoa como ela deseja ser apoiada/tratada;</a:t>
            </a:r>
          </a:p>
          <a:p>
            <a:pPr lvl="2" algn="just">
              <a:spcBef>
                <a:spcPts val="600"/>
              </a:spcBef>
              <a:spcAft>
                <a:spcPts val="0"/>
              </a:spcAft>
            </a:pPr>
            <a:r>
              <a:rPr lang="en-US" sz="1900" dirty="0"/>
              <a:t>tratar a pessoa em questão com respeito e empatia;</a:t>
            </a:r>
          </a:p>
          <a:p>
            <a:pPr lvl="2" algn="just">
              <a:spcBef>
                <a:spcPts val="600"/>
              </a:spcBef>
              <a:spcAft>
                <a:spcPts val="0"/>
              </a:spcAft>
            </a:pPr>
            <a:r>
              <a:rPr lang="en-US" sz="1900" dirty="0"/>
              <a:t>prestar atenção a antecedentes de trauma ou abuso;</a:t>
            </a:r>
          </a:p>
          <a:p>
            <a:pPr lvl="2" algn="just">
              <a:spcBef>
                <a:spcPts val="600"/>
              </a:spcBef>
              <a:spcAft>
                <a:spcPts val="0"/>
              </a:spcAft>
            </a:pPr>
            <a:r>
              <a:rPr lang="en-US" sz="1900" dirty="0"/>
              <a:t>ouvir suas preocupações e desejos;</a:t>
            </a:r>
          </a:p>
          <a:p>
            <a:pPr lvl="2" algn="just">
              <a:spcBef>
                <a:spcPts val="600"/>
              </a:spcBef>
              <a:spcAft>
                <a:spcPts val="0"/>
              </a:spcAft>
            </a:pPr>
            <a:r>
              <a:rPr lang="en-US" sz="1900" dirty="0"/>
              <a:t>tentar compreender como ela se sente e reconhecer os seus sentimentos;</a:t>
            </a:r>
          </a:p>
          <a:p>
            <a:pPr lvl="2" algn="just">
              <a:spcBef>
                <a:spcPts val="600"/>
              </a:spcBef>
              <a:spcAft>
                <a:spcPts val="0"/>
              </a:spcAft>
            </a:pPr>
            <a:r>
              <a:rPr lang="en-US" sz="1900" dirty="0"/>
              <a:t>ser paciente e solidário;</a:t>
            </a:r>
          </a:p>
          <a:p>
            <a:pPr lvl="2" algn="just">
              <a:spcBef>
                <a:spcPts val="600"/>
              </a:spcBef>
              <a:spcAft>
                <a:spcPts val="0"/>
              </a:spcAft>
            </a:pPr>
            <a:r>
              <a:rPr lang="en-US" sz="1900" dirty="0"/>
              <a:t>ser tranquilizador;</a:t>
            </a:r>
          </a:p>
          <a:p>
            <a:pPr lvl="2" algn="just">
              <a:spcBef>
                <a:spcPts val="600"/>
              </a:spcBef>
              <a:spcAft>
                <a:spcPts val="0"/>
              </a:spcAft>
            </a:pPr>
            <a:r>
              <a:rPr lang="en-US" sz="1900" dirty="0"/>
              <a:t>dar espaço e tempo à pessoa;</a:t>
            </a:r>
          </a:p>
          <a:p>
            <a:pPr lvl="2" algn="just">
              <a:spcBef>
                <a:spcPts val="600"/>
              </a:spcBef>
              <a:spcAft>
                <a:spcPts val="0"/>
              </a:spcAft>
            </a:pPr>
            <a:r>
              <a:rPr lang="en-US" sz="1900" dirty="0"/>
              <a:t>manter a calma;</a:t>
            </a:r>
          </a:p>
          <a:p>
            <a:pPr lvl="2" algn="just">
              <a:spcBef>
                <a:spcPts val="600"/>
              </a:spcBef>
              <a:spcAft>
                <a:spcPts val="0"/>
              </a:spcAft>
            </a:pPr>
            <a:r>
              <a:rPr lang="en-US" sz="1900" dirty="0"/>
              <a:t>encontrar uma solução não violenta para os problemas.</a:t>
            </a:r>
          </a:p>
          <a:p>
            <a:pPr marL="0" indent="0" algn="just">
              <a:spcBef>
                <a:spcPts val="600"/>
              </a:spcBef>
              <a:spcAft>
                <a:spcPts val="0"/>
              </a:spcAft>
              <a:buNone/>
            </a:pPr>
            <a:r>
              <a:rPr lang="en-US" sz="1900" dirty="0"/>
              <a:t>	Ao lidar com situações tensas, pode ser necessário pensar na segurança de todas as pessoas ao redor.</a:t>
            </a:r>
          </a:p>
        </p:txBody>
      </p:sp>
      <p:sp>
        <p:nvSpPr>
          <p:cNvPr id="2" name="Title 1">
            <a:extLst>
              <a:ext uri="{FF2B5EF4-FFF2-40B4-BE49-F238E27FC236}">
                <a16:creationId xmlns:a16="http://schemas.microsoft.com/office/drawing/2014/main" id="{A6484E76-C513-4E73-9EEA-E9C77C8F877C}"/>
              </a:ext>
            </a:extLst>
          </p:cNvPr>
          <p:cNvSpPr>
            <a:spLocks noGrp="1"/>
          </p:cNvSpPr>
          <p:nvPr>
            <p:ph type="title"/>
          </p:nvPr>
        </p:nvSpPr>
        <p:spPr>
          <a:xfrm>
            <a:off x="507205" y="422003"/>
            <a:ext cx="11418905" cy="505265"/>
          </a:xfrm>
        </p:spPr>
        <p:txBody>
          <a:bodyPr/>
          <a:lstStyle/>
          <a:p>
            <a:pPr algn="ctr"/>
            <a:r>
              <a:rPr lang="en-GB" dirty="0"/>
              <a:t>Apresentação: Qual </a:t>
            </a:r>
            <a:r>
              <a:rPr lang="en-GB" dirty="0" err="1"/>
              <a:t>é</a:t>
            </a:r>
            <a:r>
              <a:rPr lang="en-GB" dirty="0"/>
              <a:t> </a:t>
            </a:r>
            <a:r>
              <a:rPr lang="en-GB" dirty="0" err="1"/>
              <a:t>uma</a:t>
            </a:r>
            <a:r>
              <a:rPr lang="en-GB" dirty="0"/>
              <a:t> </a:t>
            </a:r>
            <a:r>
              <a:rPr lang="en-GB" dirty="0" err="1"/>
              <a:t>resposta</a:t>
            </a:r>
            <a:r>
              <a:rPr lang="en-GB" dirty="0"/>
              <a:t> </a:t>
            </a:r>
            <a:r>
              <a:rPr lang="en-GB" dirty="0" err="1"/>
              <a:t>eficaz</a:t>
            </a:r>
            <a:r>
              <a:rPr lang="en-GB" dirty="0"/>
              <a:t> e </a:t>
            </a:r>
            <a:r>
              <a:rPr lang="en-GB" dirty="0" err="1"/>
              <a:t>apropriada</a:t>
            </a:r>
            <a:r>
              <a:rPr lang="en-GB" dirty="0"/>
              <a:t> a </a:t>
            </a:r>
            <a:r>
              <a:rPr lang="en-GB" dirty="0" err="1"/>
              <a:t>situações</a:t>
            </a:r>
            <a:r>
              <a:rPr lang="en-GB" dirty="0"/>
              <a:t> </a:t>
            </a:r>
            <a:r>
              <a:rPr lang="en-GB" dirty="0" err="1"/>
              <a:t>tensas</a:t>
            </a:r>
            <a:r>
              <a:rPr lang="en-GB" dirty="0"/>
              <a:t>? – 7</a:t>
            </a:r>
            <a:endParaRPr lang="en-CH" dirty="0"/>
          </a:p>
        </p:txBody>
      </p:sp>
    </p:spTree>
    <p:extLst>
      <p:ext uri="{BB962C8B-B14F-4D97-AF65-F5344CB8AC3E}">
        <p14:creationId xmlns:p14="http://schemas.microsoft.com/office/powerpoint/2010/main" val="26522178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A521EAD-0C68-2C48-8EB5-087F01F4ACFB}"/>
              </a:ext>
            </a:extLst>
          </p:cNvPr>
          <p:cNvSpPr>
            <a:spLocks noGrp="1"/>
          </p:cNvSpPr>
          <p:nvPr>
            <p:ph type="body" sz="quarter" idx="13"/>
          </p:nvPr>
        </p:nvSpPr>
        <p:spPr>
          <a:xfrm>
            <a:off x="507204" y="1596516"/>
            <a:ext cx="11174400" cy="360000"/>
          </a:xfrm>
        </p:spPr>
        <p:txBody>
          <a:bodyPr/>
          <a:lstStyle/>
          <a:p>
            <a:r>
              <a:rPr lang="en-US" kern="0" spc="0" dirty="0"/>
              <a:t>Reconhecer e responder </a:t>
            </a:r>
            <a:r>
              <a:rPr lang="en-US" kern="0" spc="0" dirty="0" err="1"/>
              <a:t>às</a:t>
            </a:r>
            <a:r>
              <a:rPr lang="en-US" kern="0" spc="0" dirty="0"/>
              <a:t> </a:t>
            </a:r>
            <a:r>
              <a:rPr lang="en-US" kern="0" spc="0" dirty="0" err="1"/>
              <a:t>sensibilidades</a:t>
            </a:r>
            <a:r>
              <a:rPr lang="en-US" kern="0" spc="0" dirty="0"/>
              <a:t> e sinais de </a:t>
            </a:r>
            <a:r>
              <a:rPr lang="en-US" kern="0" spc="0" dirty="0" err="1"/>
              <a:t>angústia</a:t>
            </a:r>
            <a:r>
              <a:rPr lang="en-US" kern="0" spc="0" dirty="0"/>
              <a:t> (a)</a:t>
            </a:r>
          </a:p>
        </p:txBody>
      </p:sp>
      <p:sp>
        <p:nvSpPr>
          <p:cNvPr id="3" name="Content Placeholder 2">
            <a:extLst>
              <a:ext uri="{FF2B5EF4-FFF2-40B4-BE49-F238E27FC236}">
                <a16:creationId xmlns:a16="http://schemas.microsoft.com/office/drawing/2014/main" id="{880161E8-3ABC-49C9-B74A-4F02E86D7F28}"/>
              </a:ext>
            </a:extLst>
          </p:cNvPr>
          <p:cNvSpPr>
            <a:spLocks noGrp="1"/>
          </p:cNvSpPr>
          <p:nvPr>
            <p:ph sz="quarter" idx="14"/>
          </p:nvPr>
        </p:nvSpPr>
        <p:spPr>
          <a:xfrm>
            <a:off x="508794" y="2353780"/>
            <a:ext cx="11174412" cy="3385839"/>
          </a:xfrm>
        </p:spPr>
        <p:txBody>
          <a:bodyPr/>
          <a:lstStyle/>
          <a:p>
            <a:pPr algn="just">
              <a:spcBef>
                <a:spcPts val="600"/>
              </a:spcBef>
              <a:spcAft>
                <a:spcPts val="0"/>
              </a:spcAft>
            </a:pPr>
            <a:r>
              <a:rPr lang="en-US" sz="2000" dirty="0" err="1"/>
              <a:t>Sensibilidades</a:t>
            </a:r>
            <a:r>
              <a:rPr lang="en-US" sz="2000" dirty="0"/>
              <a:t> </a:t>
            </a:r>
            <a:r>
              <a:rPr lang="en-US" sz="2000" dirty="0" err="1"/>
              <a:t>são</a:t>
            </a:r>
            <a:r>
              <a:rPr lang="en-US" sz="2000" dirty="0"/>
              <a:t> </a:t>
            </a:r>
            <a:r>
              <a:rPr lang="en-US" sz="2000" dirty="0" err="1"/>
              <a:t>situações</a:t>
            </a:r>
            <a:r>
              <a:rPr lang="en-US" sz="2000" dirty="0"/>
              <a:t> </a:t>
            </a:r>
            <a:r>
              <a:rPr lang="en-US" sz="2000" dirty="0" err="1"/>
              <a:t>ou</a:t>
            </a:r>
            <a:r>
              <a:rPr lang="en-US" sz="2000" dirty="0"/>
              <a:t> </a:t>
            </a:r>
            <a:r>
              <a:rPr lang="en-US" sz="2000" dirty="0" err="1"/>
              <a:t>estímulos</a:t>
            </a:r>
            <a:r>
              <a:rPr lang="en-US" sz="2000" dirty="0"/>
              <a:t> que </a:t>
            </a:r>
            <a:r>
              <a:rPr lang="en-US" sz="2000" dirty="0" err="1"/>
              <a:t>podem</a:t>
            </a:r>
            <a:r>
              <a:rPr lang="en-US" sz="2000" dirty="0"/>
              <a:t> </a:t>
            </a:r>
            <a:r>
              <a:rPr lang="en-US" sz="2000" dirty="0" err="1"/>
              <a:t>levar</a:t>
            </a:r>
            <a:r>
              <a:rPr lang="en-US" sz="2000" dirty="0"/>
              <a:t> a </a:t>
            </a:r>
            <a:r>
              <a:rPr lang="en-US" sz="2000" dirty="0" err="1"/>
              <a:t>uma</a:t>
            </a:r>
            <a:r>
              <a:rPr lang="en-US" sz="2000" dirty="0"/>
              <a:t> </a:t>
            </a:r>
            <a:r>
              <a:rPr lang="en-US" sz="2000" dirty="0" err="1"/>
              <a:t>gama</a:t>
            </a:r>
            <a:r>
              <a:rPr lang="en-US" sz="2000" dirty="0"/>
              <a:t> de </a:t>
            </a:r>
            <a:r>
              <a:rPr lang="en-US" sz="2000" dirty="0" err="1"/>
              <a:t>emoções</a:t>
            </a:r>
            <a:r>
              <a:rPr lang="en-US" sz="2000" dirty="0"/>
              <a:t> </a:t>
            </a:r>
            <a:r>
              <a:rPr lang="en-US" sz="2000" dirty="0" err="1"/>
              <a:t>dependendo</a:t>
            </a:r>
            <a:r>
              <a:rPr lang="en-US" sz="2000" dirty="0"/>
              <a:t> da </a:t>
            </a:r>
            <a:r>
              <a:rPr lang="en-US" sz="2000" dirty="0" err="1"/>
              <a:t>pessoa</a:t>
            </a:r>
            <a:r>
              <a:rPr lang="en-US" sz="2000" dirty="0"/>
              <a:t>, </a:t>
            </a:r>
            <a:r>
              <a:rPr lang="en-US" sz="2000" dirty="0" err="1"/>
              <a:t>incluindo</a:t>
            </a:r>
            <a:r>
              <a:rPr lang="en-US" sz="2000" dirty="0"/>
              <a:t> </a:t>
            </a:r>
            <a:r>
              <a:rPr lang="en-US" sz="2000" dirty="0" err="1"/>
              <a:t>angústia</a:t>
            </a:r>
            <a:r>
              <a:rPr lang="en-US" sz="2000" dirty="0"/>
              <a:t>, </a:t>
            </a:r>
            <a:r>
              <a:rPr lang="en-US" sz="2000" dirty="0" err="1"/>
              <a:t>frustração</a:t>
            </a:r>
            <a:r>
              <a:rPr lang="en-US" sz="2000" dirty="0"/>
              <a:t> </a:t>
            </a:r>
            <a:r>
              <a:rPr lang="en-US" sz="2000" dirty="0" err="1"/>
              <a:t>ou</a:t>
            </a:r>
            <a:r>
              <a:rPr lang="en-US" sz="2000" dirty="0"/>
              <a:t> </a:t>
            </a:r>
            <a:r>
              <a:rPr lang="en-US" sz="2000" dirty="0" err="1"/>
              <a:t>raiva</a:t>
            </a:r>
            <a:r>
              <a:rPr lang="en-US" sz="2000" dirty="0"/>
              <a:t>. </a:t>
            </a:r>
          </a:p>
          <a:p>
            <a:pPr algn="just">
              <a:spcBef>
                <a:spcPts val="600"/>
              </a:spcBef>
              <a:spcAft>
                <a:spcPts val="0"/>
              </a:spcAft>
            </a:pPr>
            <a:r>
              <a:rPr lang="en-US" sz="2000" dirty="0"/>
              <a:t>A </a:t>
            </a:r>
            <a:r>
              <a:rPr lang="en-US" sz="2000" dirty="0" err="1"/>
              <a:t>identificação</a:t>
            </a:r>
            <a:r>
              <a:rPr lang="en-US" sz="2000" dirty="0"/>
              <a:t> de </a:t>
            </a:r>
            <a:r>
              <a:rPr lang="en-US" sz="2000" dirty="0" err="1"/>
              <a:t>sensibilidades</a:t>
            </a:r>
            <a:r>
              <a:rPr lang="en-US" sz="2000" dirty="0"/>
              <a:t> e </a:t>
            </a:r>
            <a:r>
              <a:rPr lang="en-US" sz="2000" dirty="0" err="1"/>
              <a:t>sinais</a:t>
            </a:r>
            <a:r>
              <a:rPr lang="en-US" sz="2000" dirty="0"/>
              <a:t> de </a:t>
            </a:r>
            <a:r>
              <a:rPr lang="en-US" sz="2000" dirty="0" err="1"/>
              <a:t>angústia</a:t>
            </a:r>
            <a:r>
              <a:rPr lang="en-US" sz="2000" dirty="0"/>
              <a:t> </a:t>
            </a:r>
            <a:r>
              <a:rPr lang="en-US" sz="2000" dirty="0" err="1"/>
              <a:t>não</a:t>
            </a:r>
            <a:r>
              <a:rPr lang="en-US" sz="2000" dirty="0"/>
              <a:t> </a:t>
            </a:r>
            <a:r>
              <a:rPr lang="en-US" sz="2000" dirty="0" err="1"/>
              <a:t>deve</a:t>
            </a:r>
            <a:r>
              <a:rPr lang="en-US" sz="2000" dirty="0"/>
              <a:t> ser </a:t>
            </a:r>
            <a:r>
              <a:rPr lang="en-US" sz="2000" dirty="0" err="1"/>
              <a:t>feita</a:t>
            </a:r>
            <a:r>
              <a:rPr lang="en-US" sz="2000" dirty="0"/>
              <a:t> </a:t>
            </a:r>
            <a:r>
              <a:rPr lang="en-US" sz="2000" dirty="0" err="1"/>
              <a:t>somente</a:t>
            </a:r>
            <a:r>
              <a:rPr lang="en-US" sz="2000" dirty="0"/>
              <a:t> </a:t>
            </a:r>
            <a:r>
              <a:rPr lang="en-US" sz="2000" dirty="0" err="1"/>
              <a:t>em</a:t>
            </a:r>
            <a:r>
              <a:rPr lang="en-US" sz="2000" dirty="0"/>
              <a:t> </a:t>
            </a:r>
            <a:r>
              <a:rPr lang="en-US" sz="2000" dirty="0" err="1"/>
              <a:t>relação</a:t>
            </a:r>
            <a:r>
              <a:rPr lang="en-US" sz="2000" dirty="0"/>
              <a:t> </a:t>
            </a:r>
            <a:r>
              <a:rPr lang="en-US" sz="2000" dirty="0" err="1"/>
              <a:t>às</a:t>
            </a:r>
            <a:r>
              <a:rPr lang="en-US" sz="2000" dirty="0"/>
              <a:t> </a:t>
            </a:r>
            <a:r>
              <a:rPr lang="en-US" sz="2000" dirty="0" err="1"/>
              <a:t>pessoas</a:t>
            </a:r>
            <a:r>
              <a:rPr lang="en-US" sz="2000" dirty="0"/>
              <a:t> que </a:t>
            </a:r>
            <a:r>
              <a:rPr lang="en-US" sz="2000" dirty="0" err="1"/>
              <a:t>utilizam</a:t>
            </a:r>
            <a:r>
              <a:rPr lang="en-US" sz="2000" dirty="0"/>
              <a:t> </a:t>
            </a:r>
            <a:r>
              <a:rPr lang="en-US" sz="2000" dirty="0" err="1"/>
              <a:t>os</a:t>
            </a:r>
            <a:r>
              <a:rPr lang="en-US" sz="2000" dirty="0"/>
              <a:t> </a:t>
            </a:r>
            <a:r>
              <a:rPr lang="en-US" sz="2000" dirty="0" err="1"/>
              <a:t>serviços</a:t>
            </a:r>
            <a:r>
              <a:rPr lang="en-US" sz="2000" dirty="0"/>
              <a:t>. </a:t>
            </a:r>
          </a:p>
          <a:p>
            <a:pPr algn="just">
              <a:spcBef>
                <a:spcPts val="600"/>
              </a:spcBef>
              <a:spcAft>
                <a:spcPts val="0"/>
              </a:spcAft>
            </a:pPr>
            <a:r>
              <a:rPr lang="en-US" sz="2000" dirty="0" err="1"/>
              <a:t>Também</a:t>
            </a:r>
            <a:r>
              <a:rPr lang="en-US" sz="2000" dirty="0"/>
              <a:t> </a:t>
            </a:r>
            <a:r>
              <a:rPr lang="en-US" sz="2000" dirty="0" err="1"/>
              <a:t>deve</a:t>
            </a:r>
            <a:r>
              <a:rPr lang="en-US" sz="2000" dirty="0"/>
              <a:t> ser </a:t>
            </a:r>
            <a:r>
              <a:rPr lang="en-US" sz="2000" dirty="0" err="1"/>
              <a:t>realizada</a:t>
            </a:r>
            <a:r>
              <a:rPr lang="en-US" sz="2000" dirty="0"/>
              <a:t> </a:t>
            </a:r>
            <a:r>
              <a:rPr lang="en-US" sz="2000" dirty="0" err="1"/>
              <a:t>em</a:t>
            </a:r>
            <a:r>
              <a:rPr lang="en-US" sz="2000" dirty="0"/>
              <a:t> </a:t>
            </a:r>
            <a:r>
              <a:rPr lang="en-US" sz="2000" dirty="0" err="1"/>
              <a:t>relação</a:t>
            </a:r>
            <a:r>
              <a:rPr lang="en-US" sz="2000" dirty="0"/>
              <a:t> </a:t>
            </a:r>
            <a:r>
              <a:rPr lang="en-US" sz="2000" dirty="0" err="1"/>
              <a:t>aos</a:t>
            </a:r>
            <a:r>
              <a:rPr lang="en-US" sz="2000" dirty="0"/>
              <a:t> </a:t>
            </a:r>
            <a:r>
              <a:rPr lang="en-US" sz="2000" dirty="0" err="1"/>
              <a:t>funcionários</a:t>
            </a:r>
            <a:r>
              <a:rPr lang="en-US" sz="2000" dirty="0"/>
              <a:t>, </a:t>
            </a:r>
            <a:r>
              <a:rPr lang="en-US" sz="2000" dirty="0" err="1"/>
              <a:t>familiares</a:t>
            </a:r>
            <a:r>
              <a:rPr lang="en-US" sz="2000" dirty="0"/>
              <a:t> e outros </a:t>
            </a:r>
            <a:r>
              <a:rPr lang="en-US" sz="2000" dirty="0" err="1"/>
              <a:t>porque</a:t>
            </a:r>
            <a:r>
              <a:rPr lang="en-US" sz="2000" dirty="0"/>
              <a:t> </a:t>
            </a:r>
            <a:r>
              <a:rPr lang="en-US" sz="2000" dirty="0" err="1"/>
              <a:t>eles</a:t>
            </a:r>
            <a:r>
              <a:rPr lang="en-US" sz="2000" dirty="0"/>
              <a:t> </a:t>
            </a:r>
            <a:r>
              <a:rPr lang="en-US" sz="2000" dirty="0" err="1"/>
              <a:t>também</a:t>
            </a:r>
            <a:r>
              <a:rPr lang="en-US" sz="2000" dirty="0"/>
              <a:t> </a:t>
            </a:r>
            <a:r>
              <a:rPr lang="en-US" sz="2000" dirty="0" err="1"/>
              <a:t>podem</a:t>
            </a:r>
            <a:r>
              <a:rPr lang="en-US" sz="2000" dirty="0"/>
              <a:t> </a:t>
            </a:r>
            <a:r>
              <a:rPr lang="en-US" sz="2000" dirty="0" err="1"/>
              <a:t>ter</a:t>
            </a:r>
            <a:r>
              <a:rPr lang="en-US" sz="2000" dirty="0"/>
              <a:t> </a:t>
            </a:r>
            <a:r>
              <a:rPr lang="en-US" sz="2000" dirty="0" err="1"/>
              <a:t>sensibilidades</a:t>
            </a:r>
            <a:r>
              <a:rPr lang="en-US" sz="2000" dirty="0"/>
              <a:t> e </a:t>
            </a:r>
            <a:r>
              <a:rPr lang="en-US" sz="2000" dirty="0" err="1"/>
              <a:t>sinais</a:t>
            </a:r>
            <a:r>
              <a:rPr lang="en-US" sz="2000" dirty="0"/>
              <a:t> de </a:t>
            </a:r>
            <a:r>
              <a:rPr lang="en-US" sz="2000" dirty="0" err="1"/>
              <a:t>angústia</a:t>
            </a:r>
            <a:r>
              <a:rPr lang="en-US" sz="2000" dirty="0"/>
              <a:t> que </a:t>
            </a:r>
            <a:r>
              <a:rPr lang="en-US" sz="2000" dirty="0" err="1"/>
              <a:t>podem</a:t>
            </a:r>
            <a:r>
              <a:rPr lang="en-US" sz="2000" dirty="0"/>
              <a:t> ser </a:t>
            </a:r>
            <a:r>
              <a:rPr lang="en-US" sz="2000" dirty="0" err="1"/>
              <a:t>identificados</a:t>
            </a:r>
            <a:r>
              <a:rPr lang="en-US" sz="2000" dirty="0"/>
              <a:t>, a </a:t>
            </a:r>
            <a:r>
              <a:rPr lang="en-US" sz="2000" dirty="0" err="1"/>
              <a:t>fim</a:t>
            </a:r>
            <a:r>
              <a:rPr lang="en-US" sz="2000" dirty="0"/>
              <a:t> de </a:t>
            </a:r>
            <a:r>
              <a:rPr lang="en-US" sz="2000" dirty="0" err="1"/>
              <a:t>evitar</a:t>
            </a:r>
            <a:r>
              <a:rPr lang="en-US" sz="2000" dirty="0"/>
              <a:t> o </a:t>
            </a:r>
            <a:r>
              <a:rPr lang="en-US" sz="2000" dirty="0" err="1"/>
              <a:t>desenvolvimento</a:t>
            </a:r>
            <a:r>
              <a:rPr lang="en-US" sz="2000" dirty="0"/>
              <a:t> de um </a:t>
            </a:r>
            <a:r>
              <a:rPr lang="en-US" sz="2000" dirty="0" err="1"/>
              <a:t>conflito</a:t>
            </a:r>
            <a:r>
              <a:rPr lang="en-US" sz="2000" dirty="0"/>
              <a:t>. </a:t>
            </a:r>
          </a:p>
          <a:p>
            <a:pPr algn="just">
              <a:spcBef>
                <a:spcPts val="600"/>
              </a:spcBef>
              <a:spcAft>
                <a:spcPts val="0"/>
              </a:spcAft>
            </a:pPr>
            <a:r>
              <a:rPr lang="en-US" sz="2000" dirty="0" err="1"/>
              <a:t>Os</a:t>
            </a:r>
            <a:r>
              <a:rPr lang="en-US" sz="2000" dirty="0"/>
              <a:t> </a:t>
            </a:r>
            <a:r>
              <a:rPr lang="en-US" sz="2000" dirty="0" err="1"/>
              <a:t>funcionários</a:t>
            </a:r>
            <a:r>
              <a:rPr lang="en-US" sz="2000" dirty="0"/>
              <a:t> de </a:t>
            </a:r>
            <a:r>
              <a:rPr lang="en-US" sz="2000" dirty="0" err="1"/>
              <a:t>serviços</a:t>
            </a:r>
            <a:r>
              <a:rPr lang="en-US" sz="2000" dirty="0"/>
              <a:t> </a:t>
            </a:r>
            <a:r>
              <a:rPr lang="en-US" sz="2000" dirty="0" err="1"/>
              <a:t>sociais</a:t>
            </a:r>
            <a:r>
              <a:rPr lang="en-US" sz="2000" dirty="0"/>
              <a:t> </a:t>
            </a:r>
            <a:r>
              <a:rPr lang="en-US" sz="2000" dirty="0" err="1"/>
              <a:t>ou</a:t>
            </a:r>
            <a:r>
              <a:rPr lang="en-US" sz="2000" dirty="0"/>
              <a:t> de </a:t>
            </a:r>
            <a:r>
              <a:rPr lang="en-US" sz="2000" dirty="0" err="1"/>
              <a:t>saúde</a:t>
            </a:r>
            <a:r>
              <a:rPr lang="en-US" sz="2000" dirty="0"/>
              <a:t> mental </a:t>
            </a:r>
            <a:r>
              <a:rPr lang="en-US" sz="2000" dirty="0" err="1"/>
              <a:t>também</a:t>
            </a:r>
            <a:r>
              <a:rPr lang="en-US" sz="2000" dirty="0"/>
              <a:t> </a:t>
            </a:r>
            <a:r>
              <a:rPr lang="en-US" sz="2000" dirty="0" err="1"/>
              <a:t>podem</a:t>
            </a:r>
            <a:r>
              <a:rPr lang="en-US" sz="2000" dirty="0"/>
              <a:t> se </a:t>
            </a:r>
            <a:r>
              <a:rPr lang="en-US" sz="2000" dirty="0" err="1"/>
              <a:t>beneficiar</a:t>
            </a:r>
            <a:r>
              <a:rPr lang="en-US" sz="2000" dirty="0"/>
              <a:t> de </a:t>
            </a:r>
            <a:r>
              <a:rPr lang="en-US" sz="2000" dirty="0" err="1"/>
              <a:t>treinamento</a:t>
            </a:r>
            <a:r>
              <a:rPr lang="en-US" sz="2000" dirty="0"/>
              <a:t> </a:t>
            </a:r>
            <a:r>
              <a:rPr lang="en-US" sz="2000" dirty="0" err="1"/>
              <a:t>adicional</a:t>
            </a:r>
            <a:r>
              <a:rPr lang="en-US" sz="2000" dirty="0"/>
              <a:t> </a:t>
            </a:r>
            <a:r>
              <a:rPr lang="en-US" sz="2000" dirty="0" err="1"/>
              <a:t>sobre</a:t>
            </a:r>
            <a:r>
              <a:rPr lang="en-US" sz="2000" dirty="0"/>
              <a:t> </a:t>
            </a:r>
            <a:r>
              <a:rPr lang="en-US" sz="2000" dirty="0" err="1"/>
              <a:t>como</a:t>
            </a:r>
            <a:r>
              <a:rPr lang="en-US" sz="2000" dirty="0"/>
              <a:t> </a:t>
            </a:r>
            <a:r>
              <a:rPr lang="en-US" sz="2000" dirty="0" err="1"/>
              <a:t>gerenciar</a:t>
            </a:r>
            <a:r>
              <a:rPr lang="en-US" sz="2000" dirty="0"/>
              <a:t> </a:t>
            </a:r>
            <a:r>
              <a:rPr lang="en-US" sz="2000" dirty="0" err="1"/>
              <a:t>seus</a:t>
            </a:r>
            <a:r>
              <a:rPr lang="en-US" sz="2000" dirty="0"/>
              <a:t> </a:t>
            </a:r>
            <a:r>
              <a:rPr lang="en-US" sz="2000" dirty="0" err="1"/>
              <a:t>próprios</a:t>
            </a:r>
            <a:r>
              <a:rPr lang="en-US" sz="2000" dirty="0"/>
              <a:t> </a:t>
            </a:r>
            <a:r>
              <a:rPr lang="en-US" sz="2000" dirty="0" err="1"/>
              <a:t>níveis</a:t>
            </a:r>
            <a:r>
              <a:rPr lang="en-US" sz="2000" dirty="0"/>
              <a:t> de </a:t>
            </a:r>
            <a:r>
              <a:rPr lang="en-US" sz="2000" dirty="0" err="1"/>
              <a:t>estresse</a:t>
            </a:r>
            <a:r>
              <a:rPr lang="en-US" sz="2000" dirty="0"/>
              <a:t> </a:t>
            </a:r>
            <a:r>
              <a:rPr lang="en-US" sz="2000" dirty="0" err="1"/>
              <a:t>ou</a:t>
            </a:r>
            <a:r>
              <a:rPr lang="en-US" sz="2000" dirty="0"/>
              <a:t> </a:t>
            </a:r>
            <a:r>
              <a:rPr lang="en-US" sz="2000" dirty="0" err="1"/>
              <a:t>raiva</a:t>
            </a:r>
            <a:r>
              <a:rPr lang="en-US" sz="2000" dirty="0"/>
              <a:t> e </a:t>
            </a:r>
            <a:r>
              <a:rPr lang="en-US" sz="2000" dirty="0" err="1"/>
              <a:t>sobre</a:t>
            </a:r>
            <a:r>
              <a:rPr lang="en-US" sz="2000" dirty="0"/>
              <a:t> </a:t>
            </a:r>
            <a:r>
              <a:rPr lang="en-US" sz="2000" dirty="0" err="1"/>
              <a:t>como</a:t>
            </a:r>
            <a:r>
              <a:rPr lang="en-US" sz="2000" dirty="0"/>
              <a:t> </a:t>
            </a:r>
            <a:r>
              <a:rPr lang="en-US" sz="2000" dirty="0" err="1"/>
              <a:t>permanecer</a:t>
            </a:r>
            <a:r>
              <a:rPr lang="en-US" sz="2000" dirty="0"/>
              <a:t> </a:t>
            </a:r>
            <a:r>
              <a:rPr lang="en-US" sz="2000" dirty="0" err="1"/>
              <a:t>calmos</a:t>
            </a:r>
            <a:r>
              <a:rPr lang="en-US" sz="2000" dirty="0"/>
              <a:t> </a:t>
            </a:r>
            <a:r>
              <a:rPr lang="en-US" sz="2000" dirty="0" err="1"/>
              <a:t>em</a:t>
            </a:r>
            <a:r>
              <a:rPr lang="en-US" sz="2000" dirty="0"/>
              <a:t> </a:t>
            </a:r>
            <a:r>
              <a:rPr lang="en-US" sz="2000" dirty="0" err="1"/>
              <a:t>situações</a:t>
            </a:r>
            <a:r>
              <a:rPr lang="en-US" sz="2000" dirty="0"/>
              <a:t> </a:t>
            </a:r>
            <a:r>
              <a:rPr lang="en-US" sz="2000" dirty="0" err="1"/>
              <a:t>difíceis</a:t>
            </a:r>
            <a:r>
              <a:rPr lang="en-US" sz="2000" dirty="0"/>
              <a:t>. </a:t>
            </a:r>
          </a:p>
          <a:p>
            <a:endParaRPr lang="en-CH" dirty="0"/>
          </a:p>
        </p:txBody>
      </p:sp>
      <p:sp>
        <p:nvSpPr>
          <p:cNvPr id="2" name="Title 1">
            <a:extLst>
              <a:ext uri="{FF2B5EF4-FFF2-40B4-BE49-F238E27FC236}">
                <a16:creationId xmlns:a16="http://schemas.microsoft.com/office/drawing/2014/main" id="{B7FC5270-2B7F-49A6-82DD-D6FFDC3ACB1A}"/>
              </a:ext>
            </a:extLst>
          </p:cNvPr>
          <p:cNvSpPr>
            <a:spLocks noGrp="1"/>
          </p:cNvSpPr>
          <p:nvPr>
            <p:ph type="title"/>
          </p:nvPr>
        </p:nvSpPr>
        <p:spPr>
          <a:xfrm>
            <a:off x="507205" y="506412"/>
            <a:ext cx="11174399" cy="360000"/>
          </a:xfrm>
        </p:spPr>
        <p:txBody>
          <a:bodyPr/>
          <a:lstStyle/>
          <a:p>
            <a:pPr algn="ctr"/>
            <a:r>
              <a:rPr lang="en-GB" dirty="0"/>
              <a:t>Apresentação: Qual </a:t>
            </a:r>
            <a:r>
              <a:rPr lang="en-GB" dirty="0" err="1"/>
              <a:t>é</a:t>
            </a:r>
            <a:r>
              <a:rPr lang="en-GB" dirty="0"/>
              <a:t> </a:t>
            </a:r>
            <a:r>
              <a:rPr lang="en-GB" dirty="0" err="1"/>
              <a:t>uma</a:t>
            </a:r>
            <a:r>
              <a:rPr lang="en-GB" dirty="0"/>
              <a:t> </a:t>
            </a:r>
            <a:r>
              <a:rPr lang="en-GB" dirty="0" err="1"/>
              <a:t>resposta</a:t>
            </a:r>
            <a:r>
              <a:rPr lang="en-GB" dirty="0"/>
              <a:t> </a:t>
            </a:r>
            <a:r>
              <a:rPr lang="en-GB" dirty="0" err="1"/>
              <a:t>eficaz</a:t>
            </a:r>
            <a:r>
              <a:rPr lang="en-GB" dirty="0"/>
              <a:t> e </a:t>
            </a:r>
            <a:r>
              <a:rPr lang="en-GB" dirty="0" err="1"/>
              <a:t>apropriada</a:t>
            </a:r>
            <a:r>
              <a:rPr lang="en-GB" dirty="0"/>
              <a:t> a </a:t>
            </a:r>
            <a:r>
              <a:rPr lang="en-GB" dirty="0" err="1"/>
              <a:t>situações</a:t>
            </a:r>
            <a:r>
              <a:rPr lang="en-GB" dirty="0"/>
              <a:t> </a:t>
            </a:r>
            <a:r>
              <a:rPr lang="en-GB" dirty="0" err="1"/>
              <a:t>tensas</a:t>
            </a:r>
            <a:r>
              <a:rPr lang="en-GB" dirty="0"/>
              <a:t>? – 8</a:t>
            </a:r>
            <a:endParaRPr lang="en-CH" dirty="0"/>
          </a:p>
        </p:txBody>
      </p:sp>
    </p:spTree>
    <p:extLst>
      <p:ext uri="{BB962C8B-B14F-4D97-AF65-F5344CB8AC3E}">
        <p14:creationId xmlns:p14="http://schemas.microsoft.com/office/powerpoint/2010/main" val="27057394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D5FABF0-52C9-3E4B-B5FD-CB6BC48C941D}"/>
              </a:ext>
            </a:extLst>
          </p:cNvPr>
          <p:cNvSpPr>
            <a:spLocks noGrp="1"/>
          </p:cNvSpPr>
          <p:nvPr>
            <p:ph type="body" sz="quarter" idx="13"/>
          </p:nvPr>
        </p:nvSpPr>
        <p:spPr>
          <a:xfrm>
            <a:off x="507207" y="1757424"/>
            <a:ext cx="11174400" cy="360000"/>
          </a:xfrm>
        </p:spPr>
        <p:txBody>
          <a:bodyPr/>
          <a:lstStyle/>
          <a:p>
            <a:r>
              <a:rPr lang="en-US" kern="0" spc="0" dirty="0" err="1"/>
              <a:t>Reconhecer</a:t>
            </a:r>
            <a:r>
              <a:rPr lang="en-US" kern="0" spc="0" dirty="0"/>
              <a:t> e responder </a:t>
            </a:r>
            <a:r>
              <a:rPr lang="en-US" kern="0" spc="0" dirty="0" err="1"/>
              <a:t>às</a:t>
            </a:r>
            <a:r>
              <a:rPr lang="en-US" kern="0" spc="0" dirty="0"/>
              <a:t> </a:t>
            </a:r>
            <a:r>
              <a:rPr lang="en-US" kern="0" spc="0" dirty="0" err="1"/>
              <a:t>sensibilidades</a:t>
            </a:r>
            <a:r>
              <a:rPr lang="en-US" kern="0" spc="0" dirty="0"/>
              <a:t> e </a:t>
            </a:r>
            <a:r>
              <a:rPr lang="en-US" kern="0" spc="0" dirty="0" err="1"/>
              <a:t>sinais</a:t>
            </a:r>
            <a:r>
              <a:rPr lang="en-US" kern="0" spc="0" dirty="0"/>
              <a:t> de </a:t>
            </a:r>
            <a:r>
              <a:rPr lang="en-US" kern="0" spc="0" dirty="0" err="1"/>
              <a:t>angústia</a:t>
            </a:r>
            <a:r>
              <a:rPr lang="en-US" kern="0" spc="0" dirty="0"/>
              <a:t> (b)</a:t>
            </a:r>
          </a:p>
        </p:txBody>
      </p:sp>
      <p:sp>
        <p:nvSpPr>
          <p:cNvPr id="3" name="Content Placeholder 2">
            <a:extLst>
              <a:ext uri="{FF2B5EF4-FFF2-40B4-BE49-F238E27FC236}">
                <a16:creationId xmlns:a16="http://schemas.microsoft.com/office/drawing/2014/main" id="{A89F9590-ADEA-4DAD-8D3A-0094D42F4265}"/>
              </a:ext>
            </a:extLst>
          </p:cNvPr>
          <p:cNvSpPr>
            <a:spLocks noGrp="1"/>
          </p:cNvSpPr>
          <p:nvPr>
            <p:ph sz="quarter" idx="14"/>
          </p:nvPr>
        </p:nvSpPr>
        <p:spPr>
          <a:xfrm>
            <a:off x="507205" y="2581657"/>
            <a:ext cx="11174412" cy="3180104"/>
          </a:xfrm>
        </p:spPr>
        <p:txBody>
          <a:bodyPr/>
          <a:lstStyle/>
          <a:p>
            <a:pPr algn="just">
              <a:spcBef>
                <a:spcPts val="600"/>
              </a:spcBef>
              <a:spcAft>
                <a:spcPts val="0"/>
              </a:spcAft>
            </a:pPr>
            <a:r>
              <a:rPr lang="en-US" sz="2000" dirty="0" err="1"/>
              <a:t>É</a:t>
            </a:r>
            <a:r>
              <a:rPr lang="en-US" sz="2000" dirty="0"/>
              <a:t> </a:t>
            </a:r>
            <a:r>
              <a:rPr lang="en-US" sz="2000" dirty="0" err="1"/>
              <a:t>importante</a:t>
            </a:r>
            <a:r>
              <a:rPr lang="en-US" sz="2000" dirty="0"/>
              <a:t> </a:t>
            </a:r>
            <a:r>
              <a:rPr lang="en-US" sz="2000" dirty="0" err="1"/>
              <a:t>tentar</a:t>
            </a:r>
            <a:r>
              <a:rPr lang="en-US" sz="2000" dirty="0"/>
              <a:t> </a:t>
            </a:r>
            <a:r>
              <a:rPr lang="en-US" sz="2000" dirty="0" err="1"/>
              <a:t>identificar</a:t>
            </a:r>
            <a:r>
              <a:rPr lang="en-US" sz="2000" dirty="0"/>
              <a:t> as </a:t>
            </a:r>
            <a:r>
              <a:rPr lang="en-US" sz="2000" dirty="0" err="1"/>
              <a:t>sensibilidades</a:t>
            </a:r>
            <a:r>
              <a:rPr lang="en-US" sz="2000" dirty="0"/>
              <a:t> e </a:t>
            </a:r>
            <a:r>
              <a:rPr lang="en-US" sz="2000" dirty="0" err="1"/>
              <a:t>sinais</a:t>
            </a:r>
            <a:r>
              <a:rPr lang="en-US" sz="2000" dirty="0"/>
              <a:t> de </a:t>
            </a:r>
            <a:r>
              <a:rPr lang="en-US" sz="2000" dirty="0" err="1"/>
              <a:t>angústia</a:t>
            </a:r>
            <a:r>
              <a:rPr lang="en-US" sz="2000" dirty="0"/>
              <a:t>, </a:t>
            </a:r>
            <a:r>
              <a:rPr lang="en-US" sz="2000" dirty="0" err="1"/>
              <a:t>raiva</a:t>
            </a:r>
            <a:r>
              <a:rPr lang="en-US" sz="2000" dirty="0"/>
              <a:t> </a:t>
            </a:r>
            <a:r>
              <a:rPr lang="en-US" sz="2000" dirty="0" err="1"/>
              <a:t>ou</a:t>
            </a:r>
            <a:r>
              <a:rPr lang="en-US" sz="2000" dirty="0"/>
              <a:t> </a:t>
            </a:r>
            <a:r>
              <a:rPr lang="en-US" sz="2000" dirty="0" err="1"/>
              <a:t>frustração</a:t>
            </a:r>
            <a:r>
              <a:rPr lang="en-US" sz="2000" dirty="0"/>
              <a:t> de </a:t>
            </a:r>
            <a:r>
              <a:rPr lang="en-US" sz="2000" dirty="0" err="1"/>
              <a:t>uma</a:t>
            </a:r>
            <a:r>
              <a:rPr lang="en-US" sz="2000" dirty="0"/>
              <a:t> </a:t>
            </a:r>
            <a:r>
              <a:rPr lang="en-US" sz="2000" dirty="0" err="1"/>
              <a:t>pessoa</a:t>
            </a:r>
            <a:r>
              <a:rPr lang="en-US" sz="2000" dirty="0"/>
              <a:t> o </a:t>
            </a:r>
            <a:r>
              <a:rPr lang="en-US" sz="2000" dirty="0" err="1"/>
              <a:t>mais</a:t>
            </a:r>
            <a:r>
              <a:rPr lang="en-US" sz="2000" dirty="0"/>
              <a:t> </a:t>
            </a:r>
            <a:r>
              <a:rPr lang="en-US" sz="2000" dirty="0" err="1"/>
              <a:t>rápido</a:t>
            </a:r>
            <a:r>
              <a:rPr lang="en-US" sz="2000" dirty="0"/>
              <a:t> </a:t>
            </a:r>
            <a:r>
              <a:rPr lang="en-US" sz="2000" dirty="0" err="1"/>
              <a:t>possível</a:t>
            </a:r>
            <a:r>
              <a:rPr lang="en-US" sz="2000" dirty="0"/>
              <a:t>, a </a:t>
            </a:r>
            <a:r>
              <a:rPr lang="en-US" sz="2000" dirty="0" err="1"/>
              <a:t>fim</a:t>
            </a:r>
            <a:r>
              <a:rPr lang="en-US" sz="2000" dirty="0"/>
              <a:t> de </a:t>
            </a:r>
            <a:r>
              <a:rPr lang="en-US" sz="2000" dirty="0" err="1"/>
              <a:t>evitar</a:t>
            </a:r>
            <a:r>
              <a:rPr lang="en-US" sz="2000" dirty="0"/>
              <a:t> um </a:t>
            </a:r>
            <a:r>
              <a:rPr lang="en-US" sz="2000" dirty="0" err="1"/>
              <a:t>agravamento</a:t>
            </a:r>
            <a:r>
              <a:rPr lang="en-US" sz="2000" dirty="0"/>
              <a:t> da </a:t>
            </a:r>
            <a:r>
              <a:rPr lang="en-US" sz="2000" dirty="0" err="1"/>
              <a:t>situação</a:t>
            </a:r>
            <a:r>
              <a:rPr lang="en-US" sz="2000" dirty="0"/>
              <a:t> para um </a:t>
            </a:r>
            <a:r>
              <a:rPr lang="en-US" sz="2000" dirty="0" err="1"/>
              <a:t>conflito</a:t>
            </a:r>
            <a:r>
              <a:rPr lang="en-US" sz="2000" dirty="0"/>
              <a:t>. </a:t>
            </a:r>
            <a:r>
              <a:rPr lang="en-US" sz="2000" dirty="0" err="1"/>
              <a:t>Isso</a:t>
            </a:r>
            <a:r>
              <a:rPr lang="en-US" sz="2000" dirty="0"/>
              <a:t> </a:t>
            </a:r>
            <a:r>
              <a:rPr lang="en-US" sz="2000" dirty="0" err="1"/>
              <a:t>precisa</a:t>
            </a:r>
            <a:r>
              <a:rPr lang="en-US" sz="2000" dirty="0"/>
              <a:t> ser </a:t>
            </a:r>
            <a:r>
              <a:rPr lang="en-US" sz="2000" dirty="0" err="1"/>
              <a:t>feito</a:t>
            </a:r>
            <a:r>
              <a:rPr lang="en-US" sz="2000" dirty="0"/>
              <a:t> de </a:t>
            </a:r>
            <a:r>
              <a:rPr lang="en-US" sz="2000" dirty="0" err="1"/>
              <a:t>uma</a:t>
            </a:r>
            <a:r>
              <a:rPr lang="en-US" sz="2000" dirty="0"/>
              <a:t> forma </a:t>
            </a:r>
            <a:r>
              <a:rPr lang="en-US" sz="2000" dirty="0" err="1"/>
              <a:t>holística</a:t>
            </a:r>
            <a:r>
              <a:rPr lang="en-US" sz="2000" dirty="0"/>
              <a:t> e </a:t>
            </a:r>
            <a:r>
              <a:rPr lang="en-US" sz="2000" dirty="0" err="1"/>
              <a:t>respeitosa</a:t>
            </a:r>
            <a:r>
              <a:rPr lang="en-US" sz="2000" dirty="0"/>
              <a:t>. </a:t>
            </a:r>
          </a:p>
          <a:p>
            <a:pPr algn="just">
              <a:spcBef>
                <a:spcPts val="600"/>
              </a:spcBef>
              <a:spcAft>
                <a:spcPts val="0"/>
              </a:spcAft>
            </a:pPr>
            <a:r>
              <a:rPr lang="en-US" sz="2000" dirty="0" err="1"/>
              <a:t>É</a:t>
            </a:r>
            <a:r>
              <a:rPr lang="en-US" sz="2000" dirty="0"/>
              <a:t> </a:t>
            </a:r>
            <a:r>
              <a:rPr lang="en-US" sz="2000" dirty="0" err="1"/>
              <a:t>importante</a:t>
            </a:r>
            <a:r>
              <a:rPr lang="en-US" sz="2000" dirty="0"/>
              <a:t> </a:t>
            </a:r>
            <a:r>
              <a:rPr lang="en-US" sz="2000" dirty="0" err="1"/>
              <a:t>não</a:t>
            </a:r>
            <a:r>
              <a:rPr lang="en-US" sz="2000" dirty="0"/>
              <a:t> </a:t>
            </a:r>
            <a:r>
              <a:rPr lang="en-US" sz="2000" dirty="0" err="1"/>
              <a:t>considerar</a:t>
            </a:r>
            <a:r>
              <a:rPr lang="en-US" sz="2000" dirty="0"/>
              <a:t> </a:t>
            </a:r>
            <a:r>
              <a:rPr lang="en-US" sz="2000" dirty="0" err="1"/>
              <a:t>sensibilidades</a:t>
            </a:r>
            <a:r>
              <a:rPr lang="en-US" sz="2000" dirty="0"/>
              <a:t> e </a:t>
            </a:r>
            <a:r>
              <a:rPr lang="en-US" sz="2000" dirty="0" err="1"/>
              <a:t>sinais</a:t>
            </a:r>
            <a:r>
              <a:rPr lang="en-US" sz="2000" dirty="0"/>
              <a:t> de </a:t>
            </a:r>
            <a:r>
              <a:rPr lang="en-US" sz="2000" dirty="0" err="1"/>
              <a:t>angústia</a:t>
            </a:r>
            <a:r>
              <a:rPr lang="en-US" sz="2000" dirty="0"/>
              <a:t> </a:t>
            </a:r>
            <a:r>
              <a:rPr lang="en-US" sz="2000" dirty="0" err="1"/>
              <a:t>ou</a:t>
            </a:r>
            <a:r>
              <a:rPr lang="en-US" sz="2000" dirty="0"/>
              <a:t> </a:t>
            </a:r>
            <a:r>
              <a:rPr lang="en-US" sz="2000" dirty="0" err="1"/>
              <a:t>raiva</a:t>
            </a:r>
            <a:r>
              <a:rPr lang="en-US" sz="2000" dirty="0"/>
              <a:t> </a:t>
            </a:r>
            <a:r>
              <a:rPr lang="en-US" sz="2000" dirty="0" err="1"/>
              <a:t>como</a:t>
            </a:r>
            <a:r>
              <a:rPr lang="en-US" sz="2000" dirty="0"/>
              <a:t> </a:t>
            </a:r>
            <a:r>
              <a:rPr lang="en-US" sz="2000" dirty="0" err="1"/>
              <a:t>estímulos</a:t>
            </a:r>
            <a:r>
              <a:rPr lang="en-US" sz="2000" dirty="0"/>
              <a:t> </a:t>
            </a:r>
            <a:r>
              <a:rPr lang="en-US" sz="2000" dirty="0" err="1"/>
              <a:t>ou</a:t>
            </a:r>
            <a:r>
              <a:rPr lang="en-US" sz="2000" dirty="0"/>
              <a:t> </a:t>
            </a:r>
            <a:r>
              <a:rPr lang="en-US" sz="2000" dirty="0" err="1"/>
              <a:t>comportamentos</a:t>
            </a:r>
            <a:r>
              <a:rPr lang="en-US" sz="2000" dirty="0"/>
              <a:t> que </a:t>
            </a:r>
            <a:r>
              <a:rPr lang="en-US" sz="2000" dirty="0" err="1"/>
              <a:t>simplesmente</a:t>
            </a:r>
            <a:r>
              <a:rPr lang="en-US" sz="2000" dirty="0"/>
              <a:t> </a:t>
            </a:r>
            <a:r>
              <a:rPr lang="en-US" sz="2000" dirty="0" err="1"/>
              <a:t>devem</a:t>
            </a:r>
            <a:r>
              <a:rPr lang="en-US" sz="2000" dirty="0"/>
              <a:t> ser </a:t>
            </a:r>
            <a:r>
              <a:rPr lang="en-US" sz="2000" dirty="0" err="1"/>
              <a:t>eliminados</a:t>
            </a:r>
            <a:r>
              <a:rPr lang="en-US" sz="2000" dirty="0"/>
              <a:t> </a:t>
            </a:r>
            <a:r>
              <a:rPr lang="en-US" sz="2000" dirty="0" err="1"/>
              <a:t>ou</a:t>
            </a:r>
            <a:r>
              <a:rPr lang="en-US" sz="2000" dirty="0"/>
              <a:t> </a:t>
            </a:r>
            <a:r>
              <a:rPr lang="en-US" sz="2000" dirty="0" err="1"/>
              <a:t>reprimidos</a:t>
            </a:r>
            <a:r>
              <a:rPr lang="en-US" sz="2000" dirty="0"/>
              <a:t>. </a:t>
            </a:r>
            <a:r>
              <a:rPr lang="en-US" sz="2000" dirty="0" err="1"/>
              <a:t>Podem</a:t>
            </a:r>
            <a:r>
              <a:rPr lang="en-US" sz="2000" dirty="0"/>
              <a:t> </a:t>
            </a:r>
            <a:r>
              <a:rPr lang="en-US" sz="2000" dirty="0" err="1"/>
              <a:t>ter</a:t>
            </a:r>
            <a:r>
              <a:rPr lang="en-US" sz="2000" dirty="0"/>
              <a:t> um </a:t>
            </a:r>
            <a:r>
              <a:rPr lang="en-US" sz="2000" dirty="0" err="1"/>
              <a:t>significado</a:t>
            </a:r>
            <a:r>
              <a:rPr lang="en-US" sz="2000" dirty="0"/>
              <a:t> e </a:t>
            </a:r>
            <a:r>
              <a:rPr lang="en-US" sz="2000" dirty="0" err="1"/>
              <a:t>uma</a:t>
            </a:r>
            <a:r>
              <a:rPr lang="en-US" sz="2000" dirty="0"/>
              <a:t> </a:t>
            </a:r>
            <a:r>
              <a:rPr lang="en-US" sz="2000" dirty="0" err="1"/>
              <a:t>explicação</a:t>
            </a:r>
            <a:r>
              <a:rPr lang="en-US" sz="2000" dirty="0"/>
              <a:t> </a:t>
            </a:r>
            <a:r>
              <a:rPr lang="en-US" sz="2000" dirty="0" err="1"/>
              <a:t>mais</a:t>
            </a:r>
            <a:r>
              <a:rPr lang="en-US" sz="2000" dirty="0"/>
              <a:t> profunda para as </a:t>
            </a:r>
            <a:r>
              <a:rPr lang="en-US" sz="2000" dirty="0" err="1"/>
              <a:t>pessoas</a:t>
            </a:r>
            <a:r>
              <a:rPr lang="en-US" sz="2000" dirty="0"/>
              <a:t>, que </a:t>
            </a:r>
            <a:r>
              <a:rPr lang="en-US" sz="2000" dirty="0" err="1"/>
              <a:t>é</a:t>
            </a:r>
            <a:r>
              <a:rPr lang="en-US" sz="2000" dirty="0"/>
              <a:t> </a:t>
            </a:r>
            <a:r>
              <a:rPr lang="en-US" sz="2000" dirty="0" err="1"/>
              <a:t>importante</a:t>
            </a:r>
            <a:r>
              <a:rPr lang="en-US" sz="2000" dirty="0"/>
              <a:t> </a:t>
            </a:r>
            <a:r>
              <a:rPr lang="en-US" sz="2000" dirty="0" err="1"/>
              <a:t>tentar</a:t>
            </a:r>
            <a:r>
              <a:rPr lang="en-US" sz="2000" dirty="0"/>
              <a:t> </a:t>
            </a:r>
            <a:r>
              <a:rPr lang="en-US" sz="2000" dirty="0" err="1"/>
              <a:t>compreender</a:t>
            </a:r>
            <a:r>
              <a:rPr lang="en-US" sz="2000" dirty="0"/>
              <a:t>. </a:t>
            </a:r>
          </a:p>
          <a:p>
            <a:pPr algn="just">
              <a:spcBef>
                <a:spcPts val="600"/>
              </a:spcBef>
              <a:spcAft>
                <a:spcPts val="0"/>
              </a:spcAft>
            </a:pPr>
            <a:r>
              <a:rPr lang="en-US" sz="2000" dirty="0" err="1"/>
              <a:t>Além</a:t>
            </a:r>
            <a:r>
              <a:rPr lang="en-US" sz="2000" dirty="0"/>
              <a:t> </a:t>
            </a:r>
            <a:r>
              <a:rPr lang="en-US" sz="2000" dirty="0" err="1"/>
              <a:t>disso</a:t>
            </a:r>
            <a:r>
              <a:rPr lang="en-US" sz="2000" dirty="0"/>
              <a:t>, </a:t>
            </a:r>
            <a:r>
              <a:rPr lang="en-US" sz="2000" dirty="0" err="1"/>
              <a:t>sensibilidades</a:t>
            </a:r>
            <a:r>
              <a:rPr lang="en-US" sz="2000" dirty="0"/>
              <a:t> e </a:t>
            </a:r>
            <a:r>
              <a:rPr lang="en-US" sz="2000" dirty="0" err="1"/>
              <a:t>sinais</a:t>
            </a:r>
            <a:r>
              <a:rPr lang="en-US" sz="2000" dirty="0"/>
              <a:t> de </a:t>
            </a:r>
            <a:r>
              <a:rPr lang="en-US" sz="2000" dirty="0" err="1"/>
              <a:t>angústia</a:t>
            </a:r>
            <a:r>
              <a:rPr lang="en-US" sz="2000" dirty="0"/>
              <a:t> </a:t>
            </a:r>
            <a:r>
              <a:rPr lang="en-US" sz="2000" dirty="0" err="1"/>
              <a:t>ou</a:t>
            </a:r>
            <a:r>
              <a:rPr lang="en-US" sz="2000" dirty="0"/>
              <a:t> </a:t>
            </a:r>
            <a:r>
              <a:rPr lang="en-US" sz="2000" dirty="0" err="1"/>
              <a:t>raiva</a:t>
            </a:r>
            <a:r>
              <a:rPr lang="en-US" sz="2000" dirty="0"/>
              <a:t> </a:t>
            </a:r>
            <a:r>
              <a:rPr lang="en-US" sz="2000" dirty="0" err="1"/>
              <a:t>não</a:t>
            </a:r>
            <a:r>
              <a:rPr lang="en-US" sz="2000" dirty="0"/>
              <a:t> </a:t>
            </a:r>
            <a:r>
              <a:rPr lang="en-US" sz="2000" dirty="0" err="1"/>
              <a:t>são</a:t>
            </a:r>
            <a:r>
              <a:rPr lang="en-US" sz="2000" dirty="0"/>
              <a:t> </a:t>
            </a:r>
            <a:r>
              <a:rPr lang="en-US" sz="2000" dirty="0" err="1"/>
              <a:t>necessariamente</a:t>
            </a:r>
            <a:r>
              <a:rPr lang="en-US" sz="2000" dirty="0"/>
              <a:t> o </a:t>
            </a:r>
            <a:r>
              <a:rPr lang="en-US" sz="2000" dirty="0" err="1"/>
              <a:t>resultado</a:t>
            </a:r>
            <a:r>
              <a:rPr lang="en-US" sz="2000" dirty="0"/>
              <a:t> de </a:t>
            </a:r>
            <a:r>
              <a:rPr lang="en-US" sz="2000" dirty="0" err="1"/>
              <a:t>uma</a:t>
            </a:r>
            <a:r>
              <a:rPr lang="en-US" sz="2000" dirty="0"/>
              <a:t> </a:t>
            </a:r>
            <a:r>
              <a:rPr lang="en-US" sz="2000" dirty="0" err="1"/>
              <a:t>situação</a:t>
            </a:r>
            <a:r>
              <a:rPr lang="en-US" sz="2000" dirty="0"/>
              <a:t> </a:t>
            </a:r>
            <a:r>
              <a:rPr lang="en-US" sz="2000" dirty="0" err="1"/>
              <a:t>específica</a:t>
            </a:r>
            <a:r>
              <a:rPr lang="en-US" sz="2000" dirty="0"/>
              <a:t>, mas </a:t>
            </a:r>
            <a:r>
              <a:rPr lang="en-US" sz="2000" dirty="0" err="1"/>
              <a:t>podem</a:t>
            </a:r>
            <a:r>
              <a:rPr lang="en-US" sz="2000" dirty="0"/>
              <a:t> </a:t>
            </a:r>
            <a:r>
              <a:rPr lang="en-US" sz="2000" dirty="0" err="1"/>
              <a:t>estar</a:t>
            </a:r>
            <a:r>
              <a:rPr lang="en-US" sz="2000" dirty="0"/>
              <a:t> </a:t>
            </a:r>
            <a:r>
              <a:rPr lang="en-US" sz="2000" dirty="0" err="1"/>
              <a:t>ligados</a:t>
            </a:r>
            <a:r>
              <a:rPr lang="en-US" sz="2000" dirty="0"/>
              <a:t> a </a:t>
            </a:r>
            <a:r>
              <a:rPr lang="en-US" sz="2000" dirty="0" err="1"/>
              <a:t>questões</a:t>
            </a:r>
            <a:r>
              <a:rPr lang="en-US" sz="2000" dirty="0"/>
              <a:t> </a:t>
            </a:r>
            <a:r>
              <a:rPr lang="en-US" sz="2000" dirty="0" err="1"/>
              <a:t>mais</a:t>
            </a:r>
            <a:r>
              <a:rPr lang="en-US" sz="2000" dirty="0"/>
              <a:t> </a:t>
            </a:r>
            <a:r>
              <a:rPr lang="en-US" sz="2000" dirty="0" err="1"/>
              <a:t>profundas</a:t>
            </a:r>
            <a:r>
              <a:rPr lang="en-US" sz="2000" dirty="0"/>
              <a:t> </a:t>
            </a:r>
            <a:r>
              <a:rPr lang="en-US" sz="2000" dirty="0" err="1"/>
              <a:t>na</a:t>
            </a:r>
            <a:r>
              <a:rPr lang="en-US" sz="2000" dirty="0"/>
              <a:t> </a:t>
            </a:r>
            <a:r>
              <a:rPr lang="en-US" sz="2000" dirty="0" err="1"/>
              <a:t>situação</a:t>
            </a:r>
            <a:r>
              <a:rPr lang="en-US" sz="2000" dirty="0"/>
              <a:t> de </a:t>
            </a:r>
            <a:r>
              <a:rPr lang="en-US" sz="2000" dirty="0" err="1"/>
              <a:t>vida</a:t>
            </a:r>
            <a:r>
              <a:rPr lang="en-US" sz="2000" dirty="0"/>
              <a:t> da </a:t>
            </a:r>
            <a:r>
              <a:rPr lang="en-US" sz="2000" dirty="0" err="1"/>
              <a:t>pessoa</a:t>
            </a:r>
            <a:r>
              <a:rPr lang="en-US" sz="2000" dirty="0"/>
              <a:t>. </a:t>
            </a:r>
          </a:p>
          <a:p>
            <a:pPr algn="just">
              <a:spcBef>
                <a:spcPts val="600"/>
              </a:spcBef>
              <a:spcAft>
                <a:spcPts val="0"/>
              </a:spcAft>
            </a:pPr>
            <a:r>
              <a:rPr lang="en-US" sz="2000" dirty="0"/>
              <a:t>Pode </a:t>
            </a:r>
            <a:r>
              <a:rPr lang="en-US" sz="2000" dirty="0" err="1"/>
              <a:t>então</a:t>
            </a:r>
            <a:r>
              <a:rPr lang="en-US" sz="2000" dirty="0"/>
              <a:t> ser </a:t>
            </a:r>
            <a:r>
              <a:rPr lang="en-US" sz="2000" dirty="0" err="1"/>
              <a:t>necessário</a:t>
            </a:r>
            <a:r>
              <a:rPr lang="en-US" sz="2000" dirty="0"/>
              <a:t> </a:t>
            </a:r>
            <a:r>
              <a:rPr lang="en-US" sz="2000" dirty="0" err="1"/>
              <a:t>apoiar</a:t>
            </a:r>
            <a:r>
              <a:rPr lang="en-US" sz="2000" dirty="0"/>
              <a:t> a </a:t>
            </a:r>
            <a:r>
              <a:rPr lang="en-US" sz="2000" dirty="0" err="1"/>
              <a:t>pessoa</a:t>
            </a:r>
            <a:r>
              <a:rPr lang="en-US" sz="2000" dirty="0"/>
              <a:t> para </a:t>
            </a:r>
            <a:r>
              <a:rPr lang="en-US" sz="2000" dirty="0" err="1"/>
              <a:t>abordar</a:t>
            </a:r>
            <a:r>
              <a:rPr lang="en-US" sz="2000" dirty="0"/>
              <a:t> </a:t>
            </a:r>
            <a:r>
              <a:rPr lang="en-US" sz="2000" dirty="0" err="1"/>
              <a:t>estas</a:t>
            </a:r>
            <a:r>
              <a:rPr lang="en-US" sz="2000" dirty="0"/>
              <a:t> </a:t>
            </a:r>
            <a:r>
              <a:rPr lang="en-US" sz="2000" dirty="0" err="1"/>
              <a:t>questões</a:t>
            </a:r>
            <a:r>
              <a:rPr lang="en-US" sz="2000" dirty="0"/>
              <a:t> </a:t>
            </a:r>
            <a:r>
              <a:rPr lang="en-US" sz="2000" dirty="0" err="1"/>
              <a:t>relativas</a:t>
            </a:r>
            <a:r>
              <a:rPr lang="en-US" sz="2000" dirty="0"/>
              <a:t> </a:t>
            </a:r>
            <a:r>
              <a:rPr lang="en-US" sz="2000" dirty="0" err="1"/>
              <a:t>ao</a:t>
            </a:r>
            <a:r>
              <a:rPr lang="en-US" sz="2000" dirty="0"/>
              <a:t> </a:t>
            </a:r>
            <a:r>
              <a:rPr lang="en-US" sz="2000" dirty="0" err="1"/>
              <a:t>contexto</a:t>
            </a:r>
            <a:r>
              <a:rPr lang="en-US" sz="2000" dirty="0"/>
              <a:t> </a:t>
            </a:r>
            <a:r>
              <a:rPr lang="en-US" sz="2000" dirty="0" err="1"/>
              <a:t>mais</a:t>
            </a:r>
            <a:r>
              <a:rPr lang="en-US" sz="2000" dirty="0"/>
              <a:t> </a:t>
            </a:r>
            <a:r>
              <a:rPr lang="en-US" sz="2000" dirty="0" err="1"/>
              <a:t>amplo</a:t>
            </a:r>
            <a:r>
              <a:rPr lang="en-US" sz="2000" dirty="0"/>
              <a:t>. </a:t>
            </a:r>
          </a:p>
        </p:txBody>
      </p:sp>
      <p:sp>
        <p:nvSpPr>
          <p:cNvPr id="2" name="Title 1">
            <a:extLst>
              <a:ext uri="{FF2B5EF4-FFF2-40B4-BE49-F238E27FC236}">
                <a16:creationId xmlns:a16="http://schemas.microsoft.com/office/drawing/2014/main" id="{5B1D31CA-3717-4859-84C6-992AFC97AEE3}"/>
              </a:ext>
            </a:extLst>
          </p:cNvPr>
          <p:cNvSpPr>
            <a:spLocks noGrp="1"/>
          </p:cNvSpPr>
          <p:nvPr>
            <p:ph type="title"/>
          </p:nvPr>
        </p:nvSpPr>
        <p:spPr>
          <a:xfrm>
            <a:off x="507205" y="506412"/>
            <a:ext cx="11010343" cy="360000"/>
          </a:xfrm>
        </p:spPr>
        <p:txBody>
          <a:bodyPr/>
          <a:lstStyle/>
          <a:p>
            <a:pPr algn="ctr"/>
            <a:r>
              <a:rPr lang="en-GB" dirty="0"/>
              <a:t>Apresentação: Qual </a:t>
            </a:r>
            <a:r>
              <a:rPr lang="en-GB" dirty="0" err="1"/>
              <a:t>é</a:t>
            </a:r>
            <a:r>
              <a:rPr lang="en-GB" dirty="0"/>
              <a:t> </a:t>
            </a:r>
            <a:r>
              <a:rPr lang="en-GB" dirty="0" err="1"/>
              <a:t>uma</a:t>
            </a:r>
            <a:r>
              <a:rPr lang="en-GB" dirty="0"/>
              <a:t> </a:t>
            </a:r>
            <a:r>
              <a:rPr lang="en-GB" dirty="0" err="1"/>
              <a:t>resposta</a:t>
            </a:r>
            <a:r>
              <a:rPr lang="en-GB" dirty="0"/>
              <a:t> </a:t>
            </a:r>
            <a:r>
              <a:rPr lang="en-GB" dirty="0" err="1"/>
              <a:t>eficaz</a:t>
            </a:r>
            <a:r>
              <a:rPr lang="en-GB" dirty="0"/>
              <a:t> e </a:t>
            </a:r>
            <a:r>
              <a:rPr lang="en-GB" dirty="0" err="1"/>
              <a:t>apropriada</a:t>
            </a:r>
            <a:r>
              <a:rPr lang="en-GB" dirty="0"/>
              <a:t> a </a:t>
            </a:r>
            <a:r>
              <a:rPr lang="en-GB" dirty="0" err="1"/>
              <a:t>situações</a:t>
            </a:r>
            <a:r>
              <a:rPr lang="en-GB" dirty="0"/>
              <a:t> </a:t>
            </a:r>
            <a:r>
              <a:rPr lang="en-GB" dirty="0" err="1"/>
              <a:t>tensas</a:t>
            </a:r>
            <a:r>
              <a:rPr lang="en-GB" dirty="0"/>
              <a:t>? – 9</a:t>
            </a:r>
            <a:endParaRPr lang="en-CH" dirty="0"/>
          </a:p>
        </p:txBody>
      </p:sp>
    </p:spTree>
    <p:extLst>
      <p:ext uri="{BB962C8B-B14F-4D97-AF65-F5344CB8AC3E}">
        <p14:creationId xmlns:p14="http://schemas.microsoft.com/office/powerpoint/2010/main" val="6477990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53D07E3-7DC4-2446-BD84-AE74767739E2}"/>
              </a:ext>
            </a:extLst>
          </p:cNvPr>
          <p:cNvSpPr>
            <a:spLocks noGrp="1"/>
          </p:cNvSpPr>
          <p:nvPr>
            <p:ph type="body" sz="quarter" idx="13"/>
          </p:nvPr>
        </p:nvSpPr>
        <p:spPr>
          <a:xfrm>
            <a:off x="507205" y="1700251"/>
            <a:ext cx="11174400" cy="360000"/>
          </a:xfrm>
        </p:spPr>
        <p:txBody>
          <a:bodyPr/>
          <a:lstStyle/>
          <a:p>
            <a:r>
              <a:rPr lang="en-US" kern="0" spc="0" dirty="0" err="1"/>
              <a:t>Reconhecer</a:t>
            </a:r>
            <a:r>
              <a:rPr lang="en-US" kern="0" spc="0" dirty="0"/>
              <a:t> e responder </a:t>
            </a:r>
            <a:r>
              <a:rPr lang="en-US" kern="0" spc="0" dirty="0" err="1"/>
              <a:t>às</a:t>
            </a:r>
            <a:r>
              <a:rPr lang="en-US" kern="0" spc="0" dirty="0"/>
              <a:t> </a:t>
            </a:r>
            <a:r>
              <a:rPr lang="en-US" kern="0" spc="0" dirty="0" err="1"/>
              <a:t>sensibilidades</a:t>
            </a:r>
            <a:r>
              <a:rPr lang="en-US" kern="0" spc="0" dirty="0"/>
              <a:t> e </a:t>
            </a:r>
            <a:r>
              <a:rPr lang="en-US" kern="0" spc="0" dirty="0" err="1"/>
              <a:t>sinais</a:t>
            </a:r>
            <a:r>
              <a:rPr lang="en-US" kern="0" spc="0" dirty="0"/>
              <a:t> de </a:t>
            </a:r>
            <a:r>
              <a:rPr lang="en-US" kern="0" spc="0" dirty="0" err="1"/>
              <a:t>angústia</a:t>
            </a:r>
            <a:r>
              <a:rPr lang="en-US" kern="0" spc="0" dirty="0"/>
              <a:t> (c)</a:t>
            </a:r>
          </a:p>
        </p:txBody>
      </p:sp>
      <p:sp>
        <p:nvSpPr>
          <p:cNvPr id="3" name="Content Placeholder 2">
            <a:extLst>
              <a:ext uri="{FF2B5EF4-FFF2-40B4-BE49-F238E27FC236}">
                <a16:creationId xmlns:a16="http://schemas.microsoft.com/office/drawing/2014/main" id="{B919065B-9389-4855-ABFC-3B491A7CFF88}"/>
              </a:ext>
            </a:extLst>
          </p:cNvPr>
          <p:cNvSpPr>
            <a:spLocks noGrp="1"/>
          </p:cNvSpPr>
          <p:nvPr>
            <p:ph sz="quarter" idx="14"/>
          </p:nvPr>
        </p:nvSpPr>
        <p:spPr>
          <a:xfrm>
            <a:off x="740671" y="2548916"/>
            <a:ext cx="11174412" cy="3438161"/>
          </a:xfrm>
        </p:spPr>
        <p:txBody>
          <a:bodyPr/>
          <a:lstStyle/>
          <a:p>
            <a:pPr algn="just">
              <a:spcBef>
                <a:spcPts val="600"/>
              </a:spcBef>
              <a:spcAft>
                <a:spcPts val="0"/>
              </a:spcAft>
            </a:pPr>
            <a:r>
              <a:rPr lang="en-US" sz="2000" dirty="0" err="1"/>
              <a:t>pessoa</a:t>
            </a:r>
            <a:r>
              <a:rPr lang="en-US" sz="2000" dirty="0"/>
              <a:t>, e as </a:t>
            </a:r>
            <a:r>
              <a:rPr lang="en-US" sz="2000" dirty="0" err="1"/>
              <a:t>sensibilidades</a:t>
            </a:r>
            <a:r>
              <a:rPr lang="en-US" sz="2000" dirty="0"/>
              <a:t> de </a:t>
            </a:r>
            <a:r>
              <a:rPr lang="en-US" sz="2000" dirty="0" err="1"/>
              <a:t>muitas</a:t>
            </a:r>
            <a:r>
              <a:rPr lang="en-US" sz="2000" dirty="0"/>
              <a:t> </a:t>
            </a:r>
            <a:r>
              <a:rPr lang="en-US" sz="2000" dirty="0" err="1"/>
              <a:t>pessoas</a:t>
            </a:r>
            <a:r>
              <a:rPr lang="en-US" sz="2000" dirty="0"/>
              <a:t> </a:t>
            </a:r>
            <a:r>
              <a:rPr lang="en-US" sz="2000" dirty="0" err="1"/>
              <a:t>sendo</a:t>
            </a:r>
            <a:r>
              <a:rPr lang="en-US" sz="2000" dirty="0"/>
              <a:t> </a:t>
            </a:r>
            <a:r>
              <a:rPr lang="en-US" sz="2000" dirty="0" err="1"/>
              <a:t>ativadas</a:t>
            </a:r>
            <a:r>
              <a:rPr lang="en-US" sz="2000" dirty="0"/>
              <a:t> com altos </a:t>
            </a:r>
            <a:r>
              <a:rPr lang="en-US" sz="2000" dirty="0" err="1"/>
              <a:t>níveis</a:t>
            </a:r>
            <a:r>
              <a:rPr lang="en-US" sz="2000" dirty="0"/>
              <a:t> de </a:t>
            </a:r>
            <a:r>
              <a:rPr lang="en-US" sz="2000" dirty="0" err="1"/>
              <a:t>angústia</a:t>
            </a:r>
            <a:r>
              <a:rPr lang="en-US" sz="2000" dirty="0"/>
              <a:t> </a:t>
            </a:r>
            <a:r>
              <a:rPr lang="en-US" sz="2000" dirty="0" err="1"/>
              <a:t>podem</a:t>
            </a:r>
            <a:r>
              <a:rPr lang="en-US" sz="2000" dirty="0"/>
              <a:t> </a:t>
            </a:r>
            <a:r>
              <a:rPr lang="en-US" sz="2000" dirty="0" err="1"/>
              <a:t>levar</a:t>
            </a:r>
            <a:r>
              <a:rPr lang="en-US" sz="2000" dirty="0"/>
              <a:t> a </a:t>
            </a:r>
            <a:r>
              <a:rPr lang="en-US" sz="2000" dirty="0" err="1"/>
              <a:t>uma</a:t>
            </a:r>
            <a:r>
              <a:rPr lang="en-US" sz="2000" dirty="0"/>
              <a:t> </a:t>
            </a:r>
            <a:r>
              <a:rPr lang="en-US" sz="2000" dirty="0" err="1"/>
              <a:t>situação</a:t>
            </a:r>
            <a:r>
              <a:rPr lang="en-US" sz="2000" dirty="0"/>
              <a:t> </a:t>
            </a:r>
            <a:r>
              <a:rPr lang="en-US" sz="2000" dirty="0" err="1"/>
              <a:t>tensa</a:t>
            </a:r>
            <a:r>
              <a:rPr lang="en-US" sz="2000" dirty="0"/>
              <a:t> e </a:t>
            </a:r>
            <a:r>
              <a:rPr lang="en-US" sz="2000" dirty="0" err="1"/>
              <a:t>conflituosa</a:t>
            </a:r>
            <a:r>
              <a:rPr lang="en-US" sz="2000" dirty="0"/>
              <a:t>. </a:t>
            </a:r>
          </a:p>
          <a:p>
            <a:pPr algn="just">
              <a:spcBef>
                <a:spcPts val="600"/>
              </a:spcBef>
              <a:spcAft>
                <a:spcPts val="0"/>
              </a:spcAft>
            </a:pPr>
            <a:r>
              <a:rPr lang="en-US" sz="2000" dirty="0"/>
              <a:t>Por </a:t>
            </a:r>
            <a:r>
              <a:rPr lang="en-US" sz="2000" dirty="0" err="1"/>
              <a:t>exemplo</a:t>
            </a:r>
            <a:r>
              <a:rPr lang="en-US" sz="2000" dirty="0"/>
              <a:t>, </a:t>
            </a:r>
            <a:r>
              <a:rPr lang="en-US" sz="2000" dirty="0" err="1"/>
              <a:t>algumas</a:t>
            </a:r>
            <a:r>
              <a:rPr lang="en-US" sz="2000" dirty="0"/>
              <a:t> </a:t>
            </a:r>
            <a:r>
              <a:rPr lang="en-US" sz="2000" dirty="0" err="1"/>
              <a:t>sensibilidades</a:t>
            </a:r>
            <a:r>
              <a:rPr lang="en-US" sz="2000" dirty="0"/>
              <a:t> </a:t>
            </a:r>
            <a:r>
              <a:rPr lang="en-US" sz="2000" dirty="0" err="1"/>
              <a:t>podem</a:t>
            </a:r>
            <a:r>
              <a:rPr lang="en-US" sz="2000" dirty="0"/>
              <a:t> ser: </a:t>
            </a:r>
          </a:p>
          <a:p>
            <a:pPr lvl="2" algn="just">
              <a:spcBef>
                <a:spcPts val="600"/>
              </a:spcBef>
              <a:spcAft>
                <a:spcPts val="0"/>
              </a:spcAft>
            </a:pPr>
            <a:r>
              <a:rPr lang="en-US" dirty="0" err="1"/>
              <a:t>não</a:t>
            </a:r>
            <a:r>
              <a:rPr lang="en-US" dirty="0"/>
              <a:t> se </a:t>
            </a:r>
            <a:r>
              <a:rPr lang="en-US" dirty="0" err="1"/>
              <a:t>sentir</a:t>
            </a:r>
            <a:r>
              <a:rPr lang="en-US" dirty="0"/>
              <a:t> </a:t>
            </a:r>
            <a:r>
              <a:rPr lang="en-US" dirty="0" err="1"/>
              <a:t>ouvido</a:t>
            </a:r>
            <a:r>
              <a:rPr lang="en-US" dirty="0"/>
              <a:t>; </a:t>
            </a:r>
          </a:p>
          <a:p>
            <a:pPr lvl="2" algn="just">
              <a:spcBef>
                <a:spcPts val="600"/>
              </a:spcBef>
              <a:spcAft>
                <a:spcPts val="0"/>
              </a:spcAft>
            </a:pPr>
            <a:r>
              <a:rPr lang="en-US" dirty="0" err="1"/>
              <a:t>pessoas</a:t>
            </a:r>
            <a:r>
              <a:rPr lang="en-US" dirty="0"/>
              <a:t> </a:t>
            </a:r>
            <a:r>
              <a:rPr lang="en-US" dirty="0" err="1"/>
              <a:t>falando</a:t>
            </a:r>
            <a:r>
              <a:rPr lang="en-US" dirty="0"/>
              <a:t> </a:t>
            </a:r>
            <a:r>
              <a:rPr lang="en-US" dirty="0" err="1"/>
              <a:t>desrespeitosamente</a:t>
            </a:r>
            <a:r>
              <a:rPr lang="en-US" dirty="0"/>
              <a:t> com a </a:t>
            </a:r>
            <a:r>
              <a:rPr lang="en-US" dirty="0" err="1"/>
              <a:t>pessoa</a:t>
            </a:r>
            <a:r>
              <a:rPr lang="en-US" dirty="0"/>
              <a:t> </a:t>
            </a:r>
            <a:r>
              <a:rPr lang="en-US" dirty="0" err="1"/>
              <a:t>em</a:t>
            </a:r>
            <a:r>
              <a:rPr lang="en-US" dirty="0"/>
              <a:t> </a:t>
            </a:r>
            <a:r>
              <a:rPr lang="en-US" dirty="0" err="1"/>
              <a:t>questão</a:t>
            </a:r>
            <a:r>
              <a:rPr lang="en-US" dirty="0"/>
              <a:t>; </a:t>
            </a:r>
          </a:p>
          <a:p>
            <a:pPr lvl="2" algn="just">
              <a:spcBef>
                <a:spcPts val="600"/>
              </a:spcBef>
              <a:spcAft>
                <a:spcPts val="0"/>
              </a:spcAft>
            </a:pPr>
            <a:r>
              <a:rPr lang="en-US" dirty="0" err="1"/>
              <a:t>outras</a:t>
            </a:r>
            <a:r>
              <a:rPr lang="en-US" dirty="0"/>
              <a:t> </a:t>
            </a:r>
            <a:r>
              <a:rPr lang="en-US" dirty="0" err="1"/>
              <a:t>pessoas</a:t>
            </a:r>
            <a:r>
              <a:rPr lang="en-US" dirty="0"/>
              <a:t> </a:t>
            </a:r>
            <a:r>
              <a:rPr lang="en-US" dirty="0" err="1"/>
              <a:t>usando</a:t>
            </a:r>
            <a:r>
              <a:rPr lang="en-US" dirty="0"/>
              <a:t> as </a:t>
            </a:r>
            <a:r>
              <a:rPr lang="en-US" dirty="0" err="1"/>
              <a:t>coisas</a:t>
            </a:r>
            <a:r>
              <a:rPr lang="en-US" dirty="0"/>
              <a:t> da </a:t>
            </a:r>
            <a:r>
              <a:rPr lang="en-US" dirty="0" err="1"/>
              <a:t>pessoa</a:t>
            </a:r>
            <a:r>
              <a:rPr lang="en-US" dirty="0"/>
              <a:t> </a:t>
            </a:r>
            <a:r>
              <a:rPr lang="en-US" dirty="0" err="1"/>
              <a:t>em</a:t>
            </a:r>
            <a:r>
              <a:rPr lang="en-US" dirty="0"/>
              <a:t> </a:t>
            </a:r>
            <a:r>
              <a:rPr lang="en-US" dirty="0" err="1"/>
              <a:t>questão</a:t>
            </a:r>
            <a:r>
              <a:rPr lang="en-US" dirty="0"/>
              <a:t> </a:t>
            </a:r>
            <a:r>
              <a:rPr lang="en-US" dirty="0" err="1"/>
              <a:t>sem</a:t>
            </a:r>
            <a:r>
              <a:rPr lang="en-US" dirty="0"/>
              <a:t> </a:t>
            </a:r>
            <a:r>
              <a:rPr lang="en-US" dirty="0" err="1"/>
              <a:t>permissão</a:t>
            </a:r>
            <a:r>
              <a:rPr lang="en-US" dirty="0"/>
              <a:t>; </a:t>
            </a:r>
          </a:p>
          <a:p>
            <a:pPr lvl="2" algn="just">
              <a:spcBef>
                <a:spcPts val="600"/>
              </a:spcBef>
              <a:spcAft>
                <a:spcPts val="0"/>
              </a:spcAft>
            </a:pPr>
            <a:r>
              <a:rPr lang="en-US" dirty="0" err="1"/>
              <a:t>barulhos</a:t>
            </a:r>
            <a:r>
              <a:rPr lang="en-US" dirty="0"/>
              <a:t> altos; </a:t>
            </a:r>
          </a:p>
          <a:p>
            <a:pPr lvl="2" algn="just">
              <a:spcBef>
                <a:spcPts val="600"/>
              </a:spcBef>
              <a:spcAft>
                <a:spcPts val="0"/>
              </a:spcAft>
            </a:pPr>
            <a:r>
              <a:rPr lang="en-US" dirty="0"/>
              <a:t>ser </a:t>
            </a:r>
            <a:r>
              <a:rPr lang="en-US" dirty="0" err="1"/>
              <a:t>tocado</a:t>
            </a:r>
            <a:r>
              <a:rPr lang="en-US" dirty="0"/>
              <a:t>; </a:t>
            </a:r>
          </a:p>
          <a:p>
            <a:pPr lvl="2" algn="just">
              <a:spcBef>
                <a:spcPts val="600"/>
              </a:spcBef>
              <a:spcAft>
                <a:spcPts val="0"/>
              </a:spcAft>
            </a:pPr>
            <a:r>
              <a:rPr lang="en-US" dirty="0" err="1"/>
              <a:t>não</a:t>
            </a:r>
            <a:r>
              <a:rPr lang="en-US" dirty="0"/>
              <a:t> </a:t>
            </a:r>
            <a:r>
              <a:rPr lang="en-US" dirty="0" err="1"/>
              <a:t>ter</a:t>
            </a:r>
            <a:r>
              <a:rPr lang="en-US" dirty="0"/>
              <a:t> </a:t>
            </a:r>
            <a:r>
              <a:rPr lang="en-US" dirty="0" err="1"/>
              <a:t>escolha</a:t>
            </a:r>
            <a:r>
              <a:rPr lang="en-US" dirty="0"/>
              <a:t>, </a:t>
            </a:r>
            <a:r>
              <a:rPr lang="en-US" dirty="0" err="1"/>
              <a:t>controle</a:t>
            </a:r>
            <a:r>
              <a:rPr lang="en-US" dirty="0"/>
              <a:t> </a:t>
            </a:r>
            <a:r>
              <a:rPr lang="en-US" dirty="0" err="1"/>
              <a:t>ou</a:t>
            </a:r>
            <a:r>
              <a:rPr lang="en-US" dirty="0"/>
              <a:t> entrada. </a:t>
            </a:r>
          </a:p>
          <a:p>
            <a:endParaRPr lang="en-US" dirty="0"/>
          </a:p>
          <a:p>
            <a:endParaRPr lang="en-US" dirty="0"/>
          </a:p>
        </p:txBody>
      </p:sp>
      <p:sp>
        <p:nvSpPr>
          <p:cNvPr id="2" name="Title 1">
            <a:extLst>
              <a:ext uri="{FF2B5EF4-FFF2-40B4-BE49-F238E27FC236}">
                <a16:creationId xmlns:a16="http://schemas.microsoft.com/office/drawing/2014/main" id="{827937F3-ABA2-406E-80EF-BE7C9E8E6D51}"/>
              </a:ext>
            </a:extLst>
          </p:cNvPr>
          <p:cNvSpPr>
            <a:spLocks noGrp="1"/>
          </p:cNvSpPr>
          <p:nvPr>
            <p:ph type="title"/>
          </p:nvPr>
        </p:nvSpPr>
        <p:spPr>
          <a:xfrm>
            <a:off x="507205" y="506412"/>
            <a:ext cx="11174399" cy="360000"/>
          </a:xfrm>
        </p:spPr>
        <p:txBody>
          <a:bodyPr/>
          <a:lstStyle/>
          <a:p>
            <a:pPr algn="ctr"/>
            <a:r>
              <a:rPr lang="en-GB" dirty="0"/>
              <a:t>Apresentação: Qual </a:t>
            </a:r>
            <a:r>
              <a:rPr lang="en-GB" dirty="0" err="1"/>
              <a:t>é</a:t>
            </a:r>
            <a:r>
              <a:rPr lang="en-GB" dirty="0"/>
              <a:t> </a:t>
            </a:r>
            <a:r>
              <a:rPr lang="en-GB" dirty="0" err="1"/>
              <a:t>uma</a:t>
            </a:r>
            <a:r>
              <a:rPr lang="en-GB" dirty="0"/>
              <a:t> </a:t>
            </a:r>
            <a:r>
              <a:rPr lang="en-GB" dirty="0" err="1"/>
              <a:t>resposta</a:t>
            </a:r>
            <a:r>
              <a:rPr lang="en-GB" dirty="0"/>
              <a:t> </a:t>
            </a:r>
            <a:r>
              <a:rPr lang="en-GB" dirty="0" err="1"/>
              <a:t>eficaz</a:t>
            </a:r>
            <a:r>
              <a:rPr lang="en-GB" dirty="0"/>
              <a:t> e </a:t>
            </a:r>
            <a:r>
              <a:rPr lang="en-GB" dirty="0" err="1"/>
              <a:t>apropriada</a:t>
            </a:r>
            <a:r>
              <a:rPr lang="en-GB" dirty="0"/>
              <a:t> a </a:t>
            </a:r>
            <a:r>
              <a:rPr lang="en-GB" dirty="0" err="1"/>
              <a:t>situações</a:t>
            </a:r>
            <a:r>
              <a:rPr lang="en-GB" dirty="0"/>
              <a:t> </a:t>
            </a:r>
            <a:r>
              <a:rPr lang="en-GB" dirty="0" err="1"/>
              <a:t>tensas</a:t>
            </a:r>
            <a:r>
              <a:rPr lang="en-GB" dirty="0"/>
              <a:t>? – 10</a:t>
            </a:r>
            <a:endParaRPr lang="en-CH" dirty="0"/>
          </a:p>
        </p:txBody>
      </p:sp>
    </p:spTree>
    <p:extLst>
      <p:ext uri="{BB962C8B-B14F-4D97-AF65-F5344CB8AC3E}">
        <p14:creationId xmlns:p14="http://schemas.microsoft.com/office/powerpoint/2010/main" val="20852973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FD9D384-B5B4-C345-BEB9-D3E615743485}"/>
              </a:ext>
            </a:extLst>
          </p:cNvPr>
          <p:cNvSpPr>
            <a:spLocks noGrp="1"/>
          </p:cNvSpPr>
          <p:nvPr>
            <p:ph type="body" sz="quarter" idx="13"/>
          </p:nvPr>
        </p:nvSpPr>
        <p:spPr>
          <a:xfrm>
            <a:off x="507207" y="1379748"/>
            <a:ext cx="11174400" cy="360000"/>
          </a:xfrm>
        </p:spPr>
        <p:txBody>
          <a:bodyPr/>
          <a:lstStyle/>
          <a:p>
            <a:r>
              <a:rPr lang="en-US" kern="0" spc="0" dirty="0" err="1"/>
              <a:t>Reconhecer</a:t>
            </a:r>
            <a:r>
              <a:rPr lang="en-US" kern="0" spc="0" dirty="0"/>
              <a:t> e responder </a:t>
            </a:r>
            <a:r>
              <a:rPr lang="en-US" kern="0" spc="0" dirty="0" err="1"/>
              <a:t>às</a:t>
            </a:r>
            <a:r>
              <a:rPr lang="en-US" kern="0" spc="0" dirty="0"/>
              <a:t> </a:t>
            </a:r>
            <a:r>
              <a:rPr lang="en-US" kern="0" spc="0" dirty="0" err="1"/>
              <a:t>sensibilidades</a:t>
            </a:r>
            <a:r>
              <a:rPr lang="en-US" kern="0" spc="0" dirty="0"/>
              <a:t> e </a:t>
            </a:r>
            <a:r>
              <a:rPr lang="en-US" kern="0" spc="0" dirty="0" err="1"/>
              <a:t>sinais</a:t>
            </a:r>
            <a:r>
              <a:rPr lang="en-US" kern="0" spc="0" dirty="0"/>
              <a:t> de </a:t>
            </a:r>
            <a:r>
              <a:rPr lang="en-US" kern="0" spc="0" dirty="0" err="1"/>
              <a:t>angústia</a:t>
            </a:r>
            <a:r>
              <a:rPr lang="en-US" kern="0" spc="0" dirty="0"/>
              <a:t> (d)</a:t>
            </a:r>
          </a:p>
        </p:txBody>
      </p:sp>
      <p:sp>
        <p:nvSpPr>
          <p:cNvPr id="3" name="Content Placeholder 2">
            <a:extLst>
              <a:ext uri="{FF2B5EF4-FFF2-40B4-BE49-F238E27FC236}">
                <a16:creationId xmlns:a16="http://schemas.microsoft.com/office/drawing/2014/main" id="{B919065B-9389-4855-ABFC-3B491A7CFF88}"/>
              </a:ext>
            </a:extLst>
          </p:cNvPr>
          <p:cNvSpPr>
            <a:spLocks noGrp="1"/>
          </p:cNvSpPr>
          <p:nvPr>
            <p:ph sz="quarter" idx="14"/>
          </p:nvPr>
        </p:nvSpPr>
        <p:spPr>
          <a:xfrm>
            <a:off x="507195" y="1963438"/>
            <a:ext cx="11174412" cy="4246556"/>
          </a:xfrm>
        </p:spPr>
        <p:txBody>
          <a:bodyPr/>
          <a:lstStyle/>
          <a:p>
            <a:pPr marL="171450" indent="-171450" algn="just">
              <a:spcBef>
                <a:spcPts val="600"/>
              </a:spcBef>
              <a:spcAft>
                <a:spcPts val="0"/>
              </a:spcAft>
            </a:pPr>
            <a:r>
              <a:rPr lang="en-US" sz="2000" dirty="0" err="1"/>
              <a:t>Sinais</a:t>
            </a:r>
            <a:r>
              <a:rPr lang="en-US" sz="2000" dirty="0"/>
              <a:t> de </a:t>
            </a:r>
            <a:r>
              <a:rPr lang="en-US" sz="2000" dirty="0" err="1"/>
              <a:t>angústia</a:t>
            </a:r>
            <a:r>
              <a:rPr lang="en-US" sz="2000" dirty="0"/>
              <a:t> </a:t>
            </a:r>
            <a:r>
              <a:rPr lang="en-US" sz="2000" dirty="0" err="1"/>
              <a:t>são</a:t>
            </a:r>
            <a:r>
              <a:rPr lang="en-US" sz="2000" dirty="0"/>
              <a:t> </a:t>
            </a:r>
            <a:r>
              <a:rPr lang="en-US" sz="2000" dirty="0" err="1"/>
              <a:t>sinais</a:t>
            </a:r>
            <a:r>
              <a:rPr lang="en-US" sz="2000" dirty="0"/>
              <a:t> </a:t>
            </a:r>
            <a:r>
              <a:rPr lang="en-US" sz="2000" dirty="0" err="1"/>
              <a:t>físicos</a:t>
            </a:r>
            <a:r>
              <a:rPr lang="en-US" sz="2000" dirty="0"/>
              <a:t> </a:t>
            </a:r>
            <a:r>
              <a:rPr lang="en-US" sz="2000" dirty="0" err="1"/>
              <a:t>ou</a:t>
            </a:r>
            <a:r>
              <a:rPr lang="en-US" sz="2000" dirty="0"/>
              <a:t> </a:t>
            </a:r>
            <a:r>
              <a:rPr lang="en-US" sz="2000" dirty="0" err="1"/>
              <a:t>externos</a:t>
            </a:r>
            <a:r>
              <a:rPr lang="en-US" sz="2000" dirty="0"/>
              <a:t> de que </a:t>
            </a:r>
            <a:r>
              <a:rPr lang="en-US" sz="2000" dirty="0" err="1"/>
              <a:t>alguém</a:t>
            </a:r>
            <a:r>
              <a:rPr lang="en-US" sz="2000" dirty="0"/>
              <a:t> </a:t>
            </a:r>
            <a:r>
              <a:rPr lang="en-US" sz="2000" dirty="0" err="1"/>
              <a:t>pode</a:t>
            </a:r>
            <a:r>
              <a:rPr lang="en-US" sz="2000" dirty="0"/>
              <a:t> </a:t>
            </a:r>
            <a:r>
              <a:rPr lang="en-US" sz="2000" dirty="0" err="1"/>
              <a:t>estar</a:t>
            </a:r>
            <a:r>
              <a:rPr lang="en-US" sz="2000" dirty="0"/>
              <a:t> </a:t>
            </a:r>
            <a:r>
              <a:rPr lang="en-US" sz="2000" dirty="0" err="1"/>
              <a:t>vivenciando</a:t>
            </a:r>
            <a:r>
              <a:rPr lang="en-US" sz="2000" dirty="0"/>
              <a:t> </a:t>
            </a:r>
            <a:r>
              <a:rPr lang="en-US" sz="2000" dirty="0" err="1"/>
              <a:t>angústia</a:t>
            </a:r>
            <a:r>
              <a:rPr lang="en-US" sz="2000" dirty="0"/>
              <a:t>. </a:t>
            </a:r>
          </a:p>
          <a:p>
            <a:pPr marL="171450" indent="-171450" algn="just">
              <a:spcBef>
                <a:spcPts val="600"/>
              </a:spcBef>
              <a:spcAft>
                <a:spcPts val="0"/>
              </a:spcAft>
            </a:pPr>
            <a:r>
              <a:rPr lang="en-US" sz="2000" dirty="0" err="1"/>
              <a:t>Sinais</a:t>
            </a:r>
            <a:r>
              <a:rPr lang="en-US" sz="2000" dirty="0"/>
              <a:t> </a:t>
            </a:r>
            <a:r>
              <a:rPr lang="en-US" sz="2000" dirty="0" err="1"/>
              <a:t>físicos</a:t>
            </a:r>
            <a:r>
              <a:rPr lang="en-US" sz="2000" dirty="0"/>
              <a:t> de </a:t>
            </a:r>
            <a:r>
              <a:rPr lang="en-US" sz="2000" dirty="0" err="1"/>
              <a:t>angústia</a:t>
            </a:r>
            <a:r>
              <a:rPr lang="en-US" sz="2000" dirty="0"/>
              <a:t> </a:t>
            </a:r>
            <a:r>
              <a:rPr lang="en-US" sz="2000" dirty="0" err="1"/>
              <a:t>exigem</a:t>
            </a:r>
            <a:r>
              <a:rPr lang="en-US" sz="2000" dirty="0"/>
              <a:t> </a:t>
            </a:r>
            <a:r>
              <a:rPr lang="en-US" sz="2000" dirty="0" err="1"/>
              <a:t>uma</a:t>
            </a:r>
            <a:r>
              <a:rPr lang="en-US" sz="2000" dirty="0"/>
              <a:t> </a:t>
            </a:r>
            <a:r>
              <a:rPr lang="en-US" sz="2000" dirty="0" err="1"/>
              <a:t>resposta</a:t>
            </a:r>
            <a:r>
              <a:rPr lang="en-US" sz="2000" dirty="0"/>
              <a:t> </a:t>
            </a:r>
            <a:r>
              <a:rPr lang="en-US" sz="2000" dirty="0" err="1"/>
              <a:t>sensível</a:t>
            </a:r>
            <a:r>
              <a:rPr lang="en-US" sz="2000" dirty="0"/>
              <a:t> e de </a:t>
            </a:r>
            <a:r>
              <a:rPr lang="en-US" sz="2000" dirty="0" err="1"/>
              <a:t>apoio</a:t>
            </a:r>
            <a:r>
              <a:rPr lang="en-US" sz="2000" dirty="0"/>
              <a:t>, com o </a:t>
            </a:r>
            <a:r>
              <a:rPr lang="en-US" sz="2000" dirty="0" err="1"/>
              <a:t>objetivo</a:t>
            </a:r>
            <a:r>
              <a:rPr lang="en-US" sz="2000" dirty="0"/>
              <a:t> de </a:t>
            </a:r>
            <a:r>
              <a:rPr lang="en-US" sz="2000" dirty="0" err="1"/>
              <a:t>identificar</a:t>
            </a:r>
            <a:r>
              <a:rPr lang="en-US" sz="2000" dirty="0"/>
              <a:t> e remover a causa da </a:t>
            </a:r>
            <a:r>
              <a:rPr lang="en-US" sz="2000" dirty="0" err="1"/>
              <a:t>angústia</a:t>
            </a:r>
            <a:r>
              <a:rPr lang="en-US" sz="2000" dirty="0"/>
              <a:t>, </a:t>
            </a:r>
            <a:r>
              <a:rPr lang="en-US" sz="2000" dirty="0" err="1"/>
              <a:t>proporcionar</a:t>
            </a:r>
            <a:r>
              <a:rPr lang="en-US" sz="2000" dirty="0"/>
              <a:t> </a:t>
            </a:r>
            <a:r>
              <a:rPr lang="en-US" sz="2000" dirty="0" err="1"/>
              <a:t>conforto</a:t>
            </a:r>
            <a:r>
              <a:rPr lang="en-US" sz="2000" dirty="0"/>
              <a:t> </a:t>
            </a:r>
            <a:r>
              <a:rPr lang="en-US" sz="2000" dirty="0" err="1"/>
              <a:t>ou</a:t>
            </a:r>
            <a:r>
              <a:rPr lang="en-US" sz="2000" dirty="0"/>
              <a:t> de </a:t>
            </a:r>
            <a:r>
              <a:rPr lang="en-US" sz="2000" dirty="0" err="1"/>
              <a:t>outra</a:t>
            </a:r>
            <a:r>
              <a:rPr lang="en-US" sz="2000" dirty="0"/>
              <a:t> forma </a:t>
            </a:r>
            <a:r>
              <a:rPr lang="en-US" sz="2000" dirty="0" err="1"/>
              <a:t>ajudar</a:t>
            </a:r>
            <a:r>
              <a:rPr lang="en-US" sz="2000" dirty="0"/>
              <a:t> a </a:t>
            </a:r>
            <a:r>
              <a:rPr lang="en-US" sz="2000" dirty="0" err="1"/>
              <a:t>pessoa</a:t>
            </a:r>
            <a:r>
              <a:rPr lang="en-US" sz="2000" dirty="0"/>
              <a:t>. </a:t>
            </a:r>
          </a:p>
          <a:p>
            <a:pPr marL="171450" indent="-171450" algn="just">
              <a:spcBef>
                <a:spcPts val="600"/>
              </a:spcBef>
              <a:spcAft>
                <a:spcPts val="0"/>
              </a:spcAft>
            </a:pPr>
            <a:r>
              <a:rPr lang="en-US" sz="2000" dirty="0" err="1"/>
              <a:t>Alguns</a:t>
            </a:r>
            <a:r>
              <a:rPr lang="en-US" sz="2000" dirty="0"/>
              <a:t> </a:t>
            </a:r>
            <a:r>
              <a:rPr lang="en-US" sz="2000" dirty="0" err="1"/>
              <a:t>exemplos</a:t>
            </a:r>
            <a:r>
              <a:rPr lang="en-US" sz="2000" dirty="0"/>
              <a:t> </a:t>
            </a:r>
            <a:r>
              <a:rPr lang="en-US" sz="2000" dirty="0" err="1"/>
              <a:t>comuns</a:t>
            </a:r>
            <a:r>
              <a:rPr lang="en-US" sz="2000" dirty="0"/>
              <a:t>:</a:t>
            </a:r>
          </a:p>
          <a:p>
            <a:endParaRPr lang="en-US" dirty="0"/>
          </a:p>
        </p:txBody>
      </p:sp>
      <p:sp>
        <p:nvSpPr>
          <p:cNvPr id="2" name="Title 1">
            <a:extLst>
              <a:ext uri="{FF2B5EF4-FFF2-40B4-BE49-F238E27FC236}">
                <a16:creationId xmlns:a16="http://schemas.microsoft.com/office/drawing/2014/main" id="{827937F3-ABA2-406E-80EF-BE7C9E8E6D51}"/>
              </a:ext>
            </a:extLst>
          </p:cNvPr>
          <p:cNvSpPr>
            <a:spLocks noGrp="1"/>
          </p:cNvSpPr>
          <p:nvPr>
            <p:ph type="title"/>
          </p:nvPr>
        </p:nvSpPr>
        <p:spPr>
          <a:xfrm>
            <a:off x="507205" y="506412"/>
            <a:ext cx="11174399" cy="432000"/>
          </a:xfrm>
        </p:spPr>
        <p:txBody>
          <a:bodyPr/>
          <a:lstStyle/>
          <a:p>
            <a:pPr algn="ctr"/>
            <a:r>
              <a:rPr lang="en-GB" dirty="0"/>
              <a:t>Apresentação: Qual </a:t>
            </a:r>
            <a:r>
              <a:rPr lang="en-GB" dirty="0" err="1"/>
              <a:t>é</a:t>
            </a:r>
            <a:r>
              <a:rPr lang="en-GB" dirty="0"/>
              <a:t> </a:t>
            </a:r>
            <a:r>
              <a:rPr lang="en-GB" dirty="0" err="1"/>
              <a:t>uma</a:t>
            </a:r>
            <a:r>
              <a:rPr lang="en-GB" dirty="0"/>
              <a:t> </a:t>
            </a:r>
            <a:r>
              <a:rPr lang="en-GB" dirty="0" err="1"/>
              <a:t>resposta</a:t>
            </a:r>
            <a:r>
              <a:rPr lang="en-GB" dirty="0"/>
              <a:t> </a:t>
            </a:r>
            <a:r>
              <a:rPr lang="en-GB" dirty="0" err="1"/>
              <a:t>eficaz</a:t>
            </a:r>
            <a:r>
              <a:rPr lang="en-GB" dirty="0"/>
              <a:t> e </a:t>
            </a:r>
            <a:r>
              <a:rPr lang="en-GB" dirty="0" err="1"/>
              <a:t>apropriada</a:t>
            </a:r>
            <a:r>
              <a:rPr lang="en-GB" dirty="0"/>
              <a:t> a </a:t>
            </a:r>
            <a:r>
              <a:rPr lang="en-GB" dirty="0" err="1"/>
              <a:t>situações</a:t>
            </a:r>
            <a:r>
              <a:rPr lang="en-GB" dirty="0"/>
              <a:t> </a:t>
            </a:r>
            <a:r>
              <a:rPr lang="en-GB" dirty="0" err="1"/>
              <a:t>tensas</a:t>
            </a:r>
            <a:r>
              <a:rPr lang="en-GB" dirty="0"/>
              <a:t>? – 11</a:t>
            </a:r>
            <a:endParaRPr lang="en-CH" dirty="0"/>
          </a:p>
        </p:txBody>
      </p:sp>
      <p:sp>
        <p:nvSpPr>
          <p:cNvPr id="4" name="TextBox 3">
            <a:extLst>
              <a:ext uri="{FF2B5EF4-FFF2-40B4-BE49-F238E27FC236}">
                <a16:creationId xmlns:a16="http://schemas.microsoft.com/office/drawing/2014/main" id="{BA12CDD3-AFE1-46D3-899F-AD184F18A00A}"/>
              </a:ext>
            </a:extLst>
          </p:cNvPr>
          <p:cNvSpPr txBox="1"/>
          <p:nvPr/>
        </p:nvSpPr>
        <p:spPr>
          <a:xfrm>
            <a:off x="1226311" y="3429000"/>
            <a:ext cx="4622443" cy="2246769"/>
          </a:xfrm>
          <a:prstGeom prst="rect">
            <a:avLst/>
          </a:prstGeom>
          <a:noFill/>
        </p:spPr>
        <p:txBody>
          <a:bodyPr wrap="square" numCol="1" rtlCol="0">
            <a:spAutoFit/>
          </a:bodyPr>
          <a:lstStyle/>
          <a:p>
            <a:pPr marL="685800" lvl="1" indent="-228600">
              <a:buFont typeface="Arial" panose="020B0604020202020204" pitchFamily="34" charset="0"/>
              <a:buChar char="•"/>
            </a:pPr>
            <a:r>
              <a:rPr lang="en-US" sz="2000" dirty="0"/>
              <a:t>Inquietude; </a:t>
            </a:r>
          </a:p>
          <a:p>
            <a:pPr marL="685800" lvl="1" indent="-228600">
              <a:buFont typeface="Arial" panose="020B0604020202020204" pitchFamily="34" charset="0"/>
              <a:buChar char="•"/>
            </a:pPr>
            <a:r>
              <a:rPr lang="en-US" sz="2000" dirty="0" err="1"/>
              <a:t>Agitação</a:t>
            </a:r>
            <a:r>
              <a:rPr lang="en-US" sz="2000" dirty="0"/>
              <a:t>; </a:t>
            </a:r>
          </a:p>
          <a:p>
            <a:pPr marL="685800" lvl="1" indent="-228600">
              <a:buFont typeface="Arial" panose="020B0604020202020204" pitchFamily="34" charset="0"/>
              <a:buChar char="•"/>
            </a:pPr>
            <a:r>
              <a:rPr lang="en-US" sz="2000" dirty="0" err="1"/>
              <a:t>Ansiedade</a:t>
            </a:r>
            <a:r>
              <a:rPr lang="en-US" sz="2000" dirty="0"/>
              <a:t>; </a:t>
            </a:r>
          </a:p>
          <a:p>
            <a:pPr marL="685800" lvl="1" indent="-228600">
              <a:buFont typeface="Arial" panose="020B0604020202020204" pitchFamily="34" charset="0"/>
              <a:buChar char="•"/>
            </a:pPr>
            <a:r>
              <a:rPr lang="en-US" sz="2000" dirty="0"/>
              <a:t>Falta de </a:t>
            </a:r>
            <a:r>
              <a:rPr lang="en-US" sz="2000" dirty="0" err="1"/>
              <a:t>ar</a:t>
            </a:r>
            <a:r>
              <a:rPr lang="en-US" sz="2000" dirty="0"/>
              <a:t> </a:t>
            </a:r>
            <a:r>
              <a:rPr lang="en-US" sz="2000" dirty="0" err="1"/>
              <a:t>ou</a:t>
            </a:r>
            <a:r>
              <a:rPr lang="en-US" sz="2000" dirty="0"/>
              <a:t> </a:t>
            </a:r>
            <a:r>
              <a:rPr lang="en-US" sz="2000" dirty="0" err="1"/>
              <a:t>respiração</a:t>
            </a:r>
            <a:r>
              <a:rPr lang="en-US" sz="2000" dirty="0"/>
              <a:t> </a:t>
            </a:r>
            <a:r>
              <a:rPr lang="en-US" sz="2000" dirty="0" err="1"/>
              <a:t>rápida</a:t>
            </a:r>
            <a:r>
              <a:rPr lang="en-US" sz="2000" dirty="0"/>
              <a:t>; </a:t>
            </a:r>
          </a:p>
          <a:p>
            <a:pPr marL="685800" lvl="1" indent="-228600">
              <a:buFont typeface="Arial" panose="020B0604020202020204" pitchFamily="34" charset="0"/>
              <a:buChar char="•"/>
            </a:pPr>
            <a:r>
              <a:rPr lang="en-US" sz="2000" dirty="0" err="1"/>
              <a:t>Aperto</a:t>
            </a:r>
            <a:r>
              <a:rPr lang="en-US" sz="2000" dirty="0"/>
              <a:t> no </a:t>
            </a:r>
            <a:r>
              <a:rPr lang="en-US" sz="2000" dirty="0" err="1"/>
              <a:t>peito</a:t>
            </a:r>
            <a:r>
              <a:rPr lang="en-US" sz="2000" dirty="0"/>
              <a:t>; </a:t>
            </a:r>
          </a:p>
          <a:p>
            <a:pPr marL="685800" lvl="1" indent="-228600">
              <a:buFont typeface="Arial" panose="020B0604020202020204" pitchFamily="34" charset="0"/>
              <a:buChar char="•"/>
            </a:pPr>
            <a:r>
              <a:rPr lang="en-US" sz="2000" dirty="0" err="1"/>
              <a:t>Suor</a:t>
            </a:r>
            <a:r>
              <a:rPr lang="en-US" sz="2000" dirty="0"/>
              <a:t>; </a:t>
            </a:r>
          </a:p>
          <a:p>
            <a:pPr marL="685800" lvl="1" indent="-228600">
              <a:buFont typeface="Arial" panose="020B0604020202020204" pitchFamily="34" charset="0"/>
              <a:buChar char="•"/>
            </a:pPr>
            <a:r>
              <a:rPr lang="en-US" sz="2000" dirty="0" err="1"/>
              <a:t>Dentes</a:t>
            </a:r>
            <a:r>
              <a:rPr lang="en-US" sz="2000" dirty="0"/>
              <a:t> </a:t>
            </a:r>
            <a:r>
              <a:rPr lang="en-US" sz="2000" dirty="0" err="1"/>
              <a:t>cerrados</a:t>
            </a:r>
            <a:r>
              <a:rPr lang="en-US" sz="2000" dirty="0"/>
              <a:t>;</a:t>
            </a:r>
          </a:p>
        </p:txBody>
      </p:sp>
      <p:sp>
        <p:nvSpPr>
          <p:cNvPr id="5" name="TextBox 4">
            <a:extLst>
              <a:ext uri="{FF2B5EF4-FFF2-40B4-BE49-F238E27FC236}">
                <a16:creationId xmlns:a16="http://schemas.microsoft.com/office/drawing/2014/main" id="{5E4F25DA-10E7-49E8-8FED-021799E81FEA}"/>
              </a:ext>
            </a:extLst>
          </p:cNvPr>
          <p:cNvSpPr txBox="1"/>
          <p:nvPr/>
        </p:nvSpPr>
        <p:spPr>
          <a:xfrm>
            <a:off x="5723810" y="3121223"/>
            <a:ext cx="4091189" cy="2862322"/>
          </a:xfrm>
          <a:prstGeom prst="rect">
            <a:avLst/>
          </a:prstGeom>
          <a:noFill/>
        </p:spPr>
        <p:txBody>
          <a:bodyPr wrap="square" rtlCol="0">
            <a:spAutoFit/>
          </a:bodyPr>
          <a:lstStyle/>
          <a:p>
            <a:pPr marL="914400" lvl="1" indent="-457200">
              <a:buFont typeface="Arial" panose="020B0604020202020204" pitchFamily="34" charset="0"/>
              <a:buChar char="•"/>
            </a:pPr>
            <a:r>
              <a:rPr lang="en-US" sz="2000" dirty="0"/>
              <a:t>Choro; </a:t>
            </a:r>
          </a:p>
          <a:p>
            <a:pPr marL="914400" lvl="1" indent="-457200">
              <a:buFont typeface="Arial" panose="020B0604020202020204" pitchFamily="34" charset="0"/>
              <a:buChar char="•"/>
            </a:pPr>
            <a:r>
              <a:rPr lang="en-US" sz="2000" dirty="0" err="1"/>
              <a:t>Torcer</a:t>
            </a:r>
            <a:r>
              <a:rPr lang="en-US" sz="2000" dirty="0"/>
              <a:t> as </a:t>
            </a:r>
            <a:r>
              <a:rPr lang="en-US" sz="2000" dirty="0" err="1"/>
              <a:t>mãos</a:t>
            </a:r>
            <a:r>
              <a:rPr lang="en-US" sz="2000" dirty="0"/>
              <a:t>; </a:t>
            </a:r>
          </a:p>
          <a:p>
            <a:pPr marL="914400" lvl="1" indent="-457200">
              <a:buFont typeface="Arial" panose="020B0604020202020204" pitchFamily="34" charset="0"/>
              <a:buChar char="•"/>
            </a:pPr>
            <a:r>
              <a:rPr lang="en-US" sz="2000" dirty="0" err="1"/>
              <a:t>Balançar</a:t>
            </a:r>
            <a:r>
              <a:rPr lang="en-US" sz="2000" dirty="0"/>
              <a:t>; </a:t>
            </a:r>
          </a:p>
          <a:p>
            <a:pPr marL="914400" lvl="1" indent="-457200">
              <a:buFont typeface="Arial" panose="020B0604020202020204" pitchFamily="34" charset="0"/>
              <a:buChar char="•"/>
            </a:pPr>
            <a:r>
              <a:rPr lang="en-US" sz="2000" dirty="0" err="1"/>
              <a:t>Retraimento</a:t>
            </a:r>
            <a:r>
              <a:rPr lang="en-US" sz="2000" dirty="0"/>
              <a:t>, </a:t>
            </a:r>
            <a:r>
              <a:rPr lang="en-US" sz="2000" dirty="0" err="1"/>
              <a:t>medo</a:t>
            </a:r>
            <a:r>
              <a:rPr lang="en-US" sz="2000" dirty="0"/>
              <a:t>, </a:t>
            </a:r>
            <a:r>
              <a:rPr lang="en-US" sz="2000" dirty="0" err="1"/>
              <a:t>irritação</a:t>
            </a:r>
            <a:r>
              <a:rPr lang="en-US" sz="2000" dirty="0"/>
              <a:t>; </a:t>
            </a:r>
          </a:p>
          <a:p>
            <a:pPr marL="914400" lvl="1" indent="-457200">
              <a:buFont typeface="Arial" panose="020B0604020202020204" pitchFamily="34" charset="0"/>
              <a:buChar char="•"/>
            </a:pPr>
            <a:r>
              <a:rPr lang="en-US" sz="2000" dirty="0" err="1"/>
              <a:t>Contato</a:t>
            </a:r>
            <a:r>
              <a:rPr lang="en-US" sz="2000" dirty="0"/>
              <a:t> visual </a:t>
            </a:r>
            <a:r>
              <a:rPr lang="en-US" sz="2000" dirty="0" err="1"/>
              <a:t>prolongado</a:t>
            </a:r>
            <a:r>
              <a:rPr lang="en-US" sz="2000" dirty="0"/>
              <a:t>; </a:t>
            </a:r>
          </a:p>
          <a:p>
            <a:pPr marL="914400" lvl="1" indent="-457200">
              <a:buFont typeface="Arial" panose="020B0604020202020204" pitchFamily="34" charset="0"/>
              <a:buChar char="•"/>
            </a:pPr>
            <a:r>
              <a:rPr lang="en-US" sz="2000" dirty="0" err="1"/>
              <a:t>Aumento</a:t>
            </a:r>
            <a:r>
              <a:rPr lang="en-US" sz="2000" dirty="0"/>
              <a:t> do volume da </a:t>
            </a:r>
            <a:r>
              <a:rPr lang="en-US" sz="2000" dirty="0" err="1"/>
              <a:t>fala</a:t>
            </a:r>
            <a:r>
              <a:rPr lang="en-US" sz="2000" dirty="0"/>
              <a:t>; </a:t>
            </a:r>
          </a:p>
          <a:p>
            <a:pPr marL="914400" lvl="1" indent="-457200">
              <a:buFont typeface="Arial" panose="020B0604020202020204" pitchFamily="34" charset="0"/>
              <a:buChar char="•"/>
            </a:pPr>
            <a:r>
              <a:rPr lang="en-US" sz="2000" dirty="0" err="1"/>
              <a:t>Agressão</a:t>
            </a:r>
            <a:r>
              <a:rPr lang="en-US" sz="2000" dirty="0"/>
              <a:t>; </a:t>
            </a:r>
          </a:p>
          <a:p>
            <a:pPr marL="914400" lvl="1" indent="-457200">
              <a:buFont typeface="Arial" panose="020B0604020202020204" pitchFamily="34" charset="0"/>
              <a:buChar char="•"/>
            </a:pPr>
            <a:r>
              <a:rPr lang="en-US" sz="2000" dirty="0" err="1"/>
              <a:t>Ameaça</a:t>
            </a:r>
            <a:r>
              <a:rPr lang="en-US" sz="2000" dirty="0"/>
              <a:t> de </a:t>
            </a:r>
            <a:r>
              <a:rPr lang="en-US" sz="2000" dirty="0" err="1"/>
              <a:t>danos</a:t>
            </a:r>
            <a:r>
              <a:rPr lang="en-US" sz="2000" dirty="0"/>
              <a:t>. </a:t>
            </a:r>
          </a:p>
        </p:txBody>
      </p:sp>
    </p:spTree>
    <p:extLst>
      <p:ext uri="{BB962C8B-B14F-4D97-AF65-F5344CB8AC3E}">
        <p14:creationId xmlns:p14="http://schemas.microsoft.com/office/powerpoint/2010/main" val="40985438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1200500-4752-C74D-AFD9-81AFD78556C6}"/>
              </a:ext>
            </a:extLst>
          </p:cNvPr>
          <p:cNvSpPr>
            <a:spLocks noGrp="1"/>
          </p:cNvSpPr>
          <p:nvPr>
            <p:ph type="body" sz="quarter" idx="13"/>
          </p:nvPr>
        </p:nvSpPr>
        <p:spPr>
          <a:xfrm>
            <a:off x="508806" y="1837461"/>
            <a:ext cx="11174400" cy="360000"/>
          </a:xfrm>
        </p:spPr>
        <p:txBody>
          <a:bodyPr/>
          <a:lstStyle/>
          <a:p>
            <a:r>
              <a:rPr lang="en-US" kern="0" spc="0" dirty="0" err="1"/>
              <a:t>Reconhecer</a:t>
            </a:r>
            <a:r>
              <a:rPr lang="en-US" kern="0" spc="0" dirty="0"/>
              <a:t> e responder </a:t>
            </a:r>
            <a:r>
              <a:rPr lang="en-US" kern="0" spc="0" dirty="0" err="1"/>
              <a:t>às</a:t>
            </a:r>
            <a:r>
              <a:rPr lang="en-US" kern="0" spc="0" dirty="0"/>
              <a:t> </a:t>
            </a:r>
            <a:r>
              <a:rPr lang="en-US" kern="0" spc="0" dirty="0" err="1"/>
              <a:t>sensibilidades</a:t>
            </a:r>
            <a:r>
              <a:rPr lang="en-US" kern="0" spc="0" dirty="0"/>
              <a:t> e </a:t>
            </a:r>
            <a:r>
              <a:rPr lang="en-US" kern="0" spc="0" dirty="0" err="1"/>
              <a:t>sinais</a:t>
            </a:r>
            <a:r>
              <a:rPr lang="en-US" kern="0" spc="0" dirty="0"/>
              <a:t> de </a:t>
            </a:r>
            <a:r>
              <a:rPr lang="en-US" kern="0" spc="0" dirty="0" err="1"/>
              <a:t>angústia</a:t>
            </a:r>
            <a:r>
              <a:rPr lang="en-US" kern="0" spc="0" dirty="0"/>
              <a:t> (e)</a:t>
            </a:r>
          </a:p>
        </p:txBody>
      </p:sp>
      <p:sp>
        <p:nvSpPr>
          <p:cNvPr id="3" name="Content Placeholder 2">
            <a:extLst>
              <a:ext uri="{FF2B5EF4-FFF2-40B4-BE49-F238E27FC236}">
                <a16:creationId xmlns:a16="http://schemas.microsoft.com/office/drawing/2014/main" id="{8F177427-21A6-465B-AAC8-DB95B9DD24FC}"/>
              </a:ext>
            </a:extLst>
          </p:cNvPr>
          <p:cNvSpPr>
            <a:spLocks noGrp="1"/>
          </p:cNvSpPr>
          <p:nvPr>
            <p:ph sz="quarter" idx="14"/>
          </p:nvPr>
        </p:nvSpPr>
        <p:spPr>
          <a:xfrm>
            <a:off x="508794" y="2793715"/>
            <a:ext cx="11174412" cy="3140158"/>
          </a:xfrm>
        </p:spPr>
        <p:txBody>
          <a:bodyPr/>
          <a:lstStyle/>
          <a:p>
            <a:pPr algn="just">
              <a:spcBef>
                <a:spcPts val="600"/>
              </a:spcBef>
              <a:spcAft>
                <a:spcPts val="0"/>
              </a:spcAft>
            </a:pPr>
            <a:r>
              <a:rPr lang="en-GB" sz="2000" dirty="0"/>
              <a:t>Quando sensibilidades e sinais de angústia são identificados, existem estratégias-chave para responder à situação e evitar e amenizar situações conflituosas. Elas incluem:</a:t>
            </a:r>
            <a:endParaRPr lang="en-CH" sz="2000" dirty="0"/>
          </a:p>
          <a:p>
            <a:pPr lvl="3" algn="just">
              <a:spcBef>
                <a:spcPts val="600"/>
              </a:spcBef>
              <a:spcAft>
                <a:spcPts val="0"/>
              </a:spcAft>
            </a:pPr>
            <a:r>
              <a:rPr lang="en-GB" dirty="0"/>
              <a:t>Técnicas de comunicação</a:t>
            </a:r>
            <a:endParaRPr lang="en-CH" dirty="0"/>
          </a:p>
          <a:p>
            <a:pPr lvl="3" algn="just">
              <a:spcBef>
                <a:spcPts val="600"/>
              </a:spcBef>
              <a:spcAft>
                <a:spcPts val="0"/>
              </a:spcAft>
            </a:pPr>
            <a:r>
              <a:rPr lang="en-GB" dirty="0"/>
              <a:t>Ambientes de apoio e salas de conforto</a:t>
            </a:r>
            <a:endParaRPr lang="en-CH" dirty="0"/>
          </a:p>
          <a:p>
            <a:pPr lvl="3" algn="just">
              <a:spcBef>
                <a:spcPts val="600"/>
              </a:spcBef>
              <a:spcAft>
                <a:spcPts val="0"/>
              </a:spcAft>
            </a:pPr>
            <a:r>
              <a:rPr lang="en-GB" dirty="0"/>
              <a:t>Criação de uma cultura de dizer “sim” e “posso fazer”</a:t>
            </a:r>
            <a:endParaRPr lang="en-CH" dirty="0"/>
          </a:p>
          <a:p>
            <a:pPr lvl="3" algn="just">
              <a:spcBef>
                <a:spcPts val="600"/>
              </a:spcBef>
              <a:spcAft>
                <a:spcPts val="0"/>
              </a:spcAft>
            </a:pPr>
            <a:r>
              <a:rPr lang="en-GB" dirty="0"/>
              <a:t>Planos individualizados para explorar sensibilidades e sinais de angústia </a:t>
            </a:r>
            <a:endParaRPr lang="en-CH" dirty="0"/>
          </a:p>
          <a:p>
            <a:pPr lvl="3" algn="just">
              <a:spcBef>
                <a:spcPts val="600"/>
              </a:spcBef>
              <a:spcAft>
                <a:spcPts val="0"/>
              </a:spcAft>
            </a:pPr>
            <a:r>
              <a:rPr lang="en-GB" dirty="0"/>
              <a:t>Equipes de resposta.</a:t>
            </a:r>
            <a:endParaRPr lang="en-CH" dirty="0"/>
          </a:p>
          <a:p>
            <a:pPr marL="0" indent="0">
              <a:buNone/>
            </a:pPr>
            <a:endParaRPr lang="en-CH" dirty="0"/>
          </a:p>
        </p:txBody>
      </p:sp>
      <p:sp>
        <p:nvSpPr>
          <p:cNvPr id="2" name="Title 1">
            <a:extLst>
              <a:ext uri="{FF2B5EF4-FFF2-40B4-BE49-F238E27FC236}">
                <a16:creationId xmlns:a16="http://schemas.microsoft.com/office/drawing/2014/main" id="{8343F0C5-FDD9-48A8-9E80-1F0C72E0FC47}"/>
              </a:ext>
            </a:extLst>
          </p:cNvPr>
          <p:cNvSpPr>
            <a:spLocks noGrp="1"/>
          </p:cNvSpPr>
          <p:nvPr>
            <p:ph type="title"/>
          </p:nvPr>
        </p:nvSpPr>
        <p:spPr>
          <a:xfrm>
            <a:off x="507206" y="506412"/>
            <a:ext cx="11174400" cy="360000"/>
          </a:xfrm>
        </p:spPr>
        <p:txBody>
          <a:bodyPr/>
          <a:lstStyle/>
          <a:p>
            <a:pPr algn="ctr"/>
            <a:r>
              <a:rPr lang="en-GB" dirty="0"/>
              <a:t>Apresentação: Qual </a:t>
            </a:r>
            <a:r>
              <a:rPr lang="en-GB" dirty="0" err="1"/>
              <a:t>é</a:t>
            </a:r>
            <a:r>
              <a:rPr lang="en-GB" dirty="0"/>
              <a:t> </a:t>
            </a:r>
            <a:r>
              <a:rPr lang="en-GB" dirty="0" err="1"/>
              <a:t>uma</a:t>
            </a:r>
            <a:r>
              <a:rPr lang="en-GB" dirty="0"/>
              <a:t> </a:t>
            </a:r>
            <a:r>
              <a:rPr lang="en-GB" dirty="0" err="1"/>
              <a:t>resposta</a:t>
            </a:r>
            <a:r>
              <a:rPr lang="en-GB" dirty="0"/>
              <a:t> </a:t>
            </a:r>
            <a:r>
              <a:rPr lang="en-GB" dirty="0" err="1"/>
              <a:t>eficaz</a:t>
            </a:r>
            <a:r>
              <a:rPr lang="en-GB" dirty="0"/>
              <a:t> e </a:t>
            </a:r>
            <a:r>
              <a:rPr lang="en-GB" dirty="0" err="1"/>
              <a:t>apropriada</a:t>
            </a:r>
            <a:r>
              <a:rPr lang="en-GB" dirty="0"/>
              <a:t> a </a:t>
            </a:r>
            <a:r>
              <a:rPr lang="en-GB" dirty="0" err="1"/>
              <a:t>situações</a:t>
            </a:r>
            <a:r>
              <a:rPr lang="en-GB" dirty="0"/>
              <a:t> </a:t>
            </a:r>
            <a:r>
              <a:rPr lang="en-GB" dirty="0" err="1"/>
              <a:t>tensas</a:t>
            </a:r>
            <a:r>
              <a:rPr lang="en-GB" dirty="0"/>
              <a:t>? – 12</a:t>
            </a:r>
            <a:endParaRPr lang="en-CH" dirty="0"/>
          </a:p>
        </p:txBody>
      </p:sp>
    </p:spTree>
    <p:extLst>
      <p:ext uri="{BB962C8B-B14F-4D97-AF65-F5344CB8AC3E}">
        <p14:creationId xmlns:p14="http://schemas.microsoft.com/office/powerpoint/2010/main" val="17184128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A69C6-CEC4-49F0-BE34-175C2CEAAA45}"/>
              </a:ext>
            </a:extLst>
          </p:cNvPr>
          <p:cNvSpPr>
            <a:spLocks noGrp="1"/>
          </p:cNvSpPr>
          <p:nvPr>
            <p:ph type="title"/>
          </p:nvPr>
        </p:nvSpPr>
        <p:spPr>
          <a:xfrm>
            <a:off x="507205" y="3045465"/>
            <a:ext cx="11323723" cy="432000"/>
          </a:xfrm>
        </p:spPr>
        <p:txBody>
          <a:bodyPr/>
          <a:lstStyle/>
          <a:p>
            <a:pPr algn="ctr"/>
            <a:r>
              <a:rPr lang="en-GB" dirty="0"/>
              <a:t>Tema 7: Técnicas de comunicação</a:t>
            </a:r>
            <a:br>
              <a:rPr lang="en-CH" dirty="0"/>
            </a:br>
            <a:endParaRPr lang="en-CH" dirty="0"/>
          </a:p>
        </p:txBody>
      </p:sp>
    </p:spTree>
    <p:extLst>
      <p:ext uri="{BB962C8B-B14F-4D97-AF65-F5344CB8AC3E}">
        <p14:creationId xmlns:p14="http://schemas.microsoft.com/office/powerpoint/2010/main" val="40165458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50318D-847E-415C-9224-FD0A6B547D9B}"/>
              </a:ext>
            </a:extLst>
          </p:cNvPr>
          <p:cNvSpPr>
            <a:spLocks noGrp="1"/>
          </p:cNvSpPr>
          <p:nvPr>
            <p:ph sz="quarter" idx="14"/>
          </p:nvPr>
        </p:nvSpPr>
        <p:spPr>
          <a:xfrm>
            <a:off x="507206" y="1943188"/>
            <a:ext cx="11174412" cy="3117083"/>
          </a:xfrm>
        </p:spPr>
        <p:txBody>
          <a:bodyPr/>
          <a:lstStyle/>
          <a:p>
            <a:pPr algn="just">
              <a:spcBef>
                <a:spcPts val="600"/>
              </a:spcBef>
              <a:spcAft>
                <a:spcPts val="0"/>
              </a:spcAft>
            </a:pPr>
            <a:r>
              <a:rPr lang="en-US" sz="2000" dirty="0"/>
              <a:t>Boas habilidades de comunicação são essenciais para o funcionamento diário de um serviço eficaz e que responda às necessidades das pessoas. Os funcionários devem ter tempo para se comunicar e entrar em contato com as pessoas que utilizam o serviço.</a:t>
            </a:r>
          </a:p>
          <a:p>
            <a:pPr algn="just">
              <a:spcBef>
                <a:spcPts val="600"/>
              </a:spcBef>
              <a:spcAft>
                <a:spcPts val="0"/>
              </a:spcAft>
            </a:pPr>
            <a:r>
              <a:rPr lang="en-US" sz="2000" dirty="0"/>
              <a:t>Boas habilidades de comunicação também são essenciais ao lidar com situações tensas. Usar essas habilidades é uma das formas mais eficazes de gerenciar situações tensas e conflituosas de maneira respeitosa e evitando práticas coercitivas. </a:t>
            </a:r>
          </a:p>
          <a:p>
            <a:pPr algn="just">
              <a:spcBef>
                <a:spcPts val="600"/>
              </a:spcBef>
              <a:spcAft>
                <a:spcPts val="0"/>
              </a:spcAft>
            </a:pPr>
            <a:r>
              <a:rPr lang="en-US" sz="2000" dirty="0"/>
              <a:t>Essas técnicas visam fazer com que a pessoa se sinta respeitada, ouvida, valorizada e apoiada. </a:t>
            </a:r>
          </a:p>
          <a:p>
            <a:pPr algn="just">
              <a:spcBef>
                <a:spcPts val="600"/>
              </a:spcBef>
              <a:spcAft>
                <a:spcPts val="0"/>
              </a:spcAft>
            </a:pPr>
            <a:r>
              <a:rPr lang="en-US" sz="2000" dirty="0"/>
              <a:t>Quando as pessoas sentem que estão sendo ouvidas, tendem a se comunicar de forma mais aberta e clara, permitindo uma resolução pacífica da situação. </a:t>
            </a:r>
            <a:endParaRPr lang="en-CH" sz="2000" dirty="0"/>
          </a:p>
        </p:txBody>
      </p:sp>
      <p:sp>
        <p:nvSpPr>
          <p:cNvPr id="2" name="Title 1">
            <a:extLst>
              <a:ext uri="{FF2B5EF4-FFF2-40B4-BE49-F238E27FC236}">
                <a16:creationId xmlns:a16="http://schemas.microsoft.com/office/drawing/2014/main" id="{43879B91-2C61-4FF2-B2CC-3746311CC31D}"/>
              </a:ext>
            </a:extLst>
          </p:cNvPr>
          <p:cNvSpPr>
            <a:spLocks noGrp="1"/>
          </p:cNvSpPr>
          <p:nvPr>
            <p:ph type="title"/>
          </p:nvPr>
        </p:nvSpPr>
        <p:spPr>
          <a:xfrm>
            <a:off x="507205" y="506412"/>
            <a:ext cx="11070505" cy="432000"/>
          </a:xfrm>
        </p:spPr>
        <p:txBody>
          <a:bodyPr/>
          <a:lstStyle/>
          <a:p>
            <a:pPr algn="ctr"/>
            <a:r>
              <a:rPr lang="en-GB" dirty="0"/>
              <a:t>Apresentação: Habilidades de comunicação  - 1 </a:t>
            </a:r>
            <a:endParaRPr lang="en-CH" dirty="0"/>
          </a:p>
        </p:txBody>
      </p:sp>
    </p:spTree>
    <p:extLst>
      <p:ext uri="{BB962C8B-B14F-4D97-AF65-F5344CB8AC3E}">
        <p14:creationId xmlns:p14="http://schemas.microsoft.com/office/powerpoint/2010/main" val="22637931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A9DFC1-0245-6041-AB6E-D99F8428B23E}"/>
              </a:ext>
            </a:extLst>
          </p:cNvPr>
          <p:cNvSpPr>
            <a:spLocks noGrp="1"/>
          </p:cNvSpPr>
          <p:nvPr>
            <p:ph type="body" sz="quarter" idx="13"/>
          </p:nvPr>
        </p:nvSpPr>
        <p:spPr>
          <a:xfrm>
            <a:off x="507206" y="1470021"/>
            <a:ext cx="11174400" cy="360000"/>
          </a:xfrm>
        </p:spPr>
        <p:txBody>
          <a:bodyPr/>
          <a:lstStyle/>
          <a:p>
            <a:r>
              <a:rPr lang="en-GB" kern="0" spc="0" dirty="0"/>
              <a:t>A natureza da comunicação (a)</a:t>
            </a:r>
            <a:endParaRPr lang="en-US" kern="0" spc="0" dirty="0"/>
          </a:p>
        </p:txBody>
      </p:sp>
      <p:sp>
        <p:nvSpPr>
          <p:cNvPr id="3" name="Content Placeholder 2">
            <a:extLst>
              <a:ext uri="{FF2B5EF4-FFF2-40B4-BE49-F238E27FC236}">
                <a16:creationId xmlns:a16="http://schemas.microsoft.com/office/drawing/2014/main" id="{8489DF68-A686-46DF-AA18-CD98C5CFD1EF}"/>
              </a:ext>
            </a:extLst>
          </p:cNvPr>
          <p:cNvSpPr>
            <a:spLocks noGrp="1"/>
          </p:cNvSpPr>
          <p:nvPr>
            <p:ph sz="quarter" idx="14"/>
          </p:nvPr>
        </p:nvSpPr>
        <p:spPr>
          <a:xfrm>
            <a:off x="507206" y="2361630"/>
            <a:ext cx="11174412" cy="2866259"/>
          </a:xfrm>
        </p:spPr>
        <p:txBody>
          <a:bodyPr/>
          <a:lstStyle/>
          <a:p>
            <a:pPr algn="just">
              <a:spcBef>
                <a:spcPts val="600"/>
              </a:spcBef>
              <a:spcAft>
                <a:spcPts val="0"/>
              </a:spcAft>
            </a:pPr>
            <a:r>
              <a:rPr lang="en-US" sz="2000" dirty="0"/>
              <a:t>Aqui está uma citação sobre a importância da comunicação como meio de evitar a coerção:</a:t>
            </a:r>
            <a:endParaRPr lang="en-CH" sz="2000" dirty="0"/>
          </a:p>
          <a:p>
            <a:pPr marL="0" indent="0" algn="just">
              <a:spcBef>
                <a:spcPts val="600"/>
              </a:spcBef>
              <a:spcAft>
                <a:spcPts val="0"/>
              </a:spcAft>
              <a:buNone/>
            </a:pPr>
            <a:r>
              <a:rPr lang="en-US" sz="2000" i="1" dirty="0"/>
              <a:t>“Não tenho certeza se são as palavras exatas que são mais importantes, mas sim o tom de voz, </a:t>
            </a:r>
            <a:r>
              <a:rPr lang="en-US" sz="2000" b="1" i="1" dirty="0"/>
              <a:t>a linguagem corporal </a:t>
            </a:r>
            <a:r>
              <a:rPr lang="en-US" sz="2000" i="1" dirty="0"/>
              <a:t>e o </a:t>
            </a:r>
            <a:r>
              <a:rPr lang="en-US" sz="2000" b="1" i="1" dirty="0"/>
              <a:t>ambiente</a:t>
            </a:r>
            <a:r>
              <a:rPr lang="en-US" sz="2000" i="1" dirty="0"/>
              <a:t> físico da verbalização...”</a:t>
            </a:r>
            <a:endParaRPr lang="en-CH" sz="2000" i="1" dirty="0"/>
          </a:p>
          <a:p>
            <a:pPr algn="just">
              <a:spcBef>
                <a:spcPts val="600"/>
              </a:spcBef>
              <a:spcAft>
                <a:spcPts val="0"/>
              </a:spcAft>
            </a:pPr>
            <a:endParaRPr lang="en-CH" sz="2000" dirty="0"/>
          </a:p>
          <a:p>
            <a:pPr algn="just">
              <a:spcBef>
                <a:spcPts val="600"/>
              </a:spcBef>
              <a:spcAft>
                <a:spcPts val="0"/>
              </a:spcAft>
            </a:pPr>
            <a:r>
              <a:rPr lang="en-GB" sz="2000" dirty="0"/>
              <a:t>A </a:t>
            </a:r>
            <a:r>
              <a:rPr lang="en-GB" sz="2000" dirty="0" err="1"/>
              <a:t>citação</a:t>
            </a:r>
            <a:r>
              <a:rPr lang="en-GB" sz="2000" dirty="0"/>
              <a:t> </a:t>
            </a:r>
            <a:r>
              <a:rPr lang="en-GB" sz="2000" dirty="0" err="1"/>
              <a:t>destaca</a:t>
            </a:r>
            <a:r>
              <a:rPr lang="en-GB" sz="2000" dirty="0"/>
              <a:t> que </a:t>
            </a:r>
            <a:r>
              <a:rPr lang="en-GB" sz="2000" dirty="0" err="1"/>
              <a:t>há</a:t>
            </a:r>
            <a:r>
              <a:rPr lang="en-GB" sz="2000" dirty="0"/>
              <a:t> </a:t>
            </a:r>
            <a:r>
              <a:rPr lang="en-GB" sz="2000" dirty="0" err="1"/>
              <a:t>muito</a:t>
            </a:r>
            <a:r>
              <a:rPr lang="en-GB" sz="2000" dirty="0"/>
              <a:t> </a:t>
            </a:r>
            <a:r>
              <a:rPr lang="en-GB" sz="2000" dirty="0" err="1"/>
              <a:t>mais</a:t>
            </a:r>
            <a:r>
              <a:rPr lang="en-GB" sz="2000" dirty="0"/>
              <a:t> </a:t>
            </a:r>
            <a:r>
              <a:rPr lang="en-GB" sz="2000" dirty="0" err="1"/>
              <a:t>na</a:t>
            </a:r>
            <a:r>
              <a:rPr lang="en-GB" sz="2000" dirty="0"/>
              <a:t> </a:t>
            </a:r>
            <a:r>
              <a:rPr lang="en-GB" sz="2000" dirty="0" err="1"/>
              <a:t>comunicação</a:t>
            </a:r>
            <a:r>
              <a:rPr lang="en-GB" sz="2000" dirty="0"/>
              <a:t> do que as </a:t>
            </a:r>
            <a:r>
              <a:rPr lang="en-GB" sz="2000" dirty="0" err="1"/>
              <a:t>palavras</a:t>
            </a:r>
            <a:r>
              <a:rPr lang="en-GB" sz="2000" dirty="0"/>
              <a:t> que </a:t>
            </a:r>
            <a:r>
              <a:rPr lang="en-GB" sz="2000" dirty="0" err="1"/>
              <a:t>usamos</a:t>
            </a:r>
            <a:r>
              <a:rPr lang="en-GB" sz="2000" dirty="0"/>
              <a:t>.</a:t>
            </a:r>
          </a:p>
          <a:p>
            <a:pPr algn="just">
              <a:spcBef>
                <a:spcPts val="600"/>
              </a:spcBef>
              <a:spcAft>
                <a:spcPts val="0"/>
              </a:spcAft>
            </a:pPr>
            <a:r>
              <a:rPr lang="en-GB" sz="2000" dirty="0"/>
              <a:t>A boa </a:t>
            </a:r>
            <a:r>
              <a:rPr lang="en-GB" sz="2000" dirty="0" err="1"/>
              <a:t>comunicação</a:t>
            </a:r>
            <a:r>
              <a:rPr lang="en-GB" sz="2000" dirty="0"/>
              <a:t> </a:t>
            </a:r>
            <a:r>
              <a:rPr lang="en-GB" sz="2000" dirty="0" err="1"/>
              <a:t>pode</a:t>
            </a:r>
            <a:r>
              <a:rPr lang="en-GB" sz="2000" dirty="0"/>
              <a:t> </a:t>
            </a:r>
            <a:r>
              <a:rPr lang="en-GB" sz="2000" dirty="0" err="1"/>
              <a:t>ajudar</a:t>
            </a:r>
            <a:r>
              <a:rPr lang="en-GB" sz="2000" dirty="0"/>
              <a:t> a </a:t>
            </a:r>
            <a:r>
              <a:rPr lang="en-GB" sz="2000" dirty="0" err="1"/>
              <a:t>evitar</a:t>
            </a:r>
            <a:r>
              <a:rPr lang="en-GB" sz="2000" dirty="0"/>
              <a:t> e resolver </a:t>
            </a:r>
            <a:r>
              <a:rPr lang="en-GB" sz="2000" dirty="0" err="1"/>
              <a:t>situações</a:t>
            </a:r>
            <a:r>
              <a:rPr lang="en-GB" sz="2000" dirty="0"/>
              <a:t> </a:t>
            </a:r>
            <a:r>
              <a:rPr lang="en-GB" sz="2000" dirty="0" err="1"/>
              <a:t>tensas</a:t>
            </a:r>
            <a:r>
              <a:rPr lang="en-GB" sz="2000" dirty="0"/>
              <a:t>. </a:t>
            </a:r>
          </a:p>
          <a:p>
            <a:endParaRPr lang="en-CH" dirty="0"/>
          </a:p>
        </p:txBody>
      </p:sp>
      <p:sp>
        <p:nvSpPr>
          <p:cNvPr id="2" name="Title 1">
            <a:extLst>
              <a:ext uri="{FF2B5EF4-FFF2-40B4-BE49-F238E27FC236}">
                <a16:creationId xmlns:a16="http://schemas.microsoft.com/office/drawing/2014/main" id="{7506ABC9-C7CF-4E8B-8811-C5AF3B1BF9A2}"/>
              </a:ext>
            </a:extLst>
          </p:cNvPr>
          <p:cNvSpPr>
            <a:spLocks noGrp="1"/>
          </p:cNvSpPr>
          <p:nvPr>
            <p:ph type="title"/>
          </p:nvPr>
        </p:nvSpPr>
        <p:spPr>
          <a:xfrm>
            <a:off x="507206" y="506412"/>
            <a:ext cx="11174400" cy="432000"/>
          </a:xfrm>
        </p:spPr>
        <p:txBody>
          <a:bodyPr/>
          <a:lstStyle/>
          <a:p>
            <a:pPr algn="ctr"/>
            <a:r>
              <a:rPr lang="en-GB" dirty="0"/>
              <a:t>Apresentação: Habilidades de comunicação – 2</a:t>
            </a:r>
            <a:endParaRPr lang="en-CH" dirty="0"/>
          </a:p>
        </p:txBody>
      </p:sp>
    </p:spTree>
    <p:extLst>
      <p:ext uri="{BB962C8B-B14F-4D97-AF65-F5344CB8AC3E}">
        <p14:creationId xmlns:p14="http://schemas.microsoft.com/office/powerpoint/2010/main" val="9214958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43C336D-1FD2-C645-8538-55B71150CAF2}"/>
              </a:ext>
            </a:extLst>
          </p:cNvPr>
          <p:cNvSpPr>
            <a:spLocks noGrp="1"/>
          </p:cNvSpPr>
          <p:nvPr>
            <p:ph type="body" sz="quarter" idx="13"/>
          </p:nvPr>
        </p:nvSpPr>
        <p:spPr>
          <a:xfrm>
            <a:off x="507192" y="1143274"/>
            <a:ext cx="11174400" cy="360000"/>
          </a:xfrm>
        </p:spPr>
        <p:txBody>
          <a:bodyPr/>
          <a:lstStyle/>
          <a:p>
            <a:r>
              <a:rPr lang="en-GB" kern="0" spc="0" dirty="0"/>
              <a:t>A </a:t>
            </a:r>
            <a:r>
              <a:rPr lang="en-GB" kern="0" spc="0" dirty="0" err="1"/>
              <a:t>natureza</a:t>
            </a:r>
            <a:r>
              <a:rPr lang="en-GB" kern="0" spc="0" dirty="0"/>
              <a:t> da </a:t>
            </a:r>
            <a:r>
              <a:rPr lang="en-GB" kern="0" spc="0" dirty="0" err="1"/>
              <a:t>comunicação</a:t>
            </a:r>
            <a:r>
              <a:rPr lang="en-GB" kern="0" spc="0" dirty="0"/>
              <a:t> (b)</a:t>
            </a:r>
            <a:endParaRPr lang="en-US" kern="0" spc="0" dirty="0"/>
          </a:p>
        </p:txBody>
      </p:sp>
      <p:sp>
        <p:nvSpPr>
          <p:cNvPr id="3" name="Content Placeholder 2">
            <a:extLst>
              <a:ext uri="{FF2B5EF4-FFF2-40B4-BE49-F238E27FC236}">
                <a16:creationId xmlns:a16="http://schemas.microsoft.com/office/drawing/2014/main" id="{40F58960-8FF6-447A-8EB4-57804BCDD69B}"/>
              </a:ext>
            </a:extLst>
          </p:cNvPr>
          <p:cNvSpPr>
            <a:spLocks noGrp="1"/>
          </p:cNvSpPr>
          <p:nvPr>
            <p:ph sz="quarter" idx="14"/>
          </p:nvPr>
        </p:nvSpPr>
        <p:spPr>
          <a:xfrm>
            <a:off x="507192" y="1708136"/>
            <a:ext cx="11174412" cy="4500000"/>
          </a:xfrm>
        </p:spPr>
        <p:txBody>
          <a:bodyPr/>
          <a:lstStyle/>
          <a:p>
            <a:pPr marL="0" indent="0" algn="just">
              <a:spcBef>
                <a:spcPts val="300"/>
              </a:spcBef>
              <a:spcAft>
                <a:spcPts val="0"/>
              </a:spcAft>
              <a:buNone/>
            </a:pPr>
            <a:r>
              <a:rPr lang="en-GB" sz="2000" dirty="0"/>
              <a:t>A </a:t>
            </a:r>
            <a:r>
              <a:rPr lang="en-GB" sz="2000" dirty="0" err="1"/>
              <a:t>comunicação</a:t>
            </a:r>
            <a:r>
              <a:rPr lang="en-GB" sz="2000" dirty="0"/>
              <a:t> </a:t>
            </a:r>
            <a:r>
              <a:rPr lang="en-GB" sz="2000" dirty="0" err="1"/>
              <a:t>deveria</a:t>
            </a:r>
            <a:r>
              <a:rPr lang="en-GB" sz="2000" dirty="0"/>
              <a:t> ser:</a:t>
            </a:r>
            <a:endParaRPr lang="en-CH" sz="2000" dirty="0"/>
          </a:p>
          <a:p>
            <a:pPr lvl="2" algn="just">
              <a:spcBef>
                <a:spcPts val="300"/>
              </a:spcBef>
              <a:spcAft>
                <a:spcPts val="0"/>
              </a:spcAft>
            </a:pPr>
            <a:r>
              <a:rPr lang="en-GB" b="1" dirty="0" err="1"/>
              <a:t>Respeitosa</a:t>
            </a:r>
            <a:r>
              <a:rPr lang="en-GB" b="1" dirty="0"/>
              <a:t>: </a:t>
            </a:r>
            <a:r>
              <a:rPr lang="en-GB" dirty="0" err="1"/>
              <a:t>tratar</a:t>
            </a:r>
            <a:r>
              <a:rPr lang="en-GB" dirty="0"/>
              <a:t> a </a:t>
            </a:r>
            <a:r>
              <a:rPr lang="en-GB" dirty="0" err="1"/>
              <a:t>todos</a:t>
            </a:r>
            <a:r>
              <a:rPr lang="en-GB" dirty="0"/>
              <a:t> </a:t>
            </a:r>
            <a:r>
              <a:rPr lang="en-GB" dirty="0" err="1"/>
              <a:t>na</a:t>
            </a:r>
            <a:r>
              <a:rPr lang="en-GB" dirty="0"/>
              <a:t> </a:t>
            </a:r>
            <a:r>
              <a:rPr lang="en-GB" dirty="0" err="1"/>
              <a:t>situação</a:t>
            </a:r>
            <a:r>
              <a:rPr lang="en-GB" dirty="0"/>
              <a:t> com </a:t>
            </a:r>
            <a:r>
              <a:rPr lang="en-GB" dirty="0" err="1"/>
              <a:t>respeito</a:t>
            </a:r>
            <a:r>
              <a:rPr lang="en-GB" dirty="0"/>
              <a:t> e </a:t>
            </a:r>
            <a:r>
              <a:rPr lang="en-GB" dirty="0" err="1"/>
              <a:t>dignidade</a:t>
            </a:r>
            <a:r>
              <a:rPr lang="en-GB" dirty="0"/>
              <a:t>. </a:t>
            </a:r>
          </a:p>
          <a:p>
            <a:pPr lvl="2" algn="just">
              <a:spcBef>
                <a:spcPts val="300"/>
              </a:spcBef>
              <a:spcAft>
                <a:spcPts val="0"/>
              </a:spcAft>
            </a:pPr>
            <a:r>
              <a:rPr lang="en-GB" b="1" dirty="0" err="1"/>
              <a:t>Atenta</a:t>
            </a:r>
            <a:r>
              <a:rPr lang="en-GB" b="1" dirty="0"/>
              <a:t>: </a:t>
            </a:r>
            <a:r>
              <a:rPr lang="en-GB" dirty="0" err="1"/>
              <a:t>dedicar</a:t>
            </a:r>
            <a:r>
              <a:rPr lang="en-GB" dirty="0"/>
              <a:t> total </a:t>
            </a:r>
            <a:r>
              <a:rPr lang="en-GB" dirty="0" err="1"/>
              <a:t>atenção</a:t>
            </a:r>
            <a:r>
              <a:rPr lang="en-GB" dirty="0"/>
              <a:t> </a:t>
            </a:r>
            <a:r>
              <a:rPr lang="en-GB" dirty="0" err="1"/>
              <a:t>às</a:t>
            </a:r>
            <a:r>
              <a:rPr lang="en-GB" dirty="0"/>
              <a:t> </a:t>
            </a:r>
            <a:r>
              <a:rPr lang="en-GB" dirty="0" err="1"/>
              <a:t>pessoas</a:t>
            </a:r>
            <a:r>
              <a:rPr lang="en-GB" dirty="0"/>
              <a:t> </a:t>
            </a:r>
            <a:r>
              <a:rPr lang="en-GB" dirty="0" err="1"/>
              <a:t>envolvidas</a:t>
            </a:r>
            <a:r>
              <a:rPr lang="en-GB" dirty="0"/>
              <a:t>. </a:t>
            </a:r>
          </a:p>
          <a:p>
            <a:pPr lvl="2" algn="just">
              <a:spcBef>
                <a:spcPts val="300"/>
              </a:spcBef>
              <a:spcAft>
                <a:spcPts val="0"/>
              </a:spcAft>
            </a:pPr>
            <a:r>
              <a:rPr lang="en-GB" b="1" dirty="0" err="1"/>
              <a:t>Afirmativa</a:t>
            </a:r>
            <a:r>
              <a:rPr lang="en-GB" b="1" dirty="0"/>
              <a:t>: </a:t>
            </a:r>
            <a:r>
              <a:rPr lang="en-GB" dirty="0" err="1"/>
              <a:t>apoiar</a:t>
            </a:r>
            <a:r>
              <a:rPr lang="en-GB" dirty="0"/>
              <a:t> e </a:t>
            </a:r>
            <a:r>
              <a:rPr lang="en-GB" dirty="0" err="1"/>
              <a:t>encorajar</a:t>
            </a:r>
            <a:r>
              <a:rPr lang="en-GB" dirty="0"/>
              <a:t> a </a:t>
            </a:r>
            <a:r>
              <a:rPr lang="en-GB" dirty="0" err="1"/>
              <a:t>capacidade</a:t>
            </a:r>
            <a:r>
              <a:rPr lang="en-GB" dirty="0"/>
              <a:t> das </a:t>
            </a:r>
            <a:r>
              <a:rPr lang="en-GB" dirty="0" err="1"/>
              <a:t>pessoas</a:t>
            </a:r>
            <a:r>
              <a:rPr lang="en-GB" dirty="0"/>
              <a:t> de </a:t>
            </a:r>
            <a:r>
              <a:rPr lang="en-GB" dirty="0" err="1"/>
              <a:t>encontrar</a:t>
            </a:r>
            <a:r>
              <a:rPr lang="en-GB" dirty="0"/>
              <a:t> </a:t>
            </a:r>
            <a:r>
              <a:rPr lang="en-GB" dirty="0" err="1"/>
              <a:t>formas</a:t>
            </a:r>
            <a:r>
              <a:rPr lang="en-GB" dirty="0"/>
              <a:t> de se </a:t>
            </a:r>
            <a:r>
              <a:rPr lang="en-GB" dirty="0" err="1"/>
              <a:t>acalmar</a:t>
            </a:r>
            <a:r>
              <a:rPr lang="en-GB" dirty="0"/>
              <a:t> e resolver a </a:t>
            </a:r>
            <a:r>
              <a:rPr lang="en-GB" dirty="0" err="1"/>
              <a:t>situação</a:t>
            </a:r>
            <a:r>
              <a:rPr lang="en-GB" dirty="0"/>
              <a:t>. </a:t>
            </a:r>
          </a:p>
          <a:p>
            <a:pPr lvl="2" algn="just">
              <a:spcBef>
                <a:spcPts val="300"/>
              </a:spcBef>
              <a:spcAft>
                <a:spcPts val="0"/>
              </a:spcAft>
            </a:pPr>
            <a:r>
              <a:rPr lang="en-GB" b="1" dirty="0" err="1"/>
              <a:t>Positiva</a:t>
            </a:r>
            <a:r>
              <a:rPr lang="en-GB" b="1" dirty="0"/>
              <a:t>: </a:t>
            </a:r>
            <a:r>
              <a:rPr lang="en-GB" dirty="0" err="1"/>
              <a:t>encorajar</a:t>
            </a:r>
            <a:r>
              <a:rPr lang="en-GB" dirty="0"/>
              <a:t> as </a:t>
            </a:r>
            <a:r>
              <a:rPr lang="en-GB" dirty="0" err="1"/>
              <a:t>pessoas</a:t>
            </a:r>
            <a:r>
              <a:rPr lang="en-GB" dirty="0"/>
              <a:t> a </a:t>
            </a:r>
            <a:r>
              <a:rPr lang="en-GB" dirty="0" err="1"/>
              <a:t>terem</a:t>
            </a:r>
            <a:r>
              <a:rPr lang="en-GB" dirty="0"/>
              <a:t> </a:t>
            </a:r>
            <a:r>
              <a:rPr lang="en-GB" dirty="0" err="1"/>
              <a:t>confiança</a:t>
            </a:r>
            <a:r>
              <a:rPr lang="en-GB" dirty="0"/>
              <a:t> de que </a:t>
            </a:r>
            <a:r>
              <a:rPr lang="en-GB" dirty="0" err="1"/>
              <a:t>sua</a:t>
            </a:r>
            <a:r>
              <a:rPr lang="en-GB" dirty="0"/>
              <a:t> </a:t>
            </a:r>
            <a:r>
              <a:rPr lang="en-GB" dirty="0" err="1"/>
              <a:t>situação</a:t>
            </a:r>
            <a:r>
              <a:rPr lang="en-GB" dirty="0"/>
              <a:t> </a:t>
            </a:r>
            <a:r>
              <a:rPr lang="en-GB" dirty="0" err="1"/>
              <a:t>pode</a:t>
            </a:r>
            <a:r>
              <a:rPr lang="en-GB" dirty="0"/>
              <a:t> mudar </a:t>
            </a:r>
            <a:r>
              <a:rPr lang="en-GB" dirty="0" err="1"/>
              <a:t>ou</a:t>
            </a:r>
            <a:r>
              <a:rPr lang="en-GB" dirty="0"/>
              <a:t> de que </a:t>
            </a:r>
            <a:r>
              <a:rPr lang="en-GB" dirty="0" err="1"/>
              <a:t>podem</a:t>
            </a:r>
            <a:r>
              <a:rPr lang="en-GB" dirty="0"/>
              <a:t> </a:t>
            </a:r>
            <a:r>
              <a:rPr lang="en-GB" dirty="0" err="1"/>
              <a:t>encontrar</a:t>
            </a:r>
            <a:r>
              <a:rPr lang="en-GB" dirty="0"/>
              <a:t> </a:t>
            </a:r>
            <a:r>
              <a:rPr lang="en-GB" dirty="0" err="1"/>
              <a:t>maneiras</a:t>
            </a:r>
            <a:r>
              <a:rPr lang="en-GB" dirty="0"/>
              <a:t> de </a:t>
            </a:r>
            <a:r>
              <a:rPr lang="en-GB" dirty="0" err="1"/>
              <a:t>superá</a:t>
            </a:r>
            <a:r>
              <a:rPr lang="en-GB" dirty="0"/>
              <a:t>-la. </a:t>
            </a:r>
          </a:p>
          <a:p>
            <a:pPr lvl="2" algn="just">
              <a:spcBef>
                <a:spcPts val="300"/>
              </a:spcBef>
              <a:spcAft>
                <a:spcPts val="0"/>
              </a:spcAft>
            </a:pPr>
            <a:r>
              <a:rPr lang="en-GB" b="1" dirty="0" err="1"/>
              <a:t>Empática</a:t>
            </a:r>
            <a:r>
              <a:rPr lang="en-GB" b="1" dirty="0"/>
              <a:t>: </a:t>
            </a:r>
            <a:r>
              <a:rPr lang="en-GB" dirty="0" err="1"/>
              <a:t>esforçar</a:t>
            </a:r>
            <a:r>
              <a:rPr lang="en-GB" dirty="0"/>
              <a:t>-se para </a:t>
            </a:r>
            <a:r>
              <a:rPr lang="en-GB" dirty="0" err="1"/>
              <a:t>compreender</a:t>
            </a:r>
            <a:r>
              <a:rPr lang="en-GB" dirty="0"/>
              <a:t> </a:t>
            </a:r>
            <a:r>
              <a:rPr lang="en-GB" dirty="0" err="1"/>
              <a:t>os</a:t>
            </a:r>
            <a:r>
              <a:rPr lang="en-GB" dirty="0"/>
              <a:t> </a:t>
            </a:r>
            <a:r>
              <a:rPr lang="en-GB" dirty="0" err="1"/>
              <a:t>pensamentos</a:t>
            </a:r>
            <a:r>
              <a:rPr lang="en-GB" dirty="0"/>
              <a:t> e </a:t>
            </a:r>
            <a:r>
              <a:rPr lang="en-GB" dirty="0" err="1"/>
              <a:t>sentimentos</a:t>
            </a:r>
            <a:r>
              <a:rPr lang="en-GB" dirty="0"/>
              <a:t> de </a:t>
            </a:r>
            <a:r>
              <a:rPr lang="en-GB" dirty="0" err="1"/>
              <a:t>todos</a:t>
            </a:r>
            <a:r>
              <a:rPr lang="en-GB" dirty="0"/>
              <a:t> </a:t>
            </a:r>
            <a:r>
              <a:rPr lang="en-GB" dirty="0" err="1"/>
              <a:t>os</a:t>
            </a:r>
            <a:r>
              <a:rPr lang="en-GB" dirty="0"/>
              <a:t> </a:t>
            </a:r>
            <a:r>
              <a:rPr lang="en-GB" dirty="0" err="1"/>
              <a:t>envolvidos</a:t>
            </a:r>
            <a:r>
              <a:rPr lang="en-GB" dirty="0"/>
              <a:t>. </a:t>
            </a:r>
          </a:p>
          <a:p>
            <a:pPr lvl="2" algn="just">
              <a:spcBef>
                <a:spcPts val="300"/>
              </a:spcBef>
              <a:spcAft>
                <a:spcPts val="0"/>
              </a:spcAft>
            </a:pPr>
            <a:r>
              <a:rPr lang="en-GB" b="1" dirty="0" err="1"/>
              <a:t>Paciente</a:t>
            </a:r>
            <a:r>
              <a:rPr lang="en-GB" b="1" dirty="0"/>
              <a:t>: </a:t>
            </a:r>
            <a:r>
              <a:rPr lang="en-GB" dirty="0" err="1"/>
              <a:t>levar</a:t>
            </a:r>
            <a:r>
              <a:rPr lang="en-GB" dirty="0"/>
              <a:t> o tempo </a:t>
            </a:r>
            <a:r>
              <a:rPr lang="en-GB" dirty="0" err="1"/>
              <a:t>necessário</a:t>
            </a:r>
            <a:r>
              <a:rPr lang="en-GB" dirty="0"/>
              <a:t> para </a:t>
            </a:r>
            <a:r>
              <a:rPr lang="en-GB" dirty="0" err="1"/>
              <a:t>ouvir</a:t>
            </a:r>
            <a:r>
              <a:rPr lang="en-GB" dirty="0"/>
              <a:t> as </a:t>
            </a:r>
            <a:r>
              <a:rPr lang="en-GB" dirty="0" err="1"/>
              <a:t>preocupações</a:t>
            </a:r>
            <a:r>
              <a:rPr lang="en-GB" dirty="0"/>
              <a:t> das </a:t>
            </a:r>
            <a:r>
              <a:rPr lang="en-GB" dirty="0" err="1"/>
              <a:t>pessoas</a:t>
            </a:r>
            <a:r>
              <a:rPr lang="en-GB" dirty="0"/>
              <a:t> </a:t>
            </a:r>
            <a:r>
              <a:rPr lang="en-GB" dirty="0" err="1"/>
              <a:t>envolvidas</a:t>
            </a:r>
            <a:r>
              <a:rPr lang="en-GB" dirty="0"/>
              <a:t> e </a:t>
            </a:r>
            <a:r>
              <a:rPr lang="en-GB" dirty="0" err="1"/>
              <a:t>chegar</a:t>
            </a:r>
            <a:r>
              <a:rPr lang="en-GB" dirty="0"/>
              <a:t> a </a:t>
            </a:r>
            <a:r>
              <a:rPr lang="en-GB" dirty="0" err="1"/>
              <a:t>uma</a:t>
            </a:r>
            <a:r>
              <a:rPr lang="en-GB" dirty="0"/>
              <a:t> </a:t>
            </a:r>
            <a:r>
              <a:rPr lang="en-GB" dirty="0" err="1"/>
              <a:t>solução</a:t>
            </a:r>
            <a:r>
              <a:rPr lang="en-GB" dirty="0"/>
              <a:t> </a:t>
            </a:r>
            <a:r>
              <a:rPr lang="en-GB" dirty="0" err="1"/>
              <a:t>justa</a:t>
            </a:r>
            <a:r>
              <a:rPr lang="en-GB" dirty="0"/>
              <a:t> e </a:t>
            </a:r>
            <a:r>
              <a:rPr lang="en-GB" dirty="0" err="1"/>
              <a:t>pacífica</a:t>
            </a:r>
            <a:r>
              <a:rPr lang="en-GB" dirty="0"/>
              <a:t> para a </a:t>
            </a:r>
            <a:r>
              <a:rPr lang="en-GB" dirty="0" err="1"/>
              <a:t>situação</a:t>
            </a:r>
            <a:r>
              <a:rPr lang="en-GB" dirty="0"/>
              <a:t>.</a:t>
            </a:r>
          </a:p>
          <a:p>
            <a:pPr lvl="2" algn="just">
              <a:spcBef>
                <a:spcPts val="300"/>
              </a:spcBef>
              <a:spcAft>
                <a:spcPts val="0"/>
              </a:spcAft>
            </a:pPr>
            <a:r>
              <a:rPr lang="en-GB" b="1" dirty="0" err="1"/>
              <a:t>Sensível</a:t>
            </a:r>
            <a:r>
              <a:rPr lang="en-GB" b="1" dirty="0"/>
              <a:t> </a:t>
            </a:r>
            <a:r>
              <a:rPr lang="en-GB" b="1" dirty="0" err="1"/>
              <a:t>culturalmente</a:t>
            </a:r>
            <a:r>
              <a:rPr lang="en-GB" b="1" dirty="0"/>
              <a:t>: </a:t>
            </a:r>
            <a:r>
              <a:rPr lang="en-GB" dirty="0" err="1"/>
              <a:t>é</a:t>
            </a:r>
            <a:r>
              <a:rPr lang="en-GB" dirty="0"/>
              <a:t> </a:t>
            </a:r>
            <a:r>
              <a:rPr lang="en-GB" dirty="0" err="1"/>
              <a:t>importante</a:t>
            </a:r>
            <a:r>
              <a:rPr lang="en-GB" dirty="0"/>
              <a:t> </a:t>
            </a:r>
            <a:r>
              <a:rPr lang="en-GB" dirty="0" err="1"/>
              <a:t>estar</a:t>
            </a:r>
            <a:r>
              <a:rPr lang="en-GB" dirty="0"/>
              <a:t> </a:t>
            </a:r>
            <a:r>
              <a:rPr lang="en-GB" dirty="0" err="1"/>
              <a:t>atento</a:t>
            </a:r>
            <a:r>
              <a:rPr lang="en-GB" dirty="0"/>
              <a:t> </a:t>
            </a:r>
            <a:r>
              <a:rPr lang="en-GB" dirty="0" err="1"/>
              <a:t>aos</a:t>
            </a:r>
            <a:r>
              <a:rPr lang="en-GB" dirty="0"/>
              <a:t> </a:t>
            </a:r>
            <a:r>
              <a:rPr lang="en-GB" dirty="0" err="1"/>
              <a:t>antecedentes</a:t>
            </a:r>
            <a:r>
              <a:rPr lang="en-GB" dirty="0"/>
              <a:t> e à </a:t>
            </a:r>
            <a:r>
              <a:rPr lang="en-GB" dirty="0" err="1"/>
              <a:t>história</a:t>
            </a:r>
            <a:r>
              <a:rPr lang="en-GB" dirty="0"/>
              <a:t> da </a:t>
            </a:r>
            <a:r>
              <a:rPr lang="en-GB" dirty="0" err="1"/>
              <a:t>pessoa</a:t>
            </a:r>
            <a:r>
              <a:rPr lang="en-GB" dirty="0"/>
              <a:t>, </a:t>
            </a:r>
            <a:r>
              <a:rPr lang="en-GB" dirty="0" err="1"/>
              <a:t>reconhecendo</a:t>
            </a:r>
            <a:r>
              <a:rPr lang="en-GB" dirty="0"/>
              <a:t> que </a:t>
            </a:r>
            <a:r>
              <a:rPr lang="en-GB" dirty="0" err="1"/>
              <a:t>múltiplos</a:t>
            </a:r>
            <a:r>
              <a:rPr lang="en-GB" dirty="0"/>
              <a:t> </a:t>
            </a:r>
            <a:r>
              <a:rPr lang="en-GB" dirty="0" err="1"/>
              <a:t>fatores</a:t>
            </a:r>
            <a:r>
              <a:rPr lang="en-GB" dirty="0"/>
              <a:t> </a:t>
            </a:r>
            <a:r>
              <a:rPr lang="en-GB" dirty="0" err="1"/>
              <a:t>moldaram</a:t>
            </a:r>
            <a:r>
              <a:rPr lang="en-GB" dirty="0"/>
              <a:t> </a:t>
            </a:r>
            <a:r>
              <a:rPr lang="en-GB" dirty="0" err="1"/>
              <a:t>suas</a:t>
            </a:r>
            <a:r>
              <a:rPr lang="en-GB" dirty="0"/>
              <a:t> </a:t>
            </a:r>
            <a:r>
              <a:rPr lang="en-GB" dirty="0" err="1"/>
              <a:t>experiências</a:t>
            </a:r>
            <a:r>
              <a:rPr lang="en-GB" dirty="0"/>
              <a:t> e </a:t>
            </a:r>
            <a:r>
              <a:rPr lang="en-GB" dirty="0" err="1"/>
              <a:t>conhecimentos</a:t>
            </a:r>
            <a:r>
              <a:rPr lang="en-GB" dirty="0"/>
              <a:t>, tais </a:t>
            </a:r>
            <a:r>
              <a:rPr lang="en-GB" dirty="0" err="1"/>
              <a:t>como</a:t>
            </a:r>
            <a:r>
              <a:rPr lang="en-GB" dirty="0"/>
              <a:t> </a:t>
            </a:r>
            <a:r>
              <a:rPr lang="en-GB" dirty="0" err="1"/>
              <a:t>cultura</a:t>
            </a:r>
            <a:r>
              <a:rPr lang="en-GB" dirty="0"/>
              <a:t>, </a:t>
            </a:r>
            <a:r>
              <a:rPr lang="en-GB" dirty="0" err="1"/>
              <a:t>gênero</a:t>
            </a:r>
            <a:r>
              <a:rPr lang="en-GB" dirty="0"/>
              <a:t>, status de </a:t>
            </a:r>
            <a:r>
              <a:rPr lang="en-GB" dirty="0" err="1"/>
              <a:t>migrante</a:t>
            </a:r>
            <a:r>
              <a:rPr lang="en-GB" dirty="0"/>
              <a:t>, </a:t>
            </a:r>
            <a:r>
              <a:rPr lang="en-GB" dirty="0" err="1"/>
              <a:t>orientação</a:t>
            </a:r>
            <a:r>
              <a:rPr lang="en-GB" dirty="0"/>
              <a:t> sexual </a:t>
            </a:r>
            <a:r>
              <a:rPr lang="en-GB" dirty="0" err="1"/>
              <a:t>ou</a:t>
            </a:r>
            <a:r>
              <a:rPr lang="en-GB" dirty="0"/>
              <a:t> outro status. </a:t>
            </a:r>
          </a:p>
        </p:txBody>
      </p:sp>
      <p:sp>
        <p:nvSpPr>
          <p:cNvPr id="2" name="Title 1">
            <a:extLst>
              <a:ext uri="{FF2B5EF4-FFF2-40B4-BE49-F238E27FC236}">
                <a16:creationId xmlns:a16="http://schemas.microsoft.com/office/drawing/2014/main" id="{EAD576DE-EB10-40DB-9ED8-48E7F60780AD}"/>
              </a:ext>
            </a:extLst>
          </p:cNvPr>
          <p:cNvSpPr>
            <a:spLocks noGrp="1"/>
          </p:cNvSpPr>
          <p:nvPr>
            <p:ph type="title"/>
          </p:nvPr>
        </p:nvSpPr>
        <p:spPr>
          <a:xfrm>
            <a:off x="507205" y="506412"/>
            <a:ext cx="11174399" cy="432000"/>
          </a:xfrm>
        </p:spPr>
        <p:txBody>
          <a:bodyPr/>
          <a:lstStyle/>
          <a:p>
            <a:pPr algn="ctr"/>
            <a:r>
              <a:rPr lang="en-GB" dirty="0"/>
              <a:t>Apresentação: Habilidades de comunicação – 3</a:t>
            </a:r>
            <a:endParaRPr lang="en-CH" dirty="0"/>
          </a:p>
        </p:txBody>
      </p:sp>
    </p:spTree>
    <p:extLst>
      <p:ext uri="{BB962C8B-B14F-4D97-AF65-F5344CB8AC3E}">
        <p14:creationId xmlns:p14="http://schemas.microsoft.com/office/powerpoint/2010/main" val="3659136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A0B34-C300-49AD-8909-C0ECA3C4C634}"/>
              </a:ext>
            </a:extLst>
          </p:cNvPr>
          <p:cNvSpPr>
            <a:spLocks noGrp="1"/>
          </p:cNvSpPr>
          <p:nvPr>
            <p:ph type="title"/>
          </p:nvPr>
        </p:nvSpPr>
        <p:spPr>
          <a:xfrm>
            <a:off x="522735" y="2727372"/>
            <a:ext cx="11146530" cy="701628"/>
          </a:xfrm>
        </p:spPr>
        <p:txBody>
          <a:bodyPr/>
          <a:lstStyle/>
          <a:p>
            <a:pPr algn="ctr">
              <a:lnSpc>
                <a:spcPct val="100000"/>
              </a:lnSpc>
            </a:pPr>
            <a:r>
              <a:rPr lang="en-US" dirty="0"/>
              <a:t>Tema 1: O que </a:t>
            </a:r>
            <a:r>
              <a:rPr lang="en-US" dirty="0" err="1"/>
              <a:t>é</a:t>
            </a:r>
            <a:r>
              <a:rPr lang="en-US" dirty="0"/>
              <a:t>  violência, coerção e abuso?</a:t>
            </a:r>
            <a:endParaRPr lang="en-CH" dirty="0"/>
          </a:p>
        </p:txBody>
      </p:sp>
    </p:spTree>
    <p:extLst>
      <p:ext uri="{BB962C8B-B14F-4D97-AF65-F5344CB8AC3E}">
        <p14:creationId xmlns:p14="http://schemas.microsoft.com/office/powerpoint/2010/main" val="23085120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AD8011B-33DA-654A-95F6-7D3EFA58957A}"/>
              </a:ext>
            </a:extLst>
          </p:cNvPr>
          <p:cNvSpPr>
            <a:spLocks noGrp="1"/>
          </p:cNvSpPr>
          <p:nvPr>
            <p:ph type="body" sz="quarter" idx="13"/>
          </p:nvPr>
        </p:nvSpPr>
        <p:spPr>
          <a:xfrm>
            <a:off x="508806" y="1454758"/>
            <a:ext cx="11174400" cy="360000"/>
          </a:xfrm>
        </p:spPr>
        <p:txBody>
          <a:bodyPr/>
          <a:lstStyle/>
          <a:p>
            <a:r>
              <a:rPr lang="en-GB" kern="0" spc="0" dirty="0"/>
              <a:t>A </a:t>
            </a:r>
            <a:r>
              <a:rPr lang="en-GB" kern="0" spc="0" dirty="0" err="1"/>
              <a:t>natureza</a:t>
            </a:r>
            <a:r>
              <a:rPr lang="en-GB" kern="0" spc="0" dirty="0"/>
              <a:t> da </a:t>
            </a:r>
            <a:r>
              <a:rPr lang="en-GB" kern="0" spc="0" dirty="0" err="1"/>
              <a:t>comunicação</a:t>
            </a:r>
            <a:r>
              <a:rPr lang="en-GB" kern="0" spc="0" dirty="0"/>
              <a:t> (c)</a:t>
            </a:r>
            <a:endParaRPr lang="en-US" kern="0" spc="0" dirty="0"/>
          </a:p>
        </p:txBody>
      </p:sp>
      <p:sp>
        <p:nvSpPr>
          <p:cNvPr id="3" name="Content Placeholder 2">
            <a:extLst>
              <a:ext uri="{FF2B5EF4-FFF2-40B4-BE49-F238E27FC236}">
                <a16:creationId xmlns:a16="http://schemas.microsoft.com/office/drawing/2014/main" id="{4436D7BC-E9A7-492C-9168-C3FC8FF668FF}"/>
              </a:ext>
            </a:extLst>
          </p:cNvPr>
          <p:cNvSpPr>
            <a:spLocks noGrp="1"/>
          </p:cNvSpPr>
          <p:nvPr>
            <p:ph sz="quarter" idx="14"/>
          </p:nvPr>
        </p:nvSpPr>
        <p:spPr>
          <a:xfrm>
            <a:off x="507192" y="2566091"/>
            <a:ext cx="11174412" cy="2477152"/>
          </a:xfrm>
        </p:spPr>
        <p:txBody>
          <a:bodyPr/>
          <a:lstStyle/>
          <a:p>
            <a:pPr algn="just">
              <a:spcBef>
                <a:spcPts val="600"/>
              </a:spcBef>
              <a:spcAft>
                <a:spcPts val="0"/>
              </a:spcAft>
            </a:pPr>
            <a:r>
              <a:rPr lang="en-GB" sz="2000" dirty="0"/>
              <a:t>A comunicação também pode ser melhorada prestando-se atenção aos elementos estruturais que contribuem para a saúde mental e ao contexto mais amplo do indivíduo. </a:t>
            </a:r>
          </a:p>
          <a:p>
            <a:pPr algn="just">
              <a:spcBef>
                <a:spcPts val="600"/>
              </a:spcBef>
              <a:spcAft>
                <a:spcPts val="0"/>
              </a:spcAft>
            </a:pPr>
            <a:r>
              <a:rPr lang="en-GB" sz="2000" dirty="0"/>
              <a:t>Isso pode incluir convidar as pessoas a compartilhar informações relacionadas às suas identidades, contextos e necessidades, conforme considerarem relevante.</a:t>
            </a:r>
            <a:endParaRPr lang="en-CH" sz="2000" dirty="0"/>
          </a:p>
          <a:p>
            <a:pPr algn="just">
              <a:spcBef>
                <a:spcPts val="600"/>
              </a:spcBef>
              <a:spcAft>
                <a:spcPts val="0"/>
              </a:spcAft>
            </a:pPr>
            <a:r>
              <a:rPr lang="en-GB" sz="2000" dirty="0"/>
              <a:t>A boa comunicação pode ser uma habilidade que algumas pessoas têm naturalmente, enquanto para outras requer mais prática e treinamento.</a:t>
            </a:r>
            <a:endParaRPr lang="en-CH" sz="2000" dirty="0"/>
          </a:p>
          <a:p>
            <a:endParaRPr lang="en-CH" dirty="0"/>
          </a:p>
        </p:txBody>
      </p:sp>
      <p:sp>
        <p:nvSpPr>
          <p:cNvPr id="2" name="Title 1">
            <a:extLst>
              <a:ext uri="{FF2B5EF4-FFF2-40B4-BE49-F238E27FC236}">
                <a16:creationId xmlns:a16="http://schemas.microsoft.com/office/drawing/2014/main" id="{213F9586-5A6E-442A-A747-8AE1342F022E}"/>
              </a:ext>
            </a:extLst>
          </p:cNvPr>
          <p:cNvSpPr>
            <a:spLocks noGrp="1"/>
          </p:cNvSpPr>
          <p:nvPr>
            <p:ph type="title"/>
          </p:nvPr>
        </p:nvSpPr>
        <p:spPr>
          <a:xfrm>
            <a:off x="507205" y="506412"/>
            <a:ext cx="11174399" cy="432000"/>
          </a:xfrm>
        </p:spPr>
        <p:txBody>
          <a:bodyPr/>
          <a:lstStyle/>
          <a:p>
            <a:pPr algn="ctr"/>
            <a:r>
              <a:rPr lang="en-GB" dirty="0"/>
              <a:t>Apresentação: Habilidades de comunicação – 4</a:t>
            </a:r>
            <a:endParaRPr lang="en-CH" dirty="0"/>
          </a:p>
        </p:txBody>
      </p:sp>
    </p:spTree>
    <p:extLst>
      <p:ext uri="{BB962C8B-B14F-4D97-AF65-F5344CB8AC3E}">
        <p14:creationId xmlns:p14="http://schemas.microsoft.com/office/powerpoint/2010/main" val="9208414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2094037-1826-F440-A395-07E803772E83}"/>
              </a:ext>
            </a:extLst>
          </p:cNvPr>
          <p:cNvSpPr>
            <a:spLocks noGrp="1"/>
          </p:cNvSpPr>
          <p:nvPr>
            <p:ph type="body" sz="quarter" idx="13"/>
          </p:nvPr>
        </p:nvSpPr>
        <p:spPr>
          <a:xfrm>
            <a:off x="507206" y="1379554"/>
            <a:ext cx="11174400" cy="360000"/>
          </a:xfrm>
        </p:spPr>
        <p:txBody>
          <a:bodyPr/>
          <a:lstStyle/>
          <a:p>
            <a:r>
              <a:rPr lang="en-GB" kern="0" spc="0" dirty="0"/>
              <a:t>Escuta ativa (a)</a:t>
            </a:r>
            <a:endParaRPr lang="en-US" kern="0" spc="0" dirty="0"/>
          </a:p>
        </p:txBody>
      </p:sp>
      <p:sp>
        <p:nvSpPr>
          <p:cNvPr id="3" name="Content Placeholder 2">
            <a:extLst>
              <a:ext uri="{FF2B5EF4-FFF2-40B4-BE49-F238E27FC236}">
                <a16:creationId xmlns:a16="http://schemas.microsoft.com/office/drawing/2014/main" id="{26A74959-12A9-4AA9-9FD5-9BFA9349972E}"/>
              </a:ext>
            </a:extLst>
          </p:cNvPr>
          <p:cNvSpPr>
            <a:spLocks noGrp="1"/>
          </p:cNvSpPr>
          <p:nvPr>
            <p:ph sz="quarter" idx="14"/>
          </p:nvPr>
        </p:nvSpPr>
        <p:spPr>
          <a:xfrm>
            <a:off x="507206" y="2180696"/>
            <a:ext cx="11174412" cy="2496608"/>
          </a:xfrm>
        </p:spPr>
        <p:txBody>
          <a:bodyPr/>
          <a:lstStyle/>
          <a:p>
            <a:pPr algn="just">
              <a:spcBef>
                <a:spcPts val="600"/>
              </a:spcBef>
              <a:spcAft>
                <a:spcPts val="0"/>
              </a:spcAft>
            </a:pPr>
            <a:r>
              <a:rPr lang="en-GB" sz="2000" dirty="0"/>
              <a:t>A escuta ativa é um aspecto essencial da boa comunicação e ajuda as pessoas a se sentirem ouvidas e compreendidas. </a:t>
            </a:r>
          </a:p>
          <a:p>
            <a:pPr algn="just">
              <a:spcBef>
                <a:spcPts val="600"/>
              </a:spcBef>
              <a:spcAft>
                <a:spcPts val="0"/>
              </a:spcAft>
            </a:pPr>
            <a:r>
              <a:rPr lang="en-GB" sz="2000" dirty="0"/>
              <a:t>A escuta ativa </a:t>
            </a:r>
            <a:r>
              <a:rPr lang="en-GB" sz="2000" dirty="0" err="1"/>
              <a:t>é</a:t>
            </a:r>
            <a:r>
              <a:rPr lang="en-GB" sz="2000" dirty="0"/>
              <a:t> fundamental </a:t>
            </a:r>
            <a:r>
              <a:rPr lang="en-GB" sz="2000" u="sng" dirty="0"/>
              <a:t>para </a:t>
            </a:r>
            <a:r>
              <a:rPr lang="en-GB" sz="2000" dirty="0"/>
              <a:t>que</a:t>
            </a:r>
            <a:r>
              <a:rPr lang="en-GB" sz="2000" u="sng" dirty="0"/>
              <a:t> as pessoas que utilizam serviços de saúde mental e sociais </a:t>
            </a:r>
            <a:r>
              <a:rPr lang="en-GB" sz="2000" dirty="0"/>
              <a:t>tenham suas preocupações, histórias e pontos de vista ouvidos. </a:t>
            </a:r>
          </a:p>
          <a:p>
            <a:pPr algn="just">
              <a:spcBef>
                <a:spcPts val="600"/>
              </a:spcBef>
              <a:spcAft>
                <a:spcPts val="0"/>
              </a:spcAft>
            </a:pPr>
            <a:r>
              <a:rPr lang="en-GB" sz="2000" dirty="0"/>
              <a:t>Para que a escuta ativa funcione, o ouvinte precisa estar genuinamente interessado no que o interlocutor está dizendo.</a:t>
            </a:r>
            <a:endParaRPr lang="en-CH" sz="2000" dirty="0"/>
          </a:p>
          <a:p>
            <a:endParaRPr lang="en-CH" dirty="0"/>
          </a:p>
        </p:txBody>
      </p:sp>
      <p:sp>
        <p:nvSpPr>
          <p:cNvPr id="2" name="Title 1">
            <a:extLst>
              <a:ext uri="{FF2B5EF4-FFF2-40B4-BE49-F238E27FC236}">
                <a16:creationId xmlns:a16="http://schemas.microsoft.com/office/drawing/2014/main" id="{F790F482-BD6B-4C7A-99E6-800C5D5C15F5}"/>
              </a:ext>
            </a:extLst>
          </p:cNvPr>
          <p:cNvSpPr>
            <a:spLocks noGrp="1"/>
          </p:cNvSpPr>
          <p:nvPr>
            <p:ph type="title"/>
          </p:nvPr>
        </p:nvSpPr>
        <p:spPr>
          <a:xfrm>
            <a:off x="507206" y="506412"/>
            <a:ext cx="11174400" cy="432000"/>
          </a:xfrm>
        </p:spPr>
        <p:txBody>
          <a:bodyPr/>
          <a:lstStyle/>
          <a:p>
            <a:pPr algn="ctr"/>
            <a:r>
              <a:rPr lang="en-GB" dirty="0"/>
              <a:t>Apresentação: Habilidades de comunicação – 5</a:t>
            </a:r>
            <a:endParaRPr lang="en-CH" dirty="0"/>
          </a:p>
        </p:txBody>
      </p:sp>
    </p:spTree>
    <p:extLst>
      <p:ext uri="{BB962C8B-B14F-4D97-AF65-F5344CB8AC3E}">
        <p14:creationId xmlns:p14="http://schemas.microsoft.com/office/powerpoint/2010/main" val="6877809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6BCF6DE-8B0D-1044-AE75-A6D1FCAAACEC}"/>
              </a:ext>
            </a:extLst>
          </p:cNvPr>
          <p:cNvSpPr>
            <a:spLocks noGrp="1"/>
          </p:cNvSpPr>
          <p:nvPr>
            <p:ph type="body" sz="quarter" idx="13"/>
          </p:nvPr>
        </p:nvSpPr>
        <p:spPr>
          <a:xfrm>
            <a:off x="507207" y="1043889"/>
            <a:ext cx="11174400" cy="360000"/>
          </a:xfrm>
        </p:spPr>
        <p:txBody>
          <a:bodyPr/>
          <a:lstStyle/>
          <a:p>
            <a:r>
              <a:rPr lang="en-GB" kern="0" spc="0" dirty="0" err="1"/>
              <a:t>Escuta</a:t>
            </a:r>
            <a:r>
              <a:rPr lang="en-GB" kern="0" spc="0" dirty="0"/>
              <a:t> </a:t>
            </a:r>
            <a:r>
              <a:rPr lang="en-GB" kern="0" spc="0" dirty="0" err="1"/>
              <a:t>ativa</a:t>
            </a:r>
            <a:r>
              <a:rPr lang="en-GB" kern="0" spc="0" dirty="0"/>
              <a:t> (b)</a:t>
            </a:r>
            <a:endParaRPr lang="en-US" kern="0" spc="0" dirty="0"/>
          </a:p>
        </p:txBody>
      </p:sp>
      <p:sp>
        <p:nvSpPr>
          <p:cNvPr id="3" name="Content Placeholder 2">
            <a:extLst>
              <a:ext uri="{FF2B5EF4-FFF2-40B4-BE49-F238E27FC236}">
                <a16:creationId xmlns:a16="http://schemas.microsoft.com/office/drawing/2014/main" id="{5C06C2D4-FD00-43A2-8D13-0021D6BD5E56}"/>
              </a:ext>
            </a:extLst>
          </p:cNvPr>
          <p:cNvSpPr>
            <a:spLocks noGrp="1"/>
          </p:cNvSpPr>
          <p:nvPr>
            <p:ph sz="quarter" idx="14"/>
          </p:nvPr>
        </p:nvSpPr>
        <p:spPr>
          <a:xfrm>
            <a:off x="998806" y="1571173"/>
            <a:ext cx="9993447" cy="4242938"/>
          </a:xfrm>
        </p:spPr>
        <p:txBody>
          <a:bodyPr/>
          <a:lstStyle/>
          <a:p>
            <a:pPr marL="228600" lvl="0" indent="-228600">
              <a:spcBef>
                <a:spcPts val="600"/>
              </a:spcBef>
              <a:spcAft>
                <a:spcPts val="0"/>
              </a:spcAft>
            </a:pPr>
            <a:r>
              <a:rPr lang="pt-BR" sz="1600" dirty="0">
                <a:latin typeface="Calibri" panose="020F0502020204030204" pitchFamily="34" charset="0"/>
                <a:ea typeface="SimSun" panose="02010600030101010101" pitchFamily="2" charset="-122"/>
                <a:cs typeface="Arial" panose="020B0604020202020204" pitchFamily="34" charset="0"/>
              </a:rPr>
              <a:t>A escuta ativa é uma forma estruturada de escuta que focaliza a atenção no orador. </a:t>
            </a:r>
          </a:p>
          <a:p>
            <a:pPr marL="228600" lvl="0" indent="-228600">
              <a:spcBef>
                <a:spcPts val="600"/>
              </a:spcBef>
              <a:spcAft>
                <a:spcPts val="0"/>
              </a:spcAft>
            </a:pPr>
            <a:r>
              <a:rPr lang="pt-BR" sz="1600" dirty="0">
                <a:latin typeface="Calibri" panose="020F0502020204030204" pitchFamily="34" charset="0"/>
                <a:ea typeface="SimSun" panose="02010600030101010101" pitchFamily="2" charset="-122"/>
                <a:cs typeface="Arial" panose="020B0604020202020204" pitchFamily="34" charset="0"/>
              </a:rPr>
              <a:t>O ouvinte dá total atenção ao orador. </a:t>
            </a:r>
          </a:p>
          <a:p>
            <a:pPr marL="685800" lvl="1" indent="-228600">
              <a:spcBef>
                <a:spcPts val="600"/>
              </a:spcBef>
              <a:spcAft>
                <a:spcPts val="0"/>
              </a:spcAft>
            </a:pPr>
            <a:r>
              <a:rPr lang="pt-BR" sz="1600" dirty="0">
                <a:latin typeface="Calibri" panose="020F0502020204030204" pitchFamily="34" charset="0"/>
                <a:ea typeface="SimSun" panose="02010600030101010101" pitchFamily="2" charset="-122"/>
                <a:cs typeface="Arial" panose="020B0604020202020204" pitchFamily="34" charset="0"/>
              </a:rPr>
              <a:t>Ao prestar total atenção ao orador, o ouvinte será capaz de fazer perguntas relevantes porque está ativamente engajado na conversa. </a:t>
            </a:r>
          </a:p>
          <a:p>
            <a:pPr marL="685800" lvl="1" indent="-228600">
              <a:spcBef>
                <a:spcPts val="600"/>
              </a:spcBef>
              <a:spcAft>
                <a:spcPts val="0"/>
              </a:spcAft>
            </a:pPr>
            <a:r>
              <a:rPr lang="pt-BR" sz="1600" dirty="0">
                <a:latin typeface="Calibri" panose="020F0502020204030204" pitchFamily="34" charset="0"/>
                <a:ea typeface="SimSun" panose="02010600030101010101" pitchFamily="2" charset="-122"/>
                <a:cs typeface="Arial" panose="020B0604020202020204" pitchFamily="34" charset="0"/>
              </a:rPr>
              <a:t>Isto também é importante para a construção da confiança. </a:t>
            </a:r>
          </a:p>
          <a:p>
            <a:pPr marL="228600" lvl="0" indent="-228600">
              <a:spcBef>
                <a:spcPts val="600"/>
              </a:spcBef>
              <a:spcAft>
                <a:spcPts val="0"/>
              </a:spcAft>
            </a:pPr>
            <a:r>
              <a:rPr lang="pt-BR" sz="1600" dirty="0">
                <a:latin typeface="Calibri" panose="020F0502020204030204" pitchFamily="34" charset="0"/>
                <a:ea typeface="SimSun" panose="02010600030101010101" pitchFamily="2" charset="-122"/>
                <a:cs typeface="Arial" panose="020B0604020202020204" pitchFamily="34" charset="0"/>
              </a:rPr>
              <a:t>A escuta ativa pode ser demonstrada por ações não verbais (acenar com a cabeça, olhar nos olhos, linguagem corporal aberta, por exemplo, braços descruzados). </a:t>
            </a:r>
          </a:p>
          <a:p>
            <a:pPr marL="228600" lvl="0" indent="-228600">
              <a:spcBef>
                <a:spcPts val="600"/>
              </a:spcBef>
              <a:spcAft>
                <a:spcPts val="0"/>
              </a:spcAft>
            </a:pPr>
            <a:r>
              <a:rPr lang="pt-BR" sz="1600" dirty="0">
                <a:latin typeface="Calibri" panose="020F0502020204030204" pitchFamily="34" charset="0"/>
                <a:ea typeface="SimSun" panose="02010600030101010101" pitchFamily="2" charset="-122"/>
                <a:cs typeface="Arial" panose="020B0604020202020204" pitchFamily="34" charset="0"/>
              </a:rPr>
              <a:t>O ouvinte repete com palavras próprias o que pensa que o orador disse (por exemplo: “Parece que você...”). </a:t>
            </a:r>
          </a:p>
          <a:p>
            <a:pPr marL="685800" lvl="1" indent="-228600">
              <a:spcBef>
                <a:spcPts val="600"/>
              </a:spcBef>
              <a:spcAft>
                <a:spcPts val="0"/>
              </a:spcAft>
            </a:pPr>
            <a:r>
              <a:rPr lang="pt-BR" sz="1600" dirty="0">
                <a:latin typeface="Calibri" panose="020F0502020204030204" pitchFamily="34" charset="0"/>
                <a:ea typeface="SimSun" panose="02010600030101010101" pitchFamily="2" charset="-122"/>
                <a:cs typeface="Arial" panose="020B0604020202020204" pitchFamily="34" charset="0"/>
              </a:rPr>
              <a:t>Isso é importante porque muitas vezes ouvimos o que esperamos ouvir e não o que realmente foi dito. </a:t>
            </a:r>
          </a:p>
          <a:p>
            <a:pPr marL="685800" lvl="1" indent="-228600">
              <a:spcBef>
                <a:spcPts val="600"/>
              </a:spcBef>
              <a:spcAft>
                <a:spcPts val="0"/>
              </a:spcAft>
            </a:pPr>
            <a:r>
              <a:rPr lang="pt-BR" sz="1600" dirty="0">
                <a:latin typeface="Calibri" panose="020F0502020204030204" pitchFamily="34" charset="0"/>
                <a:ea typeface="SimSun" panose="02010600030101010101" pitchFamily="2" charset="-122"/>
                <a:cs typeface="Arial" panose="020B0604020202020204" pitchFamily="34" charset="0"/>
              </a:rPr>
              <a:t>Assim, parafraseando o que foi dito, o ouvinte pode garantir que ele tenha realmente compreendido o que a pessoa disse. </a:t>
            </a:r>
          </a:p>
          <a:p>
            <a:pPr marL="685800" lvl="1" indent="-228600">
              <a:spcBef>
                <a:spcPts val="600"/>
              </a:spcBef>
              <a:spcAft>
                <a:spcPts val="0"/>
              </a:spcAft>
            </a:pPr>
            <a:r>
              <a:rPr lang="pt-BR" sz="1600" dirty="0">
                <a:latin typeface="Calibri" panose="020F0502020204030204" pitchFamily="34" charset="0"/>
                <a:ea typeface="SimSun" panose="02010600030101010101" pitchFamily="2" charset="-122"/>
                <a:cs typeface="Arial" panose="020B0604020202020204" pitchFamily="34" charset="0"/>
              </a:rPr>
              <a:t>Não se trata de repetir o que a pessoa disse. Trata-se de compreender o significado verdadeiro ou implícito do que foi dito. </a:t>
            </a:r>
          </a:p>
          <a:p>
            <a:pPr marL="228600" lvl="0" indent="-228600">
              <a:spcBef>
                <a:spcPts val="600"/>
              </a:spcBef>
              <a:spcAft>
                <a:spcPts val="0"/>
              </a:spcAft>
            </a:pPr>
            <a:r>
              <a:rPr lang="pt-BR" sz="1600" dirty="0">
                <a:latin typeface="Calibri" panose="020F0502020204030204" pitchFamily="34" charset="0"/>
                <a:ea typeface="SimSun" panose="02010600030101010101" pitchFamily="2" charset="-122"/>
                <a:cs typeface="Arial" panose="020B0604020202020204" pitchFamily="34" charset="0"/>
              </a:rPr>
              <a:t>O ouvinte não concorda ou discorda, mas reafirma o que o orador disse. </a:t>
            </a:r>
          </a:p>
          <a:p>
            <a:pPr marL="228600" lvl="0" indent="-228600">
              <a:spcBef>
                <a:spcPts val="600"/>
              </a:spcBef>
              <a:spcAft>
                <a:spcPts val="0"/>
              </a:spcAft>
            </a:pPr>
            <a:r>
              <a:rPr lang="pt-BR" sz="1600" dirty="0">
                <a:latin typeface="Calibri" panose="020F0502020204030204" pitchFamily="34" charset="0"/>
                <a:ea typeface="SimSun" panose="02010600030101010101" pitchFamily="2" charset="-122"/>
                <a:cs typeface="Arial" panose="020B0604020202020204" pitchFamily="34" charset="0"/>
              </a:rPr>
              <a:t>Este tipo de diálogo leva a uma maior compreensão dos pensamentos, sentimentos e motivações do orador. </a:t>
            </a:r>
          </a:p>
          <a:p>
            <a:pPr>
              <a:spcAft>
                <a:spcPts val="600"/>
              </a:spcAft>
            </a:pPr>
            <a:endParaRPr lang="en-CH" sz="1600" dirty="0"/>
          </a:p>
        </p:txBody>
      </p:sp>
      <p:sp>
        <p:nvSpPr>
          <p:cNvPr id="2" name="Title 1">
            <a:extLst>
              <a:ext uri="{FF2B5EF4-FFF2-40B4-BE49-F238E27FC236}">
                <a16:creationId xmlns:a16="http://schemas.microsoft.com/office/drawing/2014/main" id="{DAE48BC4-7E63-4C15-8DC5-8697AF53A8D9}"/>
              </a:ext>
            </a:extLst>
          </p:cNvPr>
          <p:cNvSpPr>
            <a:spLocks noGrp="1"/>
          </p:cNvSpPr>
          <p:nvPr>
            <p:ph type="title"/>
          </p:nvPr>
        </p:nvSpPr>
        <p:spPr>
          <a:xfrm>
            <a:off x="507206" y="506412"/>
            <a:ext cx="11174400" cy="432000"/>
          </a:xfrm>
        </p:spPr>
        <p:txBody>
          <a:bodyPr/>
          <a:lstStyle/>
          <a:p>
            <a:pPr algn="ctr"/>
            <a:r>
              <a:rPr lang="en-GB" dirty="0"/>
              <a:t>Apresentação: Habilidades de comunicação – 6</a:t>
            </a:r>
            <a:endParaRPr lang="en-CH" dirty="0"/>
          </a:p>
        </p:txBody>
      </p:sp>
    </p:spTree>
    <p:extLst>
      <p:ext uri="{BB962C8B-B14F-4D97-AF65-F5344CB8AC3E}">
        <p14:creationId xmlns:p14="http://schemas.microsoft.com/office/powerpoint/2010/main" val="559548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AE37AF6-E790-BA43-BE0A-E3472050F452}"/>
              </a:ext>
            </a:extLst>
          </p:cNvPr>
          <p:cNvSpPr>
            <a:spLocks noGrp="1"/>
          </p:cNvSpPr>
          <p:nvPr>
            <p:ph type="body" sz="quarter" idx="13"/>
          </p:nvPr>
        </p:nvSpPr>
        <p:spPr>
          <a:xfrm>
            <a:off x="507205" y="1367804"/>
            <a:ext cx="11174400" cy="360000"/>
          </a:xfrm>
        </p:spPr>
        <p:txBody>
          <a:bodyPr/>
          <a:lstStyle/>
          <a:p>
            <a:r>
              <a:rPr lang="en-GB" kern="0" spc="0" dirty="0"/>
              <a:t>Benefícios da escuta ativa</a:t>
            </a:r>
            <a:endParaRPr lang="en-US" kern="0" spc="0" dirty="0"/>
          </a:p>
        </p:txBody>
      </p:sp>
      <p:sp>
        <p:nvSpPr>
          <p:cNvPr id="3" name="Content Placeholder 2">
            <a:extLst>
              <a:ext uri="{FF2B5EF4-FFF2-40B4-BE49-F238E27FC236}">
                <a16:creationId xmlns:a16="http://schemas.microsoft.com/office/drawing/2014/main" id="{32629E6D-5559-4484-BC46-8893F1B714B1}"/>
              </a:ext>
            </a:extLst>
          </p:cNvPr>
          <p:cNvSpPr>
            <a:spLocks noGrp="1"/>
          </p:cNvSpPr>
          <p:nvPr>
            <p:ph sz="quarter" idx="14"/>
          </p:nvPr>
        </p:nvSpPr>
        <p:spPr>
          <a:xfrm>
            <a:off x="508794" y="2157196"/>
            <a:ext cx="11174412" cy="2889007"/>
          </a:xfrm>
        </p:spPr>
        <p:txBody>
          <a:bodyPr/>
          <a:lstStyle/>
          <a:p>
            <a:pPr marL="0" indent="0" algn="just">
              <a:spcBef>
                <a:spcPts val="600"/>
              </a:spcBef>
              <a:spcAft>
                <a:spcPts val="0"/>
              </a:spcAft>
              <a:buNone/>
            </a:pPr>
            <a:r>
              <a:rPr lang="en-US" sz="2000" b="1" dirty="0"/>
              <a:t>Escuta ativa: </a:t>
            </a:r>
          </a:p>
          <a:p>
            <a:pPr algn="just">
              <a:spcBef>
                <a:spcPts val="600"/>
              </a:spcBef>
              <a:spcAft>
                <a:spcPts val="0"/>
              </a:spcAft>
            </a:pPr>
            <a:r>
              <a:rPr lang="en-US" sz="2000" dirty="0"/>
              <a:t>Promove a atenção e demonstra interesse e respeito pela pessoa.</a:t>
            </a:r>
          </a:p>
          <a:p>
            <a:pPr algn="just">
              <a:spcBef>
                <a:spcPts val="600"/>
              </a:spcBef>
              <a:spcAft>
                <a:spcPts val="0"/>
              </a:spcAft>
            </a:pPr>
            <a:r>
              <a:rPr lang="en-US" sz="2000" dirty="0"/>
              <a:t>Evita mal-entendidos.</a:t>
            </a:r>
          </a:p>
          <a:p>
            <a:pPr algn="just">
              <a:spcBef>
                <a:spcPts val="600"/>
              </a:spcBef>
              <a:spcAft>
                <a:spcPts val="0"/>
              </a:spcAft>
            </a:pPr>
            <a:r>
              <a:rPr lang="en-US" sz="2000" dirty="0"/>
              <a:t>Incentiva as pessoas a se abrirem e falarem mais, transmitindo que o que elas têm a dizer tem valor.</a:t>
            </a:r>
          </a:p>
          <a:p>
            <a:pPr algn="just">
              <a:spcBef>
                <a:spcPts val="600"/>
              </a:spcBef>
              <a:spcAft>
                <a:spcPts val="0"/>
              </a:spcAft>
            </a:pPr>
            <a:r>
              <a:rPr lang="en-US" sz="2000" dirty="0"/>
              <a:t>Incentiva a expressão de emoções e sentimentos.</a:t>
            </a:r>
          </a:p>
          <a:p>
            <a:pPr algn="just">
              <a:spcBef>
                <a:spcPts val="600"/>
              </a:spcBef>
              <a:spcAft>
                <a:spcPts val="0"/>
              </a:spcAft>
            </a:pPr>
            <a:r>
              <a:rPr lang="en-US" sz="2000" dirty="0"/>
              <a:t>Previne o agravamento de uma situação.</a:t>
            </a:r>
          </a:p>
          <a:p>
            <a:pPr algn="just">
              <a:spcBef>
                <a:spcPts val="600"/>
              </a:spcBef>
              <a:spcAft>
                <a:spcPts val="0"/>
              </a:spcAft>
            </a:pPr>
            <a:r>
              <a:rPr lang="en-US" sz="2000" dirty="0"/>
              <a:t>É mais provável que ajude a desenvolver uma solução </a:t>
            </a:r>
            <a:r>
              <a:rPr lang="en-US" sz="2000" dirty="0" err="1"/>
              <a:t>centrada na pessoa </a:t>
            </a:r>
            <a:r>
              <a:rPr lang="en-US" sz="2000" dirty="0"/>
              <a:t>para uma situação ou problema.</a:t>
            </a:r>
          </a:p>
          <a:p>
            <a:pPr marL="0" indent="0">
              <a:buNone/>
            </a:pPr>
            <a:endParaRPr lang="en-CH" dirty="0"/>
          </a:p>
        </p:txBody>
      </p:sp>
      <p:sp>
        <p:nvSpPr>
          <p:cNvPr id="2" name="Title 1">
            <a:extLst>
              <a:ext uri="{FF2B5EF4-FFF2-40B4-BE49-F238E27FC236}">
                <a16:creationId xmlns:a16="http://schemas.microsoft.com/office/drawing/2014/main" id="{F1A80665-E800-45EB-B7E0-44683F8A1CD5}"/>
              </a:ext>
            </a:extLst>
          </p:cNvPr>
          <p:cNvSpPr>
            <a:spLocks noGrp="1"/>
          </p:cNvSpPr>
          <p:nvPr>
            <p:ph type="title"/>
          </p:nvPr>
        </p:nvSpPr>
        <p:spPr>
          <a:xfrm>
            <a:off x="507205" y="506412"/>
            <a:ext cx="11174399" cy="432000"/>
          </a:xfrm>
        </p:spPr>
        <p:txBody>
          <a:bodyPr/>
          <a:lstStyle/>
          <a:p>
            <a:pPr algn="ctr"/>
            <a:r>
              <a:rPr lang="en-GB" dirty="0"/>
              <a:t>Apresentação: Habilidades de comunicação – 7</a:t>
            </a:r>
            <a:endParaRPr lang="en-CH" dirty="0"/>
          </a:p>
        </p:txBody>
      </p:sp>
    </p:spTree>
    <p:extLst>
      <p:ext uri="{BB962C8B-B14F-4D97-AF65-F5344CB8AC3E}">
        <p14:creationId xmlns:p14="http://schemas.microsoft.com/office/powerpoint/2010/main" val="33975999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42851D7-CF01-BE44-822F-D782B5B71E45}"/>
              </a:ext>
            </a:extLst>
          </p:cNvPr>
          <p:cNvSpPr>
            <a:spLocks noGrp="1"/>
          </p:cNvSpPr>
          <p:nvPr>
            <p:ph sz="quarter" idx="17"/>
          </p:nvPr>
        </p:nvSpPr>
        <p:spPr>
          <a:xfrm>
            <a:off x="4793017" y="953730"/>
            <a:ext cx="4154386" cy="4500000"/>
          </a:xfrm>
        </p:spPr>
        <p:txBody>
          <a:bodyPr/>
          <a:lstStyle/>
          <a:p>
            <a:pPr marL="0" lvl="0" indent="0" algn="just">
              <a:spcAft>
                <a:spcPts val="0"/>
              </a:spcAft>
              <a:buNone/>
            </a:pPr>
            <a:r>
              <a:rPr lang="en-GB" sz="1800" dirty="0"/>
              <a:t>12. Sei que </a:t>
            </a:r>
            <a:r>
              <a:rPr lang="en-GB" sz="1800" dirty="0" err="1"/>
              <a:t>isso</a:t>
            </a:r>
            <a:r>
              <a:rPr lang="en-GB" sz="1800" dirty="0"/>
              <a:t> </a:t>
            </a:r>
            <a:r>
              <a:rPr lang="en-GB" sz="1800" dirty="0" err="1"/>
              <a:t>é</a:t>
            </a:r>
            <a:r>
              <a:rPr lang="en-GB" sz="1800" dirty="0"/>
              <a:t> </a:t>
            </a:r>
            <a:r>
              <a:rPr lang="en-GB" sz="1800" dirty="0" err="1"/>
              <a:t>temporário</a:t>
            </a:r>
            <a:r>
              <a:rPr lang="en-GB" sz="1800" dirty="0"/>
              <a:t> e que </a:t>
            </a:r>
            <a:r>
              <a:rPr lang="en-GB" sz="1800" dirty="0" err="1"/>
              <a:t>você</a:t>
            </a:r>
            <a:r>
              <a:rPr lang="en-GB" sz="1800" dirty="0"/>
              <a:t> se </a:t>
            </a:r>
            <a:r>
              <a:rPr lang="en-GB" sz="1800" dirty="0" err="1"/>
              <a:t>sentirá</a:t>
            </a:r>
            <a:r>
              <a:rPr lang="en-GB" sz="1800" dirty="0"/>
              <a:t> </a:t>
            </a:r>
            <a:r>
              <a:rPr lang="en-GB" sz="1800" dirty="0" err="1"/>
              <a:t>melhor</a:t>
            </a:r>
            <a:r>
              <a:rPr lang="en-GB" sz="1800" dirty="0"/>
              <a:t> </a:t>
            </a:r>
            <a:r>
              <a:rPr lang="en-GB" sz="1800" dirty="0" err="1"/>
              <a:t>em</a:t>
            </a:r>
            <a:r>
              <a:rPr lang="en-GB" sz="1800" dirty="0"/>
              <a:t> breve. </a:t>
            </a:r>
          </a:p>
          <a:p>
            <a:pPr marL="0" lvl="0" indent="0" algn="just">
              <a:spcAft>
                <a:spcPts val="0"/>
              </a:spcAft>
              <a:buNone/>
            </a:pPr>
            <a:r>
              <a:rPr lang="en-GB" sz="1800" dirty="0"/>
              <a:t>13. Conte </a:t>
            </a:r>
            <a:r>
              <a:rPr lang="en-GB" sz="1800" dirty="0" err="1"/>
              <a:t>comigo</a:t>
            </a:r>
            <a:r>
              <a:rPr lang="en-GB" sz="1800" dirty="0"/>
              <a:t>. </a:t>
            </a:r>
          </a:p>
          <a:p>
            <a:pPr marL="0" lvl="0" indent="0" algn="just">
              <a:spcAft>
                <a:spcPts val="0"/>
              </a:spcAft>
              <a:buNone/>
            </a:pPr>
            <a:r>
              <a:rPr lang="en-GB" sz="1800" dirty="0"/>
              <a:t>14. </a:t>
            </a:r>
            <a:r>
              <a:rPr lang="en-GB" sz="1800" dirty="0" err="1"/>
              <a:t>Você</a:t>
            </a:r>
            <a:r>
              <a:rPr lang="en-GB" sz="1800" dirty="0"/>
              <a:t> </a:t>
            </a:r>
            <a:r>
              <a:rPr lang="en-GB" sz="1800" dirty="0" err="1"/>
              <a:t>não</a:t>
            </a:r>
            <a:r>
              <a:rPr lang="en-GB" sz="1800" dirty="0"/>
              <a:t> </a:t>
            </a:r>
            <a:r>
              <a:rPr lang="en-GB" sz="1800" dirty="0" err="1"/>
              <a:t>precisa</a:t>
            </a:r>
            <a:r>
              <a:rPr lang="en-GB" sz="1800" dirty="0"/>
              <a:t> </a:t>
            </a:r>
            <a:r>
              <a:rPr lang="en-GB" sz="1800" dirty="0" err="1"/>
              <a:t>provar</a:t>
            </a:r>
            <a:r>
              <a:rPr lang="en-GB" sz="1800" dirty="0"/>
              <a:t> nada </a:t>
            </a:r>
            <a:r>
              <a:rPr lang="en-GB" sz="1800" dirty="0" err="1"/>
              <a:t>pra</a:t>
            </a:r>
            <a:r>
              <a:rPr lang="en-GB" sz="1800" dirty="0"/>
              <a:t> </a:t>
            </a:r>
            <a:r>
              <a:rPr lang="en-GB" sz="1800" dirty="0" err="1"/>
              <a:t>ninguém</a:t>
            </a:r>
            <a:r>
              <a:rPr lang="en-GB" sz="1800" dirty="0"/>
              <a:t>. </a:t>
            </a:r>
          </a:p>
          <a:p>
            <a:pPr marL="0" lvl="0" indent="0" algn="just">
              <a:spcAft>
                <a:spcPts val="0"/>
              </a:spcAft>
              <a:buNone/>
            </a:pPr>
            <a:r>
              <a:rPr lang="en-GB" sz="1800" dirty="0"/>
              <a:t>15. Eu sei que </a:t>
            </a:r>
            <a:r>
              <a:rPr lang="en-GB" sz="1800" dirty="0" err="1"/>
              <a:t>você</a:t>
            </a:r>
            <a:r>
              <a:rPr lang="en-GB" sz="1800" dirty="0"/>
              <a:t> </a:t>
            </a:r>
            <a:r>
              <a:rPr lang="en-GB" sz="1800" dirty="0" err="1"/>
              <a:t>vai</a:t>
            </a:r>
            <a:r>
              <a:rPr lang="en-GB" sz="1800" dirty="0"/>
              <a:t> </a:t>
            </a:r>
            <a:r>
              <a:rPr lang="en-GB" sz="1800" dirty="0" err="1"/>
              <a:t>superar</a:t>
            </a:r>
            <a:r>
              <a:rPr lang="en-GB" sz="1800" dirty="0"/>
              <a:t> </a:t>
            </a:r>
            <a:r>
              <a:rPr lang="en-GB" sz="1800" dirty="0" err="1"/>
              <a:t>isso</a:t>
            </a:r>
            <a:r>
              <a:rPr lang="en-GB" sz="1800" dirty="0"/>
              <a:t>. </a:t>
            </a:r>
          </a:p>
          <a:p>
            <a:pPr marL="0" lvl="0" indent="0" algn="just">
              <a:spcAft>
                <a:spcPts val="0"/>
              </a:spcAft>
              <a:buNone/>
            </a:pPr>
            <a:r>
              <a:rPr lang="en-GB" sz="1800" dirty="0"/>
              <a:t>16. </a:t>
            </a:r>
            <a:r>
              <a:rPr lang="en-GB" sz="1800" dirty="0" err="1"/>
              <a:t>Você</a:t>
            </a:r>
            <a:r>
              <a:rPr lang="en-GB" sz="1800" dirty="0"/>
              <a:t> </a:t>
            </a:r>
            <a:r>
              <a:rPr lang="en-GB" sz="1800" dirty="0" err="1"/>
              <a:t>é</a:t>
            </a:r>
            <a:r>
              <a:rPr lang="en-GB" sz="1800" dirty="0"/>
              <a:t> </a:t>
            </a:r>
            <a:r>
              <a:rPr lang="en-GB" sz="1800" dirty="0" err="1"/>
              <a:t>uma</a:t>
            </a:r>
            <a:r>
              <a:rPr lang="en-GB" sz="1800" dirty="0"/>
              <a:t> </a:t>
            </a:r>
            <a:r>
              <a:rPr lang="en-GB" sz="1800" dirty="0" err="1"/>
              <a:t>pessoa</a:t>
            </a:r>
            <a:r>
              <a:rPr lang="en-GB" sz="1800" dirty="0"/>
              <a:t> </a:t>
            </a:r>
            <a:r>
              <a:rPr lang="en-GB" sz="1800" dirty="0" err="1"/>
              <a:t>muito</a:t>
            </a:r>
            <a:r>
              <a:rPr lang="en-GB" sz="1800" dirty="0"/>
              <a:t> </a:t>
            </a:r>
            <a:r>
              <a:rPr lang="en-GB" sz="1800" dirty="0" err="1"/>
              <a:t>valiosa</a:t>
            </a:r>
            <a:r>
              <a:rPr lang="en-GB" sz="1800" dirty="0"/>
              <a:t>. </a:t>
            </a:r>
          </a:p>
          <a:p>
            <a:pPr marL="0" lvl="0" indent="0" algn="just">
              <a:spcAft>
                <a:spcPts val="0"/>
              </a:spcAft>
              <a:buNone/>
            </a:pPr>
            <a:r>
              <a:rPr lang="en-GB" sz="1800" dirty="0"/>
              <a:t>17. </a:t>
            </a:r>
            <a:r>
              <a:rPr lang="en-GB" sz="1800" dirty="0" err="1"/>
              <a:t>Lembre</a:t>
            </a:r>
            <a:r>
              <a:rPr lang="en-GB" sz="1800" dirty="0"/>
              <a:t>-se de </a:t>
            </a:r>
            <a:r>
              <a:rPr lang="en-GB" sz="1800" dirty="0" err="1"/>
              <a:t>suas</a:t>
            </a:r>
            <a:r>
              <a:rPr lang="en-GB" sz="1800" dirty="0"/>
              <a:t> </a:t>
            </a:r>
            <a:r>
              <a:rPr lang="en-GB" sz="1800" dirty="0" err="1"/>
              <a:t>conquistas</a:t>
            </a:r>
            <a:r>
              <a:rPr lang="en-GB" sz="1800" dirty="0"/>
              <a:t>... </a:t>
            </a:r>
            <a:r>
              <a:rPr lang="en-GB" sz="1800" dirty="0" err="1"/>
              <a:t>não</a:t>
            </a:r>
            <a:r>
              <a:rPr lang="en-GB" sz="1800" dirty="0"/>
              <a:t> </a:t>
            </a:r>
            <a:r>
              <a:rPr lang="en-GB" sz="1800" dirty="0" err="1"/>
              <a:t>apenas</a:t>
            </a:r>
            <a:r>
              <a:rPr lang="en-GB" sz="1800" dirty="0"/>
              <a:t> de </a:t>
            </a:r>
            <a:r>
              <a:rPr lang="en-GB" sz="1800" dirty="0" err="1"/>
              <a:t>seus</a:t>
            </a:r>
            <a:r>
              <a:rPr lang="en-GB" sz="1800" dirty="0"/>
              <a:t> </a:t>
            </a:r>
            <a:r>
              <a:rPr lang="en-GB" sz="1800" dirty="0" err="1"/>
              <a:t>problemas</a:t>
            </a:r>
            <a:r>
              <a:rPr lang="en-GB" sz="1800" dirty="0"/>
              <a:t>. </a:t>
            </a:r>
          </a:p>
          <a:p>
            <a:pPr marL="0" lvl="0" indent="0" algn="just">
              <a:spcAft>
                <a:spcPts val="0"/>
              </a:spcAft>
              <a:buNone/>
            </a:pPr>
            <a:r>
              <a:rPr lang="en-GB" sz="1800" dirty="0"/>
              <a:t>18. Diga-me o que </a:t>
            </a:r>
            <a:r>
              <a:rPr lang="en-GB" sz="1800" dirty="0" err="1"/>
              <a:t>você</a:t>
            </a:r>
            <a:r>
              <a:rPr lang="en-GB" sz="1800" dirty="0"/>
              <a:t> </a:t>
            </a:r>
            <a:r>
              <a:rPr lang="en-GB" sz="1800" dirty="0" err="1"/>
              <a:t>quer</a:t>
            </a:r>
            <a:r>
              <a:rPr lang="en-GB" sz="1800" dirty="0"/>
              <a:t>/</a:t>
            </a:r>
            <a:r>
              <a:rPr lang="en-GB" sz="1800" dirty="0" err="1"/>
              <a:t>precisa</a:t>
            </a:r>
            <a:r>
              <a:rPr lang="en-GB" sz="1800" dirty="0"/>
              <a:t>? </a:t>
            </a:r>
          </a:p>
          <a:p>
            <a:pPr marL="0" lvl="0" indent="0" algn="just">
              <a:spcAft>
                <a:spcPts val="0"/>
              </a:spcAft>
              <a:buNone/>
            </a:pPr>
            <a:r>
              <a:rPr lang="en-GB" sz="1800" dirty="0"/>
              <a:t>19. </a:t>
            </a:r>
            <a:r>
              <a:rPr lang="en-GB" sz="1800" dirty="0" err="1"/>
              <a:t>Respeito</a:t>
            </a:r>
            <a:r>
              <a:rPr lang="en-GB" sz="1800" dirty="0"/>
              <a:t> </a:t>
            </a:r>
            <a:r>
              <a:rPr lang="en-GB" sz="1800" dirty="0" err="1"/>
              <a:t>seus</a:t>
            </a:r>
            <a:r>
              <a:rPr lang="en-GB" sz="1800" dirty="0"/>
              <a:t> </a:t>
            </a:r>
            <a:r>
              <a:rPr lang="en-GB" sz="1800" dirty="0" err="1"/>
              <a:t>pontos</a:t>
            </a:r>
            <a:r>
              <a:rPr lang="en-GB" sz="1800" dirty="0"/>
              <a:t> de vista. </a:t>
            </a:r>
          </a:p>
          <a:p>
            <a:pPr marL="0" lvl="0" indent="0" algn="just">
              <a:spcAft>
                <a:spcPts val="0"/>
              </a:spcAft>
              <a:buNone/>
            </a:pPr>
            <a:r>
              <a:rPr lang="en-GB" sz="1800" dirty="0"/>
              <a:t>20. Podemos </a:t>
            </a:r>
            <a:r>
              <a:rPr lang="en-GB" sz="1800" dirty="0" err="1"/>
              <a:t>trabalhar</a:t>
            </a:r>
            <a:r>
              <a:rPr lang="en-GB" sz="1800" dirty="0"/>
              <a:t> </a:t>
            </a:r>
            <a:r>
              <a:rPr lang="en-GB" sz="1800" dirty="0" err="1"/>
              <a:t>juntos</a:t>
            </a:r>
            <a:r>
              <a:rPr lang="en-GB" sz="1800" dirty="0"/>
              <a:t> </a:t>
            </a:r>
            <a:r>
              <a:rPr lang="en-GB" sz="1800" dirty="0" err="1"/>
              <a:t>nisto</a:t>
            </a:r>
            <a:r>
              <a:rPr lang="en-GB" sz="1800" dirty="0"/>
              <a:t>. </a:t>
            </a:r>
          </a:p>
          <a:p>
            <a:pPr marL="0" lvl="0" indent="0" algn="just">
              <a:spcAft>
                <a:spcPts val="0"/>
              </a:spcAft>
              <a:buNone/>
            </a:pPr>
            <a:r>
              <a:rPr lang="en-GB" sz="1800" dirty="0"/>
              <a:t>21. </a:t>
            </a:r>
            <a:r>
              <a:rPr lang="en-GB" sz="1800" dirty="0" err="1"/>
              <a:t>Está</a:t>
            </a:r>
            <a:r>
              <a:rPr lang="en-GB" sz="1800" dirty="0"/>
              <a:t> </a:t>
            </a:r>
            <a:r>
              <a:rPr lang="en-GB" sz="1800" dirty="0" err="1"/>
              <a:t>tudo</a:t>
            </a:r>
            <a:r>
              <a:rPr lang="en-GB" sz="1800" dirty="0"/>
              <a:t> </a:t>
            </a:r>
            <a:r>
              <a:rPr lang="en-GB" sz="1800" dirty="0" err="1"/>
              <a:t>bem</a:t>
            </a:r>
            <a:r>
              <a:rPr lang="en-GB" sz="1800" dirty="0"/>
              <a:t> </a:t>
            </a:r>
            <a:r>
              <a:rPr lang="en-GB" sz="1800" dirty="0" err="1"/>
              <a:t>em</a:t>
            </a:r>
            <a:r>
              <a:rPr lang="en-GB" sz="1800" dirty="0"/>
              <a:t> se </a:t>
            </a:r>
            <a:r>
              <a:rPr lang="en-GB" sz="1800" dirty="0" err="1"/>
              <a:t>sentir</a:t>
            </a:r>
            <a:r>
              <a:rPr lang="en-GB" sz="1800" dirty="0"/>
              <a:t> </a:t>
            </a:r>
            <a:r>
              <a:rPr lang="en-GB" sz="1800" dirty="0" err="1"/>
              <a:t>assim</a:t>
            </a:r>
            <a:r>
              <a:rPr lang="en-GB" sz="1800" dirty="0"/>
              <a:t>. </a:t>
            </a:r>
          </a:p>
          <a:p>
            <a:pPr marL="0" lvl="0" indent="0" algn="just">
              <a:spcAft>
                <a:spcPts val="0"/>
              </a:spcAft>
              <a:buNone/>
            </a:pPr>
            <a:r>
              <a:rPr lang="en-GB" sz="1800" dirty="0"/>
              <a:t>22. </a:t>
            </a:r>
            <a:r>
              <a:rPr lang="en-GB" sz="1800" dirty="0" err="1"/>
              <a:t>Não</a:t>
            </a:r>
            <a:r>
              <a:rPr lang="en-GB" sz="1800" dirty="0"/>
              <a:t> </a:t>
            </a:r>
            <a:r>
              <a:rPr lang="en-GB" sz="1800" dirty="0" err="1"/>
              <a:t>desista</a:t>
            </a:r>
            <a:r>
              <a:rPr lang="en-GB" sz="1800" dirty="0"/>
              <a:t>. </a:t>
            </a:r>
          </a:p>
          <a:p>
            <a:pPr marL="0" lvl="0" indent="0" algn="just">
              <a:spcAft>
                <a:spcPts val="0"/>
              </a:spcAft>
              <a:buNone/>
            </a:pPr>
            <a:r>
              <a:rPr lang="en-GB" sz="1800" dirty="0"/>
              <a:t>23. </a:t>
            </a:r>
            <a:r>
              <a:rPr lang="en-GB" sz="1800" dirty="0" err="1"/>
              <a:t>Não</a:t>
            </a:r>
            <a:r>
              <a:rPr lang="en-GB" sz="1800" dirty="0"/>
              <a:t> </a:t>
            </a:r>
            <a:r>
              <a:rPr lang="en-GB" sz="1800" dirty="0" err="1"/>
              <a:t>posso</a:t>
            </a:r>
            <a:r>
              <a:rPr lang="en-GB" sz="1800" dirty="0"/>
              <a:t> </a:t>
            </a:r>
            <a:r>
              <a:rPr lang="en-GB" sz="1800" dirty="0" err="1"/>
              <a:t>prometer</a:t>
            </a:r>
            <a:r>
              <a:rPr lang="en-GB" sz="1800" dirty="0"/>
              <a:t>, mas </a:t>
            </a:r>
            <a:r>
              <a:rPr lang="en-GB" sz="1800" dirty="0" err="1"/>
              <a:t>farei</a:t>
            </a:r>
            <a:r>
              <a:rPr lang="en-GB" sz="1800" dirty="0"/>
              <a:t> o meu </a:t>
            </a:r>
            <a:r>
              <a:rPr lang="en-GB" sz="1800" dirty="0" err="1"/>
              <a:t>melhor</a:t>
            </a:r>
            <a:r>
              <a:rPr lang="en-GB" sz="1800" dirty="0"/>
              <a:t> para </a:t>
            </a:r>
            <a:r>
              <a:rPr lang="en-GB" sz="1800" dirty="0" err="1"/>
              <a:t>ajudar</a:t>
            </a:r>
            <a:r>
              <a:rPr lang="en-GB" sz="1800" dirty="0"/>
              <a:t>. </a:t>
            </a:r>
          </a:p>
          <a:p>
            <a:pPr marL="0" lvl="0" indent="0" algn="just">
              <a:spcAft>
                <a:spcPts val="0"/>
              </a:spcAft>
              <a:buNone/>
            </a:pPr>
            <a:r>
              <a:rPr lang="en-GB" sz="1800" dirty="0"/>
              <a:t>24. </a:t>
            </a:r>
            <a:r>
              <a:rPr lang="en-GB" sz="1800" dirty="0" err="1"/>
              <a:t>Você</a:t>
            </a:r>
            <a:r>
              <a:rPr lang="en-GB" sz="1800" dirty="0"/>
              <a:t> </a:t>
            </a:r>
            <a:r>
              <a:rPr lang="en-GB" sz="1800" dirty="0" err="1"/>
              <a:t>pode</a:t>
            </a:r>
            <a:r>
              <a:rPr lang="en-GB" sz="1800" dirty="0"/>
              <a:t> </a:t>
            </a:r>
            <a:r>
              <a:rPr lang="en-GB" sz="1800" dirty="0" err="1"/>
              <a:t>confiar</a:t>
            </a:r>
            <a:r>
              <a:rPr lang="en-GB" sz="1800" dirty="0"/>
              <a:t> </a:t>
            </a:r>
            <a:r>
              <a:rPr lang="en-GB" sz="1800" dirty="0" err="1"/>
              <a:t>em</a:t>
            </a:r>
            <a:r>
              <a:rPr lang="en-GB" sz="1800" dirty="0"/>
              <a:t> </a:t>
            </a:r>
            <a:r>
              <a:rPr lang="en-GB" sz="1800" dirty="0" err="1"/>
              <a:t>si</a:t>
            </a:r>
            <a:r>
              <a:rPr lang="en-GB" sz="1800" dirty="0"/>
              <a:t> </a:t>
            </a:r>
            <a:r>
              <a:rPr lang="en-GB" sz="1800" dirty="0" err="1"/>
              <a:t>mesmo</a:t>
            </a:r>
            <a:r>
              <a:rPr lang="en-GB" sz="1800" dirty="0"/>
              <a:t> e </a:t>
            </a:r>
            <a:r>
              <a:rPr lang="en-GB" sz="1800" dirty="0" err="1"/>
              <a:t>em</a:t>
            </a:r>
            <a:r>
              <a:rPr lang="en-GB" sz="1800" dirty="0"/>
              <a:t> </a:t>
            </a:r>
            <a:r>
              <a:rPr lang="en-GB" sz="1800" dirty="0" err="1"/>
              <a:t>sua</a:t>
            </a:r>
            <a:r>
              <a:rPr lang="en-GB" sz="1800" dirty="0"/>
              <a:t> </a:t>
            </a:r>
            <a:r>
              <a:rPr lang="en-GB" sz="1800" dirty="0" err="1"/>
              <a:t>capacidade</a:t>
            </a:r>
            <a:r>
              <a:rPr lang="en-GB" sz="1800" dirty="0"/>
              <a:t> de </a:t>
            </a:r>
            <a:r>
              <a:rPr lang="en-GB" sz="1800" dirty="0" err="1"/>
              <a:t>recuperação</a:t>
            </a:r>
            <a:r>
              <a:rPr lang="en-GB" sz="1800" dirty="0"/>
              <a:t>. </a:t>
            </a:r>
          </a:p>
        </p:txBody>
      </p:sp>
      <p:sp>
        <p:nvSpPr>
          <p:cNvPr id="3" name="Content Placeholder 2">
            <a:extLst>
              <a:ext uri="{FF2B5EF4-FFF2-40B4-BE49-F238E27FC236}">
                <a16:creationId xmlns:a16="http://schemas.microsoft.com/office/drawing/2014/main" id="{030ADD5A-199A-48D0-903F-15BAF5FCAE7C}"/>
              </a:ext>
            </a:extLst>
          </p:cNvPr>
          <p:cNvSpPr>
            <a:spLocks noGrp="1"/>
          </p:cNvSpPr>
          <p:nvPr>
            <p:ph sz="quarter" idx="16"/>
          </p:nvPr>
        </p:nvSpPr>
        <p:spPr>
          <a:xfrm>
            <a:off x="739875" y="969771"/>
            <a:ext cx="3873082" cy="4500000"/>
          </a:xfrm>
        </p:spPr>
        <p:txBody>
          <a:bodyPr/>
          <a:lstStyle/>
          <a:p>
            <a:pPr marL="0" lvl="0" indent="0" algn="just">
              <a:spcAft>
                <a:spcPts val="0"/>
              </a:spcAft>
              <a:buNone/>
            </a:pPr>
            <a:r>
              <a:rPr lang="en-GB" sz="1800" dirty="0"/>
              <a:t>1. Seria </a:t>
            </a:r>
            <a:r>
              <a:rPr lang="en-GB" sz="1800" dirty="0" err="1"/>
              <a:t>útil</a:t>
            </a:r>
            <a:r>
              <a:rPr lang="en-GB" sz="1800" dirty="0"/>
              <a:t> para </a:t>
            </a:r>
            <a:r>
              <a:rPr lang="en-GB" sz="1800" dirty="0" err="1"/>
              <a:t>você</a:t>
            </a:r>
            <a:r>
              <a:rPr lang="en-GB" sz="1800" dirty="0"/>
              <a:t> se </a:t>
            </a:r>
            <a:r>
              <a:rPr lang="en-GB" sz="1800" dirty="0" err="1"/>
              <a:t>nós</a:t>
            </a:r>
            <a:r>
              <a:rPr lang="en-GB" sz="1800" dirty="0"/>
              <a:t> </a:t>
            </a:r>
            <a:r>
              <a:rPr lang="en-GB" sz="1800" dirty="0" err="1"/>
              <a:t>nos</a:t>
            </a:r>
            <a:r>
              <a:rPr lang="en-GB" sz="1800" dirty="0"/>
              <a:t> </a:t>
            </a:r>
            <a:r>
              <a:rPr lang="en-GB" sz="1800" dirty="0" err="1"/>
              <a:t>sentássemos</a:t>
            </a:r>
            <a:r>
              <a:rPr lang="en-GB" sz="1800" dirty="0"/>
              <a:t> e </a:t>
            </a:r>
            <a:r>
              <a:rPr lang="en-GB" sz="1800" dirty="0" err="1"/>
              <a:t>falássemos</a:t>
            </a:r>
            <a:r>
              <a:rPr lang="en-GB" sz="1800" dirty="0"/>
              <a:t> </a:t>
            </a:r>
            <a:r>
              <a:rPr lang="en-GB" sz="1800" dirty="0" err="1"/>
              <a:t>sobre</a:t>
            </a:r>
            <a:r>
              <a:rPr lang="en-GB" sz="1800" dirty="0"/>
              <a:t> o </a:t>
            </a:r>
            <a:r>
              <a:rPr lang="en-GB" sz="1800" dirty="0" err="1"/>
              <a:t>problema</a:t>
            </a:r>
            <a:r>
              <a:rPr lang="en-GB" sz="1800" dirty="0"/>
              <a:t> </a:t>
            </a:r>
            <a:r>
              <a:rPr lang="en-GB" sz="1800" dirty="0" err="1"/>
              <a:t>juntos</a:t>
            </a:r>
            <a:r>
              <a:rPr lang="en-GB" sz="1800" dirty="0"/>
              <a:t>? </a:t>
            </a:r>
          </a:p>
          <a:p>
            <a:pPr marL="0" lvl="0" indent="0" algn="just">
              <a:spcAft>
                <a:spcPts val="0"/>
              </a:spcAft>
              <a:buNone/>
            </a:pPr>
            <a:r>
              <a:rPr lang="en-GB" sz="1800" dirty="0"/>
              <a:t>2. Se </a:t>
            </a:r>
            <a:r>
              <a:rPr lang="en-GB" sz="1800" dirty="0" err="1"/>
              <a:t>você</a:t>
            </a:r>
            <a:r>
              <a:rPr lang="en-GB" sz="1800" dirty="0"/>
              <a:t> </a:t>
            </a:r>
            <a:r>
              <a:rPr lang="en-GB" sz="1800" dirty="0" err="1"/>
              <a:t>não</a:t>
            </a:r>
            <a:r>
              <a:rPr lang="en-GB" sz="1800" dirty="0"/>
              <a:t> se </a:t>
            </a:r>
            <a:r>
              <a:rPr lang="en-GB" sz="1800" dirty="0" err="1"/>
              <a:t>acalmar</a:t>
            </a:r>
            <a:r>
              <a:rPr lang="en-GB" sz="1800" dirty="0"/>
              <a:t>, </a:t>
            </a:r>
            <a:r>
              <a:rPr lang="en-GB" sz="1800" dirty="0" err="1"/>
              <a:t>eu</a:t>
            </a:r>
            <a:r>
              <a:rPr lang="en-GB" sz="1800" dirty="0"/>
              <a:t> </a:t>
            </a:r>
            <a:r>
              <a:rPr lang="en-GB" sz="1800" dirty="0" err="1"/>
              <a:t>terei</a:t>
            </a:r>
            <a:r>
              <a:rPr lang="en-GB" sz="1800" dirty="0"/>
              <a:t> que </a:t>
            </a:r>
            <a:r>
              <a:rPr lang="en-GB" sz="1800" dirty="0" err="1"/>
              <a:t>contê</a:t>
            </a:r>
            <a:r>
              <a:rPr lang="en-GB" sz="1800" dirty="0"/>
              <a:t>-lo. </a:t>
            </a:r>
          </a:p>
          <a:p>
            <a:pPr marL="0" lvl="0" indent="0" algn="just">
              <a:spcAft>
                <a:spcPts val="0"/>
              </a:spcAft>
              <a:buNone/>
            </a:pPr>
            <a:r>
              <a:rPr lang="en-GB" sz="1800" dirty="0"/>
              <a:t>3. </a:t>
            </a:r>
            <a:r>
              <a:rPr lang="en-GB" sz="1800" dirty="0" err="1"/>
              <a:t>Você</a:t>
            </a:r>
            <a:r>
              <a:rPr lang="en-GB" sz="1800" dirty="0"/>
              <a:t> </a:t>
            </a:r>
            <a:r>
              <a:rPr lang="en-GB" sz="1800" dirty="0" err="1"/>
              <a:t>vai</a:t>
            </a:r>
            <a:r>
              <a:rPr lang="en-GB" sz="1800" dirty="0"/>
              <a:t> </a:t>
            </a:r>
            <a:r>
              <a:rPr lang="en-GB" sz="1800" dirty="0" err="1"/>
              <a:t>ficar</a:t>
            </a:r>
            <a:r>
              <a:rPr lang="en-GB" sz="1800" dirty="0"/>
              <a:t> </a:t>
            </a:r>
            <a:r>
              <a:rPr lang="en-GB" sz="1800" dirty="0" err="1"/>
              <a:t>bem</a:t>
            </a:r>
            <a:r>
              <a:rPr lang="en-GB" sz="1800" dirty="0"/>
              <a:t>. </a:t>
            </a:r>
          </a:p>
          <a:p>
            <a:pPr marL="0" lvl="0" indent="0" algn="just">
              <a:spcAft>
                <a:spcPts val="0"/>
              </a:spcAft>
              <a:buNone/>
            </a:pPr>
            <a:r>
              <a:rPr lang="en-GB" sz="1800" dirty="0"/>
              <a:t>4. </a:t>
            </a:r>
            <a:r>
              <a:rPr lang="en-GB" sz="1800" dirty="0" err="1"/>
              <a:t>Acalme</a:t>
            </a:r>
            <a:r>
              <a:rPr lang="en-GB" sz="1800" dirty="0"/>
              <a:t>-se! </a:t>
            </a:r>
          </a:p>
          <a:p>
            <a:pPr marL="0" lvl="0" indent="0" algn="just">
              <a:spcAft>
                <a:spcPts val="0"/>
              </a:spcAft>
              <a:buNone/>
            </a:pPr>
            <a:r>
              <a:rPr lang="en-GB" sz="1800" dirty="0"/>
              <a:t>5. Eu </a:t>
            </a:r>
            <a:r>
              <a:rPr lang="en-GB" sz="1800" dirty="0" err="1"/>
              <a:t>estou</a:t>
            </a:r>
            <a:r>
              <a:rPr lang="en-GB" sz="1800" dirty="0"/>
              <a:t> </a:t>
            </a:r>
            <a:r>
              <a:rPr lang="en-GB" sz="1800" dirty="0" err="1"/>
              <a:t>aqui</a:t>
            </a:r>
            <a:r>
              <a:rPr lang="en-GB" sz="1800" dirty="0"/>
              <a:t> para </a:t>
            </a:r>
            <a:r>
              <a:rPr lang="en-GB" sz="1800" dirty="0" err="1"/>
              <a:t>ajudá</a:t>
            </a:r>
            <a:r>
              <a:rPr lang="en-GB" sz="1800" dirty="0"/>
              <a:t>-lo. </a:t>
            </a:r>
          </a:p>
          <a:p>
            <a:pPr marL="0" lvl="0" indent="0" algn="just">
              <a:spcAft>
                <a:spcPts val="0"/>
              </a:spcAft>
              <a:buNone/>
            </a:pPr>
            <a:r>
              <a:rPr lang="en-GB" sz="1800" dirty="0"/>
              <a:t>6. </a:t>
            </a:r>
            <a:r>
              <a:rPr lang="en-GB" sz="1800" dirty="0" err="1"/>
              <a:t>Você</a:t>
            </a:r>
            <a:r>
              <a:rPr lang="en-GB" sz="1800" dirty="0"/>
              <a:t> </a:t>
            </a:r>
            <a:r>
              <a:rPr lang="en-GB" sz="1800" dirty="0" err="1"/>
              <a:t>está</a:t>
            </a:r>
            <a:r>
              <a:rPr lang="en-GB" sz="1800" dirty="0"/>
              <a:t> </a:t>
            </a:r>
            <a:r>
              <a:rPr lang="en-GB" sz="1800" dirty="0" err="1"/>
              <a:t>sendo</a:t>
            </a:r>
            <a:r>
              <a:rPr lang="en-GB" sz="1800" dirty="0"/>
              <a:t> </a:t>
            </a:r>
            <a:r>
              <a:rPr lang="en-GB" sz="1800" dirty="0" err="1"/>
              <a:t>insensato</a:t>
            </a:r>
            <a:r>
              <a:rPr lang="en-GB" sz="1800" dirty="0"/>
              <a:t>. </a:t>
            </a:r>
          </a:p>
          <a:p>
            <a:pPr marL="0" lvl="0" indent="0" algn="just">
              <a:spcAft>
                <a:spcPts val="0"/>
              </a:spcAft>
              <a:buNone/>
            </a:pPr>
            <a:r>
              <a:rPr lang="en-GB" sz="1800" dirty="0"/>
              <a:t>7. Podemos resolver </a:t>
            </a:r>
            <a:r>
              <a:rPr lang="en-GB" sz="1800" dirty="0" err="1"/>
              <a:t>este</a:t>
            </a:r>
            <a:r>
              <a:rPr lang="en-GB" sz="1800" dirty="0"/>
              <a:t> </a:t>
            </a:r>
            <a:r>
              <a:rPr lang="en-GB" sz="1800" dirty="0" err="1"/>
              <a:t>problema</a:t>
            </a:r>
            <a:r>
              <a:rPr lang="en-GB" sz="1800" dirty="0"/>
              <a:t> </a:t>
            </a:r>
            <a:r>
              <a:rPr lang="en-GB" sz="1800" dirty="0" err="1"/>
              <a:t>juntos</a:t>
            </a:r>
            <a:r>
              <a:rPr lang="en-GB" sz="1800" dirty="0"/>
              <a:t>. </a:t>
            </a:r>
          </a:p>
          <a:p>
            <a:pPr marL="0" lvl="0" indent="0" algn="just">
              <a:spcAft>
                <a:spcPts val="0"/>
              </a:spcAft>
              <a:buNone/>
            </a:pPr>
            <a:r>
              <a:rPr lang="en-GB" sz="1800" dirty="0"/>
              <a:t>8. </a:t>
            </a:r>
            <a:r>
              <a:rPr lang="en-GB" sz="1800" dirty="0" err="1"/>
              <a:t>Você</a:t>
            </a:r>
            <a:r>
              <a:rPr lang="en-GB" sz="1800" dirty="0"/>
              <a:t> </a:t>
            </a:r>
            <a:r>
              <a:rPr lang="en-GB" sz="1800" dirty="0" err="1"/>
              <a:t>quer</a:t>
            </a:r>
            <a:r>
              <a:rPr lang="en-GB" sz="1800" dirty="0"/>
              <a:t> </a:t>
            </a:r>
            <a:r>
              <a:rPr lang="en-GB" sz="1800" dirty="0" err="1"/>
              <a:t>falar</a:t>
            </a:r>
            <a:r>
              <a:rPr lang="en-GB" sz="1800" dirty="0"/>
              <a:t> </a:t>
            </a:r>
            <a:r>
              <a:rPr lang="en-GB" sz="1800" dirty="0" err="1"/>
              <a:t>sobre</a:t>
            </a:r>
            <a:r>
              <a:rPr lang="en-GB" sz="1800" dirty="0"/>
              <a:t> </a:t>
            </a:r>
            <a:r>
              <a:rPr lang="en-GB" sz="1800" dirty="0" err="1"/>
              <a:t>como</a:t>
            </a:r>
            <a:r>
              <a:rPr lang="en-GB" sz="1800" dirty="0"/>
              <a:t> </a:t>
            </a:r>
            <a:r>
              <a:rPr lang="en-GB" sz="1800" dirty="0" err="1"/>
              <a:t>você</a:t>
            </a:r>
            <a:r>
              <a:rPr lang="en-GB" sz="1800" dirty="0"/>
              <a:t> </a:t>
            </a:r>
            <a:r>
              <a:rPr lang="en-GB" sz="1800" dirty="0" err="1"/>
              <a:t>está</a:t>
            </a:r>
            <a:r>
              <a:rPr lang="en-GB" sz="1800" dirty="0"/>
              <a:t> se </a:t>
            </a:r>
            <a:r>
              <a:rPr lang="en-GB" sz="1800" dirty="0" err="1"/>
              <a:t>sentindo</a:t>
            </a:r>
            <a:r>
              <a:rPr lang="en-GB" sz="1800" dirty="0"/>
              <a:t>? </a:t>
            </a:r>
          </a:p>
          <a:p>
            <a:pPr marL="0" lvl="0" indent="0" algn="just">
              <a:spcAft>
                <a:spcPts val="0"/>
              </a:spcAft>
              <a:buNone/>
            </a:pPr>
            <a:r>
              <a:rPr lang="en-GB" sz="1800" dirty="0"/>
              <a:t>9. </a:t>
            </a:r>
            <a:r>
              <a:rPr lang="en-GB" sz="1800" dirty="0" err="1"/>
              <a:t>Você</a:t>
            </a:r>
            <a:r>
              <a:rPr lang="en-GB" sz="1800" dirty="0"/>
              <a:t> </a:t>
            </a:r>
            <a:r>
              <a:rPr lang="en-GB" sz="1800" dirty="0" err="1"/>
              <a:t>está</a:t>
            </a:r>
            <a:r>
              <a:rPr lang="en-GB" sz="1800" dirty="0"/>
              <a:t> </a:t>
            </a:r>
            <a:r>
              <a:rPr lang="en-GB" sz="1800" dirty="0" err="1"/>
              <a:t>sendo</a:t>
            </a:r>
            <a:r>
              <a:rPr lang="en-GB" sz="1800" dirty="0"/>
              <a:t> </a:t>
            </a:r>
            <a:r>
              <a:rPr lang="en-GB" sz="1800" dirty="0" err="1"/>
              <a:t>infantil</a:t>
            </a:r>
            <a:r>
              <a:rPr lang="en-GB" sz="1800" dirty="0"/>
              <a:t>. </a:t>
            </a:r>
          </a:p>
          <a:p>
            <a:pPr marL="0" lvl="0" indent="0" algn="just">
              <a:spcAft>
                <a:spcPts val="0"/>
              </a:spcAft>
              <a:buNone/>
            </a:pPr>
            <a:r>
              <a:rPr lang="en-GB" sz="1800" dirty="0"/>
              <a:t>10. O que </a:t>
            </a:r>
            <a:r>
              <a:rPr lang="en-GB" sz="1800" dirty="0" err="1"/>
              <a:t>posso</a:t>
            </a:r>
            <a:r>
              <a:rPr lang="en-GB" sz="1800" dirty="0"/>
              <a:t> </a:t>
            </a:r>
            <a:r>
              <a:rPr lang="en-GB" sz="1800" dirty="0" err="1"/>
              <a:t>fazer</a:t>
            </a:r>
            <a:r>
              <a:rPr lang="en-GB" sz="1800" dirty="0"/>
              <a:t> para </a:t>
            </a:r>
            <a:r>
              <a:rPr lang="en-GB" sz="1800" dirty="0" err="1"/>
              <a:t>ajudar</a:t>
            </a:r>
            <a:r>
              <a:rPr lang="en-GB" sz="1800" dirty="0"/>
              <a:t>? </a:t>
            </a:r>
          </a:p>
          <a:p>
            <a:pPr marL="0" lvl="0" indent="0" algn="just">
              <a:spcAft>
                <a:spcPts val="0"/>
              </a:spcAft>
              <a:buNone/>
            </a:pPr>
            <a:r>
              <a:rPr lang="en-GB" sz="1800" dirty="0"/>
              <a:t>11. </a:t>
            </a:r>
            <a:r>
              <a:rPr lang="en-GB" sz="1800" dirty="0" err="1"/>
              <a:t>Você</a:t>
            </a:r>
            <a:r>
              <a:rPr lang="en-GB" sz="1800" dirty="0"/>
              <a:t> </a:t>
            </a:r>
            <a:r>
              <a:rPr lang="en-GB" sz="1800" dirty="0" err="1"/>
              <a:t>está</a:t>
            </a:r>
            <a:r>
              <a:rPr lang="en-GB" sz="1800" dirty="0"/>
              <a:t> se </a:t>
            </a:r>
            <a:r>
              <a:rPr lang="en-GB" sz="1800" dirty="0" err="1"/>
              <a:t>saindo</a:t>
            </a:r>
            <a:r>
              <a:rPr lang="en-GB" sz="1800" dirty="0"/>
              <a:t> </a:t>
            </a:r>
            <a:r>
              <a:rPr lang="en-GB" sz="1800" dirty="0" err="1"/>
              <a:t>bem</a:t>
            </a:r>
            <a:r>
              <a:rPr lang="en-GB" sz="1800" dirty="0"/>
              <a:t>.</a:t>
            </a:r>
          </a:p>
          <a:p>
            <a:pPr marL="0" lvl="0" indent="0" algn="just">
              <a:spcAft>
                <a:spcPts val="400"/>
              </a:spcAft>
              <a:buNone/>
            </a:pPr>
            <a:endParaRPr lang="en-CH" dirty="0"/>
          </a:p>
        </p:txBody>
      </p:sp>
      <p:sp>
        <p:nvSpPr>
          <p:cNvPr id="2" name="Title 1">
            <a:extLst>
              <a:ext uri="{FF2B5EF4-FFF2-40B4-BE49-F238E27FC236}">
                <a16:creationId xmlns:a16="http://schemas.microsoft.com/office/drawing/2014/main" id="{3C0C0707-C9EA-47B3-9F51-0AD614CC49BC}"/>
              </a:ext>
            </a:extLst>
          </p:cNvPr>
          <p:cNvSpPr>
            <a:spLocks noGrp="1"/>
          </p:cNvSpPr>
          <p:nvPr>
            <p:ph type="title"/>
          </p:nvPr>
        </p:nvSpPr>
        <p:spPr>
          <a:xfrm>
            <a:off x="507205" y="506412"/>
            <a:ext cx="11154911" cy="432000"/>
          </a:xfrm>
        </p:spPr>
        <p:txBody>
          <a:bodyPr/>
          <a:lstStyle/>
          <a:p>
            <a:pPr algn="ctr"/>
            <a:r>
              <a:rPr lang="en-GB" sz="3000" dirty="0"/>
              <a:t>Exercício 7.1: Frases para acalmar uma situação tensa - 1</a:t>
            </a:r>
            <a:endParaRPr lang="en-CH" sz="3000" dirty="0"/>
          </a:p>
        </p:txBody>
      </p:sp>
      <p:sp>
        <p:nvSpPr>
          <p:cNvPr id="4" name="TextBox 3">
            <a:extLst>
              <a:ext uri="{FF2B5EF4-FFF2-40B4-BE49-F238E27FC236}">
                <a16:creationId xmlns:a16="http://schemas.microsoft.com/office/drawing/2014/main" id="{F479697E-E0E9-4251-97BF-6F656EBAA92C}"/>
              </a:ext>
            </a:extLst>
          </p:cNvPr>
          <p:cNvSpPr txBox="1"/>
          <p:nvPr/>
        </p:nvSpPr>
        <p:spPr>
          <a:xfrm>
            <a:off x="9015770" y="1450056"/>
            <a:ext cx="3189441" cy="3170099"/>
          </a:xfrm>
          <a:prstGeom prst="rect">
            <a:avLst/>
          </a:prstGeom>
          <a:noFill/>
        </p:spPr>
        <p:txBody>
          <a:bodyPr wrap="square" rtlCol="0">
            <a:spAutoFit/>
          </a:bodyPr>
          <a:lstStyle/>
          <a:p>
            <a:pPr marR="0" lvl="0" algn="ctr">
              <a:spcBef>
                <a:spcPts val="0"/>
              </a:spcBef>
            </a:pPr>
            <a:r>
              <a:rPr lang="en-GB" sz="2000" b="1" i="1" dirty="0">
                <a:ea typeface="SimSun" panose="02010600030101010101" pitchFamily="2" charset="-122"/>
                <a:cs typeface="Arial" panose="020B0604020202020204" pitchFamily="34" charset="0"/>
              </a:rPr>
              <a:t>Como essas palavras fazem você se sentir?</a:t>
            </a:r>
          </a:p>
          <a:p>
            <a:pPr marR="0" lvl="0" algn="ctr">
              <a:spcBef>
                <a:spcPts val="0"/>
              </a:spcBef>
            </a:pPr>
            <a:endParaRPr lang="en-CH" sz="2000" b="1" i="1" dirty="0">
              <a:ea typeface="SimSun" panose="02010600030101010101" pitchFamily="2" charset="-122"/>
              <a:cs typeface="Arial" panose="020B0604020202020204" pitchFamily="34" charset="0"/>
            </a:endParaRPr>
          </a:p>
          <a:p>
            <a:pPr marR="0" lvl="0" algn="ctr">
              <a:spcBef>
                <a:spcPts val="0"/>
              </a:spcBef>
            </a:pPr>
            <a:r>
              <a:rPr lang="en-GB" sz="2000" b="1" i="1" dirty="0" err="1">
                <a:ea typeface="SimSun" panose="02010600030101010101" pitchFamily="2" charset="-122"/>
                <a:cs typeface="Arial" panose="020B0604020202020204" pitchFamily="34" charset="0"/>
              </a:rPr>
              <a:t>Você</a:t>
            </a:r>
            <a:r>
              <a:rPr lang="en-GB" sz="2000" b="1" i="1" dirty="0">
                <a:ea typeface="SimSun" panose="02010600030101010101" pitchFamily="2" charset="-122"/>
                <a:cs typeface="Arial" panose="020B0604020202020204" pitchFamily="34" charset="0"/>
              </a:rPr>
              <a:t> </a:t>
            </a:r>
            <a:r>
              <a:rPr lang="en-GB" sz="2000" b="1" i="1" dirty="0" err="1">
                <a:ea typeface="SimSun" panose="02010600030101010101" pitchFamily="2" charset="-122"/>
                <a:cs typeface="Arial" panose="020B0604020202020204" pitchFamily="34" charset="0"/>
              </a:rPr>
              <a:t>pensa</a:t>
            </a:r>
            <a:r>
              <a:rPr lang="en-GB" sz="2000" b="1" i="1" dirty="0">
                <a:ea typeface="SimSun" panose="02010600030101010101" pitchFamily="2" charset="-122"/>
                <a:cs typeface="Arial" panose="020B0604020202020204" pitchFamily="34" charset="0"/>
              </a:rPr>
              <a:t> que </a:t>
            </a:r>
            <a:r>
              <a:rPr lang="en-GB" sz="2000" b="1" i="1" dirty="0" err="1">
                <a:ea typeface="SimSun" panose="02010600030101010101" pitchFamily="2" charset="-122"/>
                <a:cs typeface="Arial" panose="020B0604020202020204" pitchFamily="34" charset="0"/>
              </a:rPr>
              <a:t>isso</a:t>
            </a:r>
            <a:r>
              <a:rPr lang="en-GB" sz="2000" b="1" i="1" dirty="0">
                <a:ea typeface="SimSun" panose="02010600030101010101" pitchFamily="2" charset="-122"/>
                <a:cs typeface="Arial" panose="020B0604020202020204" pitchFamily="34" charset="0"/>
              </a:rPr>
              <a:t> seria </a:t>
            </a:r>
            <a:r>
              <a:rPr lang="en-GB" sz="2000" b="1" i="1" dirty="0" err="1">
                <a:ea typeface="SimSun" panose="02010600030101010101" pitchFamily="2" charset="-122"/>
                <a:cs typeface="Arial" panose="020B0604020202020204" pitchFamily="34" charset="0"/>
              </a:rPr>
              <a:t>útil</a:t>
            </a:r>
            <a:r>
              <a:rPr lang="en-GB" sz="2000" b="1" i="1" dirty="0">
                <a:ea typeface="SimSun" panose="02010600030101010101" pitchFamily="2" charset="-122"/>
                <a:cs typeface="Arial" panose="020B0604020202020204" pitchFamily="34" charset="0"/>
              </a:rPr>
              <a:t> para </a:t>
            </a:r>
            <a:r>
              <a:rPr lang="en-GB" sz="2000" b="1" i="1" dirty="0" err="1">
                <a:ea typeface="SimSun" panose="02010600030101010101" pitchFamily="2" charset="-122"/>
                <a:cs typeface="Arial" panose="020B0604020202020204" pitchFamily="34" charset="0"/>
              </a:rPr>
              <a:t>acalmar</a:t>
            </a:r>
            <a:r>
              <a:rPr lang="en-GB" sz="2000" b="1" i="1" dirty="0">
                <a:ea typeface="SimSun" panose="02010600030101010101" pitchFamily="2" charset="-122"/>
                <a:cs typeface="Arial" panose="020B0604020202020204" pitchFamily="34" charset="0"/>
              </a:rPr>
              <a:t> </a:t>
            </a:r>
            <a:r>
              <a:rPr lang="en-GB" sz="2000" b="1" i="1" dirty="0" err="1">
                <a:ea typeface="SimSun" panose="02010600030101010101" pitchFamily="2" charset="-122"/>
                <a:cs typeface="Arial" panose="020B0604020202020204" pitchFamily="34" charset="0"/>
              </a:rPr>
              <a:t>uma</a:t>
            </a:r>
            <a:r>
              <a:rPr lang="en-GB" sz="2000" b="1" i="1" dirty="0">
                <a:ea typeface="SimSun" panose="02010600030101010101" pitchFamily="2" charset="-122"/>
                <a:cs typeface="Arial" panose="020B0604020202020204" pitchFamily="34" charset="0"/>
              </a:rPr>
              <a:t> </a:t>
            </a:r>
            <a:r>
              <a:rPr lang="en-GB" sz="2000" b="1" i="1" dirty="0" err="1">
                <a:ea typeface="SimSun" panose="02010600030101010101" pitchFamily="2" charset="-122"/>
                <a:cs typeface="Arial" panose="020B0604020202020204" pitchFamily="34" charset="0"/>
              </a:rPr>
              <a:t>situação</a:t>
            </a:r>
            <a:r>
              <a:rPr lang="en-GB" sz="2000" b="1" i="1" dirty="0">
                <a:ea typeface="SimSun" panose="02010600030101010101" pitchFamily="2" charset="-122"/>
                <a:cs typeface="Arial" panose="020B0604020202020204" pitchFamily="34" charset="0"/>
              </a:rPr>
              <a:t> </a:t>
            </a:r>
            <a:r>
              <a:rPr lang="en-GB" sz="2000" b="1" i="1" dirty="0" err="1">
                <a:ea typeface="SimSun" panose="02010600030101010101" pitchFamily="2" charset="-122"/>
                <a:cs typeface="Arial" panose="020B0604020202020204" pitchFamily="34" charset="0"/>
              </a:rPr>
              <a:t>tensa</a:t>
            </a:r>
            <a:r>
              <a:rPr lang="en-GB" sz="2000" b="1" i="1" dirty="0">
                <a:ea typeface="SimSun" panose="02010600030101010101" pitchFamily="2" charset="-122"/>
                <a:cs typeface="Arial" panose="020B0604020202020204" pitchFamily="34" charset="0"/>
              </a:rPr>
              <a:t>? Por que </a:t>
            </a:r>
            <a:r>
              <a:rPr lang="en-GB" sz="2000" b="1" i="1" dirty="0" err="1">
                <a:ea typeface="SimSun" panose="02010600030101010101" pitchFamily="2" charset="-122"/>
                <a:cs typeface="Arial" panose="020B0604020202020204" pitchFamily="34" charset="0"/>
              </a:rPr>
              <a:t>ou</a:t>
            </a:r>
            <a:r>
              <a:rPr lang="en-GB" sz="2000" b="1" i="1" dirty="0">
                <a:ea typeface="SimSun" panose="02010600030101010101" pitchFamily="2" charset="-122"/>
                <a:cs typeface="Arial" panose="020B0604020202020204" pitchFamily="34" charset="0"/>
              </a:rPr>
              <a:t> </a:t>
            </a:r>
            <a:r>
              <a:rPr lang="en-GB" sz="2000" b="1" i="1" dirty="0" err="1">
                <a:ea typeface="SimSun" panose="02010600030101010101" pitchFamily="2" charset="-122"/>
                <a:cs typeface="Arial" panose="020B0604020202020204" pitchFamily="34" charset="0"/>
              </a:rPr>
              <a:t>por</a:t>
            </a:r>
            <a:r>
              <a:rPr lang="en-GB" sz="2000" b="1" i="1" dirty="0">
                <a:ea typeface="SimSun" panose="02010600030101010101" pitchFamily="2" charset="-122"/>
                <a:cs typeface="Arial" panose="020B0604020202020204" pitchFamily="34" charset="0"/>
              </a:rPr>
              <a:t> que </a:t>
            </a:r>
            <a:r>
              <a:rPr lang="en-GB" sz="2000" b="1" i="1" dirty="0" err="1">
                <a:ea typeface="SimSun" panose="02010600030101010101" pitchFamily="2" charset="-122"/>
                <a:cs typeface="Arial" panose="020B0604020202020204" pitchFamily="34" charset="0"/>
              </a:rPr>
              <a:t>não</a:t>
            </a:r>
            <a:r>
              <a:rPr lang="en-GB" sz="2000" b="1" i="1" dirty="0">
                <a:ea typeface="SimSun" panose="02010600030101010101" pitchFamily="2" charset="-122"/>
                <a:cs typeface="Arial" panose="020B0604020202020204" pitchFamily="34" charset="0"/>
              </a:rPr>
              <a:t>?</a:t>
            </a:r>
            <a:endParaRPr lang="en-CH" sz="2000" b="1" i="1" dirty="0">
              <a:ea typeface="SimSun" panose="02010600030101010101" pitchFamily="2" charset="-122"/>
              <a:cs typeface="Arial" panose="020B0604020202020204" pitchFamily="34" charset="0"/>
            </a:endParaRPr>
          </a:p>
          <a:p>
            <a:pPr marR="0" lvl="0" algn="ctr">
              <a:spcBef>
                <a:spcPts val="0"/>
              </a:spcBef>
            </a:pPr>
            <a:r>
              <a:rPr lang="en-GB" sz="2000" b="1" i="1" dirty="0">
                <a:ea typeface="SimSun" panose="02010600030101010101" pitchFamily="2" charset="-122"/>
                <a:cs typeface="Arial" panose="020B0604020202020204" pitchFamily="34" charset="0"/>
              </a:rPr>
              <a:t>Existe alguma frase que funcione para todos?</a:t>
            </a:r>
            <a:endParaRPr lang="en-CH" sz="2000" b="1" i="1" dirty="0">
              <a:ea typeface="SimSun" panose="02010600030101010101" pitchFamily="2" charset="-122"/>
              <a:cs typeface="Arial" panose="020B0604020202020204" pitchFamily="34" charset="0"/>
            </a:endParaRPr>
          </a:p>
          <a:p>
            <a:pPr algn="ctr"/>
            <a:endParaRPr lang="en-GB" sz="2000" dirty="0"/>
          </a:p>
        </p:txBody>
      </p:sp>
    </p:spTree>
    <p:extLst>
      <p:ext uri="{BB962C8B-B14F-4D97-AF65-F5344CB8AC3E}">
        <p14:creationId xmlns:p14="http://schemas.microsoft.com/office/powerpoint/2010/main" val="5469634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F150A6-4FAA-4B25-A185-60402CA6FDAF}"/>
              </a:ext>
            </a:extLst>
          </p:cNvPr>
          <p:cNvSpPr>
            <a:spLocks noGrp="1"/>
          </p:cNvSpPr>
          <p:nvPr>
            <p:ph sz="quarter" idx="14"/>
          </p:nvPr>
        </p:nvSpPr>
        <p:spPr>
          <a:xfrm>
            <a:off x="507205" y="1718686"/>
            <a:ext cx="11174412" cy="1710314"/>
          </a:xfrm>
        </p:spPr>
        <p:txBody>
          <a:bodyPr/>
          <a:lstStyle/>
          <a:p>
            <a:pPr algn="just">
              <a:spcAft>
                <a:spcPts val="0"/>
              </a:spcAft>
            </a:pPr>
            <a:r>
              <a:rPr lang="en-US" sz="2000" dirty="0" err="1"/>
              <a:t>Você</a:t>
            </a:r>
            <a:r>
              <a:rPr lang="en-US" sz="2000" dirty="0"/>
              <a:t> </a:t>
            </a:r>
            <a:r>
              <a:rPr lang="en-US" sz="2000" dirty="0" err="1"/>
              <a:t>usa</a:t>
            </a:r>
            <a:r>
              <a:rPr lang="en-US" sz="2000" dirty="0"/>
              <a:t> </a:t>
            </a:r>
            <a:r>
              <a:rPr lang="en-US" sz="2000" dirty="0" err="1"/>
              <a:t>atualmente</a:t>
            </a:r>
            <a:r>
              <a:rPr lang="en-US" sz="2000" dirty="0"/>
              <a:t> </a:t>
            </a:r>
            <a:r>
              <a:rPr lang="en-US" sz="2000" dirty="0" err="1"/>
              <a:t>este</a:t>
            </a:r>
            <a:r>
              <a:rPr lang="en-US" sz="2000" dirty="0"/>
              <a:t> </a:t>
            </a:r>
            <a:r>
              <a:rPr lang="en-US" sz="2000" dirty="0" err="1"/>
              <a:t>tipo</a:t>
            </a:r>
            <a:r>
              <a:rPr lang="en-US" sz="2000" dirty="0"/>
              <a:t> de </a:t>
            </a:r>
            <a:r>
              <a:rPr lang="en-US" sz="2000" dirty="0" err="1"/>
              <a:t>frases</a:t>
            </a:r>
            <a:r>
              <a:rPr lang="en-US" sz="2000" dirty="0"/>
              <a:t> </a:t>
            </a:r>
            <a:r>
              <a:rPr lang="en-US" sz="2000" dirty="0" err="1"/>
              <a:t>quando</a:t>
            </a:r>
            <a:r>
              <a:rPr lang="en-US" sz="2000" dirty="0"/>
              <a:t> </a:t>
            </a:r>
            <a:r>
              <a:rPr lang="en-US" sz="2000" dirty="0" err="1"/>
              <a:t>é</a:t>
            </a:r>
            <a:r>
              <a:rPr lang="en-US" sz="2000" dirty="0"/>
              <a:t> </a:t>
            </a:r>
            <a:r>
              <a:rPr lang="en-US" sz="2000" dirty="0" err="1"/>
              <a:t>confrontado</a:t>
            </a:r>
            <a:r>
              <a:rPr lang="en-US" sz="2000" dirty="0"/>
              <a:t> com </a:t>
            </a:r>
            <a:r>
              <a:rPr lang="en-US" sz="2000" dirty="0" err="1"/>
              <a:t>uma</a:t>
            </a:r>
            <a:r>
              <a:rPr lang="en-US" sz="2000" dirty="0"/>
              <a:t> </a:t>
            </a:r>
            <a:r>
              <a:rPr lang="en-US" sz="2000" dirty="0" err="1"/>
              <a:t>situação</a:t>
            </a:r>
            <a:r>
              <a:rPr lang="en-US" sz="2000" dirty="0"/>
              <a:t> </a:t>
            </a:r>
            <a:r>
              <a:rPr lang="en-US" sz="2000" dirty="0" err="1"/>
              <a:t>difícil</a:t>
            </a:r>
            <a:r>
              <a:rPr lang="en-US" sz="2000" dirty="0"/>
              <a:t>? </a:t>
            </a:r>
          </a:p>
          <a:p>
            <a:pPr algn="just">
              <a:spcAft>
                <a:spcPts val="0"/>
              </a:spcAft>
            </a:pPr>
            <a:r>
              <a:rPr lang="en-US" sz="2000" dirty="0" err="1"/>
              <a:t>Você</a:t>
            </a:r>
            <a:r>
              <a:rPr lang="en-US" sz="2000" dirty="0"/>
              <a:t> </a:t>
            </a:r>
            <a:r>
              <a:rPr lang="en-US" sz="2000" dirty="0" err="1"/>
              <a:t>pode</a:t>
            </a:r>
            <a:r>
              <a:rPr lang="en-US" sz="2000" dirty="0"/>
              <a:t> </a:t>
            </a:r>
            <a:r>
              <a:rPr lang="en-US" sz="2000" dirty="0" err="1"/>
              <a:t>pensar</a:t>
            </a:r>
            <a:r>
              <a:rPr lang="en-US" sz="2000" dirty="0"/>
              <a:t> </a:t>
            </a:r>
            <a:r>
              <a:rPr lang="en-US" sz="2000" dirty="0" err="1"/>
              <a:t>em</a:t>
            </a:r>
            <a:r>
              <a:rPr lang="en-US" sz="2000" dirty="0"/>
              <a:t> </a:t>
            </a:r>
            <a:r>
              <a:rPr lang="en-US" sz="2000" dirty="0" err="1"/>
              <a:t>outras</a:t>
            </a:r>
            <a:r>
              <a:rPr lang="en-US" sz="2000" dirty="0"/>
              <a:t> </a:t>
            </a:r>
            <a:r>
              <a:rPr lang="en-US" sz="2000" dirty="0" err="1"/>
              <a:t>coisas</a:t>
            </a:r>
            <a:r>
              <a:rPr lang="en-US" sz="2000" dirty="0"/>
              <a:t> para </a:t>
            </a:r>
            <a:r>
              <a:rPr lang="en-US" sz="2000" dirty="0" err="1"/>
              <a:t>dizer</a:t>
            </a:r>
            <a:r>
              <a:rPr lang="en-US" sz="2000" dirty="0"/>
              <a:t> que </a:t>
            </a:r>
            <a:r>
              <a:rPr lang="en-US" sz="2000" dirty="0" err="1"/>
              <a:t>podem</a:t>
            </a:r>
            <a:r>
              <a:rPr lang="en-US" sz="2000" dirty="0"/>
              <a:t> </a:t>
            </a:r>
            <a:r>
              <a:rPr lang="en-US" sz="2000" dirty="0" err="1"/>
              <a:t>ajudar</a:t>
            </a:r>
            <a:r>
              <a:rPr lang="en-US" sz="2000" dirty="0"/>
              <a:t> a </a:t>
            </a:r>
            <a:r>
              <a:rPr lang="en-US" sz="2000" dirty="0" err="1"/>
              <a:t>acalmar</a:t>
            </a:r>
            <a:r>
              <a:rPr lang="en-US" sz="2000" dirty="0"/>
              <a:t> </a:t>
            </a:r>
            <a:r>
              <a:rPr lang="en-US" sz="2000" dirty="0" err="1"/>
              <a:t>situações</a:t>
            </a:r>
            <a:r>
              <a:rPr lang="en-US" sz="2000" dirty="0"/>
              <a:t> </a:t>
            </a:r>
            <a:r>
              <a:rPr lang="en-US" sz="2000" dirty="0" err="1"/>
              <a:t>tensas</a:t>
            </a:r>
            <a:r>
              <a:rPr lang="en-US" sz="2000" dirty="0"/>
              <a:t>? </a:t>
            </a:r>
          </a:p>
          <a:p>
            <a:pPr algn="just">
              <a:spcAft>
                <a:spcPts val="0"/>
              </a:spcAft>
            </a:pPr>
            <a:r>
              <a:rPr lang="en-US" sz="2000" dirty="0"/>
              <a:t>Quais </a:t>
            </a:r>
            <a:r>
              <a:rPr lang="en-US" sz="2000" dirty="0" err="1"/>
              <a:t>são</a:t>
            </a:r>
            <a:r>
              <a:rPr lang="en-US" sz="2000" dirty="0"/>
              <a:t> </a:t>
            </a:r>
            <a:r>
              <a:rPr lang="en-US" sz="2000" dirty="0" err="1"/>
              <a:t>algumas</a:t>
            </a:r>
            <a:r>
              <a:rPr lang="en-US" sz="2000" dirty="0"/>
              <a:t> </a:t>
            </a:r>
            <a:r>
              <a:rPr lang="en-US" sz="2000" dirty="0" err="1"/>
              <a:t>coisas</a:t>
            </a:r>
            <a:r>
              <a:rPr lang="en-US" sz="2000" dirty="0"/>
              <a:t> que </a:t>
            </a:r>
            <a:r>
              <a:rPr lang="en-US" sz="2000" dirty="0" err="1"/>
              <a:t>você</a:t>
            </a:r>
            <a:r>
              <a:rPr lang="en-US" sz="2000" dirty="0"/>
              <a:t> </a:t>
            </a:r>
            <a:r>
              <a:rPr lang="en-US" sz="2000" dirty="0" err="1"/>
              <a:t>já</a:t>
            </a:r>
            <a:r>
              <a:rPr lang="en-US" sz="2000" dirty="0"/>
              <a:t> </a:t>
            </a:r>
            <a:r>
              <a:rPr lang="en-US" sz="2000" dirty="0" err="1"/>
              <a:t>ouviu</a:t>
            </a:r>
            <a:r>
              <a:rPr lang="en-US" sz="2000" dirty="0"/>
              <a:t> outros </a:t>
            </a:r>
            <a:r>
              <a:rPr lang="en-US" sz="2000" dirty="0" err="1"/>
              <a:t>dizer</a:t>
            </a:r>
            <a:r>
              <a:rPr lang="en-US" sz="2000" dirty="0"/>
              <a:t> que </a:t>
            </a:r>
            <a:r>
              <a:rPr lang="en-US" sz="2000" dirty="0" err="1"/>
              <a:t>não</a:t>
            </a:r>
            <a:r>
              <a:rPr lang="en-US" sz="2000" dirty="0"/>
              <a:t> </a:t>
            </a:r>
            <a:r>
              <a:rPr lang="en-US" sz="2000" dirty="0" err="1"/>
              <a:t>são</a:t>
            </a:r>
            <a:r>
              <a:rPr lang="en-US" sz="2000" dirty="0"/>
              <a:t> </a:t>
            </a:r>
            <a:r>
              <a:rPr lang="en-US" sz="2000" dirty="0" err="1"/>
              <a:t>úteis</a:t>
            </a:r>
            <a:r>
              <a:rPr lang="en-US" sz="2000" dirty="0"/>
              <a:t>? </a:t>
            </a:r>
          </a:p>
          <a:p>
            <a:pPr algn="just">
              <a:spcAft>
                <a:spcPts val="0"/>
              </a:spcAft>
            </a:pPr>
            <a:r>
              <a:rPr lang="en-US" sz="2000" dirty="0"/>
              <a:t>Pode </a:t>
            </a:r>
            <a:r>
              <a:rPr lang="en-US" sz="2000" dirty="0" err="1"/>
              <a:t>pensar</a:t>
            </a:r>
            <a:r>
              <a:rPr lang="en-US" sz="2000" dirty="0"/>
              <a:t> </a:t>
            </a:r>
            <a:r>
              <a:rPr lang="en-US" sz="2000" dirty="0" err="1"/>
              <a:t>em</a:t>
            </a:r>
            <a:r>
              <a:rPr lang="en-US" sz="2000" dirty="0"/>
              <a:t> </a:t>
            </a:r>
            <a:r>
              <a:rPr lang="en-US" sz="2000" dirty="0" err="1"/>
              <a:t>palavras</a:t>
            </a:r>
            <a:r>
              <a:rPr lang="en-US" sz="2000" dirty="0"/>
              <a:t> </a:t>
            </a:r>
            <a:r>
              <a:rPr lang="en-US" sz="2000" dirty="0" err="1"/>
              <a:t>úteis</a:t>
            </a:r>
            <a:r>
              <a:rPr lang="en-US" sz="2000" dirty="0"/>
              <a:t> para </a:t>
            </a:r>
            <a:r>
              <a:rPr lang="en-US" sz="2000" dirty="0" err="1"/>
              <a:t>dizer</a:t>
            </a:r>
            <a:r>
              <a:rPr lang="en-US" sz="2000" dirty="0"/>
              <a:t> </a:t>
            </a:r>
            <a:r>
              <a:rPr lang="en-US" sz="2000" dirty="0" err="1"/>
              <a:t>ao</a:t>
            </a:r>
            <a:r>
              <a:rPr lang="en-US" sz="2000" dirty="0"/>
              <a:t> </a:t>
            </a:r>
            <a:r>
              <a:rPr lang="en-US" sz="2000" dirty="0" err="1"/>
              <a:t>invés</a:t>
            </a:r>
            <a:r>
              <a:rPr lang="en-US" sz="2000" dirty="0"/>
              <a:t> dessas </a:t>
            </a:r>
            <a:r>
              <a:rPr lang="en-US" sz="2000" dirty="0" err="1"/>
              <a:t>palavras</a:t>
            </a:r>
            <a:r>
              <a:rPr lang="en-US" sz="2000" dirty="0"/>
              <a:t> que </a:t>
            </a:r>
            <a:r>
              <a:rPr lang="en-US" sz="2000" dirty="0" err="1"/>
              <a:t>não</a:t>
            </a:r>
            <a:r>
              <a:rPr lang="en-US" sz="2000" dirty="0"/>
              <a:t> </a:t>
            </a:r>
            <a:r>
              <a:rPr lang="en-US" sz="2000" dirty="0" err="1"/>
              <a:t>ajudam</a:t>
            </a:r>
            <a:r>
              <a:rPr lang="en-US" sz="2000" dirty="0"/>
              <a:t>? </a:t>
            </a:r>
          </a:p>
          <a:p>
            <a:pPr algn="just">
              <a:spcAft>
                <a:spcPts val="0"/>
              </a:spcAft>
            </a:pPr>
            <a:r>
              <a:rPr lang="en-US" sz="2000" dirty="0"/>
              <a:t>Como </a:t>
            </a:r>
            <a:r>
              <a:rPr lang="en-US" sz="2000" dirty="0" err="1"/>
              <a:t>seu</a:t>
            </a:r>
            <a:r>
              <a:rPr lang="en-US" sz="2000" dirty="0"/>
              <a:t> tom de </a:t>
            </a:r>
            <a:r>
              <a:rPr lang="en-US" sz="2000" dirty="0" err="1"/>
              <a:t>voz</a:t>
            </a:r>
            <a:r>
              <a:rPr lang="en-US" sz="2000" dirty="0"/>
              <a:t>, </a:t>
            </a:r>
            <a:r>
              <a:rPr lang="en-US" sz="2000" dirty="0" err="1"/>
              <a:t>linguagem</a:t>
            </a:r>
            <a:r>
              <a:rPr lang="en-US" sz="2000" dirty="0"/>
              <a:t> corporal e </a:t>
            </a:r>
            <a:r>
              <a:rPr lang="en-US" sz="2000" dirty="0" err="1"/>
              <a:t>postura</a:t>
            </a:r>
            <a:r>
              <a:rPr lang="en-US" sz="2000" dirty="0"/>
              <a:t> </a:t>
            </a:r>
            <a:r>
              <a:rPr lang="en-US" sz="2000" dirty="0" err="1"/>
              <a:t>podem</a:t>
            </a:r>
            <a:r>
              <a:rPr lang="en-US" sz="2000" dirty="0"/>
              <a:t> se </a:t>
            </a:r>
            <a:r>
              <a:rPr lang="en-US" sz="2000" dirty="0" err="1"/>
              <a:t>comunicar</a:t>
            </a:r>
            <a:r>
              <a:rPr lang="en-US" sz="2000" dirty="0"/>
              <a:t> </a:t>
            </a:r>
            <a:r>
              <a:rPr lang="en-US" sz="2000" dirty="0" err="1"/>
              <a:t>além</a:t>
            </a:r>
            <a:r>
              <a:rPr lang="en-US" sz="2000" dirty="0"/>
              <a:t> das </a:t>
            </a:r>
            <a:r>
              <a:rPr lang="en-US" sz="2000" dirty="0" err="1"/>
              <a:t>palavras</a:t>
            </a:r>
            <a:r>
              <a:rPr lang="en-US" sz="2000" dirty="0"/>
              <a:t>?</a:t>
            </a:r>
          </a:p>
        </p:txBody>
      </p:sp>
      <p:sp>
        <p:nvSpPr>
          <p:cNvPr id="2" name="Title 1">
            <a:extLst>
              <a:ext uri="{FF2B5EF4-FFF2-40B4-BE49-F238E27FC236}">
                <a16:creationId xmlns:a16="http://schemas.microsoft.com/office/drawing/2014/main" id="{69640FC6-8925-4EA2-9813-3F478FE190DA}"/>
              </a:ext>
            </a:extLst>
          </p:cNvPr>
          <p:cNvSpPr>
            <a:spLocks noGrp="1"/>
          </p:cNvSpPr>
          <p:nvPr>
            <p:ph type="title"/>
          </p:nvPr>
        </p:nvSpPr>
        <p:spPr>
          <a:xfrm>
            <a:off x="507205" y="506412"/>
            <a:ext cx="11174401" cy="340400"/>
          </a:xfrm>
        </p:spPr>
        <p:txBody>
          <a:bodyPr/>
          <a:lstStyle/>
          <a:p>
            <a:pPr algn="ctr"/>
            <a:r>
              <a:rPr lang="en-GB" dirty="0"/>
              <a:t>Exercício 7.1: Frases para acalmar uma situação tensa - 2</a:t>
            </a:r>
            <a:endParaRPr lang="en-CH" dirty="0"/>
          </a:p>
        </p:txBody>
      </p:sp>
    </p:spTree>
    <p:extLst>
      <p:ext uri="{BB962C8B-B14F-4D97-AF65-F5344CB8AC3E}">
        <p14:creationId xmlns:p14="http://schemas.microsoft.com/office/powerpoint/2010/main" val="6563836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63B3C5-4935-4682-A494-074263F41994}"/>
              </a:ext>
            </a:extLst>
          </p:cNvPr>
          <p:cNvSpPr>
            <a:spLocks noGrp="1"/>
          </p:cNvSpPr>
          <p:nvPr>
            <p:ph sz="quarter" idx="14"/>
          </p:nvPr>
        </p:nvSpPr>
        <p:spPr>
          <a:xfrm>
            <a:off x="508794" y="1961354"/>
            <a:ext cx="11174412" cy="2104209"/>
          </a:xfrm>
        </p:spPr>
        <p:txBody>
          <a:bodyPr/>
          <a:lstStyle/>
          <a:p>
            <a:pPr algn="just">
              <a:spcBef>
                <a:spcPts val="600"/>
              </a:spcBef>
              <a:spcAft>
                <a:spcPts val="0"/>
              </a:spcAft>
            </a:pPr>
            <a:r>
              <a:rPr lang="en-US" sz="2000" dirty="0" err="1"/>
              <a:t>Mesmo</a:t>
            </a:r>
            <a:r>
              <a:rPr lang="en-US" sz="2000" dirty="0"/>
              <a:t> </a:t>
            </a:r>
            <a:r>
              <a:rPr lang="en-US" sz="2000" dirty="0" err="1"/>
              <a:t>através</a:t>
            </a:r>
            <a:r>
              <a:rPr lang="en-US" sz="2000" dirty="0"/>
              <a:t> </a:t>
            </a:r>
            <a:r>
              <a:rPr lang="en-US" sz="2000" dirty="0" err="1"/>
              <a:t>destas</a:t>
            </a:r>
            <a:r>
              <a:rPr lang="en-US" sz="2000" dirty="0"/>
              <a:t> </a:t>
            </a:r>
            <a:r>
              <a:rPr lang="en-US" sz="2000" dirty="0" err="1"/>
              <a:t>frases</a:t>
            </a:r>
            <a:r>
              <a:rPr lang="en-US" sz="2000" dirty="0"/>
              <a:t> simples, </a:t>
            </a:r>
            <a:r>
              <a:rPr lang="en-US" sz="2000" dirty="0" err="1"/>
              <a:t>podemos</a:t>
            </a:r>
            <a:r>
              <a:rPr lang="en-US" sz="2000" dirty="0"/>
              <a:t> </a:t>
            </a:r>
            <a:r>
              <a:rPr lang="en-US" sz="2000" dirty="0" err="1"/>
              <a:t>ver</a:t>
            </a:r>
            <a:r>
              <a:rPr lang="en-US" sz="2000" dirty="0"/>
              <a:t> que as </a:t>
            </a:r>
            <a:r>
              <a:rPr lang="en-US" sz="2000" dirty="0" err="1"/>
              <a:t>palavras</a:t>
            </a:r>
            <a:r>
              <a:rPr lang="en-US" sz="2000" dirty="0"/>
              <a:t> que </a:t>
            </a:r>
            <a:r>
              <a:rPr lang="en-US" sz="2000" dirty="0" err="1"/>
              <a:t>usamos</a:t>
            </a:r>
            <a:r>
              <a:rPr lang="en-US" sz="2000" dirty="0"/>
              <a:t> </a:t>
            </a:r>
            <a:r>
              <a:rPr lang="en-US" sz="2000" dirty="0" err="1"/>
              <a:t>têm</a:t>
            </a:r>
            <a:r>
              <a:rPr lang="en-US" sz="2000" dirty="0"/>
              <a:t> </a:t>
            </a:r>
            <a:r>
              <a:rPr lang="en-US" sz="2000" dirty="0" err="1"/>
              <a:t>poder</a:t>
            </a:r>
            <a:r>
              <a:rPr lang="en-US" sz="2000" dirty="0"/>
              <a:t> e </a:t>
            </a:r>
            <a:r>
              <a:rPr lang="en-US" sz="2000" dirty="0" err="1"/>
              <a:t>causam</a:t>
            </a:r>
            <a:r>
              <a:rPr lang="en-US" sz="2000" dirty="0"/>
              <a:t> um </a:t>
            </a:r>
            <a:r>
              <a:rPr lang="en-US" sz="2000" dirty="0" err="1"/>
              <a:t>impacto</a:t>
            </a:r>
            <a:r>
              <a:rPr lang="en-US" sz="2000" dirty="0"/>
              <a:t> </a:t>
            </a:r>
            <a:r>
              <a:rPr lang="en-US" sz="2000" dirty="0" err="1"/>
              <a:t>importante</a:t>
            </a:r>
            <a:r>
              <a:rPr lang="en-US" sz="2000" dirty="0"/>
              <a:t> </a:t>
            </a:r>
            <a:r>
              <a:rPr lang="en-US" sz="2000" dirty="0" err="1"/>
              <a:t>na</a:t>
            </a:r>
            <a:r>
              <a:rPr lang="en-US" sz="2000" dirty="0"/>
              <a:t> forma </a:t>
            </a:r>
            <a:r>
              <a:rPr lang="en-US" sz="2000" dirty="0" err="1"/>
              <a:t>como</a:t>
            </a:r>
            <a:r>
              <a:rPr lang="en-US" sz="2000" dirty="0"/>
              <a:t> as </a:t>
            </a:r>
            <a:r>
              <a:rPr lang="en-US" sz="2000" dirty="0" err="1"/>
              <a:t>pessoas</a:t>
            </a:r>
            <a:r>
              <a:rPr lang="en-US" sz="2000" dirty="0"/>
              <a:t> se </a:t>
            </a:r>
            <a:r>
              <a:rPr lang="en-US" sz="2000" dirty="0" err="1"/>
              <a:t>sentem</a:t>
            </a:r>
            <a:r>
              <a:rPr lang="en-US" sz="2000" dirty="0"/>
              <a:t>. </a:t>
            </a:r>
          </a:p>
          <a:p>
            <a:pPr algn="just">
              <a:spcBef>
                <a:spcPts val="600"/>
              </a:spcBef>
              <a:spcAft>
                <a:spcPts val="0"/>
              </a:spcAft>
            </a:pPr>
            <a:r>
              <a:rPr lang="en-US" sz="2000" dirty="0"/>
              <a:t>Frases simples </a:t>
            </a:r>
            <a:r>
              <a:rPr lang="en-US" sz="2000" dirty="0" err="1"/>
              <a:t>como</a:t>
            </a:r>
            <a:r>
              <a:rPr lang="en-US" sz="2000" dirty="0"/>
              <a:t> </a:t>
            </a:r>
            <a:r>
              <a:rPr lang="en-US" sz="2000" dirty="0" err="1"/>
              <a:t>essas</a:t>
            </a:r>
            <a:r>
              <a:rPr lang="en-US" sz="2000" dirty="0"/>
              <a:t> </a:t>
            </a:r>
            <a:r>
              <a:rPr lang="en-US" sz="2000" dirty="0" err="1"/>
              <a:t>podem</a:t>
            </a:r>
            <a:r>
              <a:rPr lang="en-US" sz="2000" dirty="0"/>
              <a:t> </a:t>
            </a:r>
            <a:r>
              <a:rPr lang="en-US" sz="2000" dirty="0" err="1"/>
              <a:t>nos</a:t>
            </a:r>
            <a:r>
              <a:rPr lang="en-US" sz="2000" dirty="0"/>
              <a:t> </a:t>
            </a:r>
            <a:r>
              <a:rPr lang="en-US" sz="2000" dirty="0" err="1"/>
              <a:t>fazer</a:t>
            </a:r>
            <a:r>
              <a:rPr lang="en-US" sz="2000" dirty="0"/>
              <a:t> </a:t>
            </a:r>
            <a:r>
              <a:rPr lang="en-US" sz="2000" dirty="0" err="1"/>
              <a:t>sentir</a:t>
            </a:r>
            <a:r>
              <a:rPr lang="en-US" sz="2000" dirty="0"/>
              <a:t> </a:t>
            </a:r>
            <a:r>
              <a:rPr lang="en-US" sz="2000" dirty="0" err="1"/>
              <a:t>mais</a:t>
            </a:r>
            <a:r>
              <a:rPr lang="en-US" sz="2000" dirty="0"/>
              <a:t> </a:t>
            </a:r>
            <a:r>
              <a:rPr lang="en-US" sz="2000" dirty="0" err="1"/>
              <a:t>calmos</a:t>
            </a:r>
            <a:r>
              <a:rPr lang="en-US" sz="2000" dirty="0"/>
              <a:t>/</a:t>
            </a:r>
            <a:r>
              <a:rPr lang="en-US" sz="2000" dirty="0" err="1"/>
              <a:t>menos</a:t>
            </a:r>
            <a:r>
              <a:rPr lang="en-US" sz="2000" dirty="0"/>
              <a:t> </a:t>
            </a:r>
            <a:r>
              <a:rPr lang="en-US" sz="2000" dirty="0" err="1"/>
              <a:t>ameaçados</a:t>
            </a:r>
            <a:r>
              <a:rPr lang="en-US" sz="2000" dirty="0"/>
              <a:t> </a:t>
            </a:r>
            <a:r>
              <a:rPr lang="en-US" sz="2000" dirty="0" err="1"/>
              <a:t>ou</a:t>
            </a:r>
            <a:r>
              <a:rPr lang="en-US" sz="2000" dirty="0"/>
              <a:t>, </a:t>
            </a:r>
            <a:r>
              <a:rPr lang="en-US" sz="2000" dirty="0" err="1"/>
              <a:t>ao</a:t>
            </a:r>
            <a:r>
              <a:rPr lang="en-US" sz="2000" dirty="0"/>
              <a:t> </a:t>
            </a:r>
            <a:r>
              <a:rPr lang="en-US" sz="2000" dirty="0" err="1"/>
              <a:t>contrário</a:t>
            </a:r>
            <a:r>
              <a:rPr lang="en-US" sz="2000" dirty="0"/>
              <a:t>, </a:t>
            </a:r>
            <a:r>
              <a:rPr lang="en-US" sz="2000" dirty="0" err="1"/>
              <a:t>mais</a:t>
            </a:r>
            <a:r>
              <a:rPr lang="en-US" sz="2000" dirty="0"/>
              <a:t> </a:t>
            </a:r>
            <a:r>
              <a:rPr lang="en-US" sz="2000" dirty="0" err="1"/>
              <a:t>tensos</a:t>
            </a:r>
            <a:r>
              <a:rPr lang="en-US" sz="2000" dirty="0"/>
              <a:t> e </a:t>
            </a:r>
            <a:r>
              <a:rPr lang="en-US" sz="2000" dirty="0" err="1"/>
              <a:t>chateados</a:t>
            </a:r>
            <a:r>
              <a:rPr lang="en-US" sz="2000" dirty="0"/>
              <a:t>.</a:t>
            </a:r>
          </a:p>
          <a:p>
            <a:pPr algn="just">
              <a:spcBef>
                <a:spcPts val="600"/>
              </a:spcBef>
              <a:spcAft>
                <a:spcPts val="0"/>
              </a:spcAft>
            </a:pPr>
            <a:r>
              <a:rPr lang="en-US" sz="2000" dirty="0"/>
              <a:t>Cabe </a:t>
            </a:r>
            <a:r>
              <a:rPr lang="en-US" sz="2000" dirty="0" err="1"/>
              <a:t>destacar</a:t>
            </a:r>
            <a:r>
              <a:rPr lang="en-US" sz="2000" dirty="0"/>
              <a:t> que o que </a:t>
            </a:r>
            <a:r>
              <a:rPr lang="en-US" sz="2000" dirty="0" err="1"/>
              <a:t>parece</a:t>
            </a:r>
            <a:r>
              <a:rPr lang="en-US" sz="2000" dirty="0"/>
              <a:t> ser </a:t>
            </a:r>
            <a:r>
              <a:rPr lang="en-US" sz="2000" dirty="0" err="1"/>
              <a:t>uma</a:t>
            </a:r>
            <a:r>
              <a:rPr lang="en-US" sz="2000" dirty="0"/>
              <a:t> </a:t>
            </a:r>
            <a:r>
              <a:rPr lang="en-US" sz="2000" dirty="0" err="1"/>
              <a:t>frase</a:t>
            </a:r>
            <a:r>
              <a:rPr lang="en-US" sz="2000" dirty="0"/>
              <a:t> </a:t>
            </a:r>
            <a:r>
              <a:rPr lang="en-US" sz="2000" dirty="0" err="1"/>
              <a:t>tranquilizadora</a:t>
            </a:r>
            <a:r>
              <a:rPr lang="en-US" sz="2000" dirty="0"/>
              <a:t> para </a:t>
            </a:r>
            <a:r>
              <a:rPr lang="en-US" sz="2000" dirty="0" err="1"/>
              <a:t>algumas</a:t>
            </a:r>
            <a:r>
              <a:rPr lang="en-US" sz="2000" dirty="0"/>
              <a:t> </a:t>
            </a:r>
            <a:r>
              <a:rPr lang="en-US" sz="2000" dirty="0" err="1"/>
              <a:t>pessoas</a:t>
            </a:r>
            <a:r>
              <a:rPr lang="en-US" sz="2000" dirty="0"/>
              <a:t> </a:t>
            </a:r>
            <a:r>
              <a:rPr lang="en-US" sz="2000" dirty="0" err="1"/>
              <a:t>pode</a:t>
            </a:r>
            <a:r>
              <a:rPr lang="en-US" sz="2000" dirty="0"/>
              <a:t> </a:t>
            </a:r>
            <a:r>
              <a:rPr lang="en-US" sz="2000" dirty="0" err="1"/>
              <a:t>não</a:t>
            </a:r>
            <a:r>
              <a:rPr lang="en-US" sz="2000" dirty="0"/>
              <a:t> o ser para </a:t>
            </a:r>
            <a:r>
              <a:rPr lang="en-US" sz="2000" dirty="0" err="1"/>
              <a:t>outras</a:t>
            </a:r>
            <a:r>
              <a:rPr lang="en-US" sz="2000" dirty="0"/>
              <a:t>.  </a:t>
            </a:r>
          </a:p>
          <a:p>
            <a:endParaRPr lang="en-CH" dirty="0"/>
          </a:p>
        </p:txBody>
      </p:sp>
      <p:sp>
        <p:nvSpPr>
          <p:cNvPr id="2" name="Title 1">
            <a:extLst>
              <a:ext uri="{FF2B5EF4-FFF2-40B4-BE49-F238E27FC236}">
                <a16:creationId xmlns:a16="http://schemas.microsoft.com/office/drawing/2014/main" id="{375201C6-7D45-4624-ABED-29EBCEF988DE}"/>
              </a:ext>
            </a:extLst>
          </p:cNvPr>
          <p:cNvSpPr>
            <a:spLocks noGrp="1"/>
          </p:cNvSpPr>
          <p:nvPr>
            <p:ph type="title"/>
          </p:nvPr>
        </p:nvSpPr>
        <p:spPr>
          <a:xfrm>
            <a:off x="507205" y="506412"/>
            <a:ext cx="10718513" cy="340400"/>
          </a:xfrm>
        </p:spPr>
        <p:txBody>
          <a:bodyPr/>
          <a:lstStyle/>
          <a:p>
            <a:pPr algn="ctr"/>
            <a:r>
              <a:rPr lang="en-GB" dirty="0"/>
              <a:t>Exercício 7.1: Frases para acalmar uma situação tensa - 3</a:t>
            </a:r>
            <a:endParaRPr lang="en-CH" dirty="0"/>
          </a:p>
        </p:txBody>
      </p:sp>
    </p:spTree>
    <p:extLst>
      <p:ext uri="{BB962C8B-B14F-4D97-AF65-F5344CB8AC3E}">
        <p14:creationId xmlns:p14="http://schemas.microsoft.com/office/powerpoint/2010/main" val="3444822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33DF3-99A3-4948-8E8D-21D2FD470F60}"/>
              </a:ext>
            </a:extLst>
          </p:cNvPr>
          <p:cNvSpPr>
            <a:spLocks noGrp="1"/>
          </p:cNvSpPr>
          <p:nvPr>
            <p:ph type="title"/>
          </p:nvPr>
        </p:nvSpPr>
        <p:spPr>
          <a:xfrm>
            <a:off x="507205" y="2440558"/>
            <a:ext cx="11243807" cy="604352"/>
          </a:xfrm>
        </p:spPr>
        <p:txBody>
          <a:bodyPr/>
          <a:lstStyle/>
          <a:p>
            <a:pPr algn="ctr">
              <a:lnSpc>
                <a:spcPct val="100000"/>
              </a:lnSpc>
            </a:pPr>
            <a:r>
              <a:rPr lang="en-GB" dirty="0"/>
              <a:t>Tema 8: Ambientes de </a:t>
            </a:r>
            <a:r>
              <a:rPr lang="en-GB" dirty="0" err="1"/>
              <a:t>apoio</a:t>
            </a:r>
            <a:r>
              <a:rPr lang="en-GB" dirty="0"/>
              <a:t> e </a:t>
            </a:r>
            <a:r>
              <a:rPr lang="en-GB" dirty="0" err="1"/>
              <a:t>uso</a:t>
            </a:r>
            <a:r>
              <a:rPr lang="en-GB" dirty="0"/>
              <a:t> de salas de </a:t>
            </a:r>
            <a:r>
              <a:rPr lang="en-GB" dirty="0" err="1"/>
              <a:t>acolhimento</a:t>
            </a:r>
            <a:endParaRPr lang="en-CH" dirty="0"/>
          </a:p>
        </p:txBody>
      </p:sp>
    </p:spTree>
    <p:extLst>
      <p:ext uri="{BB962C8B-B14F-4D97-AF65-F5344CB8AC3E}">
        <p14:creationId xmlns:p14="http://schemas.microsoft.com/office/powerpoint/2010/main" val="14698501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B86A6A-42A2-494A-B6E5-518A5D8AF514}"/>
              </a:ext>
            </a:extLst>
          </p:cNvPr>
          <p:cNvSpPr>
            <a:spLocks noGrp="1"/>
          </p:cNvSpPr>
          <p:nvPr>
            <p:ph sz="quarter" idx="14"/>
          </p:nvPr>
        </p:nvSpPr>
        <p:spPr>
          <a:xfrm>
            <a:off x="576775" y="1431919"/>
            <a:ext cx="10556557" cy="3632450"/>
          </a:xfrm>
        </p:spPr>
        <p:txBody>
          <a:bodyPr/>
          <a:lstStyle/>
          <a:p>
            <a:pPr algn="just">
              <a:spcBef>
                <a:spcPts val="600"/>
              </a:spcBef>
              <a:spcAft>
                <a:spcPts val="0"/>
              </a:spcAft>
            </a:pPr>
            <a:r>
              <a:rPr lang="en-US" sz="2000" dirty="0"/>
              <a:t>O ambiente de um serviço pode desempenhar um papel importante no aumento ou na redução das tensões. </a:t>
            </a:r>
          </a:p>
          <a:p>
            <a:pPr algn="just">
              <a:spcBef>
                <a:spcPts val="600"/>
              </a:spcBef>
              <a:spcAft>
                <a:spcPts val="0"/>
              </a:spcAft>
            </a:pPr>
            <a:r>
              <a:rPr lang="en-US" sz="2000" dirty="0"/>
              <a:t>Um ambiente coercitivo ou opressivo pode aumentar os conflitos e a escalada. </a:t>
            </a:r>
          </a:p>
          <a:p>
            <a:pPr algn="just">
              <a:spcBef>
                <a:spcPts val="600"/>
              </a:spcBef>
              <a:spcAft>
                <a:spcPts val="0"/>
              </a:spcAft>
            </a:pPr>
            <a:r>
              <a:rPr lang="en-US" sz="2000" dirty="0"/>
              <a:t>Um </a:t>
            </a:r>
            <a:r>
              <a:rPr lang="en-US" sz="2000" dirty="0" err="1"/>
              <a:t>ambiente</a:t>
            </a:r>
            <a:r>
              <a:rPr lang="en-US" sz="2000" dirty="0"/>
              <a:t> </a:t>
            </a:r>
            <a:r>
              <a:rPr lang="en-US" sz="2000" dirty="0" err="1"/>
              <a:t>confortável</a:t>
            </a:r>
            <a:r>
              <a:rPr lang="en-US" sz="2000" dirty="0"/>
              <a:t> e </a:t>
            </a:r>
            <a:r>
              <a:rPr lang="en-US" sz="2000" dirty="0" err="1"/>
              <a:t>acolhedor</a:t>
            </a:r>
            <a:r>
              <a:rPr lang="en-US" sz="2000" dirty="0"/>
              <a:t> </a:t>
            </a:r>
            <a:r>
              <a:rPr lang="en-US" sz="2000" dirty="0" err="1"/>
              <a:t>pode</a:t>
            </a:r>
            <a:r>
              <a:rPr lang="en-US" sz="2000" dirty="0"/>
              <a:t> </a:t>
            </a:r>
            <a:r>
              <a:rPr lang="en-US" sz="2000" dirty="0" err="1"/>
              <a:t>promover</a:t>
            </a:r>
            <a:r>
              <a:rPr lang="en-US" sz="2000" dirty="0"/>
              <a:t> e </a:t>
            </a:r>
            <a:r>
              <a:rPr lang="en-US" sz="2000" dirty="0" err="1"/>
              <a:t>apoiar</a:t>
            </a:r>
            <a:r>
              <a:rPr lang="en-US" sz="2000" dirty="0"/>
              <a:t> a </a:t>
            </a:r>
            <a:r>
              <a:rPr lang="en-US" sz="2000" dirty="0" err="1"/>
              <a:t>recuperação</a:t>
            </a:r>
            <a:r>
              <a:rPr lang="en-US" sz="2000" dirty="0"/>
              <a:t>, o </a:t>
            </a:r>
            <a:r>
              <a:rPr lang="en-US" sz="2000" dirty="0" err="1"/>
              <a:t>bem-estar</a:t>
            </a:r>
            <a:r>
              <a:rPr lang="en-US" sz="2000" dirty="0"/>
              <a:t>, a </a:t>
            </a:r>
            <a:r>
              <a:rPr lang="en-US" sz="2000" dirty="0" err="1"/>
              <a:t>inclusão</a:t>
            </a:r>
            <a:r>
              <a:rPr lang="en-US" sz="2000" dirty="0"/>
              <a:t>.</a:t>
            </a:r>
          </a:p>
          <a:p>
            <a:pPr algn="just">
              <a:spcBef>
                <a:spcPts val="600"/>
              </a:spcBef>
              <a:spcAft>
                <a:spcPts val="0"/>
              </a:spcAft>
            </a:pPr>
            <a:r>
              <a:rPr lang="en-US" sz="2000" dirty="0"/>
              <a:t>Embora o ambiente geral deva ser </a:t>
            </a:r>
            <a:r>
              <a:rPr lang="en-US" sz="2000" dirty="0" err="1"/>
              <a:t>acolhedor</a:t>
            </a:r>
            <a:r>
              <a:rPr lang="en-US" sz="2000" dirty="0"/>
              <a:t>, uma ilustração prática pode ser a criação de uma sala de conforto no serviço. </a:t>
            </a:r>
          </a:p>
          <a:p>
            <a:pPr algn="just">
              <a:spcBef>
                <a:spcPts val="600"/>
              </a:spcBef>
              <a:spcAft>
                <a:spcPts val="0"/>
              </a:spcAft>
            </a:pPr>
            <a:r>
              <a:rPr lang="en-US" sz="2000" dirty="0" err="1"/>
              <a:t>Proporciona</a:t>
            </a:r>
            <a:r>
              <a:rPr lang="en-US" sz="2000" dirty="0"/>
              <a:t> um refúgio do estresse, permite que as pessoas experimentem seus sentimentos e aliviem desconfortos em privacidade, ajuda a prevenir a escalada. </a:t>
            </a:r>
          </a:p>
          <a:p>
            <a:pPr algn="just">
              <a:spcBef>
                <a:spcPts val="600"/>
              </a:spcBef>
              <a:spcAft>
                <a:spcPts val="0"/>
              </a:spcAft>
            </a:pPr>
            <a:r>
              <a:rPr lang="en-US" sz="2000" dirty="0"/>
              <a:t>Uma sala de conforto deve ser sempre utilizada voluntariamente!</a:t>
            </a:r>
          </a:p>
          <a:p>
            <a:endParaRPr lang="en-CH" dirty="0"/>
          </a:p>
        </p:txBody>
      </p:sp>
      <p:sp>
        <p:nvSpPr>
          <p:cNvPr id="2" name="Title 1">
            <a:extLst>
              <a:ext uri="{FF2B5EF4-FFF2-40B4-BE49-F238E27FC236}">
                <a16:creationId xmlns:a16="http://schemas.microsoft.com/office/drawing/2014/main" id="{21E5F233-875C-40EF-85B7-7062F2A331E0}"/>
              </a:ext>
            </a:extLst>
          </p:cNvPr>
          <p:cNvSpPr>
            <a:spLocks noGrp="1"/>
          </p:cNvSpPr>
          <p:nvPr>
            <p:ph type="title"/>
          </p:nvPr>
        </p:nvSpPr>
        <p:spPr>
          <a:xfrm>
            <a:off x="1" y="506412"/>
            <a:ext cx="12084148" cy="432000"/>
          </a:xfrm>
        </p:spPr>
        <p:txBody>
          <a:bodyPr/>
          <a:lstStyle/>
          <a:p>
            <a:pPr algn="ctr"/>
            <a:r>
              <a:rPr lang="en-GB" dirty="0"/>
              <a:t>Apresentação: </a:t>
            </a:r>
            <a:r>
              <a:rPr lang="pt-BR" dirty="0"/>
              <a:t>Ambientes de apoio e salas de acolhimento </a:t>
            </a:r>
            <a:r>
              <a:rPr lang="en-GB" dirty="0"/>
              <a:t>- 1 </a:t>
            </a:r>
            <a:endParaRPr lang="en-CH" dirty="0"/>
          </a:p>
        </p:txBody>
      </p:sp>
    </p:spTree>
    <p:extLst>
      <p:ext uri="{BB962C8B-B14F-4D97-AF65-F5344CB8AC3E}">
        <p14:creationId xmlns:p14="http://schemas.microsoft.com/office/powerpoint/2010/main" val="18627286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70C1ED-1011-4A68-BDAC-1E18FA7CAF44}"/>
              </a:ext>
            </a:extLst>
          </p:cNvPr>
          <p:cNvSpPr>
            <a:spLocks noGrp="1"/>
          </p:cNvSpPr>
          <p:nvPr>
            <p:ph sz="quarter" idx="14"/>
          </p:nvPr>
        </p:nvSpPr>
        <p:spPr>
          <a:xfrm>
            <a:off x="1080817" y="1511188"/>
            <a:ext cx="9610929" cy="4034258"/>
          </a:xfrm>
        </p:spPr>
        <p:txBody>
          <a:bodyPr numCol="2"/>
          <a:lstStyle/>
          <a:p>
            <a:pPr algn="just">
              <a:spcAft>
                <a:spcPts val="0"/>
              </a:spcAft>
            </a:pPr>
            <a:r>
              <a:rPr lang="en-US" sz="2000" dirty="0"/>
              <a:t>As abordagens sensoriais podem, por vezes, ser úteis para reduzir a ansiedade e o sofrimento e para acalmar. As abordagens sensoriais destinam-se a estimular diferentes sentidos. </a:t>
            </a:r>
          </a:p>
          <a:p>
            <a:pPr algn="just">
              <a:spcAft>
                <a:spcPts val="0"/>
              </a:spcAft>
            </a:pPr>
            <a:r>
              <a:rPr lang="en-US" sz="2000" dirty="0"/>
              <a:t>As abordagens sensoriais também devem ser utilizadas </a:t>
            </a:r>
            <a:r>
              <a:rPr lang="en-US" sz="2000" dirty="0" err="1"/>
              <a:t>apenas</a:t>
            </a:r>
            <a:r>
              <a:rPr lang="en-US" sz="2000" dirty="0"/>
              <a:t> </a:t>
            </a:r>
            <a:r>
              <a:rPr lang="en-US" sz="2000" b="1" u="sng" dirty="0" err="1"/>
              <a:t>somente</a:t>
            </a:r>
            <a:r>
              <a:rPr lang="en-US" sz="2000" b="1" u="sng" dirty="0"/>
              <a:t> com o </a:t>
            </a:r>
            <a:r>
              <a:rPr lang="en-US" sz="2000" b="1" u="sng" dirty="0" err="1"/>
              <a:t>consentimento</a:t>
            </a:r>
            <a:r>
              <a:rPr lang="en-US" sz="2000" b="1" u="sng" dirty="0"/>
              <a:t> </a:t>
            </a:r>
            <a:r>
              <a:rPr lang="en-US" sz="2000" b="1" u="sng" dirty="0" err="1"/>
              <a:t>informado</a:t>
            </a:r>
            <a:r>
              <a:rPr lang="en-US" sz="2000" b="1" u="sng" dirty="0"/>
              <a:t> </a:t>
            </a:r>
            <a:r>
              <a:rPr lang="en-US" sz="2000" dirty="0"/>
              <a:t>da pessoa.</a:t>
            </a:r>
          </a:p>
          <a:p>
            <a:pPr algn="just">
              <a:spcAft>
                <a:spcPts val="0"/>
              </a:spcAft>
            </a:pPr>
            <a:endParaRPr lang="en-US" sz="2000" dirty="0"/>
          </a:p>
          <a:p>
            <a:pPr algn="just">
              <a:spcAft>
                <a:spcPts val="0"/>
              </a:spcAft>
            </a:pPr>
            <a:endParaRPr lang="en-US" sz="2000" dirty="0"/>
          </a:p>
          <a:p>
            <a:pPr algn="just">
              <a:spcAft>
                <a:spcPts val="0"/>
              </a:spcAft>
            </a:pPr>
            <a:endParaRPr lang="en-US" sz="2000" dirty="0"/>
          </a:p>
          <a:p>
            <a:pPr algn="just">
              <a:spcAft>
                <a:spcPts val="0"/>
              </a:spcAft>
            </a:pPr>
            <a:endParaRPr lang="en-US" sz="2000" dirty="0"/>
          </a:p>
          <a:p>
            <a:pPr algn="just">
              <a:spcAft>
                <a:spcPts val="0"/>
              </a:spcAft>
            </a:pPr>
            <a:endParaRPr lang="en-US" sz="2000" dirty="0"/>
          </a:p>
          <a:p>
            <a:pPr algn="just">
              <a:spcAft>
                <a:spcPts val="0"/>
              </a:spcAft>
            </a:pPr>
            <a:endParaRPr lang="en-US" sz="2000" dirty="0"/>
          </a:p>
          <a:p>
            <a:pPr marL="0" indent="0" algn="just">
              <a:spcAft>
                <a:spcPts val="0"/>
              </a:spcAft>
              <a:buNone/>
            </a:pPr>
            <a:r>
              <a:rPr lang="en-US" sz="2000" dirty="0"/>
              <a:t>     Alguns exemplos incluem:</a:t>
            </a:r>
          </a:p>
          <a:p>
            <a:pPr lvl="3" algn="just">
              <a:spcAft>
                <a:spcPts val="0"/>
              </a:spcAft>
            </a:pPr>
            <a:r>
              <a:rPr lang="en-US" dirty="0"/>
              <a:t>Música</a:t>
            </a:r>
          </a:p>
          <a:p>
            <a:pPr lvl="3" algn="just">
              <a:spcAft>
                <a:spcPts val="0"/>
              </a:spcAft>
            </a:pPr>
            <a:r>
              <a:rPr lang="en-US" dirty="0" err="1"/>
              <a:t>Massagem</a:t>
            </a:r>
            <a:endParaRPr lang="en-US" dirty="0"/>
          </a:p>
          <a:p>
            <a:pPr lvl="3" algn="just">
              <a:spcAft>
                <a:spcPts val="0"/>
              </a:spcAft>
            </a:pPr>
            <a:r>
              <a:rPr lang="en-US" dirty="0" err="1"/>
              <a:t>Água</a:t>
            </a:r>
            <a:r>
              <a:rPr lang="en-US" dirty="0"/>
              <a:t> morna</a:t>
            </a:r>
          </a:p>
          <a:p>
            <a:pPr lvl="3" algn="just">
              <a:spcAft>
                <a:spcPts val="0"/>
              </a:spcAft>
            </a:pPr>
            <a:r>
              <a:rPr lang="en-US" dirty="0" err="1"/>
              <a:t>Cobertores</a:t>
            </a:r>
            <a:r>
              <a:rPr lang="en-US" dirty="0"/>
              <a:t> </a:t>
            </a:r>
            <a:r>
              <a:rPr lang="en-US" dirty="0" err="1"/>
              <a:t>macios</a:t>
            </a:r>
            <a:r>
              <a:rPr lang="en-US" dirty="0"/>
              <a:t>, </a:t>
            </a:r>
            <a:r>
              <a:rPr lang="en-US" dirty="0" err="1"/>
              <a:t>tapetes</a:t>
            </a:r>
            <a:r>
              <a:rPr lang="en-US" dirty="0"/>
              <a:t> </a:t>
            </a:r>
            <a:r>
              <a:rPr lang="en-US" dirty="0" err="1"/>
              <a:t>ou</a:t>
            </a:r>
            <a:r>
              <a:rPr lang="en-US" dirty="0"/>
              <a:t> </a:t>
            </a:r>
            <a:r>
              <a:rPr lang="en-US" dirty="0" err="1"/>
              <a:t>almofadas</a:t>
            </a:r>
            <a:endParaRPr lang="en-US" dirty="0"/>
          </a:p>
          <a:p>
            <a:pPr lvl="3" algn="just">
              <a:spcAft>
                <a:spcPts val="0"/>
              </a:spcAft>
            </a:pPr>
            <a:r>
              <a:rPr lang="en-US" dirty="0"/>
              <a:t>Cores </a:t>
            </a:r>
            <a:r>
              <a:rPr lang="en-US" dirty="0" err="1"/>
              <a:t>suaves</a:t>
            </a:r>
            <a:endParaRPr lang="en-US" dirty="0"/>
          </a:p>
          <a:p>
            <a:pPr lvl="3" algn="just">
              <a:spcAft>
                <a:spcPts val="0"/>
              </a:spcAft>
            </a:pPr>
            <a:r>
              <a:rPr lang="en-US" dirty="0"/>
              <a:t>Baixa </a:t>
            </a:r>
            <a:r>
              <a:rPr lang="en-US" dirty="0" err="1"/>
              <a:t>iluminação</a:t>
            </a:r>
            <a:endParaRPr lang="en-US" dirty="0"/>
          </a:p>
          <a:p>
            <a:pPr lvl="3" algn="just">
              <a:spcAft>
                <a:spcPts val="0"/>
              </a:spcAft>
            </a:pPr>
            <a:r>
              <a:rPr lang="en-US" dirty="0" err="1"/>
              <a:t>Cadeiras</a:t>
            </a:r>
            <a:r>
              <a:rPr lang="en-US" dirty="0"/>
              <a:t> de </a:t>
            </a:r>
            <a:r>
              <a:rPr lang="en-US" dirty="0" err="1"/>
              <a:t>balanço</a:t>
            </a:r>
            <a:endParaRPr lang="en-US" dirty="0"/>
          </a:p>
          <a:p>
            <a:pPr lvl="3" algn="just">
              <a:spcAft>
                <a:spcPts val="0"/>
              </a:spcAft>
            </a:pPr>
            <a:r>
              <a:rPr lang="en-US" dirty="0" err="1"/>
              <a:t>Aromaterapia</a:t>
            </a:r>
            <a:endParaRPr lang="en-US" dirty="0"/>
          </a:p>
          <a:p>
            <a:pPr lvl="3" algn="just">
              <a:spcAft>
                <a:spcPts val="0"/>
              </a:spcAft>
            </a:pPr>
            <a:r>
              <a:rPr lang="en-US" dirty="0" err="1"/>
              <a:t>Animais</a:t>
            </a:r>
            <a:r>
              <a:rPr lang="en-US" dirty="0"/>
              <a:t> (se </a:t>
            </a:r>
            <a:r>
              <a:rPr lang="en-US" dirty="0" err="1"/>
              <a:t>apropriado</a:t>
            </a:r>
            <a:r>
              <a:rPr lang="en-US" dirty="0"/>
              <a:t>).</a:t>
            </a:r>
          </a:p>
          <a:p>
            <a:pPr>
              <a:spcAft>
                <a:spcPts val="600"/>
              </a:spcAft>
            </a:pPr>
            <a:endParaRPr lang="en-CH" dirty="0"/>
          </a:p>
        </p:txBody>
      </p:sp>
      <p:sp>
        <p:nvSpPr>
          <p:cNvPr id="2" name="Title 1">
            <a:extLst>
              <a:ext uri="{FF2B5EF4-FFF2-40B4-BE49-F238E27FC236}">
                <a16:creationId xmlns:a16="http://schemas.microsoft.com/office/drawing/2014/main" id="{9A063CD8-C1C9-4C22-80E9-7CBF8D40DF95}"/>
              </a:ext>
            </a:extLst>
          </p:cNvPr>
          <p:cNvSpPr>
            <a:spLocks noGrp="1"/>
          </p:cNvSpPr>
          <p:nvPr>
            <p:ph type="title"/>
          </p:nvPr>
        </p:nvSpPr>
        <p:spPr>
          <a:xfrm>
            <a:off x="507205" y="506412"/>
            <a:ext cx="11341083" cy="340400"/>
          </a:xfrm>
        </p:spPr>
        <p:txBody>
          <a:bodyPr/>
          <a:lstStyle/>
          <a:p>
            <a:r>
              <a:rPr lang="en-GB" dirty="0"/>
              <a:t>Apresentação: </a:t>
            </a:r>
            <a:r>
              <a:rPr lang="pt-BR" dirty="0"/>
              <a:t>Ambientes de apoio e salas de acolhimento </a:t>
            </a:r>
            <a:r>
              <a:rPr lang="en-GB" dirty="0"/>
              <a:t>- 2 </a:t>
            </a:r>
            <a:endParaRPr lang="en-CH" dirty="0"/>
          </a:p>
        </p:txBody>
      </p:sp>
    </p:spTree>
    <p:extLst>
      <p:ext uri="{BB962C8B-B14F-4D97-AF65-F5344CB8AC3E}">
        <p14:creationId xmlns:p14="http://schemas.microsoft.com/office/powerpoint/2010/main" val="1797612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8FE2F-F8B0-4DDA-8A2A-ED613CEEC339}"/>
              </a:ext>
            </a:extLst>
          </p:cNvPr>
          <p:cNvSpPr>
            <a:spLocks noGrp="1"/>
          </p:cNvSpPr>
          <p:nvPr>
            <p:ph sz="quarter" idx="14"/>
          </p:nvPr>
        </p:nvSpPr>
        <p:spPr>
          <a:xfrm>
            <a:off x="507195" y="1511188"/>
            <a:ext cx="11174412" cy="2723187"/>
          </a:xfrm>
        </p:spPr>
        <p:txBody>
          <a:bodyPr/>
          <a:lstStyle/>
          <a:p>
            <a:pPr algn="just">
              <a:spcBef>
                <a:spcPts val="600"/>
              </a:spcBef>
              <a:spcAft>
                <a:spcPts val="0"/>
              </a:spcAft>
            </a:pPr>
            <a:r>
              <a:rPr lang="en-GB" sz="2000" dirty="0"/>
              <a:t>O </a:t>
            </a:r>
            <a:r>
              <a:rPr lang="en-GB" sz="2000" dirty="0" err="1"/>
              <a:t>objetivo</a:t>
            </a:r>
            <a:r>
              <a:rPr lang="en-GB" sz="2000" dirty="0"/>
              <a:t> principal dos serviços de saúde mental e social é promover a saúde mental e o bem-estar e apoiar as pessoas que utilizam os serviços. </a:t>
            </a:r>
          </a:p>
          <a:p>
            <a:pPr algn="just">
              <a:spcBef>
                <a:spcPts val="600"/>
              </a:spcBef>
              <a:spcAft>
                <a:spcPts val="0"/>
              </a:spcAft>
            </a:pPr>
            <a:r>
              <a:rPr lang="en-GB" sz="2000" dirty="0" err="1"/>
              <a:t>Entretanto</a:t>
            </a:r>
            <a:r>
              <a:rPr lang="en-GB" sz="2000" dirty="0"/>
              <a:t>, em serviços em todo o mundo, as pessoas estão sofrendo violência, abuso e práticas coercivas.</a:t>
            </a:r>
            <a:endParaRPr lang="en-CH" sz="2000" dirty="0"/>
          </a:p>
          <a:p>
            <a:pPr algn="just">
              <a:spcBef>
                <a:spcPts val="600"/>
              </a:spcBef>
              <a:spcAft>
                <a:spcPts val="0"/>
              </a:spcAft>
            </a:pPr>
            <a:r>
              <a:rPr lang="en-GB" sz="2000" dirty="0"/>
              <a:t>Para </a:t>
            </a:r>
            <a:r>
              <a:rPr lang="pt-BR" sz="2000" dirty="0"/>
              <a:t>abordar</a:t>
            </a:r>
            <a:r>
              <a:rPr lang="en-GB" sz="2000" dirty="0"/>
              <a:t> essas falhas, é essencial trabalhar para promover uma cultura de segurança, abertura e transparência nos serviços e ter estratégias para prevenir a violência, a coerção e o abuso.</a:t>
            </a:r>
            <a:endParaRPr lang="en-CH" sz="2000" dirty="0"/>
          </a:p>
          <a:p>
            <a:pPr algn="just">
              <a:spcBef>
                <a:spcPts val="600"/>
              </a:spcBef>
              <a:spcAft>
                <a:spcPts val="0"/>
              </a:spcAft>
            </a:pPr>
            <a:r>
              <a:rPr lang="en-GB" sz="2000" dirty="0"/>
              <a:t>Uma forma importante de acabar com estas práticas nos serviços é respeitar os direitos das pessoas ao abrigo da CDPD, incluindo o direito de fazer as suas próprias escolhas. </a:t>
            </a:r>
          </a:p>
        </p:txBody>
      </p:sp>
      <p:sp>
        <p:nvSpPr>
          <p:cNvPr id="2" name="Title 1">
            <a:extLst>
              <a:ext uri="{FF2B5EF4-FFF2-40B4-BE49-F238E27FC236}">
                <a16:creationId xmlns:a16="http://schemas.microsoft.com/office/drawing/2014/main" id="{ECFF36E1-4FE8-4CEC-84DD-33000B09D5A8}"/>
              </a:ext>
            </a:extLst>
          </p:cNvPr>
          <p:cNvSpPr>
            <a:spLocks noGrp="1"/>
          </p:cNvSpPr>
          <p:nvPr>
            <p:ph type="title"/>
          </p:nvPr>
        </p:nvSpPr>
        <p:spPr>
          <a:xfrm>
            <a:off x="507205" y="506412"/>
            <a:ext cx="11174401" cy="432000"/>
          </a:xfrm>
        </p:spPr>
        <p:txBody>
          <a:bodyPr/>
          <a:lstStyle/>
          <a:p>
            <a:pPr algn="ctr"/>
            <a:r>
              <a:rPr lang="en-GB" dirty="0"/>
              <a:t>Apresentação: Introdução a este módulo - 1 </a:t>
            </a:r>
            <a:endParaRPr lang="en-CH" dirty="0"/>
          </a:p>
        </p:txBody>
      </p:sp>
    </p:spTree>
    <p:extLst>
      <p:ext uri="{BB962C8B-B14F-4D97-AF65-F5344CB8AC3E}">
        <p14:creationId xmlns:p14="http://schemas.microsoft.com/office/powerpoint/2010/main" val="37679399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3208D-309D-464B-8645-A68EB52C00AB}"/>
              </a:ext>
            </a:extLst>
          </p:cNvPr>
          <p:cNvSpPr>
            <a:spLocks noGrp="1"/>
          </p:cNvSpPr>
          <p:nvPr>
            <p:ph type="title"/>
          </p:nvPr>
        </p:nvSpPr>
        <p:spPr>
          <a:xfrm>
            <a:off x="493137" y="2426488"/>
            <a:ext cx="10990889" cy="409799"/>
          </a:xfrm>
        </p:spPr>
        <p:txBody>
          <a:bodyPr/>
          <a:lstStyle/>
          <a:p>
            <a:pPr algn="ctr">
              <a:lnSpc>
                <a:spcPct val="100000"/>
              </a:lnSpc>
            </a:pPr>
            <a:r>
              <a:rPr lang="en-GB" dirty="0"/>
              <a:t>Tema 9: </a:t>
            </a:r>
            <a:r>
              <a:rPr lang="en-GB" dirty="0" err="1"/>
              <a:t>Criar</a:t>
            </a:r>
            <a:r>
              <a:rPr lang="en-GB" dirty="0"/>
              <a:t> uma cultura de dizer “sim” e “posso fazer”</a:t>
            </a:r>
            <a:endParaRPr lang="en-CH" dirty="0"/>
          </a:p>
        </p:txBody>
      </p:sp>
    </p:spTree>
    <p:extLst>
      <p:ext uri="{BB962C8B-B14F-4D97-AF65-F5344CB8AC3E}">
        <p14:creationId xmlns:p14="http://schemas.microsoft.com/office/powerpoint/2010/main" val="21597231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C370D2-1545-4CA3-915E-9FF9E00E2CC6}"/>
              </a:ext>
            </a:extLst>
          </p:cNvPr>
          <p:cNvSpPr>
            <a:spLocks noGrp="1"/>
          </p:cNvSpPr>
          <p:nvPr>
            <p:ph sz="quarter" idx="14"/>
          </p:nvPr>
        </p:nvSpPr>
        <p:spPr>
          <a:xfrm>
            <a:off x="507205" y="1851588"/>
            <a:ext cx="11174412" cy="2174547"/>
          </a:xfrm>
        </p:spPr>
        <p:txBody>
          <a:bodyPr/>
          <a:lstStyle/>
          <a:p>
            <a:pPr algn="just">
              <a:spcBef>
                <a:spcPts val="600"/>
              </a:spcBef>
              <a:spcAft>
                <a:spcPts val="0"/>
              </a:spcAft>
            </a:pPr>
            <a:r>
              <a:rPr lang="en-US" sz="2000" dirty="0" err="1"/>
              <a:t>Os</a:t>
            </a:r>
            <a:r>
              <a:rPr lang="en-US" sz="2000" dirty="0"/>
              <a:t> </a:t>
            </a:r>
            <a:r>
              <a:rPr lang="en-US" sz="2000" dirty="0" err="1"/>
              <a:t>serviços</a:t>
            </a:r>
            <a:r>
              <a:rPr lang="en-US" sz="2000" dirty="0"/>
              <a:t> </a:t>
            </a:r>
            <a:r>
              <a:rPr lang="en-US" sz="2000" dirty="0" err="1"/>
              <a:t>sociais</a:t>
            </a:r>
            <a:r>
              <a:rPr lang="en-US" sz="2000" dirty="0"/>
              <a:t> e de </a:t>
            </a:r>
            <a:r>
              <a:rPr lang="en-US" sz="2000" dirty="0" err="1"/>
              <a:t>saúde</a:t>
            </a:r>
            <a:r>
              <a:rPr lang="en-US" sz="2000" dirty="0"/>
              <a:t> mental </a:t>
            </a:r>
            <a:r>
              <a:rPr lang="en-US" sz="2000" dirty="0" err="1"/>
              <a:t>precisam</a:t>
            </a:r>
            <a:r>
              <a:rPr lang="en-US" sz="2000" dirty="0"/>
              <a:t> mudar de </a:t>
            </a:r>
            <a:r>
              <a:rPr lang="en-US" sz="2000" dirty="0" err="1"/>
              <a:t>uma</a:t>
            </a:r>
            <a:r>
              <a:rPr lang="en-US" sz="2000" dirty="0"/>
              <a:t> </a:t>
            </a:r>
            <a:r>
              <a:rPr lang="en-US" sz="2000" dirty="0" err="1"/>
              <a:t>cultura</a:t>
            </a:r>
            <a:r>
              <a:rPr lang="en-US" sz="2000" dirty="0"/>
              <a:t> de “</a:t>
            </a:r>
            <a:r>
              <a:rPr lang="en-US" sz="2000" dirty="0" err="1"/>
              <a:t>gerenciamento</a:t>
            </a:r>
            <a:r>
              <a:rPr lang="en-US" sz="2000" dirty="0"/>
              <a:t>” e “</a:t>
            </a:r>
            <a:r>
              <a:rPr lang="en-US" sz="2000" dirty="0" err="1"/>
              <a:t>controle</a:t>
            </a:r>
            <a:r>
              <a:rPr lang="en-US" sz="2000" dirty="0"/>
              <a:t>” de </a:t>
            </a:r>
            <a:r>
              <a:rPr lang="en-US" sz="2000" dirty="0" err="1"/>
              <a:t>pessoas</a:t>
            </a:r>
            <a:r>
              <a:rPr lang="en-US" sz="2000" dirty="0"/>
              <a:t> para </a:t>
            </a:r>
            <a:r>
              <a:rPr lang="en-US" sz="2000" dirty="0" err="1"/>
              <a:t>uma</a:t>
            </a:r>
            <a:r>
              <a:rPr lang="en-US" sz="2000" dirty="0"/>
              <a:t> </a:t>
            </a:r>
            <a:r>
              <a:rPr lang="en-US" sz="2000" dirty="0" err="1"/>
              <a:t>abordagem</a:t>
            </a:r>
            <a:r>
              <a:rPr lang="en-US" sz="2000" dirty="0"/>
              <a:t> </a:t>
            </a:r>
            <a:r>
              <a:rPr lang="en-US" sz="2000" dirty="0" err="1"/>
              <a:t>orientada</a:t>
            </a:r>
            <a:r>
              <a:rPr lang="en-US" sz="2000" dirty="0"/>
              <a:t> para a </a:t>
            </a:r>
            <a:r>
              <a:rPr lang="en-US" sz="2000" dirty="0" err="1"/>
              <a:t>recuperação</a:t>
            </a:r>
            <a:r>
              <a:rPr lang="en-US" sz="2000" dirty="0"/>
              <a:t>, </a:t>
            </a:r>
            <a:r>
              <a:rPr lang="en-US" sz="2000" dirty="0" err="1"/>
              <a:t>em</a:t>
            </a:r>
            <a:r>
              <a:rPr lang="en-US" sz="2000" dirty="0"/>
              <a:t> que o </a:t>
            </a:r>
            <a:r>
              <a:rPr lang="en-US" sz="2000" dirty="0" err="1"/>
              <a:t>objetivo</a:t>
            </a:r>
            <a:r>
              <a:rPr lang="en-US" sz="2000" dirty="0"/>
              <a:t> </a:t>
            </a:r>
            <a:r>
              <a:rPr lang="en-US" sz="2000" dirty="0" err="1"/>
              <a:t>é</a:t>
            </a:r>
            <a:r>
              <a:rPr lang="en-US" sz="2000" dirty="0"/>
              <a:t> </a:t>
            </a:r>
            <a:r>
              <a:rPr lang="en-US" sz="2000" dirty="0" err="1"/>
              <a:t>apoiar</a:t>
            </a:r>
            <a:r>
              <a:rPr lang="en-US" sz="2000" dirty="0"/>
              <a:t> as </a:t>
            </a:r>
            <a:r>
              <a:rPr lang="en-US" sz="2000" dirty="0" err="1"/>
              <a:t>pessoas</a:t>
            </a:r>
            <a:r>
              <a:rPr lang="en-US" sz="2000" dirty="0"/>
              <a:t> e </a:t>
            </a:r>
            <a:r>
              <a:rPr lang="en-US" sz="2000" dirty="0" err="1"/>
              <a:t>atender</a:t>
            </a:r>
            <a:r>
              <a:rPr lang="en-US" sz="2000" dirty="0"/>
              <a:t> </a:t>
            </a:r>
            <a:r>
              <a:rPr lang="en-US" sz="2000" dirty="0" err="1"/>
              <a:t>às</a:t>
            </a:r>
            <a:r>
              <a:rPr lang="en-US" sz="2000" dirty="0"/>
              <a:t> </a:t>
            </a:r>
            <a:r>
              <a:rPr lang="en-US" sz="2000" dirty="0" err="1"/>
              <a:t>suas</a:t>
            </a:r>
            <a:r>
              <a:rPr lang="en-US" sz="2000" dirty="0"/>
              <a:t> </a:t>
            </a:r>
            <a:r>
              <a:rPr lang="en-US" sz="2000" dirty="0" err="1"/>
              <a:t>necessidades</a:t>
            </a:r>
            <a:r>
              <a:rPr lang="en-US" sz="2000" dirty="0"/>
              <a:t>.</a:t>
            </a:r>
          </a:p>
          <a:p>
            <a:pPr algn="just">
              <a:spcBef>
                <a:spcPts val="600"/>
              </a:spcBef>
              <a:spcAft>
                <a:spcPts val="0"/>
              </a:spcAft>
            </a:pPr>
            <a:r>
              <a:rPr lang="en-US" sz="2000" dirty="0" err="1"/>
              <a:t>Frequentemente</a:t>
            </a:r>
            <a:r>
              <a:rPr lang="en-US" sz="2000" dirty="0"/>
              <a:t>, </a:t>
            </a:r>
            <a:r>
              <a:rPr lang="en-US" sz="2000" dirty="0" err="1"/>
              <a:t>porém</a:t>
            </a:r>
            <a:r>
              <a:rPr lang="en-US" sz="2000" dirty="0"/>
              <a:t>, no </a:t>
            </a:r>
            <a:r>
              <a:rPr lang="en-US" sz="2000" dirty="0" err="1"/>
              <a:t>momento</a:t>
            </a:r>
            <a:r>
              <a:rPr lang="en-US" sz="2000" dirty="0"/>
              <a:t> da </a:t>
            </a:r>
            <a:r>
              <a:rPr lang="en-US" sz="2000" dirty="0" err="1"/>
              <a:t>internação</a:t>
            </a:r>
            <a:r>
              <a:rPr lang="en-US" sz="2000" dirty="0"/>
              <a:t> </a:t>
            </a:r>
            <a:r>
              <a:rPr lang="en-US" sz="2000" dirty="0" err="1"/>
              <a:t>em</a:t>
            </a:r>
            <a:r>
              <a:rPr lang="en-US" sz="2000" dirty="0"/>
              <a:t> um </a:t>
            </a:r>
            <a:r>
              <a:rPr lang="en-US" sz="2000" dirty="0" err="1"/>
              <a:t>serviço</a:t>
            </a:r>
            <a:r>
              <a:rPr lang="en-US" sz="2000" dirty="0"/>
              <a:t>, as </a:t>
            </a:r>
            <a:r>
              <a:rPr lang="en-US" sz="2000" dirty="0" err="1"/>
              <a:t>pessoas</a:t>
            </a:r>
            <a:r>
              <a:rPr lang="en-US" sz="2000" dirty="0"/>
              <a:t> que </a:t>
            </a:r>
            <a:r>
              <a:rPr lang="en-US" sz="2000" dirty="0" err="1"/>
              <a:t>utilizam</a:t>
            </a:r>
            <a:r>
              <a:rPr lang="en-US" sz="2000" dirty="0"/>
              <a:t> </a:t>
            </a:r>
            <a:r>
              <a:rPr lang="en-US" sz="2000" dirty="0" err="1"/>
              <a:t>serviços</a:t>
            </a:r>
            <a:r>
              <a:rPr lang="en-US" sz="2000" dirty="0"/>
              <a:t> com </a:t>
            </a:r>
            <a:r>
              <a:rPr lang="en-US" sz="2000" dirty="0" err="1"/>
              <a:t>uma</a:t>
            </a:r>
            <a:r>
              <a:rPr lang="en-US" sz="2000" dirty="0"/>
              <a:t> </a:t>
            </a:r>
            <a:r>
              <a:rPr lang="en-US" sz="2000" dirty="0" err="1"/>
              <a:t>cultura</a:t>
            </a:r>
            <a:r>
              <a:rPr lang="en-US" sz="2000" dirty="0"/>
              <a:t> </a:t>
            </a:r>
            <a:r>
              <a:rPr lang="en-US" sz="2000" dirty="0" err="1"/>
              <a:t>institucional</a:t>
            </a:r>
            <a:r>
              <a:rPr lang="en-US" sz="2000" dirty="0"/>
              <a:t> e </a:t>
            </a:r>
            <a:r>
              <a:rPr lang="en-US" sz="2000" dirty="0" err="1"/>
              <a:t>aquelas</a:t>
            </a:r>
            <a:r>
              <a:rPr lang="en-US" sz="2000" dirty="0"/>
              <a:t> </a:t>
            </a:r>
            <a:r>
              <a:rPr lang="en-US" sz="2000" dirty="0" err="1"/>
              <a:t>levadas</a:t>
            </a:r>
            <a:r>
              <a:rPr lang="en-US" sz="2000" dirty="0"/>
              <a:t> contra </a:t>
            </a:r>
            <a:r>
              <a:rPr lang="en-US" sz="2000" dirty="0" err="1"/>
              <a:t>sua</a:t>
            </a:r>
            <a:r>
              <a:rPr lang="en-US" sz="2000" dirty="0"/>
              <a:t> </a:t>
            </a:r>
            <a:r>
              <a:rPr lang="en-US" sz="2000" dirty="0" err="1"/>
              <a:t>vontade</a:t>
            </a:r>
            <a:r>
              <a:rPr lang="en-US" sz="2000" dirty="0"/>
              <a:t> </a:t>
            </a:r>
            <a:r>
              <a:rPr lang="en-US" sz="2000" dirty="0" err="1"/>
              <a:t>são</a:t>
            </a:r>
            <a:r>
              <a:rPr lang="en-US" sz="2000" dirty="0"/>
              <a:t> </a:t>
            </a:r>
            <a:r>
              <a:rPr lang="en-US" sz="2000" dirty="0" err="1"/>
              <a:t>obrigadas</a:t>
            </a:r>
            <a:r>
              <a:rPr lang="en-US" sz="2000" dirty="0"/>
              <a:t> a ceder um </a:t>
            </a:r>
            <a:r>
              <a:rPr lang="en-US" sz="2000" dirty="0" err="1"/>
              <a:t>controle</a:t>
            </a:r>
            <a:r>
              <a:rPr lang="en-US" sz="2000" dirty="0"/>
              <a:t> </a:t>
            </a:r>
            <a:r>
              <a:rPr lang="en-US" sz="2000" dirty="0" err="1"/>
              <a:t>considerável</a:t>
            </a:r>
            <a:r>
              <a:rPr lang="en-US" sz="2000" dirty="0"/>
              <a:t> à equipe do </a:t>
            </a:r>
            <a:r>
              <a:rPr lang="en-US" sz="2000" dirty="0" err="1"/>
              <a:t>serviço</a:t>
            </a:r>
            <a:r>
              <a:rPr lang="en-US" sz="2000" dirty="0"/>
              <a:t>. </a:t>
            </a:r>
          </a:p>
          <a:p>
            <a:endParaRPr lang="en-CH" dirty="0"/>
          </a:p>
        </p:txBody>
      </p:sp>
      <p:sp>
        <p:nvSpPr>
          <p:cNvPr id="2" name="Title 1">
            <a:extLst>
              <a:ext uri="{FF2B5EF4-FFF2-40B4-BE49-F238E27FC236}">
                <a16:creationId xmlns:a16="http://schemas.microsoft.com/office/drawing/2014/main" id="{F4260E57-191B-4B4F-BB8F-18EA665EE943}"/>
              </a:ext>
            </a:extLst>
          </p:cNvPr>
          <p:cNvSpPr>
            <a:spLocks noGrp="1"/>
          </p:cNvSpPr>
          <p:nvPr>
            <p:ph type="title"/>
          </p:nvPr>
        </p:nvSpPr>
        <p:spPr>
          <a:xfrm>
            <a:off x="507205" y="506412"/>
            <a:ext cx="11174401" cy="340400"/>
          </a:xfrm>
        </p:spPr>
        <p:txBody>
          <a:bodyPr/>
          <a:lstStyle/>
          <a:p>
            <a:pPr algn="ctr"/>
            <a:r>
              <a:rPr lang="en-US" dirty="0"/>
              <a:t>Apresentação: Criar uma cultura de “sim” e “posso fazer” - 1</a:t>
            </a:r>
            <a:endParaRPr lang="en-CH" dirty="0"/>
          </a:p>
        </p:txBody>
      </p:sp>
    </p:spTree>
    <p:extLst>
      <p:ext uri="{BB962C8B-B14F-4D97-AF65-F5344CB8AC3E}">
        <p14:creationId xmlns:p14="http://schemas.microsoft.com/office/powerpoint/2010/main" val="23438448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223443-569E-4C5F-BA28-E8799923B866}"/>
              </a:ext>
            </a:extLst>
          </p:cNvPr>
          <p:cNvSpPr>
            <a:spLocks noGrp="1"/>
          </p:cNvSpPr>
          <p:nvPr>
            <p:ph sz="quarter" idx="14"/>
          </p:nvPr>
        </p:nvSpPr>
        <p:spPr>
          <a:xfrm>
            <a:off x="508794" y="1863425"/>
            <a:ext cx="11174412" cy="3131150"/>
          </a:xfrm>
        </p:spPr>
        <p:txBody>
          <a:bodyPr/>
          <a:lstStyle/>
          <a:p>
            <a:pPr algn="just">
              <a:spcBef>
                <a:spcPts val="600"/>
              </a:spcBef>
              <a:spcAft>
                <a:spcPts val="0"/>
              </a:spcAft>
            </a:pPr>
            <a:r>
              <a:rPr lang="en-US" sz="2000" dirty="0"/>
              <a:t>Ser colocado em uma situação de perda de controle e “dependência” da equipe pode causar medo, angústia, ansiedade e frustração, levando a situações conflituosas. </a:t>
            </a:r>
          </a:p>
          <a:p>
            <a:pPr algn="just">
              <a:spcBef>
                <a:spcPts val="600"/>
              </a:spcBef>
              <a:spcAft>
                <a:spcPts val="0"/>
              </a:spcAft>
            </a:pPr>
            <a:r>
              <a:rPr lang="en-GB" sz="2000" dirty="0"/>
              <a:t>Esses sentimentos podem aumentar porque os profissionais muitas vezes recusam pedidos ou atrasam atendimentos sem explicação. </a:t>
            </a:r>
          </a:p>
          <a:p>
            <a:pPr algn="just">
              <a:spcBef>
                <a:spcPts val="600"/>
              </a:spcBef>
              <a:spcAft>
                <a:spcPts val="0"/>
              </a:spcAft>
            </a:pPr>
            <a:r>
              <a:rPr lang="en-GB" sz="2000" dirty="0" err="1"/>
              <a:t>Isso</a:t>
            </a:r>
            <a:r>
              <a:rPr lang="en-GB" sz="2000" dirty="0"/>
              <a:t> pode ser devido à carga de trabalho pesada, falta de pessoal, treinamento inadequado ou a crença de que atender a um pedido não é do “interesse” do paciente, aos regulamentos do serviço ou a uma cultura de atendimento indiferente. </a:t>
            </a:r>
            <a:endParaRPr lang="en-CH" sz="2000" dirty="0"/>
          </a:p>
          <a:p>
            <a:pPr algn="just">
              <a:spcBef>
                <a:spcPts val="600"/>
              </a:spcBef>
              <a:spcAft>
                <a:spcPts val="0"/>
              </a:spcAft>
            </a:pPr>
            <a:r>
              <a:rPr lang="en-GB" sz="2000" dirty="0"/>
              <a:t>Uma estratégia útil é criar uma cultura de “dizer sim” e “é possível” dentro de um serviço – um espaço sem julgamentos para refletir sobre como as decisões são tomadas e se é possível dizer “sim” em vez de “não”.</a:t>
            </a:r>
            <a:endParaRPr lang="en-CH" sz="2000" dirty="0"/>
          </a:p>
          <a:p>
            <a:pPr marL="0" indent="0">
              <a:buNone/>
            </a:pPr>
            <a:endParaRPr lang="en-CH" dirty="0"/>
          </a:p>
        </p:txBody>
      </p:sp>
      <p:sp>
        <p:nvSpPr>
          <p:cNvPr id="2" name="Title 1">
            <a:extLst>
              <a:ext uri="{FF2B5EF4-FFF2-40B4-BE49-F238E27FC236}">
                <a16:creationId xmlns:a16="http://schemas.microsoft.com/office/drawing/2014/main" id="{305E807D-6322-4577-AA89-7DFA0FD83CEF}"/>
              </a:ext>
            </a:extLst>
          </p:cNvPr>
          <p:cNvSpPr>
            <a:spLocks noGrp="1"/>
          </p:cNvSpPr>
          <p:nvPr>
            <p:ph type="title"/>
          </p:nvPr>
        </p:nvSpPr>
        <p:spPr>
          <a:xfrm>
            <a:off x="507205" y="506412"/>
            <a:ext cx="11174401" cy="340400"/>
          </a:xfrm>
        </p:spPr>
        <p:txBody>
          <a:bodyPr/>
          <a:lstStyle/>
          <a:p>
            <a:pPr algn="ctr"/>
            <a:r>
              <a:rPr lang="en-US" dirty="0"/>
              <a:t>Apresentação: </a:t>
            </a:r>
            <a:r>
              <a:rPr lang="en-US" dirty="0" err="1"/>
              <a:t>Criar</a:t>
            </a:r>
            <a:r>
              <a:rPr lang="en-US" dirty="0"/>
              <a:t> </a:t>
            </a:r>
            <a:r>
              <a:rPr lang="en-US" dirty="0" err="1"/>
              <a:t>uma</a:t>
            </a:r>
            <a:r>
              <a:rPr lang="en-US" dirty="0"/>
              <a:t> </a:t>
            </a:r>
            <a:r>
              <a:rPr lang="en-US" dirty="0" err="1"/>
              <a:t>cultura</a:t>
            </a:r>
            <a:r>
              <a:rPr lang="en-US" dirty="0"/>
              <a:t> de “sim” e “</a:t>
            </a:r>
            <a:r>
              <a:rPr lang="en-US" dirty="0" err="1"/>
              <a:t>posso</a:t>
            </a:r>
            <a:r>
              <a:rPr lang="en-US" dirty="0"/>
              <a:t> </a:t>
            </a:r>
            <a:r>
              <a:rPr lang="en-US" dirty="0" err="1"/>
              <a:t>fazer</a:t>
            </a:r>
            <a:r>
              <a:rPr lang="en-US" dirty="0"/>
              <a:t>” - 2</a:t>
            </a:r>
            <a:endParaRPr lang="en-CH" dirty="0"/>
          </a:p>
        </p:txBody>
      </p:sp>
    </p:spTree>
    <p:extLst>
      <p:ext uri="{BB962C8B-B14F-4D97-AF65-F5344CB8AC3E}">
        <p14:creationId xmlns:p14="http://schemas.microsoft.com/office/powerpoint/2010/main" val="17914346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27FF2-A981-429A-94AE-C9F3C4B0D38A}"/>
              </a:ext>
            </a:extLst>
          </p:cNvPr>
          <p:cNvSpPr>
            <a:spLocks noGrp="1"/>
          </p:cNvSpPr>
          <p:nvPr>
            <p:ph sz="quarter" idx="14"/>
          </p:nvPr>
        </p:nvSpPr>
        <p:spPr>
          <a:xfrm>
            <a:off x="507205" y="1743849"/>
            <a:ext cx="11174412" cy="3370301"/>
          </a:xfrm>
        </p:spPr>
        <p:txBody>
          <a:bodyPr/>
          <a:lstStyle/>
          <a:p>
            <a:pPr algn="just"/>
            <a:r>
              <a:rPr lang="en-GB" sz="2000" dirty="0">
                <a:latin typeface="Calibri Light" panose="020F0302020204030204" pitchFamily="34" charset="0"/>
                <a:cs typeface="Calibri Light" panose="020F0302020204030204" pitchFamily="34" charset="0"/>
              </a:rPr>
              <a:t>Antes de </a:t>
            </a:r>
            <a:r>
              <a:rPr lang="en-GB" sz="2000" dirty="0" err="1">
                <a:latin typeface="Calibri Light" panose="020F0302020204030204" pitchFamily="34" charset="0"/>
                <a:cs typeface="Calibri Light" panose="020F0302020204030204" pitchFamily="34" charset="0"/>
              </a:rPr>
              <a:t>dizer</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não</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aos</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pedidos</a:t>
            </a:r>
            <a:r>
              <a:rPr lang="en-GB" sz="2000" dirty="0">
                <a:latin typeface="Calibri Light" panose="020F0302020204030204" pitchFamily="34" charset="0"/>
                <a:cs typeface="Calibri Light" panose="020F0302020204030204" pitchFamily="34" charset="0"/>
              </a:rPr>
              <a:t> das </a:t>
            </a:r>
            <a:r>
              <a:rPr lang="en-GB" sz="2000" dirty="0" err="1">
                <a:latin typeface="Calibri Light" panose="020F0302020204030204" pitchFamily="34" charset="0"/>
                <a:cs typeface="Calibri Light" panose="020F0302020204030204" pitchFamily="34" charset="0"/>
              </a:rPr>
              <a:t>pessoas</a:t>
            </a:r>
            <a:r>
              <a:rPr lang="en-GB" sz="2000" dirty="0">
                <a:latin typeface="Calibri Light" panose="020F0302020204030204" pitchFamily="34" charset="0"/>
                <a:cs typeface="Calibri Light" panose="020F0302020204030204" pitchFamily="34" charset="0"/>
              </a:rPr>
              <a:t> que </a:t>
            </a:r>
            <a:r>
              <a:rPr lang="en-GB" sz="2000" dirty="0" err="1">
                <a:latin typeface="Calibri Light" panose="020F0302020204030204" pitchFamily="34" charset="0"/>
                <a:cs typeface="Calibri Light" panose="020F0302020204030204" pitchFamily="34" charset="0"/>
              </a:rPr>
              <a:t>estão</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utilizando</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os</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serviços</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os</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funcionários</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devem</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primeiro</a:t>
            </a:r>
            <a:r>
              <a:rPr lang="en-GB" sz="2000" dirty="0">
                <a:latin typeface="Calibri Light" panose="020F0302020204030204" pitchFamily="34" charset="0"/>
                <a:cs typeface="Calibri Light" panose="020F0302020204030204" pitchFamily="34" charset="0"/>
              </a:rPr>
              <a:t> R.E.F.L.E.C.T (“</a:t>
            </a:r>
            <a:r>
              <a:rPr lang="en-GB" sz="2000" dirty="0" err="1">
                <a:latin typeface="Calibri Light" panose="020F0302020204030204" pitchFamily="34" charset="0"/>
                <a:cs typeface="Calibri Light" panose="020F0302020204030204" pitchFamily="34" charset="0"/>
              </a:rPr>
              <a:t>refletir</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em</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inglês</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sobre</a:t>
            </a:r>
            <a:r>
              <a:rPr lang="en-GB" sz="2000" dirty="0">
                <a:latin typeface="Calibri Light" panose="020F0302020204030204" pitchFamily="34" charset="0"/>
                <a:cs typeface="Calibri Light" panose="020F0302020204030204" pitchFamily="34" charset="0"/>
              </a:rPr>
              <a:t> o </a:t>
            </a:r>
            <a:r>
              <a:rPr lang="en-GB" sz="2000" dirty="0" err="1">
                <a:latin typeface="Calibri Light" panose="020F0302020204030204" pitchFamily="34" charset="0"/>
                <a:cs typeface="Calibri Light" panose="020F0302020204030204" pitchFamily="34" charset="0"/>
              </a:rPr>
              <a:t>pedido</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Pensem</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nisso</a:t>
            </a:r>
            <a:r>
              <a:rPr lang="en-GB" sz="2000" dirty="0">
                <a:latin typeface="Calibri Light" panose="020F0302020204030204" pitchFamily="34" charset="0"/>
                <a:cs typeface="Calibri Light" panose="020F0302020204030204" pitchFamily="34" charset="0"/>
              </a:rPr>
              <a:t>: </a:t>
            </a:r>
          </a:p>
          <a:p>
            <a:pPr marL="457200" algn="just">
              <a:lnSpc>
                <a:spcPct val="115000"/>
              </a:lnSpc>
              <a:spcAft>
                <a:spcPts val="0"/>
              </a:spcAft>
            </a:pPr>
            <a:r>
              <a:rPr lang="en-GB" sz="2000" b="1" dirty="0">
                <a:latin typeface="Calibri Light" panose="020F0302020204030204" pitchFamily="34" charset="0"/>
                <a:ea typeface="SimSun" panose="02010600030101010101" pitchFamily="2" charset="-122"/>
                <a:cs typeface="Calibri Light" panose="020F0302020204030204" pitchFamily="34" charset="0"/>
              </a:rPr>
              <a:t> R – </a:t>
            </a:r>
            <a:r>
              <a:rPr lang="en-GB" sz="2000" dirty="0" err="1">
                <a:latin typeface="Calibri Light" panose="020F0302020204030204" pitchFamily="34" charset="0"/>
                <a:ea typeface="SimSun" panose="02010600030101010101" pitchFamily="2" charset="-122"/>
                <a:cs typeface="Calibri Light" panose="020F0302020204030204" pitchFamily="34" charset="0"/>
              </a:rPr>
              <a:t>Reformular</a:t>
            </a:r>
            <a:r>
              <a:rPr lang="en-GB" sz="2000" dirty="0">
                <a:latin typeface="Calibri Light" panose="020F0302020204030204" pitchFamily="34" charset="0"/>
                <a:ea typeface="SimSun" panose="02010600030101010101" pitchFamily="2" charset="-122"/>
                <a:cs typeface="Calibri Light" panose="020F0302020204030204" pitchFamily="34" charset="0"/>
              </a:rPr>
              <a:t>: O que </a:t>
            </a:r>
            <a:r>
              <a:rPr lang="en-GB" sz="2000" dirty="0" err="1">
                <a:latin typeface="Calibri Light" panose="020F0302020204030204" pitchFamily="34" charset="0"/>
                <a:ea typeface="SimSun" panose="02010600030101010101" pitchFamily="2" charset="-122"/>
                <a:cs typeface="Calibri Light" panose="020F0302020204030204" pitchFamily="34" charset="0"/>
              </a:rPr>
              <a:t>é</a:t>
            </a:r>
            <a:r>
              <a:rPr lang="en-GB" sz="2000" dirty="0">
                <a:latin typeface="Calibri Light" panose="020F0302020204030204" pitchFamily="34" charset="0"/>
                <a:ea typeface="SimSun" panose="02010600030101010101" pitchFamily="2" charset="-122"/>
                <a:cs typeface="Calibri Light" panose="020F0302020204030204" pitchFamily="34" charset="0"/>
              </a:rPr>
              <a:t> </a:t>
            </a:r>
            <a:r>
              <a:rPr lang="en-GB" sz="2000" dirty="0" err="1">
                <a:latin typeface="Calibri Light" panose="020F0302020204030204" pitchFamily="34" charset="0"/>
                <a:ea typeface="SimSun" panose="02010600030101010101" pitchFamily="2" charset="-122"/>
                <a:cs typeface="Calibri Light" panose="020F0302020204030204" pitchFamily="34" charset="0"/>
              </a:rPr>
              <a:t>preciso</a:t>
            </a:r>
            <a:r>
              <a:rPr lang="en-GB" sz="2000" dirty="0">
                <a:latin typeface="Calibri Light" panose="020F0302020204030204" pitchFamily="34" charset="0"/>
                <a:ea typeface="SimSun" panose="02010600030101010101" pitchFamily="2" charset="-122"/>
                <a:cs typeface="Calibri Light" panose="020F0302020204030204" pitchFamily="34" charset="0"/>
              </a:rPr>
              <a:t> para </a:t>
            </a:r>
            <a:r>
              <a:rPr lang="en-GB" sz="2000" dirty="0" err="1">
                <a:latin typeface="Calibri Light" panose="020F0302020204030204" pitchFamily="34" charset="0"/>
                <a:ea typeface="SimSun" panose="02010600030101010101" pitchFamily="2" charset="-122"/>
                <a:cs typeface="Calibri Light" panose="020F0302020204030204" pitchFamily="34" charset="0"/>
              </a:rPr>
              <a:t>dizer</a:t>
            </a:r>
            <a:r>
              <a:rPr lang="en-GB" sz="2000" dirty="0">
                <a:latin typeface="Calibri Light" panose="020F0302020204030204" pitchFamily="34" charset="0"/>
                <a:ea typeface="SimSun" panose="02010600030101010101" pitchFamily="2" charset="-122"/>
                <a:cs typeface="Calibri Light" panose="020F0302020204030204" pitchFamily="34" charset="0"/>
              </a:rPr>
              <a:t> sim? </a:t>
            </a:r>
          </a:p>
          <a:p>
            <a:pPr marL="457200" algn="just">
              <a:lnSpc>
                <a:spcPct val="115000"/>
              </a:lnSpc>
              <a:spcAft>
                <a:spcPts val="0"/>
              </a:spcAft>
            </a:pPr>
            <a:r>
              <a:rPr lang="en-GB" sz="2000" b="1" dirty="0">
                <a:latin typeface="Calibri Light" panose="020F0302020204030204" pitchFamily="34" charset="0"/>
                <a:ea typeface="SimSun" panose="02010600030101010101" pitchFamily="2" charset="-122"/>
                <a:cs typeface="Calibri Light" panose="020F0302020204030204" pitchFamily="34" charset="0"/>
              </a:rPr>
              <a:t>E</a:t>
            </a:r>
            <a:r>
              <a:rPr lang="en-GB" sz="2000" dirty="0">
                <a:latin typeface="Calibri Light" panose="020F0302020204030204" pitchFamily="34" charset="0"/>
                <a:ea typeface="SimSun" panose="02010600030101010101" pitchFamily="2" charset="-122"/>
                <a:cs typeface="Calibri Light" panose="020F0302020204030204" pitchFamily="34" charset="0"/>
              </a:rPr>
              <a:t> – </a:t>
            </a:r>
            <a:r>
              <a:rPr lang="en-GB" sz="2000" dirty="0" err="1">
                <a:latin typeface="Calibri Light" panose="020F0302020204030204" pitchFamily="34" charset="0"/>
                <a:ea typeface="SimSun" panose="02010600030101010101" pitchFamily="2" charset="-122"/>
                <a:cs typeface="Calibri Light" panose="020F0302020204030204" pitchFamily="34" charset="0"/>
              </a:rPr>
              <a:t>Fácil</a:t>
            </a:r>
            <a:r>
              <a:rPr lang="en-GB" sz="2000" dirty="0">
                <a:latin typeface="Calibri Light" panose="020F0302020204030204" pitchFamily="34" charset="0"/>
                <a:ea typeface="SimSun" panose="02010600030101010101" pitchFamily="2" charset="-122"/>
                <a:cs typeface="Calibri Light" panose="020F0302020204030204" pitchFamily="34" charset="0"/>
              </a:rPr>
              <a:t> (Easy): A </a:t>
            </a:r>
            <a:r>
              <a:rPr lang="en-GB" sz="2000" dirty="0" err="1">
                <a:latin typeface="Calibri Light" panose="020F0302020204030204" pitchFamily="34" charset="0"/>
                <a:ea typeface="SimSun" panose="02010600030101010101" pitchFamily="2" charset="-122"/>
                <a:cs typeface="Calibri Light" panose="020F0302020204030204" pitchFamily="34" charset="0"/>
              </a:rPr>
              <a:t>opção</a:t>
            </a:r>
            <a:r>
              <a:rPr lang="en-GB" sz="2000" dirty="0">
                <a:latin typeface="Calibri Light" panose="020F0302020204030204" pitchFamily="34" charset="0"/>
                <a:ea typeface="SimSun" panose="02010600030101010101" pitchFamily="2" charset="-122"/>
                <a:cs typeface="Calibri Light" panose="020F0302020204030204" pitchFamily="34" charset="0"/>
              </a:rPr>
              <a:t> “</a:t>
            </a:r>
            <a:r>
              <a:rPr lang="en-GB" sz="2000" dirty="0" err="1">
                <a:latin typeface="Calibri Light" panose="020F0302020204030204" pitchFamily="34" charset="0"/>
                <a:ea typeface="SimSun" panose="02010600030101010101" pitchFamily="2" charset="-122"/>
                <a:cs typeface="Calibri Light" panose="020F0302020204030204" pitchFamily="34" charset="0"/>
              </a:rPr>
              <a:t>não</a:t>
            </a:r>
            <a:r>
              <a:rPr lang="en-GB" sz="2000" dirty="0">
                <a:latin typeface="Calibri Light" panose="020F0302020204030204" pitchFamily="34" charset="0"/>
                <a:ea typeface="SimSun" panose="02010600030101010101" pitchFamily="2" charset="-122"/>
                <a:cs typeface="Calibri Light" panose="020F0302020204030204" pitchFamily="34" charset="0"/>
              </a:rPr>
              <a:t>” </a:t>
            </a:r>
            <a:r>
              <a:rPr lang="en-GB" sz="2000" dirty="0" err="1">
                <a:latin typeface="Calibri Light" panose="020F0302020204030204" pitchFamily="34" charset="0"/>
                <a:ea typeface="SimSun" panose="02010600030101010101" pitchFamily="2" charset="-122"/>
                <a:cs typeface="Calibri Light" panose="020F0302020204030204" pitchFamily="34" charset="0"/>
              </a:rPr>
              <a:t>é</a:t>
            </a:r>
            <a:r>
              <a:rPr lang="en-GB" sz="2000" dirty="0">
                <a:latin typeface="Calibri Light" panose="020F0302020204030204" pitchFamily="34" charset="0"/>
                <a:ea typeface="SimSun" panose="02010600030101010101" pitchFamily="2" charset="-122"/>
                <a:cs typeface="Calibri Light" panose="020F0302020204030204" pitchFamily="34" charset="0"/>
              </a:rPr>
              <a:t> a </a:t>
            </a:r>
            <a:r>
              <a:rPr lang="en-GB" sz="2000" dirty="0" err="1">
                <a:latin typeface="Calibri Light" panose="020F0302020204030204" pitchFamily="34" charset="0"/>
                <a:ea typeface="SimSun" panose="02010600030101010101" pitchFamily="2" charset="-122"/>
                <a:cs typeface="Calibri Light" panose="020F0302020204030204" pitchFamily="34" charset="0"/>
              </a:rPr>
              <a:t>mais</a:t>
            </a:r>
            <a:r>
              <a:rPr lang="en-GB" sz="2000" dirty="0">
                <a:latin typeface="Calibri Light" panose="020F0302020204030204" pitchFamily="34" charset="0"/>
                <a:ea typeface="SimSun" panose="02010600030101010101" pitchFamily="2" charset="-122"/>
                <a:cs typeface="Calibri Light" panose="020F0302020204030204" pitchFamily="34" charset="0"/>
              </a:rPr>
              <a:t> </a:t>
            </a:r>
            <a:r>
              <a:rPr lang="en-GB" sz="2000" dirty="0" err="1">
                <a:latin typeface="Calibri Light" panose="020F0302020204030204" pitchFamily="34" charset="0"/>
                <a:ea typeface="SimSun" panose="02010600030101010101" pitchFamily="2" charset="-122"/>
                <a:cs typeface="Calibri Light" panose="020F0302020204030204" pitchFamily="34" charset="0"/>
              </a:rPr>
              <a:t>fácil</a:t>
            </a:r>
            <a:r>
              <a:rPr lang="en-GB" sz="2000" dirty="0">
                <a:latin typeface="Calibri Light" panose="020F0302020204030204" pitchFamily="34" charset="0"/>
                <a:ea typeface="SimSun" panose="02010600030101010101" pitchFamily="2" charset="-122"/>
                <a:cs typeface="Calibri Light" panose="020F0302020204030204" pitchFamily="34" charset="0"/>
              </a:rPr>
              <a:t>? </a:t>
            </a:r>
          </a:p>
          <a:p>
            <a:pPr marL="457200" algn="just">
              <a:lnSpc>
                <a:spcPct val="115000"/>
              </a:lnSpc>
              <a:spcAft>
                <a:spcPts val="0"/>
              </a:spcAft>
            </a:pPr>
            <a:r>
              <a:rPr lang="en-GB" sz="2000" b="1" dirty="0">
                <a:latin typeface="Calibri Light" panose="020F0302020204030204" pitchFamily="34" charset="0"/>
                <a:ea typeface="SimSun" panose="02010600030101010101" pitchFamily="2" charset="-122"/>
                <a:cs typeface="Calibri Light" panose="020F0302020204030204" pitchFamily="34" charset="0"/>
              </a:rPr>
              <a:t>F</a:t>
            </a:r>
            <a:r>
              <a:rPr lang="en-GB" sz="2000" dirty="0">
                <a:latin typeface="Calibri Light" panose="020F0302020204030204" pitchFamily="34" charset="0"/>
                <a:ea typeface="SimSun" panose="02010600030101010101" pitchFamily="2" charset="-122"/>
                <a:cs typeface="Calibri Light" panose="020F0302020204030204" pitchFamily="34" charset="0"/>
              </a:rPr>
              <a:t> – </a:t>
            </a:r>
            <a:r>
              <a:rPr lang="en-GB" sz="2000" dirty="0" err="1">
                <a:latin typeface="Calibri Light" panose="020F0302020204030204" pitchFamily="34" charset="0"/>
                <a:ea typeface="SimSun" panose="02010600030101010101" pitchFamily="2" charset="-122"/>
                <a:cs typeface="Calibri Light" panose="020F0302020204030204" pitchFamily="34" charset="0"/>
              </a:rPr>
              <a:t>Sentimento</a:t>
            </a:r>
            <a:r>
              <a:rPr lang="en-GB" sz="2000" dirty="0">
                <a:latin typeface="Calibri Light" panose="020F0302020204030204" pitchFamily="34" charset="0"/>
                <a:ea typeface="SimSun" panose="02010600030101010101" pitchFamily="2" charset="-122"/>
                <a:cs typeface="Calibri Light" panose="020F0302020204030204" pitchFamily="34" charset="0"/>
              </a:rPr>
              <a:t> (Feeling): Como seria para a </a:t>
            </a:r>
            <a:r>
              <a:rPr lang="en-GB" sz="2000" dirty="0" err="1">
                <a:latin typeface="Calibri Light" panose="020F0302020204030204" pitchFamily="34" charset="0"/>
                <a:ea typeface="SimSun" panose="02010600030101010101" pitchFamily="2" charset="-122"/>
                <a:cs typeface="Calibri Light" panose="020F0302020204030204" pitchFamily="34" charset="0"/>
              </a:rPr>
              <a:t>pessoa</a:t>
            </a:r>
            <a:r>
              <a:rPr lang="en-GB" sz="2000" dirty="0">
                <a:latin typeface="Calibri Light" panose="020F0302020204030204" pitchFamily="34" charset="0"/>
                <a:ea typeface="SimSun" panose="02010600030101010101" pitchFamily="2" charset="-122"/>
                <a:cs typeface="Calibri Light" panose="020F0302020204030204" pitchFamily="34" charset="0"/>
              </a:rPr>
              <a:t> se </a:t>
            </a:r>
            <a:r>
              <a:rPr lang="en-GB" sz="2000" dirty="0" err="1">
                <a:latin typeface="Calibri Light" panose="020F0302020204030204" pitchFamily="34" charset="0"/>
                <a:ea typeface="SimSun" panose="02010600030101010101" pitchFamily="2" charset="-122"/>
                <a:cs typeface="Calibri Light" panose="020F0302020204030204" pitchFamily="34" charset="0"/>
              </a:rPr>
              <a:t>eu</a:t>
            </a:r>
            <a:r>
              <a:rPr lang="en-GB" sz="2000" dirty="0">
                <a:latin typeface="Calibri Light" panose="020F0302020204030204" pitchFamily="34" charset="0"/>
                <a:ea typeface="SimSun" panose="02010600030101010101" pitchFamily="2" charset="-122"/>
                <a:cs typeface="Calibri Light" panose="020F0302020204030204" pitchFamily="34" charset="0"/>
              </a:rPr>
              <a:t> </a:t>
            </a:r>
            <a:r>
              <a:rPr lang="en-GB" sz="2000" dirty="0" err="1">
                <a:latin typeface="Calibri Light" panose="020F0302020204030204" pitchFamily="34" charset="0"/>
                <a:ea typeface="SimSun" panose="02010600030101010101" pitchFamily="2" charset="-122"/>
                <a:cs typeface="Calibri Light" panose="020F0302020204030204" pitchFamily="34" charset="0"/>
              </a:rPr>
              <a:t>disser</a:t>
            </a:r>
            <a:r>
              <a:rPr lang="en-GB" sz="2000" dirty="0">
                <a:latin typeface="Calibri Light" panose="020F0302020204030204" pitchFamily="34" charset="0"/>
                <a:ea typeface="SimSun" panose="02010600030101010101" pitchFamily="2" charset="-122"/>
                <a:cs typeface="Calibri Light" panose="020F0302020204030204" pitchFamily="34" charset="0"/>
              </a:rPr>
              <a:t> “</a:t>
            </a:r>
            <a:r>
              <a:rPr lang="en-GB" sz="2000" dirty="0" err="1">
                <a:latin typeface="Calibri Light" panose="020F0302020204030204" pitchFamily="34" charset="0"/>
                <a:ea typeface="SimSun" panose="02010600030101010101" pitchFamily="2" charset="-122"/>
                <a:cs typeface="Calibri Light" panose="020F0302020204030204" pitchFamily="34" charset="0"/>
              </a:rPr>
              <a:t>não</a:t>
            </a:r>
            <a:r>
              <a:rPr lang="en-GB" sz="2000" dirty="0">
                <a:latin typeface="Calibri Light" panose="020F0302020204030204" pitchFamily="34" charset="0"/>
                <a:ea typeface="SimSun" panose="02010600030101010101" pitchFamily="2" charset="-122"/>
                <a:cs typeface="Calibri Light" panose="020F0302020204030204" pitchFamily="34" charset="0"/>
              </a:rPr>
              <a:t>”? </a:t>
            </a:r>
          </a:p>
          <a:p>
            <a:pPr marL="457200" algn="just">
              <a:lnSpc>
                <a:spcPct val="115000"/>
              </a:lnSpc>
              <a:spcAft>
                <a:spcPts val="0"/>
              </a:spcAft>
            </a:pPr>
            <a:r>
              <a:rPr lang="en-GB" sz="2000" b="1" dirty="0">
                <a:latin typeface="Calibri Light" panose="020F0302020204030204" pitchFamily="34" charset="0"/>
                <a:ea typeface="SimSun" panose="02010600030101010101" pitchFamily="2" charset="-122"/>
                <a:cs typeface="Calibri Light" panose="020F0302020204030204" pitchFamily="34" charset="0"/>
              </a:rPr>
              <a:t>L</a:t>
            </a:r>
            <a:r>
              <a:rPr lang="en-GB" sz="2000" dirty="0">
                <a:latin typeface="Calibri Light" panose="020F0302020204030204" pitchFamily="34" charset="0"/>
                <a:ea typeface="SimSun" panose="02010600030101010101" pitchFamily="2" charset="-122"/>
                <a:cs typeface="Calibri Light" panose="020F0302020204030204" pitchFamily="34" charset="0"/>
              </a:rPr>
              <a:t> – </a:t>
            </a:r>
            <a:r>
              <a:rPr lang="en-GB" sz="2000" dirty="0" err="1">
                <a:latin typeface="Calibri Light" panose="020F0302020204030204" pitchFamily="34" charset="0"/>
                <a:ea typeface="SimSun" panose="02010600030101010101" pitchFamily="2" charset="-122"/>
                <a:cs typeface="Calibri Light" panose="020F0302020204030204" pitchFamily="34" charset="0"/>
              </a:rPr>
              <a:t>Ouvir</a:t>
            </a:r>
            <a:r>
              <a:rPr lang="en-GB" sz="2000" dirty="0">
                <a:latin typeface="Calibri Light" panose="020F0302020204030204" pitchFamily="34" charset="0"/>
                <a:ea typeface="SimSun" panose="02010600030101010101" pitchFamily="2" charset="-122"/>
                <a:cs typeface="Calibri Light" panose="020F0302020204030204" pitchFamily="34" charset="0"/>
              </a:rPr>
              <a:t> (Listen): </a:t>
            </a:r>
            <a:r>
              <a:rPr lang="en-GB" sz="2000" dirty="0" err="1">
                <a:latin typeface="Calibri Light" panose="020F0302020204030204" pitchFamily="34" charset="0"/>
                <a:ea typeface="SimSun" panose="02010600030101010101" pitchFamily="2" charset="-122"/>
                <a:cs typeface="Calibri Light" panose="020F0302020204030204" pitchFamily="34" charset="0"/>
              </a:rPr>
              <a:t>Será</a:t>
            </a:r>
            <a:r>
              <a:rPr lang="en-GB" sz="2000" dirty="0">
                <a:latin typeface="Calibri Light" panose="020F0302020204030204" pitchFamily="34" charset="0"/>
                <a:ea typeface="SimSun" panose="02010600030101010101" pitchFamily="2" charset="-122"/>
                <a:cs typeface="Calibri Light" panose="020F0302020204030204" pitchFamily="34" charset="0"/>
              </a:rPr>
              <a:t> que </a:t>
            </a:r>
            <a:r>
              <a:rPr lang="en-GB" sz="2000" dirty="0" err="1">
                <a:latin typeface="Calibri Light" panose="020F0302020204030204" pitchFamily="34" charset="0"/>
                <a:ea typeface="SimSun" panose="02010600030101010101" pitchFamily="2" charset="-122"/>
                <a:cs typeface="Calibri Light" panose="020F0302020204030204" pitchFamily="34" charset="0"/>
              </a:rPr>
              <a:t>escutei</a:t>
            </a:r>
            <a:r>
              <a:rPr lang="en-GB" sz="2000" dirty="0">
                <a:latin typeface="Calibri Light" panose="020F0302020204030204" pitchFamily="34" charset="0"/>
                <a:ea typeface="SimSun" panose="02010600030101010101" pitchFamily="2" charset="-122"/>
                <a:cs typeface="Calibri Light" panose="020F0302020204030204" pitchFamily="34" charset="0"/>
              </a:rPr>
              <a:t> </a:t>
            </a:r>
            <a:r>
              <a:rPr lang="en-GB" sz="2000" dirty="0" err="1">
                <a:latin typeface="Calibri Light" panose="020F0302020204030204" pitchFamily="34" charset="0"/>
                <a:ea typeface="SimSun" panose="02010600030101010101" pitchFamily="2" charset="-122"/>
                <a:cs typeface="Calibri Light" panose="020F0302020204030204" pitchFamily="34" charset="0"/>
              </a:rPr>
              <a:t>realmente</a:t>
            </a:r>
            <a:r>
              <a:rPr lang="en-GB" sz="2000" dirty="0">
                <a:latin typeface="Calibri Light" panose="020F0302020204030204" pitchFamily="34" charset="0"/>
                <a:ea typeface="SimSun" panose="02010600030101010101" pitchFamily="2" charset="-122"/>
                <a:cs typeface="Calibri Light" panose="020F0302020204030204" pitchFamily="34" charset="0"/>
              </a:rPr>
              <a:t> a </a:t>
            </a:r>
            <a:r>
              <a:rPr lang="en-GB" sz="2000" dirty="0" err="1">
                <a:latin typeface="Calibri Light" panose="020F0302020204030204" pitchFamily="34" charset="0"/>
                <a:ea typeface="SimSun" panose="02010600030101010101" pitchFamily="2" charset="-122"/>
                <a:cs typeface="Calibri Light" panose="020F0302020204030204" pitchFamily="34" charset="0"/>
              </a:rPr>
              <a:t>pessoa</a:t>
            </a:r>
            <a:r>
              <a:rPr lang="en-GB" sz="2000" dirty="0">
                <a:latin typeface="Calibri Light" panose="020F0302020204030204" pitchFamily="34" charset="0"/>
                <a:ea typeface="SimSun" panose="02010600030101010101" pitchFamily="2" charset="-122"/>
                <a:cs typeface="Calibri Light" panose="020F0302020204030204" pitchFamily="34" charset="0"/>
              </a:rPr>
              <a:t> </a:t>
            </a:r>
            <a:r>
              <a:rPr lang="en-GB" sz="2000" dirty="0" err="1">
                <a:latin typeface="Calibri Light" panose="020F0302020204030204" pitchFamily="34" charset="0"/>
                <a:ea typeface="SimSun" panose="02010600030101010101" pitchFamily="2" charset="-122"/>
                <a:cs typeface="Calibri Light" panose="020F0302020204030204" pitchFamily="34" charset="0"/>
              </a:rPr>
              <a:t>em</a:t>
            </a:r>
            <a:r>
              <a:rPr lang="en-GB" sz="2000" dirty="0">
                <a:latin typeface="Calibri Light" panose="020F0302020204030204" pitchFamily="34" charset="0"/>
                <a:ea typeface="SimSun" panose="02010600030101010101" pitchFamily="2" charset="-122"/>
                <a:cs typeface="Calibri Light" panose="020F0302020204030204" pitchFamily="34" charset="0"/>
              </a:rPr>
              <a:t> </a:t>
            </a:r>
            <a:r>
              <a:rPr lang="en-GB" sz="2000" dirty="0" err="1">
                <a:latin typeface="Calibri Light" panose="020F0302020204030204" pitchFamily="34" charset="0"/>
                <a:ea typeface="SimSun" panose="02010600030101010101" pitchFamily="2" charset="-122"/>
                <a:cs typeface="Calibri Light" panose="020F0302020204030204" pitchFamily="34" charset="0"/>
              </a:rPr>
              <a:t>questão</a:t>
            </a:r>
            <a:r>
              <a:rPr lang="en-GB" sz="2000" dirty="0">
                <a:latin typeface="Calibri Light" panose="020F0302020204030204" pitchFamily="34" charset="0"/>
                <a:ea typeface="SimSun" panose="02010600030101010101" pitchFamily="2" charset="-122"/>
                <a:cs typeface="Calibri Light" panose="020F0302020204030204" pitchFamily="34" charset="0"/>
              </a:rPr>
              <a:t> e o que </a:t>
            </a:r>
            <a:r>
              <a:rPr lang="en-GB" sz="2000" dirty="0" err="1">
                <a:latin typeface="Calibri Light" panose="020F0302020204030204" pitchFamily="34" charset="0"/>
                <a:ea typeface="SimSun" panose="02010600030101010101" pitchFamily="2" charset="-122"/>
                <a:cs typeface="Calibri Light" panose="020F0302020204030204" pitchFamily="34" charset="0"/>
              </a:rPr>
              <a:t>ela</a:t>
            </a:r>
            <a:r>
              <a:rPr lang="en-GB" sz="2000" dirty="0">
                <a:latin typeface="Calibri Light" panose="020F0302020204030204" pitchFamily="34" charset="0"/>
                <a:ea typeface="SimSun" panose="02010600030101010101" pitchFamily="2" charset="-122"/>
                <a:cs typeface="Calibri Light" panose="020F0302020204030204" pitchFamily="34" charset="0"/>
              </a:rPr>
              <a:t> </a:t>
            </a:r>
            <a:r>
              <a:rPr lang="en-GB" sz="2000" dirty="0" err="1">
                <a:latin typeface="Calibri Light" panose="020F0302020204030204" pitchFamily="34" charset="0"/>
                <a:ea typeface="SimSun" panose="02010600030101010101" pitchFamily="2" charset="-122"/>
                <a:cs typeface="Calibri Light" panose="020F0302020204030204" pitchFamily="34" charset="0"/>
              </a:rPr>
              <a:t>está</a:t>
            </a:r>
            <a:r>
              <a:rPr lang="en-GB" sz="2000" dirty="0">
                <a:latin typeface="Calibri Light" panose="020F0302020204030204" pitchFamily="34" charset="0"/>
                <a:ea typeface="SimSun" panose="02010600030101010101" pitchFamily="2" charset="-122"/>
                <a:cs typeface="Calibri Light" panose="020F0302020204030204" pitchFamily="34" charset="0"/>
              </a:rPr>
              <a:t> </a:t>
            </a:r>
            <a:r>
              <a:rPr lang="en-GB" sz="2000" dirty="0" err="1">
                <a:latin typeface="Calibri Light" panose="020F0302020204030204" pitchFamily="34" charset="0"/>
                <a:ea typeface="SimSun" panose="02010600030101010101" pitchFamily="2" charset="-122"/>
                <a:cs typeface="Calibri Light" panose="020F0302020204030204" pitchFamily="34" charset="0"/>
              </a:rPr>
              <a:t>pedindo</a:t>
            </a:r>
            <a:r>
              <a:rPr lang="en-GB" sz="2000" dirty="0">
                <a:latin typeface="Calibri Light" panose="020F0302020204030204" pitchFamily="34" charset="0"/>
                <a:ea typeface="SimSun" panose="02010600030101010101" pitchFamily="2" charset="-122"/>
                <a:cs typeface="Calibri Light" panose="020F0302020204030204" pitchFamily="34" charset="0"/>
              </a:rPr>
              <a:t>? </a:t>
            </a:r>
          </a:p>
          <a:p>
            <a:pPr marL="457200" algn="just">
              <a:lnSpc>
                <a:spcPct val="115000"/>
              </a:lnSpc>
              <a:spcAft>
                <a:spcPts val="0"/>
              </a:spcAft>
            </a:pPr>
            <a:r>
              <a:rPr lang="en-GB" sz="2000" b="1" dirty="0">
                <a:latin typeface="Calibri Light" panose="020F0302020204030204" pitchFamily="34" charset="0"/>
                <a:ea typeface="SimSun" panose="02010600030101010101" pitchFamily="2" charset="-122"/>
                <a:cs typeface="Calibri Light" panose="020F0302020204030204" pitchFamily="34" charset="0"/>
              </a:rPr>
              <a:t>E</a:t>
            </a:r>
            <a:r>
              <a:rPr lang="en-GB" sz="2000" dirty="0">
                <a:latin typeface="Calibri Light" panose="020F0302020204030204" pitchFamily="34" charset="0"/>
                <a:ea typeface="SimSun" panose="02010600030101010101" pitchFamily="2" charset="-122"/>
                <a:cs typeface="Calibri Light" panose="020F0302020204030204" pitchFamily="34" charset="0"/>
              </a:rPr>
              <a:t> – </a:t>
            </a:r>
            <a:r>
              <a:rPr lang="en-GB" sz="2000" dirty="0" err="1">
                <a:latin typeface="Calibri Light" panose="020F0302020204030204" pitchFamily="34" charset="0"/>
                <a:ea typeface="SimSun" panose="02010600030101010101" pitchFamily="2" charset="-122"/>
                <a:cs typeface="Calibri Light" panose="020F0302020204030204" pitchFamily="34" charset="0"/>
              </a:rPr>
              <a:t>Explicar</a:t>
            </a:r>
            <a:r>
              <a:rPr lang="en-GB" sz="2000" dirty="0">
                <a:latin typeface="Calibri Light" panose="020F0302020204030204" pitchFamily="34" charset="0"/>
                <a:ea typeface="SimSun" panose="02010600030101010101" pitchFamily="2" charset="-122"/>
                <a:cs typeface="Calibri Light" panose="020F0302020204030204" pitchFamily="34" charset="0"/>
              </a:rPr>
              <a:t>: Posso </a:t>
            </a:r>
            <a:r>
              <a:rPr lang="en-GB" sz="2000" dirty="0" err="1">
                <a:latin typeface="Calibri Light" panose="020F0302020204030204" pitchFamily="34" charset="0"/>
                <a:ea typeface="SimSun" panose="02010600030101010101" pitchFamily="2" charset="-122"/>
                <a:cs typeface="Calibri Light" panose="020F0302020204030204" pitchFamily="34" charset="0"/>
              </a:rPr>
              <a:t>explicar</a:t>
            </a:r>
            <a:r>
              <a:rPr lang="en-GB" sz="2000" dirty="0">
                <a:latin typeface="Calibri Light" panose="020F0302020204030204" pitchFamily="34" charset="0"/>
                <a:ea typeface="SimSun" panose="02010600030101010101" pitchFamily="2" charset="-122"/>
                <a:cs typeface="Calibri Light" panose="020F0302020204030204" pitchFamily="34" charset="0"/>
              </a:rPr>
              <a:t> à </a:t>
            </a:r>
            <a:r>
              <a:rPr lang="en-GB" sz="2000" dirty="0" err="1">
                <a:latin typeface="Calibri Light" panose="020F0302020204030204" pitchFamily="34" charset="0"/>
                <a:ea typeface="SimSun" panose="02010600030101010101" pitchFamily="2" charset="-122"/>
                <a:cs typeface="Calibri Light" panose="020F0302020204030204" pitchFamily="34" charset="0"/>
              </a:rPr>
              <a:t>pessoa</a:t>
            </a:r>
            <a:r>
              <a:rPr lang="en-GB" sz="2000" dirty="0">
                <a:latin typeface="Calibri Light" panose="020F0302020204030204" pitchFamily="34" charset="0"/>
                <a:ea typeface="SimSun" panose="02010600030101010101" pitchFamily="2" charset="-122"/>
                <a:cs typeface="Calibri Light" panose="020F0302020204030204" pitchFamily="34" charset="0"/>
              </a:rPr>
              <a:t> </a:t>
            </a:r>
            <a:r>
              <a:rPr lang="en-GB" sz="2000" dirty="0" err="1">
                <a:latin typeface="Calibri Light" panose="020F0302020204030204" pitchFamily="34" charset="0"/>
                <a:ea typeface="SimSun" panose="02010600030101010101" pitchFamily="2" charset="-122"/>
                <a:cs typeface="Calibri Light" panose="020F0302020204030204" pitchFamily="34" charset="0"/>
              </a:rPr>
              <a:t>em</a:t>
            </a:r>
            <a:r>
              <a:rPr lang="en-GB" sz="2000" dirty="0">
                <a:latin typeface="Calibri Light" panose="020F0302020204030204" pitchFamily="34" charset="0"/>
                <a:ea typeface="SimSun" panose="02010600030101010101" pitchFamily="2" charset="-122"/>
                <a:cs typeface="Calibri Light" panose="020F0302020204030204" pitchFamily="34" charset="0"/>
              </a:rPr>
              <a:t> </a:t>
            </a:r>
            <a:r>
              <a:rPr lang="en-GB" sz="2000" dirty="0" err="1">
                <a:latin typeface="Calibri Light" panose="020F0302020204030204" pitchFamily="34" charset="0"/>
                <a:ea typeface="SimSun" panose="02010600030101010101" pitchFamily="2" charset="-122"/>
                <a:cs typeface="Calibri Light" panose="020F0302020204030204" pitchFamily="34" charset="0"/>
              </a:rPr>
              <a:t>questão</a:t>
            </a:r>
            <a:r>
              <a:rPr lang="en-GB" sz="2000" dirty="0">
                <a:latin typeface="Calibri Light" panose="020F0302020204030204" pitchFamily="34" charset="0"/>
                <a:ea typeface="SimSun" panose="02010600030101010101" pitchFamily="2" charset="-122"/>
                <a:cs typeface="Calibri Light" panose="020F0302020204030204" pitchFamily="34" charset="0"/>
              </a:rPr>
              <a:t> </a:t>
            </a:r>
            <a:r>
              <a:rPr lang="en-GB" sz="2000" dirty="0" err="1">
                <a:latin typeface="Calibri Light" panose="020F0302020204030204" pitchFamily="34" charset="0"/>
                <a:ea typeface="SimSun" panose="02010600030101010101" pitchFamily="2" charset="-122"/>
                <a:cs typeface="Calibri Light" panose="020F0302020204030204" pitchFamily="34" charset="0"/>
              </a:rPr>
              <a:t>por</a:t>
            </a:r>
            <a:r>
              <a:rPr lang="en-GB" sz="2000" dirty="0">
                <a:latin typeface="Calibri Light" panose="020F0302020204030204" pitchFamily="34" charset="0"/>
                <a:ea typeface="SimSun" panose="02010600030101010101" pitchFamily="2" charset="-122"/>
                <a:cs typeface="Calibri Light" panose="020F0302020204030204" pitchFamily="34" charset="0"/>
              </a:rPr>
              <a:t> que </a:t>
            </a:r>
            <a:r>
              <a:rPr lang="en-GB" sz="2000" dirty="0" err="1">
                <a:latin typeface="Calibri Light" panose="020F0302020204030204" pitchFamily="34" charset="0"/>
                <a:ea typeface="SimSun" panose="02010600030101010101" pitchFamily="2" charset="-122"/>
                <a:cs typeface="Calibri Light" panose="020F0302020204030204" pitchFamily="34" charset="0"/>
              </a:rPr>
              <a:t>não</a:t>
            </a:r>
            <a:r>
              <a:rPr lang="en-GB" sz="2000" dirty="0">
                <a:latin typeface="Calibri Light" panose="020F0302020204030204" pitchFamily="34" charset="0"/>
                <a:ea typeface="SimSun" panose="02010600030101010101" pitchFamily="2" charset="-122"/>
                <a:cs typeface="Calibri Light" panose="020F0302020204030204" pitchFamily="34" charset="0"/>
              </a:rPr>
              <a:t> </a:t>
            </a:r>
            <a:r>
              <a:rPr lang="en-GB" sz="2000" dirty="0" err="1">
                <a:latin typeface="Calibri Light" panose="020F0302020204030204" pitchFamily="34" charset="0"/>
                <a:ea typeface="SimSun" panose="02010600030101010101" pitchFamily="2" charset="-122"/>
                <a:cs typeface="Calibri Light" panose="020F0302020204030204" pitchFamily="34" charset="0"/>
              </a:rPr>
              <a:t>posso</a:t>
            </a:r>
            <a:r>
              <a:rPr lang="en-GB" sz="2000" dirty="0">
                <a:latin typeface="Calibri Light" panose="020F0302020204030204" pitchFamily="34" charset="0"/>
                <a:ea typeface="SimSun" panose="02010600030101010101" pitchFamily="2" charset="-122"/>
                <a:cs typeface="Calibri Light" panose="020F0302020204030204" pitchFamily="34" charset="0"/>
              </a:rPr>
              <a:t> </a:t>
            </a:r>
            <a:r>
              <a:rPr lang="en-GB" sz="2000" dirty="0" err="1">
                <a:latin typeface="Calibri Light" panose="020F0302020204030204" pitchFamily="34" charset="0"/>
                <a:ea typeface="SimSun" panose="02010600030101010101" pitchFamily="2" charset="-122"/>
                <a:cs typeface="Calibri Light" panose="020F0302020204030204" pitchFamily="34" charset="0"/>
              </a:rPr>
              <a:t>atender</a:t>
            </a:r>
            <a:r>
              <a:rPr lang="en-GB" sz="2000" dirty="0">
                <a:latin typeface="Calibri Light" panose="020F0302020204030204" pitchFamily="34" charset="0"/>
                <a:ea typeface="SimSun" panose="02010600030101010101" pitchFamily="2" charset="-122"/>
                <a:cs typeface="Calibri Light" panose="020F0302020204030204" pitchFamily="34" charset="0"/>
              </a:rPr>
              <a:t> </a:t>
            </a:r>
            <a:r>
              <a:rPr lang="en-GB" sz="2000" dirty="0" err="1">
                <a:latin typeface="Calibri Light" panose="020F0302020204030204" pitchFamily="34" charset="0"/>
                <a:ea typeface="SimSun" panose="02010600030101010101" pitchFamily="2" charset="-122"/>
                <a:cs typeface="Calibri Light" panose="020F0302020204030204" pitchFamily="34" charset="0"/>
              </a:rPr>
              <a:t>ao</a:t>
            </a:r>
            <a:r>
              <a:rPr lang="en-GB" sz="2000" dirty="0">
                <a:latin typeface="Calibri Light" panose="020F0302020204030204" pitchFamily="34" charset="0"/>
                <a:ea typeface="SimSun" panose="02010600030101010101" pitchFamily="2" charset="-122"/>
                <a:cs typeface="Calibri Light" panose="020F0302020204030204" pitchFamily="34" charset="0"/>
              </a:rPr>
              <a:t> </a:t>
            </a:r>
            <a:r>
              <a:rPr lang="en-GB" sz="2000" dirty="0" err="1">
                <a:latin typeface="Calibri Light" panose="020F0302020204030204" pitchFamily="34" charset="0"/>
                <a:ea typeface="SimSun" panose="02010600030101010101" pitchFamily="2" charset="-122"/>
                <a:cs typeface="Calibri Light" panose="020F0302020204030204" pitchFamily="34" charset="0"/>
              </a:rPr>
              <a:t>seu</a:t>
            </a:r>
            <a:r>
              <a:rPr lang="en-GB" sz="2000" dirty="0">
                <a:latin typeface="Calibri Light" panose="020F0302020204030204" pitchFamily="34" charset="0"/>
                <a:ea typeface="SimSun" panose="02010600030101010101" pitchFamily="2" charset="-122"/>
                <a:cs typeface="Calibri Light" panose="020F0302020204030204" pitchFamily="34" charset="0"/>
              </a:rPr>
              <a:t> </a:t>
            </a:r>
            <a:r>
              <a:rPr lang="en-GB" sz="2000" dirty="0" err="1">
                <a:latin typeface="Calibri Light" panose="020F0302020204030204" pitchFamily="34" charset="0"/>
                <a:ea typeface="SimSun" panose="02010600030101010101" pitchFamily="2" charset="-122"/>
                <a:cs typeface="Calibri Light" panose="020F0302020204030204" pitchFamily="34" charset="0"/>
              </a:rPr>
              <a:t>pedido</a:t>
            </a:r>
            <a:r>
              <a:rPr lang="en-GB" sz="2000" dirty="0">
                <a:latin typeface="Calibri Light" panose="020F0302020204030204" pitchFamily="34" charset="0"/>
                <a:ea typeface="SimSun" panose="02010600030101010101" pitchFamily="2" charset="-122"/>
                <a:cs typeface="Calibri Light" panose="020F0302020204030204" pitchFamily="34" charset="0"/>
              </a:rPr>
              <a:t>? </a:t>
            </a:r>
          </a:p>
          <a:p>
            <a:pPr marL="457200" algn="just">
              <a:lnSpc>
                <a:spcPct val="115000"/>
              </a:lnSpc>
              <a:spcAft>
                <a:spcPts val="0"/>
              </a:spcAft>
            </a:pPr>
            <a:r>
              <a:rPr lang="en-GB" sz="2000" b="1" dirty="0">
                <a:latin typeface="Calibri Light" panose="020F0302020204030204" pitchFamily="34" charset="0"/>
                <a:ea typeface="SimSun" panose="02010600030101010101" pitchFamily="2" charset="-122"/>
                <a:cs typeface="Calibri Light" panose="020F0302020204030204" pitchFamily="34" charset="0"/>
              </a:rPr>
              <a:t>C</a:t>
            </a:r>
            <a:r>
              <a:rPr lang="en-GB" sz="2000" dirty="0">
                <a:latin typeface="Calibri Light" panose="020F0302020204030204" pitchFamily="34" charset="0"/>
                <a:ea typeface="SimSun" panose="02010600030101010101" pitchFamily="2" charset="-122"/>
                <a:cs typeface="Calibri Light" panose="020F0302020204030204" pitchFamily="34" charset="0"/>
              </a:rPr>
              <a:t> – </a:t>
            </a:r>
            <a:r>
              <a:rPr lang="en-GB" sz="2000" dirty="0" err="1">
                <a:latin typeface="Calibri Light" panose="020F0302020204030204" pitchFamily="34" charset="0"/>
                <a:ea typeface="SimSun" panose="02010600030101010101" pitchFamily="2" charset="-122"/>
                <a:cs typeface="Calibri Light" panose="020F0302020204030204" pitchFamily="34" charset="0"/>
              </a:rPr>
              <a:t>Criativo</a:t>
            </a:r>
            <a:r>
              <a:rPr lang="en-GB" sz="2000" dirty="0">
                <a:latin typeface="Calibri Light" panose="020F0302020204030204" pitchFamily="34" charset="0"/>
                <a:ea typeface="SimSun" panose="02010600030101010101" pitchFamily="2" charset="-122"/>
                <a:cs typeface="Calibri Light" panose="020F0302020204030204" pitchFamily="34" charset="0"/>
              </a:rPr>
              <a:t>: </a:t>
            </a:r>
            <a:r>
              <a:rPr lang="en-GB" sz="2000" dirty="0" err="1">
                <a:latin typeface="Calibri Light" panose="020F0302020204030204" pitchFamily="34" charset="0"/>
                <a:ea typeface="SimSun" panose="02010600030101010101" pitchFamily="2" charset="-122"/>
                <a:cs typeface="Calibri Light" panose="020F0302020204030204" pitchFamily="34" charset="0"/>
              </a:rPr>
              <a:t>Existem</a:t>
            </a:r>
            <a:r>
              <a:rPr lang="en-GB" sz="2000" dirty="0">
                <a:latin typeface="Calibri Light" panose="020F0302020204030204" pitchFamily="34" charset="0"/>
                <a:ea typeface="SimSun" panose="02010600030101010101" pitchFamily="2" charset="-122"/>
                <a:cs typeface="Calibri Light" panose="020F0302020204030204" pitchFamily="34" charset="0"/>
              </a:rPr>
              <a:t> </a:t>
            </a:r>
            <a:r>
              <a:rPr lang="en-GB" sz="2000" dirty="0" err="1">
                <a:latin typeface="Calibri Light" panose="020F0302020204030204" pitchFamily="34" charset="0"/>
                <a:ea typeface="SimSun" panose="02010600030101010101" pitchFamily="2" charset="-122"/>
                <a:cs typeface="Calibri Light" panose="020F0302020204030204" pitchFamily="34" charset="0"/>
              </a:rPr>
              <a:t>maneiras</a:t>
            </a:r>
            <a:r>
              <a:rPr lang="en-GB" sz="2000" dirty="0">
                <a:latin typeface="Calibri Light" panose="020F0302020204030204" pitchFamily="34" charset="0"/>
                <a:ea typeface="SimSun" panose="02010600030101010101" pitchFamily="2" charset="-122"/>
                <a:cs typeface="Calibri Light" panose="020F0302020204030204" pitchFamily="34" charset="0"/>
              </a:rPr>
              <a:t> </a:t>
            </a:r>
            <a:r>
              <a:rPr lang="en-GB" sz="2000" dirty="0" err="1">
                <a:latin typeface="Calibri Light" panose="020F0302020204030204" pitchFamily="34" charset="0"/>
                <a:ea typeface="SimSun" panose="02010600030101010101" pitchFamily="2" charset="-122"/>
                <a:cs typeface="Calibri Light" panose="020F0302020204030204" pitchFamily="34" charset="0"/>
              </a:rPr>
              <a:t>criativas</a:t>
            </a:r>
            <a:r>
              <a:rPr lang="en-GB" sz="2000" dirty="0">
                <a:latin typeface="Calibri Light" panose="020F0302020204030204" pitchFamily="34" charset="0"/>
                <a:ea typeface="SimSun" panose="02010600030101010101" pitchFamily="2" charset="-122"/>
                <a:cs typeface="Calibri Light" panose="020F0302020204030204" pitchFamily="34" charset="0"/>
              </a:rPr>
              <a:t> de </a:t>
            </a:r>
            <a:r>
              <a:rPr lang="en-GB" sz="2000" dirty="0" err="1">
                <a:latin typeface="Calibri Light" panose="020F0302020204030204" pitchFamily="34" charset="0"/>
                <a:ea typeface="SimSun" panose="02010600030101010101" pitchFamily="2" charset="-122"/>
                <a:cs typeface="Calibri Light" panose="020F0302020204030204" pitchFamily="34" charset="0"/>
              </a:rPr>
              <a:t>atender</a:t>
            </a:r>
            <a:r>
              <a:rPr lang="en-GB" sz="2000" dirty="0">
                <a:latin typeface="Calibri Light" panose="020F0302020204030204" pitchFamily="34" charset="0"/>
                <a:ea typeface="SimSun" panose="02010600030101010101" pitchFamily="2" charset="-122"/>
                <a:cs typeface="Calibri Light" panose="020F0302020204030204" pitchFamily="34" charset="0"/>
              </a:rPr>
              <a:t> </a:t>
            </a:r>
            <a:r>
              <a:rPr lang="en-GB" sz="2000" dirty="0" err="1">
                <a:latin typeface="Calibri Light" panose="020F0302020204030204" pitchFamily="34" charset="0"/>
                <a:ea typeface="SimSun" panose="02010600030101010101" pitchFamily="2" charset="-122"/>
                <a:cs typeface="Calibri Light" panose="020F0302020204030204" pitchFamily="34" charset="0"/>
              </a:rPr>
              <a:t>ao</a:t>
            </a:r>
            <a:r>
              <a:rPr lang="en-GB" sz="2000" dirty="0">
                <a:latin typeface="Calibri Light" panose="020F0302020204030204" pitchFamily="34" charset="0"/>
                <a:ea typeface="SimSun" panose="02010600030101010101" pitchFamily="2" charset="-122"/>
                <a:cs typeface="Calibri Light" panose="020F0302020204030204" pitchFamily="34" charset="0"/>
              </a:rPr>
              <a:t> </a:t>
            </a:r>
            <a:r>
              <a:rPr lang="en-GB" sz="2000" dirty="0" err="1">
                <a:latin typeface="Calibri Light" panose="020F0302020204030204" pitchFamily="34" charset="0"/>
                <a:ea typeface="SimSun" panose="02010600030101010101" pitchFamily="2" charset="-122"/>
                <a:cs typeface="Calibri Light" panose="020F0302020204030204" pitchFamily="34" charset="0"/>
              </a:rPr>
              <a:t>pedido</a:t>
            </a:r>
            <a:r>
              <a:rPr lang="en-GB" sz="2000" dirty="0">
                <a:latin typeface="Calibri Light" panose="020F0302020204030204" pitchFamily="34" charset="0"/>
                <a:ea typeface="SimSun" panose="02010600030101010101" pitchFamily="2" charset="-122"/>
                <a:cs typeface="Calibri Light" panose="020F0302020204030204" pitchFamily="34" charset="0"/>
              </a:rPr>
              <a:t> da </a:t>
            </a:r>
            <a:r>
              <a:rPr lang="en-GB" sz="2000" dirty="0" err="1">
                <a:latin typeface="Calibri Light" panose="020F0302020204030204" pitchFamily="34" charset="0"/>
                <a:ea typeface="SimSun" panose="02010600030101010101" pitchFamily="2" charset="-122"/>
                <a:cs typeface="Calibri Light" panose="020F0302020204030204" pitchFamily="34" charset="0"/>
              </a:rPr>
              <a:t>pessoa</a:t>
            </a:r>
            <a:r>
              <a:rPr lang="en-GB" sz="2000" dirty="0">
                <a:latin typeface="Calibri Light" panose="020F0302020204030204" pitchFamily="34" charset="0"/>
                <a:ea typeface="SimSun" panose="02010600030101010101" pitchFamily="2" charset="-122"/>
                <a:cs typeface="Calibri Light" panose="020F0302020204030204" pitchFamily="34" charset="0"/>
              </a:rPr>
              <a:t>? </a:t>
            </a:r>
          </a:p>
          <a:p>
            <a:pPr marL="457200" algn="just">
              <a:lnSpc>
                <a:spcPct val="115000"/>
              </a:lnSpc>
              <a:spcAft>
                <a:spcPts val="0"/>
              </a:spcAft>
            </a:pPr>
            <a:r>
              <a:rPr lang="en-GB" sz="2000" b="1" dirty="0">
                <a:latin typeface="Calibri Light" panose="020F0302020204030204" pitchFamily="34" charset="0"/>
                <a:ea typeface="SimSun" panose="02010600030101010101" pitchFamily="2" charset="-122"/>
                <a:cs typeface="Calibri Light" panose="020F0302020204030204" pitchFamily="34" charset="0"/>
              </a:rPr>
              <a:t>T </a:t>
            </a:r>
            <a:r>
              <a:rPr lang="en-GB" sz="2000" dirty="0">
                <a:latin typeface="Calibri Light" panose="020F0302020204030204" pitchFamily="34" charset="0"/>
                <a:ea typeface="SimSun" panose="02010600030101010101" pitchFamily="2" charset="-122"/>
                <a:cs typeface="Calibri Light" panose="020F0302020204030204" pitchFamily="34" charset="0"/>
              </a:rPr>
              <a:t>– Tempo: </a:t>
            </a:r>
            <a:r>
              <a:rPr lang="en-GB" sz="2000" dirty="0" err="1">
                <a:latin typeface="Calibri Light" panose="020F0302020204030204" pitchFamily="34" charset="0"/>
                <a:ea typeface="SimSun" panose="02010600030101010101" pitchFamily="2" charset="-122"/>
                <a:cs typeface="Calibri Light" panose="020F0302020204030204" pitchFamily="34" charset="0"/>
              </a:rPr>
              <a:t>Estou</a:t>
            </a:r>
            <a:r>
              <a:rPr lang="en-GB" sz="2000" dirty="0">
                <a:latin typeface="Calibri Light" panose="020F0302020204030204" pitchFamily="34" charset="0"/>
                <a:ea typeface="SimSun" panose="02010600030101010101" pitchFamily="2" charset="-122"/>
                <a:cs typeface="Calibri Light" panose="020F0302020204030204" pitchFamily="34" charset="0"/>
              </a:rPr>
              <a:t> </a:t>
            </a:r>
            <a:r>
              <a:rPr lang="en-GB" sz="2000" dirty="0" err="1">
                <a:latin typeface="Calibri Light" panose="020F0302020204030204" pitchFamily="34" charset="0"/>
                <a:ea typeface="SimSun" panose="02010600030101010101" pitchFamily="2" charset="-122"/>
                <a:cs typeface="Calibri Light" panose="020F0302020204030204" pitchFamily="34" charset="0"/>
              </a:rPr>
              <a:t>dando</a:t>
            </a:r>
            <a:r>
              <a:rPr lang="en-GB" sz="2000" dirty="0">
                <a:latin typeface="Calibri Light" panose="020F0302020204030204" pitchFamily="34" charset="0"/>
                <a:ea typeface="SimSun" panose="02010600030101010101" pitchFamily="2" charset="-122"/>
                <a:cs typeface="Calibri Light" panose="020F0302020204030204" pitchFamily="34" charset="0"/>
              </a:rPr>
              <a:t> tempo </a:t>
            </a:r>
            <a:r>
              <a:rPr lang="en-GB" sz="2000" dirty="0" err="1">
                <a:latin typeface="Calibri Light" panose="020F0302020204030204" pitchFamily="34" charset="0"/>
                <a:ea typeface="SimSun" panose="02010600030101010101" pitchFamily="2" charset="-122"/>
                <a:cs typeface="Calibri Light" panose="020F0302020204030204" pitchFamily="34" charset="0"/>
              </a:rPr>
              <a:t>suficiente</a:t>
            </a:r>
            <a:r>
              <a:rPr lang="en-GB" sz="2000" dirty="0">
                <a:latin typeface="Calibri Light" panose="020F0302020204030204" pitchFamily="34" charset="0"/>
                <a:ea typeface="SimSun" panose="02010600030101010101" pitchFamily="2" charset="-122"/>
                <a:cs typeface="Calibri Light" panose="020F0302020204030204" pitchFamily="34" charset="0"/>
              </a:rPr>
              <a:t> para </a:t>
            </a:r>
            <a:r>
              <a:rPr lang="en-GB" sz="2000" dirty="0" err="1">
                <a:latin typeface="Calibri Light" panose="020F0302020204030204" pitchFamily="34" charset="0"/>
                <a:ea typeface="SimSun" panose="02010600030101010101" pitchFamily="2" charset="-122"/>
                <a:cs typeface="Calibri Light" panose="020F0302020204030204" pitchFamily="34" charset="0"/>
              </a:rPr>
              <a:t>considerar</a:t>
            </a:r>
            <a:r>
              <a:rPr lang="en-GB" sz="2000" dirty="0">
                <a:latin typeface="Calibri Light" panose="020F0302020204030204" pitchFamily="34" charset="0"/>
                <a:ea typeface="SimSun" panose="02010600030101010101" pitchFamily="2" charset="-122"/>
                <a:cs typeface="Calibri Light" panose="020F0302020204030204" pitchFamily="34" charset="0"/>
              </a:rPr>
              <a:t> o </a:t>
            </a:r>
            <a:r>
              <a:rPr lang="en-GB" sz="2000" dirty="0" err="1">
                <a:latin typeface="Calibri Light" panose="020F0302020204030204" pitchFamily="34" charset="0"/>
                <a:ea typeface="SimSun" panose="02010600030101010101" pitchFamily="2" charset="-122"/>
                <a:cs typeface="Calibri Light" panose="020F0302020204030204" pitchFamily="34" charset="0"/>
              </a:rPr>
              <a:t>pedido</a:t>
            </a:r>
            <a:r>
              <a:rPr lang="en-GB" sz="2000" dirty="0">
                <a:latin typeface="Calibri Light" panose="020F0302020204030204" pitchFamily="34" charset="0"/>
                <a:ea typeface="SimSun" panose="02010600030101010101" pitchFamily="2" charset="-122"/>
                <a:cs typeface="Calibri Light" panose="020F0302020204030204" pitchFamily="34" charset="0"/>
              </a:rPr>
              <a:t>? </a:t>
            </a:r>
          </a:p>
          <a:p>
            <a:endParaRPr lang="en-CH" dirty="0"/>
          </a:p>
        </p:txBody>
      </p:sp>
      <p:sp>
        <p:nvSpPr>
          <p:cNvPr id="2" name="Title 1">
            <a:extLst>
              <a:ext uri="{FF2B5EF4-FFF2-40B4-BE49-F238E27FC236}">
                <a16:creationId xmlns:a16="http://schemas.microsoft.com/office/drawing/2014/main" id="{D0AE6408-F063-43B5-BFDD-A258149BD67C}"/>
              </a:ext>
            </a:extLst>
          </p:cNvPr>
          <p:cNvSpPr>
            <a:spLocks noGrp="1"/>
          </p:cNvSpPr>
          <p:nvPr>
            <p:ph type="title"/>
          </p:nvPr>
        </p:nvSpPr>
        <p:spPr>
          <a:xfrm>
            <a:off x="507205" y="506412"/>
            <a:ext cx="11174401" cy="524720"/>
          </a:xfrm>
        </p:spPr>
        <p:txBody>
          <a:bodyPr/>
          <a:lstStyle/>
          <a:p>
            <a:pPr algn="ctr"/>
            <a:r>
              <a:rPr lang="en-US" dirty="0"/>
              <a:t>Apresentação: </a:t>
            </a:r>
            <a:r>
              <a:rPr lang="en-US" dirty="0" err="1"/>
              <a:t>Criar</a:t>
            </a:r>
            <a:r>
              <a:rPr lang="en-US" dirty="0"/>
              <a:t> </a:t>
            </a:r>
            <a:r>
              <a:rPr lang="en-US" dirty="0" err="1"/>
              <a:t>uma</a:t>
            </a:r>
            <a:r>
              <a:rPr lang="en-US" dirty="0"/>
              <a:t> </a:t>
            </a:r>
            <a:r>
              <a:rPr lang="en-US" dirty="0" err="1"/>
              <a:t>cultura</a:t>
            </a:r>
            <a:r>
              <a:rPr lang="en-US" dirty="0"/>
              <a:t> de “sim” e “</a:t>
            </a:r>
            <a:r>
              <a:rPr lang="en-US" dirty="0" err="1"/>
              <a:t>posso</a:t>
            </a:r>
            <a:r>
              <a:rPr lang="en-US" dirty="0"/>
              <a:t> </a:t>
            </a:r>
            <a:r>
              <a:rPr lang="en-US" dirty="0" err="1"/>
              <a:t>fazer</a:t>
            </a:r>
            <a:r>
              <a:rPr lang="en-US" dirty="0"/>
              <a:t>” - 3</a:t>
            </a:r>
            <a:endParaRPr lang="en-CH" dirty="0"/>
          </a:p>
        </p:txBody>
      </p:sp>
    </p:spTree>
    <p:extLst>
      <p:ext uri="{BB962C8B-B14F-4D97-AF65-F5344CB8AC3E}">
        <p14:creationId xmlns:p14="http://schemas.microsoft.com/office/powerpoint/2010/main" val="40630286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1446D8-4DE6-48E7-ADE4-3632BBF114AA}"/>
              </a:ext>
            </a:extLst>
          </p:cNvPr>
          <p:cNvSpPr>
            <a:spLocks noGrp="1"/>
          </p:cNvSpPr>
          <p:nvPr>
            <p:ph sz="quarter" idx="14"/>
          </p:nvPr>
        </p:nvSpPr>
        <p:spPr>
          <a:xfrm>
            <a:off x="507195" y="1511188"/>
            <a:ext cx="11174412" cy="2273021"/>
          </a:xfrm>
        </p:spPr>
        <p:txBody>
          <a:bodyPr/>
          <a:lstStyle/>
          <a:p>
            <a:pPr algn="just">
              <a:spcBef>
                <a:spcPts val="600"/>
              </a:spcBef>
              <a:spcAft>
                <a:spcPts val="0"/>
              </a:spcAft>
            </a:pPr>
            <a:r>
              <a:rPr lang="en-GB" sz="2000" dirty="0" err="1"/>
              <a:t>É</a:t>
            </a:r>
            <a:r>
              <a:rPr lang="en-GB" sz="2000" dirty="0"/>
              <a:t> </a:t>
            </a:r>
            <a:r>
              <a:rPr lang="en-GB" sz="2000" dirty="0" err="1"/>
              <a:t>importante</a:t>
            </a:r>
            <a:r>
              <a:rPr lang="en-GB" sz="2000" dirty="0"/>
              <a:t> </a:t>
            </a:r>
            <a:r>
              <a:rPr lang="en-GB" sz="2000" dirty="0" err="1"/>
              <a:t>reconhecer</a:t>
            </a:r>
            <a:r>
              <a:rPr lang="en-GB" sz="2000" dirty="0"/>
              <a:t> que </a:t>
            </a:r>
            <a:r>
              <a:rPr lang="en-GB" sz="2000" dirty="0" err="1"/>
              <a:t>às</a:t>
            </a:r>
            <a:r>
              <a:rPr lang="en-GB" sz="2000" dirty="0"/>
              <a:t> </a:t>
            </a:r>
            <a:r>
              <a:rPr lang="en-GB" sz="2000" dirty="0" err="1"/>
              <a:t>vezes</a:t>
            </a:r>
            <a:r>
              <a:rPr lang="en-GB" sz="2000" dirty="0"/>
              <a:t> </a:t>
            </a:r>
            <a:r>
              <a:rPr lang="en-GB" sz="2000" dirty="0" err="1"/>
              <a:t>os</a:t>
            </a:r>
            <a:r>
              <a:rPr lang="en-GB" sz="2000" dirty="0"/>
              <a:t> </a:t>
            </a:r>
            <a:r>
              <a:rPr lang="en-GB" sz="2000" dirty="0" err="1"/>
              <a:t>serviços</a:t>
            </a:r>
            <a:r>
              <a:rPr lang="en-GB" sz="2000" dirty="0"/>
              <a:t> </a:t>
            </a:r>
            <a:r>
              <a:rPr lang="en-GB" sz="2000" dirty="0" err="1"/>
              <a:t>podem</a:t>
            </a:r>
            <a:r>
              <a:rPr lang="en-GB" sz="2000" dirty="0"/>
              <a:t> </a:t>
            </a:r>
            <a:r>
              <a:rPr lang="en-GB" sz="2000" dirty="0" err="1"/>
              <a:t>não</a:t>
            </a:r>
            <a:r>
              <a:rPr lang="en-GB" sz="2000" dirty="0"/>
              <a:t> ser </a:t>
            </a:r>
            <a:r>
              <a:rPr lang="en-GB" sz="2000" dirty="0" err="1"/>
              <a:t>capazes</a:t>
            </a:r>
            <a:r>
              <a:rPr lang="en-GB" sz="2000" dirty="0"/>
              <a:t> de </a:t>
            </a:r>
            <a:r>
              <a:rPr lang="en-GB" sz="2000" dirty="0" err="1"/>
              <a:t>atender</a:t>
            </a:r>
            <a:r>
              <a:rPr lang="en-GB" sz="2000" dirty="0"/>
              <a:t> a </a:t>
            </a:r>
            <a:r>
              <a:rPr lang="en-GB" sz="2000" dirty="0" err="1"/>
              <a:t>certas</a:t>
            </a:r>
            <a:r>
              <a:rPr lang="en-GB" sz="2000" dirty="0"/>
              <a:t> </a:t>
            </a:r>
            <a:r>
              <a:rPr lang="en-GB" sz="2000" dirty="0" err="1"/>
              <a:t>necessidades</a:t>
            </a:r>
            <a:r>
              <a:rPr lang="en-GB" sz="2000" dirty="0"/>
              <a:t>, </a:t>
            </a:r>
            <a:r>
              <a:rPr lang="en-GB" sz="2000" dirty="0" err="1"/>
              <a:t>ou</a:t>
            </a:r>
            <a:r>
              <a:rPr lang="en-GB" sz="2000" dirty="0"/>
              <a:t> </a:t>
            </a:r>
            <a:r>
              <a:rPr lang="en-GB" sz="2000" dirty="0" err="1"/>
              <a:t>podem</a:t>
            </a:r>
            <a:r>
              <a:rPr lang="en-GB" sz="2000" dirty="0"/>
              <a:t> </a:t>
            </a:r>
            <a:r>
              <a:rPr lang="en-GB" sz="2000" dirty="0" err="1"/>
              <a:t>não</a:t>
            </a:r>
            <a:r>
              <a:rPr lang="en-GB" sz="2000" dirty="0"/>
              <a:t> ser </a:t>
            </a:r>
            <a:r>
              <a:rPr lang="en-GB" sz="2000" dirty="0" err="1"/>
              <a:t>capazes</a:t>
            </a:r>
            <a:r>
              <a:rPr lang="en-GB" sz="2000" dirty="0"/>
              <a:t> de </a:t>
            </a:r>
            <a:r>
              <a:rPr lang="en-GB" sz="2000" dirty="0" err="1"/>
              <a:t>atendê</a:t>
            </a:r>
            <a:r>
              <a:rPr lang="en-GB" sz="2000" dirty="0"/>
              <a:t>-las </a:t>
            </a:r>
            <a:r>
              <a:rPr lang="en-GB" sz="2000" dirty="0" err="1"/>
              <a:t>imediatamente</a:t>
            </a:r>
            <a:r>
              <a:rPr lang="en-GB" sz="2000" dirty="0"/>
              <a:t>. </a:t>
            </a:r>
            <a:r>
              <a:rPr lang="en-GB" sz="2000" dirty="0" err="1"/>
              <a:t>Isso</a:t>
            </a:r>
            <a:r>
              <a:rPr lang="en-GB" sz="2000" dirty="0"/>
              <a:t> </a:t>
            </a:r>
            <a:r>
              <a:rPr lang="en-GB" sz="2000" dirty="0" err="1"/>
              <a:t>deve</a:t>
            </a:r>
            <a:r>
              <a:rPr lang="en-GB" sz="2000" dirty="0"/>
              <a:t> ser </a:t>
            </a:r>
            <a:r>
              <a:rPr lang="en-GB" sz="2000" dirty="0" err="1"/>
              <a:t>discutido</a:t>
            </a:r>
            <a:r>
              <a:rPr lang="en-GB" sz="2000" dirty="0"/>
              <a:t> com a </a:t>
            </a:r>
            <a:r>
              <a:rPr lang="en-GB" sz="2000" dirty="0" err="1"/>
              <a:t>pessoa</a:t>
            </a:r>
            <a:r>
              <a:rPr lang="en-GB" sz="2000" dirty="0"/>
              <a:t>. </a:t>
            </a:r>
          </a:p>
          <a:p>
            <a:pPr algn="just">
              <a:spcBef>
                <a:spcPts val="600"/>
              </a:spcBef>
              <a:spcAft>
                <a:spcPts val="0"/>
              </a:spcAft>
            </a:pPr>
            <a:r>
              <a:rPr lang="en-GB" sz="2000" dirty="0" err="1"/>
              <a:t>Além</a:t>
            </a:r>
            <a:r>
              <a:rPr lang="en-GB" sz="2000" dirty="0"/>
              <a:t> </a:t>
            </a:r>
            <a:r>
              <a:rPr lang="en-GB" sz="2000" dirty="0" err="1"/>
              <a:t>disso</a:t>
            </a:r>
            <a:r>
              <a:rPr lang="en-GB" sz="2000" dirty="0"/>
              <a:t>, </a:t>
            </a:r>
            <a:r>
              <a:rPr lang="en-GB" sz="2000" dirty="0" err="1"/>
              <a:t>os</a:t>
            </a:r>
            <a:r>
              <a:rPr lang="en-GB" sz="2000" dirty="0"/>
              <a:t> </a:t>
            </a:r>
            <a:r>
              <a:rPr lang="en-GB" sz="2000" dirty="0" err="1"/>
              <a:t>gerentes</a:t>
            </a:r>
            <a:r>
              <a:rPr lang="en-GB" sz="2000" dirty="0"/>
              <a:t> de </a:t>
            </a:r>
            <a:r>
              <a:rPr lang="en-GB" sz="2000" dirty="0" err="1"/>
              <a:t>serviço</a:t>
            </a:r>
            <a:r>
              <a:rPr lang="en-GB" sz="2000" dirty="0"/>
              <a:t> </a:t>
            </a:r>
            <a:r>
              <a:rPr lang="en-GB" sz="2000" dirty="0" err="1"/>
              <a:t>devem</a:t>
            </a:r>
            <a:r>
              <a:rPr lang="en-GB" sz="2000" dirty="0"/>
              <a:t> </a:t>
            </a:r>
            <a:r>
              <a:rPr lang="en-GB" sz="2000" dirty="0" err="1"/>
              <a:t>garantir</a:t>
            </a:r>
            <a:r>
              <a:rPr lang="en-GB" sz="2000" dirty="0"/>
              <a:t> que </a:t>
            </a:r>
            <a:r>
              <a:rPr lang="en-GB" sz="2000" dirty="0" err="1"/>
              <a:t>os</a:t>
            </a:r>
            <a:r>
              <a:rPr lang="en-GB" sz="2000" dirty="0"/>
              <a:t> </a:t>
            </a:r>
            <a:r>
              <a:rPr lang="en-GB" sz="2000" dirty="0" err="1"/>
              <a:t>funcionários</a:t>
            </a:r>
            <a:r>
              <a:rPr lang="en-GB" sz="2000" dirty="0"/>
              <a:t> do </a:t>
            </a:r>
            <a:r>
              <a:rPr lang="en-GB" sz="2000" dirty="0" err="1"/>
              <a:t>serviço</a:t>
            </a:r>
            <a:r>
              <a:rPr lang="en-GB" sz="2000" dirty="0"/>
              <a:t> </a:t>
            </a:r>
            <a:r>
              <a:rPr lang="en-GB" sz="2000" dirty="0" err="1"/>
              <a:t>tenham</a:t>
            </a:r>
            <a:r>
              <a:rPr lang="en-GB" sz="2000" dirty="0"/>
              <a:t> as </a:t>
            </a:r>
            <a:r>
              <a:rPr lang="en-GB" sz="2000" dirty="0" err="1"/>
              <a:t>condições</a:t>
            </a:r>
            <a:r>
              <a:rPr lang="en-GB" sz="2000" dirty="0"/>
              <a:t> de </a:t>
            </a:r>
            <a:r>
              <a:rPr lang="en-GB" sz="2000" dirty="0" err="1"/>
              <a:t>trabalho</a:t>
            </a:r>
            <a:r>
              <a:rPr lang="en-GB" sz="2000" dirty="0"/>
              <a:t> </a:t>
            </a:r>
            <a:r>
              <a:rPr lang="en-GB" sz="2000" dirty="0" err="1"/>
              <a:t>necessárias</a:t>
            </a:r>
            <a:r>
              <a:rPr lang="en-GB" sz="2000" dirty="0"/>
              <a:t> para </a:t>
            </a:r>
            <a:r>
              <a:rPr lang="en-GB" sz="2000" dirty="0" err="1"/>
              <a:t>capacitá-los</a:t>
            </a:r>
            <a:r>
              <a:rPr lang="en-GB" sz="2000" dirty="0"/>
              <a:t> e </a:t>
            </a:r>
            <a:r>
              <a:rPr lang="en-GB" sz="2000" dirty="0" err="1"/>
              <a:t>empoderá-los</a:t>
            </a:r>
            <a:r>
              <a:rPr lang="en-GB" sz="2000" dirty="0"/>
              <a:t> a se </a:t>
            </a:r>
            <a:r>
              <a:rPr lang="en-GB" sz="2000" dirty="0" err="1"/>
              <a:t>engajar</a:t>
            </a:r>
            <a:r>
              <a:rPr lang="en-GB" sz="2000" dirty="0"/>
              <a:t> </a:t>
            </a:r>
            <a:r>
              <a:rPr lang="en-GB" sz="2000" dirty="0" err="1"/>
              <a:t>efetivamente</a:t>
            </a:r>
            <a:r>
              <a:rPr lang="en-GB" sz="2000" dirty="0"/>
              <a:t> e </a:t>
            </a:r>
            <a:r>
              <a:rPr lang="en-GB" sz="2000" dirty="0" err="1"/>
              <a:t>atender</a:t>
            </a:r>
            <a:r>
              <a:rPr lang="en-GB" sz="2000" dirty="0"/>
              <a:t> </a:t>
            </a:r>
            <a:r>
              <a:rPr lang="en-GB" sz="2000" dirty="0" err="1"/>
              <a:t>às</a:t>
            </a:r>
            <a:r>
              <a:rPr lang="en-GB" sz="2000" dirty="0"/>
              <a:t> </a:t>
            </a:r>
            <a:r>
              <a:rPr lang="en-GB" sz="2000" dirty="0" err="1"/>
              <a:t>necessidades</a:t>
            </a:r>
            <a:r>
              <a:rPr lang="en-GB" sz="2000" dirty="0"/>
              <a:t> das </a:t>
            </a:r>
            <a:r>
              <a:rPr lang="en-GB" sz="2000" dirty="0" err="1"/>
              <a:t>pessoas</a:t>
            </a:r>
            <a:r>
              <a:rPr lang="en-GB" sz="2000" dirty="0"/>
              <a:t> que </a:t>
            </a:r>
            <a:r>
              <a:rPr lang="en-GB" sz="2000" dirty="0" err="1"/>
              <a:t>utilizam</a:t>
            </a:r>
            <a:r>
              <a:rPr lang="en-GB" sz="2000" dirty="0"/>
              <a:t> o </a:t>
            </a:r>
            <a:r>
              <a:rPr lang="en-GB" sz="2000" dirty="0" err="1"/>
              <a:t>serviço</a:t>
            </a:r>
            <a:r>
              <a:rPr lang="en-GB" sz="2000" dirty="0"/>
              <a:t>. </a:t>
            </a:r>
          </a:p>
        </p:txBody>
      </p:sp>
      <p:sp>
        <p:nvSpPr>
          <p:cNvPr id="2" name="Title 1">
            <a:extLst>
              <a:ext uri="{FF2B5EF4-FFF2-40B4-BE49-F238E27FC236}">
                <a16:creationId xmlns:a16="http://schemas.microsoft.com/office/drawing/2014/main" id="{E8F0FC7F-149D-4D65-ABFB-8E5D450941D4}"/>
              </a:ext>
            </a:extLst>
          </p:cNvPr>
          <p:cNvSpPr>
            <a:spLocks noGrp="1"/>
          </p:cNvSpPr>
          <p:nvPr>
            <p:ph type="title"/>
          </p:nvPr>
        </p:nvSpPr>
        <p:spPr>
          <a:xfrm>
            <a:off x="507206" y="506412"/>
            <a:ext cx="11684794" cy="340400"/>
          </a:xfrm>
        </p:spPr>
        <p:txBody>
          <a:bodyPr/>
          <a:lstStyle/>
          <a:p>
            <a:pPr algn="ctr"/>
            <a:r>
              <a:rPr lang="en-US" dirty="0"/>
              <a:t>Apresentação: </a:t>
            </a:r>
            <a:r>
              <a:rPr lang="en-US" dirty="0" err="1"/>
              <a:t>Criar</a:t>
            </a:r>
            <a:r>
              <a:rPr lang="en-US" dirty="0"/>
              <a:t> </a:t>
            </a:r>
            <a:r>
              <a:rPr lang="en-US" dirty="0" err="1"/>
              <a:t>uma</a:t>
            </a:r>
            <a:r>
              <a:rPr lang="en-US" dirty="0"/>
              <a:t> </a:t>
            </a:r>
            <a:r>
              <a:rPr lang="en-US" dirty="0" err="1"/>
              <a:t>cultura</a:t>
            </a:r>
            <a:r>
              <a:rPr lang="en-US" dirty="0"/>
              <a:t> de “sim” e “</a:t>
            </a:r>
            <a:r>
              <a:rPr lang="en-US" dirty="0" err="1"/>
              <a:t>posso</a:t>
            </a:r>
            <a:r>
              <a:rPr lang="en-US" dirty="0"/>
              <a:t> </a:t>
            </a:r>
            <a:r>
              <a:rPr lang="en-US" dirty="0" err="1"/>
              <a:t>fazer</a:t>
            </a:r>
            <a:r>
              <a:rPr lang="en-US" dirty="0"/>
              <a:t>” - 4</a:t>
            </a:r>
            <a:endParaRPr lang="en-CH" dirty="0"/>
          </a:p>
        </p:txBody>
      </p:sp>
    </p:spTree>
    <p:extLst>
      <p:ext uri="{BB962C8B-B14F-4D97-AF65-F5344CB8AC3E}">
        <p14:creationId xmlns:p14="http://schemas.microsoft.com/office/powerpoint/2010/main" val="29353907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B9814-F8C3-4560-ADEC-F7CE8B9A4C1B}"/>
              </a:ext>
            </a:extLst>
          </p:cNvPr>
          <p:cNvSpPr>
            <a:spLocks noGrp="1"/>
          </p:cNvSpPr>
          <p:nvPr>
            <p:ph type="title"/>
          </p:nvPr>
        </p:nvSpPr>
        <p:spPr>
          <a:xfrm>
            <a:off x="565571" y="2333401"/>
            <a:ext cx="11457815" cy="254156"/>
          </a:xfrm>
        </p:spPr>
        <p:txBody>
          <a:bodyPr/>
          <a:lstStyle/>
          <a:p>
            <a:pPr algn="ctr">
              <a:lnSpc>
                <a:spcPct val="100000"/>
              </a:lnSpc>
            </a:pPr>
            <a:r>
              <a:rPr lang="en-GB" dirty="0"/>
              <a:t>Tema 10: Planos individualizados para explorar e responder a sensibilidades e sinais de angústia</a:t>
            </a:r>
            <a:br>
              <a:rPr lang="en-CH" dirty="0"/>
            </a:br>
            <a:endParaRPr lang="en-CH" dirty="0"/>
          </a:p>
        </p:txBody>
      </p:sp>
    </p:spTree>
    <p:extLst>
      <p:ext uri="{BB962C8B-B14F-4D97-AF65-F5344CB8AC3E}">
        <p14:creationId xmlns:p14="http://schemas.microsoft.com/office/powerpoint/2010/main" val="29889151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D6E9A37-11E0-E74F-83EC-30B73F4153CF}"/>
              </a:ext>
            </a:extLst>
          </p:cNvPr>
          <p:cNvSpPr>
            <a:spLocks noGrp="1"/>
          </p:cNvSpPr>
          <p:nvPr>
            <p:ph type="body" sz="quarter" idx="13"/>
          </p:nvPr>
        </p:nvSpPr>
        <p:spPr>
          <a:xfrm>
            <a:off x="507205" y="1698814"/>
            <a:ext cx="11174400" cy="360000"/>
          </a:xfrm>
        </p:spPr>
        <p:txBody>
          <a:bodyPr/>
          <a:lstStyle/>
          <a:p>
            <a:r>
              <a:rPr lang="en-US" kern="0" spc="0" dirty="0"/>
              <a:t>O que é um plano individualizado? (a)</a:t>
            </a:r>
          </a:p>
        </p:txBody>
      </p:sp>
      <p:sp>
        <p:nvSpPr>
          <p:cNvPr id="3" name="Content Placeholder 2">
            <a:extLst>
              <a:ext uri="{FF2B5EF4-FFF2-40B4-BE49-F238E27FC236}">
                <a16:creationId xmlns:a16="http://schemas.microsoft.com/office/drawing/2014/main" id="{4D76430F-E02A-43D0-B179-A7D7B4D8A7B7}"/>
              </a:ext>
            </a:extLst>
          </p:cNvPr>
          <p:cNvSpPr>
            <a:spLocks noGrp="1"/>
          </p:cNvSpPr>
          <p:nvPr>
            <p:ph sz="quarter" idx="14"/>
          </p:nvPr>
        </p:nvSpPr>
        <p:spPr>
          <a:xfrm>
            <a:off x="744276" y="2413388"/>
            <a:ext cx="10937328" cy="3109455"/>
          </a:xfrm>
        </p:spPr>
        <p:txBody>
          <a:bodyPr/>
          <a:lstStyle/>
          <a:p>
            <a:pPr algn="just">
              <a:spcBef>
                <a:spcPts val="600"/>
              </a:spcBef>
              <a:spcAft>
                <a:spcPts val="0"/>
              </a:spcAft>
            </a:pPr>
            <a:r>
              <a:rPr lang="en-US" sz="2000" dirty="0"/>
              <a:t>Plano individualizado - a pessoa identifica suas sensibilidades e sinais de angústia, bem como estratégias e ações que ela mesma ou outras pessoas podem adotar para responder à situação.</a:t>
            </a:r>
          </a:p>
          <a:p>
            <a:pPr algn="just">
              <a:spcBef>
                <a:spcPts val="600"/>
              </a:spcBef>
              <a:spcAft>
                <a:spcPts val="0"/>
              </a:spcAft>
            </a:pPr>
            <a:r>
              <a:rPr lang="en-US" sz="2000" dirty="0"/>
              <a:t>Pode não ser relevante desenvolver planos individualizados para todas as pessoas – nem todas as pessoas vão querer ou precisar deles. </a:t>
            </a:r>
          </a:p>
          <a:p>
            <a:pPr algn="just">
              <a:spcBef>
                <a:spcPts val="600"/>
              </a:spcBef>
              <a:spcAft>
                <a:spcPts val="0"/>
              </a:spcAft>
            </a:pPr>
            <a:r>
              <a:rPr lang="en-US" sz="2000" dirty="0" err="1"/>
              <a:t>Entretanto</a:t>
            </a:r>
            <a:r>
              <a:rPr lang="en-US" sz="2000" dirty="0"/>
              <a:t>, para </a:t>
            </a:r>
            <a:r>
              <a:rPr lang="en-US" sz="2000" dirty="0" err="1"/>
              <a:t>algumas</a:t>
            </a:r>
            <a:r>
              <a:rPr lang="en-US" sz="2000" dirty="0"/>
              <a:t> </a:t>
            </a:r>
            <a:r>
              <a:rPr lang="en-US" sz="2000" dirty="0" err="1"/>
              <a:t>pessoas</a:t>
            </a:r>
            <a:r>
              <a:rPr lang="en-US" sz="2000" dirty="0"/>
              <a:t>, o </a:t>
            </a:r>
            <a:r>
              <a:rPr lang="en-US" sz="2000" dirty="0" err="1"/>
              <a:t>desenvolvimento</a:t>
            </a:r>
            <a:r>
              <a:rPr lang="en-US" sz="2000" dirty="0"/>
              <a:t> de </a:t>
            </a:r>
            <a:r>
              <a:rPr lang="en-US" sz="2000" dirty="0" err="1"/>
              <a:t>planos</a:t>
            </a:r>
            <a:r>
              <a:rPr lang="en-US" sz="2000" dirty="0"/>
              <a:t> </a:t>
            </a:r>
            <a:r>
              <a:rPr lang="en-US" sz="2000" dirty="0" err="1"/>
              <a:t>individualizados</a:t>
            </a:r>
            <a:r>
              <a:rPr lang="en-US" sz="2000" dirty="0"/>
              <a:t> </a:t>
            </a:r>
            <a:r>
              <a:rPr lang="en-US" sz="2000" dirty="0" err="1"/>
              <a:t>pode</a:t>
            </a:r>
            <a:r>
              <a:rPr lang="en-US" sz="2000" dirty="0"/>
              <a:t> ser </a:t>
            </a:r>
            <a:r>
              <a:rPr lang="en-US" sz="2000" dirty="0" err="1"/>
              <a:t>útil</a:t>
            </a:r>
            <a:r>
              <a:rPr lang="en-US" sz="2000" dirty="0"/>
              <a:t> para </a:t>
            </a:r>
            <a:r>
              <a:rPr lang="en-US" sz="2000" dirty="0" err="1"/>
              <a:t>compreender</a:t>
            </a:r>
            <a:r>
              <a:rPr lang="en-US" sz="2000" dirty="0"/>
              <a:t> o que as </a:t>
            </a:r>
            <a:r>
              <a:rPr lang="en-US" sz="2000" dirty="0" err="1"/>
              <a:t>faz</a:t>
            </a:r>
            <a:r>
              <a:rPr lang="en-US" sz="2000" dirty="0"/>
              <a:t> </a:t>
            </a:r>
            <a:r>
              <a:rPr lang="en-US" sz="2000" dirty="0" err="1"/>
              <a:t>sentir</a:t>
            </a:r>
            <a:r>
              <a:rPr lang="en-US" sz="2000" dirty="0"/>
              <a:t>-se </a:t>
            </a:r>
            <a:r>
              <a:rPr lang="en-US" sz="2000" dirty="0" err="1"/>
              <a:t>angustiadas</a:t>
            </a:r>
            <a:r>
              <a:rPr lang="en-US" sz="2000" dirty="0"/>
              <a:t>, </a:t>
            </a:r>
            <a:r>
              <a:rPr lang="en-US" sz="2000" dirty="0" err="1"/>
              <a:t>ansiosas</a:t>
            </a:r>
            <a:r>
              <a:rPr lang="en-US" sz="2000" dirty="0"/>
              <a:t> </a:t>
            </a:r>
            <a:r>
              <a:rPr lang="en-US" sz="2000" dirty="0" err="1"/>
              <a:t>ou</a:t>
            </a:r>
            <a:r>
              <a:rPr lang="en-US" sz="2000" dirty="0"/>
              <a:t> com </a:t>
            </a:r>
            <a:r>
              <a:rPr lang="en-US" sz="2000" dirty="0" err="1"/>
              <a:t>raiva</a:t>
            </a:r>
            <a:r>
              <a:rPr lang="en-US" sz="2000" dirty="0"/>
              <a:t>, e </a:t>
            </a:r>
            <a:r>
              <a:rPr lang="en-US" sz="2000" dirty="0" err="1"/>
              <a:t>como</a:t>
            </a:r>
            <a:r>
              <a:rPr lang="en-US" sz="2000" dirty="0"/>
              <a:t> </a:t>
            </a:r>
            <a:r>
              <a:rPr lang="en-US" sz="2000" dirty="0" err="1"/>
              <a:t>outras</a:t>
            </a:r>
            <a:r>
              <a:rPr lang="en-US" sz="2000" dirty="0"/>
              <a:t> </a:t>
            </a:r>
            <a:r>
              <a:rPr lang="en-US" sz="2000" dirty="0" err="1"/>
              <a:t>podem</a:t>
            </a:r>
            <a:r>
              <a:rPr lang="en-US" sz="2000" dirty="0"/>
              <a:t> responder </a:t>
            </a:r>
            <a:r>
              <a:rPr lang="en-US" sz="2000" dirty="0" err="1"/>
              <a:t>nessas</a:t>
            </a:r>
            <a:r>
              <a:rPr lang="en-US" sz="2000" dirty="0"/>
              <a:t> </a:t>
            </a:r>
            <a:r>
              <a:rPr lang="en-US" sz="2000" dirty="0" err="1"/>
              <a:t>situações</a:t>
            </a:r>
            <a:r>
              <a:rPr lang="en-US" sz="2000" dirty="0"/>
              <a:t> de </a:t>
            </a:r>
            <a:r>
              <a:rPr lang="en-US" sz="2000" dirty="0" err="1"/>
              <a:t>uma</a:t>
            </a:r>
            <a:r>
              <a:rPr lang="en-US" sz="2000" dirty="0"/>
              <a:t> forma que </a:t>
            </a:r>
            <a:r>
              <a:rPr lang="en-US" sz="2000" dirty="0" err="1"/>
              <a:t>respeite</a:t>
            </a:r>
            <a:r>
              <a:rPr lang="en-US" sz="2000" dirty="0"/>
              <a:t> a </a:t>
            </a:r>
            <a:r>
              <a:rPr lang="en-US" sz="2000" dirty="0" err="1"/>
              <a:t>pessoa</a:t>
            </a:r>
            <a:r>
              <a:rPr lang="en-US" sz="2000" dirty="0"/>
              <a:t> e </a:t>
            </a:r>
            <a:r>
              <a:rPr lang="en-US" sz="2000" dirty="0" err="1"/>
              <a:t>seus</a:t>
            </a:r>
            <a:r>
              <a:rPr lang="en-US" sz="2000" dirty="0"/>
              <a:t> </a:t>
            </a:r>
            <a:r>
              <a:rPr lang="en-US" sz="2000" dirty="0" err="1"/>
              <a:t>desejos</a:t>
            </a:r>
            <a:r>
              <a:rPr lang="en-US" sz="2000" dirty="0"/>
              <a:t> e </a:t>
            </a:r>
            <a:r>
              <a:rPr lang="en-US" sz="2000" dirty="0" err="1"/>
              <a:t>preferências</a:t>
            </a:r>
            <a:r>
              <a:rPr lang="en-US" sz="2000" dirty="0"/>
              <a:t>. </a:t>
            </a:r>
          </a:p>
          <a:p>
            <a:pPr algn="just">
              <a:spcBef>
                <a:spcPts val="600"/>
              </a:spcBef>
              <a:spcAft>
                <a:spcPts val="0"/>
              </a:spcAft>
            </a:pPr>
            <a:r>
              <a:rPr lang="en-US" sz="2000" dirty="0" err="1"/>
              <a:t>Algumas</a:t>
            </a:r>
            <a:r>
              <a:rPr lang="en-US" sz="2000" dirty="0"/>
              <a:t> </a:t>
            </a:r>
            <a:r>
              <a:rPr lang="en-US" sz="2000" dirty="0" err="1"/>
              <a:t>pessoas</a:t>
            </a:r>
            <a:r>
              <a:rPr lang="en-US" sz="2000" dirty="0"/>
              <a:t> </a:t>
            </a:r>
            <a:r>
              <a:rPr lang="en-US" sz="2000" dirty="0" err="1"/>
              <a:t>podem</a:t>
            </a:r>
            <a:r>
              <a:rPr lang="en-US" sz="2000" dirty="0"/>
              <a:t> </a:t>
            </a:r>
            <a:r>
              <a:rPr lang="en-US" sz="2000" dirty="0" err="1"/>
              <a:t>querer</a:t>
            </a:r>
            <a:r>
              <a:rPr lang="en-US" sz="2000" dirty="0"/>
              <a:t> </a:t>
            </a:r>
            <a:r>
              <a:rPr lang="en-US" sz="2000" dirty="0" err="1"/>
              <a:t>desenvolver</a:t>
            </a:r>
            <a:r>
              <a:rPr lang="en-US" sz="2000" dirty="0"/>
              <a:t> um plano </a:t>
            </a:r>
            <a:r>
              <a:rPr lang="en-US" sz="2000" dirty="0" err="1"/>
              <a:t>por</a:t>
            </a:r>
            <a:r>
              <a:rPr lang="en-US" sz="2000" dirty="0"/>
              <a:t> </a:t>
            </a:r>
            <a:r>
              <a:rPr lang="en-US" sz="2000" dirty="0" err="1"/>
              <a:t>conta</a:t>
            </a:r>
            <a:r>
              <a:rPr lang="en-US" sz="2000" dirty="0"/>
              <a:t> </a:t>
            </a:r>
            <a:r>
              <a:rPr lang="en-US" sz="2000" dirty="0" err="1"/>
              <a:t>própria</a:t>
            </a:r>
            <a:r>
              <a:rPr lang="en-US" sz="2000" dirty="0"/>
              <a:t>, </a:t>
            </a:r>
            <a:r>
              <a:rPr lang="en-US" sz="2000" dirty="0" err="1"/>
              <a:t>enquanto</a:t>
            </a:r>
            <a:r>
              <a:rPr lang="en-US" sz="2000" dirty="0"/>
              <a:t> </a:t>
            </a:r>
            <a:r>
              <a:rPr lang="en-US" sz="2000" dirty="0" err="1"/>
              <a:t>outras</a:t>
            </a:r>
            <a:r>
              <a:rPr lang="en-US" sz="2000" dirty="0"/>
              <a:t> </a:t>
            </a:r>
            <a:r>
              <a:rPr lang="en-US" sz="2000" dirty="0" err="1"/>
              <a:t>podem</a:t>
            </a:r>
            <a:r>
              <a:rPr lang="en-US" sz="2000" dirty="0"/>
              <a:t> </a:t>
            </a:r>
            <a:r>
              <a:rPr lang="en-US" sz="2000" dirty="0" err="1"/>
              <a:t>querer</a:t>
            </a:r>
            <a:r>
              <a:rPr lang="en-US" sz="2000" dirty="0"/>
              <a:t> </a:t>
            </a:r>
            <a:r>
              <a:rPr lang="en-US" sz="2000" dirty="0" err="1"/>
              <a:t>envolver</a:t>
            </a:r>
            <a:r>
              <a:rPr lang="en-US" sz="2000" dirty="0"/>
              <a:t> </a:t>
            </a:r>
            <a:r>
              <a:rPr lang="en-US" sz="2000" dirty="0" err="1"/>
              <a:t>pessoas</a:t>
            </a:r>
            <a:r>
              <a:rPr lang="en-US" sz="2000" dirty="0"/>
              <a:t> de </a:t>
            </a:r>
            <a:r>
              <a:rPr lang="en-US" sz="2000" dirty="0" err="1"/>
              <a:t>confiança</a:t>
            </a:r>
            <a:r>
              <a:rPr lang="en-US" sz="2000" dirty="0"/>
              <a:t> no </a:t>
            </a:r>
            <a:r>
              <a:rPr lang="en-US" sz="2000" dirty="0" err="1"/>
              <a:t>processo</a:t>
            </a:r>
            <a:r>
              <a:rPr lang="en-US" sz="2000" dirty="0"/>
              <a:t>. </a:t>
            </a:r>
          </a:p>
          <a:p>
            <a:pPr algn="just"/>
            <a:endParaRPr lang="en-US" dirty="0"/>
          </a:p>
          <a:p>
            <a:endParaRPr lang="en-CH" dirty="0"/>
          </a:p>
        </p:txBody>
      </p:sp>
      <p:sp>
        <p:nvSpPr>
          <p:cNvPr id="2" name="Title 1">
            <a:extLst>
              <a:ext uri="{FF2B5EF4-FFF2-40B4-BE49-F238E27FC236}">
                <a16:creationId xmlns:a16="http://schemas.microsoft.com/office/drawing/2014/main" id="{1ABC87E4-2CB1-4827-8D25-7DED3172316B}"/>
              </a:ext>
            </a:extLst>
          </p:cNvPr>
          <p:cNvSpPr>
            <a:spLocks noGrp="1"/>
          </p:cNvSpPr>
          <p:nvPr>
            <p:ph type="title"/>
          </p:nvPr>
        </p:nvSpPr>
        <p:spPr>
          <a:xfrm>
            <a:off x="507205" y="506412"/>
            <a:ext cx="11174399" cy="340401"/>
          </a:xfrm>
        </p:spPr>
        <p:txBody>
          <a:bodyPr/>
          <a:lstStyle/>
          <a:p>
            <a:pPr algn="ctr"/>
            <a:r>
              <a:rPr lang="en-GB" dirty="0"/>
              <a:t>Apresentação: Planos individualizados para explorar sensibilidades e sinais de angústia – 1</a:t>
            </a:r>
            <a:endParaRPr lang="en-CH" dirty="0"/>
          </a:p>
        </p:txBody>
      </p:sp>
    </p:spTree>
    <p:extLst>
      <p:ext uri="{BB962C8B-B14F-4D97-AF65-F5344CB8AC3E}">
        <p14:creationId xmlns:p14="http://schemas.microsoft.com/office/powerpoint/2010/main" val="27755042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3D99C54-1CA2-9441-86C1-17206ED6DE47}"/>
              </a:ext>
            </a:extLst>
          </p:cNvPr>
          <p:cNvSpPr>
            <a:spLocks noGrp="1"/>
          </p:cNvSpPr>
          <p:nvPr>
            <p:ph type="body" sz="quarter" idx="13"/>
          </p:nvPr>
        </p:nvSpPr>
        <p:spPr>
          <a:xfrm>
            <a:off x="508800" y="1763225"/>
            <a:ext cx="11174400" cy="360000"/>
          </a:xfrm>
        </p:spPr>
        <p:txBody>
          <a:bodyPr/>
          <a:lstStyle/>
          <a:p>
            <a:r>
              <a:rPr lang="en-US" kern="0" spc="0" dirty="0"/>
              <a:t>O que é um plano </a:t>
            </a:r>
            <a:r>
              <a:rPr lang="en-US" kern="0" spc="0" dirty="0" err="1"/>
              <a:t>individualizado</a:t>
            </a:r>
            <a:r>
              <a:rPr lang="en-US" kern="0" spc="0" dirty="0"/>
              <a:t>? (b)</a:t>
            </a:r>
          </a:p>
        </p:txBody>
      </p:sp>
      <p:sp>
        <p:nvSpPr>
          <p:cNvPr id="3" name="Content Placeholder 2">
            <a:extLst>
              <a:ext uri="{FF2B5EF4-FFF2-40B4-BE49-F238E27FC236}">
                <a16:creationId xmlns:a16="http://schemas.microsoft.com/office/drawing/2014/main" id="{92E94FEF-4D32-4D8D-AAA2-720A6037487D}"/>
              </a:ext>
            </a:extLst>
          </p:cNvPr>
          <p:cNvSpPr>
            <a:spLocks noGrp="1"/>
          </p:cNvSpPr>
          <p:nvPr>
            <p:ph sz="quarter" idx="14"/>
          </p:nvPr>
        </p:nvSpPr>
        <p:spPr>
          <a:xfrm>
            <a:off x="721415" y="2491596"/>
            <a:ext cx="10960192" cy="3008872"/>
          </a:xfrm>
        </p:spPr>
        <p:txBody>
          <a:bodyPr/>
          <a:lstStyle/>
          <a:p>
            <a:pPr lvl="0" algn="just">
              <a:spcBef>
                <a:spcPts val="600"/>
              </a:spcBef>
              <a:spcAft>
                <a:spcPts val="0"/>
              </a:spcAft>
            </a:pPr>
            <a:r>
              <a:rPr lang="en-GB" sz="2000" dirty="0"/>
              <a:t>Desenvolver um plano é uma oportunidade para que os outros compreendam quais são as emoções e os sentimentos da pessoa em determinadas situações e discutam formas eficazes de satisfazer as suas necessidades quando essa situação ocorrer e a longo prazo.</a:t>
            </a:r>
            <a:endParaRPr lang="en-CH" sz="2000" dirty="0"/>
          </a:p>
          <a:p>
            <a:pPr lvl="0" algn="just">
              <a:spcBef>
                <a:spcPts val="600"/>
              </a:spcBef>
              <a:spcAft>
                <a:spcPts val="0"/>
              </a:spcAft>
            </a:pPr>
            <a:r>
              <a:rPr lang="en-GB" sz="2000" dirty="0" err="1"/>
              <a:t>Portanto</a:t>
            </a:r>
            <a:r>
              <a:rPr lang="en-GB" sz="2000" dirty="0"/>
              <a:t>, </a:t>
            </a:r>
            <a:r>
              <a:rPr lang="en-GB" sz="2000" dirty="0" err="1"/>
              <a:t>planos</a:t>
            </a:r>
            <a:r>
              <a:rPr lang="en-GB" sz="2000" dirty="0"/>
              <a:t> </a:t>
            </a:r>
            <a:r>
              <a:rPr lang="en-GB" sz="2000" dirty="0" err="1"/>
              <a:t>individualizados</a:t>
            </a:r>
            <a:r>
              <a:rPr lang="en-GB" sz="2000" dirty="0"/>
              <a:t> </a:t>
            </a:r>
            <a:r>
              <a:rPr lang="en-GB" sz="2000" dirty="0" err="1"/>
              <a:t>podem</a:t>
            </a:r>
            <a:r>
              <a:rPr lang="en-GB" sz="2000" dirty="0"/>
              <a:t> </a:t>
            </a:r>
            <a:r>
              <a:rPr lang="en-GB" sz="2000" dirty="0" err="1"/>
              <a:t>ajudar</a:t>
            </a:r>
            <a:r>
              <a:rPr lang="en-GB" sz="2000" dirty="0"/>
              <a:t> a resolver </a:t>
            </a:r>
            <a:r>
              <a:rPr lang="en-GB" sz="2000" dirty="0" err="1"/>
              <a:t>situações</a:t>
            </a:r>
            <a:r>
              <a:rPr lang="en-GB" sz="2000" dirty="0"/>
              <a:t> </a:t>
            </a:r>
            <a:r>
              <a:rPr lang="en-GB" sz="2000" dirty="0" err="1"/>
              <a:t>tensas</a:t>
            </a:r>
            <a:r>
              <a:rPr lang="en-GB" sz="2000" dirty="0"/>
              <a:t> de forma </a:t>
            </a:r>
            <a:r>
              <a:rPr lang="en-GB" sz="2000" dirty="0" err="1"/>
              <a:t>mais</a:t>
            </a:r>
            <a:r>
              <a:rPr lang="en-GB" sz="2000" dirty="0"/>
              <a:t> </a:t>
            </a:r>
            <a:r>
              <a:rPr lang="en-GB" sz="2000" dirty="0" err="1"/>
              <a:t>eficaz</a:t>
            </a:r>
            <a:r>
              <a:rPr lang="en-GB" sz="2000" dirty="0"/>
              <a:t>, </a:t>
            </a:r>
            <a:r>
              <a:rPr lang="en-GB" sz="2000" dirty="0" err="1"/>
              <a:t>sem</a:t>
            </a:r>
            <a:r>
              <a:rPr lang="en-GB" sz="2000" dirty="0"/>
              <a:t> o </a:t>
            </a:r>
            <a:r>
              <a:rPr lang="en-GB" sz="2000" dirty="0" err="1"/>
              <a:t>uso</a:t>
            </a:r>
            <a:r>
              <a:rPr lang="en-GB" sz="2000" dirty="0"/>
              <a:t> de </a:t>
            </a:r>
            <a:r>
              <a:rPr lang="en-GB" sz="2000" dirty="0" err="1"/>
              <a:t>coerção</a:t>
            </a:r>
            <a:r>
              <a:rPr lang="en-GB" sz="2000" dirty="0"/>
              <a:t>, </a:t>
            </a:r>
            <a:r>
              <a:rPr lang="en-GB" sz="2000" dirty="0" err="1"/>
              <a:t>abuso</a:t>
            </a:r>
            <a:r>
              <a:rPr lang="en-GB" sz="2000" dirty="0"/>
              <a:t> </a:t>
            </a:r>
            <a:r>
              <a:rPr lang="en-GB" sz="2000" dirty="0" err="1"/>
              <a:t>ou</a:t>
            </a:r>
            <a:r>
              <a:rPr lang="en-GB" sz="2000" dirty="0"/>
              <a:t> </a:t>
            </a:r>
            <a:r>
              <a:rPr lang="en-GB" sz="2000" dirty="0" err="1"/>
              <a:t>violência</a:t>
            </a:r>
            <a:r>
              <a:rPr lang="en-GB" sz="2000" dirty="0"/>
              <a:t>. </a:t>
            </a:r>
          </a:p>
          <a:p>
            <a:pPr lvl="0" algn="just">
              <a:spcBef>
                <a:spcPts val="600"/>
              </a:spcBef>
              <a:spcAft>
                <a:spcPts val="0"/>
              </a:spcAft>
            </a:pPr>
            <a:r>
              <a:rPr lang="en-GB" sz="2000" dirty="0"/>
              <a:t>O </a:t>
            </a:r>
            <a:r>
              <a:rPr lang="en-GB" sz="2000" dirty="0" err="1"/>
              <a:t>responsável</a:t>
            </a:r>
            <a:r>
              <a:rPr lang="en-GB" sz="2000" dirty="0"/>
              <a:t> </a:t>
            </a:r>
            <a:r>
              <a:rPr lang="en-GB" sz="2000" dirty="0" err="1"/>
              <a:t>pelo</a:t>
            </a:r>
            <a:r>
              <a:rPr lang="en-GB" sz="2000" dirty="0"/>
              <a:t> </a:t>
            </a:r>
            <a:r>
              <a:rPr lang="en-GB" sz="2000" dirty="0" err="1"/>
              <a:t>desenvolvimento</a:t>
            </a:r>
            <a:r>
              <a:rPr lang="en-GB" sz="2000" dirty="0"/>
              <a:t> do plano </a:t>
            </a:r>
            <a:r>
              <a:rPr lang="en-GB" sz="2000" dirty="0" err="1"/>
              <a:t>deve</a:t>
            </a:r>
            <a:r>
              <a:rPr lang="en-GB" sz="2000" dirty="0"/>
              <a:t> </a:t>
            </a:r>
            <a:r>
              <a:rPr lang="en-GB" sz="2000" dirty="0" err="1"/>
              <a:t>ter</a:t>
            </a:r>
            <a:r>
              <a:rPr lang="en-GB" sz="2000" dirty="0"/>
              <a:t> a </a:t>
            </a:r>
            <a:r>
              <a:rPr lang="en-GB" sz="2000" dirty="0" err="1"/>
              <a:t>possibilidade</a:t>
            </a:r>
            <a:r>
              <a:rPr lang="en-GB" sz="2000" dirty="0"/>
              <a:t> de </a:t>
            </a:r>
            <a:r>
              <a:rPr lang="en-GB" sz="2000" dirty="0" err="1"/>
              <a:t>deixar</a:t>
            </a:r>
            <a:r>
              <a:rPr lang="en-GB" sz="2000" dirty="0"/>
              <a:t> </a:t>
            </a:r>
            <a:r>
              <a:rPr lang="en-GB" sz="2000" dirty="0" err="1"/>
              <a:t>todas</a:t>
            </a:r>
            <a:r>
              <a:rPr lang="en-GB" sz="2000" dirty="0"/>
              <a:t> as </a:t>
            </a:r>
            <a:r>
              <a:rPr lang="en-GB" sz="2000" dirty="0" err="1"/>
              <a:t>pessoas</a:t>
            </a:r>
            <a:r>
              <a:rPr lang="en-GB" sz="2000" dirty="0"/>
              <a:t> </a:t>
            </a:r>
            <a:r>
              <a:rPr lang="en-GB" sz="2000" dirty="0" err="1"/>
              <a:t>relevantes</a:t>
            </a:r>
            <a:r>
              <a:rPr lang="en-GB" sz="2000" dirty="0"/>
              <a:t> – </a:t>
            </a:r>
            <a:r>
              <a:rPr lang="en-GB" sz="2000" dirty="0" err="1"/>
              <a:t>incluindo</a:t>
            </a:r>
            <a:r>
              <a:rPr lang="en-GB" sz="2000" dirty="0"/>
              <a:t> </a:t>
            </a:r>
            <a:r>
              <a:rPr lang="en-GB" sz="2000" dirty="0" err="1"/>
              <a:t>profissionais</a:t>
            </a:r>
            <a:r>
              <a:rPr lang="en-GB" sz="2000" dirty="0"/>
              <a:t> de </a:t>
            </a:r>
            <a:r>
              <a:rPr lang="en-GB" sz="2000" dirty="0" err="1"/>
              <a:t>saúde</a:t>
            </a:r>
            <a:r>
              <a:rPr lang="en-GB" sz="2000" dirty="0"/>
              <a:t> mental e outros </a:t>
            </a:r>
            <a:r>
              <a:rPr lang="en-GB" sz="2000" dirty="0" err="1"/>
              <a:t>profissionais</a:t>
            </a:r>
            <a:r>
              <a:rPr lang="en-GB" sz="2000" dirty="0"/>
              <a:t>, </a:t>
            </a:r>
            <a:r>
              <a:rPr lang="en-GB" sz="2000" dirty="0" err="1"/>
              <a:t>familiares</a:t>
            </a:r>
            <a:r>
              <a:rPr lang="en-GB" sz="2000" dirty="0"/>
              <a:t> e </a:t>
            </a:r>
            <a:r>
              <a:rPr lang="en-GB" sz="2000" dirty="0" err="1"/>
              <a:t>parceiros</a:t>
            </a:r>
            <a:r>
              <a:rPr lang="en-GB" sz="2000" dirty="0"/>
              <a:t> de </a:t>
            </a:r>
            <a:r>
              <a:rPr lang="en-GB" sz="2000" dirty="0" err="1"/>
              <a:t>cuidados</a:t>
            </a:r>
            <a:r>
              <a:rPr lang="en-GB" sz="2000" dirty="0"/>
              <a:t> – </a:t>
            </a:r>
            <a:r>
              <a:rPr lang="en-GB" sz="2000" dirty="0" err="1"/>
              <a:t>saberem</a:t>
            </a:r>
            <a:r>
              <a:rPr lang="en-GB" sz="2000" dirty="0"/>
              <a:t> </a:t>
            </a:r>
            <a:r>
              <a:rPr lang="en-GB" sz="2000" dirty="0" err="1"/>
              <a:t>sobre</a:t>
            </a:r>
            <a:r>
              <a:rPr lang="en-GB" sz="2000" dirty="0"/>
              <a:t> </a:t>
            </a:r>
            <a:r>
              <a:rPr lang="en-GB" sz="2000" dirty="0" err="1"/>
              <a:t>sua</a:t>
            </a:r>
            <a:r>
              <a:rPr lang="en-GB" sz="2000" dirty="0"/>
              <a:t> </a:t>
            </a:r>
            <a:r>
              <a:rPr lang="en-GB" sz="2000" dirty="0" err="1"/>
              <a:t>existência</a:t>
            </a:r>
            <a:r>
              <a:rPr lang="en-GB" sz="2000" dirty="0"/>
              <a:t>, para que </a:t>
            </a:r>
            <a:r>
              <a:rPr lang="en-GB" sz="2000" dirty="0" err="1"/>
              <a:t>saibam</a:t>
            </a:r>
            <a:r>
              <a:rPr lang="en-GB" sz="2000" dirty="0"/>
              <a:t> </a:t>
            </a:r>
            <a:r>
              <a:rPr lang="en-GB" sz="2000" dirty="0" err="1"/>
              <a:t>como</a:t>
            </a:r>
            <a:r>
              <a:rPr lang="en-GB" sz="2000" dirty="0"/>
              <a:t> </a:t>
            </a:r>
            <a:r>
              <a:rPr lang="en-GB" sz="2000" dirty="0" err="1"/>
              <a:t>apoiar</a:t>
            </a:r>
            <a:r>
              <a:rPr lang="en-GB" sz="2000" dirty="0"/>
              <a:t> a </a:t>
            </a:r>
            <a:r>
              <a:rPr lang="en-GB" sz="2000" dirty="0" err="1"/>
              <a:t>pessoa</a:t>
            </a:r>
            <a:r>
              <a:rPr lang="en-GB" sz="2000" dirty="0"/>
              <a:t> de </a:t>
            </a:r>
            <a:r>
              <a:rPr lang="en-GB" sz="2000" dirty="0" err="1"/>
              <a:t>uma</a:t>
            </a:r>
            <a:r>
              <a:rPr lang="en-GB" sz="2000" dirty="0"/>
              <a:t> </a:t>
            </a:r>
            <a:r>
              <a:rPr lang="en-GB" sz="2000" dirty="0" err="1"/>
              <a:t>maneira</a:t>
            </a:r>
            <a:r>
              <a:rPr lang="en-GB" sz="2000" dirty="0"/>
              <a:t> </a:t>
            </a:r>
            <a:r>
              <a:rPr lang="en-GB" sz="2000" dirty="0" err="1"/>
              <a:t>eficaz</a:t>
            </a:r>
            <a:r>
              <a:rPr lang="en-GB" sz="2000" dirty="0"/>
              <a:t> e </a:t>
            </a:r>
            <a:r>
              <a:rPr lang="en-GB" sz="2000" dirty="0" err="1"/>
              <a:t>aceitável</a:t>
            </a:r>
            <a:r>
              <a:rPr lang="en-GB" sz="2000" dirty="0"/>
              <a:t>. </a:t>
            </a:r>
          </a:p>
          <a:p>
            <a:pPr marL="0" indent="0">
              <a:buNone/>
            </a:pPr>
            <a:endParaRPr lang="en-CH" dirty="0"/>
          </a:p>
        </p:txBody>
      </p:sp>
      <p:sp>
        <p:nvSpPr>
          <p:cNvPr id="2" name="Title 1">
            <a:extLst>
              <a:ext uri="{FF2B5EF4-FFF2-40B4-BE49-F238E27FC236}">
                <a16:creationId xmlns:a16="http://schemas.microsoft.com/office/drawing/2014/main" id="{C1DFFD26-C485-447C-BEE8-04AE83DC67F8}"/>
              </a:ext>
            </a:extLst>
          </p:cNvPr>
          <p:cNvSpPr>
            <a:spLocks noGrp="1"/>
          </p:cNvSpPr>
          <p:nvPr>
            <p:ph type="title"/>
          </p:nvPr>
        </p:nvSpPr>
        <p:spPr>
          <a:xfrm>
            <a:off x="507205" y="506412"/>
            <a:ext cx="11341083" cy="340401"/>
          </a:xfrm>
        </p:spPr>
        <p:txBody>
          <a:bodyPr/>
          <a:lstStyle/>
          <a:p>
            <a:pPr algn="ctr"/>
            <a:r>
              <a:rPr lang="en-GB" dirty="0"/>
              <a:t>Apresentação: Planos individualizados para explorar sensibilidades e sinais de angústia – 2</a:t>
            </a:r>
            <a:endParaRPr lang="en-CH" dirty="0"/>
          </a:p>
        </p:txBody>
      </p:sp>
    </p:spTree>
    <p:extLst>
      <p:ext uri="{BB962C8B-B14F-4D97-AF65-F5344CB8AC3E}">
        <p14:creationId xmlns:p14="http://schemas.microsoft.com/office/powerpoint/2010/main" val="15137494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9603448-7767-354B-80CD-0623D3A4C894}"/>
              </a:ext>
            </a:extLst>
          </p:cNvPr>
          <p:cNvSpPr>
            <a:spLocks noGrp="1"/>
          </p:cNvSpPr>
          <p:nvPr>
            <p:ph type="body" sz="quarter" idx="13"/>
          </p:nvPr>
        </p:nvSpPr>
        <p:spPr>
          <a:xfrm>
            <a:off x="507206" y="1775681"/>
            <a:ext cx="11174400" cy="360000"/>
          </a:xfrm>
        </p:spPr>
        <p:txBody>
          <a:bodyPr/>
          <a:lstStyle/>
          <a:p>
            <a:r>
              <a:rPr lang="en-US" kern="0" spc="0" dirty="0"/>
              <a:t>O que é um plano </a:t>
            </a:r>
            <a:r>
              <a:rPr lang="en-US" kern="0" spc="0" dirty="0" err="1"/>
              <a:t>individualizado</a:t>
            </a:r>
            <a:r>
              <a:rPr lang="en-US" kern="0" spc="0" dirty="0"/>
              <a:t>? (c)</a:t>
            </a:r>
          </a:p>
        </p:txBody>
      </p:sp>
      <p:sp>
        <p:nvSpPr>
          <p:cNvPr id="3" name="Content Placeholder 2">
            <a:extLst>
              <a:ext uri="{FF2B5EF4-FFF2-40B4-BE49-F238E27FC236}">
                <a16:creationId xmlns:a16="http://schemas.microsoft.com/office/drawing/2014/main" id="{CACD7ED5-3D37-46FD-AB92-83E7E25017AB}"/>
              </a:ext>
            </a:extLst>
          </p:cNvPr>
          <p:cNvSpPr>
            <a:spLocks noGrp="1"/>
          </p:cNvSpPr>
          <p:nvPr>
            <p:ph sz="quarter" idx="14"/>
          </p:nvPr>
        </p:nvSpPr>
        <p:spPr>
          <a:xfrm>
            <a:off x="508794" y="2608422"/>
            <a:ext cx="11174412" cy="2901914"/>
          </a:xfrm>
        </p:spPr>
        <p:txBody>
          <a:bodyPr/>
          <a:lstStyle/>
          <a:p>
            <a:pPr algn="just"/>
            <a:r>
              <a:rPr lang="en-US" sz="2000" dirty="0" err="1"/>
              <a:t>Os</a:t>
            </a:r>
            <a:r>
              <a:rPr lang="en-US" sz="2000" dirty="0"/>
              <a:t> </a:t>
            </a:r>
            <a:r>
              <a:rPr lang="en-US" sz="2000" dirty="0" err="1"/>
              <a:t>profissionais</a:t>
            </a:r>
            <a:r>
              <a:rPr lang="en-US" sz="2000" dirty="0"/>
              <a:t> da </a:t>
            </a:r>
            <a:r>
              <a:rPr lang="en-US" sz="2000" dirty="0" err="1"/>
              <a:t>saúde</a:t>
            </a:r>
            <a:r>
              <a:rPr lang="en-US" sz="2000" dirty="0"/>
              <a:t> mental e outros </a:t>
            </a:r>
            <a:r>
              <a:rPr lang="en-US" sz="2000" dirty="0" err="1"/>
              <a:t>profissionais</a:t>
            </a:r>
            <a:r>
              <a:rPr lang="en-US" sz="2000" dirty="0"/>
              <a:t>, </a:t>
            </a:r>
            <a:r>
              <a:rPr lang="en-US" sz="2000" dirty="0" err="1"/>
              <a:t>familiares</a:t>
            </a:r>
            <a:r>
              <a:rPr lang="en-US" sz="2000" dirty="0"/>
              <a:t> e </a:t>
            </a:r>
            <a:r>
              <a:rPr lang="en-US" sz="2000" dirty="0" err="1"/>
              <a:t>apoiadores</a:t>
            </a:r>
            <a:r>
              <a:rPr lang="en-US" sz="2000" dirty="0"/>
              <a:t> </a:t>
            </a:r>
            <a:r>
              <a:rPr lang="en-US" sz="2000" dirty="0" err="1"/>
              <a:t>também</a:t>
            </a:r>
            <a:r>
              <a:rPr lang="en-US" sz="2000" dirty="0"/>
              <a:t> </a:t>
            </a:r>
            <a:r>
              <a:rPr lang="en-US" sz="2000" dirty="0" err="1"/>
              <a:t>podem</a:t>
            </a:r>
            <a:r>
              <a:rPr lang="en-US" sz="2000" dirty="0"/>
              <a:t> </a:t>
            </a:r>
            <a:r>
              <a:rPr lang="en-US" sz="2000" dirty="0" err="1"/>
              <a:t>desenvolver</a:t>
            </a:r>
            <a:r>
              <a:rPr lang="en-US" sz="2000" dirty="0"/>
              <a:t> </a:t>
            </a:r>
            <a:r>
              <a:rPr lang="en-US" sz="2000" dirty="0" err="1"/>
              <a:t>seus</a:t>
            </a:r>
            <a:r>
              <a:rPr lang="en-US" sz="2000" dirty="0"/>
              <a:t> </a:t>
            </a:r>
            <a:r>
              <a:rPr lang="en-US" sz="2000" dirty="0" err="1"/>
              <a:t>próprios</a:t>
            </a:r>
            <a:r>
              <a:rPr lang="en-US" sz="2000" dirty="0"/>
              <a:t> </a:t>
            </a:r>
            <a:r>
              <a:rPr lang="en-US" sz="2000" dirty="0" err="1"/>
              <a:t>planos</a:t>
            </a:r>
            <a:r>
              <a:rPr lang="en-US" sz="2000" dirty="0"/>
              <a:t> </a:t>
            </a:r>
            <a:r>
              <a:rPr lang="en-US" sz="2000" dirty="0" err="1"/>
              <a:t>individualizados</a:t>
            </a:r>
            <a:r>
              <a:rPr lang="en-US" sz="2000" dirty="0"/>
              <a:t>; </a:t>
            </a:r>
          </a:p>
          <a:p>
            <a:pPr algn="just"/>
            <a:r>
              <a:rPr lang="en-US" sz="2000" dirty="0" err="1"/>
              <a:t>É</a:t>
            </a:r>
            <a:r>
              <a:rPr lang="en-US" sz="2000" dirty="0"/>
              <a:t> </a:t>
            </a:r>
            <a:r>
              <a:rPr lang="en-US" sz="2000" dirty="0" err="1"/>
              <a:t>importante</a:t>
            </a:r>
            <a:r>
              <a:rPr lang="en-US" sz="2000" dirty="0"/>
              <a:t> que </a:t>
            </a:r>
            <a:r>
              <a:rPr lang="en-US" sz="2000" dirty="0" err="1"/>
              <a:t>eles</a:t>
            </a:r>
            <a:r>
              <a:rPr lang="en-US" sz="2000" dirty="0"/>
              <a:t> </a:t>
            </a:r>
            <a:r>
              <a:rPr lang="en-US" sz="2000" dirty="0" err="1"/>
              <a:t>compreendam</a:t>
            </a:r>
            <a:r>
              <a:rPr lang="en-US" sz="2000" dirty="0"/>
              <a:t> </a:t>
            </a:r>
            <a:r>
              <a:rPr lang="en-US" sz="2000" dirty="0" err="1"/>
              <a:t>suas</a:t>
            </a:r>
            <a:r>
              <a:rPr lang="en-US" sz="2000" dirty="0"/>
              <a:t> </a:t>
            </a:r>
            <a:r>
              <a:rPr lang="en-US" sz="2000" dirty="0" err="1"/>
              <a:t>próprias</a:t>
            </a:r>
            <a:r>
              <a:rPr lang="en-US" sz="2000" dirty="0"/>
              <a:t> </a:t>
            </a:r>
            <a:r>
              <a:rPr lang="en-US" sz="2000" dirty="0" err="1"/>
              <a:t>sensibilidades</a:t>
            </a:r>
            <a:r>
              <a:rPr lang="en-US" sz="2000" dirty="0"/>
              <a:t> e </a:t>
            </a:r>
            <a:r>
              <a:rPr lang="en-US" sz="2000" dirty="0" err="1"/>
              <a:t>identifiquem</a:t>
            </a:r>
            <a:r>
              <a:rPr lang="en-US" sz="2000" dirty="0"/>
              <a:t> </a:t>
            </a:r>
            <a:r>
              <a:rPr lang="en-US" sz="2000" dirty="0" err="1"/>
              <a:t>métodos</a:t>
            </a:r>
            <a:r>
              <a:rPr lang="en-US" sz="2000" dirty="0"/>
              <a:t> </a:t>
            </a:r>
            <a:r>
              <a:rPr lang="en-US" sz="2000" dirty="0" err="1"/>
              <a:t>calmantes</a:t>
            </a:r>
            <a:r>
              <a:rPr lang="en-US" sz="2000" dirty="0"/>
              <a:t> que </a:t>
            </a:r>
            <a:r>
              <a:rPr lang="en-US" sz="2000" dirty="0" err="1"/>
              <a:t>também</a:t>
            </a:r>
            <a:r>
              <a:rPr lang="en-US" sz="2000" dirty="0"/>
              <a:t> </a:t>
            </a:r>
            <a:r>
              <a:rPr lang="en-US" sz="2000" dirty="0" err="1"/>
              <a:t>funcionem</a:t>
            </a:r>
            <a:r>
              <a:rPr lang="en-US" sz="2000" dirty="0"/>
              <a:t> para </a:t>
            </a:r>
            <a:r>
              <a:rPr lang="en-US" sz="2000" dirty="0" err="1"/>
              <a:t>eles</a:t>
            </a:r>
            <a:r>
              <a:rPr lang="en-US" sz="2000" dirty="0"/>
              <a:t>, para que </a:t>
            </a:r>
            <a:r>
              <a:rPr lang="en-US" sz="2000" dirty="0" err="1"/>
              <a:t>não</a:t>
            </a:r>
            <a:r>
              <a:rPr lang="en-US" sz="2000" dirty="0"/>
              <a:t> </a:t>
            </a:r>
            <a:r>
              <a:rPr lang="en-US" sz="2000" dirty="0" err="1"/>
              <a:t>contribuam</a:t>
            </a:r>
            <a:r>
              <a:rPr lang="en-US" sz="2000" dirty="0"/>
              <a:t> para </a:t>
            </a:r>
            <a:r>
              <a:rPr lang="en-US" sz="2000" dirty="0" err="1"/>
              <a:t>criar</a:t>
            </a:r>
            <a:r>
              <a:rPr lang="en-US" sz="2000" dirty="0"/>
              <a:t> </a:t>
            </a:r>
            <a:r>
              <a:rPr lang="en-US" sz="2000" dirty="0" err="1"/>
              <a:t>uma</a:t>
            </a:r>
            <a:r>
              <a:rPr lang="en-US" sz="2000" dirty="0"/>
              <a:t> </a:t>
            </a:r>
            <a:r>
              <a:rPr lang="en-US" sz="2000" dirty="0" err="1"/>
              <a:t>situação</a:t>
            </a:r>
            <a:r>
              <a:rPr lang="en-US" sz="2000" dirty="0"/>
              <a:t> </a:t>
            </a:r>
            <a:r>
              <a:rPr lang="en-US" sz="2000" dirty="0" err="1"/>
              <a:t>tensa</a:t>
            </a:r>
            <a:r>
              <a:rPr lang="en-US" sz="2000" dirty="0"/>
              <a:t> </a:t>
            </a:r>
            <a:r>
              <a:rPr lang="en-US" sz="2000" dirty="0" err="1"/>
              <a:t>ou</a:t>
            </a:r>
            <a:r>
              <a:rPr lang="en-US" sz="2000" dirty="0"/>
              <a:t> </a:t>
            </a:r>
            <a:r>
              <a:rPr lang="en-US" sz="2000" dirty="0" err="1"/>
              <a:t>piorar</a:t>
            </a:r>
            <a:r>
              <a:rPr lang="en-US" sz="2000" dirty="0"/>
              <a:t> </a:t>
            </a:r>
            <a:r>
              <a:rPr lang="en-US" sz="2000" dirty="0" err="1"/>
              <a:t>uma</a:t>
            </a:r>
            <a:r>
              <a:rPr lang="en-US" sz="2000" dirty="0"/>
              <a:t> </a:t>
            </a:r>
            <a:r>
              <a:rPr lang="en-US" sz="2000" dirty="0" err="1"/>
              <a:t>situação</a:t>
            </a:r>
            <a:r>
              <a:rPr lang="en-US" sz="2000" dirty="0"/>
              <a:t>. </a:t>
            </a:r>
          </a:p>
          <a:p>
            <a:pPr algn="just"/>
            <a:r>
              <a:rPr lang="en-US" sz="2000" dirty="0"/>
              <a:t>Quando um plano </a:t>
            </a:r>
            <a:r>
              <a:rPr lang="en-US" sz="2000" dirty="0" err="1"/>
              <a:t>individualizado</a:t>
            </a:r>
            <a:r>
              <a:rPr lang="en-US" sz="2000" dirty="0"/>
              <a:t> </a:t>
            </a:r>
            <a:r>
              <a:rPr lang="en-US" sz="2000" dirty="0" err="1"/>
              <a:t>é</a:t>
            </a:r>
            <a:r>
              <a:rPr lang="en-US" sz="2000" dirty="0"/>
              <a:t> </a:t>
            </a:r>
            <a:r>
              <a:rPr lang="en-US" sz="2000" dirty="0" err="1"/>
              <a:t>bem</a:t>
            </a:r>
            <a:r>
              <a:rPr lang="en-US" sz="2000" dirty="0"/>
              <a:t> </a:t>
            </a:r>
            <a:r>
              <a:rPr lang="en-US" sz="2000" dirty="0" err="1"/>
              <a:t>feito</a:t>
            </a:r>
            <a:r>
              <a:rPr lang="en-US" sz="2000" dirty="0"/>
              <a:t> </a:t>
            </a:r>
            <a:r>
              <a:rPr lang="en-US" sz="2000" dirty="0" err="1"/>
              <a:t>ele</a:t>
            </a:r>
            <a:r>
              <a:rPr lang="en-US" sz="2000" dirty="0"/>
              <a:t> </a:t>
            </a:r>
            <a:r>
              <a:rPr lang="en-US" sz="2000" dirty="0" err="1"/>
              <a:t>pode</a:t>
            </a:r>
            <a:r>
              <a:rPr lang="en-US" sz="2000" dirty="0"/>
              <a:t> ser </a:t>
            </a:r>
            <a:r>
              <a:rPr lang="en-US" sz="2000" dirty="0" err="1"/>
              <a:t>benéfico</a:t>
            </a:r>
            <a:r>
              <a:rPr lang="en-US" sz="2000" dirty="0"/>
              <a:t> para </a:t>
            </a:r>
            <a:r>
              <a:rPr lang="en-US" sz="2000" dirty="0" err="1"/>
              <a:t>todos</a:t>
            </a:r>
            <a:r>
              <a:rPr lang="en-US" sz="2000" dirty="0"/>
              <a:t> </a:t>
            </a:r>
            <a:r>
              <a:rPr lang="en-US" sz="2000" dirty="0" err="1"/>
              <a:t>os</a:t>
            </a:r>
            <a:r>
              <a:rPr lang="en-US" sz="2000" dirty="0"/>
              <a:t> </a:t>
            </a:r>
            <a:r>
              <a:rPr lang="en-US" sz="2000" dirty="0" err="1"/>
              <a:t>envolvidos</a:t>
            </a:r>
            <a:r>
              <a:rPr lang="en-US" sz="2000" dirty="0"/>
              <a:t> e </a:t>
            </a:r>
            <a:r>
              <a:rPr lang="en-US" sz="2000" dirty="0" err="1"/>
              <a:t>pode</a:t>
            </a:r>
            <a:r>
              <a:rPr lang="en-US" sz="2000" dirty="0"/>
              <a:t> </a:t>
            </a:r>
            <a:r>
              <a:rPr lang="en-US" sz="2000" dirty="0" err="1"/>
              <a:t>proporcionar</a:t>
            </a:r>
            <a:r>
              <a:rPr lang="en-US" sz="2000" dirty="0"/>
              <a:t> um </a:t>
            </a:r>
            <a:r>
              <a:rPr lang="en-US" sz="2000" dirty="0" err="1"/>
              <a:t>melhor</a:t>
            </a:r>
            <a:r>
              <a:rPr lang="en-US" sz="2000" dirty="0"/>
              <a:t> </a:t>
            </a:r>
            <a:r>
              <a:rPr lang="en-US" sz="2000" dirty="0" err="1"/>
              <a:t>ambiente</a:t>
            </a:r>
            <a:r>
              <a:rPr lang="en-US" sz="2000" dirty="0"/>
              <a:t> </a:t>
            </a:r>
            <a:r>
              <a:rPr lang="en-US" sz="2000" dirty="0" err="1"/>
              <a:t>dentro</a:t>
            </a:r>
            <a:r>
              <a:rPr lang="en-US" sz="2000" dirty="0"/>
              <a:t> do </a:t>
            </a:r>
            <a:r>
              <a:rPr lang="en-US" sz="2000" dirty="0" err="1"/>
              <a:t>serviço</a:t>
            </a:r>
            <a:r>
              <a:rPr lang="en-US" sz="2000" dirty="0"/>
              <a:t> social </a:t>
            </a:r>
            <a:r>
              <a:rPr lang="en-US" sz="2000" dirty="0" err="1"/>
              <a:t>ou</a:t>
            </a:r>
            <a:r>
              <a:rPr lang="en-US" sz="2000" dirty="0"/>
              <a:t> de </a:t>
            </a:r>
            <a:r>
              <a:rPr lang="en-US" sz="2000" dirty="0" err="1"/>
              <a:t>saúde</a:t>
            </a:r>
            <a:r>
              <a:rPr lang="en-US" sz="2000" dirty="0"/>
              <a:t> mental </a:t>
            </a:r>
            <a:r>
              <a:rPr lang="en-US" sz="2000" dirty="0" err="1"/>
              <a:t>ou</a:t>
            </a:r>
            <a:r>
              <a:rPr lang="en-US" sz="2000" dirty="0"/>
              <a:t> </a:t>
            </a:r>
            <a:r>
              <a:rPr lang="en-US" sz="2000" dirty="0" err="1"/>
              <a:t>em</a:t>
            </a:r>
            <a:r>
              <a:rPr lang="en-US" sz="2000" dirty="0"/>
              <a:t> casa. </a:t>
            </a:r>
          </a:p>
          <a:p>
            <a:pPr algn="just"/>
            <a:r>
              <a:rPr lang="en-US" dirty="0"/>
              <a:t>.</a:t>
            </a:r>
          </a:p>
          <a:p>
            <a:pPr marL="0" indent="0">
              <a:buNone/>
            </a:pPr>
            <a:endParaRPr lang="en-CH" dirty="0"/>
          </a:p>
        </p:txBody>
      </p:sp>
      <p:sp>
        <p:nvSpPr>
          <p:cNvPr id="2" name="Title 1">
            <a:extLst>
              <a:ext uri="{FF2B5EF4-FFF2-40B4-BE49-F238E27FC236}">
                <a16:creationId xmlns:a16="http://schemas.microsoft.com/office/drawing/2014/main" id="{72967AA0-3F31-473B-B946-C097DFAB3E51}"/>
              </a:ext>
            </a:extLst>
          </p:cNvPr>
          <p:cNvSpPr>
            <a:spLocks noGrp="1"/>
          </p:cNvSpPr>
          <p:nvPr>
            <p:ph type="title"/>
          </p:nvPr>
        </p:nvSpPr>
        <p:spPr>
          <a:xfrm>
            <a:off x="507206" y="506412"/>
            <a:ext cx="11174400" cy="431358"/>
          </a:xfrm>
        </p:spPr>
        <p:txBody>
          <a:bodyPr/>
          <a:lstStyle/>
          <a:p>
            <a:pPr algn="ctr"/>
            <a:r>
              <a:rPr lang="en-GB" dirty="0"/>
              <a:t>Apresentação: Planos individualizados para explorar sensibilidades e sinais de angústia – 3</a:t>
            </a:r>
            <a:endParaRPr lang="en-CH" dirty="0"/>
          </a:p>
        </p:txBody>
      </p:sp>
    </p:spTree>
    <p:extLst>
      <p:ext uri="{BB962C8B-B14F-4D97-AF65-F5344CB8AC3E}">
        <p14:creationId xmlns:p14="http://schemas.microsoft.com/office/powerpoint/2010/main" val="53949158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85973EA-AD52-354B-9255-E87EEB2011AA}"/>
              </a:ext>
            </a:extLst>
          </p:cNvPr>
          <p:cNvSpPr>
            <a:spLocks noGrp="1"/>
          </p:cNvSpPr>
          <p:nvPr>
            <p:ph type="body" sz="quarter" idx="13"/>
          </p:nvPr>
        </p:nvSpPr>
        <p:spPr>
          <a:xfrm>
            <a:off x="507207" y="1460981"/>
            <a:ext cx="11174400" cy="360000"/>
          </a:xfrm>
        </p:spPr>
        <p:txBody>
          <a:bodyPr/>
          <a:lstStyle/>
          <a:p>
            <a:r>
              <a:rPr lang="en-US" kern="0" spc="0" dirty="0"/>
              <a:t>Estratégias calmantes devem ser introduzidas no plano individualizado (a)</a:t>
            </a:r>
          </a:p>
        </p:txBody>
      </p:sp>
      <p:sp>
        <p:nvSpPr>
          <p:cNvPr id="3" name="Content Placeholder 2">
            <a:extLst>
              <a:ext uri="{FF2B5EF4-FFF2-40B4-BE49-F238E27FC236}">
                <a16:creationId xmlns:a16="http://schemas.microsoft.com/office/drawing/2014/main" id="{47FD6847-9ECF-4FA7-9D2E-FAB8E9B88875}"/>
              </a:ext>
            </a:extLst>
          </p:cNvPr>
          <p:cNvSpPr>
            <a:spLocks noGrp="1"/>
          </p:cNvSpPr>
          <p:nvPr>
            <p:ph sz="quarter" idx="14"/>
          </p:nvPr>
        </p:nvSpPr>
        <p:spPr>
          <a:xfrm>
            <a:off x="507195" y="2061238"/>
            <a:ext cx="11174412" cy="4086135"/>
          </a:xfrm>
        </p:spPr>
        <p:txBody>
          <a:bodyPr numCol="2"/>
          <a:lstStyle/>
          <a:p>
            <a:pPr algn="just">
              <a:spcBef>
                <a:spcPts val="600"/>
              </a:spcBef>
              <a:spcAft>
                <a:spcPts val="0"/>
              </a:spcAft>
            </a:pPr>
            <a:r>
              <a:rPr lang="en-US" sz="1700" dirty="0" err="1"/>
              <a:t>Após</a:t>
            </a:r>
            <a:r>
              <a:rPr lang="en-US" sz="1700" dirty="0"/>
              <a:t> as </a:t>
            </a:r>
            <a:r>
              <a:rPr lang="en-US" sz="1700" dirty="0" err="1"/>
              <a:t>sensibilidades</a:t>
            </a:r>
            <a:r>
              <a:rPr lang="en-US" sz="1700" dirty="0"/>
              <a:t> e </a:t>
            </a:r>
            <a:r>
              <a:rPr lang="en-US" sz="1700" dirty="0" err="1"/>
              <a:t>os</a:t>
            </a:r>
            <a:r>
              <a:rPr lang="en-US" sz="1700" dirty="0"/>
              <a:t> </a:t>
            </a:r>
            <a:r>
              <a:rPr lang="en-US" sz="1700" dirty="0" err="1"/>
              <a:t>sinais</a:t>
            </a:r>
            <a:r>
              <a:rPr lang="en-US" sz="1700" dirty="0"/>
              <a:t> de </a:t>
            </a:r>
            <a:r>
              <a:rPr lang="en-US" sz="1700" dirty="0" err="1"/>
              <a:t>angústia</a:t>
            </a:r>
            <a:r>
              <a:rPr lang="en-US" sz="1700" dirty="0"/>
              <a:t> </a:t>
            </a:r>
            <a:r>
              <a:rPr lang="en-US" sz="1700" dirty="0" err="1"/>
              <a:t>terem</a:t>
            </a:r>
            <a:r>
              <a:rPr lang="en-US" sz="1700" dirty="0"/>
              <a:t> </a:t>
            </a:r>
            <a:r>
              <a:rPr lang="en-US" sz="1700" dirty="0" err="1"/>
              <a:t>sido</a:t>
            </a:r>
            <a:r>
              <a:rPr lang="en-US" sz="1700" dirty="0"/>
              <a:t> </a:t>
            </a:r>
            <a:r>
              <a:rPr lang="en-US" sz="1700" dirty="0" err="1"/>
              <a:t>identificados</a:t>
            </a:r>
            <a:r>
              <a:rPr lang="en-US" sz="1700" dirty="0"/>
              <a:t>, as </a:t>
            </a:r>
            <a:r>
              <a:rPr lang="en-US" sz="1700" dirty="0" err="1"/>
              <a:t>pessoas</a:t>
            </a:r>
            <a:r>
              <a:rPr lang="en-US" sz="1700" dirty="0"/>
              <a:t> </a:t>
            </a:r>
            <a:r>
              <a:rPr lang="en-US" sz="1700" dirty="0" err="1"/>
              <a:t>devem</a:t>
            </a:r>
            <a:r>
              <a:rPr lang="en-US" sz="1700" dirty="0"/>
              <a:t> ser </a:t>
            </a:r>
            <a:r>
              <a:rPr lang="en-US" sz="1700" dirty="0" err="1"/>
              <a:t>incentivadas</a:t>
            </a:r>
            <a:r>
              <a:rPr lang="en-US" sz="1700" dirty="0"/>
              <a:t> e </a:t>
            </a:r>
            <a:r>
              <a:rPr lang="en-US" sz="1700" dirty="0" err="1"/>
              <a:t>apoiadas</a:t>
            </a:r>
            <a:r>
              <a:rPr lang="en-US" sz="1700" dirty="0"/>
              <a:t> a </a:t>
            </a:r>
            <a:r>
              <a:rPr lang="en-US" sz="1700" dirty="0" err="1"/>
              <a:t>explorar</a:t>
            </a:r>
            <a:r>
              <a:rPr lang="en-US" sz="1700" dirty="0"/>
              <a:t> o que as </a:t>
            </a:r>
            <a:r>
              <a:rPr lang="en-US" sz="1700" dirty="0" err="1"/>
              <a:t>ajuda</a:t>
            </a:r>
            <a:r>
              <a:rPr lang="en-US" sz="1700" dirty="0"/>
              <a:t> a se </a:t>
            </a:r>
            <a:r>
              <a:rPr lang="en-US" sz="1700" dirty="0" err="1"/>
              <a:t>sentir</a:t>
            </a:r>
            <a:r>
              <a:rPr lang="en-US" sz="1700" dirty="0"/>
              <a:t> </a:t>
            </a:r>
            <a:r>
              <a:rPr lang="en-US" sz="1700" dirty="0" err="1"/>
              <a:t>melhor</a:t>
            </a:r>
            <a:r>
              <a:rPr lang="en-US" sz="1700" dirty="0"/>
              <a:t> e a </a:t>
            </a:r>
            <a:r>
              <a:rPr lang="en-US" sz="1700" dirty="0" err="1"/>
              <a:t>retomar</a:t>
            </a:r>
            <a:r>
              <a:rPr lang="en-US" sz="1700" dirty="0"/>
              <a:t> o </a:t>
            </a:r>
            <a:r>
              <a:rPr lang="en-US" sz="1700" dirty="0" err="1"/>
              <a:t>controle</a:t>
            </a:r>
            <a:r>
              <a:rPr lang="en-US" sz="1700" dirty="0"/>
              <a:t>. </a:t>
            </a:r>
            <a:r>
              <a:rPr lang="en-US" sz="1700" dirty="0" err="1"/>
              <a:t>Liste</a:t>
            </a:r>
            <a:r>
              <a:rPr lang="en-US" sz="1700" dirty="0"/>
              <a:t> </a:t>
            </a:r>
            <a:r>
              <a:rPr lang="en-US" sz="1700" dirty="0" err="1"/>
              <a:t>estas</a:t>
            </a:r>
            <a:r>
              <a:rPr lang="en-US" sz="1700" dirty="0"/>
              <a:t> </a:t>
            </a:r>
            <a:r>
              <a:rPr lang="en-US" sz="1700" dirty="0" err="1"/>
              <a:t>opções</a:t>
            </a:r>
            <a:r>
              <a:rPr lang="en-US" sz="1700" dirty="0"/>
              <a:t> </a:t>
            </a:r>
            <a:r>
              <a:rPr lang="en-US" sz="1700" dirty="0" err="1"/>
              <a:t>em</a:t>
            </a:r>
            <a:r>
              <a:rPr lang="en-US" sz="1700" dirty="0"/>
              <a:t> </a:t>
            </a:r>
            <a:r>
              <a:rPr lang="en-US" sz="1700" dirty="0" err="1"/>
              <a:t>seus</a:t>
            </a:r>
            <a:r>
              <a:rPr lang="en-US" sz="1700" dirty="0"/>
              <a:t> </a:t>
            </a:r>
            <a:r>
              <a:rPr lang="en-US" sz="1700" dirty="0" err="1"/>
              <a:t>planos</a:t>
            </a:r>
            <a:r>
              <a:rPr lang="en-US" sz="1700" dirty="0"/>
              <a:t> </a:t>
            </a:r>
            <a:r>
              <a:rPr lang="en-US" sz="1700" dirty="0" err="1"/>
              <a:t>individualizados</a:t>
            </a:r>
            <a:r>
              <a:rPr lang="en-US" sz="1700" dirty="0"/>
              <a:t>. </a:t>
            </a:r>
          </a:p>
          <a:p>
            <a:pPr algn="just">
              <a:spcBef>
                <a:spcPts val="600"/>
              </a:spcBef>
              <a:spcAft>
                <a:spcPts val="0"/>
              </a:spcAft>
            </a:pPr>
            <a:r>
              <a:rPr lang="en-GB" sz="1700" dirty="0"/>
              <a:t>Exemplos podem incluir:</a:t>
            </a:r>
            <a:endParaRPr lang="en-CH" sz="1700" dirty="0"/>
          </a:p>
          <a:p>
            <a:pPr lvl="4" algn="just">
              <a:spcBef>
                <a:spcPts val="600"/>
              </a:spcBef>
              <a:spcAft>
                <a:spcPts val="0"/>
              </a:spcAft>
            </a:pPr>
            <a:r>
              <a:rPr lang="en-GB" sz="1700" dirty="0"/>
              <a:t>Dar </a:t>
            </a:r>
            <a:r>
              <a:rPr lang="en-GB" sz="1700" dirty="0" err="1"/>
              <a:t>uma</a:t>
            </a:r>
            <a:r>
              <a:rPr lang="en-GB" sz="1700" dirty="0"/>
              <a:t> </a:t>
            </a:r>
            <a:r>
              <a:rPr lang="en-GB" sz="1700" dirty="0" err="1"/>
              <a:t>caminhada</a:t>
            </a:r>
            <a:r>
              <a:rPr lang="en-GB" sz="1700" dirty="0"/>
              <a:t>/</a:t>
            </a:r>
            <a:r>
              <a:rPr lang="en-GB" sz="1700" dirty="0" err="1"/>
              <a:t>tomar</a:t>
            </a:r>
            <a:r>
              <a:rPr lang="en-GB" sz="1700" dirty="0"/>
              <a:t> um </a:t>
            </a:r>
            <a:r>
              <a:rPr lang="en-GB" sz="1700" dirty="0" err="1"/>
              <a:t>pouco</a:t>
            </a:r>
            <a:r>
              <a:rPr lang="en-GB" sz="1700" dirty="0"/>
              <a:t> de </a:t>
            </a:r>
            <a:r>
              <a:rPr lang="en-GB" sz="1700" dirty="0" err="1"/>
              <a:t>ar</a:t>
            </a:r>
            <a:r>
              <a:rPr lang="en-GB" sz="1700" dirty="0"/>
              <a:t> fresco; </a:t>
            </a:r>
          </a:p>
          <a:p>
            <a:pPr lvl="4" algn="just">
              <a:spcBef>
                <a:spcPts val="600"/>
              </a:spcBef>
              <a:spcAft>
                <a:spcPts val="0"/>
              </a:spcAft>
            </a:pPr>
            <a:r>
              <a:rPr lang="en-GB" sz="1700" dirty="0"/>
              <a:t>Ter </a:t>
            </a:r>
            <a:r>
              <a:rPr lang="en-GB" sz="1700" dirty="0" err="1"/>
              <a:t>alguém</a:t>
            </a:r>
            <a:r>
              <a:rPr lang="en-GB" sz="1700" dirty="0"/>
              <a:t> que </a:t>
            </a:r>
            <a:r>
              <a:rPr lang="en-GB" sz="1700" dirty="0" err="1"/>
              <a:t>reconheça</a:t>
            </a:r>
            <a:r>
              <a:rPr lang="en-GB" sz="1700" dirty="0"/>
              <a:t> meus </a:t>
            </a:r>
            <a:r>
              <a:rPr lang="en-GB" sz="1700" dirty="0" err="1"/>
              <a:t>sentimentos</a:t>
            </a:r>
            <a:r>
              <a:rPr lang="en-GB" sz="1700" dirty="0"/>
              <a:t>; </a:t>
            </a:r>
          </a:p>
          <a:p>
            <a:pPr lvl="4" algn="just">
              <a:spcBef>
                <a:spcPts val="600"/>
              </a:spcBef>
              <a:spcAft>
                <a:spcPts val="0"/>
              </a:spcAft>
            </a:pPr>
            <a:r>
              <a:rPr lang="en-GB" sz="1700" dirty="0" err="1"/>
              <a:t>Respirar</a:t>
            </a:r>
            <a:r>
              <a:rPr lang="en-GB" sz="1700" dirty="0"/>
              <a:t> </a:t>
            </a:r>
            <a:r>
              <a:rPr lang="en-GB" sz="1700" dirty="0" err="1"/>
              <a:t>devagar</a:t>
            </a:r>
            <a:r>
              <a:rPr lang="en-GB" sz="1700" dirty="0"/>
              <a:t> e </a:t>
            </a:r>
            <a:r>
              <a:rPr lang="en-GB" sz="1700" dirty="0" err="1"/>
              <a:t>profundamente</a:t>
            </a:r>
            <a:r>
              <a:rPr lang="en-GB" sz="1700" dirty="0"/>
              <a:t>; </a:t>
            </a:r>
          </a:p>
          <a:p>
            <a:pPr lvl="4" algn="just">
              <a:spcBef>
                <a:spcPts val="600"/>
              </a:spcBef>
              <a:spcAft>
                <a:spcPts val="0"/>
              </a:spcAft>
            </a:pPr>
            <a:r>
              <a:rPr lang="en-GB" sz="1700" dirty="0" err="1"/>
              <a:t>Apertar</a:t>
            </a:r>
            <a:r>
              <a:rPr lang="en-GB" sz="1700" dirty="0"/>
              <a:t> </a:t>
            </a:r>
            <a:r>
              <a:rPr lang="en-GB" sz="1700" dirty="0" err="1"/>
              <a:t>uma</a:t>
            </a:r>
            <a:r>
              <a:rPr lang="en-GB" sz="1700" dirty="0"/>
              <a:t> bola </a:t>
            </a:r>
            <a:r>
              <a:rPr lang="en-GB" sz="1700" dirty="0" err="1"/>
              <a:t>ou</a:t>
            </a:r>
            <a:r>
              <a:rPr lang="en-GB" sz="1700" dirty="0"/>
              <a:t> um </a:t>
            </a:r>
            <a:r>
              <a:rPr lang="en-GB" sz="1700" dirty="0" err="1"/>
              <a:t>cobertor</a:t>
            </a:r>
            <a:r>
              <a:rPr lang="en-GB" sz="1700" dirty="0"/>
              <a:t>; </a:t>
            </a:r>
          </a:p>
          <a:p>
            <a:pPr lvl="4" algn="just">
              <a:spcBef>
                <a:spcPts val="600"/>
              </a:spcBef>
              <a:spcAft>
                <a:spcPts val="0"/>
              </a:spcAft>
            </a:pPr>
            <a:r>
              <a:rPr lang="en-GB" sz="1700" dirty="0"/>
              <a:t>Ser </a:t>
            </a:r>
            <a:r>
              <a:rPr lang="en-GB" sz="1700" dirty="0" err="1"/>
              <a:t>capaz</a:t>
            </a:r>
            <a:r>
              <a:rPr lang="en-GB" sz="1700" dirty="0"/>
              <a:t> de </a:t>
            </a:r>
            <a:r>
              <a:rPr lang="en-GB" sz="1700" dirty="0" err="1"/>
              <a:t>gritar</a:t>
            </a:r>
            <a:r>
              <a:rPr lang="en-GB" sz="1700" dirty="0"/>
              <a:t> </a:t>
            </a:r>
            <a:r>
              <a:rPr lang="en-GB" sz="1700" dirty="0" err="1"/>
              <a:t>ou</a:t>
            </a:r>
            <a:r>
              <a:rPr lang="en-GB" sz="1700" dirty="0"/>
              <a:t> </a:t>
            </a:r>
            <a:r>
              <a:rPr lang="en-GB" sz="1700" dirty="0" err="1"/>
              <a:t>chorar</a:t>
            </a:r>
            <a:r>
              <a:rPr lang="en-GB" sz="1700" dirty="0"/>
              <a:t>; </a:t>
            </a:r>
          </a:p>
          <a:p>
            <a:pPr lvl="4" algn="just">
              <a:spcBef>
                <a:spcPts val="600"/>
              </a:spcBef>
              <a:spcAft>
                <a:spcPts val="0"/>
              </a:spcAft>
            </a:pPr>
            <a:r>
              <a:rPr lang="en-GB" sz="1700" dirty="0" err="1"/>
              <a:t>Passar</a:t>
            </a:r>
            <a:r>
              <a:rPr lang="en-GB" sz="1700" dirty="0"/>
              <a:t> um tempo </a:t>
            </a:r>
            <a:r>
              <a:rPr lang="en-GB" sz="1700" dirty="0" err="1"/>
              <a:t>na</a:t>
            </a:r>
            <a:r>
              <a:rPr lang="en-GB" sz="1700" dirty="0"/>
              <a:t> sala de </a:t>
            </a:r>
            <a:r>
              <a:rPr lang="en-GB" sz="1700" dirty="0" err="1"/>
              <a:t>acolhimento</a:t>
            </a:r>
            <a:r>
              <a:rPr lang="en-GB" sz="1700" dirty="0"/>
              <a:t>; </a:t>
            </a:r>
          </a:p>
          <a:p>
            <a:pPr lvl="4" algn="just">
              <a:spcBef>
                <a:spcPts val="600"/>
              </a:spcBef>
              <a:spcAft>
                <a:spcPts val="0"/>
              </a:spcAft>
            </a:pPr>
            <a:r>
              <a:rPr lang="en-GB" sz="1700" dirty="0" err="1"/>
              <a:t>Ligar</a:t>
            </a:r>
            <a:r>
              <a:rPr lang="en-GB" sz="1700" dirty="0"/>
              <a:t> para um amigo </a:t>
            </a:r>
            <a:r>
              <a:rPr lang="en-GB" sz="1700" dirty="0" err="1"/>
              <a:t>ou</a:t>
            </a:r>
            <a:r>
              <a:rPr lang="en-GB" sz="1700" dirty="0"/>
              <a:t> </a:t>
            </a:r>
            <a:r>
              <a:rPr lang="en-GB" sz="1700" dirty="0" err="1"/>
              <a:t>membro</a:t>
            </a:r>
            <a:r>
              <a:rPr lang="en-GB" sz="1700" dirty="0"/>
              <a:t> da </a:t>
            </a:r>
            <a:r>
              <a:rPr lang="en-GB" sz="1700" dirty="0" err="1"/>
              <a:t>família</a:t>
            </a:r>
            <a:r>
              <a:rPr lang="en-GB" sz="1700" dirty="0"/>
              <a:t>; </a:t>
            </a:r>
          </a:p>
          <a:p>
            <a:pPr lvl="4" algn="just">
              <a:spcBef>
                <a:spcPts val="600"/>
              </a:spcBef>
              <a:spcAft>
                <a:spcPts val="0"/>
              </a:spcAft>
            </a:pPr>
            <a:r>
              <a:rPr lang="en-GB" sz="1700" dirty="0" err="1"/>
              <a:t>Praticar</a:t>
            </a:r>
            <a:r>
              <a:rPr lang="en-GB" sz="1700" dirty="0"/>
              <a:t> </a:t>
            </a:r>
            <a:r>
              <a:rPr lang="en-GB" sz="1700" dirty="0" err="1"/>
              <a:t>esportes</a:t>
            </a:r>
            <a:r>
              <a:rPr lang="en-GB" sz="1700" dirty="0"/>
              <a:t> </a:t>
            </a:r>
            <a:r>
              <a:rPr lang="en-GB" sz="1700" dirty="0" err="1"/>
              <a:t>ou</a:t>
            </a:r>
            <a:r>
              <a:rPr lang="en-GB" sz="1700" dirty="0"/>
              <a:t> </a:t>
            </a:r>
            <a:r>
              <a:rPr lang="en-GB" sz="1700" dirty="0" err="1"/>
              <a:t>exercícios</a:t>
            </a:r>
            <a:r>
              <a:rPr lang="en-GB" sz="1700" dirty="0"/>
              <a:t>; </a:t>
            </a:r>
          </a:p>
          <a:p>
            <a:pPr lvl="4" algn="just">
              <a:spcBef>
                <a:spcPts val="600"/>
              </a:spcBef>
              <a:spcAft>
                <a:spcPts val="0"/>
              </a:spcAft>
            </a:pPr>
            <a:r>
              <a:rPr lang="en-GB" sz="1700" dirty="0"/>
              <a:t>Música, </a:t>
            </a:r>
            <a:r>
              <a:rPr lang="en-GB" sz="1700" dirty="0" err="1"/>
              <a:t>arte</a:t>
            </a:r>
            <a:r>
              <a:rPr lang="en-GB" sz="1700" dirty="0"/>
              <a:t> e </a:t>
            </a:r>
            <a:r>
              <a:rPr lang="en-GB" sz="1700" dirty="0" err="1"/>
              <a:t>criatividade</a:t>
            </a:r>
            <a:r>
              <a:rPr lang="en-GB" sz="1700" dirty="0"/>
              <a:t>; </a:t>
            </a:r>
          </a:p>
          <a:p>
            <a:pPr lvl="4" algn="just">
              <a:spcBef>
                <a:spcPts val="600"/>
              </a:spcBef>
              <a:spcAft>
                <a:spcPts val="0"/>
              </a:spcAft>
            </a:pPr>
            <a:r>
              <a:rPr lang="en-GB" sz="1700" dirty="0" err="1"/>
              <a:t>Jardinagem</a:t>
            </a:r>
            <a:r>
              <a:rPr lang="en-GB" sz="1700" dirty="0"/>
              <a:t>; </a:t>
            </a:r>
          </a:p>
          <a:p>
            <a:pPr lvl="4" algn="just">
              <a:spcBef>
                <a:spcPts val="600"/>
              </a:spcBef>
              <a:spcAft>
                <a:spcPts val="0"/>
              </a:spcAft>
            </a:pPr>
            <a:r>
              <a:rPr lang="en-GB" sz="1700" dirty="0" err="1"/>
              <a:t>Interação</a:t>
            </a:r>
            <a:r>
              <a:rPr lang="en-GB" sz="1700" dirty="0"/>
              <a:t> com </a:t>
            </a:r>
            <a:r>
              <a:rPr lang="en-GB" sz="1700" dirty="0" err="1"/>
              <a:t>animais</a:t>
            </a:r>
            <a:r>
              <a:rPr lang="en-GB" sz="1700" dirty="0"/>
              <a:t> de </a:t>
            </a:r>
            <a:r>
              <a:rPr lang="en-GB" sz="1700" dirty="0" err="1"/>
              <a:t>estimação</a:t>
            </a:r>
            <a:r>
              <a:rPr lang="en-GB" sz="1700" dirty="0"/>
              <a:t> e outros </a:t>
            </a:r>
            <a:r>
              <a:rPr lang="en-GB" sz="1700" dirty="0" err="1"/>
              <a:t>animais</a:t>
            </a:r>
            <a:r>
              <a:rPr lang="en-GB" sz="1700" dirty="0"/>
              <a:t>. </a:t>
            </a:r>
          </a:p>
          <a:p>
            <a:pPr lvl="4" algn="just">
              <a:spcBef>
                <a:spcPts val="600"/>
              </a:spcBef>
              <a:spcAft>
                <a:spcPts val="0"/>
              </a:spcAft>
            </a:pPr>
            <a:endParaRPr lang="en-US" sz="1700" dirty="0"/>
          </a:p>
          <a:p>
            <a:pPr marL="0" indent="0" algn="just">
              <a:spcBef>
                <a:spcPts val="600"/>
              </a:spcBef>
              <a:spcAft>
                <a:spcPts val="0"/>
              </a:spcAft>
              <a:buNone/>
            </a:pPr>
            <a:r>
              <a:rPr lang="en-US" sz="1700" dirty="0"/>
              <a:t>Se </a:t>
            </a:r>
            <a:r>
              <a:rPr lang="en-US" sz="1700" dirty="0" err="1"/>
              <a:t>planos</a:t>
            </a:r>
            <a:r>
              <a:rPr lang="en-US" sz="1700" dirty="0"/>
              <a:t> </a:t>
            </a:r>
            <a:r>
              <a:rPr lang="en-US" sz="1700" dirty="0" err="1"/>
              <a:t>individualizados</a:t>
            </a:r>
            <a:r>
              <a:rPr lang="en-US" sz="1700" dirty="0"/>
              <a:t> </a:t>
            </a:r>
            <a:r>
              <a:rPr lang="en-US" sz="1700" dirty="0" err="1"/>
              <a:t>forem</a:t>
            </a:r>
            <a:r>
              <a:rPr lang="en-US" sz="1700" dirty="0"/>
              <a:t> </a:t>
            </a:r>
            <a:r>
              <a:rPr lang="en-US" sz="1700" dirty="0" err="1"/>
              <a:t>compartilhados</a:t>
            </a:r>
            <a:r>
              <a:rPr lang="en-US" sz="1700" dirty="0"/>
              <a:t> com </a:t>
            </a:r>
            <a:r>
              <a:rPr lang="en-US" sz="1700" dirty="0" err="1"/>
              <a:t>prestadores</a:t>
            </a:r>
            <a:r>
              <a:rPr lang="en-US" sz="1700" dirty="0"/>
              <a:t> de </a:t>
            </a:r>
            <a:r>
              <a:rPr lang="en-US" sz="1700" dirty="0" err="1"/>
              <a:t>serviços</a:t>
            </a:r>
            <a:r>
              <a:rPr lang="en-US" sz="1700" dirty="0"/>
              <a:t>, </a:t>
            </a:r>
            <a:r>
              <a:rPr lang="en-US" sz="1700" dirty="0" err="1"/>
              <a:t>eles</a:t>
            </a:r>
            <a:r>
              <a:rPr lang="en-US" sz="1700" dirty="0"/>
              <a:t> </a:t>
            </a:r>
            <a:r>
              <a:rPr lang="en-US" sz="1700" dirty="0" err="1"/>
              <a:t>devem</a:t>
            </a:r>
            <a:r>
              <a:rPr lang="en-US" sz="1700" dirty="0"/>
              <a:t> ser </a:t>
            </a:r>
            <a:r>
              <a:rPr lang="en-US" sz="1700" dirty="0" err="1"/>
              <a:t>acessíveis</a:t>
            </a:r>
            <a:r>
              <a:rPr lang="en-US" sz="1700" dirty="0"/>
              <a:t> </a:t>
            </a:r>
            <a:r>
              <a:rPr lang="en-US" sz="1700" dirty="0" err="1"/>
              <a:t>durante</a:t>
            </a:r>
            <a:r>
              <a:rPr lang="en-US" sz="1700" dirty="0"/>
              <a:t> </a:t>
            </a:r>
            <a:r>
              <a:rPr lang="en-US" sz="1700" dirty="0" err="1"/>
              <a:t>situações</a:t>
            </a:r>
            <a:r>
              <a:rPr lang="en-US" sz="1700" dirty="0"/>
              <a:t> </a:t>
            </a:r>
            <a:r>
              <a:rPr lang="en-US" sz="1700" dirty="0" err="1"/>
              <a:t>tensas</a:t>
            </a:r>
            <a:r>
              <a:rPr lang="en-US" sz="1700" dirty="0"/>
              <a:t> (</a:t>
            </a:r>
            <a:r>
              <a:rPr lang="en-US" sz="1700" dirty="0" err="1"/>
              <a:t>por</a:t>
            </a:r>
            <a:r>
              <a:rPr lang="en-US" sz="1700" dirty="0"/>
              <a:t> </a:t>
            </a:r>
            <a:r>
              <a:rPr lang="en-US" sz="1700" dirty="0" err="1"/>
              <a:t>exemplo</a:t>
            </a:r>
            <a:r>
              <a:rPr lang="en-US" sz="1700" dirty="0"/>
              <a:t>, as </a:t>
            </a:r>
            <a:r>
              <a:rPr lang="en-US" sz="1700" dirty="0" err="1"/>
              <a:t>pessoas</a:t>
            </a:r>
            <a:r>
              <a:rPr lang="en-US" sz="1700" dirty="0"/>
              <a:t> </a:t>
            </a:r>
            <a:r>
              <a:rPr lang="en-US" sz="1700" dirty="0" err="1"/>
              <a:t>devem</a:t>
            </a:r>
            <a:r>
              <a:rPr lang="en-US" sz="1700" dirty="0"/>
              <a:t> </a:t>
            </a:r>
            <a:r>
              <a:rPr lang="en-US" sz="1700" dirty="0" err="1"/>
              <a:t>ter</a:t>
            </a:r>
            <a:r>
              <a:rPr lang="en-US" sz="1700" dirty="0"/>
              <a:t> </a:t>
            </a:r>
            <a:r>
              <a:rPr lang="en-US" sz="1700" dirty="0" err="1"/>
              <a:t>permissão</a:t>
            </a:r>
            <a:r>
              <a:rPr lang="en-US" sz="1700" dirty="0"/>
              <a:t> para </a:t>
            </a:r>
            <a:r>
              <a:rPr lang="en-US" sz="1700" dirty="0" err="1"/>
              <a:t>manter</a:t>
            </a:r>
            <a:r>
              <a:rPr lang="en-US" sz="1700" dirty="0"/>
              <a:t> </a:t>
            </a:r>
            <a:r>
              <a:rPr lang="en-US" sz="1700" dirty="0" err="1"/>
              <a:t>sua</a:t>
            </a:r>
            <a:r>
              <a:rPr lang="en-US" sz="1700" dirty="0"/>
              <a:t> </a:t>
            </a:r>
            <a:r>
              <a:rPr lang="en-US" sz="1700" dirty="0" err="1"/>
              <a:t>própria</a:t>
            </a:r>
            <a:r>
              <a:rPr lang="en-US" sz="1700" dirty="0"/>
              <a:t> </a:t>
            </a:r>
            <a:r>
              <a:rPr lang="en-US" sz="1700" dirty="0" err="1"/>
              <a:t>cópia</a:t>
            </a:r>
            <a:r>
              <a:rPr lang="en-US" sz="1700" dirty="0"/>
              <a:t>, </a:t>
            </a:r>
            <a:r>
              <a:rPr lang="en-US" sz="1700" dirty="0" err="1"/>
              <a:t>tê</a:t>
            </a:r>
            <a:r>
              <a:rPr lang="en-US" sz="1700" dirty="0"/>
              <a:t>-la no </a:t>
            </a:r>
            <a:r>
              <a:rPr lang="en-US" sz="1700" dirty="0" err="1"/>
              <a:t>registro</a:t>
            </a:r>
            <a:r>
              <a:rPr lang="en-US" sz="1700" dirty="0"/>
              <a:t> do </a:t>
            </a:r>
            <a:r>
              <a:rPr lang="en-US" sz="1700" dirty="0" err="1"/>
              <a:t>serviço</a:t>
            </a:r>
            <a:r>
              <a:rPr lang="en-US" sz="1700" dirty="0"/>
              <a:t>, no </a:t>
            </a:r>
            <a:r>
              <a:rPr lang="en-US" sz="1700" dirty="0" err="1"/>
              <a:t>registro</a:t>
            </a:r>
            <a:r>
              <a:rPr lang="en-US" sz="1700" dirty="0"/>
              <a:t> on-line, etc.). </a:t>
            </a:r>
          </a:p>
          <a:p>
            <a:pPr marL="0" indent="0" algn="just">
              <a:spcBef>
                <a:spcPts val="600"/>
              </a:spcBef>
              <a:spcAft>
                <a:spcPts val="0"/>
              </a:spcAft>
              <a:buNone/>
            </a:pPr>
            <a:r>
              <a:rPr lang="en-US" sz="1700" dirty="0"/>
              <a:t>Eles </a:t>
            </a:r>
            <a:r>
              <a:rPr lang="en-US" sz="1700" dirty="0" err="1"/>
              <a:t>podem</a:t>
            </a:r>
            <a:r>
              <a:rPr lang="en-US" sz="1700" dirty="0"/>
              <a:t> ser </a:t>
            </a:r>
            <a:r>
              <a:rPr lang="en-US" sz="1700" dirty="0" err="1"/>
              <a:t>desenvolvidos</a:t>
            </a:r>
            <a:r>
              <a:rPr lang="en-US" sz="1700" dirty="0"/>
              <a:t> </a:t>
            </a:r>
            <a:r>
              <a:rPr lang="en-US" sz="1700" dirty="0" err="1"/>
              <a:t>como</a:t>
            </a:r>
            <a:r>
              <a:rPr lang="en-US" sz="1700" dirty="0"/>
              <a:t> </a:t>
            </a:r>
            <a:r>
              <a:rPr lang="en-US" sz="1700" dirty="0" err="1"/>
              <a:t>documentos</a:t>
            </a:r>
            <a:r>
              <a:rPr lang="en-US" sz="1700" dirty="0"/>
              <a:t> </a:t>
            </a:r>
            <a:r>
              <a:rPr lang="en-US" sz="1700" dirty="0" err="1"/>
              <a:t>autônomos</a:t>
            </a:r>
            <a:r>
              <a:rPr lang="en-US" sz="1700" dirty="0"/>
              <a:t> </a:t>
            </a:r>
            <a:r>
              <a:rPr lang="en-US" sz="1700" dirty="0" err="1"/>
              <a:t>ou</a:t>
            </a:r>
            <a:r>
              <a:rPr lang="en-US" sz="1700" dirty="0"/>
              <a:t> </a:t>
            </a:r>
            <a:r>
              <a:rPr lang="en-US" sz="1700" dirty="0" err="1"/>
              <a:t>como</a:t>
            </a:r>
            <a:r>
              <a:rPr lang="en-US" sz="1700" dirty="0"/>
              <a:t> </a:t>
            </a:r>
            <a:r>
              <a:rPr lang="en-US" sz="1700" dirty="0" err="1"/>
              <a:t>parte</a:t>
            </a:r>
            <a:r>
              <a:rPr lang="en-US" sz="1700" dirty="0"/>
              <a:t> de um plano de </a:t>
            </a:r>
            <a:r>
              <a:rPr lang="en-US" sz="1700" dirty="0" err="1"/>
              <a:t>recuperação</a:t>
            </a:r>
            <a:r>
              <a:rPr lang="en-US" sz="1700" dirty="0"/>
              <a:t> global </a:t>
            </a:r>
            <a:r>
              <a:rPr lang="en-US" sz="1700" dirty="0" err="1"/>
              <a:t>ou</a:t>
            </a:r>
            <a:r>
              <a:rPr lang="en-US" sz="1700" dirty="0"/>
              <a:t> de um plano/</a:t>
            </a:r>
            <a:r>
              <a:rPr lang="en-US" sz="1700" dirty="0" err="1"/>
              <a:t>diretiva</a:t>
            </a:r>
            <a:r>
              <a:rPr lang="en-US" sz="1700" dirty="0"/>
              <a:t> </a:t>
            </a:r>
            <a:r>
              <a:rPr lang="en-US" sz="1700" dirty="0" err="1"/>
              <a:t>antecipada</a:t>
            </a:r>
            <a:r>
              <a:rPr lang="en-US" sz="1700" dirty="0"/>
              <a:t> </a:t>
            </a:r>
          </a:p>
          <a:p>
            <a:endParaRPr lang="en-CH" sz="1700" dirty="0"/>
          </a:p>
        </p:txBody>
      </p:sp>
      <p:sp>
        <p:nvSpPr>
          <p:cNvPr id="2" name="Title 1">
            <a:extLst>
              <a:ext uri="{FF2B5EF4-FFF2-40B4-BE49-F238E27FC236}">
                <a16:creationId xmlns:a16="http://schemas.microsoft.com/office/drawing/2014/main" id="{B250F688-6D81-4A49-91FA-BDC25AE408D3}"/>
              </a:ext>
            </a:extLst>
          </p:cNvPr>
          <p:cNvSpPr>
            <a:spLocks noGrp="1"/>
          </p:cNvSpPr>
          <p:nvPr>
            <p:ph type="title"/>
          </p:nvPr>
        </p:nvSpPr>
        <p:spPr>
          <a:xfrm>
            <a:off x="507205" y="506412"/>
            <a:ext cx="11174399" cy="340400"/>
          </a:xfrm>
        </p:spPr>
        <p:txBody>
          <a:bodyPr/>
          <a:lstStyle/>
          <a:p>
            <a:pPr algn="ctr"/>
            <a:r>
              <a:rPr lang="en-GB" dirty="0"/>
              <a:t>Apresentação: Planos individualizados para explorar sensibilidades e sinais de angústia – 4</a:t>
            </a:r>
            <a:endParaRPr lang="en-CH" dirty="0"/>
          </a:p>
        </p:txBody>
      </p:sp>
    </p:spTree>
    <p:extLst>
      <p:ext uri="{BB962C8B-B14F-4D97-AF65-F5344CB8AC3E}">
        <p14:creationId xmlns:p14="http://schemas.microsoft.com/office/powerpoint/2010/main" val="27882411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SHAPETYPE" val="Classification"/>
  <p:tag name="DUPLICATEONIMAGE" val="Tru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SHAPETYPE" val="Sourc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HAPETYPE" val="Logo"/>
  <p:tag name="DUPLICATEONIMAGE" val="True"/>
</p:tagLst>
</file>

<file path=ppt/theme/theme1.xml><?xml version="1.0" encoding="utf-8"?>
<a:theme xmlns:a="http://schemas.openxmlformats.org/drawingml/2006/main" name="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Lonza font theme">
      <a:majorFont>
        <a:latin typeface="Century Gothic"/>
        <a:ea typeface="Arial Unicode MS"/>
        <a:cs typeface="Arial Unicode MS"/>
      </a:majorFont>
      <a:minorFont>
        <a:latin typeface="Calibri Light"/>
        <a:ea typeface="Arial Unicode MS"/>
        <a:cs typeface="Arial Unicode MS"/>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TEMPLATE WHO PPT" id="{E2228241-3BEA-3843-838B-7F5DBA8F7E90}" vid="{0C4EC57B-1905-C64E-B6FC-1A29D42359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0.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6.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7.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8.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9.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0.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6.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7.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8.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9.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2921</TotalTime>
  <Words>37083</Words>
  <Application>Microsoft Office PowerPoint</Application>
  <PresentationFormat>Widescreen</PresentationFormat>
  <Paragraphs>1896</Paragraphs>
  <Slides>134</Slides>
  <Notes>134</Notes>
  <HiddenSlides>0</HiddenSlides>
  <MMClips>0</MMClips>
  <ScaleCrop>false</ScaleCrop>
  <HeadingPairs>
    <vt:vector size="8" baseType="variant">
      <vt:variant>
        <vt:lpstr>Fontes usadas</vt:lpstr>
      </vt:variant>
      <vt:variant>
        <vt:i4>11</vt:i4>
      </vt:variant>
      <vt:variant>
        <vt:lpstr>Tema</vt:lpstr>
      </vt:variant>
      <vt:variant>
        <vt:i4>1</vt:i4>
      </vt:variant>
      <vt:variant>
        <vt:lpstr>Servidores OLE inseridos</vt:lpstr>
      </vt:variant>
      <vt:variant>
        <vt:i4>1</vt:i4>
      </vt:variant>
      <vt:variant>
        <vt:lpstr>Títulos de slides</vt:lpstr>
      </vt:variant>
      <vt:variant>
        <vt:i4>134</vt:i4>
      </vt:variant>
    </vt:vector>
  </HeadingPairs>
  <TitlesOfParts>
    <vt:vector size="147" baseType="lpstr">
      <vt:lpstr>DengXian</vt:lpstr>
      <vt:lpstr>MS Mincho</vt:lpstr>
      <vt:lpstr>SimSun</vt:lpstr>
      <vt:lpstr>Aptos</vt:lpstr>
      <vt:lpstr>Arial</vt:lpstr>
      <vt:lpstr>Calibri</vt:lpstr>
      <vt:lpstr>Calibri Light</vt:lpstr>
      <vt:lpstr>Cambria</vt:lpstr>
      <vt:lpstr>Century Gothic</vt:lpstr>
      <vt:lpstr>Symbol</vt:lpstr>
      <vt:lpstr>Times New Roman</vt:lpstr>
      <vt:lpstr>LPB</vt:lpstr>
      <vt:lpstr>think-cell Slide</vt:lpstr>
      <vt:lpstr>Apresentação do PowerPoint</vt:lpstr>
      <vt:lpstr>Apresentação do PowerPoint</vt:lpstr>
      <vt:lpstr>QualityRights da OMS: metas e objetivos</vt:lpstr>
      <vt:lpstr>Algumas palavras sobre a terminologia utilizada nesta formação – 1 </vt:lpstr>
      <vt:lpstr>Algumas palavras sobre a terminologia utilizada nesta formação – 2</vt:lpstr>
      <vt:lpstr>O que pretendemos alcançar durante este módulo</vt:lpstr>
      <vt:lpstr>Temas abordados neste módulo</vt:lpstr>
      <vt:lpstr>Tema 1: O que é  violência, coerção e abuso?</vt:lpstr>
      <vt:lpstr>Apresentação: Introdução a este módulo - 1 </vt:lpstr>
      <vt:lpstr>Apresentação: Introdução a este módulo - 2</vt:lpstr>
      <vt:lpstr>Exercício 1.1: Formas de violência, coerção e abuso - 1 </vt:lpstr>
      <vt:lpstr>Apresentação: O que é violência, coerção e abuso? - 1</vt:lpstr>
      <vt:lpstr>Apresentação: O que é violência, coerção e abuso? - 2</vt:lpstr>
      <vt:lpstr>Apresentação: O que é violência, coerção e abuso? - 3</vt:lpstr>
      <vt:lpstr>Apresentação: O que é violência, coerção e abuso? - 4</vt:lpstr>
      <vt:lpstr>Apresentação: O que é violência, coerção e abuso? - 5</vt:lpstr>
      <vt:lpstr>Apresentação: O que é violência, coerção e abuso? - 6</vt:lpstr>
      <vt:lpstr>Apresentação: O que é violência, coerção e abuso? - 7</vt:lpstr>
      <vt:lpstr>Apresentação: O que é violência, coerção e abuso? - 8</vt:lpstr>
      <vt:lpstr>Apresentação: O que é violência, coerção e abuso? - 9</vt:lpstr>
      <vt:lpstr>Apresentação: O que é violência, coerção e abuso? - 10</vt:lpstr>
      <vt:lpstr>Tema 2: O que diz a CDPD sobre violência, coerção e abuso?</vt:lpstr>
      <vt:lpstr>Exercício 2.1: Recordando a CDPD </vt:lpstr>
      <vt:lpstr>Apresentação: Artigos da Convenção das Nações Unidas sobre os Direitos das Pessoas com Deficiência - 1</vt:lpstr>
      <vt:lpstr>Apresentação: Artigos da Convenção das Nações Unidas sobre os Direitos das Pessoas com Deficiência – 2</vt:lpstr>
      <vt:lpstr>Apresentação: Artigos da Convenção das Nações Unidas sobre os Direitos das Pessoas com Deficiência – 3</vt:lpstr>
      <vt:lpstr>Apresentação: Artigos da Convenção das Nações Unidas sobre os Direitos das Pessoas com Deficiência – 4</vt:lpstr>
      <vt:lpstr>Apresentação: Artigos da Convenção das Nações Unidas sobre os Direitos das Pessoas com Deficiência – 5</vt:lpstr>
      <vt:lpstr>Apresentação: Artigos da Convenção das Nações Unidas sobre os Direitos das Pessoas com Deficiência – 6</vt:lpstr>
      <vt:lpstr>Apresentação: Artigos da Convenção das Nações Unidas sobre os Direitos das Pessoas com Deficiência – 7</vt:lpstr>
      <vt:lpstr>Tema 3: Quais são os impactos da violência, coerção e abuso?</vt:lpstr>
      <vt:lpstr>Exercício 3.1: Experiências pessoais de violência, coerção e abuso têm impacto - 1</vt:lpstr>
      <vt:lpstr>Exercício 3.1: Experiências pessoais de violência, coerção e abuso têm impacto - 2</vt:lpstr>
      <vt:lpstr>Exercício 3.1: Experiências pessoais de violência, coerção e abuso têm impacto - 3</vt:lpstr>
      <vt:lpstr>Exercício 3.1: Experiências pessoais de violência, coerção e abuso têm impacto - 4</vt:lpstr>
      <vt:lpstr>Exercício 3.1: Experiências pessoais de violência, coerção e abuso têm impacto - 4</vt:lpstr>
      <vt:lpstr>Exercício 3.1: Experiências pessoais de violência, coerção e abuso têm impacto - 4</vt:lpstr>
      <vt:lpstr>Exercício 3.2: A violência, a coerção e o abuso têm impactos - 1</vt:lpstr>
      <vt:lpstr>Exercício 3.2: A violência, a coerção e o abuso têm impactos - 2</vt:lpstr>
      <vt:lpstr>Tema 4: Por que essas práticas estão acontecendo?</vt:lpstr>
      <vt:lpstr>Exercício 4.1: Razões pelas quais a violência, a coerção e o abuso ocorrem nos serviços </vt:lpstr>
      <vt:lpstr>Apresentação: Razões pelas quais a violência, a coerção e o abuso ocorrem nos serviços - 1 </vt:lpstr>
      <vt:lpstr>Apresentação: Razões pelas quais a violência, a coerção e o abuso ocorrem nos serviços - 2 </vt:lpstr>
      <vt:lpstr>Apresentação: Razões pelas quais a violência, a coerção e o abuso ocorrem nos serviços - 2</vt:lpstr>
      <vt:lpstr>Tema 5: Compreender atitudes e relações de poder </vt:lpstr>
      <vt:lpstr>Exercício 5.1: O significado do poder </vt:lpstr>
      <vt:lpstr>Apresentação: Dinâmicas de poder na saúde mental e nos serviços sociais - 1 </vt:lpstr>
      <vt:lpstr>Apresentação: Dinâmica do poder nos serviços de saúde mental e sociais - 2</vt:lpstr>
      <vt:lpstr>Apresentação: Dinâmicas de poder nos serviços de saúde mental e sociais - 3</vt:lpstr>
      <vt:lpstr>Apresentação: Dinâmicas de poder nos serviços de saúde mental e sociais - 4</vt:lpstr>
      <vt:lpstr>Apresentação: Dinâmicas de poder na saúde mental e nos serviços sociais - 5</vt:lpstr>
      <vt:lpstr>Apresentação: Dinâmicas de poder na saúde mental e nos serviços sociais - 6</vt:lpstr>
      <vt:lpstr>Exercício 5.2: O que contribui para a dinâmica do poder? - 1</vt:lpstr>
      <vt:lpstr>Exercício 5.2: O que contribui para a dinâmica do poder? - 2</vt:lpstr>
      <vt:lpstr>Exercício 5.2: O que contribui para a dinâmica do poder? - 3</vt:lpstr>
      <vt:lpstr>Exercício 5.2: O que contribui para a dinâmica do poder? - 4</vt:lpstr>
      <vt:lpstr>Exercício 5.2: O que contribui para a dinâmica do poder? - 5</vt:lpstr>
      <vt:lpstr>Exercício 5.2: O que contribui para a dinâmica de poder? - 6</vt:lpstr>
      <vt:lpstr>Exercício 5.2: O que contribui para as dinâmicas de poder? - 7</vt:lpstr>
      <vt:lpstr>Exercício 5.2: O que contribui para as dinâmicas de poder? - 8</vt:lpstr>
      <vt:lpstr>Exercício 5.2: O que contribui para a dinâmica do poder? - 9</vt:lpstr>
      <vt:lpstr>Exercício 5.2: O que contribui para a dinâmica do poder? - 10</vt:lpstr>
      <vt:lpstr>Tema 6: Estratégias-chave para evitar e desarmar situações de conflito </vt:lpstr>
      <vt:lpstr>Apresentação: Qual é uma resposta eficaz e apropriada a situações tensas? - 1</vt:lpstr>
      <vt:lpstr>Apresentação: Qual é uma resposta eficaz e apropriada a situações tensas? - 2</vt:lpstr>
      <vt:lpstr>Apresentação: Qual é uma resposta eficaz e apropriada a situações tensas? – 3</vt:lpstr>
      <vt:lpstr>Apresentação: Qual é uma resposta eficaz e apropriada a situações tensas? – 4</vt:lpstr>
      <vt:lpstr>Apresentação: Qual é uma resposta eficaz e apropriada a situações tensas? – 5</vt:lpstr>
      <vt:lpstr>Apresentação: Qual é uma resposta eficaz e apropriada a situações tensas?  – 6</vt:lpstr>
      <vt:lpstr>Apresentação: Qual é uma resposta eficaz e apropriada a situações tensas? – 7</vt:lpstr>
      <vt:lpstr>Apresentação: Qual é uma resposta eficaz e apropriada a situações tensas? – 8</vt:lpstr>
      <vt:lpstr>Apresentação: Qual é uma resposta eficaz e apropriada a situações tensas? – 9</vt:lpstr>
      <vt:lpstr>Apresentação: Qual é uma resposta eficaz e apropriada a situações tensas? – 10</vt:lpstr>
      <vt:lpstr>Apresentação: Qual é uma resposta eficaz e apropriada a situações tensas? – 11</vt:lpstr>
      <vt:lpstr>Apresentação: Qual é uma resposta eficaz e apropriada a situações tensas? – 12</vt:lpstr>
      <vt:lpstr>Tema 7: Técnicas de comunicação </vt:lpstr>
      <vt:lpstr>Apresentação: Habilidades de comunicação  - 1 </vt:lpstr>
      <vt:lpstr>Apresentação: Habilidades de comunicação – 2</vt:lpstr>
      <vt:lpstr>Apresentação: Habilidades de comunicação – 3</vt:lpstr>
      <vt:lpstr>Apresentação: Habilidades de comunicação – 4</vt:lpstr>
      <vt:lpstr>Apresentação: Habilidades de comunicação – 5</vt:lpstr>
      <vt:lpstr>Apresentação: Habilidades de comunicação – 6</vt:lpstr>
      <vt:lpstr>Apresentação: Habilidades de comunicação – 7</vt:lpstr>
      <vt:lpstr>Exercício 7.1: Frases para acalmar uma situação tensa - 1</vt:lpstr>
      <vt:lpstr>Exercício 7.1: Frases para acalmar uma situação tensa - 2</vt:lpstr>
      <vt:lpstr>Exercício 7.1: Frases para acalmar uma situação tensa - 3</vt:lpstr>
      <vt:lpstr>Tema 8: Ambientes de apoio e uso de salas de acolhimento</vt:lpstr>
      <vt:lpstr>Apresentação: Ambientes de apoio e salas de acolhimento - 1 </vt:lpstr>
      <vt:lpstr>Apresentação: Ambientes de apoio e salas de acolhimento - 2 </vt:lpstr>
      <vt:lpstr>Tema 9: Criar uma cultura de dizer “sim” e “posso fazer”</vt:lpstr>
      <vt:lpstr>Apresentação: Criar uma cultura de “sim” e “posso fazer” - 1</vt:lpstr>
      <vt:lpstr>Apresentação: Criar uma cultura de “sim” e “posso fazer” - 2</vt:lpstr>
      <vt:lpstr>Apresentação: Criar uma cultura de “sim” e “posso fazer” - 3</vt:lpstr>
      <vt:lpstr>Apresentação: Criar uma cultura de “sim” e “posso fazer” - 4</vt:lpstr>
      <vt:lpstr>Tema 10: Planos individualizados para explorar e responder a sensibilidades e sinais de angústia </vt:lpstr>
      <vt:lpstr>Apresentação: Planos individualizados para explorar sensibilidades e sinais de angústia – 1</vt:lpstr>
      <vt:lpstr>Apresentação: Planos individualizados para explorar sensibilidades e sinais de angústia – 2</vt:lpstr>
      <vt:lpstr>Apresentação: Planos individualizados para explorar sensibilidades e sinais de angústia – 3</vt:lpstr>
      <vt:lpstr>Apresentação: Planos individualizados para explorar sensibilidades e sinais de angústia – 4</vt:lpstr>
      <vt:lpstr>Apresentação: Planos individualizados para explorar sensibilidades e sinais de angústia – 5</vt:lpstr>
      <vt:lpstr>Exercício 10.1: Fazer planos individualizados - 1 </vt:lpstr>
      <vt:lpstr>Exercício 10.1: Fazer planos individualizados - 2</vt:lpstr>
      <vt:lpstr>Exercício 10.1: Fazer planos individualizados - 3</vt:lpstr>
      <vt:lpstr>Tema 11: Equipes de resposta </vt:lpstr>
      <vt:lpstr>Apresentação: Equipes de resposta - 1</vt:lpstr>
      <vt:lpstr>Apresentação: Equipes de resposta - 2</vt:lpstr>
      <vt:lpstr>Apresentação: Equipes de resposta - 3</vt:lpstr>
      <vt:lpstr>Apresentação: Equipes de resposta - 4</vt:lpstr>
      <vt:lpstr>Apresentação: Equipes de resposta - 5</vt:lpstr>
      <vt:lpstr>Apresentação: Equipes de resposta - 6</vt:lpstr>
      <vt:lpstr>Apresentação: Equipes de resposta - 7</vt:lpstr>
      <vt:lpstr>Exercício 11.1: Criação de uma equipe de resposta </vt:lpstr>
      <vt:lpstr>Tema 12: Procedimentos de reclamações e denúncias</vt:lpstr>
      <vt:lpstr>Apresentação: Procedimento para denunciar reclamações, coerção, violência e abuso  - 1</vt:lpstr>
      <vt:lpstr>Apresentação: Procedimento para denunciar reclamações, coerção, violência e abuso  – 2</vt:lpstr>
      <vt:lpstr>Apresentação: Procedimento para denunciar reclamações, coerção, violência e abuso  – 3</vt:lpstr>
      <vt:lpstr>Apresentação: Procedimento para denunciar reclamações, coerção, violência e abuso  – 4</vt:lpstr>
      <vt:lpstr>Apresentação: Estratégias complementares para abordar reclamações, coerção, violência e abuso - 1</vt:lpstr>
      <vt:lpstr>Apresentação: Estratégias complementares para abordar reclamações, coerção, violência e abuso – 2</vt:lpstr>
      <vt:lpstr>Exercício 12.1: Acesso a mecanismos de reclamação externos</vt:lpstr>
      <vt:lpstr>Tema 13: Parar a violência, a coerção e o abuso no meu serviço social ou de saúde mental </vt:lpstr>
      <vt:lpstr>Acabar com as práticas abusivas nos serviços é possível! Exemplo - 1</vt:lpstr>
      <vt:lpstr>Apresentação: É possível acabar com as práticas abusivas nos serviços! - 2</vt:lpstr>
      <vt:lpstr>Apresentação: Recapitulação de estratégias para entender e acabar com a violência, a coerção e o abuso  </vt:lpstr>
      <vt:lpstr>Exercício 13.1: O que você pode fazer para prevenir violência, coerção e abuso?</vt:lpstr>
      <vt:lpstr>Apresentação: Concluindo a sessão - 1</vt:lpstr>
      <vt:lpstr>Apresentação: Conclusão da sessão – 2</vt:lpstr>
      <vt:lpstr>Agradecimentos (1)</vt:lpstr>
      <vt:lpstr>Agradecimentos (2)</vt:lpstr>
      <vt:lpstr>Agradecimentos (3)</vt:lpstr>
      <vt:lpstr>Agradecimentos (4)</vt:lpstr>
      <vt:lpstr>Agradecimentos (5)</vt:lpstr>
      <vt:lpstr>Agradecimentos (6)</vt:lpstr>
      <vt:lpstr>Agradecimentos (7)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QualityRights Initiative training</dc:title>
  <dc:creator>David Bramley</dc:creator>
  <cp:keywords>, docId:E97BD1425FEFF6606094CD8811CD4418</cp:keywords>
  <cp:lastModifiedBy>Márcia Maria Palhares</cp:lastModifiedBy>
  <cp:revision>361</cp:revision>
  <cp:lastPrinted>2019-10-27T14:36:02Z</cp:lastPrinted>
  <dcterms:created xsi:type="dcterms:W3CDTF">2019-01-11T10:51:17Z</dcterms:created>
  <dcterms:modified xsi:type="dcterms:W3CDTF">2025-08-31T11:12:41Z</dcterms:modified>
</cp:coreProperties>
</file>